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</p:sldIdLst>
  <p:sldSz cx="9144000" cy="6858000" type="screen4x3"/>
  <p:notesSz cx="67691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84"/>
      </p:cViewPr>
      <p:guideLst>
        <p:guide orient="horz" pos="3120"/>
        <p:guide pos="2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34257" y="0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860A7-F858-4762-B664-9B38465A2358}" type="datetimeFigureOut">
              <a:rPr lang="en-IE" smtClean="0"/>
              <a:t>23/09/2013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34257" y="9408981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27F16-21BB-4740-BAC8-4B3A10AE86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98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34257" y="0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F4DA0-55C4-49A2-AB7D-4BB0D528E16B}" type="datetimeFigureOut">
              <a:rPr lang="en-IE" smtClean="0"/>
              <a:t>23/09/2013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910" y="4705350"/>
            <a:ext cx="541528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34257" y="9408981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A6E10-4113-490A-85A9-F21D70011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071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CEB2150-2508-4F2D-BD3C-9476A1F6EB2D}" type="datetime1">
              <a:rPr lang="en-IE" smtClean="0"/>
              <a:t>23/09/2013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172400" y="6425604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BC4B3B-CF66-4787-BC18-233A7035C99B}" type="slidenum">
              <a:rPr lang="en-IE" smtClean="0"/>
              <a:t>‹#›</a:t>
            </a:fld>
            <a:endParaRPr lang="en-I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7C47-2A61-459A-ACDA-BAC96AB12496}" type="datetime1">
              <a:rPr lang="en-IE" smtClean="0"/>
              <a:t>23/09/2013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4B3B-CF66-4787-BC18-233A7035C99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4981EF2-DCFC-46A2-968F-94004A1663DC}" type="datetime1">
              <a:rPr lang="en-IE" smtClean="0"/>
              <a:t>23/09/2013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0BC4B3B-CF66-4787-BC18-233A7035C99B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C3F8B-1EC1-43DD-933F-0352C78D1F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57D3-C769-41F8-A716-795CF8765753}" type="datetime1">
              <a:rPr lang="en-IE" smtClean="0"/>
              <a:t>23/09/2013</a:t>
            </a:fld>
            <a:endParaRPr lang="en-I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28384" y="6093296"/>
            <a:ext cx="749424" cy="432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BC4B3B-CF66-4787-BC18-233A7035C99B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AF5B-410B-43A6-A241-00530179E51E}" type="datetime1">
              <a:rPr lang="en-IE" smtClean="0"/>
              <a:t>23/09/2013</a:t>
            </a:fld>
            <a:endParaRPr lang="en-I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0BC4B3B-CF66-4787-BC18-233A7035C99B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5DCF5D6-492D-4328-90ED-C8A5E604D92C}" type="datetime1">
              <a:rPr lang="en-IE" smtClean="0"/>
              <a:t>23/09/2013</a:t>
            </a:fld>
            <a:endParaRPr lang="en-I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0BC4B3B-CF66-4787-BC18-233A7035C99B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CD8A263-CE25-49D6-B139-03771317BAEE}" type="datetime1">
              <a:rPr lang="en-IE" smtClean="0"/>
              <a:t>23/09/2013</a:t>
            </a:fld>
            <a:endParaRPr lang="en-I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0BC4B3B-CF66-4787-BC18-233A7035C99B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FDC6-F291-4E4E-A31C-2E5D8D0E04FC}" type="datetime1">
              <a:rPr lang="en-IE" smtClean="0"/>
              <a:t>23/09/2013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BC4B3B-CF66-4787-BC18-233A7035C99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2FCE-86B0-4912-8FB1-19D7008577E8}" type="datetime1">
              <a:rPr lang="en-IE" smtClean="0"/>
              <a:t>23/09/2013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BC4B3B-CF66-4787-BC18-233A7035C99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2035-EA60-4620-A451-C59D081DBC8A}" type="datetime1">
              <a:rPr lang="en-IE" smtClean="0"/>
              <a:t>23/09/2013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BC4B3B-CF66-4787-BC18-233A7035C99B}" type="slidenum">
              <a:rPr lang="en-IE" smtClean="0"/>
              <a:t>‹#›</a:t>
            </a:fld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8AC6536-53BA-46AC-955F-AD84C5F4D94E}" type="datetime1">
              <a:rPr lang="en-IE" smtClean="0"/>
              <a:t>23/09/2013</a:t>
            </a:fld>
            <a:endParaRPr lang="en-I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0BC4B3B-CF66-4787-BC18-233A7035C99B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7FF3AB-A30C-4B40-B973-89FC95D81121}" type="datetime1">
              <a:rPr lang="en-IE" smtClean="0"/>
              <a:t>23/09/2013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BC4B3B-CF66-4787-BC18-233A7035C99B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JavaScript 	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Lecture 2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252536" y="1196752"/>
            <a:ext cx="838200" cy="381000"/>
          </a:xfrm>
        </p:spPr>
        <p:txBody>
          <a:bodyPr/>
          <a:lstStyle/>
          <a:p>
            <a:fld id="{90BC4B3B-CF66-4787-BC18-233A7035C99B}" type="slidenum">
              <a:rPr lang="en-IE" smtClean="0">
                <a:solidFill>
                  <a:schemeClr val="bg1"/>
                </a:solidFill>
              </a:rPr>
              <a:t>1</a:t>
            </a:fld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1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79512" y="1196752"/>
            <a:ext cx="30655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602A7A-EAE9-47CA-B148-E54CE3F329B9}" type="slidenum">
              <a:rPr lang="en-US" b="1" smtClean="0">
                <a:latin typeface="+mj-lt"/>
              </a:rPr>
              <a:pPr eaLnBrk="1" hangingPunct="1"/>
              <a:t>2</a:t>
            </a:fld>
            <a:endParaRPr lang="en-US" b="1" dirty="0" smtClean="0">
              <a:latin typeface="+mj-lt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Events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an Event ?</a:t>
            </a:r>
          </a:p>
          <a:p>
            <a:pPr lvl="1" eaLnBrk="1" hangingPunct="1"/>
            <a:r>
              <a:rPr lang="en-US" dirty="0" smtClean="0"/>
              <a:t>Specific circumstance monitored by JavaScript and that your script can respond to in some way</a:t>
            </a:r>
          </a:p>
          <a:p>
            <a:pPr lvl="1" eaLnBrk="1" hangingPunct="1"/>
            <a:r>
              <a:rPr lang="en-US" dirty="0" smtClean="0"/>
              <a:t>Allows users to interact with Web pages</a:t>
            </a:r>
          </a:p>
          <a:p>
            <a:pPr eaLnBrk="1" hangingPunct="1"/>
            <a:r>
              <a:rPr lang="en-US" dirty="0" smtClean="0"/>
              <a:t>Common events: actions users perform</a:t>
            </a:r>
          </a:p>
          <a:p>
            <a:pPr eaLnBrk="1" hangingPunct="1"/>
            <a:r>
              <a:rPr lang="en-US" dirty="0" smtClean="0"/>
              <a:t>Can also monitor events not resulting from user actions</a:t>
            </a:r>
          </a:p>
        </p:txBody>
      </p:sp>
    </p:spTree>
    <p:extLst>
      <p:ext uri="{BB962C8B-B14F-4D97-AF65-F5344CB8AC3E}">
        <p14:creationId xmlns:p14="http://schemas.microsoft.com/office/powerpoint/2010/main" val="27187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F8B852-92F9-4671-AA1D-F1583F2446BE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1524000" y="5847301"/>
            <a:ext cx="1837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JavaScript </a:t>
            </a:r>
            <a:r>
              <a:rPr lang="en-US" b="1" dirty="0"/>
              <a:t>events</a:t>
            </a:r>
          </a:p>
        </p:txBody>
      </p:sp>
      <p:pic>
        <p:nvPicPr>
          <p:cNvPr id="47109" name="Picture 6" descr="Table 1-3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1150" y="1637890"/>
            <a:ext cx="5981700" cy="4191000"/>
          </a:xfr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01" y="461260"/>
            <a:ext cx="8401016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79512" y="1196752"/>
            <a:ext cx="378563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2428EE-C921-4C0F-96B2-47DAADF00483}" type="slidenum">
              <a:rPr lang="en-US" b="1" smtClean="0">
                <a:latin typeface="+mn-lt"/>
              </a:rPr>
              <a:pPr eaLnBrk="1" hangingPunct="1"/>
              <a:t>4</a:t>
            </a:fld>
            <a:endParaRPr lang="en-US" b="1" dirty="0" smtClean="0">
              <a:latin typeface="+mn-lt"/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Understanding Events (cont’d.)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536" y="1628800"/>
            <a:ext cx="8748464" cy="4925144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Working with elements and events</a:t>
            </a:r>
          </a:p>
          <a:p>
            <a:pPr lvl="1" eaLnBrk="1" hangingPunct="1"/>
            <a:r>
              <a:rPr lang="en-US" dirty="0" smtClean="0"/>
              <a:t>Events: associated with </a:t>
            </a:r>
            <a:r>
              <a:rPr lang="en-US" dirty="0" smtClean="0"/>
              <a:t>HTML </a:t>
            </a:r>
            <a:r>
              <a:rPr lang="en-US" dirty="0" smtClean="0"/>
              <a:t>elements</a:t>
            </a:r>
          </a:p>
          <a:p>
            <a:pPr lvl="1" eaLnBrk="1" hangingPunct="1"/>
            <a:r>
              <a:rPr lang="en-US" dirty="0" smtClean="0"/>
              <a:t>Event handler</a:t>
            </a:r>
          </a:p>
          <a:p>
            <a:pPr lvl="2" eaLnBrk="1" hangingPunct="1"/>
            <a:r>
              <a:rPr lang="en-US" dirty="0" smtClean="0"/>
              <a:t>Code that executes in response to a specific event</a:t>
            </a:r>
          </a:p>
          <a:p>
            <a:pPr lvl="1" eaLnBrk="1" hangingPunct="1"/>
            <a:r>
              <a:rPr lang="en-US" dirty="0" smtClean="0"/>
              <a:t>JavaScript code for an event handler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&lt;element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event_handler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= “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code”&gt;</a:t>
            </a:r>
          </a:p>
          <a:p>
            <a:pPr lvl="2"/>
            <a:r>
              <a:rPr lang="en-US" dirty="0" smtClean="0"/>
              <a:t>Included as an attribute of the element that initiates the event</a:t>
            </a:r>
          </a:p>
          <a:p>
            <a:pPr lvl="2"/>
            <a:r>
              <a:rPr lang="en-US" dirty="0" smtClean="0"/>
              <a:t>For example: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IE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IE" dirty="0">
                <a:solidFill>
                  <a:schemeClr val="bg1">
                    <a:lumMod val="65000"/>
                  </a:schemeClr>
                </a:solidFill>
              </a:rPr>
              <a:t>input type = "button" </a:t>
            </a:r>
            <a:r>
              <a:rPr lang="en-IE" dirty="0" err="1">
                <a:solidFill>
                  <a:schemeClr val="bg1">
                    <a:lumMod val="65000"/>
                  </a:schemeClr>
                </a:solidFill>
              </a:rPr>
              <a:t>onclick</a:t>
            </a:r>
            <a:r>
              <a:rPr lang="en-IE" dirty="0">
                <a:solidFill>
                  <a:schemeClr val="bg1">
                    <a:lumMod val="65000"/>
                  </a:schemeClr>
                </a:solidFill>
              </a:rPr>
              <a:t> = "</a:t>
            </a:r>
            <a:r>
              <a:rPr lang="en-IE" dirty="0" err="1">
                <a:solidFill>
                  <a:schemeClr val="bg1">
                    <a:lumMod val="65000"/>
                  </a:schemeClr>
                </a:solidFill>
              </a:rPr>
              <a:t>window.alert</a:t>
            </a:r>
            <a:r>
              <a:rPr lang="en-IE" dirty="0">
                <a:solidFill>
                  <a:schemeClr val="bg1">
                    <a:lumMod val="65000"/>
                  </a:schemeClr>
                </a:solidFill>
              </a:rPr>
              <a:t>('you clicked the button</a:t>
            </a:r>
            <a:r>
              <a:rPr lang="en-IE" dirty="0" smtClean="0">
                <a:solidFill>
                  <a:schemeClr val="bg1">
                    <a:lumMod val="65000"/>
                  </a:schemeClr>
                </a:solidFill>
              </a:rPr>
              <a:t>');"&gt;</a:t>
            </a:r>
          </a:p>
          <a:p>
            <a:pPr marL="685800" lvl="2" indent="0"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sz="2400" dirty="0"/>
              <a:t>Event handler names are the same as the event itself, plus a prefix of “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on</a:t>
            </a:r>
            <a:r>
              <a:rPr lang="en-US" sz="2400" dirty="0"/>
              <a:t>”</a:t>
            </a:r>
          </a:p>
          <a:p>
            <a:pPr lvl="2" eaLnBrk="1" hangingPunct="1"/>
            <a:r>
              <a:rPr lang="en-US" dirty="0" smtClean="0"/>
              <a:t>Code is contained within the quotation marks following the name of the event handler</a:t>
            </a:r>
          </a:p>
          <a:p>
            <a:pPr lvl="2" eaLnBrk="1" hangingPunct="1"/>
            <a:r>
              <a:rPr lang="en-US" dirty="0" smtClean="0"/>
              <a:t>Event handler names are case sensitive and must be all lowercase letters</a:t>
            </a:r>
          </a:p>
        </p:txBody>
      </p:sp>
    </p:spTree>
    <p:extLst>
      <p:ext uri="{BB962C8B-B14F-4D97-AF65-F5344CB8AC3E}">
        <p14:creationId xmlns:p14="http://schemas.microsoft.com/office/powerpoint/2010/main" val="410216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Events (cont’d.)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640960" cy="4495800"/>
          </a:xfrm>
        </p:spPr>
        <p:txBody>
          <a:bodyPr>
            <a:normAutofit/>
          </a:bodyPr>
          <a:lstStyle/>
          <a:p>
            <a:r>
              <a:rPr lang="en-IE" sz="2600" dirty="0" smtClean="0"/>
              <a:t>Take note of the quotations on the previous slide. Can you explain why we need both single and double quotations.</a:t>
            </a:r>
          </a:p>
          <a:p>
            <a:endParaRPr lang="en-IE" sz="2600" dirty="0"/>
          </a:p>
          <a:p>
            <a:r>
              <a:rPr lang="en-IE" sz="2600" dirty="0" smtClean="0"/>
              <a:t>The </a:t>
            </a:r>
            <a:r>
              <a:rPr lang="en-IE" sz="2600" dirty="0" err="1" smtClean="0">
                <a:solidFill>
                  <a:schemeClr val="bg1">
                    <a:lumMod val="65000"/>
                  </a:schemeClr>
                </a:solidFill>
              </a:rPr>
              <a:t>window.alert</a:t>
            </a:r>
            <a:r>
              <a:rPr lang="en-IE" sz="2600" dirty="0" smtClean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IE" sz="2600" dirty="0" smtClean="0"/>
              <a:t>method is the only statement being executed in the previous example.</a:t>
            </a:r>
          </a:p>
          <a:p>
            <a:r>
              <a:rPr lang="en-IE" sz="2600" dirty="0" smtClean="0"/>
              <a:t>You can however include multiple JavaScript statements in an event handler as long as semicolons separate the statements.</a:t>
            </a:r>
          </a:p>
          <a:p>
            <a:pPr marL="685800" lvl="2" indent="0">
              <a:buNone/>
            </a:pPr>
            <a:endParaRPr lang="en-IE" sz="22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685800" lvl="2" indent="0">
              <a:buNone/>
            </a:pPr>
            <a:r>
              <a:rPr lang="en-IE" sz="2200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IE" sz="2200" dirty="0">
                <a:solidFill>
                  <a:schemeClr val="bg1">
                    <a:lumMod val="65000"/>
                  </a:schemeClr>
                </a:solidFill>
              </a:rPr>
              <a:t>input type = "button" </a:t>
            </a:r>
            <a:r>
              <a:rPr lang="en-IE" sz="2200" dirty="0" err="1">
                <a:solidFill>
                  <a:schemeClr val="bg1">
                    <a:lumMod val="65000"/>
                  </a:schemeClr>
                </a:solidFill>
              </a:rPr>
              <a:t>onclick</a:t>
            </a:r>
            <a:r>
              <a:rPr lang="en-IE" sz="2200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IE" sz="2200" dirty="0" smtClean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IE" sz="2200" dirty="0" err="1" smtClean="0">
                <a:solidFill>
                  <a:schemeClr val="bg1">
                    <a:lumMod val="65000"/>
                  </a:schemeClr>
                </a:solidFill>
              </a:rPr>
              <a:t>var</a:t>
            </a:r>
            <a:r>
              <a:rPr lang="en-IE" sz="2200" dirty="0" smtClean="0">
                <a:solidFill>
                  <a:schemeClr val="bg1">
                    <a:lumMod val="65000"/>
                  </a:schemeClr>
                </a:solidFill>
              </a:rPr>
              <a:t> message = ‘you clicked me’; </a:t>
            </a:r>
            <a:r>
              <a:rPr lang="en-IE" sz="2200" dirty="0" err="1" smtClean="0">
                <a:solidFill>
                  <a:schemeClr val="bg1">
                    <a:lumMod val="65000"/>
                  </a:schemeClr>
                </a:solidFill>
              </a:rPr>
              <a:t>window.alert</a:t>
            </a:r>
            <a:r>
              <a:rPr lang="en-IE" sz="2200" dirty="0" smtClean="0">
                <a:solidFill>
                  <a:schemeClr val="bg1">
                    <a:lumMod val="65000"/>
                  </a:schemeClr>
                </a:solidFill>
              </a:rPr>
              <a:t>(message);"&gt;</a:t>
            </a:r>
            <a:endParaRPr lang="en-IE" sz="2200" dirty="0">
              <a:solidFill>
                <a:schemeClr val="bg1">
                  <a:lumMod val="65000"/>
                </a:schemeClr>
              </a:solidFill>
            </a:endParaRPr>
          </a:p>
          <a:p>
            <a:pPr marL="685800" lvl="2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4B3B-CF66-4787-BC18-233A7035C99B}" type="slidenum">
              <a:rPr lang="en-IE" smtClean="0"/>
              <a:pPr/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8597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0F3246-6C76-4EC1-A30F-CA478D2D35EA}" type="slidenum">
              <a:rPr lang="en-US" smtClean="0">
                <a:latin typeface="+mj-lt"/>
              </a:rPr>
              <a:pPr eaLnBrk="1" hangingPunct="1"/>
              <a:t>6</a:t>
            </a:fld>
            <a:endParaRPr lang="en-US" smtClean="0">
              <a:latin typeface="+mj-lt"/>
            </a:endParaRP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1230141" y="6452161"/>
            <a:ext cx="44383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HTML </a:t>
            </a:r>
            <a:r>
              <a:rPr lang="en-US" b="1" dirty="0"/>
              <a:t>elements and their associated events</a:t>
            </a:r>
          </a:p>
        </p:txBody>
      </p:sp>
      <p:pic>
        <p:nvPicPr>
          <p:cNvPr id="49157" name="Picture 6" descr="Table 1-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530911"/>
            <a:ext cx="6400800" cy="4921250"/>
          </a:xfrm>
          <a:noFill/>
        </p:spPr>
      </p:pic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defRPr/>
            </a:pPr>
            <a:r>
              <a:rPr lang="en-US" sz="3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Understanding Events (cont’d.)</a:t>
            </a:r>
          </a:p>
        </p:txBody>
      </p:sp>
    </p:spTree>
    <p:extLst>
      <p:ext uri="{BB962C8B-B14F-4D97-AF65-F5344CB8AC3E}">
        <p14:creationId xmlns:p14="http://schemas.microsoft.com/office/powerpoint/2010/main" val="30016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79512" y="1196752"/>
            <a:ext cx="30851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00229D-1B28-40DC-AB4C-015C7FDCEED6}" type="slidenum">
              <a:rPr lang="en-US" b="1" smtClean="0">
                <a:latin typeface="+mj-lt"/>
              </a:rPr>
              <a:pPr eaLnBrk="1" hangingPunct="1"/>
              <a:t>7</a:t>
            </a:fld>
            <a:endParaRPr lang="en-US" b="1" dirty="0" smtClean="0">
              <a:latin typeface="+mj-lt"/>
            </a:endParaRP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Events (cont’d.)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Referencing Web page elements</a:t>
            </a:r>
          </a:p>
          <a:p>
            <a:pPr lvl="1"/>
            <a:r>
              <a:rPr lang="en-US" dirty="0" smtClean="0"/>
              <a:t>You can use JavaScript to access any element on a web page</a:t>
            </a:r>
          </a:p>
          <a:p>
            <a:pPr lvl="1" eaLnBrk="1" hangingPunct="1"/>
            <a:r>
              <a:rPr lang="en-US" dirty="0" smtClean="0"/>
              <a:t>Append element’s name to the name of any elements in which it is nested and always start with the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document </a:t>
            </a:r>
            <a:r>
              <a:rPr lang="en-US" dirty="0" smtClean="0"/>
              <a:t>object</a:t>
            </a:r>
          </a:p>
          <a:p>
            <a:pPr lvl="1" eaLnBrk="1" hangingPunct="1"/>
            <a:r>
              <a:rPr lang="en-US" dirty="0" smtClean="0"/>
              <a:t>Specific element properties are also appended to the element name</a:t>
            </a:r>
          </a:p>
          <a:p>
            <a:pPr lvl="2" eaLnBrk="1" hangingPunct="1"/>
            <a:endParaRPr lang="en-US" dirty="0" smtClean="0"/>
          </a:p>
          <a:p>
            <a:pPr marL="685800" lvl="2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document.invoice.salesTotal.value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=12;</a:t>
            </a:r>
          </a:p>
          <a:p>
            <a:pPr marL="685800" lvl="2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 eaLnBrk="1" hangingPunct="1"/>
            <a:r>
              <a:rPr lang="en-US" dirty="0" smtClean="0"/>
              <a:t>The above example has a form called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invoice</a:t>
            </a:r>
            <a:r>
              <a:rPr lang="en-US" dirty="0" smtClean="0"/>
              <a:t> (set using the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dirty="0" smtClean="0"/>
              <a:t> property) which in turn has a textbox called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salesTotal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/>
              <a:t>(again using the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en-US" dirty="0" smtClean="0"/>
              <a:t> property). The property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value</a:t>
            </a:r>
            <a:r>
              <a:rPr lang="en-US" dirty="0" smtClean="0"/>
              <a:t> is used to set or retrieve the value entered into the field. The entire reference has to begin with the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document</a:t>
            </a:r>
            <a:r>
              <a:rPr lang="en-US" dirty="0" smtClean="0"/>
              <a:t> object</a:t>
            </a:r>
          </a:p>
          <a:p>
            <a:pPr lvl="2" eaLnBrk="1" hangingPunct="1"/>
            <a:r>
              <a:rPr lang="en-US" dirty="0" smtClean="0"/>
              <a:t>As with events properties also differ between elements</a:t>
            </a:r>
          </a:p>
        </p:txBody>
      </p:sp>
    </p:spTree>
    <p:extLst>
      <p:ext uri="{BB962C8B-B14F-4D97-AF65-F5344CB8AC3E}">
        <p14:creationId xmlns:p14="http://schemas.microsoft.com/office/powerpoint/2010/main" val="11780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1311</TotalTime>
  <Words>255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Wingdings</vt:lpstr>
      <vt:lpstr>Wingdings 2</vt:lpstr>
      <vt:lpstr>Median</vt:lpstr>
      <vt:lpstr>JavaScript  </vt:lpstr>
      <vt:lpstr>Understanding Events</vt:lpstr>
      <vt:lpstr>PowerPoint Presentation</vt:lpstr>
      <vt:lpstr>Understanding Events (cont’d.)</vt:lpstr>
      <vt:lpstr>Understanding Events (cont’d.)</vt:lpstr>
      <vt:lpstr>PowerPoint Presentation</vt:lpstr>
      <vt:lpstr>Understanding Events (cont’d.)</vt:lpstr>
    </vt:vector>
  </TitlesOfParts>
  <Company>IT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 Services</dc:creator>
  <cp:lastModifiedBy>Anne O Brien</cp:lastModifiedBy>
  <cp:revision>68</cp:revision>
  <cp:lastPrinted>2012-01-31T11:50:50Z</cp:lastPrinted>
  <dcterms:created xsi:type="dcterms:W3CDTF">2012-01-16T12:41:03Z</dcterms:created>
  <dcterms:modified xsi:type="dcterms:W3CDTF">2013-09-23T14:13:45Z</dcterms:modified>
</cp:coreProperties>
</file>