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3" r:id="rId3"/>
    <p:sldId id="284" r:id="rId4"/>
    <p:sldId id="288" r:id="rId5"/>
    <p:sldId id="285" r:id="rId6"/>
    <p:sldId id="286" r:id="rId7"/>
    <p:sldId id="289" r:id="rId8"/>
    <p:sldId id="290" r:id="rId9"/>
    <p:sldId id="287" r:id="rId10"/>
    <p:sldId id="258" r:id="rId11"/>
    <p:sldId id="259" r:id="rId12"/>
    <p:sldId id="260" r:id="rId13"/>
    <p:sldId id="261" r:id="rId14"/>
    <p:sldId id="262" r:id="rId15"/>
    <p:sldId id="263" r:id="rId16"/>
    <p:sldId id="276" r:id="rId17"/>
    <p:sldId id="291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7691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84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60A7-F858-4762-B664-9B38465A2358}" type="datetimeFigureOut">
              <a:rPr lang="en-IE" smtClean="0"/>
              <a:t>04/10/2013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7F16-21BB-4740-BAC8-4B3A10AE86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8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F4DA0-55C4-49A2-AB7D-4BB0D528E16B}" type="datetimeFigureOut">
              <a:rPr lang="en-IE" smtClean="0"/>
              <a:t>04/10/2013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6E10-4113-490A-85A9-F21D70011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7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032CDA4-77C9-47B1-B446-80C9D562926E}" type="datetime1">
              <a:rPr lang="en-IE" smtClean="0"/>
              <a:t>04/10/2013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172400" y="6425604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B589-B144-4C7E-B3FA-DC26B9B98D6C}" type="datetime1">
              <a:rPr lang="en-IE" smtClean="0"/>
              <a:t>04/10/2013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7255E27-EA1D-4CAB-B644-8F63E84596D1}" type="datetime1">
              <a:rPr lang="en-IE" smtClean="0"/>
              <a:t>04/10/2013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9443-C988-4B93-BFAF-6F17F9F9FBE9}" type="datetime1">
              <a:rPr lang="en-IE" smtClean="0"/>
              <a:t>04/10/2013</a:t>
            </a:fld>
            <a:endParaRPr lang="en-I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8384" y="6093296"/>
            <a:ext cx="749424" cy="432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BC4B3B-CF66-4787-BC18-233A7035C99B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F791-5F1A-45D5-812E-A923D82B5F6B}" type="datetime1">
              <a:rPr lang="en-IE" smtClean="0"/>
              <a:t>04/10/2013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4DBC208-91D0-4017-A02C-D49A507A3040}" type="datetime1">
              <a:rPr lang="en-IE" smtClean="0"/>
              <a:t>04/10/2013</a:t>
            </a:fld>
            <a:endParaRPr lang="en-I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7C2FC28-4075-4F53-9CB2-8C7B876525B0}" type="datetime1">
              <a:rPr lang="en-IE" smtClean="0"/>
              <a:t>04/10/2013</a:t>
            </a:fld>
            <a:endParaRPr lang="en-I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EE81-C3AD-44D2-ADB3-69A5AC333F24}" type="datetime1">
              <a:rPr lang="en-IE" smtClean="0"/>
              <a:t>04/10/2013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B57D-0319-4C22-9A9C-B3435C51D667}" type="datetime1">
              <a:rPr lang="en-IE" smtClean="0"/>
              <a:t>04/10/2013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B292-40AA-4013-BF8B-A313183188DE}" type="datetime1">
              <a:rPr lang="en-IE" smtClean="0"/>
              <a:t>04/10/2013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DD6538-25FF-43CB-99F7-34B0DFE59BE6}" type="datetime1">
              <a:rPr lang="en-IE" smtClean="0"/>
              <a:t>04/10/2013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F0F1DE-A265-4BD6-A060-EA92182B8706}" type="datetime1">
              <a:rPr lang="en-IE" smtClean="0"/>
              <a:t>04/10/2013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BC4B3B-CF66-4787-BC18-233A7035C99B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JavaScript 	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Lecture 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21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Functions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</a:t>
            </a:r>
          </a:p>
          <a:p>
            <a:pPr lvl="1" eaLnBrk="1" hangingPunct="1"/>
            <a:r>
              <a:rPr lang="en-US" dirty="0" smtClean="0"/>
              <a:t>Procedures associated with an object</a:t>
            </a:r>
          </a:p>
          <a:p>
            <a:pPr eaLnBrk="1" hangingPunct="1"/>
            <a:r>
              <a:rPr lang="en-US" dirty="0" smtClean="0"/>
              <a:t>Functions</a:t>
            </a:r>
          </a:p>
          <a:p>
            <a:pPr lvl="1" eaLnBrk="1" hangingPunct="1"/>
            <a:r>
              <a:rPr lang="en-US" dirty="0" smtClean="0"/>
              <a:t>Related group of JavaScript statements</a:t>
            </a:r>
          </a:p>
          <a:p>
            <a:pPr lvl="1" eaLnBrk="1" hangingPunct="1"/>
            <a:r>
              <a:rPr lang="en-US" dirty="0" smtClean="0"/>
              <a:t>Executed as a single unit</a:t>
            </a:r>
          </a:p>
          <a:p>
            <a:pPr lvl="1" eaLnBrk="1" hangingPunct="1"/>
            <a:r>
              <a:rPr lang="en-US" dirty="0" smtClean="0"/>
              <a:t>Virtually identical to methods</a:t>
            </a:r>
          </a:p>
          <a:p>
            <a:pPr lvl="2" eaLnBrk="1" hangingPunct="1"/>
            <a:r>
              <a:rPr lang="en-US" dirty="0" smtClean="0"/>
              <a:t>Not associated with an object</a:t>
            </a:r>
          </a:p>
          <a:p>
            <a:pPr lvl="1" eaLnBrk="1" hangingPunct="1"/>
            <a:r>
              <a:rPr lang="en-US" dirty="0" smtClean="0"/>
              <a:t>Must be contained within a </a:t>
            </a:r>
            <a:r>
              <a:rPr lang="en-US" dirty="0" smtClean="0">
                <a:latin typeface="Courier New" pitchFamily="49" charset="0"/>
              </a:rPr>
              <a:t>&lt;script&gt;</a:t>
            </a:r>
            <a:r>
              <a:rPr lang="en-US" dirty="0" smtClean="0"/>
              <a:t> element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63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Functions</a:t>
            </a:r>
          </a:p>
        </p:txBody>
      </p:sp>
      <p:sp>
        <p:nvSpPr>
          <p:cNvPr id="8705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382000" cy="485732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Function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Lines making up a function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Syntax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00CC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nameOfFunction(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statements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85850" lvl="2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Parameter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Variable used within a function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Placed within parentheses following a function name</a:t>
            </a:r>
          </a:p>
          <a:p>
            <a:pPr marL="1085850" lvl="2">
              <a:lnSpc>
                <a:spcPct val="90000"/>
              </a:lnSpc>
              <a:buNone/>
              <a:defRPr/>
            </a:pPr>
            <a:r>
              <a:rPr lang="en-US" sz="2400" b="1" dirty="0">
                <a:solidFill>
                  <a:srgbClr val="00CC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calculate_square_root</a:t>
            </a:r>
            <a:r>
              <a:rPr lang="en-US" sz="2000" dirty="0">
                <a:latin typeface="Courier New" pitchFamily="49" charset="0"/>
              </a:rPr>
              <a:t>(number1) {</a:t>
            </a:r>
          </a:p>
          <a:p>
            <a:pPr marL="1085850" lvl="2">
              <a:lnSpc>
                <a:spcPct val="90000"/>
              </a:lnSpc>
              <a:buNone/>
              <a:defRPr/>
            </a:pPr>
            <a:r>
              <a:rPr lang="en-US" sz="2000" dirty="0">
                <a:latin typeface="Courier New" pitchFamily="49" charset="0"/>
              </a:rPr>
              <a:t>  statements;</a:t>
            </a:r>
          </a:p>
          <a:p>
            <a:pPr marL="1085850" lvl="2">
              <a:lnSpc>
                <a:spcPct val="90000"/>
              </a:lnSpc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Multiple parameters allowed</a:t>
            </a:r>
          </a:p>
          <a:p>
            <a:pPr marL="1085850" lvl="2" indent="-339725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calculate_square_root(number1, number2, number3)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7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Functions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Function statements</a:t>
            </a:r>
          </a:p>
          <a:p>
            <a:pPr lvl="1" eaLnBrk="1" hangingPunct="1"/>
            <a:r>
              <a:rPr lang="en-US" dirty="0" smtClean="0"/>
              <a:t>Do the actual work</a:t>
            </a:r>
          </a:p>
          <a:p>
            <a:pPr lvl="1" eaLnBrk="1" hangingPunct="1"/>
            <a:r>
              <a:rPr lang="en-US" dirty="0" smtClean="0"/>
              <a:t>Contained within function braces</a:t>
            </a:r>
          </a:p>
          <a:p>
            <a:pPr eaLnBrk="1" hangingPunct="1"/>
            <a:r>
              <a:rPr lang="en-US" dirty="0" smtClean="0"/>
              <a:t>Put functions within the document head</a:t>
            </a:r>
          </a:p>
          <a:p>
            <a:pPr lvl="1" eaLnBrk="1" hangingPunct="1"/>
            <a:r>
              <a:rPr lang="en-US" dirty="0" smtClean="0"/>
              <a:t>Place the “calls” to a function within the body section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066800" y="4038600"/>
            <a:ext cx="6781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CCFF"/>
                </a:solidFill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printStudentNames</a:t>
            </a:r>
            <a:r>
              <a:rPr lang="en-US" dirty="0">
                <a:latin typeface="Courier New" pitchFamily="49" charset="0"/>
              </a:rPr>
              <a:t>(student1, student2, student3) {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("&lt;p&gt;" + student1 + "&lt;/p&gt;");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("&lt;p&gt;" + student2 + "&lt;/p&gt;");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("&lt;p&gt;" + student3 + "&lt;/p&gt;");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35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Functions</a:t>
            </a:r>
          </a:p>
        </p:txBody>
      </p:sp>
      <p:sp>
        <p:nvSpPr>
          <p:cNvPr id="8195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To execute a function:</a:t>
            </a:r>
          </a:p>
          <a:p>
            <a:pPr lvl="1" eaLnBrk="1" hangingPunct="1"/>
            <a:r>
              <a:rPr lang="en-US" dirty="0" smtClean="0"/>
              <a:t>Must invoke, or call it</a:t>
            </a:r>
          </a:p>
          <a:p>
            <a:pPr eaLnBrk="1" hangingPunct="1"/>
            <a:r>
              <a:rPr lang="en-US" dirty="0" smtClean="0"/>
              <a:t>Function call</a:t>
            </a:r>
          </a:p>
          <a:p>
            <a:pPr lvl="1" eaLnBrk="1" hangingPunct="1"/>
            <a:r>
              <a:rPr lang="en-US" dirty="0" smtClean="0"/>
              <a:t>Code calling a function</a:t>
            </a:r>
          </a:p>
          <a:p>
            <a:pPr lvl="1" eaLnBrk="1" hangingPunct="1"/>
            <a:r>
              <a:rPr lang="en-US" dirty="0" smtClean="0"/>
              <a:t>Consists of function name followed by parentheses</a:t>
            </a:r>
          </a:p>
          <a:p>
            <a:pPr lvl="2" eaLnBrk="1" hangingPunct="1"/>
            <a:r>
              <a:rPr lang="en-US" dirty="0" smtClean="0"/>
              <a:t>Contains any variables or values to be assigned to the function parameters</a:t>
            </a:r>
          </a:p>
          <a:p>
            <a:pPr eaLnBrk="1" hangingPunct="1"/>
            <a:r>
              <a:rPr lang="en-US" dirty="0" smtClean="0"/>
              <a:t>Arguments (actual parameters)</a:t>
            </a:r>
          </a:p>
          <a:p>
            <a:pPr lvl="1" eaLnBrk="1" hangingPunct="1"/>
            <a:r>
              <a:rPr lang="en-US" dirty="0" smtClean="0"/>
              <a:t>Variables (values) placed in the function call statement parentheses</a:t>
            </a:r>
          </a:p>
          <a:p>
            <a:pPr lvl="1" eaLnBrk="1" hangingPunct="1"/>
            <a:endParaRPr lang="en-US" dirty="0" smtClean="0"/>
          </a:p>
          <a:p>
            <a:pPr marL="640080" lvl="2" indent="0">
              <a:buNone/>
            </a:pPr>
            <a:r>
              <a:rPr lang="en-US" dirty="0" smtClean="0">
                <a:latin typeface="Courier New" pitchFamily="49" charset="0"/>
              </a:rPr>
              <a:t>...</a:t>
            </a:r>
            <a:r>
              <a:rPr lang="en-US" dirty="0" err="1" smtClean="0">
                <a:latin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</a:rPr>
              <a:t>=“</a:t>
            </a:r>
            <a:r>
              <a:rPr lang="en-US" dirty="0" err="1" smtClean="0">
                <a:latin typeface="Courier New" pitchFamily="49" charset="0"/>
              </a:rPr>
              <a:t>printStudentNames</a:t>
            </a:r>
            <a:r>
              <a:rPr lang="en-US" dirty="0" smtClean="0">
                <a:latin typeface="Courier New" pitchFamily="49" charset="0"/>
              </a:rPr>
              <a:t>(Anne, Joe, Mary)”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86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Functions (cont’d.)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Passing arguments</a:t>
            </a:r>
          </a:p>
          <a:p>
            <a:pPr lvl="1" eaLnBrk="1" hangingPunct="1"/>
            <a:r>
              <a:rPr lang="en-US" dirty="0" smtClean="0"/>
              <a:t>Sending arguments to parameters of a called function</a:t>
            </a:r>
          </a:p>
          <a:p>
            <a:pPr lvl="2" eaLnBrk="1" hangingPunct="1"/>
            <a:r>
              <a:rPr lang="en-US" dirty="0" smtClean="0"/>
              <a:t>Argument value assigned to the corresponding parameter value in the function definition</a:t>
            </a:r>
          </a:p>
          <a:p>
            <a:pPr eaLnBrk="1" hangingPunct="1"/>
            <a:r>
              <a:rPr lang="en-US" dirty="0" smtClean="0"/>
              <a:t>Can return function value to a calling statement</a:t>
            </a:r>
          </a:p>
          <a:p>
            <a:pPr eaLnBrk="1" hangingPunct="1"/>
            <a:r>
              <a:rPr lang="en-US" dirty="0" smtClean="0"/>
              <a:t>Return statement</a:t>
            </a:r>
          </a:p>
          <a:p>
            <a:pPr lvl="1" eaLnBrk="1" hangingPunct="1"/>
            <a:r>
              <a:rPr lang="en-US" dirty="0" smtClean="0"/>
              <a:t>Returns a value to the statement calling the function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dirty="0" smtClean="0">
                <a:latin typeface="Courier New" pitchFamily="49" charset="0"/>
              </a:rPr>
              <a:t>return</a:t>
            </a:r>
            <a:r>
              <a:rPr lang="en-US" dirty="0" smtClean="0"/>
              <a:t> keyword with the variable or value you want to send to the calling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8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Functions (cont’d.)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043608" y="2604655"/>
            <a:ext cx="77768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CCFF"/>
                </a:solidFill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averageNumbers</a:t>
            </a:r>
            <a:r>
              <a:rPr lang="en-US" dirty="0">
                <a:latin typeface="Courier New" pitchFamily="49" charset="0"/>
              </a:rPr>
              <a:t>(a, b, c) {</a:t>
            </a:r>
          </a:p>
          <a:p>
            <a:pPr lvl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sum_of_numbers</a:t>
            </a:r>
            <a:r>
              <a:rPr lang="en-US" dirty="0">
                <a:latin typeface="Courier New" pitchFamily="49" charset="0"/>
              </a:rPr>
              <a:t> = a + b + c;</a:t>
            </a:r>
          </a:p>
          <a:p>
            <a:pPr lvl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result = </a:t>
            </a:r>
            <a:r>
              <a:rPr lang="en-US" dirty="0" err="1">
                <a:latin typeface="Courier New" pitchFamily="49" charset="0"/>
              </a:rPr>
              <a:t>sum_of_numbers</a:t>
            </a:r>
            <a:r>
              <a:rPr lang="en-US" dirty="0">
                <a:latin typeface="Courier New" pitchFamily="49" charset="0"/>
              </a:rPr>
              <a:t> / 3;</a:t>
            </a:r>
          </a:p>
          <a:p>
            <a:pPr lvl="1"/>
            <a:r>
              <a:rPr lang="en-US" b="1" dirty="0">
                <a:solidFill>
                  <a:srgbClr val="00CCFF"/>
                </a:solidFill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result;</a:t>
            </a:r>
          </a:p>
          <a:p>
            <a:r>
              <a:rPr lang="en-US" dirty="0" smtClean="0">
                <a:latin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Somewhere in the body…</a:t>
            </a:r>
          </a:p>
          <a:p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returnValue</a:t>
            </a:r>
            <a:r>
              <a:rPr lang="en-US" dirty="0" smtClean="0">
                <a:latin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</a:rPr>
              <a:t>averageNumbers</a:t>
            </a:r>
            <a:r>
              <a:rPr lang="en-US" dirty="0" smtClean="0">
                <a:latin typeface="Courier New" pitchFamily="49" charset="0"/>
              </a:rPr>
              <a:t>(1,2,3);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91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Variable Scope</a:t>
            </a:r>
          </a:p>
        </p:txBody>
      </p:sp>
      <p:sp>
        <p:nvSpPr>
          <p:cNvPr id="1126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Variable scope</a:t>
            </a:r>
          </a:p>
          <a:p>
            <a:pPr lvl="1" eaLnBrk="1" hangingPunct="1"/>
            <a:r>
              <a:rPr lang="en-US" dirty="0" smtClean="0"/>
              <a:t>Where in a program a declared variable can be used</a:t>
            </a:r>
          </a:p>
          <a:p>
            <a:pPr eaLnBrk="1" hangingPunct="1"/>
            <a:r>
              <a:rPr lang="en-US" dirty="0" smtClean="0"/>
              <a:t>Global variable</a:t>
            </a:r>
          </a:p>
          <a:p>
            <a:pPr lvl="1" eaLnBrk="1" hangingPunct="1"/>
            <a:r>
              <a:rPr lang="en-US" dirty="0" smtClean="0"/>
              <a:t>Declared outside a function</a:t>
            </a:r>
          </a:p>
          <a:p>
            <a:pPr lvl="2" eaLnBrk="1" hangingPunct="1"/>
            <a:r>
              <a:rPr lang="en-US" dirty="0" smtClean="0"/>
              <a:t>Available to all parts of a </a:t>
            </a:r>
            <a:r>
              <a:rPr lang="en-US" dirty="0" smtClean="0"/>
              <a:t>program</a:t>
            </a:r>
          </a:p>
          <a:p>
            <a:pPr lvl="2"/>
            <a:r>
              <a:rPr lang="en-US" dirty="0"/>
              <a:t>Keyword </a:t>
            </a:r>
            <a:r>
              <a:rPr lang="en-US" dirty="0" err="1">
                <a:latin typeface="Courier New" pitchFamily="49" charset="0"/>
              </a:rPr>
              <a:t>var</a:t>
            </a:r>
            <a:r>
              <a:rPr lang="en-US" dirty="0"/>
              <a:t> </a:t>
            </a:r>
            <a:r>
              <a:rPr lang="en-US" dirty="0" smtClean="0"/>
              <a:t>optional</a:t>
            </a:r>
            <a:endParaRPr lang="en-US" dirty="0"/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Local variable</a:t>
            </a:r>
          </a:p>
          <a:p>
            <a:pPr lvl="1" eaLnBrk="1" hangingPunct="1"/>
            <a:r>
              <a:rPr lang="en-US" dirty="0" smtClean="0"/>
              <a:t>Declared inside a function</a:t>
            </a:r>
          </a:p>
          <a:p>
            <a:pPr lvl="2" eaLnBrk="1" hangingPunct="1"/>
            <a:r>
              <a:rPr lang="en-US" dirty="0" smtClean="0"/>
              <a:t>Only available within the function in which it is declared</a:t>
            </a:r>
          </a:p>
          <a:p>
            <a:pPr lvl="1" eaLnBrk="1" hangingPunct="1"/>
            <a:r>
              <a:rPr lang="en-US" dirty="0" smtClean="0"/>
              <a:t>Cease to exist when the function ends</a:t>
            </a:r>
          </a:p>
          <a:p>
            <a:pPr lvl="1" eaLnBrk="1" hangingPunct="1"/>
            <a:r>
              <a:rPr lang="en-US" dirty="0" smtClean="0"/>
              <a:t>Keyword </a:t>
            </a:r>
            <a:r>
              <a:rPr lang="en-US" dirty="0" err="1" smtClean="0">
                <a:latin typeface="Courier New" pitchFamily="49" charset="0"/>
              </a:rPr>
              <a:t>var</a:t>
            </a:r>
            <a:r>
              <a:rPr lang="en-US" dirty="0" smtClean="0"/>
              <a:t>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59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884368" y="6294437"/>
            <a:ext cx="45057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C6D165-F778-4C1E-B420-D527F954A7C3}" type="slidenum">
              <a:rPr lang="en-US" b="1">
                <a:latin typeface="+mn-lt"/>
              </a:rPr>
              <a:pPr eaLnBrk="1" hangingPunct="1"/>
              <a:t>17</a:t>
            </a:fld>
            <a:endParaRPr lang="en-US" b="1" dirty="0">
              <a:latin typeface="+mn-lt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Understanding Variable Scope (cont’d.)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Good programming technique</a:t>
            </a:r>
          </a:p>
          <a:p>
            <a:pPr lvl="1" eaLnBrk="1" hangingPunct="1"/>
            <a:r>
              <a:rPr lang="en-US" smtClean="0"/>
              <a:t>Always use the </a:t>
            </a:r>
            <a:r>
              <a:rPr lang="en-US" smtClean="0">
                <a:latin typeface="Courier New" panose="02070309020205020404" pitchFamily="49" charset="0"/>
              </a:rPr>
              <a:t>var</a:t>
            </a:r>
            <a:r>
              <a:rPr lang="en-US" smtClean="0"/>
              <a:t> keyword when declaring variables</a:t>
            </a:r>
          </a:p>
          <a:p>
            <a:pPr lvl="2" eaLnBrk="1" hangingPunct="1"/>
            <a:r>
              <a:rPr lang="en-US" smtClean="0"/>
              <a:t>Clarifies where and when variable used</a:t>
            </a:r>
          </a:p>
          <a:p>
            <a:pPr eaLnBrk="1" hangingPunct="1"/>
            <a:r>
              <a:rPr lang="en-US" smtClean="0"/>
              <a:t>Poor programming technique</a:t>
            </a:r>
          </a:p>
          <a:p>
            <a:pPr lvl="1" eaLnBrk="1" hangingPunct="1"/>
            <a:r>
              <a:rPr lang="en-US" smtClean="0"/>
              <a:t>Declaring a global variable inside of a function by not using the </a:t>
            </a:r>
            <a:r>
              <a:rPr lang="en-US" smtClean="0">
                <a:latin typeface="Courier New" panose="02070309020205020404" pitchFamily="49" charset="0"/>
              </a:rPr>
              <a:t>var</a:t>
            </a:r>
            <a:r>
              <a:rPr lang="en-US" smtClean="0"/>
              <a:t> keyword</a:t>
            </a:r>
          </a:p>
          <a:p>
            <a:pPr lvl="2" eaLnBrk="1" hangingPunct="1"/>
            <a:r>
              <a:rPr lang="en-US" smtClean="0"/>
              <a:t>Harder to identify global variables in your scripts</a:t>
            </a:r>
          </a:p>
        </p:txBody>
      </p:sp>
    </p:spTree>
    <p:extLst>
      <p:ext uri="{BB962C8B-B14F-4D97-AF65-F5344CB8AC3E}">
        <p14:creationId xmlns:p14="http://schemas.microsoft.com/office/powerpoint/2010/main" val="5154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5166" y="1575310"/>
            <a:ext cx="81534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400" dirty="0"/>
              <a:t>&lt;script type="text/</a:t>
            </a:r>
            <a:r>
              <a:rPr lang="en-IE" sz="1400" dirty="0" err="1"/>
              <a:t>javascript</a:t>
            </a:r>
            <a:r>
              <a:rPr lang="en-IE" sz="1400" dirty="0"/>
              <a:t>"&gt;</a:t>
            </a:r>
          </a:p>
          <a:p>
            <a:pPr marL="0" indent="0">
              <a:buNone/>
            </a:pPr>
            <a:r>
              <a:rPr lang="en-IE" sz="1400" dirty="0" err="1" smtClean="0"/>
              <a:t>var</a:t>
            </a:r>
            <a:r>
              <a:rPr lang="en-IE" sz="1400" dirty="0" smtClean="0"/>
              <a:t> </a:t>
            </a:r>
            <a:r>
              <a:rPr lang="en-IE" sz="1400" dirty="0" err="1"/>
              <a:t>salesPrice</a:t>
            </a:r>
            <a:r>
              <a:rPr lang="en-IE" sz="1400" dirty="0"/>
              <a:t>=100.00;</a:t>
            </a:r>
          </a:p>
          <a:p>
            <a:pPr marL="0" indent="0">
              <a:buNone/>
            </a:pPr>
            <a:r>
              <a:rPr lang="en-IE" sz="1400" dirty="0" smtClean="0"/>
              <a:t>function </a:t>
            </a:r>
            <a:r>
              <a:rPr lang="en-IE" sz="1400" dirty="0" err="1"/>
              <a:t>applyShipping</a:t>
            </a:r>
            <a:r>
              <a:rPr lang="en-IE" sz="1400" dirty="0"/>
              <a:t>() {</a:t>
            </a:r>
          </a:p>
          <a:p>
            <a:pPr marL="0" indent="0">
              <a:buNone/>
            </a:pPr>
            <a:r>
              <a:rPr lang="en-IE" sz="1400" dirty="0"/>
              <a:t>	 </a:t>
            </a:r>
            <a:r>
              <a:rPr lang="en-IE" sz="1400" dirty="0" err="1"/>
              <a:t>shippingPrice</a:t>
            </a:r>
            <a:r>
              <a:rPr lang="en-IE" sz="1400" dirty="0"/>
              <a:t>=8.95;</a:t>
            </a:r>
          </a:p>
          <a:p>
            <a:pPr marL="0" indent="0">
              <a:buNone/>
            </a:pPr>
            <a:r>
              <a:rPr lang="en-IE" sz="1400" dirty="0"/>
              <a:t> 	 </a:t>
            </a:r>
            <a:r>
              <a:rPr lang="en-IE" sz="1400" dirty="0" err="1"/>
              <a:t>var</a:t>
            </a:r>
            <a:r>
              <a:rPr lang="en-IE" sz="1400" dirty="0"/>
              <a:t> </a:t>
            </a:r>
            <a:r>
              <a:rPr lang="en-IE" sz="1400" dirty="0" err="1"/>
              <a:t>totalPrice</a:t>
            </a:r>
            <a:r>
              <a:rPr lang="en-IE" sz="1400" dirty="0"/>
              <a:t>=</a:t>
            </a:r>
            <a:r>
              <a:rPr lang="en-IE" sz="1400" dirty="0" err="1"/>
              <a:t>salesPrice+shippingPrice</a:t>
            </a:r>
            <a:r>
              <a:rPr lang="en-IE" sz="1400" dirty="0"/>
              <a:t>;</a:t>
            </a:r>
          </a:p>
          <a:p>
            <a:pPr marL="0" indent="0">
              <a:buNone/>
            </a:pPr>
            <a:r>
              <a:rPr lang="en-IE" sz="1400" dirty="0"/>
              <a:t>	 </a:t>
            </a:r>
            <a:r>
              <a:rPr lang="en-IE" sz="1400" dirty="0" err="1"/>
              <a:t>document.write</a:t>
            </a:r>
            <a:r>
              <a:rPr lang="en-IE" sz="1400" dirty="0"/>
              <a:t>("&lt;p&gt; The sales price is" + </a:t>
            </a:r>
            <a:r>
              <a:rPr lang="en-IE" sz="1400" dirty="0" err="1"/>
              <a:t>salesPrice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/&gt;");</a:t>
            </a:r>
          </a:p>
          <a:p>
            <a:pPr marL="0" indent="0">
              <a:buNone/>
            </a:pPr>
            <a:r>
              <a:rPr lang="en-IE" sz="1400" dirty="0"/>
              <a:t>	 </a:t>
            </a:r>
            <a:r>
              <a:rPr lang="en-IE" sz="1400" dirty="0" err="1"/>
              <a:t>document.write</a:t>
            </a:r>
            <a:r>
              <a:rPr lang="en-IE" sz="1400" dirty="0"/>
              <a:t>(" The shipping price is" + </a:t>
            </a:r>
            <a:r>
              <a:rPr lang="en-IE" sz="1400" dirty="0" err="1"/>
              <a:t>shippingPrice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/&gt;");</a:t>
            </a:r>
          </a:p>
          <a:p>
            <a:pPr marL="0" indent="0">
              <a:buNone/>
            </a:pPr>
            <a:r>
              <a:rPr lang="en-IE" sz="1400" dirty="0"/>
              <a:t>	 </a:t>
            </a:r>
            <a:r>
              <a:rPr lang="en-IE" sz="1400" dirty="0" err="1"/>
              <a:t>document.write</a:t>
            </a:r>
            <a:r>
              <a:rPr lang="en-IE" sz="1400" dirty="0"/>
              <a:t>("The sales price plus shipping is" + </a:t>
            </a:r>
            <a:r>
              <a:rPr lang="en-IE" sz="1400" dirty="0" err="1"/>
              <a:t>totalPrice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/&gt;&lt;/p&gt;");</a:t>
            </a:r>
          </a:p>
          <a:p>
            <a:pPr marL="0" indent="0">
              <a:buNone/>
            </a:pPr>
            <a:r>
              <a:rPr lang="en-IE" sz="1400" dirty="0"/>
              <a:t>}</a:t>
            </a:r>
          </a:p>
          <a:p>
            <a:pPr marL="0" indent="0">
              <a:buNone/>
            </a:pPr>
            <a:r>
              <a:rPr lang="en-IE" sz="1400" dirty="0" smtClean="0"/>
              <a:t>&lt;/</a:t>
            </a:r>
            <a:r>
              <a:rPr lang="en-IE" sz="1400" dirty="0"/>
              <a:t>script</a:t>
            </a:r>
            <a:r>
              <a:rPr lang="en-IE" sz="1400" dirty="0" smtClean="0"/>
              <a:t>&gt;&lt;/</a:t>
            </a:r>
            <a:r>
              <a:rPr lang="en-IE" sz="1400" dirty="0"/>
              <a:t>head</a:t>
            </a:r>
            <a:r>
              <a:rPr lang="en-IE" sz="1400" dirty="0" smtClean="0"/>
              <a:t>&gt;&lt;</a:t>
            </a:r>
            <a:r>
              <a:rPr lang="en-IE" sz="1400" dirty="0"/>
              <a:t>body&gt;</a:t>
            </a:r>
          </a:p>
          <a:p>
            <a:pPr marL="0" indent="0">
              <a:buNone/>
            </a:pPr>
            <a:r>
              <a:rPr lang="en-IE" sz="1400" dirty="0"/>
              <a:t> &lt;script type="text/</a:t>
            </a:r>
            <a:r>
              <a:rPr lang="en-IE" sz="1400" dirty="0" err="1"/>
              <a:t>javascript</a:t>
            </a:r>
            <a:r>
              <a:rPr lang="en-IE" sz="1400" dirty="0"/>
              <a:t>"&gt;</a:t>
            </a:r>
          </a:p>
          <a:p>
            <a:pPr marL="0" indent="0">
              <a:buNone/>
            </a:pPr>
            <a:r>
              <a:rPr lang="en-IE" sz="1400" dirty="0" smtClean="0"/>
              <a:t>	  </a:t>
            </a:r>
            <a:r>
              <a:rPr lang="en-IE" sz="1400" dirty="0" err="1" smtClean="0"/>
              <a:t>applyShipping</a:t>
            </a:r>
            <a:r>
              <a:rPr lang="en-IE" sz="1400" dirty="0"/>
              <a:t>();</a:t>
            </a:r>
          </a:p>
          <a:p>
            <a:pPr marL="0" indent="0">
              <a:buNone/>
            </a:pPr>
            <a:r>
              <a:rPr lang="en-IE" sz="1400" dirty="0"/>
              <a:t>  	</a:t>
            </a:r>
            <a:r>
              <a:rPr lang="en-IE" sz="1400" dirty="0" smtClean="0"/>
              <a:t>  </a:t>
            </a:r>
            <a:r>
              <a:rPr lang="en-IE" sz="1400" dirty="0" err="1" smtClean="0"/>
              <a:t>document.write</a:t>
            </a:r>
            <a:r>
              <a:rPr lang="en-IE" sz="1400" dirty="0"/>
              <a:t>("&lt;p&gt; The sales price is" + </a:t>
            </a:r>
            <a:r>
              <a:rPr lang="en-IE" sz="1400" dirty="0" err="1"/>
              <a:t>salesPrice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/&gt;");</a:t>
            </a:r>
          </a:p>
          <a:p>
            <a:pPr marL="0" indent="0">
              <a:buNone/>
            </a:pPr>
            <a:r>
              <a:rPr lang="en-IE" sz="1400" dirty="0"/>
              <a:t>	  </a:t>
            </a:r>
            <a:r>
              <a:rPr lang="en-IE" sz="1400" dirty="0" err="1"/>
              <a:t>document.write</a:t>
            </a:r>
            <a:r>
              <a:rPr lang="en-IE" sz="1400" dirty="0"/>
              <a:t>(" The shipping price is" + </a:t>
            </a:r>
            <a:r>
              <a:rPr lang="en-IE" sz="1400" dirty="0" err="1"/>
              <a:t>shippingPrice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/&gt;");</a:t>
            </a:r>
          </a:p>
          <a:p>
            <a:pPr marL="0" indent="0">
              <a:buNone/>
            </a:pPr>
            <a:r>
              <a:rPr lang="en-IE" sz="1400" dirty="0"/>
              <a:t>	  </a:t>
            </a:r>
            <a:r>
              <a:rPr lang="en-IE" sz="1400" dirty="0" err="1"/>
              <a:t>document.write</a:t>
            </a:r>
            <a:r>
              <a:rPr lang="en-IE" sz="1400" dirty="0"/>
              <a:t>("The sales price plus shipping is" + </a:t>
            </a:r>
            <a:r>
              <a:rPr lang="en-IE" sz="1400" dirty="0" err="1"/>
              <a:t>totalPrice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/&gt;&lt;/p&gt;");</a:t>
            </a:r>
          </a:p>
          <a:p>
            <a:pPr marL="0" indent="0">
              <a:buNone/>
            </a:pPr>
            <a:r>
              <a:rPr lang="en-IE" sz="1400" dirty="0"/>
              <a:t>    </a:t>
            </a:r>
            <a:r>
              <a:rPr lang="en-IE" sz="1400" dirty="0" smtClean="0"/>
              <a:t>	  </a:t>
            </a:r>
            <a:r>
              <a:rPr lang="en-IE" sz="1400" dirty="0" err="1" smtClean="0"/>
              <a:t>document.write</a:t>
            </a:r>
            <a:r>
              <a:rPr lang="en-IE" sz="1400" dirty="0"/>
              <a:t>(" The shipping price is" + </a:t>
            </a:r>
            <a:r>
              <a:rPr lang="en-IE" sz="1400" dirty="0" err="1"/>
              <a:t>shippingPrice</a:t>
            </a:r>
            <a:r>
              <a:rPr lang="en-IE" sz="1400" dirty="0"/>
              <a:t> + "&lt;</a:t>
            </a:r>
            <a:r>
              <a:rPr lang="en-IE" sz="1400" dirty="0" err="1"/>
              <a:t>br</a:t>
            </a:r>
            <a:r>
              <a:rPr lang="en-IE" sz="1400" dirty="0"/>
              <a:t> /&gt;");</a:t>
            </a:r>
          </a:p>
          <a:p>
            <a:pPr marL="0" indent="0">
              <a:buNone/>
            </a:pPr>
            <a:r>
              <a:rPr lang="en-IE" sz="1400" dirty="0" smtClean="0"/>
              <a:t>&lt;/</a:t>
            </a:r>
            <a:r>
              <a:rPr lang="en-IE" sz="1400" dirty="0"/>
              <a:t>script</a:t>
            </a:r>
            <a:r>
              <a:rPr lang="en-IE" sz="1400" dirty="0" smtClean="0"/>
              <a:t>&gt;&lt;/</a:t>
            </a:r>
            <a:r>
              <a:rPr lang="en-IE" sz="1400" dirty="0"/>
              <a:t>body</a:t>
            </a:r>
            <a:r>
              <a:rPr lang="en-IE" sz="1400" dirty="0" smtClean="0"/>
              <a:t>&gt;&lt;/</a:t>
            </a:r>
            <a:r>
              <a:rPr lang="en-IE" sz="1400" dirty="0"/>
              <a:t>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0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Understanding Variable Scope (cont’d.)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 may contain global and local variables with the same name</a:t>
            </a:r>
          </a:p>
          <a:p>
            <a:pPr lvl="1" eaLnBrk="1" hangingPunct="1"/>
            <a:r>
              <a:rPr lang="en-US" dirty="0" smtClean="0"/>
              <a:t>Local variable takes precedence when its function is called</a:t>
            </a:r>
          </a:p>
          <a:p>
            <a:pPr lvl="1" eaLnBrk="1" hangingPunct="1"/>
            <a:r>
              <a:rPr lang="en-US" dirty="0" smtClean="0"/>
              <a:t>However the value assigned to local variable of the same name is not assigned to global variable of the same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1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Data Types (recap)</a:t>
            </a:r>
          </a:p>
        </p:txBody>
      </p:sp>
      <p:sp>
        <p:nvSpPr>
          <p:cNvPr id="204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Strongly typed programming languages </a:t>
            </a:r>
          </a:p>
          <a:p>
            <a:pPr lvl="1" eaLnBrk="1" hangingPunct="1"/>
            <a:r>
              <a:rPr lang="en-US" smtClean="0"/>
              <a:t>Require declaration of the data types of variables</a:t>
            </a:r>
          </a:p>
          <a:p>
            <a:pPr lvl="1" eaLnBrk="1" hangingPunct="1"/>
            <a:r>
              <a:rPr lang="en-US" smtClean="0"/>
              <a:t>Strong typing also known as static typing</a:t>
            </a:r>
          </a:p>
          <a:p>
            <a:pPr lvl="2" eaLnBrk="1" hangingPunct="1"/>
            <a:r>
              <a:rPr lang="en-US" smtClean="0"/>
              <a:t>Data types do not change after declared</a:t>
            </a:r>
          </a:p>
          <a:p>
            <a:pPr eaLnBrk="1" hangingPunct="1"/>
            <a:r>
              <a:rPr lang="en-US" smtClean="0"/>
              <a:t>Loosely typed programming languages</a:t>
            </a:r>
          </a:p>
          <a:p>
            <a:pPr lvl="1" eaLnBrk="1" hangingPunct="1"/>
            <a:r>
              <a:rPr lang="en-US" smtClean="0"/>
              <a:t>Do not require declaration of the data types of variables</a:t>
            </a:r>
          </a:p>
          <a:p>
            <a:pPr lvl="1" eaLnBrk="1" hangingPunct="1"/>
            <a:r>
              <a:rPr lang="en-US" smtClean="0"/>
              <a:t>Loose typing also known as dynamic typing</a:t>
            </a:r>
          </a:p>
          <a:p>
            <a:pPr lvl="2" eaLnBrk="1" hangingPunct="1"/>
            <a:r>
              <a:rPr lang="en-US" smtClean="0"/>
              <a:t>Data types can change after declared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161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C8BA37-2EE5-4135-A291-97A432EE8C91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71600" y="1614251"/>
            <a:ext cx="6553200" cy="2573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pitcher = "Josh Beckett";</a:t>
            </a:r>
          </a:p>
          <a:p>
            <a:pPr eaLnBrk="1" hangingPunct="1"/>
            <a:r>
              <a:rPr lang="en-US" b="1" dirty="0">
                <a:solidFill>
                  <a:srgbClr val="00CCFF"/>
                </a:solidFill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duplicateVariableNames</a:t>
            </a:r>
            <a:r>
              <a:rPr lang="en-US" dirty="0"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</a:rPr>
              <a:t> pitcher = "Tim </a:t>
            </a:r>
            <a:r>
              <a:rPr lang="en-US" dirty="0" err="1">
                <a:latin typeface="Courier New" pitchFamily="49" charset="0"/>
              </a:rPr>
              <a:t>Lincecum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 lvl="1" eaLnBrk="1" hangingPunct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("&lt;p&gt;" + pitcher + "&lt;/p&gt;");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// value printed is Tim </a:t>
            </a:r>
            <a:r>
              <a:rPr lang="en-US" dirty="0" err="1">
                <a:latin typeface="Courier New" pitchFamily="49" charset="0"/>
              </a:rPr>
              <a:t>Lincecum</a:t>
            </a:r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dirty="0" err="1">
                <a:latin typeface="Courier New" pitchFamily="49" charset="0"/>
              </a:rPr>
              <a:t>duplicateVariableNames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</a:rPr>
              <a:t>("&lt;p&gt;" + pitcher + "&lt;/p&gt;");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value printed is Josh Beckett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Variable Scope (cont’d.)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81500"/>
            <a:ext cx="48387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0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Built-in JavaScript Functions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Called the same way a custom function is called</a:t>
            </a:r>
          </a:p>
        </p:txBody>
      </p:sp>
      <p:pic>
        <p:nvPicPr>
          <p:cNvPr id="16390" name="Picture 6" descr="Table 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8581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62000" y="5638800"/>
            <a:ext cx="2654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Built-in </a:t>
            </a:r>
            <a:r>
              <a:rPr lang="en-US" dirty="0"/>
              <a:t>JavaScript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91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will look at these functions as we go through the course but for now all you need to understand is that you call a built in function in the same way you call a custom function.</a:t>
            </a:r>
          </a:p>
          <a:p>
            <a:endParaRPr lang="en-IE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9632" y="3645024"/>
            <a:ext cx="6984776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40080" lvl="2" indent="0">
              <a:buNone/>
            </a:pPr>
            <a:r>
              <a:rPr lang="en-IE" b="1" dirty="0" err="1" smtClean="0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IE" dirty="0" smtClean="0">
                <a:latin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</a:rPr>
              <a:t>socialSecurityNumber</a:t>
            </a:r>
            <a:r>
              <a:rPr lang="en-IE" dirty="0">
                <a:latin typeface="Courier New" pitchFamily="49" charset="0"/>
              </a:rPr>
              <a:t> = </a:t>
            </a:r>
            <a:r>
              <a:rPr lang="en-IE" dirty="0" smtClean="0">
                <a:latin typeface="Courier New" pitchFamily="49" charset="0"/>
              </a:rPr>
              <a:t>“123-45-6789</a:t>
            </a:r>
            <a:r>
              <a:rPr lang="en-IE" dirty="0">
                <a:latin typeface="Courier New" pitchFamily="49" charset="0"/>
              </a:rPr>
              <a:t>”;</a:t>
            </a:r>
          </a:p>
          <a:p>
            <a:pPr marL="640080" lvl="2" indent="0">
              <a:buNone/>
            </a:pPr>
            <a:r>
              <a:rPr lang="en-IE" b="1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dirty="0" err="1">
                <a:latin typeface="Courier New" pitchFamily="49" charset="0"/>
              </a:rPr>
              <a:t>checkVar</a:t>
            </a:r>
            <a:r>
              <a:rPr lang="en-IE" dirty="0">
                <a:latin typeface="Courier New" pitchFamily="49" charset="0"/>
              </a:rPr>
              <a:t> = </a:t>
            </a:r>
            <a:r>
              <a:rPr lang="en-IE" dirty="0" err="1" smtClean="0">
                <a:latin typeface="Courier New" pitchFamily="49" charset="0"/>
              </a:rPr>
              <a:t>isNaN</a:t>
            </a:r>
            <a:r>
              <a:rPr lang="en-IE" dirty="0" smtClean="0">
                <a:latin typeface="Courier New" pitchFamily="49" charset="0"/>
              </a:rPr>
              <a:t>(</a:t>
            </a:r>
            <a:r>
              <a:rPr lang="en-IE" dirty="0" err="1" smtClean="0">
                <a:latin typeface="Courier New" pitchFamily="49" charset="0"/>
              </a:rPr>
              <a:t>socialSecurityNumber</a:t>
            </a:r>
            <a:r>
              <a:rPr lang="en-IE" dirty="0" smtClean="0">
                <a:latin typeface="Courier New" pitchFamily="49" charset="0"/>
              </a:rPr>
              <a:t>);</a:t>
            </a:r>
            <a:endParaRPr lang="en-IE" dirty="0">
              <a:latin typeface="Courier New" pitchFamily="49" charset="0"/>
            </a:endParaRPr>
          </a:p>
          <a:p>
            <a:pPr marL="640080" lvl="2" indent="0">
              <a:buNone/>
            </a:pPr>
            <a:r>
              <a:rPr lang="en-IE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IE" dirty="0">
                <a:latin typeface="Courier New" pitchFamily="49" charset="0"/>
              </a:rPr>
              <a:t>(</a:t>
            </a:r>
            <a:r>
              <a:rPr lang="en-IE" dirty="0" err="1">
                <a:latin typeface="Courier New" pitchFamily="49" charset="0"/>
              </a:rPr>
              <a:t>checkVar</a:t>
            </a:r>
            <a:r>
              <a:rPr lang="en-IE" dirty="0">
                <a:latin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1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Strings and Empty Strings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r>
              <a:rPr lang="en-IE" sz="2400" dirty="0" smtClean="0"/>
              <a:t>Empty String </a:t>
            </a:r>
          </a:p>
          <a:p>
            <a:pPr lvl="1"/>
            <a:r>
              <a:rPr lang="en-IE" sz="1800" dirty="0" smtClean="0"/>
              <a:t>Zero length string value</a:t>
            </a:r>
          </a:p>
          <a:p>
            <a:pPr lvl="1"/>
            <a:r>
              <a:rPr lang="en-IE" sz="1800" dirty="0" smtClean="0"/>
              <a:t>Valid for literal strings</a:t>
            </a:r>
          </a:p>
          <a:p>
            <a:pPr lvl="2"/>
            <a:r>
              <a:rPr lang="en-IE" sz="1600" dirty="0" smtClean="0"/>
              <a:t>Not considered to be null or undefined</a:t>
            </a:r>
          </a:p>
          <a:p>
            <a:pPr lvl="2"/>
            <a:r>
              <a:rPr lang="en-IE" sz="1600" dirty="0" smtClean="0"/>
              <a:t>Ex. </a:t>
            </a:r>
            <a:r>
              <a:rPr lang="en-IE" sz="1600" dirty="0" err="1">
                <a:solidFill>
                  <a:srgbClr val="00CCFF"/>
                </a:solidFill>
                <a:latin typeface="Courier New" pitchFamily="49" charset="0"/>
              </a:rPr>
              <a:t>var</a:t>
            </a:r>
            <a:r>
              <a:rPr lang="en-IE" sz="1600" dirty="0" smtClean="0"/>
              <a:t> </a:t>
            </a:r>
            <a:r>
              <a:rPr lang="en-IE" sz="1600" dirty="0" err="1" smtClean="0"/>
              <a:t>customername</a:t>
            </a:r>
            <a:r>
              <a:rPr lang="en-IE" sz="1600" dirty="0" smtClean="0"/>
              <a:t>=“”;</a:t>
            </a:r>
          </a:p>
          <a:p>
            <a:r>
              <a:rPr lang="en-IE" sz="2400" dirty="0" smtClean="0"/>
              <a:t>Why would you need to assign an empty string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34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 and Empty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lang="en-IE" sz="2000" dirty="0"/>
              <a:t>Consider the following prompt() method which displays a dialog box with a message, a text box, an OK button, and a Cancel button.</a:t>
            </a:r>
          </a:p>
          <a:p>
            <a:r>
              <a:rPr lang="en-IE" sz="2000" dirty="0"/>
              <a:t>You can pass 2 strings arguments to the prompt method. </a:t>
            </a:r>
          </a:p>
          <a:p>
            <a:r>
              <a:rPr lang="en-IE" sz="2000" dirty="0"/>
              <a:t>The first argument displays an instruction to the user , the second is the default text that appears in the textbox.</a:t>
            </a:r>
          </a:p>
          <a:p>
            <a:r>
              <a:rPr lang="en-IE" sz="2000" dirty="0"/>
              <a:t>If you leave out the second argument, the value “undefined” appears as shown below.</a:t>
            </a:r>
          </a:p>
          <a:p>
            <a:pPr lvl="1"/>
            <a:r>
              <a:rPr lang="en-IE" sz="1600" dirty="0" err="1">
                <a:solidFill>
                  <a:srgbClr val="00CCFF"/>
                </a:solidFill>
                <a:latin typeface="Courier New" pitchFamily="49" charset="0"/>
              </a:rPr>
              <a:t>window.prompt</a:t>
            </a:r>
            <a:r>
              <a:rPr lang="en-IE" sz="2000" dirty="0"/>
              <a:t>("Enter your age here !");</a:t>
            </a:r>
          </a:p>
          <a:p>
            <a:pPr lvl="1"/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 smtClean="0"/>
          </a:p>
          <a:p>
            <a:pPr lvl="1"/>
            <a:endParaRPr lang="en-IE" sz="1800" dirty="0"/>
          </a:p>
          <a:p>
            <a:r>
              <a:rPr lang="en-IE" sz="2000" dirty="0"/>
              <a:t>To prevent undefined appearing in the textbox you pass an empty string as the second argument.</a:t>
            </a:r>
          </a:p>
          <a:p>
            <a:pPr lvl="1"/>
            <a:r>
              <a:rPr lang="en-IE" sz="1400" b="1" dirty="0" err="1">
                <a:solidFill>
                  <a:srgbClr val="00CCFF"/>
                </a:solidFill>
                <a:latin typeface="Courier New" pitchFamily="49" charset="0"/>
              </a:rPr>
              <a:t>window.prompt</a:t>
            </a:r>
            <a:r>
              <a:rPr lang="en-IE" sz="1400" b="1" dirty="0">
                <a:solidFill>
                  <a:srgbClr val="00CCFF"/>
                </a:solidFill>
                <a:latin typeface="Courier New" pitchFamily="49" charset="0"/>
              </a:rPr>
              <a:t>("</a:t>
            </a:r>
            <a:r>
              <a:rPr lang="en-IE" sz="1800" dirty="0"/>
              <a:t>Enter your age here !", "");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4</a:t>
            </a:fld>
            <a:endParaRPr lang="en-I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46" y="4132858"/>
            <a:ext cx="4743450" cy="117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9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Escaping characters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640960" cy="4495800"/>
          </a:xfrm>
        </p:spPr>
        <p:txBody>
          <a:bodyPr/>
          <a:lstStyle/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What would be the line of code to output the following line of text onto the screen.</a:t>
            </a:r>
          </a:p>
          <a:p>
            <a:pPr lvl="1"/>
            <a:r>
              <a:rPr lang="en-IE" sz="1400" dirty="0">
                <a:latin typeface="Courier New" pitchFamily="49" charset="0"/>
              </a:rPr>
              <a:t>My JavaScript files are located in C:\Javascript_Projects\Files\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959" y="1735908"/>
            <a:ext cx="779070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 smtClean="0">
                <a:latin typeface="Courier New" pitchFamily="49" charset="0"/>
              </a:rPr>
              <a:t>&lt;pre&gt;&lt;script </a:t>
            </a:r>
            <a:r>
              <a:rPr lang="en-IE" sz="1400" dirty="0">
                <a:latin typeface="Courier New" pitchFamily="49" charset="0"/>
              </a:rPr>
              <a:t>type="text/</a:t>
            </a:r>
            <a:r>
              <a:rPr lang="en-IE" sz="1400" dirty="0" err="1">
                <a:latin typeface="Courier New" pitchFamily="49" charset="0"/>
              </a:rPr>
              <a:t>javascript</a:t>
            </a:r>
            <a:r>
              <a:rPr lang="en-IE" sz="1400" dirty="0">
                <a:latin typeface="Courier New" pitchFamily="49" charset="0"/>
              </a:rPr>
              <a:t>"&gt;</a:t>
            </a:r>
          </a:p>
          <a:p>
            <a:r>
              <a:rPr lang="en-IE" sz="1400" dirty="0">
                <a:latin typeface="Courier New" pitchFamily="49" charset="0"/>
              </a:rPr>
              <a:t>/* &lt;![CDATA[ */</a:t>
            </a:r>
          </a:p>
          <a:p>
            <a:endParaRPr lang="en-IE" sz="1400" dirty="0">
              <a:latin typeface="Courier New" pitchFamily="49" charset="0"/>
            </a:endParaRPr>
          </a:p>
          <a:p>
            <a:r>
              <a:rPr lang="en-IE" sz="1400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IE" sz="1400" dirty="0">
                <a:latin typeface="Courier New" pitchFamily="49" charset="0"/>
              </a:rPr>
              <a:t>("&lt;p&gt; This line is printed \n on  two lines .&lt;/p&gt;");</a:t>
            </a:r>
          </a:p>
          <a:p>
            <a:r>
              <a:rPr lang="en-IE" sz="1400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IE" sz="1400" dirty="0">
                <a:latin typeface="Courier New" pitchFamily="49" charset="0"/>
              </a:rPr>
              <a:t>("&lt;p&gt; \</a:t>
            </a:r>
            <a:r>
              <a:rPr lang="en-IE" sz="1400" dirty="0" err="1">
                <a:latin typeface="Courier New" pitchFamily="49" charset="0"/>
              </a:rPr>
              <a:t>tThis</a:t>
            </a:r>
            <a:r>
              <a:rPr lang="en-IE" sz="1400" dirty="0">
                <a:latin typeface="Courier New" pitchFamily="49" charset="0"/>
              </a:rPr>
              <a:t> line includes a horizontal tab . &lt;/p&gt;");</a:t>
            </a:r>
          </a:p>
          <a:p>
            <a:r>
              <a:rPr lang="en-IE" sz="1400" b="1" dirty="0" err="1">
                <a:solidFill>
                  <a:srgbClr val="00CCFF"/>
                </a:solidFill>
                <a:latin typeface="Courier New" pitchFamily="49" charset="0"/>
              </a:rPr>
              <a:t>document.write</a:t>
            </a:r>
            <a:r>
              <a:rPr lang="en-IE" sz="1400" dirty="0">
                <a:latin typeface="Courier New" pitchFamily="49" charset="0"/>
              </a:rPr>
              <a:t>("&lt;p&gt; My cousins nickname is \"Bubba \". &lt;/p&gt;");</a:t>
            </a:r>
          </a:p>
          <a:p>
            <a:r>
              <a:rPr lang="en-IE" sz="1400" dirty="0" smtClean="0">
                <a:latin typeface="Courier New" pitchFamily="49" charset="0"/>
              </a:rPr>
              <a:t>/* </a:t>
            </a:r>
            <a:r>
              <a:rPr lang="en-IE" sz="1400" dirty="0">
                <a:latin typeface="Courier New" pitchFamily="49" charset="0"/>
              </a:rPr>
              <a:t>]]&gt; </a:t>
            </a:r>
            <a:r>
              <a:rPr lang="en-IE" sz="1400" dirty="0" smtClean="0">
                <a:latin typeface="Courier New" pitchFamily="49" charset="0"/>
              </a:rPr>
              <a:t>*/&lt;/pre&gt;</a:t>
            </a:r>
            <a:endParaRPr lang="en-IE" sz="1400" dirty="0">
              <a:latin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40" y="3356992"/>
            <a:ext cx="33718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92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Operators 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65160" cy="492514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When attempting to perform arithmetic operations on string values, JavaScript interpreter:</a:t>
            </a:r>
          </a:p>
          <a:p>
            <a:pPr lvl="2" eaLnBrk="1" hangingPunct="1"/>
            <a:r>
              <a:rPr lang="en-US" dirty="0" smtClean="0"/>
              <a:t>Attempts to convert the string values to numbers</a:t>
            </a:r>
          </a:p>
          <a:p>
            <a:pPr marL="1143000" lvl="3" indent="0">
              <a:buNone/>
            </a:pPr>
            <a:r>
              <a:rPr lang="en-US" dirty="0" smtClean="0">
                <a:latin typeface="Courier New" pitchFamily="49" charset="0"/>
              </a:rPr>
              <a:t>x=“</a:t>
            </a:r>
            <a:r>
              <a:rPr lang="en-US" dirty="0">
                <a:latin typeface="Courier New" pitchFamily="49" charset="0"/>
              </a:rPr>
              <a:t>4”; </a:t>
            </a:r>
            <a:endParaRPr lang="en-US" dirty="0" smtClean="0">
              <a:latin typeface="Courier New" pitchFamily="49" charset="0"/>
            </a:endParaRPr>
          </a:p>
          <a:p>
            <a:pPr marL="1143000" lvl="3" indent="0">
              <a:buNone/>
            </a:pPr>
            <a:r>
              <a:rPr lang="en-US" dirty="0" smtClean="0">
                <a:latin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</a:rPr>
              <a:t>=“5</a:t>
            </a:r>
            <a:r>
              <a:rPr lang="en-US" dirty="0" smtClean="0">
                <a:latin typeface="Courier New" pitchFamily="49" charset="0"/>
              </a:rPr>
              <a:t>”; </a:t>
            </a:r>
          </a:p>
          <a:p>
            <a:pPr marL="1143000" lvl="3" indent="0">
              <a:buNone/>
            </a:pPr>
            <a:r>
              <a:rPr lang="en-US" dirty="0" err="1" smtClean="0">
                <a:latin typeface="Courier New" pitchFamily="49" charset="0"/>
              </a:rPr>
              <a:t>arithmeticValue</a:t>
            </a:r>
            <a:r>
              <a:rPr lang="en-US" dirty="0" smtClean="0">
                <a:latin typeface="Courier New" pitchFamily="49" charset="0"/>
              </a:rPr>
              <a:t>=x*y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dirty="0" smtClean="0"/>
              <a:t>//the value 20 is returned</a:t>
            </a:r>
          </a:p>
          <a:p>
            <a:pPr marL="1143000" lvl="3" indent="0">
              <a:buNone/>
            </a:pPr>
            <a:endParaRPr lang="en-US" dirty="0" smtClean="0"/>
          </a:p>
          <a:p>
            <a:pPr lvl="2" eaLnBrk="1" hangingPunct="1"/>
            <a:r>
              <a:rPr lang="en-US" dirty="0" smtClean="0"/>
              <a:t>Does </a:t>
            </a:r>
            <a:r>
              <a:rPr lang="en-US" b="1" dirty="0" smtClean="0"/>
              <a:t>not convert </a:t>
            </a:r>
            <a:r>
              <a:rPr lang="en-US" dirty="0" smtClean="0"/>
              <a:t>strings to numbers when using the addition operator </a:t>
            </a:r>
            <a:r>
              <a:rPr lang="en-US" dirty="0"/>
              <a:t>(</a:t>
            </a:r>
            <a:r>
              <a:rPr lang="en-US" dirty="0" smtClean="0"/>
              <a:t>combined instead of added)</a:t>
            </a:r>
          </a:p>
          <a:p>
            <a:pPr marL="1143000" lvl="3" indent="0">
              <a:buNone/>
            </a:pPr>
            <a:r>
              <a:rPr lang="en-US" dirty="0">
                <a:latin typeface="Courier New" pitchFamily="49" charset="0"/>
              </a:rPr>
              <a:t>x=“4”; </a:t>
            </a:r>
          </a:p>
          <a:p>
            <a:pPr marL="1143000" lvl="3" indent="0">
              <a:buNone/>
            </a:pPr>
            <a:r>
              <a:rPr lang="en-US" dirty="0">
                <a:latin typeface="Courier New" pitchFamily="49" charset="0"/>
              </a:rPr>
              <a:t>y=“5”; </a:t>
            </a:r>
          </a:p>
          <a:p>
            <a:pPr marL="1143000" lvl="3" indent="0">
              <a:buNone/>
            </a:pPr>
            <a:r>
              <a:rPr lang="en-US" dirty="0" err="1" smtClean="0">
                <a:latin typeface="Courier New" pitchFamily="49" charset="0"/>
              </a:rPr>
              <a:t>arithmeticValue</a:t>
            </a:r>
            <a:r>
              <a:rPr lang="en-US" dirty="0" smtClean="0">
                <a:latin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</a:rPr>
              <a:t>x+y</a:t>
            </a:r>
            <a:r>
              <a:rPr lang="en-US" dirty="0" smtClean="0">
                <a:latin typeface="Courier New" pitchFamily="49" charset="0"/>
              </a:rPr>
              <a:t>; //</a:t>
            </a:r>
            <a:r>
              <a:rPr lang="en-US" dirty="0" err="1">
                <a:solidFill>
                  <a:srgbClr val="00B0F0"/>
                </a:solidFill>
                <a:latin typeface="Calibri" panose="020F0502020204030204" pitchFamily="34" charset="0"/>
              </a:rPr>
              <a:t>whats</a:t>
            </a:r>
            <a:r>
              <a:rPr lang="en-US" dirty="0">
                <a:solidFill>
                  <a:srgbClr val="00B0F0"/>
                </a:solidFill>
                <a:latin typeface="Calibri" panose="020F0502020204030204" pitchFamily="34" charset="0"/>
              </a:rPr>
              <a:t> the value</a:t>
            </a: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?????</a:t>
            </a:r>
          </a:p>
          <a:p>
            <a:pPr marL="1143000" lvl="3" indent="0">
              <a:buNone/>
            </a:pPr>
            <a:endParaRPr lang="en-US" sz="160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marL="1143000" lvl="3" indent="0">
              <a:buNone/>
            </a:pPr>
            <a:r>
              <a:rPr lang="en-US" sz="16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Also refer to the earlier file numberstostrings.html</a:t>
            </a:r>
          </a:p>
          <a:p>
            <a:pPr marL="1143000" lvl="3" indent="0">
              <a:buNone/>
            </a:pP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7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Converting Strings to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925144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JS provides 2 functions to convert strings to numbers: </a:t>
            </a:r>
            <a:r>
              <a:rPr lang="en-IE" dirty="0" err="1" smtClean="0"/>
              <a:t>parseInt</a:t>
            </a:r>
            <a:r>
              <a:rPr lang="en-IE" dirty="0" smtClean="0"/>
              <a:t>() and </a:t>
            </a:r>
            <a:r>
              <a:rPr lang="en-IE" dirty="0" err="1" smtClean="0"/>
              <a:t>parseFloat</a:t>
            </a:r>
            <a:r>
              <a:rPr lang="en-IE" dirty="0" smtClean="0"/>
              <a:t>()</a:t>
            </a:r>
          </a:p>
          <a:p>
            <a:r>
              <a:rPr lang="en-IE" dirty="0" err="1" smtClean="0"/>
              <a:t>parseInt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Accepts a string value and coverts it to a number</a:t>
            </a:r>
          </a:p>
          <a:p>
            <a:pPr lvl="2"/>
            <a:r>
              <a:rPr lang="en-IE" sz="2100" dirty="0" err="1">
                <a:latin typeface="Courier New" pitchFamily="49" charset="0"/>
              </a:rPr>
              <a:t>var</a:t>
            </a:r>
            <a:r>
              <a:rPr lang="en-IE" sz="2100" dirty="0">
                <a:latin typeface="Courier New" pitchFamily="49" charset="0"/>
              </a:rPr>
              <a:t> </a:t>
            </a:r>
            <a:r>
              <a:rPr lang="en-IE" sz="2100" dirty="0" err="1">
                <a:latin typeface="Courier New" pitchFamily="49" charset="0"/>
              </a:rPr>
              <a:t>num</a:t>
            </a:r>
            <a:r>
              <a:rPr lang="en-IE" sz="2100" dirty="0">
                <a:latin typeface="Courier New" pitchFamily="49" charset="0"/>
              </a:rPr>
              <a:t> = </a:t>
            </a:r>
            <a:r>
              <a:rPr lang="en-IE" sz="2100" dirty="0" err="1">
                <a:latin typeface="Courier New" pitchFamily="49" charset="0"/>
              </a:rPr>
              <a:t>parseInt</a:t>
            </a:r>
            <a:r>
              <a:rPr lang="en-IE" sz="2100" dirty="0">
                <a:latin typeface="Courier New" pitchFamily="49" charset="0"/>
              </a:rPr>
              <a:t>(“45”); </a:t>
            </a:r>
          </a:p>
          <a:p>
            <a:pPr lvl="3"/>
            <a:r>
              <a:rPr lang="en-IE" dirty="0" smtClean="0"/>
              <a:t>Converts the string “45” to the number 45 and stores it in the </a:t>
            </a:r>
            <a:r>
              <a:rPr lang="en-IE" dirty="0" err="1" smtClean="0"/>
              <a:t>num</a:t>
            </a:r>
            <a:r>
              <a:rPr lang="en-IE" dirty="0" smtClean="0"/>
              <a:t> variable. </a:t>
            </a:r>
          </a:p>
          <a:p>
            <a:pPr lvl="3"/>
            <a:r>
              <a:rPr lang="en-IE" dirty="0" err="1" smtClean="0"/>
              <a:t>parseInt</a:t>
            </a:r>
            <a:r>
              <a:rPr lang="en-IE" dirty="0" smtClean="0"/>
              <a:t>() returns a whole number. If a string containing a decimal number is passed, it drops the decimal and the numbers after it and returns the whole number. It does not round up.</a:t>
            </a:r>
          </a:p>
          <a:p>
            <a:pPr lvl="4"/>
            <a:r>
              <a:rPr lang="en-IE" sz="1900" dirty="0" err="1">
                <a:latin typeface="Courier New" pitchFamily="49" charset="0"/>
              </a:rPr>
              <a:t>num</a:t>
            </a:r>
            <a:r>
              <a:rPr lang="en-IE" sz="1900" dirty="0">
                <a:latin typeface="Courier New" pitchFamily="49" charset="0"/>
              </a:rPr>
              <a:t>=</a:t>
            </a:r>
            <a:r>
              <a:rPr lang="en-IE" sz="1900" dirty="0" err="1">
                <a:latin typeface="Courier New" pitchFamily="49" charset="0"/>
              </a:rPr>
              <a:t>parseInt</a:t>
            </a:r>
            <a:r>
              <a:rPr lang="en-IE" sz="1900" dirty="0">
                <a:latin typeface="Courier New" pitchFamily="49" charset="0"/>
              </a:rPr>
              <a:t>(“1.8392”);      </a:t>
            </a:r>
            <a:r>
              <a:rPr lang="en-IE" dirty="0" smtClean="0"/>
              <a:t>//</a:t>
            </a:r>
            <a:r>
              <a:rPr lang="en-IE" sz="1900" dirty="0" smtClean="0"/>
              <a:t>returns 1</a:t>
            </a:r>
          </a:p>
          <a:p>
            <a:pPr lvl="4"/>
            <a:endParaRPr lang="en-IE" dirty="0" smtClean="0"/>
          </a:p>
          <a:p>
            <a:r>
              <a:rPr lang="en-IE" dirty="0" err="1" smtClean="0"/>
              <a:t>parseFloat</a:t>
            </a:r>
            <a:r>
              <a:rPr lang="en-IE" dirty="0" smtClean="0"/>
              <a:t>()</a:t>
            </a:r>
          </a:p>
          <a:p>
            <a:pPr lvl="1"/>
            <a:r>
              <a:rPr lang="en-IE" dirty="0" smtClean="0"/>
              <a:t>Sometimes you will need to retain the decimal numbers. In these cases use the </a:t>
            </a:r>
            <a:r>
              <a:rPr lang="en-IE" dirty="0" err="1" smtClean="0"/>
              <a:t>parseFloat</a:t>
            </a:r>
            <a:r>
              <a:rPr lang="en-IE" dirty="0" smtClean="0"/>
              <a:t>().</a:t>
            </a:r>
          </a:p>
          <a:p>
            <a:pPr lvl="2"/>
            <a:r>
              <a:rPr lang="en-IE" sz="2100" dirty="0" err="1">
                <a:latin typeface="Courier New" pitchFamily="49" charset="0"/>
              </a:rPr>
              <a:t>var</a:t>
            </a:r>
            <a:r>
              <a:rPr lang="en-IE" sz="2100" dirty="0">
                <a:latin typeface="Courier New" pitchFamily="49" charset="0"/>
              </a:rPr>
              <a:t> </a:t>
            </a:r>
            <a:r>
              <a:rPr lang="en-IE" sz="2100" dirty="0" err="1">
                <a:latin typeface="Courier New" pitchFamily="49" charset="0"/>
              </a:rPr>
              <a:t>floatednum</a:t>
            </a:r>
            <a:r>
              <a:rPr lang="en-IE" sz="2100" dirty="0">
                <a:latin typeface="Courier New" pitchFamily="49" charset="0"/>
              </a:rPr>
              <a:t> = </a:t>
            </a:r>
            <a:r>
              <a:rPr lang="en-IE" sz="2100" dirty="0" err="1">
                <a:latin typeface="Courier New" pitchFamily="49" charset="0"/>
              </a:rPr>
              <a:t>parseFloat</a:t>
            </a:r>
            <a:r>
              <a:rPr lang="en-IE" sz="2100" dirty="0">
                <a:latin typeface="Courier New" pitchFamily="49" charset="0"/>
              </a:rPr>
              <a:t>(“1.8392”);  </a:t>
            </a:r>
            <a:r>
              <a:rPr lang="en-IE" dirty="0" smtClean="0"/>
              <a:t>//</a:t>
            </a:r>
            <a:r>
              <a:rPr lang="en-IE" sz="1900" dirty="0" smtClean="0"/>
              <a:t>returns 1.8392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91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code demonstrates how </a:t>
            </a:r>
            <a:r>
              <a:rPr lang="en-IE" dirty="0" err="1" smtClean="0"/>
              <a:t>parseInt</a:t>
            </a:r>
            <a:r>
              <a:rPr lang="en-IE" dirty="0" smtClean="0"/>
              <a:t>() and </a:t>
            </a:r>
            <a:r>
              <a:rPr lang="en-IE" dirty="0" err="1" smtClean="0"/>
              <a:t>parseFloat</a:t>
            </a:r>
            <a:r>
              <a:rPr lang="en-IE" dirty="0" smtClean="0"/>
              <a:t>() parse strings that contain alphabetical characters.</a:t>
            </a:r>
          </a:p>
          <a:p>
            <a:pPr marL="640080" lvl="2" indent="0">
              <a:buNone/>
            </a:pPr>
            <a:r>
              <a:rPr lang="en-IE" sz="2100" dirty="0" err="1">
                <a:latin typeface="Courier New" pitchFamily="49" charset="0"/>
              </a:rPr>
              <a:t>var</a:t>
            </a:r>
            <a:r>
              <a:rPr lang="en-IE" sz="2100" dirty="0">
                <a:latin typeface="Courier New" pitchFamily="49" charset="0"/>
              </a:rPr>
              <a:t> </a:t>
            </a:r>
            <a:r>
              <a:rPr lang="en-IE" sz="2100" dirty="0" err="1">
                <a:latin typeface="Courier New" pitchFamily="49" charset="0"/>
              </a:rPr>
              <a:t>num</a:t>
            </a:r>
            <a:r>
              <a:rPr lang="en-IE" sz="2100" dirty="0">
                <a:latin typeface="Courier New" pitchFamily="49" charset="0"/>
              </a:rPr>
              <a:t> = </a:t>
            </a:r>
            <a:r>
              <a:rPr lang="en-IE" sz="2100" dirty="0" err="1">
                <a:latin typeface="Courier New" pitchFamily="49" charset="0"/>
              </a:rPr>
              <a:t>parseInt</a:t>
            </a:r>
            <a:r>
              <a:rPr lang="en-IE" sz="2100" dirty="0">
                <a:latin typeface="Courier New" pitchFamily="49" charset="0"/>
              </a:rPr>
              <a:t>(“</a:t>
            </a:r>
            <a:r>
              <a:rPr lang="en-IE" sz="2100" dirty="0" smtClean="0">
                <a:latin typeface="Courier New" pitchFamily="49" charset="0"/>
              </a:rPr>
              <a:t>45abc”); </a:t>
            </a:r>
            <a:r>
              <a:rPr lang="en-IE" sz="1600" dirty="0" smtClean="0">
                <a:latin typeface="Courier New" pitchFamily="49" charset="0"/>
              </a:rPr>
              <a:t>//45</a:t>
            </a:r>
          </a:p>
          <a:p>
            <a:pPr marL="640080" lvl="2" indent="0">
              <a:buNone/>
            </a:pPr>
            <a:r>
              <a:rPr lang="en-IE" sz="2100" dirty="0" err="1">
                <a:latin typeface="Courier New" pitchFamily="49" charset="0"/>
              </a:rPr>
              <a:t>var</a:t>
            </a:r>
            <a:r>
              <a:rPr lang="en-IE" sz="2100" dirty="0">
                <a:latin typeface="Courier New" pitchFamily="49" charset="0"/>
              </a:rPr>
              <a:t> </a:t>
            </a:r>
            <a:r>
              <a:rPr lang="en-IE" sz="2100" dirty="0" err="1">
                <a:latin typeface="Courier New" pitchFamily="49" charset="0"/>
              </a:rPr>
              <a:t>num</a:t>
            </a:r>
            <a:r>
              <a:rPr lang="en-IE" sz="2100" dirty="0">
                <a:latin typeface="Courier New" pitchFamily="49" charset="0"/>
              </a:rPr>
              <a:t> = </a:t>
            </a:r>
            <a:r>
              <a:rPr lang="en-IE" sz="2100" dirty="0" err="1" smtClean="0">
                <a:latin typeface="Courier New" pitchFamily="49" charset="0"/>
              </a:rPr>
              <a:t>parseFloat</a:t>
            </a:r>
            <a:r>
              <a:rPr lang="en-IE" sz="2100" dirty="0" smtClean="0">
                <a:latin typeface="Courier New" pitchFamily="49" charset="0"/>
              </a:rPr>
              <a:t>(“45.56abc”); </a:t>
            </a:r>
            <a:r>
              <a:rPr lang="en-IE" sz="1600" dirty="0">
                <a:latin typeface="Courier New" pitchFamily="49" charset="0"/>
              </a:rPr>
              <a:t>//45.56</a:t>
            </a:r>
          </a:p>
          <a:p>
            <a:pPr marL="640080" lvl="2" indent="0">
              <a:buNone/>
            </a:pPr>
            <a:r>
              <a:rPr lang="en-IE" sz="2100" dirty="0" err="1">
                <a:latin typeface="Courier New" pitchFamily="49" charset="0"/>
              </a:rPr>
              <a:t>var</a:t>
            </a:r>
            <a:r>
              <a:rPr lang="en-IE" sz="2100" dirty="0">
                <a:latin typeface="Courier New" pitchFamily="49" charset="0"/>
              </a:rPr>
              <a:t> </a:t>
            </a:r>
            <a:r>
              <a:rPr lang="en-IE" sz="2100" dirty="0" err="1">
                <a:latin typeface="Courier New" pitchFamily="49" charset="0"/>
              </a:rPr>
              <a:t>num</a:t>
            </a:r>
            <a:r>
              <a:rPr lang="en-IE" sz="2100" dirty="0">
                <a:latin typeface="Courier New" pitchFamily="49" charset="0"/>
              </a:rPr>
              <a:t> = </a:t>
            </a:r>
            <a:r>
              <a:rPr lang="en-IE" sz="2100" dirty="0" err="1">
                <a:latin typeface="Courier New" pitchFamily="49" charset="0"/>
              </a:rPr>
              <a:t>parseInt</a:t>
            </a:r>
            <a:r>
              <a:rPr lang="en-IE" sz="2100" dirty="0">
                <a:latin typeface="Courier New" pitchFamily="49" charset="0"/>
              </a:rPr>
              <a:t>(“</a:t>
            </a:r>
            <a:r>
              <a:rPr lang="en-IE" sz="2100" dirty="0" smtClean="0">
                <a:latin typeface="Courier New" pitchFamily="49" charset="0"/>
              </a:rPr>
              <a:t>45abc123”); </a:t>
            </a:r>
            <a:r>
              <a:rPr lang="en-IE" sz="1600" dirty="0">
                <a:latin typeface="Courier New" pitchFamily="49" charset="0"/>
              </a:rPr>
              <a:t>//45</a:t>
            </a:r>
          </a:p>
          <a:p>
            <a:pPr lvl="1"/>
            <a:endParaRPr lang="en-IE" sz="2800" dirty="0">
              <a:latin typeface="Courier New" pitchFamily="49" charset="0"/>
            </a:endParaRPr>
          </a:p>
          <a:p>
            <a:pPr lvl="1"/>
            <a:endParaRPr lang="en-IE" sz="2800" dirty="0">
              <a:latin typeface="Courier New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44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400" dirty="0" err="1">
                <a:latin typeface="Courier New" pitchFamily="49" charset="0"/>
              </a:rPr>
              <a:t>typeof</a:t>
            </a:r>
            <a:r>
              <a:rPr lang="en-IE" sz="2400" dirty="0">
                <a:latin typeface="Courier New" pitchFamily="49" charset="0"/>
              </a:rPr>
              <a:t>(</a:t>
            </a:r>
            <a:r>
              <a:rPr lang="en-IE" sz="2400" dirty="0" err="1">
                <a:latin typeface="Courier New" pitchFamily="49" charset="0"/>
              </a:rPr>
              <a:t>variableName</a:t>
            </a:r>
            <a:r>
              <a:rPr lang="en-IE" sz="2400" dirty="0">
                <a:latin typeface="Courier New" pitchFamily="49" charset="0"/>
              </a:rPr>
              <a:t>);</a:t>
            </a:r>
          </a:p>
          <a:p>
            <a:r>
              <a:rPr lang="en-IE" dirty="0" smtClean="0"/>
              <a:t>You should use this operator whenever you need to be sure that a variable is the correct data type.</a:t>
            </a:r>
            <a:endParaRPr lang="en-IE" dirty="0"/>
          </a:p>
        </p:txBody>
      </p:sp>
      <p:pic>
        <p:nvPicPr>
          <p:cNvPr id="6" name="Picture 7" descr="Table 2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9188" y="3284984"/>
            <a:ext cx="4343400" cy="2143125"/>
          </a:xfrm>
          <a:prstGeom prst="rect">
            <a:avLst/>
          </a:prstGeom>
          <a:noFill/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7784" y="5667842"/>
            <a:ext cx="368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Values </a:t>
            </a:r>
            <a:r>
              <a:rPr lang="en-US" dirty="0"/>
              <a:t>returned by </a:t>
            </a:r>
            <a:r>
              <a:rPr lang="en-US" dirty="0" err="1">
                <a:latin typeface="Courier New" pitchFamily="49" charset="0"/>
              </a:rPr>
              <a:t>typeof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4B3B-CF66-4787-BC18-233A7035C99B}" type="slidenum">
              <a:rPr lang="en-IE" smtClean="0"/>
              <a:pPr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682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2005</TotalTime>
  <Words>1194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Tw Cen MT</vt:lpstr>
      <vt:lpstr>Wingdings</vt:lpstr>
      <vt:lpstr>Wingdings 2</vt:lpstr>
      <vt:lpstr>Median</vt:lpstr>
      <vt:lpstr>JavaScript  </vt:lpstr>
      <vt:lpstr>Working with Data Types (recap)</vt:lpstr>
      <vt:lpstr>Strings and Empty Strings</vt:lpstr>
      <vt:lpstr>Strings and Empty Strings</vt:lpstr>
      <vt:lpstr>Escaping characters</vt:lpstr>
      <vt:lpstr>Arithmetic Operators </vt:lpstr>
      <vt:lpstr>Converting Strings to Numbers</vt:lpstr>
      <vt:lpstr>PowerPoint Presentation</vt:lpstr>
      <vt:lpstr>Special Operators</vt:lpstr>
      <vt:lpstr>Working with Functions</vt:lpstr>
      <vt:lpstr>Defining Functions</vt:lpstr>
      <vt:lpstr>Defining Functions (cont’d.)</vt:lpstr>
      <vt:lpstr>Calling Functions</vt:lpstr>
      <vt:lpstr>Calling Functions (cont’d.)</vt:lpstr>
      <vt:lpstr>Calling Functions (cont’d.)</vt:lpstr>
      <vt:lpstr>Understanding Variable Scope</vt:lpstr>
      <vt:lpstr>Understanding Variable Scope (cont’d.)</vt:lpstr>
      <vt:lpstr>PowerPoint Presentation</vt:lpstr>
      <vt:lpstr>Understanding Variable Scope (cont’d.)</vt:lpstr>
      <vt:lpstr>PowerPoint Presentation</vt:lpstr>
      <vt:lpstr>Using Built-in JavaScript Functions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Anne O Brien</cp:lastModifiedBy>
  <cp:revision>118</cp:revision>
  <cp:lastPrinted>2013-10-04T11:00:53Z</cp:lastPrinted>
  <dcterms:created xsi:type="dcterms:W3CDTF">2012-01-16T12:41:03Z</dcterms:created>
  <dcterms:modified xsi:type="dcterms:W3CDTF">2013-10-04T11:16:45Z</dcterms:modified>
</cp:coreProperties>
</file>