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9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43" autoAdjust="0"/>
  </p:normalViewPr>
  <p:slideViewPr>
    <p:cSldViewPr>
      <p:cViewPr varScale="1">
        <p:scale>
          <a:sx n="56" d="100"/>
          <a:sy n="56" d="100"/>
        </p:scale>
        <p:origin x="9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F5B10F-A27B-47C9-990E-E80761364D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pnetworking.about.com/library/glossary/bldef-adapter.htm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Computer_storage" TargetMode="External"/><Relationship Id="rId5" Type="http://schemas.openxmlformats.org/officeDocument/2006/relationships/hyperlink" Target="http://en.wikipedia.org/wiki/Non-volatile_memory" TargetMode="External"/><Relationship Id="rId4" Type="http://schemas.openxmlformats.org/officeDocument/2006/relationships/hyperlink" Target="http://compnetworking.about.com/library/glossary/bldef-lan.htm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99452-9A12-430A-969D-A7C56853AC78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/>
              <a:t>See the following websites for inside the computer:</a:t>
            </a:r>
          </a:p>
          <a:p>
            <a:r>
              <a:rPr lang="en-GB"/>
              <a:t>http://www.computerhope.com/issues/ch000997.htm</a:t>
            </a:r>
          </a:p>
          <a:p>
            <a:r>
              <a:rPr lang="en-GB"/>
              <a:t>http://www.comptechdoc.org/hardware/pc/begin/hwinside.html</a:t>
            </a:r>
          </a:p>
          <a:p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16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70CDB-7CE6-4F83-994C-86AA0E9F824B}" type="slidenum">
              <a:rPr lang="en-US"/>
              <a:pPr/>
              <a:t>24</a:t>
            </a:fld>
            <a:endParaRPr lang="en-US"/>
          </a:p>
        </p:txBody>
      </p:sp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0D2342-3329-420F-A171-ED6F8F6DE200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/>
              <a:t>At 6, interrupted process may be put in ready queue. Scheduler chooses the next process to run e.g. the I/O completion may have been for a process with a higher priority than the currently executing one – so this higher priority process may now run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6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B10A3-C82A-47D1-9289-D0B0F12C0023}" type="slidenum">
              <a:rPr lang="en-US"/>
              <a:pPr/>
              <a:t>27</a:t>
            </a:fld>
            <a:endParaRPr lang="en-US"/>
          </a:p>
        </p:txBody>
      </p:sp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/>
              <a:t>A large Pentium looks like this</a:t>
            </a:r>
          </a:p>
          <a:p>
            <a:r>
              <a:rPr lang="en-IE"/>
              <a:t>This system has 8 buses – cache, local, memory, PCI, SCSI, USB, IDE, ISA</a:t>
            </a:r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65BA216-15D2-4D0D-82C6-D5402C994F85}" type="slidenum">
              <a:rPr lang="en-US" sz="1200"/>
              <a:pPr algn="r"/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06976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75566-440C-49BC-AA8D-A9B88F888AB5}" type="slidenum">
              <a:rPr lang="en-US"/>
              <a:pPr/>
              <a:t>28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/>
              <a:t>USB – universal serial bus. All USB devices share a single USB device driver – so it is unnecessary to install a new driver for each new USB device. First time a USB device is used, Windows will dynamically load a driver.</a:t>
            </a:r>
          </a:p>
          <a:p>
            <a:r>
              <a:rPr lang="en-GB"/>
              <a:t>Thus can add a USB device without needing to reboot.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65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92A1D-4F5D-4627-8E0B-DE05673B5D13}" type="slidenum">
              <a:rPr lang="en-US"/>
              <a:pPr/>
              <a:t>29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/>
              <a:t>IRQ – interrupt request level</a:t>
            </a:r>
          </a:p>
          <a:p>
            <a:endParaRPr lang="en-GB"/>
          </a:p>
          <a:p>
            <a:r>
              <a:rPr lang="en-GB"/>
              <a:t>Before plug and play, every I/O card had fixed IRQ level and fixed addresses for its I/O registers</a:t>
            </a:r>
          </a:p>
          <a:p>
            <a:r>
              <a:rPr lang="en-US"/>
              <a:t>Then adding a new device to your PC was a huge ordeal. Dip switches and jumpers had to be fiddled with in trial and error attempts.</a:t>
            </a:r>
          </a:p>
          <a:p>
            <a:r>
              <a:rPr lang="en-US"/>
              <a:t> </a:t>
            </a:r>
            <a:endParaRPr lang="en-GB"/>
          </a:p>
          <a:p>
            <a:r>
              <a:rPr lang="en-GB"/>
              <a:t>With plug and play, system automatically collects info about I/O devices and centrally assign IRQ levels and I/O addesses</a:t>
            </a:r>
          </a:p>
          <a:p>
            <a:endParaRPr lang="en-GB"/>
          </a:p>
          <a:p>
            <a:r>
              <a:rPr lang="en-GB"/>
              <a:t>See </a:t>
            </a:r>
            <a:r>
              <a:rPr lang="en-US"/>
              <a:t>http://www.helpwithpcs.com/upgrading/change-irq-settings.htm for IRQ and how to view your system’s current IRQ assignments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58E442-F372-468F-87D7-CE94A8496E07}" type="slidenum">
              <a:rPr lang="en-US"/>
              <a:pPr/>
              <a:t>30</a:t>
            </a:fld>
            <a:endParaRPr lang="en-US"/>
          </a:p>
        </p:txBody>
      </p:sp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To go to BIOS, press F2 key as system boots up. Can then see boot sequence etc. </a:t>
            </a:r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46E4FB4-EABC-4976-A286-DA01ADD4AABE}" type="slidenum">
              <a:rPr lang="en-US" sz="1200"/>
              <a:pPr algn="r"/>
              <a:t>30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2751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F49FB-5858-4054-9162-F13A6B3AF96E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Multi core chips: 2 or more complete CPUs on the same chip –e.g dual-core and quad- core chips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8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D6BE0-4E2A-43A9-B5FF-CC1B2EFFA4D7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/>
              <a:t>1 ns </a:t>
            </a:r>
            <a:r>
              <a:rPr lang="en-US" dirty="0" err="1"/>
              <a:t>nsec</a:t>
            </a:r>
            <a:r>
              <a:rPr lang="en-US" dirty="0"/>
              <a:t>, a </a:t>
            </a:r>
            <a:r>
              <a:rPr lang="en-US" i="1" dirty="0"/>
              <a:t>nanosecond</a:t>
            </a:r>
            <a:r>
              <a:rPr lang="en-US" dirty="0"/>
              <a:t> is a unit of time representing .000000001 (10</a:t>
            </a:r>
            <a:r>
              <a:rPr lang="en-US" sz="1200" baseline="30000" dirty="0"/>
              <a:t>-9</a:t>
            </a:r>
            <a:r>
              <a:rPr lang="en-US" dirty="0"/>
              <a:t>) or 1 billionth of a second.</a:t>
            </a:r>
          </a:p>
          <a:p>
            <a:endParaRPr lang="en-US" dirty="0"/>
          </a:p>
          <a:p>
            <a:r>
              <a:rPr lang="en-US" dirty="0"/>
              <a:t>Clock cycle defines when operations are performed in the transistor-level circuitry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7C88F-3DC1-44CF-90CA-417E954491D1}" type="slidenum">
              <a:rPr lang="en-US"/>
              <a:pPr/>
              <a:t>7</a:t>
            </a:fld>
            <a:endParaRPr lang="en-US"/>
          </a:p>
        </p:txBody>
      </p:sp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F8F030B-F888-4422-9AB1-945E1EEEED10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04FDB-A235-4604-AB61-B43782EF74A7}" type="slidenum">
              <a:rPr lang="en-US"/>
              <a:pPr/>
              <a:t>9</a:t>
            </a:fld>
            <a:endParaRPr lang="en-US"/>
          </a:p>
        </p:txBody>
      </p:sp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74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ED33B04-A045-4BBD-9BF9-12383FF4E8BB}" type="slidenum">
              <a:rPr lang="en-US" sz="1200"/>
              <a:pPr algn="r"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64868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B42D4-38B4-4B5D-B43E-883F63F716F0}" type="slidenum">
              <a:rPr lang="en-US"/>
              <a:pPr/>
              <a:t>11</a:t>
            </a:fld>
            <a:endParaRPr lang="en-US"/>
          </a:p>
        </p:txBody>
      </p:sp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b="1"/>
              <a:t>ns</a:t>
            </a:r>
            <a:r>
              <a:rPr lang="en-IE"/>
              <a:t> or </a:t>
            </a:r>
            <a:r>
              <a:rPr lang="en-IE" b="1"/>
              <a:t>nsec</a:t>
            </a:r>
            <a:r>
              <a:rPr lang="en-IE"/>
              <a:t>, a </a:t>
            </a:r>
            <a:r>
              <a:rPr lang="en-IE" b="1"/>
              <a:t>nanosecond</a:t>
            </a:r>
            <a:r>
              <a:rPr lang="en-IE"/>
              <a:t> is a unit of time representing .000000001 (10</a:t>
            </a:r>
            <a:r>
              <a:rPr lang="en-IE" baseline="30000"/>
              <a:t>-9</a:t>
            </a:r>
            <a:r>
              <a:rPr lang="en-IE"/>
              <a:t>) or 1 billionth of a second </a:t>
            </a:r>
          </a:p>
          <a:p>
            <a:r>
              <a:rPr lang="en-IE"/>
              <a:t>A </a:t>
            </a:r>
            <a:r>
              <a:rPr lang="en-IE" i="1"/>
              <a:t>microsecond</a:t>
            </a:r>
            <a:r>
              <a:rPr lang="en-IE"/>
              <a:t>  is a unit of time equal to one millionth (10-6) of a second</a:t>
            </a:r>
          </a:p>
          <a:p>
            <a:r>
              <a:rPr lang="en-IE"/>
              <a:t>A </a:t>
            </a:r>
            <a:r>
              <a:rPr lang="en-IE" b="1"/>
              <a:t>millisecond</a:t>
            </a:r>
            <a:r>
              <a:rPr lang="en-IE"/>
              <a:t> or </a:t>
            </a:r>
            <a:r>
              <a:rPr lang="en-IE" b="1"/>
              <a:t>ms</a:t>
            </a:r>
            <a:r>
              <a:rPr lang="en-IE"/>
              <a:t> is one-thousandth of a second.</a:t>
            </a:r>
          </a:p>
          <a:p>
            <a:endParaRPr lang="en-IE"/>
          </a:p>
          <a:p>
            <a:r>
              <a:rPr lang="en-GB"/>
              <a:t>Current PCs have up to 4 GB memory, 500GB or 1TB hard drive, run at 3GHz (3,000,000,000 cycles per second)</a:t>
            </a:r>
          </a:p>
          <a:p>
            <a:endParaRPr lang="en-IE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FD7EB0C-9054-4E33-974C-55D941D584DC}" type="slidenum">
              <a:rPr lang="en-US" sz="1200"/>
              <a:pPr algn="r"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83007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2E9BB-5C0F-4315-9447-4DF5A3306AB8}" type="slidenum">
              <a:rPr lang="en-US"/>
              <a:pPr/>
              <a:t>15</a:t>
            </a:fld>
            <a:endParaRPr lang="en-US"/>
          </a:p>
        </p:txBody>
      </p:sp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69C498F-D24A-48A2-B226-96AD702FE760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dirty="0"/>
              <a:t>The MAC address (Media Access Control) is a unique value associated with a network </a:t>
            </a:r>
            <a:r>
              <a:rPr lang="en-IE" dirty="0">
                <a:hlinkClick r:id="rId3" action="ppaction://hlinkfile"/>
              </a:rPr>
              <a:t>adapter</a:t>
            </a:r>
            <a:r>
              <a:rPr lang="en-IE" dirty="0"/>
              <a:t>. MAC addresses are also known as </a:t>
            </a:r>
            <a:r>
              <a:rPr lang="en-IE" b="1" dirty="0"/>
              <a:t>hardware</a:t>
            </a:r>
            <a:r>
              <a:rPr lang="en-IE" dirty="0"/>
              <a:t> addresses or </a:t>
            </a:r>
            <a:r>
              <a:rPr lang="en-IE" b="1" dirty="0"/>
              <a:t>physical</a:t>
            </a:r>
            <a:r>
              <a:rPr lang="en-IE" dirty="0"/>
              <a:t> addresses. They uniquely identify an adapter on a </a:t>
            </a:r>
            <a:r>
              <a:rPr lang="en-IE" dirty="0">
                <a:hlinkClick r:id="rId4" action="ppaction://hlinkfile"/>
              </a:rPr>
              <a:t>LAN</a:t>
            </a:r>
            <a:r>
              <a:rPr lang="en-IE" dirty="0"/>
              <a:t>. </a:t>
            </a:r>
            <a:endParaRPr lang="en-IE" dirty="0" smtClean="0"/>
          </a:p>
          <a:p>
            <a:endParaRPr lang="en-IE" dirty="0" smtClean="0"/>
          </a:p>
          <a:p>
            <a:r>
              <a:rPr lang="en-IE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To find the MAC address of your computer:  Click on the connection icon in the system tray.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It may look like a small graphic, or like a tiny computer monitor. After clicking on it, select "Open Network and Sharing </a:t>
            </a:r>
            <a:r>
              <a:rPr lang="en-IE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Center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".</a:t>
            </a:r>
            <a:endParaRPr lang="en-IE" dirty="0"/>
          </a:p>
          <a:p>
            <a:endParaRPr lang="en-GB" dirty="0"/>
          </a:p>
          <a:p>
            <a:r>
              <a:rPr lang="en-GB" dirty="0"/>
              <a:t>NIC – network interface </a:t>
            </a:r>
            <a:r>
              <a:rPr lang="en-GB" dirty="0" smtClean="0"/>
              <a:t>card/controller</a:t>
            </a:r>
          </a:p>
          <a:p>
            <a:endParaRPr lang="en-GB" dirty="0" smtClean="0"/>
          </a:p>
          <a:p>
            <a:r>
              <a:rPr lang="en-IE" b="1" dirty="0" smtClean="0"/>
              <a:t>Flash memory</a:t>
            </a:r>
            <a:r>
              <a:rPr lang="en-IE" dirty="0" smtClean="0"/>
              <a:t> is an electronic </a:t>
            </a:r>
            <a:r>
              <a:rPr lang="en-IE" dirty="0" smtClean="0">
                <a:hlinkClick r:id="rId5" action="ppaction://hlinkfile" tooltip="Non-volatile memory"/>
              </a:rPr>
              <a:t>non-volatile</a:t>
            </a:r>
            <a:r>
              <a:rPr lang="en-IE" dirty="0" smtClean="0"/>
              <a:t> </a:t>
            </a:r>
            <a:r>
              <a:rPr lang="en-IE" dirty="0" smtClean="0">
                <a:hlinkClick r:id="rId6" action="ppaction://hlinkfile" tooltip="Computer storage"/>
              </a:rPr>
              <a:t>computer storage</a:t>
            </a:r>
            <a:r>
              <a:rPr lang="en-IE" dirty="0" smtClean="0"/>
              <a:t> medium that can be electrically erased and reprogrammed.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1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14541-FF4A-4157-AA45-2570D91B4161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E5681EC-6F1B-45E7-BFB9-F875492D524E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/>
              <a:t>Hot pluggable devices e.g. USB and IEEE1394 need dynamically loaded </a:t>
            </a:r>
            <a:r>
              <a:rPr lang="en-GB" dirty="0" smtClean="0"/>
              <a:t>drivers</a:t>
            </a:r>
          </a:p>
          <a:p>
            <a:endParaRPr lang="en-GB" dirty="0" smtClean="0"/>
          </a:p>
          <a:p>
            <a:r>
              <a:rPr lang="en-IE" dirty="0" smtClean="0"/>
              <a:t>The first time you connect a device that plugs into a USB port, Windows automatically identifies the device and installs a driver for that device. </a:t>
            </a:r>
          </a:p>
          <a:p>
            <a:endParaRPr lang="en-GB" dirty="0"/>
          </a:p>
          <a:p>
            <a:r>
              <a:rPr lang="en-GB" dirty="0"/>
              <a:t>Before plug and play, every I/O card had fixed IRQ level and fixed addresses for its I/O registers</a:t>
            </a:r>
          </a:p>
          <a:p>
            <a:r>
              <a:rPr lang="en-GB" dirty="0"/>
              <a:t>With plug and play, system automatically collects info about I/O devices and centrally assign IRQ levels and I/O </a:t>
            </a:r>
            <a:r>
              <a:rPr lang="en-GB" dirty="0" err="1"/>
              <a:t>addesses</a:t>
            </a:r>
            <a:endParaRPr lang="en-GB" dirty="0"/>
          </a:p>
          <a:p>
            <a:endParaRPr lang="en-GB" dirty="0"/>
          </a:p>
          <a:p>
            <a:r>
              <a:rPr lang="en-IE" dirty="0"/>
              <a:t>An IRQ is an Interrupt </a:t>
            </a:r>
            <a:r>
              <a:rPr lang="en-IE" dirty="0" err="1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36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0A9BE-4458-466E-873C-E43F0E298259}" type="slidenum">
              <a:rPr lang="en-US"/>
              <a:pPr/>
              <a:t>21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Interrupts are provided primarily as a way to improve processor utilization</a:t>
            </a:r>
          </a:p>
          <a:p>
            <a:r>
              <a:rPr lang="en-GB" dirty="0"/>
              <a:t>Most I/O devices are much slower than the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AE462-189B-4602-8C72-6C034FCC7D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5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13F5F-75FD-46D8-82C0-7CE4D2858C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B5510-8EE4-4F69-8CAC-5262CBF9AE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20186-0BC8-4F7F-B7F3-64E6E04D5B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4102E-DFB1-4CF8-946B-7F87EDF8A8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88831-52F3-4E96-B209-A3EF29CF41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B93D6-5237-41E2-B2F1-94739471EB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5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95483-2948-4A64-A5F1-0710CF4819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B5976-4764-42AE-ABC5-B93D14BCC3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1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E6E20-43B6-4AE0-A00C-878807264F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112AE-C11A-46C2-A541-3ACE2A8160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9441C7E-FA2A-4176-992B-35E8E10566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D767F27-02FB-4E9A-BF57-AFAE374EE033}" type="slidenum">
              <a:rPr lang="en-US" sz="1400"/>
              <a:pPr algn="r"/>
              <a:t>1</a:t>
            </a:fld>
            <a:endParaRPr 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762000"/>
            <a:ext cx="5410200" cy="1143000"/>
          </a:xfrm>
        </p:spPr>
        <p:txBody>
          <a:bodyPr/>
          <a:lstStyle/>
          <a:p>
            <a:r>
              <a:rPr lang="en-GB"/>
              <a:t>Computer Hardware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27088" y="2492375"/>
            <a:ext cx="7173912" cy="3097213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GB"/>
              <a:t>   Processor (CPU)</a:t>
            </a:r>
          </a:p>
          <a:p>
            <a:pPr marL="0" indent="0" algn="ctr">
              <a:buFontTx/>
              <a:buNone/>
            </a:pPr>
            <a:r>
              <a:rPr lang="en-GB"/>
              <a:t>   Memory</a:t>
            </a:r>
          </a:p>
          <a:p>
            <a:pPr marL="0" indent="0" algn="ctr">
              <a:buFontTx/>
              <a:buNone/>
            </a:pPr>
            <a:r>
              <a:rPr lang="en-GB"/>
              <a:t>   Input/Output Devices</a:t>
            </a:r>
          </a:p>
          <a:p>
            <a:pPr marL="0" indent="0" algn="ctr">
              <a:buFontTx/>
              <a:buNone/>
            </a:pPr>
            <a:r>
              <a:rPr lang="en-GB"/>
              <a:t>   Buses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81300"/>
            <a:ext cx="163988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900DC62-4D53-44F0-BDB6-0F2142A5EB80}" type="slidenum">
              <a:rPr lang="en-US" sz="1400"/>
              <a:pPr algn="r"/>
              <a:t>10</a:t>
            </a:fld>
            <a:endParaRPr lang="en-US" sz="14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/>
              <a:t>Program counter is incremented</a:t>
            </a:r>
          </a:p>
          <a:p>
            <a:r>
              <a:rPr lang="en-GB"/>
              <a:t>Instruction is decoded to determine what action to perform</a:t>
            </a:r>
          </a:p>
          <a:p>
            <a:r>
              <a:rPr lang="en-GB"/>
              <a:t>Action is specified by instruction’s operation code</a:t>
            </a:r>
          </a:p>
          <a:p>
            <a:r>
              <a:rPr lang="en-GB"/>
              <a:t>Depending on the operation, one or more operands are fetched from memory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CB6EFBE-B04B-4E18-9141-96873A50A1A6}" type="slidenum">
              <a:rPr lang="en-US" sz="1400"/>
              <a:pPr algn="r"/>
              <a:t>11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GB" sz="4000"/>
              <a:t>Memory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8413"/>
            <a:ext cx="8229600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>
                <a:solidFill>
                  <a:srgbClr val="FF3300"/>
                </a:solidFill>
              </a:rPr>
              <a:t>Ideally</a:t>
            </a:r>
            <a:r>
              <a:rPr lang="en-GB" sz="2000"/>
              <a:t> very fast, very large &amp; very cheap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not possible so a </a:t>
            </a:r>
            <a:r>
              <a:rPr lang="en-GB" sz="2000">
                <a:solidFill>
                  <a:srgbClr val="FF3300"/>
                </a:solidFill>
              </a:rPr>
              <a:t>layered approach</a:t>
            </a:r>
            <a:r>
              <a:rPr lang="en-GB" sz="2000"/>
              <a:t> is used</a:t>
            </a:r>
          </a:p>
          <a:p>
            <a:pPr lvl="1">
              <a:lnSpc>
                <a:spcPct val="80000"/>
              </a:lnSpc>
            </a:pPr>
            <a:endParaRPr lang="en-GB" sz="2000"/>
          </a:p>
          <a:p>
            <a:pPr lvl="1">
              <a:lnSpc>
                <a:spcPct val="80000"/>
              </a:lnSpc>
            </a:pPr>
            <a:endParaRPr lang="en-GB" sz="2000"/>
          </a:p>
          <a:p>
            <a:pPr lvl="1">
              <a:lnSpc>
                <a:spcPct val="80000"/>
              </a:lnSpc>
            </a:pPr>
            <a:endParaRPr lang="en-GB" sz="2000"/>
          </a:p>
          <a:p>
            <a:pPr>
              <a:lnSpc>
                <a:spcPct val="80000"/>
              </a:lnSpc>
            </a:pPr>
            <a:endParaRPr lang="en-GB" sz="2000"/>
          </a:p>
          <a:p>
            <a:pPr>
              <a:lnSpc>
                <a:spcPct val="80000"/>
              </a:lnSpc>
            </a:pPr>
            <a:endParaRPr lang="en-GB" sz="2000"/>
          </a:p>
          <a:p>
            <a:pPr>
              <a:lnSpc>
                <a:spcPct val="80000"/>
              </a:lnSpc>
            </a:pPr>
            <a:endParaRPr lang="en-GB" sz="2000"/>
          </a:p>
          <a:p>
            <a:pPr>
              <a:lnSpc>
                <a:spcPct val="80000"/>
              </a:lnSpc>
            </a:pPr>
            <a:endParaRPr lang="en-GB" sz="2000"/>
          </a:p>
          <a:p>
            <a:pPr>
              <a:lnSpc>
                <a:spcPct val="80000"/>
              </a:lnSpc>
            </a:pPr>
            <a:endParaRPr lang="en-GB" sz="2000"/>
          </a:p>
          <a:p>
            <a:pPr>
              <a:lnSpc>
                <a:spcPct val="80000"/>
              </a:lnSpc>
            </a:pPr>
            <a:endParaRPr lang="en-GB" sz="2000"/>
          </a:p>
          <a:p>
            <a:pPr>
              <a:lnSpc>
                <a:spcPct val="80000"/>
              </a:lnSpc>
            </a:pPr>
            <a:endParaRPr lang="en-GB" sz="2000"/>
          </a:p>
          <a:p>
            <a:pPr>
              <a:lnSpc>
                <a:spcPct val="80000"/>
              </a:lnSpc>
            </a:pPr>
            <a:endParaRPr lang="en-GB" sz="2000"/>
          </a:p>
          <a:p>
            <a:pPr>
              <a:lnSpc>
                <a:spcPct val="80000"/>
              </a:lnSpc>
            </a:pPr>
            <a:endParaRPr lang="en-GB" sz="2000"/>
          </a:p>
          <a:p>
            <a:pPr>
              <a:lnSpc>
                <a:spcPct val="80000"/>
              </a:lnSpc>
            </a:pPr>
            <a:endParaRPr lang="en-GB" sz="2000"/>
          </a:p>
          <a:p>
            <a:pPr>
              <a:lnSpc>
                <a:spcPct val="80000"/>
              </a:lnSpc>
            </a:pPr>
            <a:r>
              <a:rPr lang="en-GB" sz="2000"/>
              <a:t>Note: magnetic disk (aka hard disk) is called secondary storage</a:t>
            </a:r>
          </a:p>
        </p:txBody>
      </p:sp>
      <p:pic>
        <p:nvPicPr>
          <p:cNvPr id="19461" name="Picture 8" descr="01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7100"/>
            <a:ext cx="8229600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Measuring memory etc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8413"/>
            <a:ext cx="8229600" cy="51133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/>
              <a:t>The metric units are:</a:t>
            </a:r>
          </a:p>
          <a:p>
            <a:pPr>
              <a:lnSpc>
                <a:spcPct val="80000"/>
              </a:lnSpc>
            </a:pPr>
            <a:r>
              <a:rPr lang="en-GB" sz="2800" dirty="0"/>
              <a:t>1 Kilo = 1,000 = 10</a:t>
            </a:r>
            <a:r>
              <a:rPr lang="en-GB" sz="2800" baseline="30000" dirty="0"/>
              <a:t>3  </a:t>
            </a:r>
            <a:r>
              <a:rPr lang="en-GB" sz="2800" dirty="0"/>
              <a:t>(thousand)</a:t>
            </a:r>
          </a:p>
          <a:p>
            <a:pPr>
              <a:lnSpc>
                <a:spcPct val="80000"/>
              </a:lnSpc>
            </a:pPr>
            <a:r>
              <a:rPr lang="en-GB" sz="2800" dirty="0"/>
              <a:t>1 Mega = 1,000,000 = 10</a:t>
            </a:r>
            <a:r>
              <a:rPr lang="en-GB" sz="2800" baseline="30000" dirty="0"/>
              <a:t>6 </a:t>
            </a:r>
            <a:r>
              <a:rPr lang="en-GB" sz="2800" dirty="0"/>
              <a:t>(million)</a:t>
            </a:r>
          </a:p>
          <a:p>
            <a:pPr>
              <a:lnSpc>
                <a:spcPct val="80000"/>
              </a:lnSpc>
            </a:pPr>
            <a:r>
              <a:rPr lang="en-GB" sz="2800" dirty="0"/>
              <a:t>1 Giga = 1,000,000,000 = 10</a:t>
            </a:r>
            <a:r>
              <a:rPr lang="en-GB" sz="2800" baseline="30000" dirty="0"/>
              <a:t>9 </a:t>
            </a:r>
            <a:r>
              <a:rPr lang="en-GB" sz="2800" dirty="0" smtClean="0"/>
              <a:t>(billion)</a:t>
            </a:r>
          </a:p>
          <a:p>
            <a:pPr>
              <a:lnSpc>
                <a:spcPct val="80000"/>
              </a:lnSpc>
            </a:pPr>
            <a:endParaRPr lang="en-GB" sz="2800" baseline="30000" dirty="0"/>
          </a:p>
          <a:p>
            <a:pPr>
              <a:lnSpc>
                <a:spcPct val="80000"/>
              </a:lnSpc>
            </a:pPr>
            <a:r>
              <a:rPr lang="en-GB" sz="2800" dirty="0"/>
              <a:t>1 </a:t>
            </a:r>
            <a:r>
              <a:rPr lang="en-GB" sz="2800" dirty="0" err="1"/>
              <a:t>Tera</a:t>
            </a:r>
            <a:r>
              <a:rPr lang="en-GB" sz="2800" dirty="0"/>
              <a:t> = 1,000,000,000,000 = 10</a:t>
            </a:r>
            <a:r>
              <a:rPr lang="en-GB" sz="2800" baseline="30000" dirty="0"/>
              <a:t>12</a:t>
            </a:r>
          </a:p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1 </a:t>
            </a:r>
            <a:r>
              <a:rPr lang="en-GB" sz="2800" dirty="0" err="1"/>
              <a:t>Milli</a:t>
            </a:r>
            <a:r>
              <a:rPr lang="en-GB" sz="2800" dirty="0"/>
              <a:t> = 0.001 = 10</a:t>
            </a:r>
            <a:r>
              <a:rPr lang="en-GB" sz="2800" baseline="30000" dirty="0"/>
              <a:t>-3</a:t>
            </a:r>
          </a:p>
          <a:p>
            <a:pPr>
              <a:lnSpc>
                <a:spcPct val="80000"/>
              </a:lnSpc>
            </a:pPr>
            <a:r>
              <a:rPr lang="en-GB" sz="2800" dirty="0"/>
              <a:t>1 </a:t>
            </a:r>
            <a:r>
              <a:rPr lang="en-GB" sz="2800" dirty="0" err="1"/>
              <a:t>Nano</a:t>
            </a:r>
            <a:r>
              <a:rPr lang="en-GB" sz="2800" dirty="0"/>
              <a:t> = 0.000000001 = 10</a:t>
            </a:r>
            <a:r>
              <a:rPr lang="en-GB" sz="2800" baseline="30000" dirty="0"/>
              <a:t>-9</a:t>
            </a:r>
          </a:p>
          <a:p>
            <a:pPr>
              <a:lnSpc>
                <a:spcPct val="80000"/>
              </a:lnSpc>
            </a:pPr>
            <a:endParaRPr lang="en-GB" sz="2800" baseline="30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 dirty="0"/>
              <a:t>These are used for measuring communication lines e.g. LAN runs at 10-Mbps i.e. 10,000,000 bits/sec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/>
              <a:t>But for measuring memory</a:t>
            </a:r>
          </a:p>
          <a:p>
            <a:pPr lvl="1"/>
            <a:r>
              <a:rPr lang="en-GB"/>
              <a:t>1 Kilo = 1,024 = 2</a:t>
            </a:r>
            <a:r>
              <a:rPr lang="en-GB" baseline="30000"/>
              <a:t>10</a:t>
            </a:r>
          </a:p>
          <a:p>
            <a:pPr lvl="1"/>
            <a:r>
              <a:rPr lang="en-GB"/>
              <a:t>1 Mega = 1,048,576 = 2</a:t>
            </a:r>
            <a:r>
              <a:rPr lang="en-GB" baseline="30000"/>
              <a:t>20</a:t>
            </a:r>
          </a:p>
          <a:p>
            <a:pPr lvl="1"/>
            <a:r>
              <a:rPr lang="en-GB"/>
              <a:t>1 Giga = 1,073,741,824 = 2</a:t>
            </a:r>
            <a:r>
              <a:rPr lang="en-GB" baseline="30000"/>
              <a:t>30</a:t>
            </a:r>
            <a:r>
              <a:rPr lang="en-GB"/>
              <a:t> </a:t>
            </a:r>
          </a:p>
          <a:p>
            <a:pPr lvl="1"/>
            <a:r>
              <a:rPr lang="en-GB"/>
              <a:t>1 Tera = 2</a:t>
            </a:r>
            <a:r>
              <a:rPr lang="en-GB" baseline="30000"/>
              <a:t>40</a:t>
            </a:r>
            <a:endParaRPr lang="en-GB"/>
          </a:p>
          <a:p>
            <a:pPr lvl="1"/>
            <a:endParaRPr lang="en-GB"/>
          </a:p>
          <a:p>
            <a:pPr lvl="1">
              <a:buFontTx/>
              <a:buNone/>
            </a:pPr>
            <a:r>
              <a:rPr lang="en-GB"/>
              <a:t>e.g. a 1 GB memory contains 1,073,741,824 (2</a:t>
            </a:r>
            <a:r>
              <a:rPr lang="en-GB" baseline="30000"/>
              <a:t>30</a:t>
            </a:r>
            <a:r>
              <a:rPr lang="en-GB"/>
              <a:t>) bytes</a:t>
            </a:r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FBAEDA0-0775-496E-9106-52B74CEA90FE}" type="slidenum">
              <a:rPr lang="en-US" sz="1400"/>
              <a:pPr algn="r"/>
              <a:t>14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52500"/>
          </a:xfrm>
        </p:spPr>
        <p:txBody>
          <a:bodyPr/>
          <a:lstStyle/>
          <a:p>
            <a:r>
              <a:rPr lang="en-GB"/>
              <a:t>Memory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/>
              <a:t>Registers - programs must manage them</a:t>
            </a:r>
          </a:p>
          <a:p>
            <a:r>
              <a:rPr lang="en-GB"/>
              <a:t>Cache - controlled by cache hardware</a:t>
            </a:r>
          </a:p>
          <a:p>
            <a:pPr lvl="1"/>
            <a:r>
              <a:rPr lang="en-GB"/>
              <a:t>various “</a:t>
            </a:r>
            <a:r>
              <a:rPr lang="en-GB">
                <a:solidFill>
                  <a:srgbClr val="FF3300"/>
                </a:solidFill>
              </a:rPr>
              <a:t>levels</a:t>
            </a:r>
            <a:r>
              <a:rPr lang="en-GB"/>
              <a:t>” - high-speed cache located closest to CPU</a:t>
            </a:r>
          </a:p>
          <a:p>
            <a:pPr lvl="1"/>
            <a:r>
              <a:rPr lang="en-GB"/>
              <a:t>if  “</a:t>
            </a:r>
            <a:r>
              <a:rPr lang="en-GB">
                <a:solidFill>
                  <a:srgbClr val="FF3300"/>
                </a:solidFill>
              </a:rPr>
              <a:t>cache hit</a:t>
            </a:r>
            <a:r>
              <a:rPr lang="en-GB"/>
              <a:t>” occurs significant time is saved</a:t>
            </a:r>
          </a:p>
          <a:p>
            <a:r>
              <a:rPr lang="en-GB" u="sng"/>
              <a:t>Main Memory</a:t>
            </a:r>
            <a:r>
              <a:rPr lang="en-GB"/>
              <a:t> - RAM</a:t>
            </a:r>
          </a:p>
          <a:p>
            <a:r>
              <a:rPr lang="en-GB" u="sng"/>
              <a:t>Secondary Storage</a:t>
            </a:r>
            <a:r>
              <a:rPr lang="en-GB"/>
              <a:t> - Magnetic Disk - HD</a:t>
            </a:r>
          </a:p>
          <a:p>
            <a:pPr lvl="1"/>
            <a:r>
              <a:rPr lang="en-GB">
                <a:solidFill>
                  <a:srgbClr val="FF3300"/>
                </a:solidFill>
              </a:rPr>
              <a:t>mechanical</a:t>
            </a:r>
            <a:r>
              <a:rPr lang="en-GB"/>
              <a:t> device, much slower than RAM</a:t>
            </a:r>
          </a:p>
          <a:p>
            <a:r>
              <a:rPr lang="en-GB"/>
              <a:t>Magnetic Tape - Backup, removable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5764822-6C99-44AA-AAC1-F5C971C167DA}" type="slidenum">
              <a:rPr lang="en-US" sz="1400"/>
              <a:pPr algn="r"/>
              <a:t>15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76300"/>
          </a:xfrm>
        </p:spPr>
        <p:txBody>
          <a:bodyPr/>
          <a:lstStyle/>
          <a:p>
            <a:r>
              <a:rPr lang="en-GB"/>
              <a:t>Other Kinds of PC Memory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96975"/>
            <a:ext cx="8077200" cy="4891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ROM - </a:t>
            </a:r>
            <a:r>
              <a:rPr lang="en-GB" sz="2400" dirty="0" err="1"/>
              <a:t>preprogrammed</a:t>
            </a:r>
            <a:r>
              <a:rPr lang="en-GB" sz="2400" dirty="0"/>
              <a:t>, non-volatile 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bootstrap loader held here - ROM BIOS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Some I/O cards have ROM for </a:t>
            </a:r>
            <a:r>
              <a:rPr lang="en-GB" sz="2400" dirty="0">
                <a:solidFill>
                  <a:srgbClr val="FF0000"/>
                </a:solidFill>
              </a:rPr>
              <a:t>l</a:t>
            </a:r>
            <a:r>
              <a:rPr lang="en-GB" dirty="0">
                <a:solidFill>
                  <a:srgbClr val="FF3300"/>
                </a:solidFill>
              </a:rPr>
              <a:t>ow-level routines</a:t>
            </a:r>
            <a:r>
              <a:rPr lang="en-GB" dirty="0"/>
              <a:t> to read keyboard, write to screen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MAC addresses on NICs held in ROM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EEPROM/Flash RAM - </a:t>
            </a:r>
            <a:r>
              <a:rPr lang="en-GB" sz="2400" dirty="0" smtClean="0"/>
              <a:t>rewritable </a:t>
            </a:r>
            <a:r>
              <a:rPr lang="en-GB" sz="2400" dirty="0"/>
              <a:t>memory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non-volatile, updateable by OS through s/w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E.g. USB key, memory for </a:t>
            </a:r>
            <a:r>
              <a:rPr lang="en-GB" sz="2400" dirty="0"/>
              <a:t>digital cameras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CMOS - volatile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stores system date/time, which disk to boot from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powered by small “CMOS” battery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C529FDD-9002-4F3A-93BE-39244BEC8E2C}" type="slidenum">
              <a:rPr lang="en-US" sz="1400"/>
              <a:pPr algn="r"/>
              <a:t>16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52500"/>
          </a:xfrm>
        </p:spPr>
        <p:txBody>
          <a:bodyPr/>
          <a:lstStyle/>
          <a:p>
            <a:r>
              <a:rPr lang="en-GB"/>
              <a:t>Input/Output Devices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25538"/>
            <a:ext cx="7772400" cy="5445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I/O devices consist of </a:t>
            </a:r>
            <a:r>
              <a:rPr lang="en-GB" sz="2800">
                <a:solidFill>
                  <a:srgbClr val="FF3300"/>
                </a:solidFill>
              </a:rPr>
              <a:t>controller</a:t>
            </a:r>
            <a:r>
              <a:rPr lang="en-GB" sz="2800"/>
              <a:t> + </a:t>
            </a:r>
            <a:r>
              <a:rPr lang="en-GB" sz="2800">
                <a:solidFill>
                  <a:srgbClr val="FF3300"/>
                </a:solidFill>
              </a:rPr>
              <a:t>device</a:t>
            </a:r>
            <a:r>
              <a:rPr lang="en-GB" sz="2800"/>
              <a:t> itself</a:t>
            </a:r>
          </a:p>
          <a:p>
            <a:pPr lvl="1">
              <a:lnSpc>
                <a:spcPct val="90000"/>
              </a:lnSpc>
            </a:pPr>
            <a:r>
              <a:rPr lang="en-GB"/>
              <a:t>controller is a chip(s) on PCB that physically controls the device</a:t>
            </a:r>
          </a:p>
          <a:p>
            <a:pPr lvl="1">
              <a:lnSpc>
                <a:spcPct val="90000"/>
              </a:lnSpc>
            </a:pPr>
            <a:r>
              <a:rPr lang="en-GB"/>
              <a:t>accepts commands from OS + executes them</a:t>
            </a:r>
          </a:p>
          <a:p>
            <a:pPr lvl="1">
              <a:lnSpc>
                <a:spcPct val="90000"/>
              </a:lnSpc>
            </a:pPr>
            <a:r>
              <a:rPr lang="en-GB"/>
              <a:t>controller presents simpler interface to OS</a:t>
            </a:r>
          </a:p>
          <a:p>
            <a:pPr>
              <a:lnSpc>
                <a:spcPct val="90000"/>
              </a:lnSpc>
            </a:pPr>
            <a:r>
              <a:rPr lang="en-GB"/>
              <a:t>devices have </a:t>
            </a:r>
            <a:r>
              <a:rPr lang="en-GB">
                <a:solidFill>
                  <a:srgbClr val="FF3300"/>
                </a:solidFill>
              </a:rPr>
              <a:t>fairly simple interfaces</a:t>
            </a:r>
            <a:r>
              <a:rPr lang="en-GB"/>
              <a:t> in order to make them standard </a:t>
            </a:r>
          </a:p>
          <a:p>
            <a:pPr lvl="1">
              <a:lnSpc>
                <a:spcPct val="90000"/>
              </a:lnSpc>
            </a:pPr>
            <a:r>
              <a:rPr lang="en-GB">
                <a:solidFill>
                  <a:srgbClr val="FF3300"/>
                </a:solidFill>
              </a:rPr>
              <a:t>standard</a:t>
            </a:r>
            <a:r>
              <a:rPr lang="en-GB"/>
              <a:t> interfaces =&gt; any IDE disk controller can handle any IDE disk</a:t>
            </a:r>
          </a:p>
          <a:p>
            <a:pPr lvl="1">
              <a:lnSpc>
                <a:spcPct val="90000"/>
              </a:lnSpc>
            </a:pPr>
            <a:r>
              <a:rPr lang="en-GB"/>
              <a:t>actual device interface “hidden” from OS which only “sees” the controller interface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24086F6-06C0-4717-89DE-912608F56021}" type="slidenum">
              <a:rPr lang="en-US" sz="1400"/>
              <a:pPr algn="r"/>
              <a:t>17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00100"/>
          </a:xfrm>
        </p:spPr>
        <p:txBody>
          <a:bodyPr/>
          <a:lstStyle/>
          <a:p>
            <a:r>
              <a:rPr lang="en-GB"/>
              <a:t>Input/Output Devices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557338"/>
            <a:ext cx="8050213" cy="4248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Software used to “talk” to controller is </a:t>
            </a:r>
            <a:r>
              <a:rPr lang="en-GB" sz="2400" dirty="0">
                <a:solidFill>
                  <a:srgbClr val="FF3300"/>
                </a:solidFill>
              </a:rPr>
              <a:t>device driver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Controller vendors must supply driver </a:t>
            </a:r>
            <a:r>
              <a:rPr lang="en-GB" sz="2400" dirty="0">
                <a:solidFill>
                  <a:srgbClr val="FF3300"/>
                </a:solidFill>
              </a:rPr>
              <a:t>for each OS</a:t>
            </a:r>
            <a:r>
              <a:rPr lang="en-GB" sz="2400" dirty="0"/>
              <a:t> it supports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scanners, printers, HDD etc. typically come with drivers for various OS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driver must become “part” of the OS so it can run in kernel mode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This can require the OS to reboot so that it can find and load the driver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For hot pluggable devices such as USB, driver is installed on-the-fly without need to reboot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DBB32C1-1333-4364-89CA-378B8E669B1D}" type="slidenum">
              <a:rPr lang="en-US" sz="1400"/>
              <a:pPr algn="r"/>
              <a:t>18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76300"/>
          </a:xfrm>
        </p:spPr>
        <p:txBody>
          <a:bodyPr/>
          <a:lstStyle/>
          <a:p>
            <a:r>
              <a:rPr lang="en-GB"/>
              <a:t>Performing Input/Output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41438"/>
            <a:ext cx="8229600" cy="4608512"/>
          </a:xfrm>
        </p:spPr>
        <p:txBody>
          <a:bodyPr/>
          <a:lstStyle/>
          <a:p>
            <a:r>
              <a:rPr lang="en-GB"/>
              <a:t>3 ways are possible</a:t>
            </a:r>
          </a:p>
          <a:p>
            <a:pPr lvl="1"/>
            <a:r>
              <a:rPr lang="en-GB"/>
              <a:t>busy waiting</a:t>
            </a:r>
          </a:p>
          <a:p>
            <a:pPr lvl="1"/>
            <a:r>
              <a:rPr lang="en-GB"/>
              <a:t>Interrupts</a:t>
            </a:r>
          </a:p>
          <a:p>
            <a:pPr lvl="1"/>
            <a:r>
              <a:rPr lang="en-GB"/>
              <a:t>Direct Memory Access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4000"/>
              <a:t>Performing Input/Output</a:t>
            </a:r>
            <a:br>
              <a:rPr lang="en-GB" sz="4000"/>
            </a:br>
            <a:r>
              <a:rPr lang="en-GB" sz="4000"/>
              <a:t>busy waiting</a:t>
            </a:r>
            <a:endParaRPr lang="en-IE" sz="4000"/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GB"/>
              <a:t>user program has an i/o statement </a:t>
            </a:r>
          </a:p>
          <a:p>
            <a:pPr marL="342900" lvl="1" indent="-342900">
              <a:buFontTx/>
              <a:buNone/>
            </a:pPr>
            <a:r>
              <a:rPr lang="en-GB"/>
              <a:t>e.g read(file, buffer,n)</a:t>
            </a:r>
          </a:p>
          <a:p>
            <a:pPr marL="342900" lvl="1" indent="-342900">
              <a:buFontTx/>
              <a:buChar char="•"/>
            </a:pPr>
            <a:r>
              <a:rPr lang="en-GB"/>
              <a:t>When executed, this will generate a system (OS) call</a:t>
            </a:r>
          </a:p>
          <a:p>
            <a:pPr marL="342900" lvl="1" indent="-342900">
              <a:buFontTx/>
              <a:buChar char="•"/>
            </a:pPr>
            <a:r>
              <a:rPr lang="en-GB"/>
              <a:t>Control is passed to kernel</a:t>
            </a:r>
          </a:p>
          <a:p>
            <a:pPr marL="342900" lvl="1" indent="-342900">
              <a:buFontTx/>
              <a:buChar char="•"/>
            </a:pPr>
            <a:r>
              <a:rPr lang="en-GB"/>
              <a:t>kernel translates the system call into a procedure call to the appropriate driver. </a:t>
            </a:r>
          </a:p>
          <a:p>
            <a:pPr marL="342900" lvl="1" indent="-342900">
              <a:buFontTx/>
              <a:buChar char="•"/>
            </a:pPr>
            <a:r>
              <a:rPr lang="en-GB"/>
              <a:t>Driver starts I/O and then continuously checks the device to see if it is done (called </a:t>
            </a:r>
            <a:r>
              <a:rPr lang="en-GB">
                <a:solidFill>
                  <a:srgbClr val="FF3300"/>
                </a:solidFill>
              </a:rPr>
              <a:t>“polling” </a:t>
            </a:r>
            <a:r>
              <a:rPr lang="en-GB"/>
              <a:t>the device). </a:t>
            </a:r>
            <a:endParaRPr lang="en-IE"/>
          </a:p>
        </p:txBody>
      </p:sp>
      <p:sp>
        <p:nvSpPr>
          <p:cNvPr id="30724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A9B9F27-BA19-4BEF-BF59-AD9B133C0E1F}" type="slidenum">
              <a:rPr lang="en-US" sz="1400"/>
              <a:pPr algn="r"/>
              <a:t>19</a:t>
            </a:fld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63DBF4D-1E4D-4261-9B3B-41ACC2C04363}" type="slidenum">
              <a:rPr lang="en-US" sz="1400"/>
              <a:pPr algn="r"/>
              <a:t>2</a:t>
            </a:fld>
            <a:endParaRPr 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52500"/>
          </a:xfrm>
        </p:spPr>
        <p:txBody>
          <a:bodyPr/>
          <a:lstStyle/>
          <a:p>
            <a:r>
              <a:rPr lang="en-GB"/>
              <a:t>Review of Computer Hardware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r>
              <a:rPr lang="en-GB"/>
              <a:t>OS runs on hardware &amp; must manage it</a:t>
            </a:r>
          </a:p>
          <a:p>
            <a:r>
              <a:rPr lang="en-GB"/>
              <a:t>Model of PC system hardware</a:t>
            </a:r>
          </a:p>
          <a:p>
            <a:endParaRPr lang="en-GB"/>
          </a:p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068638"/>
            <a:ext cx="6737350" cy="33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Performing Input/Output</a:t>
            </a:r>
            <a:br>
              <a:rPr lang="en-GB" sz="4000"/>
            </a:br>
            <a:r>
              <a:rPr lang="en-GB" sz="4000"/>
              <a:t>busy waiting (continued)</a:t>
            </a:r>
            <a:endParaRPr lang="en-US" sz="40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done, driver puts data where they are needed and returns</a:t>
            </a:r>
          </a:p>
          <a:p>
            <a:r>
              <a:rPr lang="en-GB" dirty="0"/>
              <a:t>OS then returns control to the caller (user-program)</a:t>
            </a:r>
          </a:p>
          <a:p>
            <a:r>
              <a:rPr lang="en-GB" dirty="0"/>
              <a:t>Problem is that CPU is tied up polling the </a:t>
            </a:r>
            <a:r>
              <a:rPr lang="en-GB" dirty="0" smtClean="0"/>
              <a:t>device</a:t>
            </a:r>
          </a:p>
          <a:p>
            <a:r>
              <a:rPr lang="en-GB" dirty="0" smtClean="0"/>
              <a:t>Most I/O devices are much slower than the processor so there can be quite a delay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6DA1A21-1A9B-4F6B-B046-C4791D7730FA}" type="slidenum">
              <a:rPr lang="en-US" sz="1400"/>
              <a:pPr algn="r"/>
              <a:t>21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38237"/>
          </a:xfrm>
        </p:spPr>
        <p:txBody>
          <a:bodyPr/>
          <a:lstStyle/>
          <a:p>
            <a:r>
              <a:rPr lang="en-GB" sz="4000" dirty="0"/>
              <a:t>Performing </a:t>
            </a:r>
            <a:r>
              <a:rPr lang="en-GB" sz="4000" dirty="0" err="1"/>
              <a:t>Input/Output</a:t>
            </a: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/>
              <a:t>interrupts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059" y="1916833"/>
            <a:ext cx="8153400" cy="45365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FF3300"/>
                </a:solidFill>
              </a:rPr>
              <a:t>Interrupts </a:t>
            </a:r>
            <a:r>
              <a:rPr lang="en-GB" dirty="0" smtClean="0"/>
              <a:t>provide a means of performing I/O whereby CPU is </a:t>
            </a:r>
            <a:r>
              <a:rPr lang="en-GB" b="1" dirty="0" smtClean="0"/>
              <a:t>not</a:t>
            </a:r>
            <a:r>
              <a:rPr lang="en-GB" dirty="0" smtClean="0"/>
              <a:t> tied up awaiting completion of I/O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Thus interrupts </a:t>
            </a:r>
            <a:r>
              <a:rPr lang="en-GB" b="1" dirty="0" smtClean="0"/>
              <a:t>improve processor utilisation</a:t>
            </a:r>
            <a:endParaRPr lang="en-GB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Performing </a:t>
            </a:r>
            <a:r>
              <a:rPr lang="en-GB" sz="4000" dirty="0" err="1"/>
              <a:t>Input/Output</a:t>
            </a: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/>
              <a:t>interrupts (continued)</a:t>
            </a:r>
            <a:endParaRPr lang="en-US" sz="40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>
                <a:solidFill>
                  <a:srgbClr val="FF3300"/>
                </a:solidFill>
              </a:rPr>
              <a:t>Interrupts</a:t>
            </a:r>
            <a:r>
              <a:rPr lang="en-GB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As for busy waiting, driver starts </a:t>
            </a:r>
            <a:r>
              <a:rPr lang="en-GB" dirty="0" err="1" smtClean="0"/>
              <a:t>i</a:t>
            </a:r>
            <a:r>
              <a:rPr lang="en-GB" dirty="0" smtClean="0"/>
              <a:t>/o, asks device to give interrupt when ready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driver returns, OS then </a:t>
            </a:r>
            <a:r>
              <a:rPr lang="en-GB" dirty="0" smtClean="0">
                <a:solidFill>
                  <a:srgbClr val="FF3300"/>
                </a:solidFill>
              </a:rPr>
              <a:t>blocks caller</a:t>
            </a:r>
            <a:r>
              <a:rPr lang="en-GB" dirty="0" smtClean="0"/>
              <a:t> and does other work 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When device controller detects end of transfer it generates an interrupt to signal completion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>
                <a:solidFill>
                  <a:srgbClr val="FF3300"/>
                </a:solidFill>
              </a:rPr>
              <a:t>Interrupt controller</a:t>
            </a:r>
            <a:r>
              <a:rPr lang="en-GB" dirty="0" smtClean="0"/>
              <a:t> gets this signal and if it accepts it, informs the CPU, putting the device number on the bus so the CPU can read it 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043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Performing </a:t>
            </a:r>
            <a:r>
              <a:rPr lang="en-GB" sz="4000" dirty="0" err="1"/>
              <a:t>Input/Output</a:t>
            </a: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/>
              <a:t>interrupts (continued)</a:t>
            </a:r>
            <a:endParaRPr lang="en-US" sz="40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2400"/>
              <a:t>The CPU senses the interrupt-request line after executing every instruction</a:t>
            </a:r>
          </a:p>
          <a:p>
            <a:pPr lvl="1"/>
            <a:r>
              <a:rPr lang="en-GB" sz="2400"/>
              <a:t>CPU consults its </a:t>
            </a:r>
            <a:r>
              <a:rPr lang="en-GB" sz="2400">
                <a:solidFill>
                  <a:srgbClr val="FF3300"/>
                </a:solidFill>
              </a:rPr>
              <a:t>interrupt vector</a:t>
            </a:r>
            <a:r>
              <a:rPr lang="en-GB" sz="2400"/>
              <a:t> to find the </a:t>
            </a:r>
            <a:r>
              <a:rPr lang="en-GB" sz="2400">
                <a:solidFill>
                  <a:srgbClr val="FF3300"/>
                </a:solidFill>
              </a:rPr>
              <a:t>interrupt handler</a:t>
            </a:r>
            <a:r>
              <a:rPr lang="en-GB" sz="2400"/>
              <a:t> for the device (part of driver software). </a:t>
            </a:r>
          </a:p>
          <a:p>
            <a:pPr lvl="1"/>
            <a:r>
              <a:rPr lang="en-GB" sz="2400"/>
              <a:t>Handler will copy data to memory space of user program (if the user program issued an input request)  </a:t>
            </a:r>
          </a:p>
          <a:p>
            <a:pPr lvl="1"/>
            <a:r>
              <a:rPr lang="en-GB" sz="2400"/>
              <a:t>When handler completes,  the user program will change state from blocked to ready</a:t>
            </a:r>
          </a:p>
          <a:p>
            <a:pPr lvl="1"/>
            <a:r>
              <a:rPr lang="en-GB" sz="2400"/>
              <a:t>The scheduler (part of OS) decides which process will run next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Interrupt-Driven I/O Cycle</a:t>
            </a:r>
            <a:endParaRPr lang="en-US" sz="2400"/>
          </a:p>
        </p:txBody>
      </p:sp>
      <p:pic>
        <p:nvPicPr>
          <p:cNvPr id="3584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1114425"/>
            <a:ext cx="5913438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1CFA14D-E4CE-4133-96B7-FBC76D7B64A5}" type="slidenum">
              <a:rPr lang="en-US" sz="1400"/>
              <a:pPr algn="r"/>
              <a:t>25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00100"/>
          </a:xfrm>
        </p:spPr>
        <p:txBody>
          <a:bodyPr/>
          <a:lstStyle/>
          <a:p>
            <a:r>
              <a:rPr lang="en-GB" sz="4000"/>
              <a:t>Performing Input/Output</a:t>
            </a:r>
            <a:br>
              <a:rPr lang="en-GB" sz="4000"/>
            </a:br>
            <a:r>
              <a:rPr lang="en-GB" sz="4000"/>
              <a:t>Direct memory Access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00188"/>
            <a:ext cx="8185150" cy="5024437"/>
          </a:xfrm>
        </p:spPr>
        <p:txBody>
          <a:bodyPr/>
          <a:lstStyle/>
          <a:p>
            <a:r>
              <a:rPr lang="en-GB" sz="2400">
                <a:solidFill>
                  <a:srgbClr val="FF3300"/>
                </a:solidFill>
              </a:rPr>
              <a:t>special chip</a:t>
            </a:r>
            <a:r>
              <a:rPr lang="en-GB" sz="2400"/>
              <a:t> capable of controlling flow of bits between memory and controller without constant CPU intervention</a:t>
            </a:r>
          </a:p>
          <a:p>
            <a:r>
              <a:rPr lang="en-GB" sz="2400"/>
              <a:t>CPU sets up DMA chip, telling it how many bytes to transfer, device &amp; memory addresses involved</a:t>
            </a:r>
          </a:p>
          <a:p>
            <a:r>
              <a:rPr lang="en-GB" sz="2400"/>
              <a:t>When DMA chip done, it generates interrupt, handled as before</a:t>
            </a:r>
          </a:p>
          <a:p>
            <a:r>
              <a:rPr lang="en-GB" sz="2400"/>
              <a:t>As interrupts can happen anytime, CPU has a way of temporarily disabling interrupts and re-enabling them later. </a:t>
            </a:r>
            <a:r>
              <a:rPr lang="en-GB" sz="2400">
                <a:solidFill>
                  <a:srgbClr val="FF3300"/>
                </a:solidFill>
              </a:rPr>
              <a:t>Interrupt controller</a:t>
            </a:r>
            <a:r>
              <a:rPr lang="en-GB" sz="2400"/>
              <a:t> decides which interrupt occurs next - based on static priorities.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996D6E4-FED6-4453-A7C1-6669021406EF}" type="slidenum">
              <a:rPr lang="en-US" sz="1400"/>
              <a:pPr algn="r"/>
              <a:t>26</a:t>
            </a:fld>
            <a:endParaRPr 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52500"/>
          </a:xfrm>
        </p:spPr>
        <p:txBody>
          <a:bodyPr/>
          <a:lstStyle/>
          <a:p>
            <a:r>
              <a:rPr lang="en-GB"/>
              <a:t>Buses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/>
              <a:t>A bus transports information between hardware devices</a:t>
            </a:r>
          </a:p>
          <a:p>
            <a:pPr>
              <a:lnSpc>
                <a:spcPct val="80000"/>
              </a:lnSpc>
            </a:pPr>
            <a:r>
              <a:rPr lang="en-GB" sz="2800"/>
              <a:t>All buses have </a:t>
            </a:r>
            <a:r>
              <a:rPr lang="en-GB" sz="2800">
                <a:solidFill>
                  <a:srgbClr val="FF3300"/>
                </a:solidFill>
              </a:rPr>
              <a:t>different transfer rates</a:t>
            </a:r>
            <a:endParaRPr lang="en-GB" sz="2800"/>
          </a:p>
          <a:p>
            <a:pPr>
              <a:lnSpc>
                <a:spcPct val="80000"/>
              </a:lnSpc>
            </a:pPr>
            <a:r>
              <a:rPr lang="en-GB" sz="2800">
                <a:solidFill>
                  <a:srgbClr val="FF3300"/>
                </a:solidFill>
              </a:rPr>
              <a:t>ISA</a:t>
            </a:r>
            <a:r>
              <a:rPr lang="en-GB" sz="2800"/>
              <a:t> and </a:t>
            </a:r>
            <a:r>
              <a:rPr lang="en-GB" sz="2800">
                <a:solidFill>
                  <a:srgbClr val="FF3300"/>
                </a:solidFill>
              </a:rPr>
              <a:t>PCI</a:t>
            </a:r>
            <a:r>
              <a:rPr lang="en-GB" sz="2800"/>
              <a:t> the main two bus types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IBM ISA for backward compatibility with older/slower cards, 16-bit, 16.67MB/s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Intel PCI used for new cards, 64-bit, 528MB/s</a:t>
            </a:r>
          </a:p>
          <a:p>
            <a:pPr>
              <a:lnSpc>
                <a:spcPct val="80000"/>
              </a:lnSpc>
            </a:pPr>
            <a:r>
              <a:rPr lang="en-GB" sz="2800">
                <a:solidFill>
                  <a:srgbClr val="FF3300"/>
                </a:solidFill>
              </a:rPr>
              <a:t>IDE/ATA </a:t>
            </a:r>
            <a:r>
              <a:rPr lang="en-GB" sz="2800"/>
              <a:t>bus for hard drives and CDROM drives </a:t>
            </a:r>
          </a:p>
          <a:p>
            <a:pPr>
              <a:lnSpc>
                <a:spcPct val="80000"/>
              </a:lnSpc>
            </a:pPr>
            <a:r>
              <a:rPr lang="en-GB" sz="2800">
                <a:solidFill>
                  <a:srgbClr val="FF3300"/>
                </a:solidFill>
              </a:rPr>
              <a:t>USB</a:t>
            </a:r>
            <a:r>
              <a:rPr lang="en-GB" sz="2800"/>
              <a:t> devices all share same USB device driver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a root device polls devices for traffic every 1ms</a:t>
            </a:r>
          </a:p>
          <a:p>
            <a:pPr>
              <a:lnSpc>
                <a:spcPct val="80000"/>
              </a:lnSpc>
            </a:pPr>
            <a:r>
              <a:rPr lang="en-GB" sz="2800">
                <a:solidFill>
                  <a:srgbClr val="FF3300"/>
                </a:solidFill>
              </a:rPr>
              <a:t>SCSI</a:t>
            </a:r>
            <a:r>
              <a:rPr lang="en-GB" sz="2800"/>
              <a:t>: used for fast disks - 160MB/s</a:t>
            </a:r>
          </a:p>
          <a:p>
            <a:pPr>
              <a:lnSpc>
                <a:spcPct val="80000"/>
              </a:lnSpc>
            </a:pPr>
            <a:endParaRPr lang="en-GB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0F12BA4-9754-4385-9EBF-025A4B960C72}" type="slidenum">
              <a:rPr lang="en-US" sz="1400"/>
              <a:pPr algn="r"/>
              <a:t>27</a:t>
            </a:fld>
            <a:endParaRPr lang="en-US" sz="1400"/>
          </a:p>
        </p:txBody>
      </p:sp>
      <p:pic>
        <p:nvPicPr>
          <p:cNvPr id="39939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8" t="30791" r="16338" b="30791"/>
          <a:stretch>
            <a:fillRect/>
          </a:stretch>
        </p:blipFill>
        <p:spPr>
          <a:xfrm>
            <a:off x="500063" y="285750"/>
            <a:ext cx="8215312" cy="58404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60D95F1-D0BB-45B2-A830-20D2875E24E0}" type="slidenum">
              <a:rPr lang="en-US" sz="1400"/>
              <a:pPr algn="r"/>
              <a:t>28</a:t>
            </a:fld>
            <a:endParaRPr 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404813"/>
            <a:ext cx="8229600" cy="876300"/>
          </a:xfrm>
        </p:spPr>
        <p:txBody>
          <a:bodyPr/>
          <a:lstStyle/>
          <a:p>
            <a:r>
              <a:rPr lang="en-GB"/>
              <a:t>Peripheral Devices and ports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484313"/>
            <a:ext cx="8153400" cy="5040312"/>
          </a:xfrm>
        </p:spPr>
        <p:txBody>
          <a:bodyPr/>
          <a:lstStyle/>
          <a:p>
            <a:pPr lvl="1"/>
            <a:r>
              <a:rPr lang="en-GB"/>
              <a:t>Peripheral devices are attached to computers via ports</a:t>
            </a:r>
          </a:p>
          <a:p>
            <a:pPr lvl="1"/>
            <a:r>
              <a:rPr lang="en-GB"/>
              <a:t>A port is a bus that connects exactly two devices</a:t>
            </a:r>
          </a:p>
          <a:p>
            <a:pPr lvl="2"/>
            <a:r>
              <a:rPr lang="en-GB"/>
              <a:t>Serial ports – transfer data one bit a time. </a:t>
            </a:r>
          </a:p>
          <a:p>
            <a:pPr lvl="3"/>
            <a:r>
              <a:rPr lang="en-GB"/>
              <a:t>Mice, keyboards </a:t>
            </a:r>
          </a:p>
          <a:p>
            <a:pPr lvl="2"/>
            <a:r>
              <a:rPr lang="en-GB"/>
              <a:t>Parallel ports – transfer data several bits a time. </a:t>
            </a:r>
          </a:p>
          <a:p>
            <a:pPr lvl="3"/>
            <a:r>
              <a:rPr lang="en-GB"/>
              <a:t>Printers </a:t>
            </a:r>
          </a:p>
          <a:p>
            <a:pPr lvl="2"/>
            <a:r>
              <a:rPr lang="en-GB"/>
              <a:t>USB ports – Transfer data at a fast speed. </a:t>
            </a:r>
          </a:p>
          <a:p>
            <a:pPr lvl="3"/>
            <a:r>
              <a:rPr lang="en-GB"/>
              <a:t>480Mbit per second (USB 2.0) </a:t>
            </a:r>
          </a:p>
          <a:p>
            <a:pPr lvl="3"/>
            <a:r>
              <a:rPr lang="en-GB"/>
              <a:t>External disk drives, digital cameral, printers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D9844A8-38AA-424B-8D63-FC1859636401}" type="slidenum">
              <a:rPr lang="en-US" sz="1400"/>
              <a:pPr algn="r"/>
              <a:t>29</a:t>
            </a:fld>
            <a:endParaRPr 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76300"/>
          </a:xfrm>
        </p:spPr>
        <p:txBody>
          <a:bodyPr/>
          <a:lstStyle/>
          <a:p>
            <a:r>
              <a:rPr lang="en-GB"/>
              <a:t>Plug and Play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4752975"/>
          </a:xfrm>
        </p:spPr>
        <p:txBody>
          <a:bodyPr/>
          <a:lstStyle/>
          <a:p>
            <a:r>
              <a:rPr lang="en-GB"/>
              <a:t>OS must manage and configure all devices</a:t>
            </a:r>
          </a:p>
          <a:p>
            <a:pPr lvl="1"/>
            <a:r>
              <a:rPr lang="en-GB">
                <a:solidFill>
                  <a:srgbClr val="FF3300"/>
                </a:solidFill>
              </a:rPr>
              <a:t>conflicts</a:t>
            </a:r>
            <a:r>
              <a:rPr lang="en-GB"/>
              <a:t> were common between preset IRQs</a:t>
            </a:r>
          </a:p>
          <a:p>
            <a:pPr lvl="1"/>
            <a:r>
              <a:rPr lang="en-GB"/>
              <a:t>Then Microsoft/Intel developed “</a:t>
            </a:r>
            <a:r>
              <a:rPr lang="en-GB">
                <a:solidFill>
                  <a:srgbClr val="FF3300"/>
                </a:solidFill>
              </a:rPr>
              <a:t>plug &amp; play</a:t>
            </a:r>
            <a:r>
              <a:rPr lang="en-GB"/>
              <a:t>”</a:t>
            </a:r>
          </a:p>
          <a:p>
            <a:pPr lvl="1"/>
            <a:r>
              <a:rPr lang="en-GB"/>
              <a:t>This allows OS to configure and use newly installed hardware without user interaction</a:t>
            </a:r>
          </a:p>
          <a:p>
            <a:pPr lvl="1"/>
            <a:r>
              <a:rPr lang="en-GB"/>
              <a:t>OS collects data about I/O devices, centrally assigns IRQ and I/O addresses and tells cards this 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1628775"/>
            <a:ext cx="5253038" cy="4392613"/>
          </a:xfrm>
          <a:noFill/>
          <a:ln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A3A8CDD-2924-4F62-8926-29CCA4AC5D3A}" type="slidenum">
              <a:rPr lang="en-US" sz="1400"/>
              <a:pPr algn="r"/>
              <a:t>30</a:t>
            </a:fld>
            <a:endParaRPr 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76300"/>
          </a:xfrm>
        </p:spPr>
        <p:txBody>
          <a:bodyPr/>
          <a:lstStyle/>
          <a:p>
            <a:r>
              <a:rPr lang="en-GB"/>
              <a:t>Boot-up process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412875"/>
            <a:ext cx="8229600" cy="4945063"/>
          </a:xfrm>
        </p:spPr>
        <p:txBody>
          <a:bodyPr/>
          <a:lstStyle/>
          <a:p>
            <a:r>
              <a:rPr lang="en-GB" sz="2400"/>
              <a:t>Computer boots, </a:t>
            </a:r>
          </a:p>
          <a:p>
            <a:r>
              <a:rPr lang="en-GB" sz="2400"/>
              <a:t>BIOS starts (Basic Input Output System)</a:t>
            </a:r>
          </a:p>
          <a:p>
            <a:pPr lvl="1"/>
            <a:r>
              <a:rPr lang="en-GB" sz="2400"/>
              <a:t>checks </a:t>
            </a:r>
            <a:r>
              <a:rPr lang="en-GB" sz="2400">
                <a:solidFill>
                  <a:srgbClr val="FF3300"/>
                </a:solidFill>
              </a:rPr>
              <a:t>how much RAM</a:t>
            </a:r>
            <a:r>
              <a:rPr lang="en-GB" sz="2400"/>
              <a:t> available, whether keyboard &amp; other </a:t>
            </a:r>
            <a:r>
              <a:rPr lang="en-GB" sz="2400">
                <a:solidFill>
                  <a:srgbClr val="FF3300"/>
                </a:solidFill>
              </a:rPr>
              <a:t>devices</a:t>
            </a:r>
            <a:r>
              <a:rPr lang="en-GB" sz="2400"/>
              <a:t> are installed/working</a:t>
            </a:r>
          </a:p>
          <a:p>
            <a:pPr lvl="1"/>
            <a:r>
              <a:rPr lang="en-GB" sz="2400"/>
              <a:t>scans </a:t>
            </a:r>
            <a:r>
              <a:rPr lang="en-GB" sz="2400">
                <a:solidFill>
                  <a:srgbClr val="FF3300"/>
                </a:solidFill>
              </a:rPr>
              <a:t>ISA/PCI buses</a:t>
            </a:r>
            <a:r>
              <a:rPr lang="en-GB" sz="2400"/>
              <a:t>, detecting devices attached</a:t>
            </a:r>
          </a:p>
          <a:p>
            <a:pPr lvl="2"/>
            <a:r>
              <a:rPr lang="en-GB"/>
              <a:t>legacy devices will be found to have fixed IRQ/I/O addresses</a:t>
            </a:r>
          </a:p>
          <a:p>
            <a:pPr lvl="2"/>
            <a:r>
              <a:rPr lang="en-GB"/>
              <a:t>plug&amp;play devices recorded</a:t>
            </a:r>
          </a:p>
          <a:p>
            <a:pPr lvl="2"/>
            <a:r>
              <a:rPr lang="en-GB"/>
              <a:t>any new devices are now configured</a:t>
            </a:r>
          </a:p>
          <a:p>
            <a:pPr lvl="1"/>
            <a:r>
              <a:rPr lang="en-GB" sz="2400"/>
              <a:t>determines </a:t>
            </a:r>
            <a:r>
              <a:rPr lang="en-GB" sz="2400">
                <a:solidFill>
                  <a:srgbClr val="FF3300"/>
                </a:solidFill>
              </a:rPr>
              <a:t>boot device</a:t>
            </a:r>
            <a:r>
              <a:rPr lang="en-GB" sz="2400"/>
              <a:t> by trying list of devices stored in </a:t>
            </a:r>
            <a:r>
              <a:rPr lang="en-GB" sz="2400">
                <a:solidFill>
                  <a:srgbClr val="FF3300"/>
                </a:solidFill>
              </a:rPr>
              <a:t>CMOS</a:t>
            </a:r>
            <a:r>
              <a:rPr lang="en-GB" sz="2400"/>
              <a:t> (list changeable through BIOS config program, accessible after booting)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A3CA830-FDDD-432E-9745-9530192222A6}" type="slidenum">
              <a:rPr lang="en-US" sz="1400"/>
              <a:pPr algn="r"/>
              <a:t>31</a:t>
            </a:fld>
            <a:endParaRPr 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28600"/>
            <a:ext cx="7772400" cy="1143000"/>
          </a:xfrm>
        </p:spPr>
        <p:txBody>
          <a:bodyPr/>
          <a:lstStyle/>
          <a:p>
            <a:r>
              <a:rPr lang="en-GB"/>
              <a:t>Boot-up Process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68413"/>
            <a:ext cx="7772400" cy="5589587"/>
          </a:xfrm>
        </p:spPr>
        <p:txBody>
          <a:bodyPr/>
          <a:lstStyle/>
          <a:p>
            <a:r>
              <a:rPr lang="en-GB" sz="2800"/>
              <a:t>Floppy Disk, CD-ROM, HD are tried normally</a:t>
            </a:r>
          </a:p>
          <a:p>
            <a:r>
              <a:rPr lang="en-GB" sz="2800">
                <a:solidFill>
                  <a:srgbClr val="FF3300"/>
                </a:solidFill>
              </a:rPr>
              <a:t>1st sector from boot device</a:t>
            </a:r>
            <a:r>
              <a:rPr lang="en-GB" sz="2800"/>
              <a:t> read into memory and executed</a:t>
            </a:r>
          </a:p>
          <a:p>
            <a:pPr lvl="1"/>
            <a:r>
              <a:rPr lang="en-GB"/>
              <a:t>this sector has program that checks </a:t>
            </a:r>
            <a:r>
              <a:rPr lang="en-GB">
                <a:solidFill>
                  <a:srgbClr val="FF3300"/>
                </a:solidFill>
              </a:rPr>
              <a:t>partition</a:t>
            </a:r>
            <a:r>
              <a:rPr lang="en-GB"/>
              <a:t> </a:t>
            </a:r>
            <a:r>
              <a:rPr lang="en-GB">
                <a:solidFill>
                  <a:srgbClr val="FF3300"/>
                </a:solidFill>
              </a:rPr>
              <a:t>table</a:t>
            </a:r>
            <a:r>
              <a:rPr lang="en-GB"/>
              <a:t> at end of boot sector to see which partition is active</a:t>
            </a:r>
          </a:p>
          <a:p>
            <a:pPr lvl="1"/>
            <a:r>
              <a:rPr lang="en-GB"/>
              <a:t>then </a:t>
            </a:r>
            <a:r>
              <a:rPr lang="en-GB">
                <a:solidFill>
                  <a:srgbClr val="FF3300"/>
                </a:solidFill>
              </a:rPr>
              <a:t>secondary boot loader</a:t>
            </a:r>
            <a:r>
              <a:rPr lang="en-GB"/>
              <a:t> read in from that partition which reads in the OS from active partition and starts it.</a:t>
            </a:r>
          </a:p>
          <a:p>
            <a:r>
              <a:rPr lang="en-GB" sz="2800"/>
              <a:t>OS queries BIOS to get config info</a:t>
            </a:r>
          </a:p>
          <a:p>
            <a:pPr lvl="1"/>
            <a:r>
              <a:rPr lang="en-GB"/>
              <a:t>checks if it has </a:t>
            </a:r>
            <a:r>
              <a:rPr lang="en-GB">
                <a:solidFill>
                  <a:srgbClr val="FF3300"/>
                </a:solidFill>
              </a:rPr>
              <a:t>device driver</a:t>
            </a:r>
            <a:r>
              <a:rPr lang="en-GB"/>
              <a:t> for each device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9995E58-0908-456B-9AB3-F5C50D18592F}" type="slidenum">
              <a:rPr lang="en-US" sz="1400"/>
              <a:pPr algn="r"/>
              <a:t>32</a:t>
            </a:fld>
            <a:endParaRPr 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76300"/>
          </a:xfrm>
        </p:spPr>
        <p:txBody>
          <a:bodyPr/>
          <a:lstStyle/>
          <a:p>
            <a:r>
              <a:rPr lang="en-GB"/>
              <a:t>Boot-up Process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/>
              <a:t>If driver is missing, OS asks user to insert floppy or CDROM containing driver</a:t>
            </a:r>
          </a:p>
          <a:p>
            <a:r>
              <a:rPr lang="en-GB"/>
              <a:t>Once OS has driver, OS loads it into kernel</a:t>
            </a:r>
          </a:p>
          <a:p>
            <a:r>
              <a:rPr lang="en-GB"/>
              <a:t>Then OS creates any </a:t>
            </a:r>
            <a:r>
              <a:rPr lang="en-GB">
                <a:solidFill>
                  <a:srgbClr val="FF3300"/>
                </a:solidFill>
              </a:rPr>
              <a:t>background</a:t>
            </a:r>
            <a:r>
              <a:rPr lang="en-GB"/>
              <a:t> </a:t>
            </a:r>
            <a:r>
              <a:rPr lang="en-GB">
                <a:solidFill>
                  <a:srgbClr val="FF3300"/>
                </a:solidFill>
              </a:rPr>
              <a:t>processes</a:t>
            </a:r>
            <a:r>
              <a:rPr lang="en-GB"/>
              <a:t> necessary and (usually) launches GUI</a:t>
            </a:r>
          </a:p>
          <a:p>
            <a:r>
              <a:rPr lang="en-GB"/>
              <a:t>Users starts working with system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E5A1931-4FF8-45E7-B6FB-6530A2A9B072}" type="slidenum">
              <a:rPr lang="en-US" sz="1400"/>
              <a:pPr algn="r"/>
              <a:t>33</a:t>
            </a:fld>
            <a:endParaRPr 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IE"/>
              <a:t>Will now begin looking in detail at how operating systems work</a:t>
            </a:r>
          </a:p>
          <a:p>
            <a:r>
              <a:rPr lang="en-IE"/>
              <a:t>Basic concept on which all operating systems are built are:</a:t>
            </a:r>
          </a:p>
          <a:p>
            <a:pPr lvl="1"/>
            <a:r>
              <a:rPr lang="en-IE"/>
              <a:t>Processes and threads</a:t>
            </a:r>
          </a:p>
          <a:p>
            <a:pPr lvl="1"/>
            <a:r>
              <a:rPr lang="en-IE"/>
              <a:t>Memory management </a:t>
            </a:r>
          </a:p>
          <a:p>
            <a:pPr lvl="1"/>
            <a:r>
              <a:rPr lang="en-IE"/>
              <a:t>I/O management</a:t>
            </a:r>
          </a:p>
          <a:p>
            <a:pPr lvl="1"/>
            <a:r>
              <a:rPr lang="en-IE"/>
              <a:t>File system</a:t>
            </a:r>
          </a:p>
          <a:p>
            <a:pPr lvl="1"/>
            <a:r>
              <a:rPr lang="en-IE"/>
              <a:t>Security</a:t>
            </a:r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Processor Components </a:t>
            </a:r>
          </a:p>
          <a:p>
            <a:endParaRPr lang="en-US"/>
          </a:p>
          <a:p>
            <a:pPr lvl="1"/>
            <a:r>
              <a:rPr lang="en-US"/>
              <a:t>ALU – Arithmetic and logic unit </a:t>
            </a:r>
          </a:p>
          <a:p>
            <a:pPr lvl="1"/>
            <a:endParaRPr lang="en-US"/>
          </a:p>
          <a:p>
            <a:pPr lvl="1"/>
            <a:r>
              <a:rPr lang="en-US"/>
              <a:t>Registers are high-speed memories located on a processor that hold data for immediate use by the processor.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CPU examples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/>
              <a:t>Intel CPUs</a:t>
            </a:r>
          </a:p>
          <a:p>
            <a:pPr lvl="1"/>
            <a:r>
              <a:rPr lang="en-GB"/>
              <a:t>Intel Pentium</a:t>
            </a:r>
          </a:p>
          <a:p>
            <a:pPr lvl="1"/>
            <a:r>
              <a:rPr lang="en-GB"/>
              <a:t>Intel Celeron</a:t>
            </a:r>
          </a:p>
          <a:p>
            <a:pPr lvl="1"/>
            <a:r>
              <a:rPr lang="en-GB"/>
              <a:t>Intel Core</a:t>
            </a:r>
          </a:p>
          <a:p>
            <a:r>
              <a:rPr lang="en-GB"/>
              <a:t>AMD Athlon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Processor speed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Processor speed – current processors run at speed of  about 3GHz </a:t>
            </a:r>
          </a:p>
          <a:p>
            <a:pPr>
              <a:lnSpc>
                <a:spcPct val="90000"/>
              </a:lnSpc>
            </a:pPr>
            <a:r>
              <a:rPr lang="en-GB"/>
              <a:t>i.e. 3,000,000,000 cycles per second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Or</a:t>
            </a:r>
          </a:p>
          <a:p>
            <a:pPr>
              <a:lnSpc>
                <a:spcPct val="90000"/>
              </a:lnSpc>
            </a:pPr>
            <a:r>
              <a:rPr lang="en-GB"/>
              <a:t>The fastest instruction (e.g. moving data from one register to another) executes in 0.3 ns (nanoseconds)</a:t>
            </a:r>
          </a:p>
          <a:p>
            <a:pPr>
              <a:lnSpc>
                <a:spcPct val="90000"/>
              </a:lnSpc>
            </a:pPr>
            <a:r>
              <a:rPr lang="en-GB"/>
              <a:t>Memory access instructions usually require multiple clock cycles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C4AE5A8-8B85-4138-BE7F-427DAEB0484E}" type="slidenum">
              <a:rPr lang="en-US" sz="1400"/>
              <a:pPr algn="r"/>
              <a:t>7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952500"/>
          </a:xfrm>
        </p:spPr>
        <p:txBody>
          <a:bodyPr/>
          <a:lstStyle/>
          <a:p>
            <a:r>
              <a:rPr lang="en-GB"/>
              <a:t>Processor - CPU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22960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“brain”</a:t>
            </a:r>
          </a:p>
          <a:p>
            <a:pPr>
              <a:lnSpc>
                <a:spcPct val="90000"/>
              </a:lnSpc>
            </a:pPr>
            <a:r>
              <a:rPr lang="en-GB" sz="2400"/>
              <a:t>CPU cycle: </a:t>
            </a:r>
            <a:r>
              <a:rPr lang="en-GB" sz="2400">
                <a:solidFill>
                  <a:srgbClr val="FF3300"/>
                </a:solidFill>
              </a:rPr>
              <a:t>fetch-decode-execute</a:t>
            </a:r>
            <a:endParaRPr lang="en-GB" sz="2400"/>
          </a:p>
          <a:p>
            <a:pPr>
              <a:lnSpc>
                <a:spcPct val="90000"/>
              </a:lnSpc>
            </a:pPr>
            <a:r>
              <a:rPr lang="en-GB" sz="2400"/>
              <a:t>CPU has </a:t>
            </a:r>
            <a:r>
              <a:rPr lang="en-GB" sz="2400">
                <a:solidFill>
                  <a:srgbClr val="FF3300"/>
                </a:solidFill>
              </a:rPr>
              <a:t>specific instruction set</a:t>
            </a:r>
            <a:endParaRPr lang="en-GB" sz="2400"/>
          </a:p>
          <a:p>
            <a:pPr lvl="1">
              <a:lnSpc>
                <a:spcPct val="90000"/>
              </a:lnSpc>
            </a:pPr>
            <a:r>
              <a:rPr lang="en-GB" sz="2400"/>
              <a:t>Pentiums cannot execute SPARC and vice versa</a:t>
            </a:r>
          </a:p>
          <a:p>
            <a:pPr>
              <a:lnSpc>
                <a:spcPct val="90000"/>
              </a:lnSpc>
            </a:pPr>
            <a:r>
              <a:rPr lang="en-GB" sz="2400"/>
              <a:t>CPU has general </a:t>
            </a:r>
            <a:r>
              <a:rPr lang="en-GB" sz="2400">
                <a:solidFill>
                  <a:srgbClr val="FF3300"/>
                </a:solidFill>
              </a:rPr>
              <a:t>registers</a:t>
            </a:r>
            <a:r>
              <a:rPr lang="en-GB" sz="2400"/>
              <a:t> for local storage</a:t>
            </a:r>
          </a:p>
          <a:p>
            <a:pPr>
              <a:lnSpc>
                <a:spcPct val="90000"/>
              </a:lnSpc>
            </a:pPr>
            <a:r>
              <a:rPr lang="en-GB" sz="2400"/>
              <a:t>CPU has “special” registers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PC – program counter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IR – instruction register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stack pointer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PSW – Program Status Word</a:t>
            </a:r>
          </a:p>
          <a:p>
            <a:pPr lvl="1"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r>
              <a:rPr lang="en-GB" sz="2400"/>
              <a:t>CPU must save the state of all registers for a given process when it is </a:t>
            </a:r>
            <a:r>
              <a:rPr lang="en-GB" sz="2400">
                <a:solidFill>
                  <a:srgbClr val="FF3300"/>
                </a:solidFill>
              </a:rPr>
              <a:t>time-multiplexed</a:t>
            </a:r>
          </a:p>
          <a:p>
            <a:pPr lvl="1">
              <a:lnSpc>
                <a:spcPct val="90000"/>
              </a:lnSpc>
            </a:pPr>
            <a:endParaRPr lang="en-GB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r>
              <a:rPr lang="en-GB" sz="2800"/>
              <a:t>Program counter contains </a:t>
            </a:r>
          </a:p>
          <a:p>
            <a:pPr lvl="1"/>
            <a:r>
              <a:rPr lang="en-GB" sz="2400"/>
              <a:t>the memory address of the next instruction to be executed</a:t>
            </a:r>
          </a:p>
          <a:p>
            <a:pPr lvl="1"/>
            <a:r>
              <a:rPr lang="en-GB" sz="2400"/>
              <a:t>After the instruction has been fetched the program counter is updated to point to next instruction</a:t>
            </a:r>
          </a:p>
          <a:p>
            <a:r>
              <a:rPr lang="en-GB" sz="2800"/>
              <a:t>PSW contains</a:t>
            </a:r>
          </a:p>
          <a:p>
            <a:pPr lvl="1"/>
            <a:r>
              <a:rPr lang="en-GB" sz="2400"/>
              <a:t>the mode (user or kernel)</a:t>
            </a:r>
          </a:p>
          <a:p>
            <a:pPr lvl="1"/>
            <a:r>
              <a:rPr lang="en-GB" sz="2400"/>
              <a:t>condition code bits, set by comparison instructions</a:t>
            </a:r>
          </a:p>
          <a:p>
            <a:pPr lvl="1"/>
            <a:r>
              <a:rPr lang="en-GB" sz="2400"/>
              <a:t>CPU priority</a:t>
            </a:r>
          </a:p>
          <a:p>
            <a:pPr lvl="1"/>
            <a:r>
              <a:rPr lang="en-GB" sz="2400"/>
              <a:t>other control bits</a:t>
            </a:r>
            <a:endParaRPr lang="en-US" sz="2400"/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EACA827-1EF4-4AFF-98C4-AD36E1636F16}" type="slidenum">
              <a:rPr lang="en-US" sz="1400"/>
              <a:pPr algn="r"/>
              <a:t>9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4213" y="620713"/>
            <a:ext cx="7772400" cy="1470025"/>
          </a:xfrm>
        </p:spPr>
        <p:txBody>
          <a:bodyPr/>
          <a:lstStyle/>
          <a:p>
            <a:r>
              <a:rPr lang="en-GB"/>
              <a:t>Operation of CPU</a:t>
            </a:r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2133600"/>
            <a:ext cx="6400800" cy="3505200"/>
          </a:xfrm>
        </p:spPr>
        <p:txBody>
          <a:bodyPr/>
          <a:lstStyle/>
          <a:p>
            <a:pPr marL="0" indent="0"/>
            <a:r>
              <a:rPr lang="en-GB"/>
              <a:t>operation of CPU – simple loop</a:t>
            </a:r>
          </a:p>
          <a:p>
            <a:pPr marL="0" indent="0"/>
            <a:r>
              <a:rPr lang="en-GB"/>
              <a:t>Instruction is fetched from memory location specified by program counter</a:t>
            </a:r>
          </a:p>
          <a:p>
            <a:pPr marL="0" indent="0"/>
            <a:r>
              <a:rPr lang="en-GB"/>
              <a:t>Instruction placed in instruction register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2187</Words>
  <Application>Microsoft Office PowerPoint</Application>
  <PresentationFormat>On-screen Show (4:3)</PresentationFormat>
  <Paragraphs>304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Arial</vt:lpstr>
      <vt:lpstr>Default Design</vt:lpstr>
      <vt:lpstr>Computer Hardware</vt:lpstr>
      <vt:lpstr>Review of Computer Hardware</vt:lpstr>
      <vt:lpstr>PowerPoint Presentation</vt:lpstr>
      <vt:lpstr>PowerPoint Presentation</vt:lpstr>
      <vt:lpstr>CPU examples</vt:lpstr>
      <vt:lpstr>Processor speed</vt:lpstr>
      <vt:lpstr>Processor - CPU</vt:lpstr>
      <vt:lpstr>PowerPoint Presentation</vt:lpstr>
      <vt:lpstr>Operation of CPU</vt:lpstr>
      <vt:lpstr>PowerPoint Presentation</vt:lpstr>
      <vt:lpstr>Memory</vt:lpstr>
      <vt:lpstr>Measuring memory etc</vt:lpstr>
      <vt:lpstr>PowerPoint Presentation</vt:lpstr>
      <vt:lpstr>Memory</vt:lpstr>
      <vt:lpstr>Other Kinds of PC Memory</vt:lpstr>
      <vt:lpstr>Input/Output Devices</vt:lpstr>
      <vt:lpstr>Input/Output Devices</vt:lpstr>
      <vt:lpstr>Performing Input/Output</vt:lpstr>
      <vt:lpstr>Performing Input/Output busy waiting</vt:lpstr>
      <vt:lpstr>Performing Input/Output busy waiting (continued)</vt:lpstr>
      <vt:lpstr>Performing Input/Output interrupts</vt:lpstr>
      <vt:lpstr>Performing Input/Output interrupts (continued)</vt:lpstr>
      <vt:lpstr>Performing Input/Output interrupts (continued)</vt:lpstr>
      <vt:lpstr>Interrupt-Driven I/O Cycle</vt:lpstr>
      <vt:lpstr>Performing Input/Output Direct memory Access</vt:lpstr>
      <vt:lpstr>Buses</vt:lpstr>
      <vt:lpstr>PowerPoint Presentation</vt:lpstr>
      <vt:lpstr>Peripheral Devices and ports</vt:lpstr>
      <vt:lpstr>Plug and Play</vt:lpstr>
      <vt:lpstr>Boot-up process</vt:lpstr>
      <vt:lpstr>Boot-up Process</vt:lpstr>
      <vt:lpstr>Boot-up Process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Hardware</dc:title>
  <dc:creator>Cathryn Casey</dc:creator>
  <cp:lastModifiedBy>Cathryn Casey</cp:lastModifiedBy>
  <cp:revision>8</cp:revision>
  <dcterms:created xsi:type="dcterms:W3CDTF">2014-01-27T20:46:18Z</dcterms:created>
  <dcterms:modified xsi:type="dcterms:W3CDTF">2014-02-04T11:57:54Z</dcterms:modified>
</cp:coreProperties>
</file>