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7" r:id="rId2"/>
    <p:sldId id="258" r:id="rId3"/>
    <p:sldId id="259" r:id="rId4"/>
    <p:sldId id="260" r:id="rId5"/>
    <p:sldId id="313" r:id="rId6"/>
    <p:sldId id="314" r:id="rId7"/>
    <p:sldId id="328" r:id="rId8"/>
    <p:sldId id="369" r:id="rId9"/>
    <p:sldId id="316" r:id="rId10"/>
    <p:sldId id="261" r:id="rId11"/>
    <p:sldId id="329" r:id="rId12"/>
    <p:sldId id="262" r:id="rId13"/>
    <p:sldId id="355" r:id="rId14"/>
    <p:sldId id="358" r:id="rId15"/>
    <p:sldId id="356" r:id="rId16"/>
    <p:sldId id="322" r:id="rId17"/>
    <p:sldId id="357" r:id="rId18"/>
    <p:sldId id="333" r:id="rId19"/>
    <p:sldId id="370" r:id="rId20"/>
    <p:sldId id="271" r:id="rId21"/>
    <p:sldId id="273" r:id="rId22"/>
    <p:sldId id="327" r:id="rId23"/>
    <p:sldId id="274" r:id="rId24"/>
    <p:sldId id="353" r:id="rId25"/>
    <p:sldId id="275" r:id="rId26"/>
    <p:sldId id="276" r:id="rId27"/>
    <p:sldId id="334" r:id="rId28"/>
    <p:sldId id="354" r:id="rId29"/>
    <p:sldId id="278" r:id="rId30"/>
    <p:sldId id="279" r:id="rId31"/>
    <p:sldId id="344" r:id="rId32"/>
    <p:sldId id="345" r:id="rId33"/>
    <p:sldId id="281" r:id="rId34"/>
  </p:sldIdLst>
  <p:sldSz cx="9144000" cy="6858000" type="screen4x3"/>
  <p:notesSz cx="6769100" cy="9906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528" autoAdjust="0"/>
  </p:normalViewPr>
  <p:slideViewPr>
    <p:cSldViewPr>
      <p:cViewPr varScale="1">
        <p:scale>
          <a:sx n="43" d="100"/>
          <a:sy n="43" d="100"/>
        </p:scale>
        <p:origin x="129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atin typeface="Arial" charset="0"/>
              </a:defRPr>
            </a:lvl1pPr>
          </a:lstStyle>
          <a:p>
            <a:pPr>
              <a:defRPr/>
            </a:pPr>
            <a:endParaRPr lang="en-IE"/>
          </a:p>
        </p:txBody>
      </p:sp>
      <p:sp>
        <p:nvSpPr>
          <p:cNvPr id="3" name="Date Placeholder 2"/>
          <p:cNvSpPr>
            <a:spLocks noGrp="1"/>
          </p:cNvSpPr>
          <p:nvPr>
            <p:ph type="dt" sz="quarter" idx="1"/>
          </p:nvPr>
        </p:nvSpPr>
        <p:spPr>
          <a:xfrm>
            <a:off x="3835400" y="0"/>
            <a:ext cx="2932113" cy="495300"/>
          </a:xfrm>
          <a:prstGeom prst="rect">
            <a:avLst/>
          </a:prstGeom>
        </p:spPr>
        <p:txBody>
          <a:bodyPr vert="horz" lIns="91440" tIns="45720" rIns="91440" bIns="45720" rtlCol="0"/>
          <a:lstStyle>
            <a:lvl1pPr algn="r">
              <a:defRPr sz="1200">
                <a:latin typeface="Arial" charset="0"/>
              </a:defRPr>
            </a:lvl1pPr>
          </a:lstStyle>
          <a:p>
            <a:pPr>
              <a:defRPr/>
            </a:pPr>
            <a:fld id="{BCEB53DC-6F93-40B9-8649-B860AC616AB5}" type="datetimeFigureOut">
              <a:rPr lang="en-US"/>
              <a:pPr>
                <a:defRPr/>
              </a:pPr>
              <a:t>3/21/2014</a:t>
            </a:fld>
            <a:endParaRPr lang="en-IE"/>
          </a:p>
        </p:txBody>
      </p:sp>
      <p:sp>
        <p:nvSpPr>
          <p:cNvPr id="4" name="Footer Placeholder 3"/>
          <p:cNvSpPr>
            <a:spLocks noGrp="1"/>
          </p:cNvSpPr>
          <p:nvPr>
            <p:ph type="ftr" sz="quarter" idx="2"/>
          </p:nvPr>
        </p:nvSpPr>
        <p:spPr>
          <a:xfrm>
            <a:off x="0" y="9409113"/>
            <a:ext cx="2932113" cy="495300"/>
          </a:xfrm>
          <a:prstGeom prst="rect">
            <a:avLst/>
          </a:prstGeom>
        </p:spPr>
        <p:txBody>
          <a:bodyPr vert="horz" lIns="91440" tIns="45720" rIns="91440" bIns="45720" rtlCol="0" anchor="b"/>
          <a:lstStyle>
            <a:lvl1pPr algn="l">
              <a:defRPr sz="1200">
                <a:latin typeface="Arial" charset="0"/>
              </a:defRPr>
            </a:lvl1pPr>
          </a:lstStyle>
          <a:p>
            <a:pPr>
              <a:defRPr/>
            </a:pPr>
            <a:endParaRPr lang="en-IE"/>
          </a:p>
        </p:txBody>
      </p:sp>
      <p:sp>
        <p:nvSpPr>
          <p:cNvPr id="5" name="Slide Number Placeholder 4"/>
          <p:cNvSpPr>
            <a:spLocks noGrp="1"/>
          </p:cNvSpPr>
          <p:nvPr>
            <p:ph type="sldNum" sz="quarter" idx="3"/>
          </p:nvPr>
        </p:nvSpPr>
        <p:spPr>
          <a:xfrm>
            <a:off x="3835400" y="9409113"/>
            <a:ext cx="29321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C2373D1-772F-4954-8FC0-D5D59B991920}" type="slidenum">
              <a:rPr lang="en-IE"/>
              <a:pPr/>
              <a:t>‹#›</a:t>
            </a:fld>
            <a:endParaRPr lang="en-IE"/>
          </a:p>
        </p:txBody>
      </p:sp>
    </p:spTree>
    <p:extLst>
      <p:ext uri="{BB962C8B-B14F-4D97-AF65-F5344CB8AC3E}">
        <p14:creationId xmlns:p14="http://schemas.microsoft.com/office/powerpoint/2010/main" val="15236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321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35400" y="0"/>
            <a:ext cx="29321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9080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6275" y="4705350"/>
            <a:ext cx="541655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09113"/>
            <a:ext cx="29321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35400" y="9409113"/>
            <a:ext cx="29321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F48FCF6-E37C-4995-92AF-CBD771D147C0}" type="slidenum">
              <a:rPr lang="en-US"/>
              <a:pPr/>
              <a:t>‹#›</a:t>
            </a:fld>
            <a:endParaRPr lang="en-US"/>
          </a:p>
        </p:txBody>
      </p:sp>
    </p:spTree>
    <p:extLst>
      <p:ext uri="{BB962C8B-B14F-4D97-AF65-F5344CB8AC3E}">
        <p14:creationId xmlns:p14="http://schemas.microsoft.com/office/powerpoint/2010/main" val="2269385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C43410-10AC-4091-A77F-A2C9254BF5B5}" type="slidenum">
              <a:rPr lang="en-US"/>
              <a:pPr eaLnBrk="1" hangingPunct="1"/>
              <a:t>1</a:t>
            </a:fld>
            <a:endParaRPr lang="en-US"/>
          </a:p>
        </p:txBody>
      </p:sp>
      <p:sp>
        <p:nvSpPr>
          <p:cNvPr id="48131" name="Rectangle 2"/>
          <p:cNvSpPr>
            <a:spLocks noGrp="1" noRot="1" noChangeAspect="1" noChangeArrowheads="1" noTextEdit="1"/>
          </p:cNvSpPr>
          <p:nvPr>
            <p:ph type="sldImg"/>
          </p:nvPr>
        </p:nvSpPr>
        <p:spPr>
          <a:xfrm>
            <a:off x="909638" y="742950"/>
            <a:ext cx="4953000" cy="3714750"/>
          </a:xfrm>
          <a:ln/>
        </p:spPr>
      </p:sp>
      <p:sp>
        <p:nvSpPr>
          <p:cNvPr id="48132" name="Rectangle 3"/>
          <p:cNvSpPr>
            <a:spLocks noGrp="1" noChangeArrowheads="1"/>
          </p:cNvSpPr>
          <p:nvPr>
            <p:ph type="body" idx="1"/>
          </p:nvPr>
        </p:nvSpPr>
        <p:spPr>
          <a:xfrm>
            <a:off x="901700" y="4705350"/>
            <a:ext cx="496570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1407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D6170B-59A3-412B-8234-98F0AAF3CBEC}" type="slidenum">
              <a:rPr lang="en-US"/>
              <a:pPr eaLnBrk="1" hangingPunct="1"/>
              <a:t>10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rPr>
              <a:t>Then process can legally access all addresses from 300040 to 420939 (inclusive)</a:t>
            </a:r>
            <a:endParaRPr lang="en-US" smtClean="0">
              <a:latin typeface="Arial" panose="020B0604020202020204" pitchFamily="34" charset="0"/>
            </a:endParaRPr>
          </a:p>
        </p:txBody>
      </p:sp>
    </p:spTree>
    <p:extLst>
      <p:ext uri="{BB962C8B-B14F-4D97-AF65-F5344CB8AC3E}">
        <p14:creationId xmlns:p14="http://schemas.microsoft.com/office/powerpoint/2010/main" val="398048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4E171B-93C0-4B1C-A06C-388C54F95952}" type="slidenum">
              <a:rPr lang="en-US"/>
              <a:pPr eaLnBrk="1" hangingPunct="1"/>
              <a:t>11</a:t>
            </a:fld>
            <a:endParaRPr lang="en-US"/>
          </a:p>
        </p:txBody>
      </p:sp>
    </p:spTree>
    <p:extLst>
      <p:ext uri="{BB962C8B-B14F-4D97-AF65-F5344CB8AC3E}">
        <p14:creationId xmlns:p14="http://schemas.microsoft.com/office/powerpoint/2010/main" val="32111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8565B4-68A0-459C-A294-F27AAAE938C5}" type="slidenum">
              <a:rPr lang="en-US"/>
              <a:pPr eaLnBrk="1" hangingPunct="1"/>
              <a:t>12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rPr>
              <a:t>Compile time binding – if it is known where process will reside in memory, absolute addresses can be generated</a:t>
            </a:r>
          </a:p>
          <a:p>
            <a:pPr eaLnBrk="1" hangingPunct="1"/>
            <a:r>
              <a:rPr lang="en-GB" smtClean="0">
                <a:latin typeface="Arial" panose="020B0604020202020204" pitchFamily="34" charset="0"/>
              </a:rPr>
              <a:t>Load time binding – the compiler generates relocatable addresses, at load time these are converted to absolute addresses.</a:t>
            </a:r>
          </a:p>
          <a:p>
            <a:pPr eaLnBrk="1" hangingPunct="1"/>
            <a:r>
              <a:rPr lang="en-GB" smtClean="0">
                <a:latin typeface="Arial" panose="020B0604020202020204" pitchFamily="34" charset="0"/>
              </a:rPr>
              <a:t>Execution time binding allow for process to be moved during its execution – uses hardware device called MMU</a:t>
            </a:r>
            <a:endParaRPr lang="en-US" smtClean="0">
              <a:latin typeface="Arial" panose="020B0604020202020204" pitchFamily="34" charset="0"/>
            </a:endParaRPr>
          </a:p>
        </p:txBody>
      </p:sp>
    </p:spTree>
    <p:extLst>
      <p:ext uri="{BB962C8B-B14F-4D97-AF65-F5344CB8AC3E}">
        <p14:creationId xmlns:p14="http://schemas.microsoft.com/office/powerpoint/2010/main" val="1721868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panose="020B0604020202020204" pitchFamily="34" charset="0"/>
              </a:rPr>
              <a:t>Logical address space is the set of all logical addresses generated by a program.</a:t>
            </a:r>
          </a:p>
          <a:p>
            <a:r>
              <a:rPr lang="en-GB" smtClean="0">
                <a:latin typeface="Arial" panose="020B0604020202020204" pitchFamily="34" charset="0"/>
              </a:rPr>
              <a:t>Physical address space is all the physical addresses corresponding to these logical addresses.</a:t>
            </a:r>
          </a:p>
          <a:p>
            <a:r>
              <a:rPr lang="en-GB" smtClean="0">
                <a:latin typeface="Arial" panose="020B0604020202020204" pitchFamily="34" charset="0"/>
              </a:rPr>
              <a:t>Usually logical address space is smaller than entire physical address space because a process has access to only a subset of memory</a:t>
            </a:r>
            <a:endParaRPr lang="en-US" smtClean="0">
              <a:latin typeface="Arial" panose="020B0604020202020204" pitchFamily="34" charset="0"/>
            </a:endParaRPr>
          </a:p>
          <a:p>
            <a:endParaRPr lang="en-IE" smtClean="0">
              <a:latin typeface="Arial" panose="020B0604020202020204" pitchFamily="34" charset="0"/>
            </a:endParaRPr>
          </a:p>
        </p:txBody>
      </p:sp>
      <p:sp>
        <p:nvSpPr>
          <p:cNvPr id="65540" name="Slide Number Placeholder 3"/>
          <p:cNvSpPr txBox="1">
            <a:spLocks noGrp="1"/>
          </p:cNvSpPr>
          <p:nvPr/>
        </p:nvSpPr>
        <p:spPr bwMode="auto">
          <a:xfrm>
            <a:off x="3835400" y="9409113"/>
            <a:ext cx="29321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7D4E214-3E8B-4ABF-88C6-05E92D44A450}" type="slidenum">
              <a:rPr lang="en-US" sz="1200"/>
              <a:pPr algn="r" eaLnBrk="1" hangingPunct="1"/>
              <a:t>13</a:t>
            </a:fld>
            <a:endParaRPr lang="en-US" sz="1200"/>
          </a:p>
        </p:txBody>
      </p:sp>
    </p:spTree>
    <p:extLst>
      <p:ext uri="{BB962C8B-B14F-4D97-AF65-F5344CB8AC3E}">
        <p14:creationId xmlns:p14="http://schemas.microsoft.com/office/powerpoint/2010/main" val="280096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9740E6-873D-4093-8449-AC56ADE7CC2B}" type="slidenum">
              <a:rPr lang="en-US"/>
              <a:pPr eaLnBrk="1" hangingPunct="1"/>
              <a:t>14</a:t>
            </a:fld>
            <a:endParaRPr lang="en-US"/>
          </a:p>
        </p:txBody>
      </p:sp>
    </p:spTree>
    <p:extLst>
      <p:ext uri="{BB962C8B-B14F-4D97-AF65-F5344CB8AC3E}">
        <p14:creationId xmlns:p14="http://schemas.microsoft.com/office/powerpoint/2010/main" val="420345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67588" name="Slide Number Placeholder 3"/>
          <p:cNvSpPr txBox="1">
            <a:spLocks noGrp="1"/>
          </p:cNvSpPr>
          <p:nvPr/>
        </p:nvSpPr>
        <p:spPr bwMode="auto">
          <a:xfrm>
            <a:off x="3835400" y="9409113"/>
            <a:ext cx="29321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806ECAB-F966-4976-A5AD-0CC7F8DCCF7C}" type="slidenum">
              <a:rPr lang="en-US" sz="1200"/>
              <a:pPr algn="r" eaLnBrk="1" hangingPunct="1"/>
              <a:t>15</a:t>
            </a:fld>
            <a:endParaRPr lang="en-US" sz="1200"/>
          </a:p>
        </p:txBody>
      </p:sp>
    </p:spTree>
    <p:extLst>
      <p:ext uri="{BB962C8B-B14F-4D97-AF65-F5344CB8AC3E}">
        <p14:creationId xmlns:p14="http://schemas.microsoft.com/office/powerpoint/2010/main" val="381551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D801A9-8154-4BE6-86E6-DC04B222BE39}" type="slidenum">
              <a:rPr lang="en-US"/>
              <a:pPr eaLnBrk="1" hangingPunct="1"/>
              <a:t>16</a:t>
            </a:fld>
            <a:endParaRPr lang="en-US"/>
          </a:p>
        </p:txBody>
      </p:sp>
    </p:spTree>
    <p:extLst>
      <p:ext uri="{BB962C8B-B14F-4D97-AF65-F5344CB8AC3E}">
        <p14:creationId xmlns:p14="http://schemas.microsoft.com/office/powerpoint/2010/main" val="189584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panose="020B0604020202020204" pitchFamily="34" charset="0"/>
              </a:rPr>
              <a:t>The MMU does the run-time mapping from virtual addresses to physical addresses</a:t>
            </a:r>
            <a:endParaRPr lang="en-US" smtClean="0">
              <a:latin typeface="Arial" panose="020B0604020202020204" pitchFamily="34" charset="0"/>
            </a:endParaRPr>
          </a:p>
          <a:p>
            <a:endParaRPr lang="en-IE" smtClean="0">
              <a:latin typeface="Arial" panose="020B0604020202020204" pitchFamily="34" charset="0"/>
            </a:endParaRPr>
          </a:p>
        </p:txBody>
      </p:sp>
      <p:sp>
        <p:nvSpPr>
          <p:cNvPr id="69636" name="Slide Number Placeholder 3"/>
          <p:cNvSpPr txBox="1">
            <a:spLocks noGrp="1"/>
          </p:cNvSpPr>
          <p:nvPr/>
        </p:nvSpPr>
        <p:spPr bwMode="auto">
          <a:xfrm>
            <a:off x="3835400" y="9409113"/>
            <a:ext cx="29321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356FFEE-07FE-4EA9-8100-9158F30D7B72}" type="slidenum">
              <a:rPr lang="en-US" sz="1200"/>
              <a:pPr algn="r" eaLnBrk="1" hangingPunct="1"/>
              <a:t>17</a:t>
            </a:fld>
            <a:endParaRPr lang="en-US" sz="1200"/>
          </a:p>
        </p:txBody>
      </p:sp>
    </p:spTree>
    <p:extLst>
      <p:ext uri="{BB962C8B-B14F-4D97-AF65-F5344CB8AC3E}">
        <p14:creationId xmlns:p14="http://schemas.microsoft.com/office/powerpoint/2010/main" val="1459518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18CD0B-5DDE-4A8D-9804-92C33135BCD2}" type="slidenum">
              <a:rPr lang="en-US"/>
              <a:pPr eaLnBrk="1" hangingPunct="1"/>
              <a:t>18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7178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2A3156-399B-4D04-BF69-CCB264BF093E}" type="slidenum">
              <a:rPr lang="en-US"/>
              <a:pPr eaLnBrk="1" hangingPunct="1"/>
              <a:t>20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rPr>
              <a:t> The interrupt vector is a table containing the addresses of the interrupt handlers for the various devices. The CPU gets a number on the address lines which is used as an index into the interrupt vector</a:t>
            </a:r>
          </a:p>
          <a:p>
            <a:pPr eaLnBrk="1" hangingPunct="1"/>
            <a:endParaRPr lang="en-GB" smtClean="0">
              <a:latin typeface="Arial" panose="020B0604020202020204" pitchFamily="34" charset="0"/>
            </a:endParaRPr>
          </a:p>
          <a:p>
            <a:pPr eaLnBrk="1" hangingPunct="1"/>
            <a:r>
              <a:rPr lang="en-GB" smtClean="0">
                <a:latin typeface="Arial" panose="020B0604020202020204" pitchFamily="34" charset="0"/>
              </a:rPr>
              <a:t>Modern memory managers use some form of contiguous allocation (variable partitioning). However memory is usually allocated in fixed-size blocks called pages.</a:t>
            </a:r>
            <a:endParaRPr lang="en-US" smtClean="0">
              <a:latin typeface="Arial" panose="020B0604020202020204" pitchFamily="34" charset="0"/>
            </a:endParaRPr>
          </a:p>
          <a:p>
            <a:pPr eaLnBrk="1" hangingPunct="1"/>
            <a:endParaRPr lang="en-GB"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34460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8253E9-91DB-47A4-A95D-07D79986C5B3}" type="slidenum">
              <a:rPr lang="en-US"/>
              <a:pPr eaLnBrk="1" hangingPunct="1"/>
              <a:t>2</a:t>
            </a:fld>
            <a:endParaRPr lang="en-US"/>
          </a:p>
        </p:txBody>
      </p:sp>
    </p:spTree>
    <p:extLst>
      <p:ext uri="{BB962C8B-B14F-4D97-AF65-F5344CB8AC3E}">
        <p14:creationId xmlns:p14="http://schemas.microsoft.com/office/powerpoint/2010/main" val="3089337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07E09C-86A6-4659-AB67-4B37A4BFAAFC}" type="slidenum">
              <a:rPr lang="en-US"/>
              <a:pPr eaLnBrk="1" hangingPunct="1"/>
              <a:t>21</a:t>
            </a:fld>
            <a:endParaRPr lang="en-US"/>
          </a:p>
        </p:txBody>
      </p:sp>
    </p:spTree>
    <p:extLst>
      <p:ext uri="{BB962C8B-B14F-4D97-AF65-F5344CB8AC3E}">
        <p14:creationId xmlns:p14="http://schemas.microsoft.com/office/powerpoint/2010/main" val="2372477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989C63-0EF6-459F-A871-D2E7346E69AA}" type="slidenum">
              <a:rPr lang="en-US"/>
              <a:pPr eaLnBrk="1" hangingPunct="1"/>
              <a:t>22</a:t>
            </a:fld>
            <a:endParaRPr lang="en-US"/>
          </a:p>
        </p:txBody>
      </p:sp>
    </p:spTree>
    <p:extLst>
      <p:ext uri="{BB962C8B-B14F-4D97-AF65-F5344CB8AC3E}">
        <p14:creationId xmlns:p14="http://schemas.microsoft.com/office/powerpoint/2010/main" val="3100853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F1CCB0-C33F-4012-B257-F60FA1A834E2}" type="slidenum">
              <a:rPr lang="en-US"/>
              <a:pPr eaLnBrk="1" hangingPunct="1"/>
              <a:t>23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rPr>
              <a:t>Best-fit can result in memory wastage because it fills memory up with useless holes</a:t>
            </a:r>
          </a:p>
          <a:p>
            <a:pPr eaLnBrk="1" hangingPunct="1"/>
            <a:r>
              <a:rPr lang="en-GB" smtClean="0">
                <a:latin typeface="Arial" panose="020B0604020202020204" pitchFamily="34" charset="0"/>
              </a:rPr>
              <a:t>Worst fit overcomes this problem</a:t>
            </a:r>
            <a:endParaRPr lang="en-US" smtClean="0">
              <a:latin typeface="Arial" panose="020B0604020202020204" pitchFamily="34" charset="0"/>
            </a:endParaRPr>
          </a:p>
        </p:txBody>
      </p:sp>
    </p:spTree>
    <p:extLst>
      <p:ext uri="{BB962C8B-B14F-4D97-AF65-F5344CB8AC3E}">
        <p14:creationId xmlns:p14="http://schemas.microsoft.com/office/powerpoint/2010/main" val="3886735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165696-B9D6-4FA9-B34E-A1F1B8BA669B}" type="slidenum">
              <a:rPr lang="en-US"/>
              <a:pPr eaLnBrk="1" hangingPunct="1"/>
              <a:t>24</a:t>
            </a:fld>
            <a:endParaRPr lang="en-US"/>
          </a:p>
        </p:txBody>
      </p:sp>
    </p:spTree>
    <p:extLst>
      <p:ext uri="{BB962C8B-B14F-4D97-AF65-F5344CB8AC3E}">
        <p14:creationId xmlns:p14="http://schemas.microsoft.com/office/powerpoint/2010/main" val="69485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29955D-C9AC-4614-8569-B3A6B30ECD29}" type="slidenum">
              <a:rPr lang="en-US"/>
              <a:pPr eaLnBrk="1" hangingPunct="1"/>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GB" smtClean="0">
                <a:latin typeface="Arial" panose="020B0604020202020204" pitchFamily="34" charset="0"/>
              </a:rPr>
              <a:t>Simplest compaction algorithm is to move all processes towards one end of memory, all holes in the other direction, producing one large hole of available memory. This scheme can be expensive.</a:t>
            </a:r>
          </a:p>
          <a:p>
            <a:pPr marL="228600" indent="-228600" eaLnBrk="1" hangingPunct="1"/>
            <a:endParaRPr lang="en-GB" smtClean="0">
              <a:latin typeface="Arial" panose="020B0604020202020204" pitchFamily="34" charset="0"/>
            </a:endParaRPr>
          </a:p>
          <a:p>
            <a:pPr marL="228600" indent="-228600" eaLnBrk="1" hangingPunct="1"/>
            <a:r>
              <a:rPr lang="en-GB" smtClean="0">
                <a:latin typeface="Arial" panose="020B0604020202020204" pitchFamily="34" charset="0"/>
              </a:rPr>
              <a:t>I/O problem</a:t>
            </a:r>
          </a:p>
          <a:p>
            <a:pPr marL="228600" indent="-228600" eaLnBrk="1" hangingPunct="1"/>
            <a:r>
              <a:rPr lang="en-GB" smtClean="0">
                <a:latin typeface="Arial" panose="020B0604020202020204" pitchFamily="34" charset="0"/>
              </a:rPr>
              <a:t>Process1 in memory may be blocked on I/O. Then I/O is using process1 memory for I/O buffers. So problem if process1 is swapped out and another process is swapped into its memory. </a:t>
            </a:r>
          </a:p>
          <a:p>
            <a:pPr marL="228600" indent="-228600" eaLnBrk="1" hangingPunct="1"/>
            <a:r>
              <a:rPr lang="en-GB" smtClean="0">
                <a:latin typeface="Arial" panose="020B0604020202020204" pitchFamily="34" charset="0"/>
              </a:rPr>
              <a:t>Solution:</a:t>
            </a:r>
          </a:p>
          <a:p>
            <a:pPr marL="228600" indent="-228600" eaLnBrk="1" hangingPunct="1">
              <a:buFontTx/>
              <a:buAutoNum type="arabicPeriod"/>
            </a:pPr>
            <a:r>
              <a:rPr lang="en-GB" smtClean="0">
                <a:latin typeface="Arial" panose="020B0604020202020204" pitchFamily="34" charset="0"/>
              </a:rPr>
              <a:t>do not swap out a process blocked on I/O </a:t>
            </a:r>
          </a:p>
          <a:p>
            <a:pPr marL="228600" indent="-228600" eaLnBrk="1" hangingPunct="1"/>
            <a:r>
              <a:rPr lang="en-GB" smtClean="0">
                <a:latin typeface="Arial" panose="020B0604020202020204" pitchFamily="34" charset="0"/>
              </a:rPr>
              <a:t>Or</a:t>
            </a:r>
          </a:p>
          <a:p>
            <a:pPr marL="228600" indent="-228600" eaLnBrk="1" hangingPunct="1"/>
            <a:r>
              <a:rPr lang="en-GB" smtClean="0">
                <a:latin typeface="Arial" panose="020B0604020202020204" pitchFamily="34" charset="0"/>
              </a:rPr>
              <a:t>2. Do I/O into OS buffers. Then when process is swapped bask into memory, copy OS buffers into process memory.</a:t>
            </a:r>
            <a:endParaRPr lang="en-US" smtClean="0">
              <a:latin typeface="Arial" panose="020B0604020202020204" pitchFamily="34" charset="0"/>
            </a:endParaRPr>
          </a:p>
        </p:txBody>
      </p:sp>
    </p:spTree>
    <p:extLst>
      <p:ext uri="{BB962C8B-B14F-4D97-AF65-F5344CB8AC3E}">
        <p14:creationId xmlns:p14="http://schemas.microsoft.com/office/powerpoint/2010/main" val="313789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8B5B73-5D59-408A-ADA4-6710D354B694}" type="slidenum">
              <a:rPr lang="en-US"/>
              <a:pPr eaLnBrk="1" hangingPunct="1"/>
              <a:t>26</a:t>
            </a:fld>
            <a:endParaRPr lang="en-US"/>
          </a:p>
        </p:txBody>
      </p:sp>
    </p:spTree>
    <p:extLst>
      <p:ext uri="{BB962C8B-B14F-4D97-AF65-F5344CB8AC3E}">
        <p14:creationId xmlns:p14="http://schemas.microsoft.com/office/powerpoint/2010/main" val="3758988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D8D623-A8AF-4E0B-BC8F-DF8C0138FCB4}" type="slidenum">
              <a:rPr lang="en-US"/>
              <a:pPr eaLnBrk="1" hangingPunct="1"/>
              <a:t>27</a:t>
            </a:fld>
            <a:endParaRPr lang="en-US"/>
          </a:p>
        </p:txBody>
      </p:sp>
    </p:spTree>
    <p:extLst>
      <p:ext uri="{BB962C8B-B14F-4D97-AF65-F5344CB8AC3E}">
        <p14:creationId xmlns:p14="http://schemas.microsoft.com/office/powerpoint/2010/main" val="3440359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mtClean="0">
                <a:latin typeface="Arial" panose="020B0604020202020204" pitchFamily="34" charset="0"/>
              </a:rPr>
              <a:t>The page size is a power of 2. Thus if a logical address has m bits, and the page size is 2</a:t>
            </a:r>
            <a:r>
              <a:rPr lang="en-IE" baseline="30000" smtClean="0">
                <a:latin typeface="Arial" panose="020B0604020202020204" pitchFamily="34" charset="0"/>
              </a:rPr>
              <a:t>n </a:t>
            </a:r>
            <a:r>
              <a:rPr lang="en-IE" smtClean="0">
                <a:latin typeface="Arial" panose="020B0604020202020204" pitchFamily="34" charset="0"/>
              </a:rPr>
              <a:t>bytes, n bits of an address specify the offset within a page and the remaining m-n bits specify the page number</a:t>
            </a:r>
          </a:p>
          <a:p>
            <a:endParaRPr lang="en-IE" smtClean="0">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C4901E-ED36-483A-A2AA-F17596D64214}" type="slidenum">
              <a:rPr lang="en-US"/>
              <a:pPr eaLnBrk="1" hangingPunct="1"/>
              <a:t>28</a:t>
            </a:fld>
            <a:endParaRPr lang="en-US"/>
          </a:p>
        </p:txBody>
      </p:sp>
    </p:spTree>
    <p:extLst>
      <p:ext uri="{BB962C8B-B14F-4D97-AF65-F5344CB8AC3E}">
        <p14:creationId xmlns:p14="http://schemas.microsoft.com/office/powerpoint/2010/main" val="3601160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300C80-EC6B-40AA-9A3C-F4FBA1A0658F}" type="slidenum">
              <a:rPr lang="en-US"/>
              <a:pPr eaLnBrk="1" hangingPunct="1"/>
              <a:t>29</a:t>
            </a:fld>
            <a:endParaRPr lang="en-US"/>
          </a:p>
        </p:txBody>
      </p:sp>
    </p:spTree>
    <p:extLst>
      <p:ext uri="{BB962C8B-B14F-4D97-AF65-F5344CB8AC3E}">
        <p14:creationId xmlns:p14="http://schemas.microsoft.com/office/powerpoint/2010/main" val="172012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panose="020B0604020202020204" pitchFamily="34" charset="0"/>
              </a:rPr>
              <a:t>Paging is a form of dynamic relocation where every logical address is bound by paging hardware to some physical address. Using paging is similar to using a table of base (or relocation) registers, one for each frame of memory</a:t>
            </a:r>
            <a:endParaRPr lang="en-US" smtClean="0">
              <a:latin typeface="Arial" panose="020B0604020202020204" pitchFamily="34" charset="0"/>
            </a:endParaRPr>
          </a:p>
          <a:p>
            <a:endParaRPr lang="en-IE" smtClean="0">
              <a:latin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4065A5-A619-408C-A1BC-82EB3C41B986}" type="slidenum">
              <a:rPr lang="en-US"/>
              <a:pPr eaLnBrk="1" hangingPunct="1"/>
              <a:t>30</a:t>
            </a:fld>
            <a:endParaRPr lang="en-US"/>
          </a:p>
        </p:txBody>
      </p:sp>
    </p:spTree>
    <p:extLst>
      <p:ext uri="{BB962C8B-B14F-4D97-AF65-F5344CB8AC3E}">
        <p14:creationId xmlns:p14="http://schemas.microsoft.com/office/powerpoint/2010/main" val="146968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1FA752-3F11-4983-819F-D6EB664818A3}" type="slidenum">
              <a:rPr lang="en-US"/>
              <a:pPr eaLnBrk="1" hangingPunct="1"/>
              <a:t>3</a:t>
            </a:fld>
            <a:endParaRPr lang="en-US"/>
          </a:p>
        </p:txBody>
      </p:sp>
    </p:spTree>
    <p:extLst>
      <p:ext uri="{BB962C8B-B14F-4D97-AF65-F5344CB8AC3E}">
        <p14:creationId xmlns:p14="http://schemas.microsoft.com/office/powerpoint/2010/main" val="3728522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BB54D7-5D59-4FEC-B4C4-AE2DEF7852D9}" type="slidenum">
              <a:rPr lang="en-US"/>
              <a:pPr eaLnBrk="1" hangingPunct="1"/>
              <a:t>31</a:t>
            </a:fld>
            <a:endParaRPr lang="en-US"/>
          </a:p>
        </p:txBody>
      </p:sp>
    </p:spTree>
    <p:extLst>
      <p:ext uri="{BB962C8B-B14F-4D97-AF65-F5344CB8AC3E}">
        <p14:creationId xmlns:p14="http://schemas.microsoft.com/office/powerpoint/2010/main" val="1241386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05D58C-7F27-40A9-9A94-A4AC288C993C}" type="slidenum">
              <a:rPr lang="en-US"/>
              <a:pPr eaLnBrk="1" hangingPunct="1"/>
              <a:t>32</a:t>
            </a:fld>
            <a:endParaRPr lang="en-US"/>
          </a:p>
        </p:txBody>
      </p:sp>
    </p:spTree>
    <p:extLst>
      <p:ext uri="{BB962C8B-B14F-4D97-AF65-F5344CB8AC3E}">
        <p14:creationId xmlns:p14="http://schemas.microsoft.com/office/powerpoint/2010/main" val="913531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A929D7-43B2-4C6F-895A-030C41902A85}" type="slidenum">
              <a:rPr lang="en-US"/>
              <a:pPr eaLnBrk="1" hangingPunct="1"/>
              <a:t>33</a:t>
            </a:fld>
            <a:endParaRPr lang="en-US"/>
          </a:p>
        </p:txBody>
      </p:sp>
    </p:spTree>
    <p:extLst>
      <p:ext uri="{BB962C8B-B14F-4D97-AF65-F5344CB8AC3E}">
        <p14:creationId xmlns:p14="http://schemas.microsoft.com/office/powerpoint/2010/main" val="272815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ED865F-75BC-4C08-BA0C-9EFA1BCC1436}" type="slidenum">
              <a:rPr lang="en-US"/>
              <a:pPr eaLnBrk="1" hangingPunct="1"/>
              <a:t>4</a:t>
            </a:fld>
            <a:endParaRPr lang="en-US"/>
          </a:p>
        </p:txBody>
      </p:sp>
    </p:spTree>
    <p:extLst>
      <p:ext uri="{BB962C8B-B14F-4D97-AF65-F5344CB8AC3E}">
        <p14:creationId xmlns:p14="http://schemas.microsoft.com/office/powerpoint/2010/main" val="3450709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C2838D-05AD-4FA0-9C6E-2989D2EA225E}" type="slidenum">
              <a:rPr lang="en-US"/>
              <a:pPr eaLnBrk="1" hangingPunct="1"/>
              <a:t>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7388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38958E-41A6-48F3-AAE6-F36C8A6D1CFC}" type="slidenum">
              <a:rPr lang="en-US"/>
              <a:pPr eaLnBrk="1" hangingPunct="1"/>
              <a:t>6</a:t>
            </a:fld>
            <a:endParaRPr lang="en-US"/>
          </a:p>
        </p:txBody>
      </p:sp>
    </p:spTree>
    <p:extLst>
      <p:ext uri="{BB962C8B-B14F-4D97-AF65-F5344CB8AC3E}">
        <p14:creationId xmlns:p14="http://schemas.microsoft.com/office/powerpoint/2010/main" val="107498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F1F74B-9794-4059-940F-847F12B2DAEC}" type="slidenum">
              <a:rPr lang="en-US"/>
              <a:pPr eaLnBrk="1" hangingPunct="1"/>
              <a:t>7</a:t>
            </a:fld>
            <a:endParaRPr lang="en-US"/>
          </a:p>
        </p:txBody>
      </p:sp>
    </p:spTree>
    <p:extLst>
      <p:ext uri="{BB962C8B-B14F-4D97-AF65-F5344CB8AC3E}">
        <p14:creationId xmlns:p14="http://schemas.microsoft.com/office/powerpoint/2010/main" val="305262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smtClean="0">
                <a:latin typeface="Arial" panose="020B0604020202020204" pitchFamily="34" charset="0"/>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p>
          <a:p>
            <a:pPr>
              <a:lnSpc>
                <a:spcPct val="90000"/>
              </a:lnSpc>
            </a:pPr>
            <a:endParaRPr lang="en-GB" dirty="0" smtClean="0">
              <a:latin typeface="Arial" panose="020B0604020202020204" pitchFamily="34" charset="0"/>
            </a:endParaRPr>
          </a:p>
          <a:p>
            <a:pPr>
              <a:lnSpc>
                <a:spcPct val="90000"/>
              </a:lnSpc>
            </a:pPr>
            <a:r>
              <a:rPr lang="en-US" sz="1300" dirty="0" smtClean="0">
                <a:latin typeface="Arial" panose="020B0604020202020204" pitchFamily="34" charset="0"/>
              </a:rPr>
              <a:t>During the course of execution of a program, memory references</a:t>
            </a:r>
            <a:r>
              <a:rPr lang="en-US" sz="1300" b="1" dirty="0" smtClean="0">
                <a:latin typeface="Arial" panose="020B0604020202020204" pitchFamily="34" charset="0"/>
              </a:rPr>
              <a:t> </a:t>
            </a:r>
            <a:r>
              <a:rPr lang="en-US" sz="1300" dirty="0" smtClean="0">
                <a:latin typeface="Arial" panose="020B0604020202020204" pitchFamily="34" charset="0"/>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a:t>
            </a:r>
            <a:endParaRPr lang="en-NZ" dirty="0" smtClean="0">
              <a:latin typeface="Arial" panose="020B0604020202020204" pitchFamily="34" charset="0"/>
            </a:endParaRPr>
          </a:p>
          <a:p>
            <a:pPr>
              <a:lnSpc>
                <a:spcPct val="90000"/>
              </a:lnSpc>
            </a:pPr>
            <a:endParaRPr lang="en-US" dirty="0" smtClean="0">
              <a:latin typeface="Arial" panose="020B0604020202020204" pitchFamily="34" charset="0"/>
            </a:endParaRPr>
          </a:p>
        </p:txBody>
      </p:sp>
    </p:spTree>
    <p:extLst>
      <p:ext uri="{BB962C8B-B14F-4D97-AF65-F5344CB8AC3E}">
        <p14:creationId xmlns:p14="http://schemas.microsoft.com/office/powerpoint/2010/main" val="99550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9B4895-C59E-4E60-AAFD-99FA97298D89}" type="slidenum">
              <a:rPr lang="en-US"/>
              <a:pPr eaLnBrk="1" hangingPunct="1"/>
              <a:t>9</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rPr>
              <a:t>Protection is required to protect operating system from user processes and user processes from one another i.e. so that they are allowed only access/modify their own memory space</a:t>
            </a:r>
            <a:endParaRPr lang="en-US"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633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3384036-F377-439B-9151-71F4ABA2A181}" type="slidenum">
              <a:rPr lang="en-US"/>
              <a:pPr/>
              <a:t>‹#›</a:t>
            </a:fld>
            <a:endParaRPr lang="en-US"/>
          </a:p>
        </p:txBody>
      </p:sp>
    </p:spTree>
    <p:extLst>
      <p:ext uri="{BB962C8B-B14F-4D97-AF65-F5344CB8AC3E}">
        <p14:creationId xmlns:p14="http://schemas.microsoft.com/office/powerpoint/2010/main" val="289882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D4A844-D69C-4215-A4E0-630092B0AB87}" type="slidenum">
              <a:rPr lang="en-US"/>
              <a:pPr/>
              <a:t>‹#›</a:t>
            </a:fld>
            <a:endParaRPr lang="en-US"/>
          </a:p>
        </p:txBody>
      </p:sp>
    </p:spTree>
    <p:extLst>
      <p:ext uri="{BB962C8B-B14F-4D97-AF65-F5344CB8AC3E}">
        <p14:creationId xmlns:p14="http://schemas.microsoft.com/office/powerpoint/2010/main" val="243039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0340D6B-7FF7-46A2-B1C1-4B7ECB658C64}" type="slidenum">
              <a:rPr lang="en-US"/>
              <a:pPr/>
              <a:t>‹#›</a:t>
            </a:fld>
            <a:endParaRPr lang="en-US"/>
          </a:p>
        </p:txBody>
      </p:sp>
    </p:spTree>
    <p:extLst>
      <p:ext uri="{BB962C8B-B14F-4D97-AF65-F5344CB8AC3E}">
        <p14:creationId xmlns:p14="http://schemas.microsoft.com/office/powerpoint/2010/main" val="93955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2BBAD7-C0F3-49C8-83E9-846342966E91}" type="slidenum">
              <a:rPr lang="en-US"/>
              <a:pPr/>
              <a:t>‹#›</a:t>
            </a:fld>
            <a:endParaRPr lang="en-US"/>
          </a:p>
        </p:txBody>
      </p:sp>
    </p:spTree>
    <p:extLst>
      <p:ext uri="{BB962C8B-B14F-4D97-AF65-F5344CB8AC3E}">
        <p14:creationId xmlns:p14="http://schemas.microsoft.com/office/powerpoint/2010/main" val="197183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50C5288-C3B7-4C3B-A96A-D177508FA7F6}" type="slidenum">
              <a:rPr lang="en-US"/>
              <a:pPr/>
              <a:t>‹#›</a:t>
            </a:fld>
            <a:endParaRPr lang="en-US"/>
          </a:p>
        </p:txBody>
      </p:sp>
    </p:spTree>
    <p:extLst>
      <p:ext uri="{BB962C8B-B14F-4D97-AF65-F5344CB8AC3E}">
        <p14:creationId xmlns:p14="http://schemas.microsoft.com/office/powerpoint/2010/main" val="167464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4E09BE-F5AA-4891-AAE5-B79727FDB7A9}" type="slidenum">
              <a:rPr lang="en-US"/>
              <a:pPr/>
              <a:t>‹#›</a:t>
            </a:fld>
            <a:endParaRPr lang="en-US"/>
          </a:p>
        </p:txBody>
      </p:sp>
    </p:spTree>
    <p:extLst>
      <p:ext uri="{BB962C8B-B14F-4D97-AF65-F5344CB8AC3E}">
        <p14:creationId xmlns:p14="http://schemas.microsoft.com/office/powerpoint/2010/main" val="146972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BD0EB6A-62FB-42C3-A04B-13464100EBDE}" type="slidenum">
              <a:rPr lang="en-US"/>
              <a:pPr/>
              <a:t>‹#›</a:t>
            </a:fld>
            <a:endParaRPr lang="en-US"/>
          </a:p>
        </p:txBody>
      </p:sp>
    </p:spTree>
    <p:extLst>
      <p:ext uri="{BB962C8B-B14F-4D97-AF65-F5344CB8AC3E}">
        <p14:creationId xmlns:p14="http://schemas.microsoft.com/office/powerpoint/2010/main" val="222257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B9E7DF7-6F8C-4604-A592-ADCB3702D4E8}" type="slidenum">
              <a:rPr lang="en-US"/>
              <a:pPr/>
              <a:t>‹#›</a:t>
            </a:fld>
            <a:endParaRPr lang="en-US"/>
          </a:p>
        </p:txBody>
      </p:sp>
    </p:spTree>
    <p:extLst>
      <p:ext uri="{BB962C8B-B14F-4D97-AF65-F5344CB8AC3E}">
        <p14:creationId xmlns:p14="http://schemas.microsoft.com/office/powerpoint/2010/main" val="113960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BE62AAE-14AD-46FB-A27D-4BFC73E4041F}" type="slidenum">
              <a:rPr lang="en-US"/>
              <a:pPr/>
              <a:t>‹#›</a:t>
            </a:fld>
            <a:endParaRPr lang="en-US"/>
          </a:p>
        </p:txBody>
      </p:sp>
    </p:spTree>
    <p:extLst>
      <p:ext uri="{BB962C8B-B14F-4D97-AF65-F5344CB8AC3E}">
        <p14:creationId xmlns:p14="http://schemas.microsoft.com/office/powerpoint/2010/main" val="127761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2655A2-9E97-45EC-A35D-9BC68A1B83CF}" type="slidenum">
              <a:rPr lang="en-US"/>
              <a:pPr/>
              <a:t>‹#›</a:t>
            </a:fld>
            <a:endParaRPr lang="en-US"/>
          </a:p>
        </p:txBody>
      </p:sp>
    </p:spTree>
    <p:extLst>
      <p:ext uri="{BB962C8B-B14F-4D97-AF65-F5344CB8AC3E}">
        <p14:creationId xmlns:p14="http://schemas.microsoft.com/office/powerpoint/2010/main" val="108202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F8FA90D-159C-40BA-8D35-B028DF9B2BBB}" type="slidenum">
              <a:rPr lang="en-US"/>
              <a:pPr/>
              <a:t>‹#›</a:t>
            </a:fld>
            <a:endParaRPr lang="en-US"/>
          </a:p>
        </p:txBody>
      </p:sp>
    </p:spTree>
    <p:extLst>
      <p:ext uri="{BB962C8B-B14F-4D97-AF65-F5344CB8AC3E}">
        <p14:creationId xmlns:p14="http://schemas.microsoft.com/office/powerpoint/2010/main" val="159195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D07022-10D9-46B2-BC71-07058B0703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2888" y="685800"/>
            <a:ext cx="8626475" cy="2127250"/>
          </a:xfrm>
        </p:spPr>
        <p:txBody>
          <a:bodyPr/>
          <a:lstStyle/>
          <a:p>
            <a:pPr eaLnBrk="1" hangingPunct="1"/>
            <a:r>
              <a:rPr lang="en-US" sz="4000" smtClean="0"/>
              <a:t>Memory Management</a:t>
            </a:r>
          </a:p>
        </p:txBody>
      </p:sp>
      <p:sp>
        <p:nvSpPr>
          <p:cNvPr id="20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E3ADBF-4C59-44F4-A505-68062255E1E2}" type="slidenum">
              <a:rPr lang="en-US"/>
              <a:pPr eaLnBrk="1" hangingPunct="1"/>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367588" cy="1143000"/>
          </a:xfrm>
        </p:spPr>
        <p:txBody>
          <a:bodyPr/>
          <a:lstStyle/>
          <a:p>
            <a:pPr eaLnBrk="1" hangingPunct="1"/>
            <a:r>
              <a:rPr lang="en-US" smtClean="0"/>
              <a:t>Base and Limit Registers</a:t>
            </a:r>
          </a:p>
        </p:txBody>
      </p:sp>
      <p:sp>
        <p:nvSpPr>
          <p:cNvPr id="18435" name="Rectangle 3"/>
          <p:cNvSpPr>
            <a:spLocks noGrp="1" noChangeArrowheads="1"/>
          </p:cNvSpPr>
          <p:nvPr>
            <p:ph type="body" idx="1"/>
          </p:nvPr>
        </p:nvSpPr>
        <p:spPr>
          <a:xfrm>
            <a:off x="762000" y="1239838"/>
            <a:ext cx="7351713" cy="4483100"/>
          </a:xfrm>
        </p:spPr>
        <p:txBody>
          <a:bodyPr/>
          <a:lstStyle/>
          <a:p>
            <a:pPr eaLnBrk="1" hangingPunct="1"/>
            <a:r>
              <a:rPr lang="en-US" smtClean="0"/>
              <a:t>A pair of </a:t>
            </a:r>
            <a:r>
              <a:rPr lang="en-US" b="1" smtClean="0">
                <a:solidFill>
                  <a:srgbClr val="FF0000"/>
                </a:solidFill>
              </a:rPr>
              <a:t>base</a:t>
            </a:r>
            <a:r>
              <a:rPr lang="en-US" smtClean="0"/>
              <a:t> and</a:t>
            </a:r>
            <a:r>
              <a:rPr lang="en-US" b="1" smtClean="0">
                <a:solidFill>
                  <a:srgbClr val="FF0000"/>
                </a:solidFill>
              </a:rPr>
              <a:t> limit</a:t>
            </a:r>
            <a:r>
              <a:rPr lang="en-US" smtClean="0"/>
              <a:t> registers define the logical address space</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l="16727" t="876" r="16431" b="876"/>
          <a:stretch>
            <a:fillRect/>
          </a:stretch>
        </p:blipFill>
        <p:spPr bwMode="auto">
          <a:xfrm>
            <a:off x="2843213" y="2636838"/>
            <a:ext cx="3228975" cy="3559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863E9B-DE63-47C1-AABD-BD8C64DB25BF}" type="slidenum">
              <a:rPr lang="en-US"/>
              <a:pPr eaLnBrk="1" hangingPunct="1"/>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Address binding</a:t>
            </a:r>
            <a:endParaRPr lang="en-US" smtClean="0"/>
          </a:p>
        </p:txBody>
      </p:sp>
      <p:sp>
        <p:nvSpPr>
          <p:cNvPr id="19459" name="Rectangle 3"/>
          <p:cNvSpPr>
            <a:spLocks noGrp="1" noChangeArrowheads="1"/>
          </p:cNvSpPr>
          <p:nvPr>
            <p:ph type="body" idx="1"/>
          </p:nvPr>
        </p:nvSpPr>
        <p:spPr/>
        <p:txBody>
          <a:bodyPr/>
          <a:lstStyle/>
          <a:p>
            <a:pPr eaLnBrk="1" hangingPunct="1"/>
            <a:r>
              <a:rPr lang="en-GB" sz="2800" smtClean="0"/>
              <a:t>Addresses may be represented in different ways:</a:t>
            </a:r>
          </a:p>
          <a:p>
            <a:pPr lvl="1" eaLnBrk="1" hangingPunct="1"/>
            <a:r>
              <a:rPr lang="en-GB" sz="2400" smtClean="0"/>
              <a:t>In source code, addresses are symbolic i.e. variable name e.g. number</a:t>
            </a:r>
          </a:p>
          <a:p>
            <a:pPr eaLnBrk="1" hangingPunct="1"/>
            <a:r>
              <a:rPr lang="en-GB" sz="2800" smtClean="0"/>
              <a:t>Compiler binds symbolic address to relocatable address e.g. 15 bytes from the beginning of the module</a:t>
            </a:r>
          </a:p>
          <a:p>
            <a:pPr eaLnBrk="1" hangingPunct="1"/>
            <a:r>
              <a:rPr lang="en-GB" sz="2800" smtClean="0"/>
              <a:t>These relocatable addresses must be mapped to actual physical address at some stage</a:t>
            </a:r>
            <a:endParaRPr lang="en-US" sz="2800" smtClean="0"/>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9DC939-900E-45E1-838F-F5822DB7913B}" type="slidenum">
              <a:rPr lang="en-US"/>
              <a:pPr eaLnBrk="1" hangingPunct="1"/>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2438" y="334963"/>
            <a:ext cx="8134350" cy="906462"/>
          </a:xfrm>
        </p:spPr>
        <p:txBody>
          <a:bodyPr/>
          <a:lstStyle/>
          <a:p>
            <a:pPr eaLnBrk="1" hangingPunct="1"/>
            <a:r>
              <a:rPr lang="en-US" sz="4000" smtClean="0"/>
              <a:t>Binding of Instructions and Data to Memory</a:t>
            </a:r>
          </a:p>
        </p:txBody>
      </p:sp>
      <p:sp>
        <p:nvSpPr>
          <p:cNvPr id="20483" name="Rectangle 3"/>
          <p:cNvSpPr>
            <a:spLocks noGrp="1" noChangeArrowheads="1"/>
          </p:cNvSpPr>
          <p:nvPr>
            <p:ph type="body" idx="1"/>
          </p:nvPr>
        </p:nvSpPr>
        <p:spPr>
          <a:xfrm>
            <a:off x="762000" y="1239838"/>
            <a:ext cx="7845425" cy="5141912"/>
          </a:xfrm>
        </p:spPr>
        <p:txBody>
          <a:bodyPr/>
          <a:lstStyle/>
          <a:p>
            <a:pPr eaLnBrk="1" hangingPunct="1"/>
            <a:r>
              <a:rPr lang="en-US" smtClean="0"/>
              <a:t>Address binding of instructions and data to memory addresses can happen at three different stages</a:t>
            </a:r>
          </a:p>
          <a:p>
            <a:pPr lvl="1" eaLnBrk="1" hangingPunct="1"/>
            <a:r>
              <a:rPr lang="en-US" b="1" smtClean="0"/>
              <a:t>Compile time</a:t>
            </a:r>
            <a:r>
              <a:rPr lang="en-US" smtClean="0"/>
              <a:t>  </a:t>
            </a:r>
          </a:p>
          <a:p>
            <a:pPr lvl="1" eaLnBrk="1" hangingPunct="1"/>
            <a:r>
              <a:rPr lang="en-US" b="1" smtClean="0"/>
              <a:t>Load time</a:t>
            </a:r>
          </a:p>
          <a:p>
            <a:pPr lvl="1" eaLnBrk="1" hangingPunct="1"/>
            <a:r>
              <a:rPr lang="en-US" b="1" smtClean="0"/>
              <a:t>Execution time</a:t>
            </a:r>
            <a:r>
              <a:rPr lang="en-US" smtClean="0"/>
              <a:t>:  </a:t>
            </a:r>
          </a:p>
          <a:p>
            <a:pPr lvl="2" eaLnBrk="1" hangingPunct="1"/>
            <a:r>
              <a:rPr lang="en-GB" smtClean="0"/>
              <a:t>Most OS use this method</a:t>
            </a:r>
          </a:p>
          <a:p>
            <a:pPr lvl="2" eaLnBrk="1" hangingPunct="1"/>
            <a:r>
              <a:rPr lang="en-GB" smtClean="0"/>
              <a:t>Remainder of notes assume execution time binding</a:t>
            </a:r>
            <a:endParaRPr lang="en-US" smtClean="0"/>
          </a:p>
          <a:p>
            <a:pPr eaLnBrk="1" hangingPunct="1"/>
            <a:endParaRPr lang="en-US" smtClean="0"/>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6AEB71-73C9-4EDC-AEC2-72CAA0F8A5A8}" type="slidenum">
              <a:rPr lang="en-US"/>
              <a:pPr eaLnBrk="1" hangingPunct="1"/>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68313" y="836613"/>
            <a:ext cx="8229600" cy="1143000"/>
          </a:xfrm>
        </p:spPr>
        <p:txBody>
          <a:bodyPr/>
          <a:lstStyle/>
          <a:p>
            <a:pPr eaLnBrk="1" hangingPunct="1"/>
            <a:r>
              <a:rPr lang="en-US" smtClean="0"/>
              <a:t>Logical vs. Physical Address Space</a:t>
            </a:r>
          </a:p>
        </p:txBody>
      </p:sp>
      <p:sp>
        <p:nvSpPr>
          <p:cNvPr id="21507" name="Rectangle 3"/>
          <p:cNvSpPr>
            <a:spLocks noGrp="1" noChangeArrowheads="1"/>
          </p:cNvSpPr>
          <p:nvPr>
            <p:ph type="body" idx="4294967295"/>
          </p:nvPr>
        </p:nvSpPr>
        <p:spPr>
          <a:xfrm>
            <a:off x="1187450" y="2349500"/>
            <a:ext cx="6937375" cy="3240088"/>
          </a:xfrm>
        </p:spPr>
        <p:txBody>
          <a:bodyPr/>
          <a:lstStyle/>
          <a:p>
            <a:pPr eaLnBrk="1" hangingPunct="1"/>
            <a:r>
              <a:rPr lang="en-US" smtClean="0"/>
              <a:t>The concept of a logical address space that is bound to a separate </a:t>
            </a:r>
            <a:r>
              <a:rPr lang="en-US" b="1" smtClean="0"/>
              <a:t>physical address space</a:t>
            </a:r>
            <a:r>
              <a:rPr lang="en-US" smtClean="0"/>
              <a:t> is central to proper memory management</a:t>
            </a:r>
          </a:p>
        </p:txBody>
      </p:sp>
      <p:sp>
        <p:nvSpPr>
          <p:cNvPr id="2150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ABE7258-C625-4A8F-A1A8-61F36BE999FC}" type="slidenum">
              <a:rPr lang="en-US" sz="1400"/>
              <a:pPr algn="r" eaLnBrk="1" hangingPunct="1"/>
              <a:t>13</a:t>
            </a:fld>
            <a:endParaRPr lang="en-US" sz="1400"/>
          </a:p>
        </p:txBody>
      </p:sp>
      <p:sp>
        <p:nvSpPr>
          <p:cNvPr id="215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488600-9241-48AD-9BF1-A86A234E2569}" type="slidenum">
              <a:rPr lang="en-US"/>
              <a:pPr eaLnBrk="1" hangingPunct="1"/>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Logical Address Space</a:t>
            </a:r>
            <a:endParaRPr lang="en-US" smtClean="0"/>
          </a:p>
        </p:txBody>
      </p:sp>
      <p:pic>
        <p:nvPicPr>
          <p:cNvPr id="22531"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549650" y="1600200"/>
            <a:ext cx="2044700" cy="4525963"/>
          </a:xfrm>
          <a:noFill/>
        </p:spPr>
      </p:pic>
      <p:sp>
        <p:nvSpPr>
          <p:cNvPr id="225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544FE2-D8F7-46DE-9930-36BF51140CA0}" type="slidenum">
              <a:rPr lang="en-US"/>
              <a:pPr eaLnBrk="1" hangingPunct="1"/>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4294967295"/>
          </p:nvPr>
        </p:nvSpPr>
        <p:spPr/>
        <p:txBody>
          <a:bodyPr/>
          <a:lstStyle/>
          <a:p>
            <a:pPr lvl="1" eaLnBrk="1" hangingPunct="1"/>
            <a:r>
              <a:rPr lang="en-US" b="1" smtClean="0"/>
              <a:t>Logical address</a:t>
            </a:r>
            <a:r>
              <a:rPr lang="en-US" smtClean="0"/>
              <a:t> – generated by the CPU; also referred to as </a:t>
            </a:r>
            <a:r>
              <a:rPr lang="en-US" b="1" smtClean="0"/>
              <a:t>virtual address </a:t>
            </a:r>
            <a:r>
              <a:rPr lang="en-US" smtClean="0"/>
              <a:t>– usually in the range 0 to Max</a:t>
            </a:r>
          </a:p>
          <a:p>
            <a:pPr lvl="1" eaLnBrk="1" hangingPunct="1"/>
            <a:endParaRPr lang="en-US" smtClean="0"/>
          </a:p>
          <a:p>
            <a:pPr lvl="1" eaLnBrk="1" hangingPunct="1"/>
            <a:r>
              <a:rPr lang="en-US" b="1" smtClean="0"/>
              <a:t>Physical address</a:t>
            </a:r>
            <a:r>
              <a:rPr lang="en-US" smtClean="0"/>
              <a:t> – address seen by the memory unit – usually in the range R+0 to R+Max (for base value R)</a:t>
            </a:r>
          </a:p>
          <a:p>
            <a:endParaRPr lang="en-IE" smtClean="0"/>
          </a:p>
        </p:txBody>
      </p:sp>
      <p:sp>
        <p:nvSpPr>
          <p:cNvPr id="23555"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F1E2E80-7BD7-4271-A577-7BF186924207}" type="slidenum">
              <a:rPr lang="en-US" sz="1400"/>
              <a:pPr algn="r" eaLnBrk="1" hangingPunct="1"/>
              <a:t>15</a:t>
            </a:fld>
            <a:endParaRPr lang="en-US" sz="1400"/>
          </a:p>
        </p:txBody>
      </p:sp>
      <p:sp>
        <p:nvSpPr>
          <p:cNvPr id="2355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C38384-50C6-403A-B92F-4FCCF16F17B1}" type="slidenum">
              <a:rPr lang="en-US"/>
              <a:pPr eaLnBrk="1" hangingPunct="1"/>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p:txBody>
          <a:bodyPr/>
          <a:lstStyle/>
          <a:p>
            <a:pPr eaLnBrk="1" hangingPunct="1"/>
            <a:r>
              <a:rPr lang="en-US" smtClean="0"/>
              <a:t>logical (virtual) and physical addresses differ when address binding is done at execution time</a:t>
            </a:r>
          </a:p>
          <a:p>
            <a:pPr eaLnBrk="1" hangingPunct="1"/>
            <a:endParaRPr lang="en-US" smtClean="0"/>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225429-C224-439E-B8C2-BC396B6AD1C4}" type="slidenum">
              <a:rPr lang="en-US"/>
              <a:pPr eaLnBrk="1" hangingPunct="1"/>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0825" y="260350"/>
            <a:ext cx="8686800" cy="1143000"/>
          </a:xfrm>
        </p:spPr>
        <p:txBody>
          <a:bodyPr/>
          <a:lstStyle/>
          <a:p>
            <a:pPr eaLnBrk="1" hangingPunct="1"/>
            <a:r>
              <a:rPr lang="en-US" smtClean="0"/>
              <a:t>Memory-Management Unit (</a:t>
            </a:r>
            <a:r>
              <a:rPr lang="en-US" sz="3600" smtClean="0"/>
              <a:t>MMU</a:t>
            </a:r>
            <a:r>
              <a:rPr lang="en-US" smtClean="0"/>
              <a:t>)</a:t>
            </a:r>
          </a:p>
        </p:txBody>
      </p:sp>
      <p:sp>
        <p:nvSpPr>
          <p:cNvPr id="25603" name="Rectangle 3"/>
          <p:cNvSpPr>
            <a:spLocks noGrp="1" noChangeArrowheads="1"/>
          </p:cNvSpPr>
          <p:nvPr>
            <p:ph type="body" idx="4294967295"/>
          </p:nvPr>
        </p:nvSpPr>
        <p:spPr>
          <a:xfrm>
            <a:off x="539750" y="1412875"/>
            <a:ext cx="8388350" cy="5111750"/>
          </a:xfrm>
        </p:spPr>
        <p:txBody>
          <a:bodyPr/>
          <a:lstStyle/>
          <a:p>
            <a:pPr eaLnBrk="1" hangingPunct="1"/>
            <a:r>
              <a:rPr lang="en-US" smtClean="0"/>
              <a:t>Hardware device that maps logical address to physical address</a:t>
            </a:r>
          </a:p>
          <a:p>
            <a:pPr eaLnBrk="1" hangingPunct="1"/>
            <a:r>
              <a:rPr lang="en-US" smtClean="0"/>
              <a:t>An extension of base-limit register scheme</a:t>
            </a:r>
          </a:p>
          <a:p>
            <a:pPr eaLnBrk="1" hangingPunct="1"/>
            <a:r>
              <a:rPr lang="en-US" smtClean="0"/>
              <a:t>In MMU scheme, the value in the relocation register is added to every address generated by a user process at the time it is sent to memory</a:t>
            </a:r>
          </a:p>
          <a:p>
            <a:pPr eaLnBrk="1" hangingPunct="1"/>
            <a:r>
              <a:rPr lang="en-US" smtClean="0"/>
              <a:t>The user program deals with </a:t>
            </a:r>
            <a:r>
              <a:rPr lang="en-US" i="1" smtClean="0"/>
              <a:t>logical</a:t>
            </a:r>
            <a:r>
              <a:rPr lang="en-US" smtClean="0"/>
              <a:t> addresses; it never sees the </a:t>
            </a:r>
            <a:r>
              <a:rPr lang="en-US" i="1" smtClean="0"/>
              <a:t>real</a:t>
            </a:r>
            <a:r>
              <a:rPr lang="en-US" smtClean="0"/>
              <a:t> physical addresses</a:t>
            </a:r>
          </a:p>
          <a:p>
            <a:pPr eaLnBrk="1" hangingPunct="1"/>
            <a:endParaRPr lang="en-US" smtClean="0"/>
          </a:p>
          <a:p>
            <a:pPr eaLnBrk="1" hangingPunct="1"/>
            <a:endParaRPr lang="en-US" smtClean="0"/>
          </a:p>
        </p:txBody>
      </p:sp>
      <p:sp>
        <p:nvSpPr>
          <p:cNvPr id="2560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8A847C8-8400-470B-A754-E82BBEB96A3C}" type="slidenum">
              <a:rPr lang="en-US" sz="1400"/>
              <a:pPr algn="r" eaLnBrk="1" hangingPunct="1"/>
              <a:t>17</a:t>
            </a:fld>
            <a:endParaRPr lang="en-US" sz="1400"/>
          </a:p>
        </p:txBody>
      </p:sp>
      <p:sp>
        <p:nvSpPr>
          <p:cNvPr id="256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39F080-ADA6-4270-997E-8E1FE0E97F16}" type="slidenum">
              <a:rPr lang="en-US"/>
              <a:pPr eaLnBrk="1" hangingPunct="1"/>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0" y="4899025"/>
            <a:ext cx="9144000" cy="1654175"/>
          </a:xfrm>
        </p:spPr>
        <p:txBody>
          <a:bodyPr/>
          <a:lstStyle/>
          <a:p>
            <a:pPr eaLnBrk="1" hangingPunct="1">
              <a:lnSpc>
                <a:spcPct val="80000"/>
              </a:lnSpc>
            </a:pPr>
            <a:r>
              <a:rPr lang="en-US" sz="2000" smtClean="0"/>
              <a:t>The position and function of the MMU. </a:t>
            </a:r>
          </a:p>
          <a:p>
            <a:pPr eaLnBrk="1" hangingPunct="1">
              <a:lnSpc>
                <a:spcPct val="80000"/>
              </a:lnSpc>
            </a:pPr>
            <a:r>
              <a:rPr lang="en-US" sz="2000" smtClean="0"/>
              <a:t>Here the MMU is shown as being a part of the CPU chip because it commonly is nowadays. </a:t>
            </a:r>
          </a:p>
          <a:p>
            <a:pPr eaLnBrk="1" hangingPunct="1">
              <a:lnSpc>
                <a:spcPct val="80000"/>
              </a:lnSpc>
            </a:pPr>
            <a:r>
              <a:rPr lang="en-US" sz="2000" smtClean="0"/>
              <a:t>However, logically it could be a  separate chip and was in years gone by.</a:t>
            </a:r>
          </a:p>
        </p:txBody>
      </p:sp>
      <p:pic>
        <p:nvPicPr>
          <p:cNvPr id="26627" name="Picture 4" descr="4-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139825"/>
            <a:ext cx="56578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9F76DC-A48C-4433-B6E3-FC8742DC5DC4}" type="slidenum">
              <a:rPr lang="en-US"/>
              <a:pPr eaLnBrk="1" hangingPunct="1"/>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1143000"/>
          </a:xfrm>
        </p:spPr>
        <p:txBody>
          <a:bodyPr/>
          <a:lstStyle/>
          <a:p>
            <a:r>
              <a:rPr lang="en-US" dirty="0" smtClean="0"/>
              <a:t>Dynamic relocation using a relocation register</a:t>
            </a:r>
            <a:endParaRPr lang="en-IE" dirty="0"/>
          </a:p>
        </p:txBody>
      </p:sp>
      <p:sp>
        <p:nvSpPr>
          <p:cNvPr id="5" name="Content Placeholder 4"/>
          <p:cNvSpPr>
            <a:spLocks noGrp="1"/>
          </p:cNvSpPr>
          <p:nvPr>
            <p:ph idx="1"/>
          </p:nvPr>
        </p:nvSpPr>
        <p:spPr/>
        <p:txBody>
          <a:bodyPr/>
          <a:lstStyle/>
          <a:p>
            <a:r>
              <a:rPr lang="en-GB" dirty="0" smtClean="0">
                <a:latin typeface="Arial" panose="020B0604020202020204" pitchFamily="34" charset="0"/>
              </a:rPr>
              <a:t>Base register now called relocation register</a:t>
            </a:r>
          </a:p>
          <a:p>
            <a:endParaRPr lang="en-US" dirty="0" smtClean="0">
              <a:latin typeface="Arial" panose="020B0604020202020204" pitchFamily="34" charset="0"/>
            </a:endParaRPr>
          </a:p>
          <a:p>
            <a:endParaRPr lang="en-IE" dirty="0"/>
          </a:p>
        </p:txBody>
      </p:sp>
      <p:sp>
        <p:nvSpPr>
          <p:cNvPr id="3" name="Slide Number Placeholder 2"/>
          <p:cNvSpPr>
            <a:spLocks noGrp="1"/>
          </p:cNvSpPr>
          <p:nvPr>
            <p:ph type="sldNum" sz="quarter" idx="12"/>
          </p:nvPr>
        </p:nvSpPr>
        <p:spPr/>
        <p:txBody>
          <a:bodyPr/>
          <a:lstStyle/>
          <a:p>
            <a:fld id="{4B9E7DF7-6F8C-4604-A592-ADCB3702D4E8}" type="slidenum">
              <a:rPr lang="en-US" smtClean="0"/>
              <a:pPr/>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841" t="3482" r="1089" b="3784"/>
          <a:stretch>
            <a:fillRect/>
          </a:stretch>
        </p:blipFill>
        <p:spPr bwMode="auto">
          <a:xfrm>
            <a:off x="1403648" y="2723431"/>
            <a:ext cx="5384800" cy="3959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7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762000" y="1239838"/>
            <a:ext cx="7351713" cy="4483100"/>
          </a:xfrm>
        </p:spPr>
        <p:txBody>
          <a:bodyPr/>
          <a:lstStyle/>
          <a:p>
            <a:pPr eaLnBrk="1" hangingPunct="1"/>
            <a:r>
              <a:rPr lang="en-US" dirty="0" smtClean="0"/>
              <a:t>Background</a:t>
            </a:r>
          </a:p>
          <a:p>
            <a:pPr eaLnBrk="1" hangingPunct="1"/>
            <a:r>
              <a:rPr lang="en-GB" dirty="0" smtClean="0"/>
              <a:t>Caching</a:t>
            </a:r>
            <a:endParaRPr lang="en-US" dirty="0" smtClean="0"/>
          </a:p>
          <a:p>
            <a:pPr eaLnBrk="1" hangingPunct="1"/>
            <a:r>
              <a:rPr lang="en-US" dirty="0" smtClean="0"/>
              <a:t>Contiguous </a:t>
            </a:r>
            <a:r>
              <a:rPr lang="en-US" dirty="0" smtClean="0"/>
              <a:t>Memory Allocation</a:t>
            </a:r>
          </a:p>
          <a:p>
            <a:pPr eaLnBrk="1" hangingPunct="1"/>
            <a:r>
              <a:rPr lang="en-US" dirty="0" smtClean="0"/>
              <a:t>Paging</a:t>
            </a:r>
          </a:p>
          <a:p>
            <a:pPr eaLnBrk="1" hangingPunct="1"/>
            <a:r>
              <a:rPr lang="en-GB" dirty="0" smtClean="0"/>
              <a:t>Virtual memory</a:t>
            </a:r>
            <a:endParaRPr lang="en-US" dirty="0" smtClean="0"/>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574151-6EDF-4D81-9C24-CB3F56B71D56}" type="slidenum">
              <a:rPr lang="en-US"/>
              <a:pPr eaLnBrk="1" hangingPunct="1"/>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Contiguous Allocation</a:t>
            </a:r>
          </a:p>
        </p:txBody>
      </p:sp>
      <p:sp>
        <p:nvSpPr>
          <p:cNvPr id="32771" name="Rectangle 3"/>
          <p:cNvSpPr>
            <a:spLocks noGrp="1" noChangeArrowheads="1"/>
          </p:cNvSpPr>
          <p:nvPr>
            <p:ph type="body" idx="1"/>
          </p:nvPr>
        </p:nvSpPr>
        <p:spPr>
          <a:xfrm>
            <a:off x="762000" y="1239838"/>
            <a:ext cx="7170738" cy="4997450"/>
          </a:xfrm>
        </p:spPr>
        <p:txBody>
          <a:bodyPr/>
          <a:lstStyle/>
          <a:p>
            <a:pPr eaLnBrk="1" hangingPunct="1"/>
            <a:endParaRPr lang="en-GB" sz="2800" smtClean="0"/>
          </a:p>
          <a:p>
            <a:pPr eaLnBrk="1" hangingPunct="1"/>
            <a:r>
              <a:rPr lang="en-US" sz="2800" smtClean="0"/>
              <a:t>Main memory usually divided into two partitions:</a:t>
            </a:r>
          </a:p>
          <a:p>
            <a:pPr lvl="1" eaLnBrk="1" hangingPunct="1"/>
            <a:r>
              <a:rPr lang="en-US" sz="2400" smtClean="0"/>
              <a:t>Resident operating system, usually held in low memory with interrupt vector</a:t>
            </a:r>
          </a:p>
          <a:p>
            <a:pPr lvl="1" eaLnBrk="1" hangingPunct="1"/>
            <a:r>
              <a:rPr lang="en-US" sz="2400" smtClean="0"/>
              <a:t>User processes then held in high memory</a:t>
            </a:r>
            <a:br>
              <a:rPr lang="en-US" sz="2400" smtClean="0"/>
            </a:br>
            <a:endParaRPr lang="en-US" sz="2400" smtClean="0"/>
          </a:p>
          <a:p>
            <a:pPr eaLnBrk="1" hangingPunct="1"/>
            <a:r>
              <a:rPr lang="en-GB" sz="2800" smtClean="0"/>
              <a:t>Memory must be allocated in the most efficient way possible</a:t>
            </a:r>
          </a:p>
          <a:p>
            <a:pPr eaLnBrk="1" hangingPunct="1"/>
            <a:r>
              <a:rPr lang="en-GB" sz="2800" smtClean="0"/>
              <a:t>One method is contiguous memory allocation – each process in contained in contiguous section of memory</a:t>
            </a:r>
            <a:endParaRPr lang="en-US" sz="2800" smtClean="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52C9B5-6E3A-4300-BE36-4E6332EBA769}" type="slidenum">
              <a:rPr lang="en-US"/>
              <a:pPr eaLnBrk="1" hangingPunct="1"/>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Contiguous Allocation (Cont.)</a:t>
            </a:r>
          </a:p>
        </p:txBody>
      </p:sp>
      <p:sp>
        <p:nvSpPr>
          <p:cNvPr id="33795" name="Rectangle 3"/>
          <p:cNvSpPr>
            <a:spLocks noGrp="1" noChangeArrowheads="1"/>
          </p:cNvSpPr>
          <p:nvPr>
            <p:ph type="body" idx="1"/>
          </p:nvPr>
        </p:nvSpPr>
        <p:spPr>
          <a:xfrm>
            <a:off x="762000" y="1239838"/>
            <a:ext cx="7351713" cy="2605087"/>
          </a:xfrm>
        </p:spPr>
        <p:txBody>
          <a:bodyPr/>
          <a:lstStyle/>
          <a:p>
            <a:pPr eaLnBrk="1" hangingPunct="1"/>
            <a:r>
              <a:rPr lang="en-GB" sz="2800" smtClean="0"/>
              <a:t>As processes enter the system, they are put into input queue</a:t>
            </a:r>
          </a:p>
          <a:p>
            <a:pPr eaLnBrk="1" hangingPunct="1"/>
            <a:r>
              <a:rPr lang="en-GB" sz="2800" smtClean="0"/>
              <a:t>Processes are allocated memory by OS</a:t>
            </a:r>
          </a:p>
          <a:p>
            <a:pPr eaLnBrk="1" hangingPunct="1"/>
            <a:r>
              <a:rPr lang="en-GB" sz="2800" smtClean="0"/>
              <a:t>When process terminates, the memory is released and can be reallocated</a:t>
            </a:r>
          </a:p>
        </p:txBody>
      </p:sp>
      <p:sp>
        <p:nvSpPr>
          <p:cNvPr id="33796"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797" name="Line 5"/>
          <p:cNvSpPr>
            <a:spLocks noChangeShapeType="1"/>
          </p:cNvSpPr>
          <p:nvPr/>
        </p:nvSpPr>
        <p:spPr bwMode="auto">
          <a:xfrm>
            <a:off x="11049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798" name="Line 6"/>
          <p:cNvSpPr>
            <a:spLocks noChangeShapeType="1"/>
          </p:cNvSpPr>
          <p:nvPr/>
        </p:nvSpPr>
        <p:spPr bwMode="auto">
          <a:xfrm>
            <a:off x="11049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799" name="Line 7"/>
          <p:cNvSpPr>
            <a:spLocks noChangeShapeType="1"/>
          </p:cNvSpPr>
          <p:nvPr/>
        </p:nvSpPr>
        <p:spPr bwMode="auto">
          <a:xfrm>
            <a:off x="11049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00" name="Text Box 8"/>
          <p:cNvSpPr txBox="1">
            <a:spLocks noChangeArrowheads="1"/>
          </p:cNvSpPr>
          <p:nvPr/>
        </p:nvSpPr>
        <p:spPr bwMode="auto">
          <a:xfrm>
            <a:off x="14097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OS</a:t>
            </a:r>
          </a:p>
        </p:txBody>
      </p:sp>
      <p:sp>
        <p:nvSpPr>
          <p:cNvPr id="33801" name="Text Box 9"/>
          <p:cNvSpPr txBox="1">
            <a:spLocks noChangeArrowheads="1"/>
          </p:cNvSpPr>
          <p:nvPr/>
        </p:nvSpPr>
        <p:spPr bwMode="auto">
          <a:xfrm>
            <a:off x="11049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5</a:t>
            </a:r>
          </a:p>
        </p:txBody>
      </p:sp>
      <p:sp>
        <p:nvSpPr>
          <p:cNvPr id="33802" name="Text Box 10"/>
          <p:cNvSpPr txBox="1">
            <a:spLocks noChangeArrowheads="1"/>
          </p:cNvSpPr>
          <p:nvPr/>
        </p:nvSpPr>
        <p:spPr bwMode="auto">
          <a:xfrm>
            <a:off x="1104900" y="51943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8</a:t>
            </a:r>
          </a:p>
        </p:txBody>
      </p:sp>
      <p:sp>
        <p:nvSpPr>
          <p:cNvPr id="33803" name="Text Box 11"/>
          <p:cNvSpPr txBox="1">
            <a:spLocks noChangeArrowheads="1"/>
          </p:cNvSpPr>
          <p:nvPr/>
        </p:nvSpPr>
        <p:spPr bwMode="auto">
          <a:xfrm>
            <a:off x="11049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2</a:t>
            </a:r>
          </a:p>
        </p:txBody>
      </p:sp>
      <p:sp>
        <p:nvSpPr>
          <p:cNvPr id="33804" name="Rectangle 12"/>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05" name="Line 13"/>
          <p:cNvSpPr>
            <a:spLocks noChangeShapeType="1"/>
          </p:cNvSpPr>
          <p:nvPr/>
        </p:nvSpPr>
        <p:spPr bwMode="auto">
          <a:xfrm>
            <a:off x="29337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06" name="Line 14"/>
          <p:cNvSpPr>
            <a:spLocks noChangeShapeType="1"/>
          </p:cNvSpPr>
          <p:nvPr/>
        </p:nvSpPr>
        <p:spPr bwMode="auto">
          <a:xfrm>
            <a:off x="29337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07" name="Line 15"/>
          <p:cNvSpPr>
            <a:spLocks noChangeShapeType="1"/>
          </p:cNvSpPr>
          <p:nvPr/>
        </p:nvSpPr>
        <p:spPr bwMode="auto">
          <a:xfrm>
            <a:off x="29337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08" name="Text Box 16"/>
          <p:cNvSpPr txBox="1">
            <a:spLocks noChangeArrowheads="1"/>
          </p:cNvSpPr>
          <p:nvPr/>
        </p:nvSpPr>
        <p:spPr bwMode="auto">
          <a:xfrm>
            <a:off x="32385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OS</a:t>
            </a:r>
          </a:p>
        </p:txBody>
      </p:sp>
      <p:sp>
        <p:nvSpPr>
          <p:cNvPr id="33809" name="Text Box 17"/>
          <p:cNvSpPr txBox="1">
            <a:spLocks noChangeArrowheads="1"/>
          </p:cNvSpPr>
          <p:nvPr/>
        </p:nvSpPr>
        <p:spPr bwMode="auto">
          <a:xfrm>
            <a:off x="29337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5</a:t>
            </a:r>
          </a:p>
        </p:txBody>
      </p:sp>
      <p:sp>
        <p:nvSpPr>
          <p:cNvPr id="33810" name="Text Box 18"/>
          <p:cNvSpPr txBox="1">
            <a:spLocks noChangeArrowheads="1"/>
          </p:cNvSpPr>
          <p:nvPr/>
        </p:nvSpPr>
        <p:spPr bwMode="auto">
          <a:xfrm>
            <a:off x="29337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2</a:t>
            </a:r>
          </a:p>
        </p:txBody>
      </p:sp>
      <p:sp>
        <p:nvSpPr>
          <p:cNvPr id="33811" name="Rectangle 19"/>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12" name="Line 20"/>
          <p:cNvSpPr>
            <a:spLocks noChangeShapeType="1"/>
          </p:cNvSpPr>
          <p:nvPr/>
        </p:nvSpPr>
        <p:spPr bwMode="auto">
          <a:xfrm>
            <a:off x="47625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13" name="Line 21"/>
          <p:cNvSpPr>
            <a:spLocks noChangeShapeType="1"/>
          </p:cNvSpPr>
          <p:nvPr/>
        </p:nvSpPr>
        <p:spPr bwMode="auto">
          <a:xfrm>
            <a:off x="47625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14" name="Line 22"/>
          <p:cNvSpPr>
            <a:spLocks noChangeShapeType="1"/>
          </p:cNvSpPr>
          <p:nvPr/>
        </p:nvSpPr>
        <p:spPr bwMode="auto">
          <a:xfrm>
            <a:off x="47625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15" name="Text Box 23"/>
          <p:cNvSpPr txBox="1">
            <a:spLocks noChangeArrowheads="1"/>
          </p:cNvSpPr>
          <p:nvPr/>
        </p:nvSpPr>
        <p:spPr bwMode="auto">
          <a:xfrm>
            <a:off x="50673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OS</a:t>
            </a:r>
          </a:p>
        </p:txBody>
      </p:sp>
      <p:sp>
        <p:nvSpPr>
          <p:cNvPr id="33816" name="Text Box 24"/>
          <p:cNvSpPr txBox="1">
            <a:spLocks noChangeArrowheads="1"/>
          </p:cNvSpPr>
          <p:nvPr/>
        </p:nvSpPr>
        <p:spPr bwMode="auto">
          <a:xfrm>
            <a:off x="47625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5</a:t>
            </a:r>
          </a:p>
        </p:txBody>
      </p:sp>
      <p:sp>
        <p:nvSpPr>
          <p:cNvPr id="33817" name="Text Box 25"/>
          <p:cNvSpPr txBox="1">
            <a:spLocks noChangeArrowheads="1"/>
          </p:cNvSpPr>
          <p:nvPr/>
        </p:nvSpPr>
        <p:spPr bwMode="auto">
          <a:xfrm>
            <a:off x="47625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2</a:t>
            </a:r>
          </a:p>
        </p:txBody>
      </p:sp>
      <p:sp>
        <p:nvSpPr>
          <p:cNvPr id="33818" name="Rectangle 26"/>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19" name="Line 27"/>
          <p:cNvSpPr>
            <a:spLocks noChangeShapeType="1"/>
          </p:cNvSpPr>
          <p:nvPr/>
        </p:nvSpPr>
        <p:spPr bwMode="auto">
          <a:xfrm>
            <a:off x="65913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20" name="Line 28"/>
          <p:cNvSpPr>
            <a:spLocks noChangeShapeType="1"/>
          </p:cNvSpPr>
          <p:nvPr/>
        </p:nvSpPr>
        <p:spPr bwMode="auto">
          <a:xfrm>
            <a:off x="65913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21" name="Line 29"/>
          <p:cNvSpPr>
            <a:spLocks noChangeShapeType="1"/>
          </p:cNvSpPr>
          <p:nvPr/>
        </p:nvSpPr>
        <p:spPr bwMode="auto">
          <a:xfrm>
            <a:off x="65913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22" name="Text Box 30"/>
          <p:cNvSpPr txBox="1">
            <a:spLocks noChangeArrowheads="1"/>
          </p:cNvSpPr>
          <p:nvPr/>
        </p:nvSpPr>
        <p:spPr bwMode="auto">
          <a:xfrm>
            <a:off x="68961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OS</a:t>
            </a:r>
          </a:p>
        </p:txBody>
      </p:sp>
      <p:sp>
        <p:nvSpPr>
          <p:cNvPr id="33823" name="Text Box 31"/>
          <p:cNvSpPr txBox="1">
            <a:spLocks noChangeArrowheads="1"/>
          </p:cNvSpPr>
          <p:nvPr/>
        </p:nvSpPr>
        <p:spPr bwMode="auto">
          <a:xfrm>
            <a:off x="65913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5</a:t>
            </a:r>
          </a:p>
        </p:txBody>
      </p:sp>
      <p:sp>
        <p:nvSpPr>
          <p:cNvPr id="33824" name="Text Box 32"/>
          <p:cNvSpPr txBox="1">
            <a:spLocks noChangeArrowheads="1"/>
          </p:cNvSpPr>
          <p:nvPr/>
        </p:nvSpPr>
        <p:spPr bwMode="auto">
          <a:xfrm>
            <a:off x="65913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9</a:t>
            </a:r>
          </a:p>
        </p:txBody>
      </p:sp>
      <p:sp>
        <p:nvSpPr>
          <p:cNvPr id="33825" name="Text Box 33"/>
          <p:cNvSpPr txBox="1">
            <a:spLocks noChangeArrowheads="1"/>
          </p:cNvSpPr>
          <p:nvPr/>
        </p:nvSpPr>
        <p:spPr bwMode="auto">
          <a:xfrm>
            <a:off x="65913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2</a:t>
            </a:r>
          </a:p>
        </p:txBody>
      </p:sp>
      <p:sp>
        <p:nvSpPr>
          <p:cNvPr id="33826" name="Rectangle 34"/>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27" name="Rectangle 35"/>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28" name="Text Box 36"/>
          <p:cNvSpPr txBox="1">
            <a:spLocks noChangeArrowheads="1"/>
          </p:cNvSpPr>
          <p:nvPr/>
        </p:nvSpPr>
        <p:spPr bwMode="auto">
          <a:xfrm>
            <a:off x="47625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9</a:t>
            </a:r>
          </a:p>
        </p:txBody>
      </p:sp>
      <p:sp>
        <p:nvSpPr>
          <p:cNvPr id="33829" name="Rectangle 37"/>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30" name="Line 38"/>
          <p:cNvSpPr>
            <a:spLocks noChangeShapeType="1"/>
          </p:cNvSpPr>
          <p:nvPr/>
        </p:nvSpPr>
        <p:spPr bwMode="auto">
          <a:xfrm>
            <a:off x="6591300" y="516572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831" name="Text Box 39"/>
          <p:cNvSpPr txBox="1">
            <a:spLocks noChangeArrowheads="1"/>
          </p:cNvSpPr>
          <p:nvPr/>
        </p:nvSpPr>
        <p:spPr bwMode="auto">
          <a:xfrm>
            <a:off x="6591300" y="5210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400">
                <a:latin typeface="Helvetica" panose="020B0604020202020204" pitchFamily="34" charset="0"/>
              </a:rPr>
              <a:t>process 10</a:t>
            </a:r>
          </a:p>
        </p:txBody>
      </p:sp>
      <p:sp>
        <p:nvSpPr>
          <p:cNvPr id="33832" name="AutoShape 40"/>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33" name="AutoShape 41"/>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34" name="AutoShape 42"/>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33835"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363A64-1109-4492-891D-64189D0BF8BC}" type="slidenum">
              <a:rPr lang="en-US"/>
              <a:pPr eaLnBrk="1" hangingPunct="1"/>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p:txBody>
          <a:bodyPr/>
          <a:lstStyle/>
          <a:p>
            <a:pPr eaLnBrk="1" hangingPunct="1"/>
            <a:r>
              <a:rPr lang="en-GB" sz="2800" smtClean="0"/>
              <a:t>At any given time, available memory comprises a set of holes of various sizes scattered throughout memory</a:t>
            </a:r>
            <a:endParaRPr lang="en-US" sz="2800" smtClean="0"/>
          </a:p>
          <a:p>
            <a:pPr lvl="1" eaLnBrk="1" hangingPunct="1"/>
            <a:r>
              <a:rPr lang="en-US" sz="2400" smtClean="0"/>
              <a:t>Hole – block of available memory</a:t>
            </a:r>
          </a:p>
          <a:p>
            <a:pPr eaLnBrk="1" hangingPunct="1"/>
            <a:r>
              <a:rPr lang="en-US" sz="2800" smtClean="0"/>
              <a:t>When a process arrives, it is allocated memory from a hole large enough to accommodate it</a:t>
            </a:r>
          </a:p>
          <a:p>
            <a:pPr eaLnBrk="1" hangingPunct="1"/>
            <a:r>
              <a:rPr lang="en-US" sz="2800" smtClean="0"/>
              <a:t>Operating system maintains information about:</a:t>
            </a:r>
          </a:p>
          <a:p>
            <a:pPr lvl="1" eaLnBrk="1" hangingPunct="1"/>
            <a:r>
              <a:rPr lang="en-US" sz="2400" smtClean="0"/>
              <a:t>allocated blocks</a:t>
            </a:r>
          </a:p>
          <a:p>
            <a:pPr lvl="1" eaLnBrk="1" hangingPunct="1"/>
            <a:r>
              <a:rPr lang="en-US" sz="2400" smtClean="0"/>
              <a:t>free blocks (holes)</a:t>
            </a:r>
          </a:p>
          <a:p>
            <a:pPr eaLnBrk="1" hangingPunct="1"/>
            <a:endParaRPr lang="en-US" sz="2800" smtClean="0"/>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44BE8C-2BCA-4F23-AC7E-8DB5DFD8FB47}" type="slidenum">
              <a:rPr lang="en-US"/>
              <a:pPr eaLnBrk="1" hangingPunct="1"/>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Dynamic Storage-Allocation Problem</a:t>
            </a:r>
          </a:p>
        </p:txBody>
      </p:sp>
      <p:sp>
        <p:nvSpPr>
          <p:cNvPr id="35843" name="Rectangle 3"/>
          <p:cNvSpPr>
            <a:spLocks noGrp="1" noChangeArrowheads="1"/>
          </p:cNvSpPr>
          <p:nvPr>
            <p:ph type="body" idx="1"/>
          </p:nvPr>
        </p:nvSpPr>
        <p:spPr>
          <a:xfrm>
            <a:off x="912813" y="2212975"/>
            <a:ext cx="6954837" cy="3114675"/>
          </a:xfrm>
        </p:spPr>
        <p:txBody>
          <a:bodyPr/>
          <a:lstStyle/>
          <a:p>
            <a:pPr eaLnBrk="1" hangingPunct="1">
              <a:lnSpc>
                <a:spcPct val="90000"/>
              </a:lnSpc>
            </a:pPr>
            <a:r>
              <a:rPr lang="en-US" sz="2800" b="1" smtClean="0"/>
              <a:t>First-fit</a:t>
            </a:r>
            <a:r>
              <a:rPr lang="en-US" sz="2800" smtClean="0"/>
              <a:t>:  Allocate the </a:t>
            </a:r>
            <a:r>
              <a:rPr lang="en-US" sz="2800" i="1" smtClean="0"/>
              <a:t>first</a:t>
            </a:r>
            <a:r>
              <a:rPr lang="en-US" sz="2800" smtClean="0"/>
              <a:t> hole that is big enough</a:t>
            </a:r>
          </a:p>
          <a:p>
            <a:pPr eaLnBrk="1" hangingPunct="1">
              <a:lnSpc>
                <a:spcPct val="90000"/>
              </a:lnSpc>
            </a:pPr>
            <a:r>
              <a:rPr lang="en-US" sz="2800" b="1" smtClean="0"/>
              <a:t>Best-fit</a:t>
            </a:r>
            <a:r>
              <a:rPr lang="en-US" sz="2800" smtClean="0"/>
              <a:t>:  Allocate the </a:t>
            </a:r>
            <a:r>
              <a:rPr lang="en-US" sz="2800" i="1" smtClean="0"/>
              <a:t>smallest</a:t>
            </a:r>
            <a:r>
              <a:rPr lang="en-US" sz="2800" smtClean="0"/>
              <a:t> hole that is big enough; must search entire list, unless ordered by size  </a:t>
            </a:r>
          </a:p>
          <a:p>
            <a:pPr lvl="1" eaLnBrk="1" hangingPunct="1">
              <a:lnSpc>
                <a:spcPct val="90000"/>
              </a:lnSpc>
            </a:pPr>
            <a:r>
              <a:rPr lang="en-US" sz="2400" smtClean="0"/>
              <a:t>Produces the smallest leftover hole</a:t>
            </a:r>
          </a:p>
          <a:p>
            <a:pPr eaLnBrk="1" hangingPunct="1">
              <a:lnSpc>
                <a:spcPct val="90000"/>
              </a:lnSpc>
            </a:pPr>
            <a:r>
              <a:rPr lang="en-US" sz="2800" b="1" smtClean="0"/>
              <a:t>Worst-fit</a:t>
            </a:r>
            <a:r>
              <a:rPr lang="en-US" sz="2800" smtClean="0"/>
              <a:t>:  Allocate the </a:t>
            </a:r>
            <a:r>
              <a:rPr lang="en-US" sz="2800" i="1" smtClean="0"/>
              <a:t>largest</a:t>
            </a:r>
            <a:r>
              <a:rPr lang="en-US" sz="2800" smtClean="0"/>
              <a:t> hole; must also search entire list  </a:t>
            </a:r>
          </a:p>
          <a:p>
            <a:pPr lvl="1" eaLnBrk="1" hangingPunct="1">
              <a:lnSpc>
                <a:spcPct val="90000"/>
              </a:lnSpc>
            </a:pPr>
            <a:r>
              <a:rPr lang="en-US" sz="2400" smtClean="0"/>
              <a:t>Produces the largest leftover hole</a:t>
            </a:r>
          </a:p>
        </p:txBody>
      </p:sp>
      <p:sp>
        <p:nvSpPr>
          <p:cNvPr id="35844" name="Text Box 4"/>
          <p:cNvSpPr txBox="1">
            <a:spLocks noChangeArrowheads="1"/>
          </p:cNvSpPr>
          <p:nvPr/>
        </p:nvSpPr>
        <p:spPr bwMode="auto">
          <a:xfrm>
            <a:off x="755650" y="1557338"/>
            <a:ext cx="6538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000">
                <a:latin typeface="Helvetica" panose="020B0604020202020204" pitchFamily="34" charset="0"/>
              </a:rPr>
              <a:t>How to satisfy a request of size </a:t>
            </a:r>
            <a:r>
              <a:rPr lang="en-US" sz="2000" i="1">
                <a:latin typeface="Helvetica" panose="020B0604020202020204" pitchFamily="34" charset="0"/>
              </a:rPr>
              <a:t>n</a:t>
            </a:r>
            <a:r>
              <a:rPr lang="en-US" sz="2000">
                <a:latin typeface="Helvetica" panose="020B0604020202020204" pitchFamily="34" charset="0"/>
              </a:rPr>
              <a:t> from a list of free holes</a:t>
            </a:r>
          </a:p>
        </p:txBody>
      </p:sp>
      <p:sp>
        <p:nvSpPr>
          <p:cNvPr id="35845" name="Text Box 5"/>
          <p:cNvSpPr txBox="1">
            <a:spLocks noChangeArrowheads="1"/>
          </p:cNvSpPr>
          <p:nvPr/>
        </p:nvSpPr>
        <p:spPr bwMode="auto">
          <a:xfrm>
            <a:off x="1116013" y="6156325"/>
            <a:ext cx="653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000">
                <a:latin typeface="Helvetica" panose="020B0604020202020204" pitchFamily="34" charset="0"/>
              </a:rPr>
              <a:t>First-fit and best-fit better than worst-fit in terms of speed and storage utilization – first-fit is fastest</a:t>
            </a:r>
          </a:p>
        </p:txBody>
      </p:sp>
      <p:sp>
        <p:nvSpPr>
          <p:cNvPr id="3584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F32569-ED3C-41D5-9983-0756D2A17584}" type="slidenum">
              <a:rPr lang="en-US"/>
              <a:pPr eaLnBrk="1" hangingPunct="1"/>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642938"/>
            <a:ext cx="8229600" cy="5483225"/>
          </a:xfrm>
        </p:spPr>
        <p:txBody>
          <a:bodyPr/>
          <a:lstStyle/>
          <a:p>
            <a:pPr>
              <a:buFontTx/>
              <a:buNone/>
            </a:pPr>
            <a:r>
              <a:rPr lang="en-IE" smtClean="0"/>
              <a:t>Problem:</a:t>
            </a:r>
          </a:p>
          <a:p>
            <a:pPr>
              <a:buFontTx/>
              <a:buNone/>
            </a:pPr>
            <a:r>
              <a:rPr lang="en-IE" smtClean="0"/>
              <a:t>Assume memory has the following holes (free blocks) in order:</a:t>
            </a:r>
          </a:p>
          <a:p>
            <a:pPr>
              <a:buFontTx/>
              <a:buNone/>
            </a:pPr>
            <a:r>
              <a:rPr lang="en-IE" smtClean="0"/>
              <a:t>10K, 30K, 5K, 20K, 15K, 20K</a:t>
            </a:r>
          </a:p>
          <a:p>
            <a:pPr>
              <a:buFontTx/>
              <a:buNone/>
            </a:pPr>
            <a:endParaRPr lang="en-IE" smtClean="0"/>
          </a:p>
          <a:p>
            <a:pPr>
              <a:buFontTx/>
              <a:buNone/>
            </a:pPr>
            <a:r>
              <a:rPr lang="en-IE" smtClean="0"/>
              <a:t>How would the following algorithms place processes of 20K, 10K, 5K (in that order):</a:t>
            </a:r>
          </a:p>
          <a:p>
            <a:r>
              <a:rPr lang="en-IE" smtClean="0"/>
              <a:t>First-fit</a:t>
            </a:r>
          </a:p>
          <a:p>
            <a:r>
              <a:rPr lang="en-IE" smtClean="0"/>
              <a:t>Best-fit</a:t>
            </a:r>
          </a:p>
          <a:p>
            <a:r>
              <a:rPr lang="en-IE" smtClean="0"/>
              <a:t>Worst-fit</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D19B32-4E79-4B86-874A-A8D4EB140AD6}" type="slidenum">
              <a:rPr lang="en-US"/>
              <a:pPr eaLnBrk="1" hangingPunct="1"/>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Fragmentation</a:t>
            </a:r>
          </a:p>
        </p:txBody>
      </p:sp>
      <p:sp>
        <p:nvSpPr>
          <p:cNvPr id="37891" name="Rectangle 3"/>
          <p:cNvSpPr>
            <a:spLocks noGrp="1" noChangeArrowheads="1"/>
          </p:cNvSpPr>
          <p:nvPr>
            <p:ph type="body" idx="1"/>
          </p:nvPr>
        </p:nvSpPr>
        <p:spPr>
          <a:xfrm>
            <a:off x="762000" y="1239838"/>
            <a:ext cx="7697788" cy="5213350"/>
          </a:xfrm>
        </p:spPr>
        <p:txBody>
          <a:bodyPr/>
          <a:lstStyle/>
          <a:p>
            <a:pPr eaLnBrk="1" hangingPunct="1">
              <a:lnSpc>
                <a:spcPct val="90000"/>
              </a:lnSpc>
            </a:pPr>
            <a:r>
              <a:rPr lang="en-US" sz="2400" smtClean="0"/>
              <a:t>As time goes on, memory becomes more and more fragmented - External Fragmentation </a:t>
            </a:r>
          </a:p>
          <a:p>
            <a:pPr eaLnBrk="1" hangingPunct="1">
              <a:lnSpc>
                <a:spcPct val="90000"/>
              </a:lnSpc>
            </a:pPr>
            <a:r>
              <a:rPr lang="en-US" sz="2400" smtClean="0"/>
              <a:t>Situation can occur where total memory space exists to satisfy a request, but it is not contiguous</a:t>
            </a:r>
          </a:p>
          <a:p>
            <a:pPr eaLnBrk="1" hangingPunct="1">
              <a:lnSpc>
                <a:spcPct val="90000"/>
              </a:lnSpc>
            </a:pPr>
            <a:r>
              <a:rPr lang="en-US" sz="2400" smtClean="0"/>
              <a:t>Reduce external fragmentation by </a:t>
            </a:r>
            <a:r>
              <a:rPr lang="en-US" sz="2400" b="1" smtClean="0"/>
              <a:t>compaction</a:t>
            </a:r>
          </a:p>
          <a:p>
            <a:pPr lvl="1" eaLnBrk="1" hangingPunct="1">
              <a:lnSpc>
                <a:spcPct val="90000"/>
              </a:lnSpc>
            </a:pPr>
            <a:r>
              <a:rPr lang="en-US" sz="2000" smtClean="0"/>
              <a:t>Shuffle memory contents to place all free memory together in one large block</a:t>
            </a:r>
          </a:p>
          <a:p>
            <a:pPr lvl="1" eaLnBrk="1" hangingPunct="1">
              <a:lnSpc>
                <a:spcPct val="90000"/>
              </a:lnSpc>
            </a:pPr>
            <a:r>
              <a:rPr lang="en-US" sz="2000" smtClean="0"/>
              <a:t>Compaction is possible </a:t>
            </a:r>
            <a:r>
              <a:rPr lang="en-US" sz="2000" i="1" smtClean="0"/>
              <a:t>only</a:t>
            </a:r>
            <a:r>
              <a:rPr lang="en-US" sz="2000" smtClean="0"/>
              <a:t> if relocation is dynamic, and is done at execution time</a:t>
            </a:r>
          </a:p>
          <a:p>
            <a:pPr lvl="1" eaLnBrk="1" hangingPunct="1">
              <a:lnSpc>
                <a:spcPct val="90000"/>
              </a:lnSpc>
            </a:pPr>
            <a:r>
              <a:rPr lang="en-GB" sz="2000" smtClean="0"/>
              <a:t>Compaction may be costly in terms of time</a:t>
            </a:r>
            <a:endParaRPr lang="en-US" sz="2000" smtClean="0"/>
          </a:p>
          <a:p>
            <a:pPr lvl="1" eaLnBrk="1" hangingPunct="1">
              <a:lnSpc>
                <a:spcPct val="90000"/>
              </a:lnSpc>
            </a:pPr>
            <a:r>
              <a:rPr lang="en-US" sz="2000" smtClean="0"/>
              <a:t>I/O problem</a:t>
            </a:r>
          </a:p>
          <a:p>
            <a:pPr lvl="2" eaLnBrk="1" hangingPunct="1">
              <a:lnSpc>
                <a:spcPct val="90000"/>
              </a:lnSpc>
            </a:pPr>
            <a:r>
              <a:rPr lang="en-US" sz="1800" smtClean="0"/>
              <a:t>Fix process in memory while it is involved in I/O</a:t>
            </a:r>
          </a:p>
          <a:p>
            <a:pPr lvl="2" eaLnBrk="1" hangingPunct="1">
              <a:lnSpc>
                <a:spcPct val="90000"/>
              </a:lnSpc>
            </a:pPr>
            <a:r>
              <a:rPr lang="en-US" sz="1800" smtClean="0"/>
              <a:t>Do I/O only into OS buffers</a:t>
            </a:r>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C5637E-6E31-4E7A-90F1-554172DA5F34}" type="slidenum">
              <a:rPr lang="en-US"/>
              <a:pPr eaLnBrk="1" hangingPunct="1"/>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Paging</a:t>
            </a:r>
          </a:p>
        </p:txBody>
      </p:sp>
      <p:sp>
        <p:nvSpPr>
          <p:cNvPr id="38915" name="Rectangle 3"/>
          <p:cNvSpPr>
            <a:spLocks noGrp="1" noChangeArrowheads="1"/>
          </p:cNvSpPr>
          <p:nvPr>
            <p:ph type="body" idx="1"/>
          </p:nvPr>
        </p:nvSpPr>
        <p:spPr>
          <a:xfrm>
            <a:off x="762000" y="1239838"/>
            <a:ext cx="6883400" cy="4524375"/>
          </a:xfrm>
        </p:spPr>
        <p:txBody>
          <a:bodyPr/>
          <a:lstStyle/>
          <a:p>
            <a:pPr eaLnBrk="1" hangingPunct="1"/>
            <a:r>
              <a:rPr lang="en-US" sz="2800" smtClean="0"/>
              <a:t>Physical address space of a process can be noncontiguous</a:t>
            </a:r>
          </a:p>
          <a:p>
            <a:pPr eaLnBrk="1" hangingPunct="1"/>
            <a:r>
              <a:rPr lang="en-US" sz="2800" smtClean="0"/>
              <a:t>process is allocated physical memory wherever the latter is available</a:t>
            </a:r>
          </a:p>
          <a:p>
            <a:pPr eaLnBrk="1" hangingPunct="1"/>
            <a:r>
              <a:rPr lang="en-GB" sz="2800" smtClean="0"/>
              <a:t>This avoids external fragmentation and the need for compaction</a:t>
            </a:r>
            <a:endParaRPr lang="en-US" sz="2800" smtClean="0"/>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C9EF4F-86F6-4806-91A5-E50805D37709}" type="slidenum">
              <a:rPr lang="en-US"/>
              <a:pPr eaLnBrk="1" hangingPunct="1"/>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620713"/>
            <a:ext cx="8229600" cy="5505450"/>
          </a:xfrm>
        </p:spPr>
        <p:txBody>
          <a:bodyPr/>
          <a:lstStyle/>
          <a:p>
            <a:pPr eaLnBrk="1" hangingPunct="1">
              <a:lnSpc>
                <a:spcPct val="80000"/>
              </a:lnSpc>
            </a:pPr>
            <a:r>
              <a:rPr lang="en-US" sz="2800" smtClean="0"/>
              <a:t>Divide physical memory into fixed-sized blocks called </a:t>
            </a:r>
            <a:r>
              <a:rPr lang="en-US" sz="2800" b="1" smtClean="0"/>
              <a:t>frames</a:t>
            </a:r>
            <a:r>
              <a:rPr lang="en-US" sz="2800" smtClean="0"/>
              <a:t> </a:t>
            </a:r>
          </a:p>
          <a:p>
            <a:pPr eaLnBrk="1" hangingPunct="1">
              <a:lnSpc>
                <a:spcPct val="80000"/>
              </a:lnSpc>
            </a:pPr>
            <a:r>
              <a:rPr lang="en-US" sz="2800" smtClean="0"/>
              <a:t>frame size is power of 2, typically between 512 bytes (1/2 KB) and 8,192 bytes (8 KB)</a:t>
            </a:r>
          </a:p>
          <a:p>
            <a:pPr eaLnBrk="1" hangingPunct="1">
              <a:lnSpc>
                <a:spcPct val="80000"/>
              </a:lnSpc>
            </a:pPr>
            <a:r>
              <a:rPr lang="en-US" sz="2800" smtClean="0"/>
              <a:t>Divide logical memory into blocks of same size called </a:t>
            </a:r>
            <a:r>
              <a:rPr lang="en-US" sz="2800" b="1" smtClean="0"/>
              <a:t>pages</a:t>
            </a:r>
            <a:endParaRPr lang="en-US" sz="2800" smtClean="0"/>
          </a:p>
          <a:p>
            <a:pPr eaLnBrk="1" hangingPunct="1">
              <a:lnSpc>
                <a:spcPct val="80000"/>
              </a:lnSpc>
            </a:pPr>
            <a:r>
              <a:rPr lang="en-US" sz="2800" smtClean="0"/>
              <a:t>OS must keep track of all free frames</a:t>
            </a:r>
          </a:p>
          <a:p>
            <a:pPr eaLnBrk="1" hangingPunct="1">
              <a:lnSpc>
                <a:spcPct val="80000"/>
              </a:lnSpc>
            </a:pPr>
            <a:r>
              <a:rPr lang="en-US" sz="2800" smtClean="0"/>
              <a:t>To run a program of size </a:t>
            </a:r>
            <a:r>
              <a:rPr lang="en-US" sz="2800" b="1" i="1" smtClean="0">
                <a:solidFill>
                  <a:srgbClr val="FF0000"/>
                </a:solidFill>
              </a:rPr>
              <a:t>n</a:t>
            </a:r>
            <a:r>
              <a:rPr lang="en-US" sz="2800" smtClean="0"/>
              <a:t> pages, need to find </a:t>
            </a:r>
            <a:r>
              <a:rPr lang="en-US" sz="2800" i="1" smtClean="0"/>
              <a:t>n</a:t>
            </a:r>
            <a:r>
              <a:rPr lang="en-US" sz="2800" smtClean="0"/>
              <a:t> free frames and load program</a:t>
            </a:r>
          </a:p>
          <a:p>
            <a:pPr eaLnBrk="1" hangingPunct="1">
              <a:lnSpc>
                <a:spcPct val="80000"/>
              </a:lnSpc>
            </a:pPr>
            <a:r>
              <a:rPr lang="en-US" sz="2800" smtClean="0"/>
              <a:t>Set up a </a:t>
            </a:r>
            <a:r>
              <a:rPr lang="en-US" sz="2800" b="1" smtClean="0"/>
              <a:t>page table</a:t>
            </a:r>
            <a:r>
              <a:rPr lang="en-US" sz="2800" smtClean="0"/>
              <a:t> to translate logical to physical addresses</a:t>
            </a:r>
          </a:p>
          <a:p>
            <a:pPr eaLnBrk="1" hangingPunct="1">
              <a:lnSpc>
                <a:spcPct val="80000"/>
              </a:lnSpc>
            </a:pPr>
            <a:r>
              <a:rPr lang="en-US" sz="2800" smtClean="0"/>
              <a:t>Internal fragmentation will occur unless the memory required by a process corresponds to an exact multiple of frame size</a:t>
            </a:r>
          </a:p>
          <a:p>
            <a:pPr eaLnBrk="1" hangingPunct="1">
              <a:lnSpc>
                <a:spcPct val="80000"/>
              </a:lnSpc>
            </a:pPr>
            <a:endParaRPr lang="en-US" sz="2800" smtClean="0"/>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B3D923-E691-4D00-AEEB-94646B725E80}" type="slidenum">
              <a:rPr lang="en-US"/>
              <a:pPr eaLnBrk="1" hangingPunct="1"/>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Address Translation Scheme</a:t>
            </a:r>
          </a:p>
        </p:txBody>
      </p:sp>
      <p:sp>
        <p:nvSpPr>
          <p:cNvPr id="40963" name="Rectangle 3"/>
          <p:cNvSpPr>
            <a:spLocks noGrp="1" noChangeArrowheads="1"/>
          </p:cNvSpPr>
          <p:nvPr>
            <p:ph type="body" idx="1"/>
          </p:nvPr>
        </p:nvSpPr>
        <p:spPr>
          <a:xfrm>
            <a:off x="762000" y="1239838"/>
            <a:ext cx="6808788" cy="5073650"/>
          </a:xfrm>
        </p:spPr>
        <p:txBody>
          <a:bodyPr/>
          <a:lstStyle/>
          <a:p>
            <a:pPr>
              <a:lnSpc>
                <a:spcPct val="80000"/>
              </a:lnSpc>
            </a:pPr>
            <a:r>
              <a:rPr lang="en-US" sz="2800" smtClean="0"/>
              <a:t>Address generated by CPU is divided into:</a:t>
            </a:r>
            <a:br>
              <a:rPr lang="en-US" sz="2800" smtClean="0"/>
            </a:br>
            <a:endParaRPr lang="en-US" sz="2800" smtClean="0"/>
          </a:p>
          <a:p>
            <a:pPr lvl="1">
              <a:lnSpc>
                <a:spcPct val="80000"/>
              </a:lnSpc>
            </a:pPr>
            <a:r>
              <a:rPr lang="en-US" sz="2400" b="1" smtClean="0"/>
              <a:t>Page number (</a:t>
            </a:r>
            <a:r>
              <a:rPr lang="en-US" sz="2400" b="1" i="1" smtClean="0"/>
              <a:t>p</a:t>
            </a:r>
            <a:r>
              <a:rPr lang="en-US" sz="2400" b="1" smtClean="0"/>
              <a:t>)</a:t>
            </a:r>
            <a:r>
              <a:rPr lang="en-US" sz="2400" smtClean="0"/>
              <a:t> – used as an index into a </a:t>
            </a:r>
            <a:r>
              <a:rPr lang="en-US" sz="2400" i="1" smtClean="0"/>
              <a:t>page</a:t>
            </a:r>
            <a:r>
              <a:rPr lang="en-US" sz="2400" smtClean="0"/>
              <a:t> </a:t>
            </a:r>
            <a:r>
              <a:rPr lang="en-US" sz="2400" i="1" smtClean="0"/>
              <a:t>table</a:t>
            </a:r>
            <a:r>
              <a:rPr lang="en-US" sz="2400" smtClean="0"/>
              <a:t> which contains base address of each page in physical memory</a:t>
            </a:r>
          </a:p>
          <a:p>
            <a:pPr lvl="1">
              <a:lnSpc>
                <a:spcPct val="80000"/>
              </a:lnSpc>
            </a:pPr>
            <a:r>
              <a:rPr lang="en-US" sz="2400" b="1" smtClean="0"/>
              <a:t>Page offset (d)</a:t>
            </a:r>
            <a:r>
              <a:rPr lang="en-US" sz="2400" smtClean="0"/>
              <a:t> – combined with base address to define the physical memory address that is sent to the memory unit</a:t>
            </a:r>
          </a:p>
          <a:p>
            <a:pPr lvl="1">
              <a:lnSpc>
                <a:spcPct val="80000"/>
              </a:lnSpc>
            </a:pPr>
            <a:endParaRPr lang="en-US" sz="2400" smtClean="0"/>
          </a:p>
          <a:p>
            <a:pPr lvl="1">
              <a:lnSpc>
                <a:spcPct val="80000"/>
              </a:lnSpc>
            </a:pPr>
            <a:endParaRPr lang="en-US" sz="2400" smtClean="0"/>
          </a:p>
          <a:p>
            <a:pPr lvl="1">
              <a:lnSpc>
                <a:spcPct val="80000"/>
              </a:lnSpc>
            </a:pPr>
            <a:endParaRPr lang="en-US" sz="2400" smtClean="0"/>
          </a:p>
          <a:p>
            <a:pPr lvl="1">
              <a:lnSpc>
                <a:spcPct val="80000"/>
              </a:lnSpc>
            </a:pPr>
            <a:r>
              <a:rPr lang="en-US" sz="2400" smtClean="0"/>
              <a:t>For given logical address space 2</a:t>
            </a:r>
            <a:r>
              <a:rPr lang="en-US" sz="2400" i="1" baseline="30000" smtClean="0"/>
              <a:t>m </a:t>
            </a:r>
            <a:r>
              <a:rPr lang="en-US" sz="2400" i="1" smtClean="0"/>
              <a:t>and page size</a:t>
            </a:r>
            <a:r>
              <a:rPr lang="en-US" sz="2400" i="1" baseline="30000" smtClean="0"/>
              <a:t> </a:t>
            </a:r>
            <a:r>
              <a:rPr lang="en-US" sz="2400" i="1" smtClean="0"/>
              <a:t>2</a:t>
            </a:r>
            <a:r>
              <a:rPr lang="en-US" sz="2400" baseline="30000" smtClean="0"/>
              <a:t>n</a:t>
            </a:r>
          </a:p>
        </p:txBody>
      </p:sp>
      <p:sp>
        <p:nvSpPr>
          <p:cNvPr id="40964" name="Rectangle 4"/>
          <p:cNvSpPr>
            <a:spLocks noChangeArrowheads="1"/>
          </p:cNvSpPr>
          <p:nvPr/>
        </p:nvSpPr>
        <p:spPr bwMode="auto">
          <a:xfrm>
            <a:off x="2700338" y="4581525"/>
            <a:ext cx="3105150" cy="43815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E"/>
          </a:p>
        </p:txBody>
      </p:sp>
      <p:sp>
        <p:nvSpPr>
          <p:cNvPr id="40965" name="Line 5"/>
          <p:cNvSpPr>
            <a:spLocks noChangeShapeType="1"/>
          </p:cNvSpPr>
          <p:nvPr/>
        </p:nvSpPr>
        <p:spPr bwMode="auto">
          <a:xfrm>
            <a:off x="4211638" y="42926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0966" name="Text Box 6"/>
          <p:cNvSpPr txBox="1">
            <a:spLocks noChangeArrowheads="1"/>
          </p:cNvSpPr>
          <p:nvPr/>
        </p:nvSpPr>
        <p:spPr bwMode="auto">
          <a:xfrm>
            <a:off x="2411413" y="422116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atin typeface="Helvetica" panose="020B0604020202020204" pitchFamily="34" charset="0"/>
              </a:rPr>
              <a:t>page number</a:t>
            </a:r>
          </a:p>
        </p:txBody>
      </p:sp>
      <p:sp>
        <p:nvSpPr>
          <p:cNvPr id="40967" name="Text Box 7"/>
          <p:cNvSpPr txBox="1">
            <a:spLocks noChangeArrowheads="1"/>
          </p:cNvSpPr>
          <p:nvPr/>
        </p:nvSpPr>
        <p:spPr bwMode="auto">
          <a:xfrm>
            <a:off x="4932363" y="422116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atin typeface="Helvetica" panose="020B0604020202020204" pitchFamily="34" charset="0"/>
              </a:rPr>
              <a:t>page offset</a:t>
            </a:r>
          </a:p>
        </p:txBody>
      </p:sp>
      <p:sp>
        <p:nvSpPr>
          <p:cNvPr id="40968" name="Text Box 8"/>
          <p:cNvSpPr txBox="1">
            <a:spLocks noChangeArrowheads="1"/>
          </p:cNvSpPr>
          <p:nvPr/>
        </p:nvSpPr>
        <p:spPr bwMode="auto">
          <a:xfrm>
            <a:off x="3146425" y="4611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i="1">
                <a:latin typeface="Helvetica" panose="020B0604020202020204" pitchFamily="34" charset="0"/>
              </a:rPr>
              <a:t>p</a:t>
            </a:r>
            <a:endParaRPr lang="en-US">
              <a:latin typeface="Helvetica" panose="020B0604020202020204" pitchFamily="34" charset="0"/>
            </a:endParaRPr>
          </a:p>
        </p:txBody>
      </p:sp>
      <p:sp>
        <p:nvSpPr>
          <p:cNvPr id="40969" name="Text Box 9"/>
          <p:cNvSpPr txBox="1">
            <a:spLocks noChangeArrowheads="1"/>
          </p:cNvSpPr>
          <p:nvPr/>
        </p:nvSpPr>
        <p:spPr bwMode="auto">
          <a:xfrm>
            <a:off x="4595813" y="4613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i="1">
                <a:latin typeface="Helvetica" panose="020B0604020202020204" pitchFamily="34" charset="0"/>
              </a:rPr>
              <a:t>d</a:t>
            </a:r>
            <a:endParaRPr lang="en-US">
              <a:latin typeface="Helvetica" panose="020B0604020202020204" pitchFamily="34" charset="0"/>
            </a:endParaRPr>
          </a:p>
        </p:txBody>
      </p:sp>
      <p:sp>
        <p:nvSpPr>
          <p:cNvPr id="40970" name="Text Box 10"/>
          <p:cNvSpPr txBox="1">
            <a:spLocks noChangeArrowheads="1"/>
          </p:cNvSpPr>
          <p:nvPr/>
        </p:nvSpPr>
        <p:spPr bwMode="auto">
          <a:xfrm>
            <a:off x="2987675" y="4941888"/>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i="1">
                <a:latin typeface="Helvetica" panose="020B0604020202020204" pitchFamily="34" charset="0"/>
              </a:rPr>
              <a:t>m - n</a:t>
            </a:r>
          </a:p>
        </p:txBody>
      </p:sp>
      <p:sp>
        <p:nvSpPr>
          <p:cNvPr id="40971" name="Text Box 11"/>
          <p:cNvSpPr txBox="1">
            <a:spLocks noChangeArrowheads="1"/>
          </p:cNvSpPr>
          <p:nvPr/>
        </p:nvSpPr>
        <p:spPr bwMode="auto">
          <a:xfrm>
            <a:off x="4716463" y="4941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i="1">
                <a:latin typeface="Helvetica" panose="020B0604020202020204" pitchFamily="34" charset="0"/>
              </a:rPr>
              <a:t>n</a:t>
            </a:r>
          </a:p>
        </p:txBody>
      </p:sp>
      <p:sp>
        <p:nvSpPr>
          <p:cNvPr id="409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CBCDF5-DE2A-4CA7-A536-F56FC63BA117}" type="slidenum">
              <a:rPr lang="en-US"/>
              <a:pPr eaLnBrk="1" hangingPunct="1"/>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Paging Hardware</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l="589" t="10748" r="620" b="11162"/>
          <a:stretch>
            <a:fillRect/>
          </a:stretch>
        </p:blipFill>
        <p:spPr bwMode="auto">
          <a:xfrm>
            <a:off x="1233488" y="1506538"/>
            <a:ext cx="7251700"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F11FBA-49CF-4555-A782-363901F61B8D}" type="slidenum">
              <a:rPr lang="en-US"/>
              <a:pPr eaLnBrk="1" hangingPunct="1"/>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Objectives</a:t>
            </a:r>
          </a:p>
        </p:txBody>
      </p:sp>
      <p:sp>
        <p:nvSpPr>
          <p:cNvPr id="4099" name="Rectangle 3"/>
          <p:cNvSpPr>
            <a:spLocks noGrp="1" noChangeArrowheads="1"/>
          </p:cNvSpPr>
          <p:nvPr>
            <p:ph type="body" idx="1"/>
          </p:nvPr>
        </p:nvSpPr>
        <p:spPr>
          <a:xfrm>
            <a:off x="762000" y="1239838"/>
            <a:ext cx="7566025" cy="4440237"/>
          </a:xfrm>
        </p:spPr>
        <p:txBody>
          <a:bodyPr/>
          <a:lstStyle/>
          <a:p>
            <a:pPr eaLnBrk="1" hangingPunct="1"/>
            <a:r>
              <a:rPr lang="en-US" smtClean="0"/>
              <a:t>To provide a detailed description of various ways of organizing memory hardware</a:t>
            </a:r>
          </a:p>
          <a:p>
            <a:pPr eaLnBrk="1" hangingPunct="1"/>
            <a:r>
              <a:rPr lang="en-US" smtClean="0"/>
              <a:t>To discuss various memory-management techniques including contiguous memory allocation, paging and virtual memory</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2180BF-2F46-410C-99B9-A4E2D3EFA32F}" type="slidenum">
              <a:rPr lang="en-US"/>
              <a:pPr eaLnBrk="1" hangingPunct="1"/>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Paging Model of Logical and Physical Memory</a:t>
            </a:r>
            <a:endParaRPr lang="en-US" sz="3200" smtClean="0"/>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l="10391" t="623" r="10611" b="951"/>
          <a:stretch>
            <a:fillRect/>
          </a:stretch>
        </p:blipFill>
        <p:spPr bwMode="auto">
          <a:xfrm>
            <a:off x="2225675" y="1824038"/>
            <a:ext cx="4429125" cy="41386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3F6653-03D3-41DB-B220-DF315B564BB6}" type="slidenum">
              <a:rPr lang="en-US"/>
              <a:pPr eaLnBrk="1" hangingPunct="1"/>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57200" y="765175"/>
            <a:ext cx="8229600" cy="5360988"/>
          </a:xfrm>
        </p:spPr>
        <p:txBody>
          <a:bodyPr/>
          <a:lstStyle/>
          <a:p>
            <a:pPr eaLnBrk="1" hangingPunct="1"/>
            <a:r>
              <a:rPr lang="en-GB" smtClean="0"/>
              <a:t>When a new process arrives to be executed, OS examines its size (in pages)</a:t>
            </a:r>
          </a:p>
          <a:p>
            <a:pPr eaLnBrk="1" hangingPunct="1"/>
            <a:r>
              <a:rPr lang="en-GB" smtClean="0"/>
              <a:t>Each page needs one frame</a:t>
            </a:r>
          </a:p>
          <a:p>
            <a:pPr eaLnBrk="1" hangingPunct="1"/>
            <a:r>
              <a:rPr lang="en-GB" smtClean="0"/>
              <a:t>If there are enough free frames in memory, these are allocated to the new process</a:t>
            </a:r>
          </a:p>
          <a:p>
            <a:pPr eaLnBrk="1" hangingPunct="1"/>
            <a:r>
              <a:rPr lang="en-GB" smtClean="0"/>
              <a:t>Process is loaded into these frames</a:t>
            </a:r>
          </a:p>
          <a:p>
            <a:pPr eaLnBrk="1" hangingPunct="1"/>
            <a:r>
              <a:rPr lang="en-GB" smtClean="0"/>
              <a:t>Frame numbers are put into the page table for that process</a:t>
            </a:r>
            <a:endParaRPr lang="en-US" smtClean="0"/>
          </a:p>
        </p:txBody>
      </p:sp>
      <p:sp>
        <p:nvSpPr>
          <p:cNvPr id="44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C0C205-2242-49B5-BE9D-DC8AD67DD9B7}" type="slidenum">
              <a:rPr lang="en-US"/>
              <a:pPr eaLnBrk="1" hangingPunct="1"/>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457200" y="981075"/>
            <a:ext cx="8229600" cy="5145088"/>
          </a:xfrm>
        </p:spPr>
        <p:txBody>
          <a:bodyPr/>
          <a:lstStyle/>
          <a:p>
            <a:pPr eaLnBrk="1" hangingPunct="1"/>
            <a:r>
              <a:rPr lang="en-GB" smtClean="0"/>
              <a:t>OS must know which frames are allocated and which are available </a:t>
            </a:r>
          </a:p>
          <a:p>
            <a:pPr eaLnBrk="1" hangingPunct="1"/>
            <a:r>
              <a:rPr lang="en-GB" smtClean="0"/>
              <a:t>OS maintains a list of allocated frames and a list of free frames</a:t>
            </a:r>
            <a:endParaRPr lang="en-US" smtClean="0"/>
          </a:p>
          <a:p>
            <a:pPr eaLnBrk="1" hangingPunct="1"/>
            <a:endParaRPr lang="en-US" smtClean="0"/>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1EA31B-0C56-4E30-B70B-E08B3727B732}" type="slidenum">
              <a:rPr lang="en-US"/>
              <a:pPr eaLnBrk="1" hangingPunct="1"/>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Free Frames</a:t>
            </a:r>
          </a:p>
        </p:txBody>
      </p:sp>
      <p:sp>
        <p:nvSpPr>
          <p:cNvPr id="46083" name="Text Box 3"/>
          <p:cNvSpPr txBox="1">
            <a:spLocks noChangeArrowheads="1"/>
          </p:cNvSpPr>
          <p:nvPr/>
        </p:nvSpPr>
        <p:spPr bwMode="auto">
          <a:xfrm>
            <a:off x="1936750" y="5516563"/>
            <a:ext cx="188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atin typeface="Helvetica" panose="020B0604020202020204" pitchFamily="34" charset="0"/>
              </a:rPr>
              <a:t>Before allocation</a:t>
            </a:r>
          </a:p>
        </p:txBody>
      </p:sp>
      <p:sp>
        <p:nvSpPr>
          <p:cNvPr id="46084" name="Text Box 4"/>
          <p:cNvSpPr txBox="1">
            <a:spLocks noChangeArrowheads="1"/>
          </p:cNvSpPr>
          <p:nvPr/>
        </p:nvSpPr>
        <p:spPr bwMode="auto">
          <a:xfrm>
            <a:off x="5094288" y="55499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atin typeface="Helvetica" panose="020B0604020202020204" pitchFamily="34" charset="0"/>
              </a:rPr>
              <a:t>After allocation</a:t>
            </a:r>
          </a:p>
        </p:txBody>
      </p:sp>
      <p:pic>
        <p:nvPicPr>
          <p:cNvPr id="46085" name="Picture 5"/>
          <p:cNvPicPr>
            <a:picLocks noChangeAspect="1" noChangeArrowheads="1"/>
          </p:cNvPicPr>
          <p:nvPr/>
        </p:nvPicPr>
        <p:blipFill>
          <a:blip r:embed="rId3">
            <a:extLst>
              <a:ext uri="{28A0092B-C50C-407E-A947-70E740481C1C}">
                <a14:useLocalDpi xmlns:a14="http://schemas.microsoft.com/office/drawing/2010/main" val="0"/>
              </a:ext>
            </a:extLst>
          </a:blip>
          <a:srcRect l="699" t="2477" r="699" b="3087"/>
          <a:stretch>
            <a:fillRect/>
          </a:stretch>
        </p:blipFill>
        <p:spPr bwMode="auto">
          <a:xfrm>
            <a:off x="1912938" y="1568450"/>
            <a:ext cx="5207000" cy="37385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B8993C-8D36-4976-9F5F-EE3D1E8E5CBE}" type="slidenum">
              <a:rPr lang="en-US"/>
              <a:pPr eaLnBrk="1" hangingPunct="1"/>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7367588" cy="1143000"/>
          </a:xfrm>
        </p:spPr>
        <p:txBody>
          <a:bodyPr/>
          <a:lstStyle/>
          <a:p>
            <a:pPr eaLnBrk="1" hangingPunct="1"/>
            <a:r>
              <a:rPr lang="en-US" smtClean="0"/>
              <a:t>Background</a:t>
            </a:r>
          </a:p>
        </p:txBody>
      </p:sp>
      <p:sp>
        <p:nvSpPr>
          <p:cNvPr id="5123" name="Rectangle 3"/>
          <p:cNvSpPr>
            <a:spLocks noGrp="1" noChangeArrowheads="1"/>
          </p:cNvSpPr>
          <p:nvPr>
            <p:ph type="body" idx="1"/>
          </p:nvPr>
        </p:nvSpPr>
        <p:spPr>
          <a:xfrm>
            <a:off x="762000" y="1239838"/>
            <a:ext cx="7351713" cy="4483100"/>
          </a:xfrm>
        </p:spPr>
        <p:txBody>
          <a:bodyPr/>
          <a:lstStyle/>
          <a:p>
            <a:pPr eaLnBrk="1" hangingPunct="1">
              <a:lnSpc>
                <a:spcPct val="90000"/>
              </a:lnSpc>
            </a:pPr>
            <a:r>
              <a:rPr lang="en-US" smtClean="0"/>
              <a:t>Program must be brought (from disk)  into memory and placed within a process for it to be run</a:t>
            </a:r>
          </a:p>
          <a:p>
            <a:pPr eaLnBrk="1" hangingPunct="1">
              <a:lnSpc>
                <a:spcPct val="90000"/>
              </a:lnSpc>
            </a:pPr>
            <a:r>
              <a:rPr lang="en-GB" smtClean="0"/>
              <a:t>Recall fetch-decode-execute cycle of CPU operation</a:t>
            </a:r>
          </a:p>
          <a:p>
            <a:pPr eaLnBrk="1" hangingPunct="1">
              <a:lnSpc>
                <a:spcPct val="90000"/>
              </a:lnSpc>
            </a:pPr>
            <a:r>
              <a:rPr lang="en-GB" smtClean="0"/>
              <a:t>Instructions and data are fetched from memory as a process executes</a:t>
            </a:r>
          </a:p>
          <a:p>
            <a:pPr eaLnBrk="1" hangingPunct="1">
              <a:lnSpc>
                <a:spcPct val="90000"/>
              </a:lnSpc>
            </a:pPr>
            <a:r>
              <a:rPr lang="en-GB" smtClean="0"/>
              <a:t>So memory unit sees a stream of memory addresses</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5E595F-CACA-46A9-94C7-E5F03FFE5B56}" type="slidenum">
              <a:rPr lang="en-US"/>
              <a:pPr eaLnBrk="1" hangingPunct="1"/>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549275"/>
            <a:ext cx="8229600" cy="5576888"/>
          </a:xfrm>
        </p:spPr>
        <p:txBody>
          <a:bodyPr/>
          <a:lstStyle/>
          <a:p>
            <a:pPr eaLnBrk="1" hangingPunct="1"/>
            <a:endParaRPr lang="en-US" smtClean="0"/>
          </a:p>
          <a:p>
            <a:pPr eaLnBrk="1" hangingPunct="1"/>
            <a:r>
              <a:rPr lang="en-GB" smtClean="0"/>
              <a:t>Main memory consists of a large array of words/bytes each with its own address</a:t>
            </a:r>
            <a:endParaRPr lang="en-US" smtClean="0"/>
          </a:p>
          <a:p>
            <a:pPr eaLnBrk="1" hangingPunct="1"/>
            <a:r>
              <a:rPr lang="en-US" smtClean="0"/>
              <a:t>Main memory and registers are only storage CPU can access directly</a:t>
            </a:r>
          </a:p>
          <a:p>
            <a:pPr eaLnBrk="1" hangingPunct="1"/>
            <a:r>
              <a:rPr lang="en-US" smtClean="0"/>
              <a:t>Register access in one CPU clock (or less)</a:t>
            </a:r>
          </a:p>
          <a:p>
            <a:pPr eaLnBrk="1" hangingPunct="1"/>
            <a:r>
              <a:rPr lang="en-US" smtClean="0"/>
              <a:t>Main memory can take many cycles – requires a transaction on the bus</a:t>
            </a:r>
          </a:p>
          <a:p>
            <a:pPr eaLnBrk="1" hangingPunct="1"/>
            <a:r>
              <a:rPr lang="en-US" b="1" smtClean="0"/>
              <a:t>Cache</a:t>
            </a:r>
            <a:r>
              <a:rPr lang="en-US" smtClean="0"/>
              <a:t> sits between main memory and CPU registers</a:t>
            </a:r>
          </a:p>
        </p:txBody>
      </p:sp>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CCABA2-D473-4636-90CE-F48C6CDFF7AC}" type="slidenum">
              <a:rPr lang="en-US"/>
              <a:pPr eaLnBrk="1" hangingPunct="1"/>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Aside: Caching(1)</a:t>
            </a:r>
          </a:p>
        </p:txBody>
      </p:sp>
      <p:sp>
        <p:nvSpPr>
          <p:cNvPr id="7171" name="Rectangle 3"/>
          <p:cNvSpPr>
            <a:spLocks noGrp="1" noChangeArrowheads="1"/>
          </p:cNvSpPr>
          <p:nvPr>
            <p:ph type="body" idx="1"/>
          </p:nvPr>
        </p:nvSpPr>
        <p:spPr>
          <a:xfrm>
            <a:off x="457200" y="1600200"/>
            <a:ext cx="7199313" cy="4527550"/>
          </a:xfrm>
        </p:spPr>
        <p:txBody>
          <a:bodyPr/>
          <a:lstStyle/>
          <a:p>
            <a:pPr eaLnBrk="1" hangingPunct="1"/>
            <a:r>
              <a:rPr lang="en-US" sz="2800" smtClean="0"/>
              <a:t>Important principle, performed at many levels in a computer (in hardware, operating system, software)</a:t>
            </a:r>
          </a:p>
          <a:p>
            <a:pPr eaLnBrk="1" hangingPunct="1"/>
            <a:r>
              <a:rPr lang="en-US" sz="2800" smtClean="0"/>
              <a:t>Information in use copied from slower to faster storage temporarily</a:t>
            </a:r>
          </a:p>
          <a:p>
            <a:pPr eaLnBrk="1" hangingPunct="1"/>
            <a:r>
              <a:rPr lang="en-US" sz="2800" smtClean="0"/>
              <a:t>Faster storage (cache) checked first to determine if information is there</a:t>
            </a:r>
          </a:p>
          <a:p>
            <a:pPr lvl="1" eaLnBrk="1" hangingPunct="1"/>
            <a:r>
              <a:rPr lang="en-US" sz="2400" smtClean="0"/>
              <a:t>If it is, information used directly from the cache (fast)</a:t>
            </a:r>
          </a:p>
          <a:p>
            <a:pPr lvl="1" eaLnBrk="1" hangingPunct="1"/>
            <a:r>
              <a:rPr lang="en-US" sz="2400" smtClean="0"/>
              <a:t>If not, data copied to cache and used there</a:t>
            </a:r>
          </a:p>
          <a:p>
            <a:pPr eaLnBrk="1" hangingPunct="1">
              <a:buFontTx/>
              <a:buNone/>
            </a:pPr>
            <a:endParaRPr lang="en-US" sz="2800" smtClean="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9A9359-397D-4025-B793-E670E20A4EBB}" type="slidenum">
              <a:rPr lang="en-US"/>
              <a:pPr eaLnBrk="1" hangingPunct="1"/>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Caching (2)</a:t>
            </a:r>
          </a:p>
        </p:txBody>
      </p:sp>
      <p:sp>
        <p:nvSpPr>
          <p:cNvPr id="8195" name="Rectangle 3"/>
          <p:cNvSpPr>
            <a:spLocks noGrp="1" noChangeArrowheads="1"/>
          </p:cNvSpPr>
          <p:nvPr>
            <p:ph type="body" idx="1"/>
          </p:nvPr>
        </p:nvSpPr>
        <p:spPr/>
        <p:txBody>
          <a:bodyPr/>
          <a:lstStyle/>
          <a:p>
            <a:pPr eaLnBrk="1" hangingPunct="1"/>
            <a:r>
              <a:rPr lang="en-US" smtClean="0"/>
              <a:t>Cache smaller than storage being cached</a:t>
            </a:r>
          </a:p>
          <a:p>
            <a:pPr lvl="1" eaLnBrk="1" hangingPunct="1"/>
            <a:r>
              <a:rPr lang="en-US" smtClean="0"/>
              <a:t>Cache management important design problem</a:t>
            </a:r>
          </a:p>
          <a:p>
            <a:pPr lvl="1" eaLnBrk="1" hangingPunct="1"/>
            <a:r>
              <a:rPr lang="en-US" smtClean="0"/>
              <a:t>Cache size and replacement policy</a:t>
            </a:r>
          </a:p>
          <a:p>
            <a:pPr eaLnBrk="1" hangingPunct="1"/>
            <a:endParaRPr lang="en-US" smtClean="0"/>
          </a:p>
          <a:p>
            <a:pPr eaLnBrk="1" hangingPunct="1"/>
            <a:endParaRPr lang="en-US" smtClean="0"/>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EB5729-99C2-40C8-A1F5-4BD4DE08162B}" type="slidenum">
              <a:rPr lang="en-US"/>
              <a:pPr eaLnBrk="1" hangingPunct="1"/>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Caching (3)</a:t>
            </a:r>
            <a:endParaRPr lang="en-US" smtClean="0"/>
          </a:p>
        </p:txBody>
      </p:sp>
      <p:sp>
        <p:nvSpPr>
          <p:cNvPr id="9219" name="Rectangle 3"/>
          <p:cNvSpPr>
            <a:spLocks noGrp="1" noChangeArrowheads="1"/>
          </p:cNvSpPr>
          <p:nvPr>
            <p:ph type="body" idx="1"/>
          </p:nvPr>
        </p:nvSpPr>
        <p:spPr>
          <a:xfrm>
            <a:off x="457200" y="1600200"/>
            <a:ext cx="8229600" cy="4924425"/>
          </a:xfrm>
        </p:spPr>
        <p:txBody>
          <a:bodyPr/>
          <a:lstStyle/>
          <a:p>
            <a:pPr>
              <a:lnSpc>
                <a:spcPct val="80000"/>
              </a:lnSpc>
            </a:pPr>
            <a:r>
              <a:rPr lang="en-US" sz="2400" smtClean="0"/>
              <a:t>Invisible to the OS</a:t>
            </a:r>
          </a:p>
          <a:p>
            <a:pPr>
              <a:lnSpc>
                <a:spcPct val="80000"/>
              </a:lnSpc>
            </a:pPr>
            <a:endParaRPr lang="en-US" sz="2400" smtClean="0"/>
          </a:p>
          <a:p>
            <a:pPr>
              <a:lnSpc>
                <a:spcPct val="80000"/>
              </a:lnSpc>
            </a:pPr>
            <a:r>
              <a:rPr lang="en-US" sz="2400" smtClean="0"/>
              <a:t>Interacts with other memory management hardware</a:t>
            </a:r>
          </a:p>
          <a:p>
            <a:pPr>
              <a:lnSpc>
                <a:spcPct val="80000"/>
              </a:lnSpc>
            </a:pPr>
            <a:endParaRPr lang="en-US" sz="2400" smtClean="0"/>
          </a:p>
          <a:p>
            <a:pPr>
              <a:lnSpc>
                <a:spcPct val="80000"/>
              </a:lnSpc>
            </a:pPr>
            <a:r>
              <a:rPr lang="en-US" sz="2400" smtClean="0"/>
              <a:t>Processor must access memory at least once per instruction cycle</a:t>
            </a:r>
          </a:p>
          <a:p>
            <a:pPr>
              <a:lnSpc>
                <a:spcPct val="80000"/>
              </a:lnSpc>
            </a:pPr>
            <a:endParaRPr lang="en-US" sz="2400" smtClean="0"/>
          </a:p>
          <a:p>
            <a:pPr>
              <a:lnSpc>
                <a:spcPct val="80000"/>
              </a:lnSpc>
            </a:pPr>
            <a:r>
              <a:rPr lang="en-US" sz="2400" smtClean="0"/>
              <a:t>Processor execution is limited by memory cycle time</a:t>
            </a:r>
          </a:p>
          <a:p>
            <a:pPr>
              <a:lnSpc>
                <a:spcPct val="80000"/>
              </a:lnSpc>
            </a:pPr>
            <a:endParaRPr lang="en-US" sz="2400" smtClean="0"/>
          </a:p>
          <a:p>
            <a:pPr>
              <a:lnSpc>
                <a:spcPct val="80000"/>
              </a:lnSpc>
            </a:pPr>
            <a:r>
              <a:rPr lang="en-US" sz="2400" smtClean="0"/>
              <a:t>Exploit the principle of locality with a small, fast memory – cache</a:t>
            </a:r>
          </a:p>
          <a:p>
            <a:pPr>
              <a:lnSpc>
                <a:spcPct val="80000"/>
              </a:lnSpc>
            </a:pPr>
            <a:r>
              <a:rPr lang="en-US" sz="2400" smtClean="0"/>
              <a:t>Principle of locality: during the course of execution of a program, memory references</a:t>
            </a:r>
            <a:r>
              <a:rPr lang="en-US" sz="2400" b="1" smtClean="0"/>
              <a:t> </a:t>
            </a:r>
            <a:r>
              <a:rPr lang="en-US" sz="2400" smtClean="0"/>
              <a:t>by the processor, for both instructions and data, tend to cluster.</a:t>
            </a:r>
          </a:p>
        </p:txBody>
      </p:sp>
      <p:sp>
        <p:nvSpPr>
          <p:cNvPr id="922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AEBA99-2FDE-46B2-92F3-B81DEE1BAA15}" type="slidenum">
              <a:rPr lang="en-US"/>
              <a:pPr eaLnBrk="1" hangingPunct="1"/>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idx="4294967295"/>
          </p:nvPr>
        </p:nvSpPr>
        <p:spPr/>
        <p:txBody>
          <a:bodyPr/>
          <a:lstStyle/>
          <a:p>
            <a:r>
              <a:rPr lang="en-GB" smtClean="0"/>
              <a:t>Memory Protection</a:t>
            </a:r>
            <a:endParaRPr lang="en-US" smtClean="0"/>
          </a:p>
        </p:txBody>
      </p:sp>
      <p:sp>
        <p:nvSpPr>
          <p:cNvPr id="17411" name="Rectangle 3"/>
          <p:cNvSpPr>
            <a:spLocks noGrp="1" noChangeArrowheads="1"/>
          </p:cNvSpPr>
          <p:nvPr>
            <p:ph type="body" idx="1"/>
          </p:nvPr>
        </p:nvSpPr>
        <p:spPr/>
        <p:txBody>
          <a:bodyPr/>
          <a:lstStyle/>
          <a:p>
            <a:pPr eaLnBrk="1" hangingPunct="1"/>
            <a:r>
              <a:rPr lang="en-US" smtClean="0"/>
              <a:t>Protection of memory required to ensure correct operation</a:t>
            </a:r>
          </a:p>
          <a:p>
            <a:pPr eaLnBrk="1" hangingPunct="1"/>
            <a:r>
              <a:rPr lang="en-GB" smtClean="0"/>
              <a:t>Each process must have a separate address space</a:t>
            </a:r>
          </a:p>
          <a:p>
            <a:pPr eaLnBrk="1" hangingPunct="1"/>
            <a:r>
              <a:rPr lang="en-GB" smtClean="0"/>
              <a:t>To provide this, can use base and limit registers</a:t>
            </a:r>
            <a:endParaRPr lang="en-US" smtClean="0"/>
          </a:p>
          <a:p>
            <a:pPr eaLnBrk="1" hangingPunct="1"/>
            <a:endParaRPr lang="en-US" smtClean="0"/>
          </a:p>
          <a:p>
            <a:pPr eaLnBrk="1" hangingPunct="1"/>
            <a:endParaRPr lang="en-US" smtClean="0"/>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1BA86F-DEE5-4C91-BF1F-8875A44AF862}" type="slidenum">
              <a:rPr lang="en-US"/>
              <a:pPr eaLnBrk="1" hangingPunct="1"/>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3912</TotalTime>
  <Words>2058</Words>
  <Application>Microsoft Office PowerPoint</Application>
  <PresentationFormat>On-screen Show (4:3)</PresentationFormat>
  <Paragraphs>266</Paragraphs>
  <Slides>33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Helvetica</vt:lpstr>
      <vt:lpstr>Default Design</vt:lpstr>
      <vt:lpstr>Memory Management</vt:lpstr>
      <vt:lpstr>PowerPoint Presentation</vt:lpstr>
      <vt:lpstr>Objectives</vt:lpstr>
      <vt:lpstr>Background</vt:lpstr>
      <vt:lpstr>PowerPoint Presentation</vt:lpstr>
      <vt:lpstr>Aside: Caching(1)</vt:lpstr>
      <vt:lpstr>Caching (2)</vt:lpstr>
      <vt:lpstr>Caching (3)</vt:lpstr>
      <vt:lpstr>Memory Protection</vt:lpstr>
      <vt:lpstr>Base and Limit Registers</vt:lpstr>
      <vt:lpstr>Address binding</vt:lpstr>
      <vt:lpstr>Binding of Instructions and Data to Memory</vt:lpstr>
      <vt:lpstr>Logical vs. Physical Address Space</vt:lpstr>
      <vt:lpstr>Logical Address Space</vt:lpstr>
      <vt:lpstr>PowerPoint Presentation</vt:lpstr>
      <vt:lpstr>PowerPoint Presentation</vt:lpstr>
      <vt:lpstr>Memory-Management Unit (MMU)</vt:lpstr>
      <vt:lpstr>PowerPoint Presentation</vt:lpstr>
      <vt:lpstr>Dynamic relocation using a relocation register</vt:lpstr>
      <vt:lpstr>Contiguous Allocation</vt:lpstr>
      <vt:lpstr>Contiguous Allocation (Cont.)</vt:lpstr>
      <vt:lpstr>PowerPoint Presentation</vt:lpstr>
      <vt:lpstr>Dynamic Storage-Allocation Problem</vt:lpstr>
      <vt:lpstr>PowerPoint Presentation</vt:lpstr>
      <vt:lpstr>Fragmentation</vt:lpstr>
      <vt:lpstr>Paging</vt:lpstr>
      <vt:lpstr>PowerPoint Presentation</vt:lpstr>
      <vt:lpstr>Address Translation Scheme</vt:lpstr>
      <vt:lpstr>Paging Hardware</vt:lpstr>
      <vt:lpstr>Paging Model of Logical and Physical Memory</vt:lpstr>
      <vt:lpstr>PowerPoint Presentation</vt:lpstr>
      <vt:lpstr>PowerPoint Presentation</vt:lpstr>
      <vt:lpstr>Free Frames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Cathryn Casey</dc:creator>
  <cp:lastModifiedBy>Cathryn Casey</cp:lastModifiedBy>
  <cp:revision>37</cp:revision>
  <cp:lastPrinted>2013-03-20T10:44:48Z</cp:lastPrinted>
  <dcterms:created xsi:type="dcterms:W3CDTF">2009-03-11T10:31:37Z</dcterms:created>
  <dcterms:modified xsi:type="dcterms:W3CDTF">2014-03-21T10:39:17Z</dcterms:modified>
</cp:coreProperties>
</file>