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7" r:id="rId2"/>
    <p:sldId id="303" r:id="rId3"/>
    <p:sldId id="304" r:id="rId4"/>
    <p:sldId id="305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77" r:id="rId13"/>
    <p:sldId id="266" r:id="rId14"/>
    <p:sldId id="299" r:id="rId15"/>
    <p:sldId id="267" r:id="rId16"/>
    <p:sldId id="268" r:id="rId17"/>
    <p:sldId id="269" r:id="rId18"/>
    <p:sldId id="270" r:id="rId19"/>
    <p:sldId id="278" r:id="rId20"/>
    <p:sldId id="293" r:id="rId21"/>
    <p:sldId id="271" r:id="rId22"/>
    <p:sldId id="272" r:id="rId23"/>
    <p:sldId id="273" r:id="rId24"/>
    <p:sldId id="279" r:id="rId25"/>
    <p:sldId id="274" r:id="rId26"/>
    <p:sldId id="276" r:id="rId27"/>
    <p:sldId id="285" r:id="rId28"/>
    <p:sldId id="286" r:id="rId29"/>
    <p:sldId id="292" r:id="rId30"/>
    <p:sldId id="287" r:id="rId31"/>
    <p:sldId id="294" r:id="rId32"/>
    <p:sldId id="289" r:id="rId33"/>
    <p:sldId id="288" r:id="rId34"/>
    <p:sldId id="300" r:id="rId35"/>
    <p:sldId id="301" r:id="rId36"/>
    <p:sldId id="302" r:id="rId37"/>
  </p:sldIdLst>
  <p:sldSz cx="9144000" cy="6858000" type="screen4x3"/>
  <p:notesSz cx="6669088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5655" autoAdjust="0"/>
  </p:normalViewPr>
  <p:slideViewPr>
    <p:cSldViewPr>
      <p:cViewPr varScale="1">
        <p:scale>
          <a:sx n="41" d="100"/>
          <a:sy n="41" d="100"/>
        </p:scale>
        <p:origin x="135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750" tIns="46872" rIns="93750" bIns="46872" numCol="1" anchor="t" anchorCtr="0" compatLnSpc="1">
            <a:prstTxWarp prst="textNoShape">
              <a:avLst/>
            </a:prstTxWarp>
          </a:bodyPr>
          <a:lstStyle>
            <a:lvl1pPr defTabSz="935038">
              <a:defRPr sz="15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750" tIns="46872" rIns="93750" bIns="46872" numCol="1" anchor="t" anchorCtr="0" compatLnSpc="1">
            <a:prstTxWarp prst="textNoShape">
              <a:avLst/>
            </a:prstTxWarp>
          </a:bodyPr>
          <a:lstStyle>
            <a:lvl1pPr algn="r" defTabSz="935038">
              <a:defRPr sz="15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750" tIns="46872" rIns="93750" bIns="46872" numCol="1" anchor="b" anchorCtr="0" compatLnSpc="1">
            <a:prstTxWarp prst="textNoShape">
              <a:avLst/>
            </a:prstTxWarp>
          </a:bodyPr>
          <a:lstStyle>
            <a:lvl1pPr defTabSz="935038">
              <a:defRPr sz="15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750" tIns="46872" rIns="93750" bIns="46872" numCol="1" anchor="b" anchorCtr="0" compatLnSpc="1">
            <a:prstTxWarp prst="textNoShape">
              <a:avLst/>
            </a:prstTxWarp>
          </a:bodyPr>
          <a:lstStyle>
            <a:lvl1pPr algn="r" defTabSz="935038">
              <a:defRPr sz="1500"/>
            </a:lvl1pPr>
          </a:lstStyle>
          <a:p>
            <a:fld id="{B94826A9-8E66-4118-A444-AFE4878262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96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750" tIns="46872" rIns="93750" bIns="46872" numCol="1" anchor="t" anchorCtr="0" compatLnSpc="1">
            <a:prstTxWarp prst="textNoShape">
              <a:avLst/>
            </a:prstTxWarp>
          </a:bodyPr>
          <a:lstStyle>
            <a:lvl1pPr defTabSz="935038">
              <a:defRPr sz="15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750" tIns="46872" rIns="93750" bIns="46872" numCol="1" anchor="t" anchorCtr="0" compatLnSpc="1">
            <a:prstTxWarp prst="textNoShape">
              <a:avLst/>
            </a:prstTxWarp>
          </a:bodyPr>
          <a:lstStyle>
            <a:lvl1pPr algn="r" defTabSz="935038">
              <a:defRPr sz="15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7725" y="739775"/>
            <a:ext cx="4973638" cy="3732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718050"/>
            <a:ext cx="5338762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750" tIns="46872" rIns="93750" bIns="468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750" tIns="46872" rIns="93750" bIns="46872" numCol="1" anchor="b" anchorCtr="0" compatLnSpc="1">
            <a:prstTxWarp prst="textNoShape">
              <a:avLst/>
            </a:prstTxWarp>
          </a:bodyPr>
          <a:lstStyle>
            <a:lvl1pPr defTabSz="935038">
              <a:defRPr sz="15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750" tIns="46872" rIns="93750" bIns="46872" numCol="1" anchor="b" anchorCtr="0" compatLnSpc="1">
            <a:prstTxWarp prst="textNoShape">
              <a:avLst/>
            </a:prstTxWarp>
          </a:bodyPr>
          <a:lstStyle>
            <a:lvl1pPr algn="r" defTabSz="935038">
              <a:defRPr sz="1500"/>
            </a:lvl1pPr>
          </a:lstStyle>
          <a:p>
            <a:fld id="{76729F5D-49B2-4E90-A9A2-4739E17DA2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209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85E339-0356-47AA-907A-89EB681E770F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8050"/>
            <a:ext cx="4891088" cy="447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505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F838471-7980-4F19-A940-144F518A71EE}" type="slidenum">
              <a:rPr lang="en-US"/>
              <a:pPr eaLnBrk="1" hangingPunct="1"/>
              <a:t>21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8050"/>
            <a:ext cx="4891088" cy="447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smtClean="0">
                <a:latin typeface="Arial" panose="020B0604020202020204" pitchFamily="34" charset="0"/>
              </a:rPr>
              <a:t>Convoy effect – short process behind long process =&gt; short jobs have long waiting times while the long process runs =&gt; average waiting time is long</a:t>
            </a:r>
          </a:p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874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</a:rPr>
              <a:t>CPU bound processes/IO bound processes. </a:t>
            </a:r>
            <a:r>
              <a:rPr lang="en-US" dirty="0" smtClean="0">
                <a:latin typeface="Arial" panose="020B0604020202020204" pitchFamily="34" charset="0"/>
              </a:rPr>
              <a:t> How do processes behave? First, CPU/IO burst cycle. A process will run for a while (the CPU burst), perform some IO (the IO burst), then run for a while more (the next CPU burst). How long between IO operations? Depends on the process. </a:t>
            </a:r>
          </a:p>
          <a:p>
            <a:r>
              <a:rPr lang="en-US" dirty="0" smtClean="0">
                <a:latin typeface="Arial" panose="020B0604020202020204" pitchFamily="34" charset="0"/>
              </a:rPr>
              <a:t>IO Bound processes: processes that perform lots of IO operations. Each IO operation is followed by a short CPU burst to process the IO, then more IO happens. </a:t>
            </a:r>
          </a:p>
          <a:p>
            <a:r>
              <a:rPr lang="en-US" dirty="0" smtClean="0">
                <a:latin typeface="Arial" panose="020B0604020202020204" pitchFamily="34" charset="0"/>
              </a:rPr>
              <a:t>CPU bound processes: processes that perform lots of computation and do little IO. Tend to have a few long CPU bursts. </a:t>
            </a:r>
          </a:p>
          <a:p>
            <a:endParaRPr lang="en-US" dirty="0" smtClean="0">
              <a:latin typeface="Arial" panose="020B0604020202020204" pitchFamily="34" charset="0"/>
            </a:endParaRPr>
          </a:p>
          <a:p>
            <a:r>
              <a:rPr lang="en-IE" dirty="0" smtClean="0">
                <a:latin typeface="Arial" panose="020B0604020202020204" pitchFamily="34" charset="0"/>
              </a:rPr>
              <a:t>CPU bound process e.g. recalculating a </a:t>
            </a:r>
            <a:r>
              <a:rPr lang="en-IE" smtClean="0">
                <a:latin typeface="Arial" panose="020B0604020202020204" pitchFamily="34" charset="0"/>
              </a:rPr>
              <a:t>spreadsheet or </a:t>
            </a:r>
            <a:r>
              <a:rPr lang="en-IE" dirty="0" smtClean="0">
                <a:latin typeface="Arial" panose="020B0604020202020204" pitchFamily="34" charset="0"/>
              </a:rPr>
              <a:t>converting a large graphics file</a:t>
            </a:r>
          </a:p>
          <a:p>
            <a:r>
              <a:rPr lang="en-IE" dirty="0" smtClean="0">
                <a:latin typeface="Arial" panose="020B0604020202020204" pitchFamily="34" charset="0"/>
              </a:rPr>
              <a:t>I/O bound process e.g. A process that looks through a huge file for some data will often be I/O bound, </a:t>
            </a:r>
          </a:p>
          <a:p>
            <a:r>
              <a:rPr lang="en-IE" dirty="0" smtClean="0">
                <a:latin typeface="Arial" panose="020B0604020202020204" pitchFamily="34" charset="0"/>
              </a:rPr>
              <a:t>since the bottleneck is then the reading of the data from disk.</a:t>
            </a:r>
            <a:endParaRPr lang="en-US" dirty="0" smtClean="0">
              <a:latin typeface="Arial" panose="020B0604020202020204" pitchFamily="34" charset="0"/>
            </a:endParaRPr>
          </a:p>
          <a:p>
            <a:endParaRPr lang="en-GB" dirty="0" smtClean="0">
              <a:latin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</a:rPr>
              <a:t>FCFS can also block the system in a busy dynamic system in another way, known as the </a:t>
            </a:r>
            <a:r>
              <a:rPr lang="en-US" b="1" i="1" dirty="0" smtClean="0">
                <a:latin typeface="Arial" panose="020B0604020202020204" pitchFamily="34" charset="0"/>
              </a:rPr>
              <a:t>convoy effect</a:t>
            </a:r>
            <a:r>
              <a:rPr lang="en-US" dirty="0" smtClean="0">
                <a:latin typeface="Arial" panose="020B0604020202020204" pitchFamily="34" charset="0"/>
              </a:rPr>
              <a:t>. When one CPU intensive process blocks the CPU, a number of I/O intensive processes can get backed up behind it, leaving the I/O devices idle. When the CPU hog finally relinquishes the CPU, then the I/O processes pass through the CPU quickly, leaving the CPU idle while everyone queues up for I/O, and then the cycle repeats itself when the CPU intensive process gets back to the ready queue. </a:t>
            </a:r>
          </a:p>
          <a:p>
            <a:endParaRPr lang="en-US" dirty="0" smtClean="0">
              <a:latin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910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493B3D-DAED-4CD8-B79D-882FEBA31380}" type="slidenum">
              <a:rPr lang="en-US"/>
              <a:pPr eaLnBrk="1" hangingPunct="1"/>
              <a:t>23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8050"/>
            <a:ext cx="4891088" cy="447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smtClean="0">
                <a:latin typeface="Arial" panose="020B0604020202020204" pitchFamily="34" charset="0"/>
              </a:rPr>
              <a:t>Useful in a batch system e.g. in long-term scheduling,  in insurance company, to run a batch of 1000 claims, the time taken can be predicted accurately.</a:t>
            </a:r>
          </a:p>
          <a:p>
            <a:pPr eaLnBrk="1" hangingPunct="1"/>
            <a:r>
              <a:rPr lang="en-GB" smtClean="0">
                <a:latin typeface="Arial" panose="020B0604020202020204" pitchFamily="34" charset="0"/>
              </a:rPr>
              <a:t>Has been adapted to short-term scheduling in interactive environment by using burst time instead of job time – then better to call it shortest-next-CPU-burst algorithm</a:t>
            </a:r>
          </a:p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722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3D6F901-0355-4AB4-AB56-869BE6B37EBA}" type="slidenum">
              <a:rPr lang="en-US"/>
              <a:pPr eaLnBrk="1" hangingPunct="1"/>
              <a:t>24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smtClean="0">
                <a:latin typeface="Arial" panose="020B0604020202020204" pitchFamily="34" charset="0"/>
              </a:rPr>
              <a:t>SJF gives best waiting time because moving a short process before a long one decreases the waiting time of the short process more than it increases the waiting time of the long process. Thus average waiting time decreases</a:t>
            </a:r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098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119E317-532E-4D4D-8A0C-76242F40CF2C}" type="slidenum">
              <a:rPr lang="en-US"/>
              <a:pPr eaLnBrk="1" hangingPunct="1"/>
              <a:t>25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8050"/>
            <a:ext cx="4891088" cy="447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65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570C13-BCB8-4CFD-99EA-85F6FD25CB6E}" type="slidenum">
              <a:rPr lang="en-US"/>
              <a:pPr eaLnBrk="1" hangingPunct="1"/>
              <a:t>26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8050"/>
            <a:ext cx="4891088" cy="447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071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49B4997-40A9-4760-B5D0-A173B215AC30}" type="slidenum">
              <a:rPr lang="en-US"/>
              <a:pPr eaLnBrk="1" hangingPunct="1"/>
              <a:t>27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8050"/>
            <a:ext cx="4891088" cy="447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793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E635D-B660-476E-9F4A-7DA4181CF28E}" type="slidenum">
              <a:rPr lang="en-US"/>
              <a:pPr eaLnBrk="1" hangingPunct="1"/>
              <a:t>28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When CPU switches to another process, the system must save the state of the old process and load the saved state for the new process via a </a:t>
            </a:r>
            <a:r>
              <a:rPr lang="en-US" b="1" smtClean="0">
                <a:solidFill>
                  <a:srgbClr val="3366FF"/>
                </a:solidFill>
                <a:latin typeface="Arial" panose="020B0604020202020204" pitchFamily="34" charset="0"/>
              </a:rPr>
              <a:t>context switch</a:t>
            </a:r>
          </a:p>
          <a:p>
            <a:pPr eaLnBrk="1" hangingPunct="1"/>
            <a:r>
              <a:rPr lang="en-GB" smtClean="0">
                <a:latin typeface="Arial" panose="020B0604020202020204" pitchFamily="34" charset="0"/>
              </a:rPr>
              <a:t>OS uses PCB for this</a:t>
            </a:r>
          </a:p>
          <a:p>
            <a:pPr eaLnBrk="1" hangingPunct="1"/>
            <a:endParaRPr lang="en-GB" smtClean="0">
              <a:latin typeface="Arial" panose="020B0604020202020204" pitchFamily="34" charset="0"/>
            </a:endParaRPr>
          </a:p>
          <a:p>
            <a:pPr eaLnBrk="1" hangingPunct="1"/>
            <a:r>
              <a:rPr lang="en-IE" smtClean="0">
                <a:latin typeface="Arial" panose="020B0604020202020204" pitchFamily="34" charset="0"/>
              </a:rPr>
              <a:t>One problem with preemptive scheduling in general is that the context-switching overhead may tend to </a:t>
            </a:r>
          </a:p>
          <a:p>
            <a:pPr eaLnBrk="1" hangingPunct="1"/>
            <a:r>
              <a:rPr lang="en-IE" smtClean="0">
                <a:latin typeface="Arial" panose="020B0604020202020204" pitchFamily="34" charset="0"/>
              </a:rPr>
              <a:t>dominate if the system is not carefully tuned.</a:t>
            </a:r>
            <a:endParaRPr lang="en-GB" smtClean="0">
              <a:latin typeface="Arial" panose="020B0604020202020204" pitchFamily="34" charset="0"/>
            </a:endParaRPr>
          </a:p>
          <a:p>
            <a:pPr eaLnBrk="1" hangingPunct="1"/>
            <a:endParaRPr lang="en-GB" smtClean="0">
              <a:latin typeface="Arial" panose="020B0604020202020204" pitchFamily="34" charset="0"/>
            </a:endParaRPr>
          </a:p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104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863EDAA-C3DA-404E-95AA-658F2C7D223A}" type="slidenum">
              <a:rPr lang="en-US"/>
              <a:pPr eaLnBrk="1" hangingPunct="1"/>
              <a:t>30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8050"/>
            <a:ext cx="4891088" cy="447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569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43A60D-5A7B-4406-8076-0C6C298EEF05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8050"/>
            <a:ext cx="4891088" cy="447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603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606557A-D302-406B-B621-8EA8F0DF91F1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8050"/>
            <a:ext cx="4891088" cy="447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557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994E3E-86EB-4E3A-82C8-0BA7FED3E1EE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8050"/>
            <a:ext cx="4891088" cy="447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858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3B27D42-3B97-4B97-BB66-C8A7A8A8BCB2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8050"/>
            <a:ext cx="4891088" cy="447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GB" smtClean="0">
                <a:latin typeface="Arial" panose="020B0604020202020204" pitchFamily="34" charset="0"/>
              </a:rPr>
              <a:t>e.g. as a result of I/O request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GB" smtClean="0">
                <a:latin typeface="Arial" panose="020B0604020202020204" pitchFamily="34" charset="0"/>
              </a:rPr>
              <a:t>switches from running to ready only with preemptive scheduling 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GB" smtClean="0">
                <a:latin typeface="Arial" panose="020B0604020202020204" pitchFamily="34" charset="0"/>
              </a:rPr>
              <a:t> at completion of I/O</a:t>
            </a:r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448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4D56700-0BCF-4458-B441-D772EE21A773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8050"/>
            <a:ext cx="4891088" cy="447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smtClean="0">
                <a:latin typeface="Arial" panose="020B0604020202020204" pitchFamily="34" charset="0"/>
              </a:rPr>
              <a:t>Turnaround time includes time waiting + time executing on the CPU</a:t>
            </a:r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813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8975F12-2DA5-478E-98C0-88CC5E25ACC0}" type="slidenum">
              <a:rPr lang="en-US"/>
              <a:pPr eaLnBrk="1" hangingPunct="1"/>
              <a:t>16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8050"/>
            <a:ext cx="4891088" cy="447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372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5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0F6C858-151B-48E4-917C-1C40FA95EE3A}" type="slidenum">
              <a:rPr lang="en-US"/>
              <a:pPr eaLnBrk="1" hangingPunct="1"/>
              <a:t>18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8050"/>
            <a:ext cx="4891088" cy="447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smtClean="0">
                <a:latin typeface="Arial" panose="020B0604020202020204" pitchFamily="34" charset="0"/>
              </a:rPr>
              <a:t>A millisecond is a thousandth of a second</a:t>
            </a:r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214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dirty="0" smtClean="0">
                <a:latin typeface="Arial" panose="020B0604020202020204" pitchFamily="34" charset="0"/>
              </a:rPr>
              <a:t>Gantt chart – bar chart showing a schedule including the start and finish times of each of the participating </a:t>
            </a:r>
            <a:r>
              <a:rPr lang="en-GB" dirty="0" smtClean="0">
                <a:latin typeface="Arial" panose="020B0604020202020204" pitchFamily="34" charset="0"/>
              </a:rPr>
              <a:t>processes</a:t>
            </a:r>
          </a:p>
          <a:p>
            <a:pPr eaLnBrk="1" hangingPunct="1"/>
            <a:endParaRPr lang="en-GB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GB" dirty="0" smtClean="0">
                <a:latin typeface="Arial" panose="020B0604020202020204" pitchFamily="34" charset="0"/>
              </a:rPr>
              <a:t>Turnaround time = waiting</a:t>
            </a:r>
            <a:r>
              <a:rPr lang="en-GB" baseline="0" dirty="0" smtClean="0">
                <a:latin typeface="Arial" panose="020B0604020202020204" pitchFamily="34" charset="0"/>
              </a:rPr>
              <a:t> time + burst time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>
                <a:latin typeface="Arial" panose="020B0604020202020204" pitchFamily="34" charset="0"/>
              </a:rPr>
              <a:t>Turnaround time for </a:t>
            </a:r>
            <a:r>
              <a:rPr lang="en-US" sz="1200" i="1" dirty="0" smtClean="0"/>
              <a:t>P</a:t>
            </a:r>
            <a:r>
              <a:rPr lang="en-US" sz="1200" i="1" baseline="-25000" dirty="0" smtClean="0"/>
              <a:t>1</a:t>
            </a:r>
            <a:r>
              <a:rPr lang="en-US" sz="1200" dirty="0" smtClean="0"/>
              <a:t>  = 0+24;  </a:t>
            </a:r>
            <a:r>
              <a:rPr lang="en-US" sz="1200" i="1" dirty="0" smtClean="0"/>
              <a:t>P</a:t>
            </a:r>
            <a:r>
              <a:rPr lang="en-US" sz="1200" i="1" baseline="-25000" dirty="0" smtClean="0"/>
              <a:t>2</a:t>
            </a:r>
            <a:r>
              <a:rPr lang="en-US" sz="1200" dirty="0" smtClean="0"/>
              <a:t>  = 22+3=25;  </a:t>
            </a:r>
            <a:r>
              <a:rPr lang="en-US" sz="1200" i="1" dirty="0" smtClean="0"/>
              <a:t>P</a:t>
            </a:r>
            <a:r>
              <a:rPr lang="en-US" sz="1200" i="1" baseline="-25000" dirty="0" smtClean="0"/>
              <a:t>3 </a:t>
            </a:r>
            <a:r>
              <a:rPr lang="en-US" sz="1200" dirty="0" smtClean="0"/>
              <a:t>= 24+3=27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/>
              <a:t>Average turnaround (24+25+27)/3 = 76/3=25.3</a:t>
            </a:r>
            <a:endParaRPr lang="en-US" sz="1200" dirty="0" smtClean="0"/>
          </a:p>
          <a:p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66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25A4FB-7894-4FA7-96DE-1568A33EFA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2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952BA1-8821-4E11-B720-A9641BF581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3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5DE04-3223-4157-8535-04E0206408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9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7BD0EB-BF0B-44DD-8BCB-2CF96DA26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8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4A1CE0-F707-4FF0-8CDF-FBAE69992E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7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219E7E-D501-4819-9F67-3C7263238D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270D9D-2267-42F1-B4E6-9FDE18DDF2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8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C89A4A-9BEC-4169-9D13-3EE67460C0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3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282DE6-0BC0-4E17-94BA-AD7055AEC6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0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D8A2D8-6B3B-476B-9FFD-FD976792B8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0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15A026-517D-4D3D-8A0D-DFBE251B75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0A7DBAA-B8A2-4E55-8E57-C7DB8CF47C4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AA56F54-7674-4CF9-8437-2FC10DB7E6AF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2888" y="2093913"/>
            <a:ext cx="8626475" cy="719137"/>
          </a:xfrm>
        </p:spPr>
        <p:txBody>
          <a:bodyPr/>
          <a:lstStyle/>
          <a:p>
            <a:pPr eaLnBrk="1" hangingPunct="1"/>
            <a:r>
              <a:rPr lang="en-US" sz="4000" smtClean="0"/>
              <a:t>CPU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82D81E-0156-47E3-97F0-CDA87E4296AE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CPU Scheduler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41438"/>
            <a:ext cx="7615237" cy="5040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Selects from among the processes in memory that are ready to execute, and allocates the CPU to one of them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CPU scheduling decisions may take place when a process: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CC6600"/>
                </a:solidFill>
              </a:rPr>
              <a:t>1.	</a:t>
            </a:r>
            <a:r>
              <a:rPr lang="en-US" smtClean="0"/>
              <a:t>Switches from running to blocked state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CC6600"/>
                </a:solidFill>
              </a:rPr>
              <a:t>2.</a:t>
            </a:r>
            <a:r>
              <a:rPr lang="en-US" smtClean="0"/>
              <a:t>	Switches from running to ready state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CC6600"/>
                </a:solidFill>
              </a:rPr>
              <a:t>3.</a:t>
            </a:r>
            <a:r>
              <a:rPr lang="en-US" smtClean="0"/>
              <a:t>	Switches from blocked to ready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CC6600"/>
                </a:solidFill>
              </a:rPr>
              <a:t>4.</a:t>
            </a:r>
            <a:r>
              <a:rPr lang="en-US" smtClean="0"/>
              <a:t>	Terminates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Scheduling under 1 and 4 is </a:t>
            </a:r>
            <a:r>
              <a:rPr lang="en-US" sz="2800" i="1" smtClean="0"/>
              <a:t>nonpreemptive</a:t>
            </a: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All other scheduling is </a:t>
            </a:r>
            <a:r>
              <a:rPr lang="en-US" sz="2800" i="1" smtClean="0"/>
              <a:t>preemptive</a:t>
            </a:r>
            <a:endParaRPr lang="en-US" sz="28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5DE79A-4DBE-4E09-8E6B-5A6A26967B50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 smtClean="0"/>
              <a:t>Nonpreemptive or cooperative scheduling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Once the CPU has been allocated to a process, the process keeps it until it terminates or switches to blocked state.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i.e. there is no choice – a new process must be selected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Disadvantage of nonpreemptive scheduling:</a:t>
            </a:r>
          </a:p>
          <a:p>
            <a:pPr lvl="2" eaLnBrk="1" hangingPunct="1">
              <a:lnSpc>
                <a:spcPct val="90000"/>
              </a:lnSpc>
            </a:pPr>
            <a:r>
              <a:rPr lang="en-GB" smtClean="0"/>
              <a:t>Processes may hold the CPU too long, not allowing other applications to run e.g. infinite loop program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1319BA8-3703-4ABE-AC14-9EE5007C223F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Preemptive scheduling</a:t>
            </a:r>
          </a:p>
          <a:p>
            <a:pPr lvl="1" eaLnBrk="1" hangingPunct="1"/>
            <a:r>
              <a:rPr lang="en-GB" smtClean="0"/>
              <a:t>Once a process has used up a period of time on the CPU, it is taken off and put in ready queue</a:t>
            </a:r>
          </a:p>
          <a:p>
            <a:pPr lvl="1" eaLnBrk="1" hangingPunct="1"/>
            <a:r>
              <a:rPr lang="en-GB" smtClean="0"/>
              <a:t>Another process is then allowed to run</a:t>
            </a:r>
          </a:p>
          <a:p>
            <a:pPr lvl="1" eaLnBrk="1" hangingPunct="1"/>
            <a:r>
              <a:rPr lang="en-GB" smtClean="0"/>
              <a:t>i.e. there is a choice here in terms of scheduling</a:t>
            </a:r>
          </a:p>
          <a:p>
            <a:pPr lvl="1" eaLnBrk="1" hangingPunct="1"/>
            <a:endParaRPr lang="en-GB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E31DA71-6376-4B4C-88B7-F4C8CACEF29C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Windows 95 introduced preemptive scheduling </a:t>
            </a:r>
          </a:p>
          <a:p>
            <a:pPr eaLnBrk="1" hangingPunct="1"/>
            <a:r>
              <a:rPr lang="en-GB" smtClean="0"/>
              <a:t>All subsequent versions of Windows use preemptive scheduling</a:t>
            </a:r>
          </a:p>
          <a:p>
            <a:pPr eaLnBrk="1" hangingPunct="1"/>
            <a:r>
              <a:rPr lang="en-GB" smtClean="0"/>
              <a:t>Linux uses preemptive scheduling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Dispatcher</a:t>
            </a:r>
            <a:endParaRPr 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Dispatcher module gives control of the CPU to the process selected by the short-term scheduler; this involves:</a:t>
            </a:r>
          </a:p>
          <a:p>
            <a:pPr lvl="1"/>
            <a:r>
              <a:rPr lang="en-US" smtClean="0"/>
              <a:t>switching context</a:t>
            </a:r>
          </a:p>
          <a:p>
            <a:pPr lvl="1"/>
            <a:r>
              <a:rPr lang="en-US" smtClean="0"/>
              <a:t>switching to user mode</a:t>
            </a:r>
          </a:p>
          <a:p>
            <a:pPr lvl="1"/>
            <a:r>
              <a:rPr lang="en-US" smtClean="0"/>
              <a:t>jumping to the proper location in the user program to restart that program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019A4E3-BD39-4A79-BCAB-E2325014E500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908050"/>
          </a:xfrm>
        </p:spPr>
        <p:txBody>
          <a:bodyPr/>
          <a:lstStyle/>
          <a:p>
            <a:pPr eaLnBrk="1" hangingPunct="1"/>
            <a:r>
              <a:rPr lang="en-US" smtClean="0"/>
              <a:t>Scheduling Criteria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6788" y="908050"/>
            <a:ext cx="7335837" cy="561657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CPU utilization – keep the CPU as busy as possible</a:t>
            </a:r>
          </a:p>
          <a:p>
            <a:pPr eaLnBrk="1" hangingPunct="1"/>
            <a:r>
              <a:rPr lang="en-US" sz="2800" dirty="0" smtClean="0"/>
              <a:t>Throughput – # of processes that complete their execution per time unit</a:t>
            </a:r>
          </a:p>
          <a:p>
            <a:pPr eaLnBrk="1" hangingPunct="1"/>
            <a:r>
              <a:rPr lang="en-US" sz="2800" dirty="0" smtClean="0"/>
              <a:t>Turnaround time – amount of time to execute a particular process</a:t>
            </a:r>
          </a:p>
          <a:p>
            <a:pPr eaLnBrk="1" hangingPunct="1"/>
            <a:r>
              <a:rPr lang="en-US" sz="2800" dirty="0" smtClean="0"/>
              <a:t>Waiting time – amount of time a process has been waiting in the ready queue</a:t>
            </a:r>
          </a:p>
          <a:p>
            <a:pPr eaLnBrk="1" hangingPunct="1"/>
            <a:r>
              <a:rPr lang="en-US" sz="2800" dirty="0" smtClean="0"/>
              <a:t>Response time – amount of time it takes from when a request was submitted until a response begins to be received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3562878-7CFE-4AF7-824E-3E34D1963F28}" type="slidenum">
              <a:rPr lang="en-US"/>
              <a:pPr eaLnBrk="1" hangingPunct="1"/>
              <a:t>16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9975" y="1196975"/>
            <a:ext cx="7351713" cy="4483100"/>
          </a:xfrm>
        </p:spPr>
        <p:txBody>
          <a:bodyPr/>
          <a:lstStyle/>
          <a:p>
            <a:pPr eaLnBrk="1" hangingPunct="1"/>
            <a:r>
              <a:rPr lang="en-GB" smtClean="0"/>
              <a:t>Scheduling algorithms may have the following (sometimes conflicting goals):</a:t>
            </a:r>
            <a:endParaRPr lang="en-US" smtClean="0"/>
          </a:p>
          <a:p>
            <a:pPr lvl="1" eaLnBrk="1" hangingPunct="1"/>
            <a:r>
              <a:rPr lang="en-US" smtClean="0"/>
              <a:t>Max CPU utilization</a:t>
            </a:r>
          </a:p>
          <a:p>
            <a:pPr lvl="1" eaLnBrk="1" hangingPunct="1"/>
            <a:r>
              <a:rPr lang="en-US" smtClean="0"/>
              <a:t>Max throughput</a:t>
            </a:r>
          </a:p>
          <a:p>
            <a:pPr lvl="1" eaLnBrk="1" hangingPunct="1"/>
            <a:r>
              <a:rPr lang="en-US" smtClean="0"/>
              <a:t>Min turnaround time </a:t>
            </a:r>
          </a:p>
          <a:p>
            <a:pPr lvl="1" eaLnBrk="1" hangingPunct="1"/>
            <a:r>
              <a:rPr lang="en-US" smtClean="0"/>
              <a:t>Min waiting time </a:t>
            </a:r>
          </a:p>
          <a:p>
            <a:pPr lvl="1" eaLnBrk="1" hangingPunct="1"/>
            <a:r>
              <a:rPr lang="en-US" smtClean="0"/>
              <a:t>Min response time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3E712FC-570E-4BF3-9FC2-C4847D2A10F7}" type="slidenum">
              <a:rPr lang="en-US"/>
              <a:pPr eaLnBrk="1" hangingPunct="1"/>
              <a:t>17</a:t>
            </a:fld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pPr eaLnBrk="1" hangingPunct="1"/>
            <a:r>
              <a:rPr lang="en-GB" sz="2800" smtClean="0"/>
              <a:t>Scheduler has to decide which process in the ready queue will be allocated the CPU</a:t>
            </a:r>
          </a:p>
          <a:p>
            <a:pPr eaLnBrk="1" hangingPunct="1"/>
            <a:r>
              <a:rPr lang="en-GB" sz="2800" smtClean="0"/>
              <a:t>Burst time is how long the process needs before it will finish or move to blocked state</a:t>
            </a:r>
          </a:p>
          <a:p>
            <a:pPr eaLnBrk="1" hangingPunct="1"/>
            <a:endParaRPr lang="en-GB" sz="2800" smtClean="0"/>
          </a:p>
          <a:p>
            <a:pPr eaLnBrk="1" hangingPunct="1"/>
            <a:r>
              <a:rPr lang="en-GB" sz="2800" smtClean="0"/>
              <a:t>We will look at various scheduling algorithms</a:t>
            </a:r>
          </a:p>
          <a:p>
            <a:pPr eaLnBrk="1" hangingPunct="1"/>
            <a:r>
              <a:rPr lang="en-GB" sz="2800" smtClean="0"/>
              <a:t>To compare, we should look at a sequence of many CPU and I/O bursts of many processes</a:t>
            </a:r>
          </a:p>
          <a:p>
            <a:pPr eaLnBrk="1" hangingPunct="1"/>
            <a:r>
              <a:rPr lang="en-GB" sz="2800" smtClean="0"/>
              <a:t>For simplicity, we consider only one CPU burst per process</a:t>
            </a:r>
            <a:endParaRPr lang="en-US" sz="280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2488128-409C-4500-9A2C-5A93C03D7FBA}" type="slidenum">
              <a:rPr lang="en-US"/>
              <a:pPr eaLnBrk="1" hangingPunct="1"/>
              <a:t>18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54050" y="355600"/>
            <a:ext cx="8340725" cy="457200"/>
          </a:xfrm>
        </p:spPr>
        <p:txBody>
          <a:bodyPr/>
          <a:lstStyle/>
          <a:p>
            <a:pPr eaLnBrk="1" hangingPunct="1"/>
            <a:r>
              <a:rPr lang="en-US" sz="4000" smtClean="0"/>
              <a:t>First-Come, First-Served (FCFS) Scheduling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063" y="1057275"/>
            <a:ext cx="7566025" cy="53022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sz="2800" smtClean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sz="2800" smtClean="0"/>
              <a:t>Here the ready queue is treated as a regular queue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032125" algn="ctr"/>
                <a:tab pos="4635500" algn="ctr"/>
              </a:tabLst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sz="2800" smtClean="0"/>
              <a:t>	</a:t>
            </a:r>
            <a:r>
              <a:rPr lang="en-US" sz="2800" u="sng" smtClean="0"/>
              <a:t>Process</a:t>
            </a:r>
            <a:r>
              <a:rPr lang="en-US" sz="2800" smtClean="0"/>
              <a:t>	      </a:t>
            </a:r>
            <a:r>
              <a:rPr lang="en-US" sz="2800" u="sng" smtClean="0"/>
              <a:t>Arrival Time</a:t>
            </a:r>
            <a:r>
              <a:rPr lang="en-US" sz="2800" smtClean="0"/>
              <a:t>     </a:t>
            </a:r>
            <a:r>
              <a:rPr lang="en-US" sz="2800" u="sng" smtClean="0"/>
              <a:t>Burst Time	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sz="2800" smtClean="0"/>
              <a:t>	</a:t>
            </a:r>
            <a:r>
              <a:rPr lang="en-US" sz="2800" i="1" smtClean="0"/>
              <a:t>P</a:t>
            </a:r>
            <a:r>
              <a:rPr lang="en-US" sz="2800" i="1" baseline="-25000" smtClean="0"/>
              <a:t>1                            	</a:t>
            </a:r>
            <a:r>
              <a:rPr lang="en-US" sz="2800" i="1" smtClean="0"/>
              <a:t>0</a:t>
            </a:r>
            <a:r>
              <a:rPr lang="en-US" sz="2800" smtClean="0"/>
              <a:t>		24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sz="2800" smtClean="0"/>
              <a:t>	</a:t>
            </a:r>
            <a:r>
              <a:rPr lang="en-US" sz="2800" i="1" smtClean="0"/>
              <a:t>P</a:t>
            </a:r>
            <a:r>
              <a:rPr lang="en-US" sz="2800" i="1" baseline="-25000" smtClean="0"/>
              <a:t>2	</a:t>
            </a:r>
            <a:r>
              <a:rPr lang="en-US" sz="2800" i="1" smtClean="0"/>
              <a:t>2	</a:t>
            </a:r>
            <a:r>
              <a:rPr lang="en-US" sz="2800" smtClean="0"/>
              <a:t> 	  3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sz="2800" smtClean="0"/>
              <a:t>    </a:t>
            </a:r>
            <a:r>
              <a:rPr lang="en-US" sz="2800" i="1" smtClean="0"/>
              <a:t>P</a:t>
            </a:r>
            <a:r>
              <a:rPr lang="en-US" sz="2800" i="1" baseline="-25000" smtClean="0"/>
              <a:t>3	 </a:t>
            </a:r>
            <a:r>
              <a:rPr lang="en-US" sz="2800" smtClean="0"/>
              <a:t>3	                        3	</a:t>
            </a:r>
            <a:r>
              <a:rPr lang="en-US" sz="2800" i="1" baseline="-2500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032125" algn="ctr"/>
                <a:tab pos="4635500" algn="ctr"/>
              </a:tabLst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032125" algn="ctr"/>
                <a:tab pos="4635500" algn="ctr"/>
              </a:tabLst>
            </a:pPr>
            <a:r>
              <a:rPr lang="en-GB" sz="2800" smtClean="0"/>
              <a:t>Note: burst times usually measured in milliseconds 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8BC504-F25C-43F1-AC5E-ACDB7AF6E462}" type="slidenum">
              <a:rPr lang="en-US"/>
              <a:pPr eaLnBrk="1" hangingPunct="1"/>
              <a:t>19</a:t>
            </a:fld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/>
              <a:t>The Gantt Chart for the schedule is: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/>
            <a:r>
              <a:rPr lang="en-US" sz="2800" dirty="0" smtClean="0"/>
              <a:t>Waiting time for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1</a:t>
            </a:r>
            <a:r>
              <a:rPr lang="en-US" sz="2800" dirty="0" smtClean="0"/>
              <a:t>  = 0;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2</a:t>
            </a:r>
            <a:r>
              <a:rPr lang="en-US" sz="2800" dirty="0" smtClean="0"/>
              <a:t>  = 22;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3 </a:t>
            </a:r>
            <a:r>
              <a:rPr lang="en-US" sz="2800" dirty="0" smtClean="0"/>
              <a:t>= 24</a:t>
            </a:r>
          </a:p>
          <a:p>
            <a:pPr eaLnBrk="1" hangingPunct="1"/>
            <a:r>
              <a:rPr lang="en-US" sz="2800" dirty="0" smtClean="0"/>
              <a:t>Average waiting time:  (0 + 22 + 24)/3 = 15.3</a:t>
            </a:r>
          </a:p>
          <a:p>
            <a:pPr eaLnBrk="1" hangingPunct="1"/>
            <a:endParaRPr lang="en-US" sz="2800" dirty="0" smtClean="0"/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1116013" y="2708275"/>
            <a:ext cx="5556250" cy="1128713"/>
            <a:chOff x="856" y="2688"/>
            <a:chExt cx="3500" cy="711"/>
          </a:xfrm>
        </p:grpSpPr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E"/>
            </a:p>
          </p:txBody>
        </p:sp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1776" y="2736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P</a:t>
              </a:r>
              <a:r>
                <a:rPr lang="en-US" baseline="-25000">
                  <a:latin typeface="Helvetica" panose="020B0604020202020204" pitchFamily="34" charset="0"/>
                </a:rPr>
                <a:t>1</a:t>
              </a:r>
              <a:endParaRPr lang="en-US">
                <a:latin typeface="Helvetica" panose="020B0604020202020204" pitchFamily="34" charset="0"/>
              </a:endParaRPr>
            </a:p>
          </p:txBody>
        </p: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3264" y="2736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P</a:t>
              </a:r>
              <a:r>
                <a:rPr lang="en-US" baseline="-25000">
                  <a:latin typeface="Helvetica" panose="020B0604020202020204" pitchFamily="34" charset="0"/>
                </a:rPr>
                <a:t>2</a:t>
              </a:r>
              <a:endParaRPr lang="en-US">
                <a:latin typeface="Helvetica" panose="020B0604020202020204" pitchFamily="34" charset="0"/>
              </a:endParaRPr>
            </a:p>
          </p:txBody>
        </p:sp>
        <p:sp>
          <p:nvSpPr>
            <p:cNvPr id="17416" name="Text Box 8"/>
            <p:cNvSpPr txBox="1">
              <a:spLocks noChangeArrowheads="1"/>
            </p:cNvSpPr>
            <p:nvPr/>
          </p:nvSpPr>
          <p:spPr bwMode="auto">
            <a:xfrm>
              <a:off x="3840" y="2736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P</a:t>
              </a:r>
              <a:r>
                <a:rPr lang="en-US" baseline="-25000">
                  <a:latin typeface="Helvetica" panose="020B0604020202020204" pitchFamily="34" charset="0"/>
                </a:rPr>
                <a:t>3</a:t>
              </a:r>
              <a:endParaRPr lang="en-US">
                <a:latin typeface="Helvetica" panose="020B0604020202020204" pitchFamily="34" charset="0"/>
              </a:endParaRPr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419" name="Line 11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7423" name="Text Box 15"/>
            <p:cNvSpPr txBox="1">
              <a:spLocks noChangeArrowheads="1"/>
            </p:cNvSpPr>
            <p:nvPr/>
          </p:nvSpPr>
          <p:spPr bwMode="auto">
            <a:xfrm>
              <a:off x="2928" y="316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24</a:t>
              </a:r>
            </a:p>
          </p:txBody>
        </p:sp>
        <p:sp>
          <p:nvSpPr>
            <p:cNvPr id="17424" name="Text Box 16"/>
            <p:cNvSpPr txBox="1">
              <a:spLocks noChangeArrowheads="1"/>
            </p:cNvSpPr>
            <p:nvPr/>
          </p:nvSpPr>
          <p:spPr bwMode="auto">
            <a:xfrm>
              <a:off x="3504" y="316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27</a:t>
              </a:r>
            </a:p>
          </p:txBody>
        </p:sp>
        <p:sp>
          <p:nvSpPr>
            <p:cNvPr id="17425" name="Text Box 17"/>
            <p:cNvSpPr txBox="1">
              <a:spLocks noChangeArrowheads="1"/>
            </p:cNvSpPr>
            <p:nvPr/>
          </p:nvSpPr>
          <p:spPr bwMode="auto">
            <a:xfrm>
              <a:off x="4080" y="316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30</a:t>
              </a:r>
            </a:p>
          </p:txBody>
        </p:sp>
        <p:sp>
          <p:nvSpPr>
            <p:cNvPr id="17426" name="Text Box 18"/>
            <p:cNvSpPr txBox="1">
              <a:spLocks noChangeArrowheads="1"/>
            </p:cNvSpPr>
            <p:nvPr/>
          </p:nvSpPr>
          <p:spPr bwMode="auto">
            <a:xfrm>
              <a:off x="856" y="31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0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Long-Term Scheduling</a:t>
            </a:r>
            <a:endParaRPr lang="en-US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Determines which programs are admitted to the system for processing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May be first-come-first-served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Or according to criteria such as priority, I/O requirements or expected execution time</a:t>
            </a:r>
          </a:p>
          <a:p>
            <a:pPr>
              <a:lnSpc>
                <a:spcPct val="90000"/>
              </a:lnSpc>
            </a:pPr>
            <a:r>
              <a:rPr lang="en-US" smtClean="0"/>
              <a:t>Controls the degree of multiprogramming</a:t>
            </a:r>
          </a:p>
          <a:p>
            <a:pPr>
              <a:lnSpc>
                <a:spcPct val="90000"/>
              </a:lnSpc>
            </a:pPr>
            <a:r>
              <a:rPr lang="en-US" smtClean="0"/>
              <a:t>More processes, smaller percentage of time each process is executed</a:t>
            </a:r>
          </a:p>
          <a:p>
            <a:pPr>
              <a:lnSpc>
                <a:spcPct val="90000"/>
              </a:lnSpc>
            </a:pPr>
            <a:r>
              <a:rPr lang="en-GB" smtClean="0"/>
              <a:t>Used in batch systems</a:t>
            </a: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86DDFC-FAD0-4E88-AAC1-64786FF94659}" type="slidenum">
              <a:rPr lang="en-US"/>
              <a:pPr eaLnBrk="1" hangingPunct="1"/>
              <a:t>20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FCFS Scheduling (Cont.)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Suppose the processes arrive in the following order</a:t>
            </a:r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r>
              <a:rPr lang="en-US" u="sng" smtClean="0"/>
              <a:t>Process</a:t>
            </a:r>
            <a:r>
              <a:rPr lang="en-US" smtClean="0"/>
              <a:t>	      </a:t>
            </a:r>
            <a:r>
              <a:rPr lang="en-US" u="sng" smtClean="0"/>
              <a:t>Arrival Time</a:t>
            </a:r>
            <a:r>
              <a:rPr lang="en-US" smtClean="0"/>
              <a:t>     </a:t>
            </a:r>
            <a:r>
              <a:rPr lang="en-US" u="sng" smtClean="0"/>
              <a:t>Burst Time	</a:t>
            </a:r>
          </a:p>
          <a:p>
            <a:pPr eaLnBrk="1" hangingPunct="1">
              <a:buFontTx/>
              <a:buNone/>
            </a:pPr>
            <a:r>
              <a:rPr lang="en-US" smtClean="0"/>
              <a:t>	</a:t>
            </a:r>
            <a:r>
              <a:rPr lang="en-US" i="1" smtClean="0"/>
              <a:t>P</a:t>
            </a:r>
            <a:r>
              <a:rPr lang="en-US" i="1" baseline="-25000" smtClean="0"/>
              <a:t>2                            </a:t>
            </a:r>
            <a:r>
              <a:rPr lang="en-US" i="1" smtClean="0"/>
              <a:t>0	</a:t>
            </a:r>
            <a:r>
              <a:rPr lang="en-US" smtClean="0"/>
              <a:t>		 3</a:t>
            </a:r>
          </a:p>
          <a:p>
            <a:pPr eaLnBrk="1" hangingPunct="1">
              <a:buFontTx/>
              <a:buNone/>
            </a:pPr>
            <a:r>
              <a:rPr lang="en-US" smtClean="0"/>
              <a:t>	</a:t>
            </a:r>
            <a:r>
              <a:rPr lang="en-US" i="1" smtClean="0"/>
              <a:t>P</a:t>
            </a:r>
            <a:r>
              <a:rPr lang="en-US" i="1" baseline="-25000" smtClean="0"/>
              <a:t>3			  </a:t>
            </a:r>
            <a:r>
              <a:rPr lang="en-US" i="1" smtClean="0"/>
              <a:t>2	</a:t>
            </a:r>
            <a:r>
              <a:rPr lang="en-US" smtClean="0"/>
              <a:t> 	 	 3</a:t>
            </a:r>
          </a:p>
          <a:p>
            <a:pPr eaLnBrk="1" hangingPunct="1">
              <a:buFontTx/>
              <a:buNone/>
            </a:pPr>
            <a:r>
              <a:rPr lang="en-US" smtClean="0"/>
              <a:t>   </a:t>
            </a:r>
            <a:r>
              <a:rPr lang="en-US" i="1" smtClean="0"/>
              <a:t>P</a:t>
            </a:r>
            <a:r>
              <a:rPr lang="en-US" i="1" baseline="-25000" smtClean="0"/>
              <a:t>1	 		  </a:t>
            </a:r>
            <a:r>
              <a:rPr lang="en-US" smtClean="0"/>
              <a:t>3			24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6891A10-2194-4557-9DCF-14571B2B4E10}" type="slidenum">
              <a:rPr lang="en-US"/>
              <a:pPr eaLnBrk="1" hangingPunct="1"/>
              <a:t>21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FCFS Scheduling (Cont.)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060575"/>
            <a:ext cx="7110412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tabLst>
                <a:tab pos="3651250" algn="ctr"/>
              </a:tabLst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651250" algn="ctr"/>
              </a:tabLst>
            </a:pPr>
            <a:r>
              <a:rPr lang="en-US" sz="2400" smtClean="0"/>
              <a:t>		 The Gantt chart for the schedule is:</a:t>
            </a:r>
            <a:br>
              <a:rPr lang="en-US" sz="2400" smtClean="0"/>
            </a:br>
            <a:endParaRPr lang="en-US" sz="2400" smtClean="0"/>
          </a:p>
          <a:p>
            <a:pPr eaLnBrk="1" hangingPunct="1">
              <a:lnSpc>
                <a:spcPct val="90000"/>
              </a:lnSpc>
              <a:tabLst>
                <a:tab pos="3651250" algn="ctr"/>
              </a:tabLst>
            </a:pPr>
            <a:endParaRPr lang="en-US" sz="2400" smtClean="0"/>
          </a:p>
          <a:p>
            <a:pPr eaLnBrk="1" hangingPunct="1">
              <a:lnSpc>
                <a:spcPct val="90000"/>
              </a:lnSpc>
              <a:tabLst>
                <a:tab pos="3651250" algn="ctr"/>
              </a:tabLst>
            </a:pPr>
            <a:endParaRPr lang="en-US" sz="2400" smtClean="0"/>
          </a:p>
          <a:p>
            <a:pPr eaLnBrk="1" hangingPunct="1">
              <a:lnSpc>
                <a:spcPct val="90000"/>
              </a:lnSpc>
              <a:tabLst>
                <a:tab pos="3651250" algn="ctr"/>
              </a:tabLst>
            </a:pPr>
            <a:endParaRPr lang="en-US" sz="2400" smtClean="0"/>
          </a:p>
          <a:p>
            <a:pPr eaLnBrk="1" hangingPunct="1">
              <a:lnSpc>
                <a:spcPct val="90000"/>
              </a:lnSpc>
              <a:tabLst>
                <a:tab pos="3651250" algn="ctr"/>
              </a:tabLst>
            </a:pPr>
            <a:endParaRPr lang="en-US" sz="2400" smtClean="0"/>
          </a:p>
          <a:p>
            <a:pPr eaLnBrk="1" hangingPunct="1">
              <a:lnSpc>
                <a:spcPct val="90000"/>
              </a:lnSpc>
              <a:tabLst>
                <a:tab pos="3651250" algn="ctr"/>
              </a:tabLst>
            </a:pPr>
            <a:r>
              <a:rPr lang="en-US" sz="2400" smtClean="0"/>
              <a:t>Waiting time for </a:t>
            </a:r>
            <a:r>
              <a:rPr lang="en-US" sz="2400" i="1" smtClean="0"/>
              <a:t>P</a:t>
            </a:r>
            <a:r>
              <a:rPr lang="en-US" sz="2400" i="1" baseline="-25000" smtClean="0"/>
              <a:t>1 </a:t>
            </a:r>
            <a:r>
              <a:rPr lang="en-US" sz="2400" i="1" smtClean="0"/>
              <a:t>=</a:t>
            </a:r>
            <a:r>
              <a:rPr lang="en-US" sz="2400" smtClean="0"/>
              <a:t> 3</a:t>
            </a:r>
            <a:r>
              <a:rPr lang="en-US" sz="2400" i="1" smtClean="0"/>
              <a:t>;</a:t>
            </a:r>
            <a:r>
              <a:rPr lang="en-US" sz="2400" i="1" baseline="-25000" smtClean="0"/>
              <a:t> </a:t>
            </a:r>
            <a:r>
              <a:rPr lang="en-US" sz="2400" i="1" smtClean="0"/>
              <a:t>P</a:t>
            </a:r>
            <a:r>
              <a:rPr lang="en-US" sz="2400" i="1" baseline="-25000" smtClean="0"/>
              <a:t>2</a:t>
            </a:r>
            <a:r>
              <a:rPr lang="en-US" sz="2400" smtClean="0"/>
              <a:t> = 0</a:t>
            </a:r>
            <a:r>
              <a:rPr lang="en-US" sz="2400" i="1" baseline="-25000" smtClean="0"/>
              <a:t>; </a:t>
            </a:r>
            <a:r>
              <a:rPr lang="en-US" sz="2400" i="1" smtClean="0"/>
              <a:t>P</a:t>
            </a:r>
            <a:r>
              <a:rPr lang="en-US" sz="2400" i="1" baseline="-25000" smtClean="0"/>
              <a:t>3 </a:t>
            </a:r>
            <a:r>
              <a:rPr lang="en-US" sz="2400" i="1" smtClean="0"/>
              <a:t>= </a:t>
            </a:r>
            <a:r>
              <a:rPr lang="en-US" sz="2400" smtClean="0"/>
              <a:t>1</a:t>
            </a:r>
          </a:p>
          <a:p>
            <a:pPr eaLnBrk="1" hangingPunct="1">
              <a:lnSpc>
                <a:spcPct val="90000"/>
              </a:lnSpc>
              <a:tabLst>
                <a:tab pos="3651250" algn="ctr"/>
              </a:tabLst>
            </a:pPr>
            <a:r>
              <a:rPr lang="en-US" sz="2400" smtClean="0"/>
              <a:t>Average waiting time:   (3 + 0 + 1)/3 = 1.3</a:t>
            </a:r>
          </a:p>
          <a:p>
            <a:pPr eaLnBrk="1" hangingPunct="1">
              <a:lnSpc>
                <a:spcPct val="90000"/>
              </a:lnSpc>
              <a:tabLst>
                <a:tab pos="3651250" algn="ctr"/>
              </a:tabLst>
            </a:pPr>
            <a:r>
              <a:rPr lang="en-US" sz="2400" smtClean="0"/>
              <a:t>Much better than previous case</a:t>
            </a:r>
          </a:p>
          <a:p>
            <a:pPr lvl="1" eaLnBrk="1" hangingPunct="1">
              <a:lnSpc>
                <a:spcPct val="90000"/>
              </a:lnSpc>
              <a:tabLst>
                <a:tab pos="3651250" algn="ctr"/>
              </a:tabLst>
            </a:pPr>
            <a:r>
              <a:rPr lang="en-US" sz="2000" i="1" smtClean="0"/>
              <a:t>Convoy effect</a:t>
            </a:r>
            <a:r>
              <a:rPr lang="en-US" sz="2000" smtClean="0"/>
              <a:t> - short process behind long process</a:t>
            </a:r>
          </a:p>
        </p:txBody>
      </p:sp>
      <p:grpSp>
        <p:nvGrpSpPr>
          <p:cNvPr id="19461" name="Group 4"/>
          <p:cNvGrpSpPr>
            <a:grpSpLocks/>
          </p:cNvGrpSpPr>
          <p:nvPr/>
        </p:nvGrpSpPr>
        <p:grpSpPr bwMode="auto">
          <a:xfrm>
            <a:off x="1763713" y="3141663"/>
            <a:ext cx="5575300" cy="1128712"/>
            <a:chOff x="852" y="1650"/>
            <a:chExt cx="3512" cy="711"/>
          </a:xfrm>
        </p:grpSpPr>
        <p:sp>
          <p:nvSpPr>
            <p:cNvPr id="19462" name="Rectangle 5"/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E"/>
            </a:p>
          </p:txBody>
        </p:sp>
        <p:sp>
          <p:nvSpPr>
            <p:cNvPr id="19463" name="Text Box 6"/>
            <p:cNvSpPr txBox="1">
              <a:spLocks noChangeArrowheads="1"/>
            </p:cNvSpPr>
            <p:nvPr/>
          </p:nvSpPr>
          <p:spPr bwMode="auto">
            <a:xfrm flipH="1">
              <a:off x="3179" y="1698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P</a:t>
              </a:r>
              <a:r>
                <a:rPr lang="en-US" baseline="-25000">
                  <a:latin typeface="Helvetica" panose="020B0604020202020204" pitchFamily="34" charset="0"/>
                </a:rPr>
                <a:t>1</a:t>
              </a:r>
              <a:endParaRPr lang="en-US">
                <a:latin typeface="Helvetica" panose="020B0604020202020204" pitchFamily="34" charset="0"/>
              </a:endParaRPr>
            </a:p>
          </p:txBody>
        </p:sp>
        <p:sp>
          <p:nvSpPr>
            <p:cNvPr id="19464" name="Text Box 7"/>
            <p:cNvSpPr txBox="1">
              <a:spLocks noChangeArrowheads="1"/>
            </p:cNvSpPr>
            <p:nvPr/>
          </p:nvSpPr>
          <p:spPr bwMode="auto">
            <a:xfrm flipH="1">
              <a:off x="1691" y="1698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P</a:t>
              </a:r>
              <a:r>
                <a:rPr lang="en-US" baseline="-25000">
                  <a:latin typeface="Helvetica" panose="020B0604020202020204" pitchFamily="34" charset="0"/>
                </a:rPr>
                <a:t>3</a:t>
              </a:r>
              <a:endParaRPr lang="en-US">
                <a:latin typeface="Helvetica" panose="020B0604020202020204" pitchFamily="34" charset="0"/>
              </a:endParaRPr>
            </a:p>
          </p:txBody>
        </p:sp>
        <p:sp>
          <p:nvSpPr>
            <p:cNvPr id="19465" name="Text Box 8"/>
            <p:cNvSpPr txBox="1">
              <a:spLocks noChangeArrowheads="1"/>
            </p:cNvSpPr>
            <p:nvPr/>
          </p:nvSpPr>
          <p:spPr bwMode="auto">
            <a:xfrm flipH="1">
              <a:off x="1115" y="1698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P</a:t>
              </a:r>
              <a:r>
                <a:rPr lang="en-US" baseline="-25000">
                  <a:latin typeface="Helvetica" panose="020B0604020202020204" pitchFamily="34" charset="0"/>
                </a:rPr>
                <a:t>2</a:t>
              </a:r>
              <a:endParaRPr lang="en-US">
                <a:latin typeface="Helvetica" panose="020B0604020202020204" pitchFamily="34" charset="0"/>
              </a:endParaRPr>
            </a:p>
          </p:txBody>
        </p:sp>
        <p:sp>
          <p:nvSpPr>
            <p:cNvPr id="19466" name="Line 9"/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9467" name="Line 10"/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9468" name="Line 11"/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9469" name="Line 12"/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9470" name="Line 13"/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9471" name="Line 14"/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9472" name="Text Box 15"/>
            <p:cNvSpPr txBox="1">
              <a:spLocks noChangeArrowheads="1"/>
            </p:cNvSpPr>
            <p:nvPr/>
          </p:nvSpPr>
          <p:spPr bwMode="auto">
            <a:xfrm flipH="1">
              <a:off x="2056" y="213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6</a:t>
              </a:r>
            </a:p>
          </p:txBody>
        </p:sp>
        <p:sp>
          <p:nvSpPr>
            <p:cNvPr id="19473" name="Text Box 16"/>
            <p:cNvSpPr txBox="1">
              <a:spLocks noChangeArrowheads="1"/>
            </p:cNvSpPr>
            <p:nvPr/>
          </p:nvSpPr>
          <p:spPr bwMode="auto">
            <a:xfrm flipH="1">
              <a:off x="1480" y="213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19474" name="Text Box 17"/>
            <p:cNvSpPr txBox="1">
              <a:spLocks noChangeArrowheads="1"/>
            </p:cNvSpPr>
            <p:nvPr/>
          </p:nvSpPr>
          <p:spPr bwMode="auto">
            <a:xfrm flipH="1">
              <a:off x="4088" y="2130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30</a:t>
              </a:r>
            </a:p>
          </p:txBody>
        </p:sp>
        <p:sp>
          <p:nvSpPr>
            <p:cNvPr id="19475" name="Text Box 18"/>
            <p:cNvSpPr txBox="1">
              <a:spLocks noChangeArrowheads="1"/>
            </p:cNvSpPr>
            <p:nvPr/>
          </p:nvSpPr>
          <p:spPr bwMode="auto">
            <a:xfrm flipH="1">
              <a:off x="852" y="213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0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F9E207E-6BCB-4D86-A9B1-E4880CD2AEF7}" type="slidenum">
              <a:rPr lang="en-US"/>
              <a:pPr eaLnBrk="1" hangingPunct="1"/>
              <a:t>22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800" smtClean="0"/>
              <a:t>Typically the average waiting time with FCFS is not minimal</a:t>
            </a:r>
          </a:p>
          <a:p>
            <a:pPr eaLnBrk="1" hangingPunct="1">
              <a:lnSpc>
                <a:spcPct val="80000"/>
              </a:lnSpc>
            </a:pPr>
            <a:r>
              <a:rPr lang="en-GB" sz="2800" smtClean="0"/>
              <a:t>A short process may have to wait a long time before it can execute</a:t>
            </a:r>
          </a:p>
          <a:p>
            <a:pPr eaLnBrk="1" hangingPunct="1">
              <a:lnSpc>
                <a:spcPct val="80000"/>
              </a:lnSpc>
            </a:pPr>
            <a:r>
              <a:rPr lang="en-GB" sz="2800" smtClean="0"/>
              <a:t>Favours CPU-bound processes – I/O processes have to wait until CPU-bound process completes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2800" smtClean="0"/>
          </a:p>
          <a:p>
            <a:pPr eaLnBrk="1" hangingPunct="1">
              <a:lnSpc>
                <a:spcPct val="80000"/>
              </a:lnSpc>
            </a:pPr>
            <a:r>
              <a:rPr lang="en-GB" sz="2800" smtClean="0"/>
              <a:t>FCFS may lead to lower CPU and I/O utilisation – see note below</a:t>
            </a:r>
          </a:p>
          <a:p>
            <a:pPr eaLnBrk="1" hangingPunct="1">
              <a:lnSpc>
                <a:spcPct val="80000"/>
              </a:lnSpc>
            </a:pPr>
            <a:r>
              <a:rPr lang="en-GB" sz="2800" smtClean="0"/>
              <a:t>FCFS is</a:t>
            </a:r>
            <a:r>
              <a:rPr lang="en-GB" sz="2800" b="1" smtClean="0"/>
              <a:t> nonpreemptive</a:t>
            </a:r>
            <a:r>
              <a:rPr lang="en-GB" sz="2800" smtClean="0"/>
              <a:t> – a process holds the CPU until it terminates or requests I/O 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3DD097-4E85-470E-B545-7B8C02376ED2}" type="slidenum">
              <a:rPr lang="en-US"/>
              <a:pPr eaLnBrk="1" hangingPunct="1"/>
              <a:t>23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Shortest-Job-First (SJF) Scheduling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5525" y="2060575"/>
            <a:ext cx="7261225" cy="3665538"/>
          </a:xfrm>
        </p:spPr>
        <p:txBody>
          <a:bodyPr/>
          <a:lstStyle/>
          <a:p>
            <a:pPr eaLnBrk="1" hangingPunct="1"/>
            <a:r>
              <a:rPr lang="en-GB" sz="2800" smtClean="0"/>
              <a:t>Or Shortest-next-CPU-burst Scheduling</a:t>
            </a:r>
            <a:endParaRPr lang="en-US" sz="2800" smtClean="0"/>
          </a:p>
          <a:p>
            <a:pPr eaLnBrk="1" hangingPunct="1"/>
            <a:r>
              <a:rPr lang="en-US" sz="2800" smtClean="0"/>
              <a:t>Associate with each process the length of its next CPU burst.  </a:t>
            </a:r>
          </a:p>
          <a:p>
            <a:pPr eaLnBrk="1" hangingPunct="1"/>
            <a:r>
              <a:rPr lang="en-US" sz="2800" smtClean="0"/>
              <a:t>Use these lengths to schedule the process with the shortest time</a:t>
            </a:r>
          </a:p>
          <a:p>
            <a:pPr eaLnBrk="1" hangingPunct="1"/>
            <a:r>
              <a:rPr lang="en-GB" sz="2800" smtClean="0"/>
              <a:t>If next CPU bursts of two processes are equal</a:t>
            </a:r>
          </a:p>
          <a:p>
            <a:pPr lvl="1" eaLnBrk="1" hangingPunct="1"/>
            <a:r>
              <a:rPr lang="en-GB" sz="2400" smtClean="0"/>
              <a:t>FCFS is used to break the tie</a:t>
            </a:r>
            <a:endParaRPr lang="en-US" sz="240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8D8D8CE-1B7F-47CC-883A-BF2E3DD404EA}" type="slidenum">
              <a:rPr lang="en-US"/>
              <a:pPr eaLnBrk="1" hangingPunct="1"/>
              <a:t>24</a:t>
            </a:fld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92150"/>
            <a:ext cx="8229600" cy="5257800"/>
          </a:xfrm>
        </p:spPr>
        <p:txBody>
          <a:bodyPr/>
          <a:lstStyle/>
          <a:p>
            <a:pPr eaLnBrk="1" hangingPunct="1"/>
            <a:r>
              <a:rPr lang="en-US" dirty="0" smtClean="0"/>
              <a:t>Two schemes: </a:t>
            </a:r>
          </a:p>
          <a:p>
            <a:pPr lvl="1" eaLnBrk="1" hangingPunct="1"/>
            <a:r>
              <a:rPr lang="en-US" dirty="0" err="1" smtClean="0"/>
              <a:t>nonpreemptive</a:t>
            </a:r>
            <a:r>
              <a:rPr lang="en-US" dirty="0" smtClean="0"/>
              <a:t> – once CPU given to the process it cannot be preempted until completes its CPU burst</a:t>
            </a:r>
          </a:p>
          <a:p>
            <a:pPr lvl="1" eaLnBrk="1" hangingPunct="1"/>
            <a:r>
              <a:rPr lang="en-US" dirty="0" smtClean="0"/>
              <a:t>preemptive – will not consider this here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SJF is optimal – gives minimum average waiting time for a given set of processes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7844110-B56A-44C4-B4E8-1B2E90151C18}" type="slidenum">
              <a:rPr lang="en-US"/>
              <a:pPr eaLnBrk="1" hangingPunct="1"/>
              <a:t>25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0113" y="1600200"/>
            <a:ext cx="6891337" cy="4924425"/>
          </a:xfrm>
        </p:spPr>
        <p:txBody>
          <a:bodyPr/>
          <a:lstStyle/>
          <a:p>
            <a:pPr eaLnBrk="1" hangingPunct="1"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dirty="0" smtClean="0"/>
              <a:t>		</a:t>
            </a:r>
            <a:r>
              <a:rPr lang="en-US" sz="2400" u="sng" dirty="0" smtClean="0"/>
              <a:t>Process</a:t>
            </a:r>
            <a:r>
              <a:rPr lang="en-US" sz="2400" dirty="0" smtClean="0"/>
              <a:t>	</a:t>
            </a:r>
            <a:r>
              <a:rPr lang="en-US" sz="2400" u="sng" dirty="0" smtClean="0"/>
              <a:t>Arrival Time</a:t>
            </a:r>
            <a:r>
              <a:rPr lang="en-US" sz="2400" dirty="0" smtClean="0"/>
              <a:t>	</a:t>
            </a:r>
            <a:r>
              <a:rPr lang="en-US" sz="2400" u="sng" dirty="0" smtClean="0"/>
              <a:t>Burst Time</a:t>
            </a:r>
            <a:endParaRPr lang="en-US" sz="2400" dirty="0" smtClean="0"/>
          </a:p>
          <a:p>
            <a:pPr eaLnBrk="1" hangingPunct="1"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2400" dirty="0" smtClean="0"/>
              <a:t>		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	0	7</a:t>
            </a:r>
          </a:p>
          <a:p>
            <a:pPr eaLnBrk="1" hangingPunct="1"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	</a:t>
            </a:r>
            <a:r>
              <a:rPr lang="en-US" sz="2400" dirty="0" smtClean="0"/>
              <a:t>2	4</a:t>
            </a:r>
          </a:p>
          <a:p>
            <a:pPr eaLnBrk="1" hangingPunct="1"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</a:t>
            </a:r>
            <a:r>
              <a:rPr lang="en-US" sz="2400" dirty="0" smtClean="0"/>
              <a:t>	4	1</a:t>
            </a:r>
          </a:p>
          <a:p>
            <a:pPr eaLnBrk="1" hangingPunct="1"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4</a:t>
            </a:r>
            <a:r>
              <a:rPr lang="en-US" sz="2400" dirty="0" smtClean="0"/>
              <a:t>	5	4</a:t>
            </a:r>
          </a:p>
          <a:p>
            <a:pPr eaLnBrk="1" hangingPunct="1"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2400" dirty="0" smtClean="0"/>
              <a:t>SJF (non-preemptive)</a:t>
            </a:r>
          </a:p>
          <a:p>
            <a:pPr eaLnBrk="1" hangingPunct="1">
              <a:tabLst>
                <a:tab pos="1603375" algn="ctr"/>
                <a:tab pos="3254375" algn="ctr"/>
                <a:tab pos="5143500" algn="ctr"/>
              </a:tabLst>
            </a:pPr>
            <a:endParaRPr lang="en-US" sz="2400" dirty="0" smtClean="0"/>
          </a:p>
          <a:p>
            <a:pPr eaLnBrk="1" hangingPunct="1">
              <a:tabLst>
                <a:tab pos="1603375" algn="ctr"/>
                <a:tab pos="3254375" algn="ctr"/>
                <a:tab pos="5143500" algn="ctr"/>
              </a:tabLst>
            </a:pPr>
            <a:endParaRPr lang="en-US" sz="2400" dirty="0" smtClean="0"/>
          </a:p>
          <a:p>
            <a:pPr eaLnBrk="1" hangingPunct="1">
              <a:tabLst>
                <a:tab pos="1603375" algn="ctr"/>
                <a:tab pos="3254375" algn="ctr"/>
                <a:tab pos="5143500" algn="ctr"/>
              </a:tabLst>
            </a:pPr>
            <a:endParaRPr lang="en-US" sz="2400" dirty="0" smtClean="0"/>
          </a:p>
          <a:p>
            <a:pPr eaLnBrk="1" hangingPunct="1">
              <a:tabLst>
                <a:tab pos="1603375" algn="ctr"/>
                <a:tab pos="3254375" algn="ctr"/>
                <a:tab pos="5143500" algn="ctr"/>
              </a:tabLst>
            </a:pPr>
            <a:endParaRPr lang="en-US" sz="2400" dirty="0" smtClean="0"/>
          </a:p>
          <a:p>
            <a:pPr eaLnBrk="1" hangingPunct="1"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2400" dirty="0" smtClean="0"/>
              <a:t>Average waiting time = (0 + 6 + 3 + 7)/4  = 4</a:t>
            </a:r>
            <a:endParaRPr lang="en-US" sz="2400" i="1" baseline="-25000" dirty="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Example of SJF</a:t>
            </a:r>
          </a:p>
        </p:txBody>
      </p:sp>
      <p:grpSp>
        <p:nvGrpSpPr>
          <p:cNvPr id="23557" name="Group 4"/>
          <p:cNvGrpSpPr>
            <a:grpSpLocks/>
          </p:cNvGrpSpPr>
          <p:nvPr/>
        </p:nvGrpSpPr>
        <p:grpSpPr bwMode="auto">
          <a:xfrm>
            <a:off x="1763713" y="4581525"/>
            <a:ext cx="5575300" cy="1128713"/>
            <a:chOff x="864" y="2325"/>
            <a:chExt cx="3512" cy="711"/>
          </a:xfrm>
        </p:grpSpPr>
        <p:sp>
          <p:nvSpPr>
            <p:cNvPr id="23558" name="Rectangle 5"/>
            <p:cNvSpPr>
              <a:spLocks noChangeArrowheads="1"/>
            </p:cNvSpPr>
            <p:nvPr/>
          </p:nvSpPr>
          <p:spPr bwMode="auto">
            <a:xfrm flipH="1">
              <a:off x="960" y="2325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E"/>
            </a:p>
          </p:txBody>
        </p:sp>
        <p:sp>
          <p:nvSpPr>
            <p:cNvPr id="23559" name="Text Box 6"/>
            <p:cNvSpPr txBox="1">
              <a:spLocks noChangeArrowheads="1"/>
            </p:cNvSpPr>
            <p:nvPr/>
          </p:nvSpPr>
          <p:spPr bwMode="auto">
            <a:xfrm flipH="1">
              <a:off x="1392" y="2373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P</a:t>
              </a:r>
              <a:r>
                <a:rPr lang="en-US" baseline="-25000">
                  <a:latin typeface="Helvetica" panose="020B0604020202020204" pitchFamily="34" charset="0"/>
                </a:rPr>
                <a:t>1</a:t>
              </a:r>
              <a:endParaRPr lang="en-US">
                <a:latin typeface="Helvetica" panose="020B0604020202020204" pitchFamily="34" charset="0"/>
              </a:endParaRPr>
            </a:p>
          </p:txBody>
        </p:sp>
        <p:sp>
          <p:nvSpPr>
            <p:cNvPr id="23560" name="Text Box 7"/>
            <p:cNvSpPr txBox="1">
              <a:spLocks noChangeArrowheads="1"/>
            </p:cNvSpPr>
            <p:nvPr/>
          </p:nvSpPr>
          <p:spPr bwMode="auto">
            <a:xfrm flipH="1">
              <a:off x="2400" y="2373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P</a:t>
              </a:r>
              <a:r>
                <a:rPr lang="en-US" baseline="-25000">
                  <a:latin typeface="Helvetica" panose="020B0604020202020204" pitchFamily="34" charset="0"/>
                </a:rPr>
                <a:t>3</a:t>
              </a:r>
              <a:endParaRPr lang="en-US">
                <a:latin typeface="Helvetica" panose="020B0604020202020204" pitchFamily="34" charset="0"/>
              </a:endParaRPr>
            </a:p>
          </p:txBody>
        </p:sp>
        <p:sp>
          <p:nvSpPr>
            <p:cNvPr id="23561" name="Text Box 8"/>
            <p:cNvSpPr txBox="1">
              <a:spLocks noChangeArrowheads="1"/>
            </p:cNvSpPr>
            <p:nvPr/>
          </p:nvSpPr>
          <p:spPr bwMode="auto">
            <a:xfrm flipH="1">
              <a:off x="2976" y="2373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P</a:t>
              </a:r>
              <a:r>
                <a:rPr lang="en-US" baseline="-25000">
                  <a:latin typeface="Helvetica" panose="020B0604020202020204" pitchFamily="34" charset="0"/>
                </a:rPr>
                <a:t>2</a:t>
              </a:r>
              <a:endParaRPr lang="en-US">
                <a:latin typeface="Helvetica" panose="020B0604020202020204" pitchFamily="34" charset="0"/>
              </a:endParaRPr>
            </a:p>
          </p:txBody>
        </p:sp>
        <p:sp>
          <p:nvSpPr>
            <p:cNvPr id="23562" name="Line 9"/>
            <p:cNvSpPr>
              <a:spLocks noChangeShapeType="1"/>
            </p:cNvSpPr>
            <p:nvPr/>
          </p:nvSpPr>
          <p:spPr bwMode="auto">
            <a:xfrm flipH="1">
              <a:off x="4272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563" name="Line 10"/>
            <p:cNvSpPr>
              <a:spLocks noChangeShapeType="1"/>
            </p:cNvSpPr>
            <p:nvPr/>
          </p:nvSpPr>
          <p:spPr bwMode="auto">
            <a:xfrm flipH="1">
              <a:off x="960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564" name="Line 11"/>
            <p:cNvSpPr>
              <a:spLocks noChangeShapeType="1"/>
            </p:cNvSpPr>
            <p:nvPr/>
          </p:nvSpPr>
          <p:spPr bwMode="auto">
            <a:xfrm flipH="1">
              <a:off x="2688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565" name="Line 12"/>
            <p:cNvSpPr>
              <a:spLocks noChangeShapeType="1"/>
            </p:cNvSpPr>
            <p:nvPr/>
          </p:nvSpPr>
          <p:spPr bwMode="auto">
            <a:xfrm flipH="1">
              <a:off x="2400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566" name="Line 13"/>
            <p:cNvSpPr>
              <a:spLocks noChangeShapeType="1"/>
            </p:cNvSpPr>
            <p:nvPr/>
          </p:nvSpPr>
          <p:spPr bwMode="auto">
            <a:xfrm flipH="1">
              <a:off x="2400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567" name="Line 14"/>
            <p:cNvSpPr>
              <a:spLocks noChangeShapeType="1"/>
            </p:cNvSpPr>
            <p:nvPr/>
          </p:nvSpPr>
          <p:spPr bwMode="auto">
            <a:xfrm flipH="1">
              <a:off x="139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568" name="Text Box 15"/>
            <p:cNvSpPr txBox="1">
              <a:spLocks noChangeArrowheads="1"/>
            </p:cNvSpPr>
            <p:nvPr/>
          </p:nvSpPr>
          <p:spPr bwMode="auto">
            <a:xfrm flipH="1">
              <a:off x="2304" y="2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7</a:t>
              </a:r>
            </a:p>
          </p:txBody>
        </p:sp>
        <p:sp>
          <p:nvSpPr>
            <p:cNvPr id="23569" name="Text Box 16"/>
            <p:cNvSpPr txBox="1">
              <a:spLocks noChangeArrowheads="1"/>
            </p:cNvSpPr>
            <p:nvPr/>
          </p:nvSpPr>
          <p:spPr bwMode="auto">
            <a:xfrm flipH="1">
              <a:off x="1492" y="2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70" name="Text Box 17"/>
            <p:cNvSpPr txBox="1">
              <a:spLocks noChangeArrowheads="1"/>
            </p:cNvSpPr>
            <p:nvPr/>
          </p:nvSpPr>
          <p:spPr bwMode="auto">
            <a:xfrm flipH="1">
              <a:off x="4100" y="280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16</a:t>
              </a:r>
            </a:p>
          </p:txBody>
        </p:sp>
        <p:sp>
          <p:nvSpPr>
            <p:cNvPr id="23571" name="Text Box 18"/>
            <p:cNvSpPr txBox="1">
              <a:spLocks noChangeArrowheads="1"/>
            </p:cNvSpPr>
            <p:nvPr/>
          </p:nvSpPr>
          <p:spPr bwMode="auto">
            <a:xfrm flipH="1">
              <a:off x="864" y="2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3572" name="Text Box 19"/>
            <p:cNvSpPr txBox="1">
              <a:spLocks noChangeArrowheads="1"/>
            </p:cNvSpPr>
            <p:nvPr/>
          </p:nvSpPr>
          <p:spPr bwMode="auto">
            <a:xfrm flipH="1">
              <a:off x="3696" y="2373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P</a:t>
              </a:r>
              <a:r>
                <a:rPr lang="en-US" baseline="-25000">
                  <a:latin typeface="Helvetica" panose="020B0604020202020204" pitchFamily="34" charset="0"/>
                </a:rPr>
                <a:t>4</a:t>
              </a:r>
              <a:endParaRPr lang="en-US">
                <a:latin typeface="Helvetica" panose="020B0604020202020204" pitchFamily="34" charset="0"/>
              </a:endParaRPr>
            </a:p>
          </p:txBody>
        </p:sp>
        <p:sp>
          <p:nvSpPr>
            <p:cNvPr id="23573" name="Line 20"/>
            <p:cNvSpPr>
              <a:spLocks noChangeShapeType="1"/>
            </p:cNvSpPr>
            <p:nvPr/>
          </p:nvSpPr>
          <p:spPr bwMode="auto">
            <a:xfrm flipH="1">
              <a:off x="3456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574" name="Line 21"/>
            <p:cNvSpPr>
              <a:spLocks noChangeShapeType="1"/>
            </p:cNvSpPr>
            <p:nvPr/>
          </p:nvSpPr>
          <p:spPr bwMode="auto">
            <a:xfrm flipH="1">
              <a:off x="115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575" name="Line 22"/>
            <p:cNvSpPr>
              <a:spLocks noChangeShapeType="1"/>
            </p:cNvSpPr>
            <p:nvPr/>
          </p:nvSpPr>
          <p:spPr bwMode="auto">
            <a:xfrm flipH="1">
              <a:off x="163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576" name="Line 23"/>
            <p:cNvSpPr>
              <a:spLocks noChangeShapeType="1"/>
            </p:cNvSpPr>
            <p:nvPr/>
          </p:nvSpPr>
          <p:spPr bwMode="auto">
            <a:xfrm flipH="1">
              <a:off x="187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577" name="Line 24"/>
            <p:cNvSpPr>
              <a:spLocks noChangeShapeType="1"/>
            </p:cNvSpPr>
            <p:nvPr/>
          </p:nvSpPr>
          <p:spPr bwMode="auto">
            <a:xfrm flipH="1">
              <a:off x="2064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578" name="Line 25"/>
            <p:cNvSpPr>
              <a:spLocks noChangeShapeType="1"/>
            </p:cNvSpPr>
            <p:nvPr/>
          </p:nvSpPr>
          <p:spPr bwMode="auto">
            <a:xfrm flipH="1">
              <a:off x="2256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579" name="Line 26"/>
            <p:cNvSpPr>
              <a:spLocks noChangeShapeType="1"/>
            </p:cNvSpPr>
            <p:nvPr/>
          </p:nvSpPr>
          <p:spPr bwMode="auto">
            <a:xfrm flipH="1">
              <a:off x="2688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580" name="Text Box 27"/>
            <p:cNvSpPr txBox="1">
              <a:spLocks noChangeArrowheads="1"/>
            </p:cNvSpPr>
            <p:nvPr/>
          </p:nvSpPr>
          <p:spPr bwMode="auto">
            <a:xfrm flipH="1">
              <a:off x="2592" y="2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8</a:t>
              </a:r>
            </a:p>
          </p:txBody>
        </p:sp>
        <p:sp>
          <p:nvSpPr>
            <p:cNvPr id="23581" name="Line 28"/>
            <p:cNvSpPr>
              <a:spLocks noChangeShapeType="1"/>
            </p:cNvSpPr>
            <p:nvPr/>
          </p:nvSpPr>
          <p:spPr bwMode="auto">
            <a:xfrm flipH="1">
              <a:off x="2928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582" name="Line 29"/>
            <p:cNvSpPr>
              <a:spLocks noChangeShapeType="1"/>
            </p:cNvSpPr>
            <p:nvPr/>
          </p:nvSpPr>
          <p:spPr bwMode="auto">
            <a:xfrm flipH="1">
              <a:off x="312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583" name="Line 30"/>
            <p:cNvSpPr>
              <a:spLocks noChangeShapeType="1"/>
            </p:cNvSpPr>
            <p:nvPr/>
          </p:nvSpPr>
          <p:spPr bwMode="auto">
            <a:xfrm flipH="1">
              <a:off x="331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584" name="Line 31"/>
            <p:cNvSpPr>
              <a:spLocks noChangeShapeType="1"/>
            </p:cNvSpPr>
            <p:nvPr/>
          </p:nvSpPr>
          <p:spPr bwMode="auto">
            <a:xfrm flipH="1">
              <a:off x="3456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585" name="Text Box 32"/>
            <p:cNvSpPr txBox="1">
              <a:spLocks noChangeArrowheads="1"/>
            </p:cNvSpPr>
            <p:nvPr/>
          </p:nvSpPr>
          <p:spPr bwMode="auto">
            <a:xfrm flipH="1">
              <a:off x="3312" y="280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12</a:t>
              </a:r>
            </a:p>
          </p:txBody>
        </p:sp>
        <p:sp>
          <p:nvSpPr>
            <p:cNvPr id="23586" name="Line 33"/>
            <p:cNvSpPr>
              <a:spLocks noChangeShapeType="1"/>
            </p:cNvSpPr>
            <p:nvPr/>
          </p:nvSpPr>
          <p:spPr bwMode="auto">
            <a:xfrm flipH="1">
              <a:off x="3696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587" name="Line 34"/>
            <p:cNvSpPr>
              <a:spLocks noChangeShapeType="1"/>
            </p:cNvSpPr>
            <p:nvPr/>
          </p:nvSpPr>
          <p:spPr bwMode="auto">
            <a:xfrm flipH="1">
              <a:off x="3888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588" name="Line 35"/>
            <p:cNvSpPr>
              <a:spLocks noChangeShapeType="1"/>
            </p:cNvSpPr>
            <p:nvPr/>
          </p:nvSpPr>
          <p:spPr bwMode="auto">
            <a:xfrm flipH="1">
              <a:off x="408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752D72-B255-46B5-BFBE-614015C90968}" type="slidenum">
              <a:rPr lang="en-US"/>
              <a:pPr eaLnBrk="1" hangingPunct="1"/>
              <a:t>26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3" y="260350"/>
            <a:ext cx="7608887" cy="1081088"/>
          </a:xfrm>
        </p:spPr>
        <p:txBody>
          <a:bodyPr/>
          <a:lstStyle/>
          <a:p>
            <a:pPr eaLnBrk="1" hangingPunct="1"/>
            <a:r>
              <a:rPr lang="en-US" smtClean="0"/>
              <a:t>Determining Length of Next CPU Burst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51725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Can only estimate the length</a:t>
            </a:r>
          </a:p>
          <a:p>
            <a:pPr eaLnBrk="1" hangingPunct="1"/>
            <a:r>
              <a:rPr lang="en-US" dirty="0" smtClean="0"/>
              <a:t>Can be done by using the length of previous CPU bursts for </a:t>
            </a:r>
            <a:r>
              <a:rPr lang="en-US" smtClean="0"/>
              <a:t>that process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637163-2EAE-44B5-A784-7981BDEA77CA}" type="slidenum">
              <a:rPr lang="en-US"/>
              <a:pPr eaLnBrk="1" hangingPunct="1"/>
              <a:t>27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Round Robin (RR)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5688" y="1211263"/>
            <a:ext cx="7061200" cy="4483100"/>
          </a:xfrm>
        </p:spPr>
        <p:txBody>
          <a:bodyPr/>
          <a:lstStyle/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Each process gets a small unit of CPU time (</a:t>
            </a:r>
            <a:r>
              <a:rPr lang="en-US" sz="2800" i="1" dirty="0" smtClean="0"/>
              <a:t>time quantum</a:t>
            </a:r>
            <a:r>
              <a:rPr lang="en-US" sz="2800" dirty="0" smtClean="0"/>
              <a:t>), usually 10-100 milliseconds.  </a:t>
            </a:r>
          </a:p>
          <a:p>
            <a:pPr eaLnBrk="1" hangingPunct="1"/>
            <a:r>
              <a:rPr lang="en-US" sz="2800" dirty="0" smtClean="0"/>
              <a:t>After this time has elapsed, the process is preempted and added to the end of the ready queue.</a:t>
            </a:r>
          </a:p>
          <a:p>
            <a:pPr eaLnBrk="1" hangingPunct="1"/>
            <a:endParaRPr lang="en-GB" sz="2800" dirty="0" smtClean="0"/>
          </a:p>
          <a:p>
            <a:pPr eaLnBrk="1" hangingPunct="1"/>
            <a:r>
              <a:rPr lang="en-GB" sz="2800" dirty="0" smtClean="0"/>
              <a:t>Thus RR scheduling is </a:t>
            </a:r>
            <a:r>
              <a:rPr lang="en-GB" sz="2800" b="1" dirty="0" err="1" smtClean="0"/>
              <a:t>preemptive</a:t>
            </a:r>
            <a:endParaRPr lang="en-US" sz="2800" b="1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A3E7D17-098A-4149-A60D-778399E03F10}" type="slidenum">
              <a:rPr lang="en-US"/>
              <a:pPr eaLnBrk="1" hangingPunct="1"/>
              <a:t>28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If there are </a:t>
            </a:r>
            <a:r>
              <a:rPr lang="en-US" sz="2800" i="1" smtClean="0"/>
              <a:t>n</a:t>
            </a:r>
            <a:r>
              <a:rPr lang="en-US" sz="2800" smtClean="0"/>
              <a:t> processes in the ready queue and the time quantum is </a:t>
            </a:r>
            <a:r>
              <a:rPr lang="en-US" sz="2800" i="1" smtClean="0"/>
              <a:t>q</a:t>
            </a:r>
            <a:r>
              <a:rPr lang="en-US" sz="2800" smtClean="0"/>
              <a:t>, then each process gets 1/</a:t>
            </a:r>
            <a:r>
              <a:rPr lang="en-US" sz="2800" i="1" smtClean="0"/>
              <a:t>n</a:t>
            </a:r>
            <a:r>
              <a:rPr lang="en-US" sz="2800" smtClean="0"/>
              <a:t> of the CPU time in chunks of at most </a:t>
            </a:r>
            <a:r>
              <a:rPr lang="en-US" sz="2800" i="1" smtClean="0"/>
              <a:t>q</a:t>
            </a:r>
            <a:r>
              <a:rPr lang="en-US" sz="2800" smtClean="0"/>
              <a:t> time units at once. 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No process waits more than (</a:t>
            </a:r>
            <a:r>
              <a:rPr lang="en-US" sz="2800" i="1" smtClean="0"/>
              <a:t>n</a:t>
            </a:r>
            <a:r>
              <a:rPr lang="en-US" sz="2800" smtClean="0"/>
              <a:t>-1)</a:t>
            </a:r>
            <a:r>
              <a:rPr lang="en-US" sz="2800" i="1" smtClean="0"/>
              <a:t>q </a:t>
            </a:r>
            <a:r>
              <a:rPr lang="en-US" sz="2800" smtClean="0"/>
              <a:t>time units.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e.g. 5 processes, time quantum of 20ms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Each process will get at least 20ms in every 100ms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q</a:t>
            </a:r>
            <a:r>
              <a:rPr lang="en-US" sz="2400" smtClean="0"/>
              <a:t> large </a:t>
            </a:r>
            <a:r>
              <a:rPr lang="en-US" sz="2400" smtClean="0">
                <a:sym typeface="Symbol" panose="05050102010706020507" pitchFamily="18" charset="2"/>
              </a:rPr>
              <a:t> same as FCFS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>
                <a:sym typeface="Symbol" panose="05050102010706020507" pitchFamily="18" charset="2"/>
              </a:rPr>
              <a:t>q </a:t>
            </a:r>
            <a:r>
              <a:rPr lang="en-US" sz="2400" smtClean="0">
                <a:sym typeface="Symbol" panose="05050102010706020507" pitchFamily="18" charset="2"/>
              </a:rPr>
              <a:t>small  </a:t>
            </a:r>
            <a:r>
              <a:rPr lang="en-US" sz="2400" i="1" smtClean="0">
                <a:sym typeface="Symbol" panose="05050102010706020507" pitchFamily="18" charset="2"/>
              </a:rPr>
              <a:t>q </a:t>
            </a:r>
            <a:r>
              <a:rPr lang="en-US" sz="2400" smtClean="0">
                <a:sym typeface="Symbol" panose="05050102010706020507" pitchFamily="18" charset="2"/>
              </a:rPr>
              <a:t>must be large with respect to context switch, otherwise overhead is too high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66A33-6288-4FF8-813E-42E132CB3CE1}" type="slidenum">
              <a:rPr lang="en-US"/>
              <a:pPr eaLnBrk="1" hangingPunct="1"/>
              <a:t>29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smtClean="0"/>
              <a:t>Time required for context switch is typically less than 10 ms</a:t>
            </a:r>
          </a:p>
          <a:p>
            <a:pPr eaLnBrk="1" hangingPunct="1"/>
            <a:r>
              <a:rPr lang="en-IE" smtClean="0"/>
              <a:t>Most OS use time quanta between 10 and 100 ms</a:t>
            </a:r>
          </a:p>
          <a:p>
            <a:pPr eaLnBrk="1" hangingPunct="1"/>
            <a:r>
              <a:rPr lang="en-IE" smtClean="0"/>
              <a:t>Rule of thumb – for optimal results 80% of CPU bursts should be shorter than time quantum</a:t>
            </a:r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We will look at CPU scheduling (Short-term scheduling) only 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40E0CDF-6F1A-4C35-A2F0-33145A6F9972}" type="slidenum">
              <a:rPr lang="en-US"/>
              <a:pPr eaLnBrk="1" hangingPunct="1"/>
              <a:t>30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476250"/>
            <a:ext cx="8054975" cy="844550"/>
          </a:xfrm>
        </p:spPr>
        <p:txBody>
          <a:bodyPr/>
          <a:lstStyle/>
          <a:p>
            <a:pPr eaLnBrk="1" hangingPunct="1"/>
            <a:r>
              <a:rPr lang="en-US" smtClean="0"/>
              <a:t>Example of RR with Time Quantum = 20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57338"/>
            <a:ext cx="7200900" cy="50403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smtClean="0"/>
              <a:t>	</a:t>
            </a:r>
            <a:r>
              <a:rPr lang="en-US" sz="2800" u="sng" smtClean="0"/>
              <a:t>Process	  Arrival Time </a:t>
            </a:r>
            <a:r>
              <a:rPr lang="en-US" sz="2800" smtClean="0"/>
              <a:t>	</a:t>
            </a:r>
            <a:r>
              <a:rPr lang="en-US" sz="2800" u="sng" smtClean="0"/>
              <a:t>Burst Time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sz="2800" i="1" smtClean="0"/>
              <a:t>	P</a:t>
            </a:r>
            <a:r>
              <a:rPr lang="en-US" sz="2800" i="1" baseline="-25000" smtClean="0"/>
              <a:t>1	</a:t>
            </a:r>
            <a:r>
              <a:rPr lang="en-US" sz="2800" i="1" smtClean="0"/>
              <a:t>0</a:t>
            </a:r>
            <a:r>
              <a:rPr lang="en-US" sz="2800" i="1" baseline="-25000" smtClean="0"/>
              <a:t>	</a:t>
            </a:r>
            <a:r>
              <a:rPr lang="en-US" sz="2800" smtClean="0"/>
              <a:t>53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sz="2800" smtClean="0"/>
              <a:t>	 </a:t>
            </a:r>
            <a:r>
              <a:rPr lang="en-US" sz="2800" i="1" smtClean="0"/>
              <a:t>P</a:t>
            </a:r>
            <a:r>
              <a:rPr lang="en-US" sz="2800" i="1" baseline="-25000" smtClean="0"/>
              <a:t>2	</a:t>
            </a:r>
            <a:r>
              <a:rPr lang="en-US" sz="2800" i="1" smtClean="0"/>
              <a:t>3</a:t>
            </a:r>
            <a:r>
              <a:rPr lang="en-US" sz="2800" i="1" baseline="-25000" smtClean="0"/>
              <a:t>	 </a:t>
            </a:r>
            <a:r>
              <a:rPr lang="en-US" sz="2800" smtClean="0"/>
              <a:t>17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sz="2800" smtClean="0"/>
              <a:t>	 </a:t>
            </a:r>
            <a:r>
              <a:rPr lang="en-US" sz="2800" i="1" smtClean="0"/>
              <a:t>P</a:t>
            </a:r>
            <a:r>
              <a:rPr lang="en-US" sz="2800" i="1" baseline="-25000" smtClean="0"/>
              <a:t>3	</a:t>
            </a:r>
            <a:r>
              <a:rPr lang="en-US" sz="2800" i="1" smtClean="0"/>
              <a:t>4</a:t>
            </a:r>
            <a:r>
              <a:rPr lang="en-US" sz="2800" i="1" baseline="-25000" smtClean="0"/>
              <a:t>	</a:t>
            </a:r>
            <a:r>
              <a:rPr lang="en-US" sz="2800" smtClean="0"/>
              <a:t>68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sz="2800" smtClean="0"/>
              <a:t>	 </a:t>
            </a:r>
            <a:r>
              <a:rPr lang="en-US" sz="2800" i="1" smtClean="0"/>
              <a:t>P</a:t>
            </a:r>
            <a:r>
              <a:rPr lang="en-US" sz="2800" i="1" baseline="-25000" smtClean="0"/>
              <a:t>4	</a:t>
            </a:r>
            <a:r>
              <a:rPr lang="en-US" sz="2800" i="1" smtClean="0"/>
              <a:t>6</a:t>
            </a:r>
            <a:r>
              <a:rPr lang="en-US" sz="2800" i="1" baseline="-25000" smtClean="0"/>
              <a:t> 	</a:t>
            </a:r>
            <a:r>
              <a:rPr lang="en-US" sz="2800" smtClean="0"/>
              <a:t>24</a:t>
            </a:r>
          </a:p>
          <a:p>
            <a:pPr eaLnBrk="1" hangingPunct="1">
              <a:lnSpc>
                <a:spcPct val="90000"/>
              </a:lnSpc>
              <a:tabLst>
                <a:tab pos="2222500" algn="ctr"/>
                <a:tab pos="3997325" algn="ctr"/>
              </a:tabLst>
            </a:pPr>
            <a:r>
              <a:rPr lang="en-US" sz="2800" smtClean="0"/>
              <a:t>The Gantt chart is: </a:t>
            </a:r>
            <a:br>
              <a:rPr lang="en-US" sz="2800" smtClean="0"/>
            </a:b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/>
            </a:r>
            <a:br>
              <a:rPr lang="en-US" sz="2800" smtClean="0"/>
            </a:br>
            <a:endParaRPr lang="en-US" sz="2800" smtClean="0"/>
          </a:p>
          <a:p>
            <a:pPr eaLnBrk="1" hangingPunct="1">
              <a:lnSpc>
                <a:spcPct val="90000"/>
              </a:lnSpc>
              <a:tabLst>
                <a:tab pos="2222500" algn="ctr"/>
                <a:tab pos="3997325" algn="ctr"/>
              </a:tabLst>
            </a:pPr>
            <a:r>
              <a:rPr lang="en-US" sz="2800" smtClean="0"/>
              <a:t>Typically, higher average turnaround time than SJF, but better </a:t>
            </a:r>
            <a:r>
              <a:rPr lang="en-US" sz="2800" i="1" smtClean="0"/>
              <a:t>response</a:t>
            </a:r>
            <a:endParaRPr lang="en-US" sz="2800" smtClean="0"/>
          </a:p>
        </p:txBody>
      </p:sp>
      <p:grpSp>
        <p:nvGrpSpPr>
          <p:cNvPr id="34821" name="Group 4"/>
          <p:cNvGrpSpPr>
            <a:grpSpLocks/>
          </p:cNvGrpSpPr>
          <p:nvPr/>
        </p:nvGrpSpPr>
        <p:grpSpPr bwMode="auto">
          <a:xfrm>
            <a:off x="1979613" y="4365625"/>
            <a:ext cx="6051550" cy="976313"/>
            <a:chOff x="1056" y="2640"/>
            <a:chExt cx="3812" cy="615"/>
          </a:xfrm>
        </p:grpSpPr>
        <p:grpSp>
          <p:nvGrpSpPr>
            <p:cNvPr id="34822" name="Group 5"/>
            <p:cNvGrpSpPr>
              <a:grpSpLocks/>
            </p:cNvGrpSpPr>
            <p:nvPr/>
          </p:nvGrpSpPr>
          <p:grpSpPr bwMode="auto">
            <a:xfrm>
              <a:off x="1152" y="2640"/>
              <a:ext cx="3552" cy="384"/>
              <a:chOff x="1152" y="2736"/>
              <a:chExt cx="2880" cy="288"/>
            </a:xfrm>
          </p:grpSpPr>
          <p:sp>
            <p:nvSpPr>
              <p:cNvPr id="34834" name="Rectangle 6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>
                    <a:latin typeface="Helvetica" panose="020B0604020202020204" pitchFamily="34" charset="0"/>
                  </a:rPr>
                  <a:t>P</a:t>
                </a:r>
                <a:r>
                  <a:rPr lang="en-US" baseline="-25000">
                    <a:latin typeface="Helvetica" panose="020B0604020202020204" pitchFamily="34" charset="0"/>
                  </a:rPr>
                  <a:t>1</a:t>
                </a:r>
                <a:endParaRPr 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34835" name="Rectangle 7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>
                    <a:latin typeface="Helvetica" panose="020B0604020202020204" pitchFamily="34" charset="0"/>
                  </a:rPr>
                  <a:t>P</a:t>
                </a:r>
                <a:r>
                  <a:rPr lang="en-US" baseline="-25000">
                    <a:latin typeface="Helvetica" panose="020B0604020202020204" pitchFamily="34" charset="0"/>
                  </a:rPr>
                  <a:t>2</a:t>
                </a:r>
              </a:p>
            </p:txBody>
          </p:sp>
          <p:sp>
            <p:nvSpPr>
              <p:cNvPr id="34836" name="Rectangle 8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>
                    <a:latin typeface="Helvetica" panose="020B0604020202020204" pitchFamily="34" charset="0"/>
                  </a:rPr>
                  <a:t>P</a:t>
                </a:r>
                <a:r>
                  <a:rPr lang="en-US" baseline="-25000">
                    <a:latin typeface="Helvetica" panose="020B0604020202020204" pitchFamily="34" charset="0"/>
                  </a:rPr>
                  <a:t>3</a:t>
                </a:r>
              </a:p>
            </p:txBody>
          </p:sp>
          <p:sp>
            <p:nvSpPr>
              <p:cNvPr id="34837" name="Rectangle 9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>
                    <a:latin typeface="Helvetica" panose="020B0604020202020204" pitchFamily="34" charset="0"/>
                  </a:rPr>
                  <a:t>P</a:t>
                </a:r>
                <a:r>
                  <a:rPr lang="en-US" baseline="-25000">
                    <a:latin typeface="Helvetica" panose="020B0604020202020204" pitchFamily="34" charset="0"/>
                  </a:rPr>
                  <a:t>4</a:t>
                </a:r>
              </a:p>
            </p:txBody>
          </p:sp>
          <p:sp>
            <p:nvSpPr>
              <p:cNvPr id="34838" name="Rectangle 10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>
                    <a:latin typeface="Helvetica" panose="020B0604020202020204" pitchFamily="34" charset="0"/>
                  </a:rPr>
                  <a:t>P</a:t>
                </a:r>
                <a:r>
                  <a:rPr lang="en-US" baseline="-25000">
                    <a:latin typeface="Helvetica" panose="020B0604020202020204" pitchFamily="34" charset="0"/>
                  </a:rPr>
                  <a:t>1</a:t>
                </a:r>
              </a:p>
            </p:txBody>
          </p:sp>
          <p:sp>
            <p:nvSpPr>
              <p:cNvPr id="34839" name="Rectangle 11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>
                    <a:latin typeface="Helvetica" panose="020B0604020202020204" pitchFamily="34" charset="0"/>
                  </a:rPr>
                  <a:t>P</a:t>
                </a:r>
                <a:r>
                  <a:rPr lang="en-US" baseline="-25000">
                    <a:latin typeface="Helvetica" panose="020B0604020202020204" pitchFamily="34" charset="0"/>
                  </a:rPr>
                  <a:t>3</a:t>
                </a:r>
              </a:p>
            </p:txBody>
          </p:sp>
          <p:sp>
            <p:nvSpPr>
              <p:cNvPr id="34840" name="Rectangle 12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>
                    <a:latin typeface="Helvetica" panose="020B0604020202020204" pitchFamily="34" charset="0"/>
                  </a:rPr>
                  <a:t>P</a:t>
                </a:r>
                <a:r>
                  <a:rPr lang="en-US" baseline="-25000">
                    <a:latin typeface="Helvetica" panose="020B0604020202020204" pitchFamily="34" charset="0"/>
                  </a:rPr>
                  <a:t>4</a:t>
                </a:r>
              </a:p>
            </p:txBody>
          </p:sp>
          <p:sp>
            <p:nvSpPr>
              <p:cNvPr id="34841" name="Rectangle 13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>
                    <a:latin typeface="Helvetica" panose="020B0604020202020204" pitchFamily="34" charset="0"/>
                  </a:rPr>
                  <a:t>P</a:t>
                </a:r>
                <a:r>
                  <a:rPr lang="en-US" baseline="-25000">
                    <a:latin typeface="Helvetica" panose="020B0604020202020204" pitchFamily="34" charset="0"/>
                  </a:rPr>
                  <a:t>1</a:t>
                </a:r>
              </a:p>
            </p:txBody>
          </p:sp>
          <p:sp>
            <p:nvSpPr>
              <p:cNvPr id="34842" name="Rectangle 14"/>
              <p:cNvSpPr>
                <a:spLocks noChangeArrowheads="1"/>
              </p:cNvSpPr>
              <p:nvPr/>
            </p:nvSpPr>
            <p:spPr bwMode="auto">
              <a:xfrm>
                <a:off x="345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>
                    <a:latin typeface="Helvetica" panose="020B0604020202020204" pitchFamily="34" charset="0"/>
                  </a:rPr>
                  <a:t>P</a:t>
                </a:r>
                <a:r>
                  <a:rPr lang="en-US" baseline="-25000">
                    <a:latin typeface="Helvetica" panose="020B0604020202020204" pitchFamily="34" charset="0"/>
                  </a:rPr>
                  <a:t>3</a:t>
                </a:r>
              </a:p>
            </p:txBody>
          </p:sp>
          <p:sp>
            <p:nvSpPr>
              <p:cNvPr id="34843" name="Rectangle 15"/>
              <p:cNvSpPr>
                <a:spLocks noChangeArrowheads="1"/>
              </p:cNvSpPr>
              <p:nvPr/>
            </p:nvSpPr>
            <p:spPr bwMode="auto">
              <a:xfrm>
                <a:off x="374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>
                    <a:latin typeface="Helvetica" panose="020B0604020202020204" pitchFamily="34" charset="0"/>
                  </a:rPr>
                  <a:t>P</a:t>
                </a:r>
                <a:r>
                  <a:rPr lang="en-US" baseline="-25000">
                    <a:latin typeface="Helvetica" panose="020B0604020202020204" pitchFamily="34" charset="0"/>
                  </a:rPr>
                  <a:t>3</a:t>
                </a:r>
              </a:p>
            </p:txBody>
          </p:sp>
        </p:grpSp>
        <p:sp>
          <p:nvSpPr>
            <p:cNvPr id="34823" name="Text Box 16"/>
            <p:cNvSpPr txBox="1">
              <a:spLocks noChangeArrowheads="1"/>
            </p:cNvSpPr>
            <p:nvPr/>
          </p:nvSpPr>
          <p:spPr bwMode="auto">
            <a:xfrm>
              <a:off x="1056" y="302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34824" name="Text Box 17"/>
            <p:cNvSpPr txBox="1">
              <a:spLocks noChangeArrowheads="1"/>
            </p:cNvSpPr>
            <p:nvPr/>
          </p:nvSpPr>
          <p:spPr bwMode="auto">
            <a:xfrm>
              <a:off x="1352" y="302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20</a:t>
              </a:r>
            </a:p>
          </p:txBody>
        </p:sp>
        <p:sp>
          <p:nvSpPr>
            <p:cNvPr id="34825" name="Text Box 18"/>
            <p:cNvSpPr txBox="1">
              <a:spLocks noChangeArrowheads="1"/>
            </p:cNvSpPr>
            <p:nvPr/>
          </p:nvSpPr>
          <p:spPr bwMode="auto">
            <a:xfrm>
              <a:off x="1688" y="302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37</a:t>
              </a:r>
            </a:p>
          </p:txBody>
        </p:sp>
        <p:sp>
          <p:nvSpPr>
            <p:cNvPr id="34826" name="Text Box 19"/>
            <p:cNvSpPr txBox="1">
              <a:spLocks noChangeArrowheads="1"/>
            </p:cNvSpPr>
            <p:nvPr/>
          </p:nvSpPr>
          <p:spPr bwMode="auto">
            <a:xfrm>
              <a:off x="2068" y="302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57</a:t>
              </a:r>
            </a:p>
          </p:txBody>
        </p:sp>
        <p:sp>
          <p:nvSpPr>
            <p:cNvPr id="34827" name="Text Box 20"/>
            <p:cNvSpPr txBox="1">
              <a:spLocks noChangeArrowheads="1"/>
            </p:cNvSpPr>
            <p:nvPr/>
          </p:nvSpPr>
          <p:spPr bwMode="auto">
            <a:xfrm>
              <a:off x="2456" y="302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77</a:t>
              </a:r>
            </a:p>
          </p:txBody>
        </p:sp>
        <p:sp>
          <p:nvSpPr>
            <p:cNvPr id="34828" name="Text Box 21"/>
            <p:cNvSpPr txBox="1">
              <a:spLocks noChangeArrowheads="1"/>
            </p:cNvSpPr>
            <p:nvPr/>
          </p:nvSpPr>
          <p:spPr bwMode="auto">
            <a:xfrm>
              <a:off x="2792" y="302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97</a:t>
              </a:r>
            </a:p>
          </p:txBody>
        </p:sp>
        <p:sp>
          <p:nvSpPr>
            <p:cNvPr id="34829" name="Text Box 22"/>
            <p:cNvSpPr txBox="1">
              <a:spLocks noChangeArrowheads="1"/>
            </p:cNvSpPr>
            <p:nvPr/>
          </p:nvSpPr>
          <p:spPr bwMode="auto">
            <a:xfrm>
              <a:off x="3088" y="302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117</a:t>
              </a:r>
            </a:p>
          </p:txBody>
        </p:sp>
        <p:sp>
          <p:nvSpPr>
            <p:cNvPr id="34830" name="Text Box 23"/>
            <p:cNvSpPr txBox="1">
              <a:spLocks noChangeArrowheads="1"/>
            </p:cNvSpPr>
            <p:nvPr/>
          </p:nvSpPr>
          <p:spPr bwMode="auto">
            <a:xfrm>
              <a:off x="3472" y="302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121</a:t>
              </a:r>
            </a:p>
          </p:txBody>
        </p:sp>
        <p:sp>
          <p:nvSpPr>
            <p:cNvPr id="34831" name="Text Box 24"/>
            <p:cNvSpPr txBox="1">
              <a:spLocks noChangeArrowheads="1"/>
            </p:cNvSpPr>
            <p:nvPr/>
          </p:nvSpPr>
          <p:spPr bwMode="auto">
            <a:xfrm>
              <a:off x="3808" y="302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134</a:t>
              </a:r>
            </a:p>
          </p:txBody>
        </p:sp>
        <p:sp>
          <p:nvSpPr>
            <p:cNvPr id="34832" name="Text Box 25"/>
            <p:cNvSpPr txBox="1">
              <a:spLocks noChangeArrowheads="1"/>
            </p:cNvSpPr>
            <p:nvPr/>
          </p:nvSpPr>
          <p:spPr bwMode="auto">
            <a:xfrm>
              <a:off x="4176" y="302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154</a:t>
              </a:r>
            </a:p>
          </p:txBody>
        </p:sp>
        <p:sp>
          <p:nvSpPr>
            <p:cNvPr id="34833" name="Text Box 26"/>
            <p:cNvSpPr txBox="1">
              <a:spLocks noChangeArrowheads="1"/>
            </p:cNvSpPr>
            <p:nvPr/>
          </p:nvSpPr>
          <p:spPr bwMode="auto">
            <a:xfrm>
              <a:off x="4512" y="302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162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sz="2800" smtClean="0"/>
              <a:t>	</a:t>
            </a:r>
            <a:r>
              <a:rPr lang="en-US" sz="2800" u="sng" smtClean="0"/>
              <a:t>Process	  Arrival Time </a:t>
            </a:r>
            <a:r>
              <a:rPr lang="en-US" sz="2800" smtClean="0"/>
              <a:t>	</a:t>
            </a:r>
            <a:r>
              <a:rPr lang="en-US" sz="2800" u="sng" smtClean="0"/>
              <a:t>Burst Time</a:t>
            </a:r>
          </a:p>
          <a:p>
            <a:pPr>
              <a:lnSpc>
                <a:spcPct val="80000"/>
              </a:lnSpc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sz="2800" i="1" smtClean="0"/>
              <a:t>	P1	0	</a:t>
            </a:r>
            <a:r>
              <a:rPr lang="en-US" sz="2800" smtClean="0"/>
              <a:t>53</a:t>
            </a:r>
          </a:p>
          <a:p>
            <a:pPr>
              <a:lnSpc>
                <a:spcPct val="80000"/>
              </a:lnSpc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sz="2800" smtClean="0"/>
              <a:t>	 </a:t>
            </a:r>
            <a:r>
              <a:rPr lang="en-US" sz="2800" i="1" smtClean="0"/>
              <a:t>P2	3	 25</a:t>
            </a:r>
            <a:endParaRPr lang="en-US" sz="2800" smtClean="0"/>
          </a:p>
          <a:p>
            <a:pPr>
              <a:lnSpc>
                <a:spcPct val="80000"/>
              </a:lnSpc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sz="2800" smtClean="0"/>
              <a:t>	 </a:t>
            </a:r>
            <a:r>
              <a:rPr lang="en-US" sz="2800" i="1" smtClean="0"/>
              <a:t>P3	44	5</a:t>
            </a:r>
            <a:r>
              <a:rPr lang="en-US" sz="2800" smtClean="0"/>
              <a:t>8</a:t>
            </a:r>
          </a:p>
          <a:p>
            <a:pPr>
              <a:lnSpc>
                <a:spcPct val="80000"/>
              </a:lnSpc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sz="2800" smtClean="0"/>
              <a:t>	 </a:t>
            </a:r>
            <a:r>
              <a:rPr lang="en-US" sz="2800" i="1" smtClean="0"/>
              <a:t>P4	50 	</a:t>
            </a:r>
            <a:r>
              <a:rPr lang="en-US" sz="2800" smtClean="0"/>
              <a:t>24</a:t>
            </a:r>
          </a:p>
          <a:p>
            <a:pPr>
              <a:lnSpc>
                <a:spcPct val="80000"/>
              </a:lnSpc>
              <a:tabLst>
                <a:tab pos="2222500" algn="ctr"/>
                <a:tab pos="3997325" algn="ctr"/>
              </a:tabLst>
            </a:pPr>
            <a:r>
              <a:rPr lang="en-US" sz="2800" smtClean="0"/>
              <a:t>The Gantt chart is: </a:t>
            </a:r>
            <a:br>
              <a:rPr lang="en-US" sz="2800" smtClean="0"/>
            </a:b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/>
            </a:r>
            <a:br>
              <a:rPr lang="en-US" sz="2800" smtClean="0"/>
            </a:br>
            <a:endParaRPr lang="en-US" sz="2800" smtClean="0"/>
          </a:p>
          <a:p>
            <a:pPr>
              <a:lnSpc>
                <a:spcPct val="80000"/>
              </a:lnSpc>
              <a:tabLst>
                <a:tab pos="2222500" algn="ctr"/>
                <a:tab pos="3997325" algn="ctr"/>
              </a:tabLst>
            </a:pPr>
            <a:r>
              <a:rPr lang="en-US" sz="2800" smtClean="0"/>
              <a:t>Typically, higher average turnaround time than SJF, but better </a:t>
            </a:r>
            <a:r>
              <a:rPr lang="en-US" sz="2800" i="1" smtClean="0"/>
              <a:t>response</a:t>
            </a:r>
          </a:p>
        </p:txBody>
      </p:sp>
      <p:grpSp>
        <p:nvGrpSpPr>
          <p:cNvPr id="35843" name="Group 4"/>
          <p:cNvGrpSpPr>
            <a:grpSpLocks/>
          </p:cNvGrpSpPr>
          <p:nvPr/>
        </p:nvGrpSpPr>
        <p:grpSpPr bwMode="auto">
          <a:xfrm>
            <a:off x="1979613" y="4365625"/>
            <a:ext cx="6051550" cy="976313"/>
            <a:chOff x="1056" y="2640"/>
            <a:chExt cx="3812" cy="615"/>
          </a:xfrm>
        </p:grpSpPr>
        <p:grpSp>
          <p:nvGrpSpPr>
            <p:cNvPr id="35845" name="Group 5"/>
            <p:cNvGrpSpPr>
              <a:grpSpLocks/>
            </p:cNvGrpSpPr>
            <p:nvPr/>
          </p:nvGrpSpPr>
          <p:grpSpPr bwMode="auto">
            <a:xfrm>
              <a:off x="1152" y="2640"/>
              <a:ext cx="3552" cy="384"/>
              <a:chOff x="1152" y="2736"/>
              <a:chExt cx="2880" cy="288"/>
            </a:xfrm>
          </p:grpSpPr>
          <p:sp>
            <p:nvSpPr>
              <p:cNvPr id="35857" name="Rectangle 6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>
                    <a:latin typeface="Helvetica" panose="020B0604020202020204" pitchFamily="34" charset="0"/>
                  </a:rPr>
                  <a:t>P</a:t>
                </a:r>
                <a:r>
                  <a:rPr lang="en-US" baseline="-25000">
                    <a:latin typeface="Helvetica" panose="020B0604020202020204" pitchFamily="34" charset="0"/>
                  </a:rPr>
                  <a:t>1</a:t>
                </a:r>
                <a:endParaRPr 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35858" name="Rectangle 7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>
                    <a:latin typeface="Helvetica" panose="020B0604020202020204" pitchFamily="34" charset="0"/>
                  </a:rPr>
                  <a:t>P</a:t>
                </a:r>
                <a:r>
                  <a:rPr lang="en-US" baseline="-25000">
                    <a:latin typeface="Helvetica" panose="020B0604020202020204" pitchFamily="34" charset="0"/>
                  </a:rPr>
                  <a:t>2</a:t>
                </a:r>
              </a:p>
            </p:txBody>
          </p:sp>
          <p:sp>
            <p:nvSpPr>
              <p:cNvPr id="35859" name="Rectangle 8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>
                    <a:latin typeface="Helvetica" panose="020B0604020202020204" pitchFamily="34" charset="0"/>
                  </a:rPr>
                  <a:t>P</a:t>
                </a:r>
                <a:r>
                  <a:rPr lang="en-US" baseline="-25000">
                    <a:latin typeface="Helvetica" panose="020B0604020202020204" pitchFamily="34" charset="0"/>
                  </a:rPr>
                  <a:t>1</a:t>
                </a:r>
              </a:p>
            </p:txBody>
          </p:sp>
          <p:sp>
            <p:nvSpPr>
              <p:cNvPr id="35860" name="Rectangle 9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>
                    <a:latin typeface="Helvetica" panose="020B0604020202020204" pitchFamily="34" charset="0"/>
                  </a:rPr>
                  <a:t>P</a:t>
                </a:r>
                <a:r>
                  <a:rPr lang="en-US" baseline="-25000">
                    <a:latin typeface="Helvetica" panose="020B0604020202020204" pitchFamily="34" charset="0"/>
                  </a:rPr>
                  <a:t>2</a:t>
                </a:r>
              </a:p>
            </p:txBody>
          </p:sp>
          <p:sp>
            <p:nvSpPr>
              <p:cNvPr id="35861" name="Rectangle 10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>
                    <a:latin typeface="Helvetica" panose="020B0604020202020204" pitchFamily="34" charset="0"/>
                  </a:rPr>
                  <a:t>P</a:t>
                </a:r>
                <a:r>
                  <a:rPr lang="en-US" baseline="-25000">
                    <a:latin typeface="Helvetica" panose="020B0604020202020204" pitchFamily="34" charset="0"/>
                  </a:rPr>
                  <a:t>3</a:t>
                </a:r>
              </a:p>
            </p:txBody>
          </p:sp>
          <p:sp>
            <p:nvSpPr>
              <p:cNvPr id="35862" name="Rectangle 11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>
                    <a:latin typeface="Helvetica" panose="020B0604020202020204" pitchFamily="34" charset="0"/>
                  </a:rPr>
                  <a:t>P</a:t>
                </a:r>
                <a:r>
                  <a:rPr lang="en-US" baseline="-25000">
                    <a:latin typeface="Helvetica" panose="020B0604020202020204" pitchFamily="34" charset="0"/>
                  </a:rPr>
                  <a:t>4</a:t>
                </a:r>
              </a:p>
            </p:txBody>
          </p:sp>
          <p:sp>
            <p:nvSpPr>
              <p:cNvPr id="35863" name="Rectangle 12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>
                    <a:latin typeface="Helvetica" panose="020B0604020202020204" pitchFamily="34" charset="0"/>
                  </a:rPr>
                  <a:t>P</a:t>
                </a:r>
                <a:r>
                  <a:rPr lang="en-US" baseline="-25000">
                    <a:latin typeface="Helvetica" panose="020B0604020202020204" pitchFamily="34" charset="0"/>
                  </a:rPr>
                  <a:t>1</a:t>
                </a:r>
              </a:p>
            </p:txBody>
          </p:sp>
          <p:sp>
            <p:nvSpPr>
              <p:cNvPr id="35864" name="Rectangle 13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>
                    <a:latin typeface="Helvetica" panose="020B0604020202020204" pitchFamily="34" charset="0"/>
                  </a:rPr>
                  <a:t>P</a:t>
                </a:r>
                <a:r>
                  <a:rPr lang="en-US" baseline="-25000">
                    <a:latin typeface="Helvetica" panose="020B0604020202020204" pitchFamily="34" charset="0"/>
                  </a:rPr>
                  <a:t>3</a:t>
                </a:r>
              </a:p>
            </p:txBody>
          </p:sp>
          <p:sp>
            <p:nvSpPr>
              <p:cNvPr id="35865" name="Rectangle 14"/>
              <p:cNvSpPr>
                <a:spLocks noChangeArrowheads="1"/>
              </p:cNvSpPr>
              <p:nvPr/>
            </p:nvSpPr>
            <p:spPr bwMode="auto">
              <a:xfrm>
                <a:off x="345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>
                    <a:latin typeface="Helvetica" panose="020B0604020202020204" pitchFamily="34" charset="0"/>
                  </a:rPr>
                  <a:t>P</a:t>
                </a:r>
                <a:r>
                  <a:rPr lang="en-US" baseline="-25000">
                    <a:latin typeface="Helvetica" panose="020B0604020202020204" pitchFamily="34" charset="0"/>
                  </a:rPr>
                  <a:t>4</a:t>
                </a:r>
              </a:p>
            </p:txBody>
          </p:sp>
          <p:sp>
            <p:nvSpPr>
              <p:cNvPr id="35866" name="Rectangle 15"/>
              <p:cNvSpPr>
                <a:spLocks noChangeArrowheads="1"/>
              </p:cNvSpPr>
              <p:nvPr/>
            </p:nvSpPr>
            <p:spPr bwMode="auto">
              <a:xfrm>
                <a:off x="374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>
                    <a:latin typeface="Helvetica" panose="020B0604020202020204" pitchFamily="34" charset="0"/>
                  </a:rPr>
                  <a:t>P</a:t>
                </a:r>
                <a:r>
                  <a:rPr lang="en-US" baseline="-25000">
                    <a:latin typeface="Helvetica" panose="020B0604020202020204" pitchFamily="34" charset="0"/>
                  </a:rPr>
                  <a:t>3</a:t>
                </a:r>
              </a:p>
            </p:txBody>
          </p:sp>
        </p:grpSp>
        <p:sp>
          <p:nvSpPr>
            <p:cNvPr id="35846" name="Text Box 16"/>
            <p:cNvSpPr txBox="1">
              <a:spLocks noChangeArrowheads="1"/>
            </p:cNvSpPr>
            <p:nvPr/>
          </p:nvSpPr>
          <p:spPr bwMode="auto">
            <a:xfrm>
              <a:off x="1056" y="302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35847" name="Text Box 17"/>
            <p:cNvSpPr txBox="1">
              <a:spLocks noChangeArrowheads="1"/>
            </p:cNvSpPr>
            <p:nvPr/>
          </p:nvSpPr>
          <p:spPr bwMode="auto">
            <a:xfrm>
              <a:off x="1352" y="302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20</a:t>
              </a:r>
            </a:p>
          </p:txBody>
        </p:sp>
        <p:sp>
          <p:nvSpPr>
            <p:cNvPr id="35848" name="Text Box 18"/>
            <p:cNvSpPr txBox="1">
              <a:spLocks noChangeArrowheads="1"/>
            </p:cNvSpPr>
            <p:nvPr/>
          </p:nvSpPr>
          <p:spPr bwMode="auto">
            <a:xfrm>
              <a:off x="1688" y="302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40</a:t>
              </a:r>
            </a:p>
          </p:txBody>
        </p:sp>
        <p:sp>
          <p:nvSpPr>
            <p:cNvPr id="35849" name="Text Box 19"/>
            <p:cNvSpPr txBox="1">
              <a:spLocks noChangeArrowheads="1"/>
            </p:cNvSpPr>
            <p:nvPr/>
          </p:nvSpPr>
          <p:spPr bwMode="auto">
            <a:xfrm>
              <a:off x="2068" y="302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60</a:t>
              </a:r>
            </a:p>
          </p:txBody>
        </p:sp>
        <p:sp>
          <p:nvSpPr>
            <p:cNvPr id="35850" name="Text Box 20"/>
            <p:cNvSpPr txBox="1">
              <a:spLocks noChangeArrowheads="1"/>
            </p:cNvSpPr>
            <p:nvPr/>
          </p:nvSpPr>
          <p:spPr bwMode="auto">
            <a:xfrm>
              <a:off x="2456" y="302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65</a:t>
              </a:r>
            </a:p>
          </p:txBody>
        </p:sp>
        <p:sp>
          <p:nvSpPr>
            <p:cNvPr id="35851" name="Text Box 21"/>
            <p:cNvSpPr txBox="1">
              <a:spLocks noChangeArrowheads="1"/>
            </p:cNvSpPr>
            <p:nvPr/>
          </p:nvSpPr>
          <p:spPr bwMode="auto">
            <a:xfrm>
              <a:off x="2792" y="302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85</a:t>
              </a:r>
            </a:p>
          </p:txBody>
        </p:sp>
        <p:sp>
          <p:nvSpPr>
            <p:cNvPr id="35852" name="Text Box 22"/>
            <p:cNvSpPr txBox="1">
              <a:spLocks noChangeArrowheads="1"/>
            </p:cNvSpPr>
            <p:nvPr/>
          </p:nvSpPr>
          <p:spPr bwMode="auto">
            <a:xfrm>
              <a:off x="3088" y="302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105</a:t>
              </a:r>
            </a:p>
          </p:txBody>
        </p:sp>
        <p:sp>
          <p:nvSpPr>
            <p:cNvPr id="35853" name="Text Box 23"/>
            <p:cNvSpPr txBox="1">
              <a:spLocks noChangeArrowheads="1"/>
            </p:cNvSpPr>
            <p:nvPr/>
          </p:nvSpPr>
          <p:spPr bwMode="auto">
            <a:xfrm>
              <a:off x="3472" y="302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118</a:t>
              </a:r>
            </a:p>
          </p:txBody>
        </p:sp>
        <p:sp>
          <p:nvSpPr>
            <p:cNvPr id="35854" name="Text Box 24"/>
            <p:cNvSpPr txBox="1">
              <a:spLocks noChangeArrowheads="1"/>
            </p:cNvSpPr>
            <p:nvPr/>
          </p:nvSpPr>
          <p:spPr bwMode="auto">
            <a:xfrm>
              <a:off x="3808" y="302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138</a:t>
              </a:r>
            </a:p>
          </p:txBody>
        </p:sp>
        <p:sp>
          <p:nvSpPr>
            <p:cNvPr id="35855" name="Text Box 25"/>
            <p:cNvSpPr txBox="1">
              <a:spLocks noChangeArrowheads="1"/>
            </p:cNvSpPr>
            <p:nvPr/>
          </p:nvSpPr>
          <p:spPr bwMode="auto">
            <a:xfrm>
              <a:off x="4176" y="302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142</a:t>
              </a:r>
            </a:p>
          </p:txBody>
        </p:sp>
        <p:sp>
          <p:nvSpPr>
            <p:cNvPr id="35856" name="Text Box 26"/>
            <p:cNvSpPr txBox="1">
              <a:spLocks noChangeArrowheads="1"/>
            </p:cNvSpPr>
            <p:nvPr/>
          </p:nvSpPr>
          <p:spPr bwMode="auto">
            <a:xfrm>
              <a:off x="4512" y="302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160</a:t>
              </a:r>
            </a:p>
          </p:txBody>
        </p:sp>
      </p:grp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827088" y="476250"/>
            <a:ext cx="80549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4400">
                <a:solidFill>
                  <a:schemeClr val="tx2"/>
                </a:solidFill>
              </a:rPr>
              <a:t>Example of RR with Time Quantum = 20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2F79129-CA0C-4A78-BA1C-8FA21EF00357}" type="slidenum">
              <a:rPr lang="en-US"/>
              <a:pPr eaLnBrk="1" hangingPunct="1"/>
              <a:t>32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Multiple-Processor Scheduling</a:t>
            </a:r>
            <a:endParaRPr lang="en-US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CPU scheduling more complex when multiple CPUs are available</a:t>
            </a:r>
            <a:endParaRPr lang="en-GB" smtClean="0"/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One approach here is symmetric multiprocessing – SMP 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Each processor is self-scheduling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Processes may be in a common ready queue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Or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each processor may have its own queue</a:t>
            </a:r>
            <a:endParaRPr lang="en-US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44DF156-6939-41B0-9B1B-3219B7F317A4}" type="slidenum">
              <a:rPr lang="en-US"/>
              <a:pPr eaLnBrk="1" hangingPunct="1"/>
              <a:t>33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/>
              <a:t>Scheduling in Windows 7 and Linux</a:t>
            </a:r>
            <a:endParaRPr lang="en-US" sz="4000" smtClean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Windows 7 uses a combination of priority-based and round robin scheduling algorithm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Linux is similar  </a:t>
            </a:r>
            <a:endParaRPr lang="en-US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500"/>
          </a:xfrm>
        </p:spPr>
        <p:txBody>
          <a:bodyPr/>
          <a:lstStyle/>
          <a:p>
            <a:r>
              <a:rPr lang="en-IE" smtClean="0"/>
              <a:t>Characteristics of Windows 7’s priority strategy</a:t>
            </a:r>
            <a:br>
              <a:rPr lang="en-IE" smtClean="0"/>
            </a:br>
            <a:endParaRPr lang="en-IE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mtClean="0"/>
              <a:t>Gives very good response times to interactive threads that are using the mouse and windows</a:t>
            </a:r>
          </a:p>
          <a:p>
            <a:r>
              <a:rPr lang="en-IE" smtClean="0"/>
              <a:t>Enables I/O-bound threads to keep the I/O devices busy</a:t>
            </a:r>
          </a:p>
          <a:p>
            <a:r>
              <a:rPr lang="en-IE" smtClean="0"/>
              <a:t>Compute-bound threads soak up the spare CPU cycles in the background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35B09FA-315E-499E-9301-F6C69CBB7869}" type="slidenum">
              <a:rPr lang="en-US"/>
              <a:pPr eaLnBrk="1" hangingPunct="1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mtClean="0"/>
              <a:t>Windows distinguishes between the foreground process that is currently selected on the screen, and the background processes that are not currently selected.</a:t>
            </a:r>
          </a:p>
          <a:p>
            <a:r>
              <a:rPr lang="en-IE" smtClean="0"/>
              <a:t>When a process moves to foreground, Windows increases boosts it’s thread’s priorities and increments the scheduling quantum.</a:t>
            </a:r>
          </a:p>
          <a:p>
            <a:endParaRPr lang="en-IE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BC587E4-6A84-4A52-A541-4722DDAFE524}" type="slidenum">
              <a:rPr lang="en-US"/>
              <a:pPr eaLnBrk="1" hangingPunct="1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mtClean="0"/>
              <a:t>The kernel dynamically adjusts the priority of a thread depending on whether it is I/O-bound or CPU-bound</a:t>
            </a:r>
          </a:p>
          <a:p>
            <a:r>
              <a:rPr lang="en-IE" smtClean="0"/>
              <a:t>I/O-bound threads have their priority boosted as long as they do not run to the end of their scheduling quantum.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DA1E9C-FF39-4D28-8C1A-D0A80D914FA4}" type="slidenum">
              <a:rPr lang="en-US"/>
              <a:pPr eaLnBrk="1" hangingPunct="1"/>
              <a:t>36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Queuing Diagram</a:t>
            </a:r>
            <a:endParaRPr lang="en-US" smtClean="0"/>
          </a:p>
        </p:txBody>
      </p:sp>
      <p:pic>
        <p:nvPicPr>
          <p:cNvPr id="81924" name="Picture 4" descr="Picture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28775" y="1600200"/>
            <a:ext cx="588645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97528CB-3C19-4172-8C18-26BA82B2C669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CPU Scheduling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628775"/>
            <a:ext cx="5848350" cy="4183063"/>
          </a:xfrm>
        </p:spPr>
        <p:txBody>
          <a:bodyPr/>
          <a:lstStyle/>
          <a:p>
            <a:pPr eaLnBrk="1" hangingPunct="1"/>
            <a:r>
              <a:rPr lang="en-US" smtClean="0"/>
              <a:t>Basic Concepts</a:t>
            </a:r>
          </a:p>
          <a:p>
            <a:pPr eaLnBrk="1" hangingPunct="1"/>
            <a:r>
              <a:rPr lang="en-US" smtClean="0"/>
              <a:t>Scheduling Criteria </a:t>
            </a:r>
          </a:p>
          <a:p>
            <a:pPr eaLnBrk="1" hangingPunct="1"/>
            <a:r>
              <a:rPr lang="en-US" smtClean="0"/>
              <a:t>Scheduling Algorithms</a:t>
            </a:r>
          </a:p>
          <a:p>
            <a:pPr eaLnBrk="1" hangingPunct="1"/>
            <a:r>
              <a:rPr lang="en-US" smtClean="0"/>
              <a:t>Multiple-Processor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C4BD90-055B-4CAC-A19D-B478BA12C7C8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Concepts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725613"/>
            <a:ext cx="6642100" cy="3425825"/>
          </a:xfrm>
        </p:spPr>
        <p:txBody>
          <a:bodyPr/>
          <a:lstStyle/>
          <a:p>
            <a:pPr eaLnBrk="1" hangingPunct="1"/>
            <a:r>
              <a:rPr lang="en-US" smtClean="0"/>
              <a:t>Objective of multiprogramming is to have maximum CPU utilization</a:t>
            </a:r>
          </a:p>
          <a:p>
            <a:pPr eaLnBrk="1" hangingPunct="1"/>
            <a:r>
              <a:rPr lang="en-US" smtClean="0"/>
              <a:t>CPU–I/O Burst Cycle – Process execution consists of a </a:t>
            </a:r>
            <a:r>
              <a:rPr lang="en-US" i="1" smtClean="0"/>
              <a:t>cycle</a:t>
            </a:r>
            <a:r>
              <a:rPr lang="en-US" smtClean="0"/>
              <a:t> of CPU execution and I/O wait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677835-30C8-44EE-AFE3-A398E0B0DA51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433388"/>
            <a:ext cx="7924800" cy="457200"/>
          </a:xfrm>
        </p:spPr>
        <p:txBody>
          <a:bodyPr/>
          <a:lstStyle/>
          <a:p>
            <a:pPr eaLnBrk="1" hangingPunct="1"/>
            <a:r>
              <a:rPr lang="en-US" sz="4000" smtClean="0"/>
              <a:t>Alternating Sequence of CPU And I/O Bursts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2" t="789" r="30032" b="1576"/>
          <a:stretch>
            <a:fillRect/>
          </a:stretch>
        </p:blipFill>
        <p:spPr bwMode="auto">
          <a:xfrm>
            <a:off x="2627313" y="1401763"/>
            <a:ext cx="4321175" cy="50514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2F3BB6F-02C6-4485-AD76-B3731124A662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5543550"/>
          </a:xfrm>
        </p:spPr>
        <p:txBody>
          <a:bodyPr/>
          <a:lstStyle/>
          <a:p>
            <a:pPr eaLnBrk="1" hangingPunct="1"/>
            <a:r>
              <a:rPr lang="en-GB" smtClean="0"/>
              <a:t>Typically the CPU bursts are short</a:t>
            </a:r>
            <a:endParaRPr lang="en-US" smtClean="0"/>
          </a:p>
          <a:p>
            <a:pPr eaLnBrk="1" hangingPunct="1"/>
            <a:r>
              <a:rPr lang="en-GB" smtClean="0"/>
              <a:t>When the CPU becomes idle, scheduler (part of OS) selects a process to be executed</a:t>
            </a:r>
          </a:p>
          <a:p>
            <a:pPr eaLnBrk="1" hangingPunct="1"/>
            <a:r>
              <a:rPr lang="en-GB" smtClean="0"/>
              <a:t>It selects from the ready queue</a:t>
            </a:r>
          </a:p>
          <a:p>
            <a:pPr eaLnBrk="1" hangingPunct="1"/>
            <a:r>
              <a:rPr lang="en-GB" smtClean="0"/>
              <a:t>Usually the queue has a list of PCBs (process control blocks)</a:t>
            </a:r>
          </a:p>
          <a:p>
            <a:pPr eaLnBrk="1" hangingPunct="1"/>
            <a:r>
              <a:rPr lang="en-GB" smtClean="0"/>
              <a:t>This may not operate as a first-in, first-out queue</a:t>
            </a:r>
          </a:p>
          <a:p>
            <a:pPr eaLnBrk="1" hangingPunct="1"/>
            <a:r>
              <a:rPr lang="en-GB" smtClean="0"/>
              <a:t>We will see different scheduling algorithms</a:t>
            </a:r>
            <a:endParaRPr 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9D5587-83A4-4A95-AB36-3F2129E661D8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983537" cy="457200"/>
          </a:xfrm>
        </p:spPr>
        <p:txBody>
          <a:bodyPr/>
          <a:lstStyle/>
          <a:p>
            <a:pPr eaLnBrk="1" hangingPunct="1"/>
            <a:r>
              <a:rPr lang="en-US" sz="4000" smtClean="0"/>
              <a:t>Ready Queue And Various I/O Device Queues</a:t>
            </a: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4" t="517" r="7364" b="1550"/>
          <a:stretch>
            <a:fillRect/>
          </a:stretch>
        </p:blipFill>
        <p:spPr bwMode="auto">
          <a:xfrm>
            <a:off x="900113" y="1477963"/>
            <a:ext cx="6840537" cy="46878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5078</TotalTime>
  <Words>1772</Words>
  <Application>Microsoft Office PowerPoint</Application>
  <PresentationFormat>On-screen Show (4:3)</PresentationFormat>
  <Paragraphs>328</Paragraphs>
  <Slides>36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Helvetica</vt:lpstr>
      <vt:lpstr>Symbol</vt:lpstr>
      <vt:lpstr>Default Design</vt:lpstr>
      <vt:lpstr>CPU Scheduling</vt:lpstr>
      <vt:lpstr>Long-Term Scheduling</vt:lpstr>
      <vt:lpstr>PowerPoint Presentation</vt:lpstr>
      <vt:lpstr>Queuing Diagram</vt:lpstr>
      <vt:lpstr>CPU Scheduling</vt:lpstr>
      <vt:lpstr>Basic Concepts</vt:lpstr>
      <vt:lpstr>Alternating Sequence of CPU And I/O Bursts</vt:lpstr>
      <vt:lpstr>PowerPoint Presentation</vt:lpstr>
      <vt:lpstr>Ready Queue And Various I/O Device Queues</vt:lpstr>
      <vt:lpstr>CPU Scheduler</vt:lpstr>
      <vt:lpstr>PowerPoint Presentation</vt:lpstr>
      <vt:lpstr>PowerPoint Presentation</vt:lpstr>
      <vt:lpstr>PowerPoint Presentation</vt:lpstr>
      <vt:lpstr>Dispatcher</vt:lpstr>
      <vt:lpstr>Scheduling Criteria</vt:lpstr>
      <vt:lpstr>PowerPoint Presentation</vt:lpstr>
      <vt:lpstr>PowerPoint Presentation</vt:lpstr>
      <vt:lpstr>First-Come, First-Served (FCFS) Scheduling</vt:lpstr>
      <vt:lpstr>PowerPoint Presentation</vt:lpstr>
      <vt:lpstr>FCFS Scheduling (Cont.)</vt:lpstr>
      <vt:lpstr>FCFS Scheduling (Cont.)</vt:lpstr>
      <vt:lpstr>PowerPoint Presentation</vt:lpstr>
      <vt:lpstr>Shortest-Job-First (SJF) Scheduling</vt:lpstr>
      <vt:lpstr>PowerPoint Presentation</vt:lpstr>
      <vt:lpstr>Example of SJF</vt:lpstr>
      <vt:lpstr>Determining Length of Next CPU Burst</vt:lpstr>
      <vt:lpstr>Round Robin (RR)</vt:lpstr>
      <vt:lpstr>PowerPoint Presentation</vt:lpstr>
      <vt:lpstr>PowerPoint Presentation</vt:lpstr>
      <vt:lpstr>Example of RR with Time Quantum = 20</vt:lpstr>
      <vt:lpstr>PowerPoint Presentation</vt:lpstr>
      <vt:lpstr>Multiple-Processor Scheduling</vt:lpstr>
      <vt:lpstr>Scheduling in Windows 7 and Linux</vt:lpstr>
      <vt:lpstr>Characteristics of Windows 7’s priority strategy 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Scheduling</dc:title>
  <dc:creator>Cathryn Casey</dc:creator>
  <cp:lastModifiedBy>Cathryn Casey</cp:lastModifiedBy>
  <cp:revision>42</cp:revision>
  <dcterms:created xsi:type="dcterms:W3CDTF">2009-02-19T09:08:49Z</dcterms:created>
  <dcterms:modified xsi:type="dcterms:W3CDTF">2014-03-14T10:03:38Z</dcterms:modified>
</cp:coreProperties>
</file>