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09" r:id="rId18"/>
    <p:sldId id="310" r:id="rId19"/>
    <p:sldId id="312" r:id="rId20"/>
  </p:sldIdLst>
  <p:sldSz cx="12192000" cy="6858000"/>
  <p:notesSz cx="6718300" cy="985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6D9E9-79B4-4684-8637-B739DAA0DA7B}" type="datetimeFigureOut">
              <a:rPr lang="en-IE" smtClean="0"/>
              <a:t>06/02/2014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1A82B-B76A-4A12-BAE0-DCA34FDF69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66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44888-996B-4121-A323-9F930E2F78DF}" type="datetimeFigureOut">
              <a:rPr lang="en-IE" smtClean="0"/>
              <a:t>06/02/2014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F4D2-4B88-46C7-B323-3F3CB2EB18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7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F4D2-4B88-46C7-B323-3F3CB2EB18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C3B6-0B6D-4BC4-9141-0F946E89217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234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4970-C9A0-4B2C-A5A4-CE5778D6C79F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6771-BFED-4397-85F5-53C42DEBF9FB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F79-0F62-47E9-B7AB-3197F24218CB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CB8-A426-4316-80A2-3A0169F3015E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57F7-AE5F-465B-8A13-76CC80FEF064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8B-AE66-4646-9438-5EF0497871E0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FDDC-DA5B-4861-B6C0-1564243E4AC7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AADD-3E70-402E-B502-5EA5C2C93462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665-BE3B-49AC-9DC7-0F391A87010D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9B4016-CE1E-46F1-8909-01D7D6E796AE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C64-26AE-4FC4-AE47-1CE18572976C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078BF-05CA-4582-B4F0-1AC265628D54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 smtClean="0"/>
              <a:t>HTML 5 and CSS 3  Illustrated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and </a:t>
            </a:r>
            <a:r>
              <a:rPr lang="en-US" dirty="0" smtClean="0"/>
              <a:t>CSS3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More on Images</a:t>
            </a:r>
          </a:p>
        </p:txBody>
      </p:sp>
    </p:spTree>
    <p:extLst>
      <p:ext uri="{BB962C8B-B14F-4D97-AF65-F5344CB8AC3E}">
        <p14:creationId xmlns:p14="http://schemas.microsoft.com/office/powerpoint/2010/main" val="30776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background-size property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default size of a background image is the actual size of the image. </a:t>
            </a:r>
            <a:r>
              <a:rPr lang="en-IE" dirty="0" smtClean="0"/>
              <a:t>Sometimes the </a:t>
            </a:r>
            <a:r>
              <a:rPr lang="en-IE" dirty="0"/>
              <a:t>image is just a bit smaller or larger than its container.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define the </a:t>
            </a:r>
            <a:r>
              <a:rPr lang="en-IE" dirty="0" smtClean="0"/>
              <a:t>size of </a:t>
            </a:r>
            <a:r>
              <a:rPr lang="en-IE" dirty="0"/>
              <a:t>your background image in pixels </a:t>
            </a:r>
            <a:r>
              <a:rPr lang="en-IE" dirty="0" smtClean="0"/>
              <a:t>or </a:t>
            </a:r>
            <a:r>
              <a:rPr lang="en-IE" dirty="0"/>
              <a:t>percentages, or you </a:t>
            </a:r>
            <a:r>
              <a:rPr lang="en-IE" dirty="0" smtClean="0"/>
              <a:t>can use </a:t>
            </a:r>
            <a:r>
              <a:rPr lang="en-IE" dirty="0"/>
              <a:t>the contain or cover key terms.</a:t>
            </a:r>
          </a:p>
          <a:p>
            <a:r>
              <a:rPr lang="en-IE" dirty="0"/>
              <a:t>The contain value scales the image while preserving its aspect ratio; this may </a:t>
            </a:r>
            <a:r>
              <a:rPr lang="en-IE" dirty="0" smtClean="0"/>
              <a:t>leave uncovered </a:t>
            </a:r>
            <a:r>
              <a:rPr lang="en-IE" dirty="0"/>
              <a:t>space.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cover value scales the image so that it completely covers </a:t>
            </a:r>
            <a:r>
              <a:rPr lang="en-IE" dirty="0" smtClean="0"/>
              <a:t>the element</a:t>
            </a:r>
            <a:r>
              <a:rPr lang="en-IE" dirty="0"/>
              <a:t>. This can result in clipping the image if the element and its </a:t>
            </a:r>
            <a:r>
              <a:rPr lang="en-IE" dirty="0" smtClean="0"/>
              <a:t>background image </a:t>
            </a:r>
            <a:r>
              <a:rPr lang="en-IE" dirty="0"/>
              <a:t>have different aspect ratios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http://www.css3.info/preview/background-size/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595110" cy="1450757"/>
          </a:xfrm>
        </p:spPr>
        <p:txBody>
          <a:bodyPr>
            <a:normAutofit/>
          </a:bodyPr>
          <a:lstStyle/>
          <a:p>
            <a:r>
              <a:rPr lang="en-IE" dirty="0"/>
              <a:t>background image </a:t>
            </a:r>
            <a:r>
              <a:rPr lang="en-IE" dirty="0" smtClean="0"/>
              <a:t>that </a:t>
            </a:r>
            <a:r>
              <a:rPr lang="en-IE" dirty="0"/>
              <a:t>covers the entire browser window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goal here is a background image on a website that covers the entire browser window at all times. </a:t>
            </a:r>
          </a:p>
          <a:p>
            <a:pPr lvl="1"/>
            <a:r>
              <a:rPr lang="en-IE" dirty="0" smtClean="0"/>
              <a:t>Fills entire page with image, no white space</a:t>
            </a:r>
          </a:p>
          <a:p>
            <a:pPr lvl="1"/>
            <a:r>
              <a:rPr lang="en-IE" dirty="0" smtClean="0"/>
              <a:t>Scales image as needed</a:t>
            </a:r>
          </a:p>
          <a:p>
            <a:pPr lvl="1"/>
            <a:r>
              <a:rPr lang="en-IE" dirty="0" smtClean="0"/>
              <a:t>Retains image proportions (aspect ratio)</a:t>
            </a:r>
          </a:p>
          <a:p>
            <a:pPr lvl="1"/>
            <a:r>
              <a:rPr lang="en-IE" dirty="0" smtClean="0"/>
              <a:t>Image is </a:t>
            </a:r>
            <a:r>
              <a:rPr lang="en-IE" dirty="0" err="1" smtClean="0"/>
              <a:t>centered</a:t>
            </a:r>
            <a:r>
              <a:rPr lang="en-IE" dirty="0" smtClean="0"/>
              <a:t> on page</a:t>
            </a:r>
          </a:p>
          <a:p>
            <a:pPr lvl="1"/>
            <a:r>
              <a:rPr lang="en-IE" dirty="0" smtClean="0"/>
              <a:t>Does not </a:t>
            </a:r>
            <a:r>
              <a:rPr lang="en-IE" i="1" dirty="0" smtClean="0"/>
              <a:t>cause</a:t>
            </a:r>
            <a:r>
              <a:rPr lang="en-IE" dirty="0" smtClean="0"/>
              <a:t> scrollbars</a:t>
            </a:r>
          </a:p>
          <a:p>
            <a:pPr lvl="1"/>
            <a:r>
              <a:rPr lang="en-IE" dirty="0" smtClean="0"/>
              <a:t>As cross-browser compatible as possible</a:t>
            </a:r>
          </a:p>
          <a:p>
            <a:pPr lvl="2"/>
            <a:r>
              <a:rPr lang="en-IE" dirty="0" smtClean="0"/>
              <a:t>http://ringvemedia.com/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65" y="2392540"/>
            <a:ext cx="5191125" cy="3771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 image that covers the entire browser window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We'll use the html element (better than body as it's always at least the height of the browser window). </a:t>
            </a:r>
          </a:p>
          <a:p>
            <a:r>
              <a:rPr lang="en-IE" dirty="0" smtClean="0"/>
              <a:t>We set a fixed and </a:t>
            </a:r>
            <a:r>
              <a:rPr lang="en-IE" dirty="0" err="1" smtClean="0"/>
              <a:t>centered</a:t>
            </a:r>
            <a:r>
              <a:rPr lang="en-IE" dirty="0" smtClean="0"/>
              <a:t> background on it, then adjust it's size using background-size set to the cover keyword.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14" y="3345287"/>
            <a:ext cx="7615558" cy="22020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background-clip </a:t>
            </a:r>
            <a:r>
              <a:rPr lang="en-IE" dirty="0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>
                <a:solidFill>
                  <a:schemeClr val="accent2"/>
                </a:solidFill>
              </a:rPr>
              <a:t>background-clip</a:t>
            </a:r>
            <a:r>
              <a:rPr lang="en-IE" dirty="0"/>
              <a:t> property is used to determine whether the backgrounds extends into the border or not. The default is border-box, which means it DOES extend into it, but if you set it to </a:t>
            </a:r>
            <a:r>
              <a:rPr lang="en-IE" dirty="0" smtClean="0"/>
              <a:t>padding-box so </a:t>
            </a:r>
            <a:r>
              <a:rPr lang="en-IE" dirty="0"/>
              <a:t>it doesn’t. if you use content-box the background only extends to the content area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The </a:t>
            </a:r>
            <a:r>
              <a:rPr lang="en-IE" dirty="0"/>
              <a:t>background-clip property is supported in Internet Explorer 9+, Firefox, Opera, Chrome, and Safari.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3" y="3836670"/>
            <a:ext cx="8053422" cy="23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" y="935240"/>
            <a:ext cx="4561539" cy="4490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74" y="940016"/>
            <a:ext cx="4557009" cy="44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0" y="498813"/>
            <a:ext cx="4991962" cy="483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36" y="498813"/>
            <a:ext cx="4925047" cy="48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background-origin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10235" cy="4023360"/>
          </a:xfrm>
        </p:spPr>
        <p:txBody>
          <a:bodyPr/>
          <a:lstStyle/>
          <a:p>
            <a:r>
              <a:rPr lang="en-IE" dirty="0"/>
              <a:t>The background-origin property specifies what the background-position property should be relative to.</a:t>
            </a:r>
          </a:p>
          <a:p>
            <a:r>
              <a:rPr lang="en-IE" b="1" dirty="0"/>
              <a:t>Note:</a:t>
            </a:r>
            <a:r>
              <a:rPr lang="en-IE" dirty="0"/>
              <a:t> If the background-attachment property for the background image is "fixed", this property has no effect</a:t>
            </a:r>
            <a:r>
              <a:rPr lang="en-IE" dirty="0" smtClean="0"/>
              <a:t>.</a:t>
            </a:r>
          </a:p>
          <a:p>
            <a:r>
              <a:rPr lang="en-IE" dirty="0"/>
              <a:t>The background-origin property is supported in IE9+, Firefox, Opera, Chrome, and Safari.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84" y="3750163"/>
            <a:ext cx="7623030" cy="22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54" y="1007229"/>
            <a:ext cx="4719950" cy="4689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92" y="1007229"/>
            <a:ext cx="4647991" cy="4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6" y="637940"/>
            <a:ext cx="4755218" cy="481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5" y="637940"/>
            <a:ext cx="4755218" cy="48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</a:t>
            </a:r>
            <a:r>
              <a:rPr lang="en-IE" dirty="0"/>
              <a:t>background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also set </a:t>
            </a:r>
            <a:r>
              <a:rPr lang="en-IE" dirty="0"/>
              <a:t>multiple background images for the </a:t>
            </a:r>
            <a:r>
              <a:rPr lang="en-IE" dirty="0" smtClean="0"/>
              <a:t>document as shown.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b="1" dirty="0" smtClean="0"/>
              <a:t>Note</a:t>
            </a:r>
            <a:r>
              <a:rPr lang="en-IE" dirty="0" smtClean="0"/>
              <a:t>: this site explains the difference between </a:t>
            </a:r>
            <a:r>
              <a:rPr lang="en-IE" dirty="0"/>
              <a:t>Positioning</a:t>
            </a:r>
            <a:r>
              <a:rPr lang="en-IE" b="1" dirty="0" smtClean="0"/>
              <a:t> </a:t>
            </a:r>
            <a:r>
              <a:rPr lang="en-IE" dirty="0"/>
              <a:t>and Clipping Background </a:t>
            </a:r>
            <a:r>
              <a:rPr lang="en-IE" dirty="0" smtClean="0"/>
              <a:t>Images -  http</a:t>
            </a:r>
            <a:r>
              <a:rPr lang="en-IE" dirty="0"/>
              <a:t>://webdesign.about.com/od/css3tutorials/a/background-position-and-clipping.htm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56" y="2578198"/>
            <a:ext cx="7230569" cy="12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Image Transparency - Hover Effect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effectLst/>
              </a:rPr>
              <a:t>The first CSS block is similar to the </a:t>
            </a:r>
            <a:r>
              <a:rPr lang="en-IE" dirty="0" smtClean="0">
                <a:effectLst/>
              </a:rPr>
              <a:t>code </a:t>
            </a:r>
            <a:r>
              <a:rPr lang="en-IE" dirty="0" smtClean="0">
                <a:effectLst/>
              </a:rPr>
              <a:t>from </a:t>
            </a:r>
            <a:r>
              <a:rPr lang="en-IE" dirty="0" smtClean="0">
                <a:effectLst/>
              </a:rPr>
              <a:t/>
            </a:r>
            <a:br>
              <a:rPr lang="en-IE" dirty="0" smtClean="0">
                <a:effectLst/>
              </a:rPr>
            </a:br>
            <a:r>
              <a:rPr lang="en-IE" dirty="0" smtClean="0">
                <a:effectLst/>
              </a:rPr>
              <a:t>semester </a:t>
            </a:r>
            <a:r>
              <a:rPr lang="en-IE" dirty="0" smtClean="0">
                <a:effectLst/>
              </a:rPr>
              <a:t>1. </a:t>
            </a:r>
          </a:p>
          <a:p>
            <a:r>
              <a:rPr lang="en-IE" dirty="0" smtClean="0">
                <a:effectLst/>
              </a:rPr>
              <a:t>We have added what should </a:t>
            </a:r>
            <a:r>
              <a:rPr lang="en-IE" dirty="0" smtClean="0">
                <a:effectLst/>
              </a:rPr>
              <a:t>happen </a:t>
            </a:r>
            <a:r>
              <a:rPr lang="en-IE" dirty="0" smtClean="0">
                <a:effectLst/>
              </a:rPr>
              <a:t>when a </a:t>
            </a:r>
            <a:r>
              <a:rPr lang="en-IE" dirty="0" smtClean="0">
                <a:effectLst/>
              </a:rPr>
              <a:t/>
            </a:r>
            <a:br>
              <a:rPr lang="en-IE" dirty="0" smtClean="0">
                <a:effectLst/>
              </a:rPr>
            </a:br>
            <a:r>
              <a:rPr lang="en-IE" dirty="0" smtClean="0">
                <a:effectLst/>
              </a:rPr>
              <a:t>user </a:t>
            </a:r>
            <a:r>
              <a:rPr lang="en-IE" dirty="0" smtClean="0">
                <a:effectLst/>
              </a:rPr>
              <a:t>hovers over </a:t>
            </a:r>
            <a:r>
              <a:rPr lang="en-IE" dirty="0" smtClean="0">
                <a:effectLst/>
              </a:rPr>
              <a:t>one </a:t>
            </a:r>
            <a:r>
              <a:rPr lang="en-IE" dirty="0" smtClean="0">
                <a:effectLst/>
              </a:rPr>
              <a:t>of the images. </a:t>
            </a:r>
          </a:p>
          <a:p>
            <a:r>
              <a:rPr lang="en-IE" dirty="0" smtClean="0">
                <a:effectLst/>
              </a:rPr>
              <a:t>In this case we want the image to NOT be </a:t>
            </a:r>
            <a:r>
              <a:rPr lang="en-IE" dirty="0" smtClean="0">
                <a:effectLst/>
              </a:rPr>
              <a:t/>
            </a:r>
            <a:br>
              <a:rPr lang="en-IE" dirty="0" smtClean="0">
                <a:effectLst/>
              </a:rPr>
            </a:br>
            <a:r>
              <a:rPr lang="en-IE" dirty="0" smtClean="0">
                <a:effectLst/>
              </a:rPr>
              <a:t>transparent </a:t>
            </a:r>
            <a:r>
              <a:rPr lang="en-IE" dirty="0" smtClean="0">
                <a:effectLst/>
              </a:rPr>
              <a:t>when the user hover over it.</a:t>
            </a:r>
          </a:p>
          <a:p>
            <a:endParaRPr lang="en-IE" dirty="0" smtClean="0">
              <a:effectLst/>
            </a:endParaRPr>
          </a:p>
          <a:p>
            <a:r>
              <a:rPr lang="en-IE" dirty="0" smtClean="0">
                <a:effectLst/>
              </a:rPr>
              <a:t>When </a:t>
            </a:r>
            <a:r>
              <a:rPr lang="en-IE" dirty="0" smtClean="0">
                <a:effectLst/>
              </a:rPr>
              <a:t>the mouse pointer moves away from the image, the image will be transparent again.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76" y="2008067"/>
            <a:ext cx="5666281" cy="19932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Text in Transparent Box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42" y="1737360"/>
            <a:ext cx="5048250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8" y="1975501"/>
            <a:ext cx="5336158" cy="407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42" y="4469818"/>
            <a:ext cx="5152634" cy="18387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Text in Transparent Box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Create a div element </a:t>
            </a:r>
            <a:r>
              <a:rPr lang="en-IE" dirty="0">
                <a:solidFill>
                  <a:schemeClr val="accent2"/>
                </a:solidFill>
              </a:rPr>
              <a:t>(class="background") </a:t>
            </a:r>
            <a:r>
              <a:rPr lang="en-IE" dirty="0" smtClean="0">
                <a:effectLst/>
              </a:rPr>
              <a:t>with a fixed height and width, a background image, and a border. </a:t>
            </a:r>
          </a:p>
          <a:p>
            <a:r>
              <a:rPr lang="en-IE" dirty="0"/>
              <a:t>C</a:t>
            </a:r>
            <a:r>
              <a:rPr lang="en-IE" dirty="0" smtClean="0">
                <a:effectLst/>
              </a:rPr>
              <a:t>reate a smaller div </a:t>
            </a:r>
            <a:r>
              <a:rPr lang="en-IE" dirty="0">
                <a:solidFill>
                  <a:schemeClr val="accent2"/>
                </a:solidFill>
              </a:rPr>
              <a:t>(class="</a:t>
            </a:r>
            <a:r>
              <a:rPr lang="en-IE" dirty="0" err="1">
                <a:solidFill>
                  <a:schemeClr val="accent2"/>
                </a:solidFill>
              </a:rPr>
              <a:t>transbox</a:t>
            </a:r>
            <a:r>
              <a:rPr lang="en-IE" dirty="0">
                <a:solidFill>
                  <a:schemeClr val="accent2"/>
                </a:solidFill>
              </a:rPr>
              <a:t>") </a:t>
            </a:r>
            <a:r>
              <a:rPr lang="en-IE" dirty="0" smtClean="0">
                <a:effectLst/>
              </a:rPr>
              <a:t>inside the first div element. The "</a:t>
            </a:r>
            <a:r>
              <a:rPr lang="en-IE" dirty="0" err="1" smtClean="0">
                <a:solidFill>
                  <a:schemeClr val="accent2"/>
                </a:solidFill>
                <a:effectLst/>
              </a:rPr>
              <a:t>transbox</a:t>
            </a:r>
            <a:r>
              <a:rPr lang="en-IE" dirty="0" smtClean="0">
                <a:effectLst/>
              </a:rPr>
              <a:t>" div </a:t>
            </a:r>
            <a:r>
              <a:rPr lang="en-IE" dirty="0" smtClean="0">
                <a:effectLst/>
              </a:rPr>
              <a:t>has </a:t>
            </a:r>
            <a:r>
              <a:rPr lang="en-IE" dirty="0" smtClean="0">
                <a:effectLst/>
              </a:rPr>
              <a:t>a fixed width, a background </a:t>
            </a:r>
            <a:r>
              <a:rPr lang="en-IE" dirty="0" err="1" smtClean="0">
                <a:effectLst/>
              </a:rPr>
              <a:t>color</a:t>
            </a:r>
            <a:r>
              <a:rPr lang="en-IE" dirty="0" smtClean="0">
                <a:effectLst/>
              </a:rPr>
              <a:t>, </a:t>
            </a:r>
            <a:r>
              <a:rPr lang="en-IE" dirty="0" smtClean="0">
                <a:effectLst/>
              </a:rPr>
              <a:t>a </a:t>
            </a:r>
            <a:r>
              <a:rPr lang="en-IE" dirty="0" smtClean="0">
                <a:effectLst/>
              </a:rPr>
              <a:t>border </a:t>
            </a:r>
            <a:r>
              <a:rPr lang="en-IE" dirty="0" smtClean="0">
                <a:effectLst/>
              </a:rPr>
              <a:t>and </a:t>
            </a:r>
            <a:r>
              <a:rPr lang="en-IE" dirty="0" smtClean="0">
                <a:effectLst/>
              </a:rPr>
              <a:t>it is transparent. </a:t>
            </a:r>
          </a:p>
          <a:p>
            <a:r>
              <a:rPr lang="en-IE" dirty="0" smtClean="0">
                <a:effectLst/>
              </a:rPr>
              <a:t>Inside the transparent div, we add some text inside a </a:t>
            </a:r>
            <a:r>
              <a:rPr lang="en-IE" dirty="0" smtClean="0">
                <a:solidFill>
                  <a:schemeClr val="accent2"/>
                </a:solidFill>
                <a:effectLst/>
              </a:rPr>
              <a:t>p</a:t>
            </a:r>
            <a:r>
              <a:rPr lang="en-IE" dirty="0" smtClean="0">
                <a:effectLst/>
              </a:rPr>
              <a:t> element.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CSS background-attachment Property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The </a:t>
            </a:r>
            <a:r>
              <a:rPr lang="en-IE" dirty="0" smtClean="0">
                <a:solidFill>
                  <a:schemeClr val="accent2"/>
                </a:solidFill>
                <a:effectLst/>
              </a:rPr>
              <a:t>background-attachment</a:t>
            </a:r>
            <a:r>
              <a:rPr lang="en-IE" dirty="0" smtClean="0">
                <a:effectLst/>
              </a:rPr>
              <a:t> property sets whether a background image is fixed or scrolls with the rest of the page.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87" y="5013615"/>
            <a:ext cx="5093612" cy="131815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08526"/>
              </p:ext>
            </p:extLst>
          </p:nvPr>
        </p:nvGraphicFramePr>
        <p:xfrm>
          <a:off x="113971" y="2462299"/>
          <a:ext cx="7051893" cy="255131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879950"/>
                <a:gridCol w="6171943"/>
              </a:tblGrid>
              <a:tr h="463875">
                <a:tc>
                  <a:txBody>
                    <a:bodyPr/>
                    <a:lstStyle/>
                    <a:p>
                      <a:r>
                        <a:rPr lang="en-IE" b="1" dirty="0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Description</a:t>
                      </a:r>
                    </a:p>
                  </a:txBody>
                  <a:tcPr anchor="ctr"/>
                </a:tc>
              </a:tr>
              <a:tr h="811783">
                <a:tc>
                  <a:txBody>
                    <a:bodyPr/>
                    <a:lstStyle/>
                    <a:p>
                      <a:r>
                        <a:rPr lang="en-IE" dirty="0"/>
                        <a:t>scroll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background scrolls along with the element. This is default</a:t>
                      </a:r>
                    </a:p>
                  </a:txBody>
                  <a:tcPr anchor="ctr"/>
                </a:tc>
              </a:tr>
              <a:tr h="463875">
                <a:tc>
                  <a:txBody>
                    <a:bodyPr/>
                    <a:lstStyle/>
                    <a:p>
                      <a:r>
                        <a:rPr lang="en-IE" dirty="0"/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background is fixed with regard to the viewport</a:t>
                      </a:r>
                    </a:p>
                  </a:txBody>
                  <a:tcPr anchor="ctr"/>
                </a:tc>
              </a:tr>
              <a:tr h="811783">
                <a:tc>
                  <a:txBody>
                    <a:bodyPr/>
                    <a:lstStyle/>
                    <a:p>
                      <a:r>
                        <a:rPr lang="en-IE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background scrolls along with the element's contents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CSS3 </a:t>
            </a:r>
            <a:r>
              <a:rPr lang="en-IE" dirty="0" smtClean="0">
                <a:effectLst/>
              </a:rPr>
              <a:t>background </a:t>
            </a:r>
            <a:r>
              <a:rPr lang="en-IE" dirty="0" smtClean="0"/>
              <a:t>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20097" cy="4023360"/>
          </a:xfrm>
        </p:spPr>
        <p:txBody>
          <a:bodyPr/>
          <a:lstStyle/>
          <a:p>
            <a:r>
              <a:rPr lang="en-IE" dirty="0" smtClean="0">
                <a:effectLst/>
              </a:rPr>
              <a:t>CSS3 contains several new background properties, which allow greater control of the background element.</a:t>
            </a:r>
          </a:p>
          <a:p>
            <a:pPr lvl="1"/>
            <a:r>
              <a:rPr lang="en-IE" sz="2000" dirty="0" smtClean="0">
                <a:solidFill>
                  <a:schemeClr val="accent2"/>
                </a:solidFill>
                <a:effectLst/>
              </a:rPr>
              <a:t>background-size</a:t>
            </a:r>
          </a:p>
          <a:p>
            <a:pPr lvl="1"/>
            <a:r>
              <a:rPr lang="en-IE" sz="2000" dirty="0" smtClean="0">
                <a:solidFill>
                  <a:schemeClr val="accent2"/>
                </a:solidFill>
                <a:effectLst/>
              </a:rPr>
              <a:t>background-origin</a:t>
            </a:r>
          </a:p>
          <a:p>
            <a:pPr lvl="1"/>
            <a:r>
              <a:rPr lang="en-IE" sz="2000" dirty="0" smtClean="0">
                <a:solidFill>
                  <a:schemeClr val="accent2"/>
                </a:solidFill>
              </a:rPr>
              <a:t>background-clip</a:t>
            </a:r>
            <a:endParaRPr lang="en-IE" sz="2000" dirty="0" smtClean="0">
              <a:solidFill>
                <a:schemeClr val="accent2"/>
              </a:solidFill>
              <a:effectLst/>
            </a:endParaRPr>
          </a:p>
          <a:p>
            <a:r>
              <a:rPr lang="en-IE" dirty="0" smtClean="0">
                <a:effectLst/>
              </a:rPr>
              <a:t>Internet Explorer 9+, Firefox, Chrome, Safari, and Opera support the new background </a:t>
            </a:r>
            <a:r>
              <a:rPr lang="en-IE" dirty="0" smtClean="0">
                <a:effectLst/>
              </a:rPr>
              <a:t>properties.</a:t>
            </a:r>
            <a:endParaRPr lang="en-IE" dirty="0" smtClean="0">
              <a:effectLst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background-size </a:t>
            </a:r>
            <a:r>
              <a:rPr lang="en-IE" dirty="0" smtClean="0">
                <a:effectLst/>
              </a:rPr>
              <a:t>property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effectLst/>
              </a:rPr>
              <a:t>Specifies the size of the background image.</a:t>
            </a:r>
          </a:p>
          <a:p>
            <a:r>
              <a:rPr lang="en-IE" dirty="0" smtClean="0">
                <a:effectLst/>
              </a:rPr>
              <a:t>Before CSS3, the background image size was determined by the actual size of the image. </a:t>
            </a:r>
          </a:p>
          <a:p>
            <a:r>
              <a:rPr lang="en-IE" dirty="0" smtClean="0">
                <a:effectLst/>
              </a:rPr>
              <a:t>In CSS3 it is possible to specify the size of the background image, which allows us to re-use background images in different contexts.</a:t>
            </a:r>
          </a:p>
          <a:p>
            <a:r>
              <a:rPr lang="en-IE" dirty="0" smtClean="0">
                <a:effectLst/>
              </a:rPr>
              <a:t>You can specify the size in pixels or in percentages. If you specify the size as a percentage, the size is relative to the width and height of the parent element.</a:t>
            </a:r>
          </a:p>
          <a:p>
            <a:endParaRPr lang="en-IE" dirty="0"/>
          </a:p>
          <a:p>
            <a:r>
              <a:rPr lang="en-IE" b="1" dirty="0"/>
              <a:t>Note</a:t>
            </a:r>
            <a:r>
              <a:rPr lang="en-IE" b="1" i="1" dirty="0"/>
              <a:t>: </a:t>
            </a:r>
            <a:r>
              <a:rPr lang="en-IE" dirty="0"/>
              <a:t>when percentages are used, these relate to the width/height of the ‘background positioning area’ of the containing element </a:t>
            </a:r>
            <a:r>
              <a:rPr lang="en-IE" dirty="0" smtClean="0"/>
              <a:t>(i.e. </a:t>
            </a:r>
            <a:r>
              <a:rPr lang="en-IE" dirty="0"/>
              <a:t>the space available for the background), not the width/height of the background image itself. </a:t>
            </a:r>
            <a:endParaRPr lang="en-IE" dirty="0" smtClean="0">
              <a:effectLst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background-size </a:t>
            </a:r>
            <a:r>
              <a:rPr lang="en-IE" dirty="0" smtClean="0"/>
              <a:t>property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583"/>
            <a:ext cx="9136767" cy="357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12" y="5530570"/>
            <a:ext cx="5393793" cy="12013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background-size property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effectLst/>
              </a:rPr>
              <a:t>If declaring the background image size in pixels, be careful to avoid the image distorting; define either the width or the height, not both, and set the other value to auto. </a:t>
            </a:r>
          </a:p>
          <a:p>
            <a:r>
              <a:rPr lang="en-IE" dirty="0" smtClean="0">
                <a:effectLst/>
              </a:rPr>
              <a:t>This will preserve the aspect ratio of your image. If you only include one value, the second value is assumed to be auto.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08" y="3335920"/>
            <a:ext cx="4611100" cy="10429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1458</TotalTime>
  <Words>801</Words>
  <Application>Microsoft Office PowerPoint</Application>
  <PresentationFormat>Widescreen</PresentationFormat>
  <Paragraphs>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HTML5 and CSS3</vt:lpstr>
      <vt:lpstr>Image Transparency - Hover Effect</vt:lpstr>
      <vt:lpstr>Text in Transparent Box</vt:lpstr>
      <vt:lpstr>Text in Transparent Box</vt:lpstr>
      <vt:lpstr>CSS background-attachment Property</vt:lpstr>
      <vt:lpstr>Other CSS3 background properties</vt:lpstr>
      <vt:lpstr>background-size property</vt:lpstr>
      <vt:lpstr>background-size property</vt:lpstr>
      <vt:lpstr>background-size property</vt:lpstr>
      <vt:lpstr>background-size property</vt:lpstr>
      <vt:lpstr>background image that covers the entire browser window </vt:lpstr>
      <vt:lpstr>background image that covers the entire browser window </vt:lpstr>
      <vt:lpstr>background-clip property </vt:lpstr>
      <vt:lpstr>PowerPoint Presentation</vt:lpstr>
      <vt:lpstr>PowerPoint Presentation</vt:lpstr>
      <vt:lpstr>background-origin property</vt:lpstr>
      <vt:lpstr>PowerPoint Presentation</vt:lpstr>
      <vt:lpstr>PowerPoint Presentation</vt:lpstr>
      <vt:lpstr>multiple background images 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CSS3</dc:title>
  <dc:creator>Anne O Brien</dc:creator>
  <cp:lastModifiedBy>Anne O Brien</cp:lastModifiedBy>
  <cp:revision>58</cp:revision>
  <cp:lastPrinted>2013-09-10T14:05:55Z</cp:lastPrinted>
  <dcterms:created xsi:type="dcterms:W3CDTF">2013-09-05T11:16:02Z</dcterms:created>
  <dcterms:modified xsi:type="dcterms:W3CDTF">2014-02-06T15:09:18Z</dcterms:modified>
</cp:coreProperties>
</file>