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5"/>
  </p:notesMasterIdLst>
  <p:handoutMasterIdLst>
    <p:handoutMasterId r:id="rId16"/>
  </p:handoutMasterIdLst>
  <p:sldIdLst>
    <p:sldId id="256" r:id="rId2"/>
    <p:sldId id="258" r:id="rId3"/>
    <p:sldId id="259" r:id="rId4"/>
    <p:sldId id="260" r:id="rId5"/>
    <p:sldId id="261" r:id="rId6"/>
    <p:sldId id="262" r:id="rId7"/>
    <p:sldId id="264" r:id="rId8"/>
    <p:sldId id="265" r:id="rId9"/>
    <p:sldId id="266" r:id="rId10"/>
    <p:sldId id="267" r:id="rId11"/>
    <p:sldId id="269" r:id="rId12"/>
    <p:sldId id="270" r:id="rId13"/>
    <p:sldId id="271" r:id="rId14"/>
  </p:sldIdLst>
  <p:sldSz cx="12192000" cy="6858000"/>
  <p:notesSz cx="6718300" cy="9855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4" d="100"/>
          <a:sy n="64" d="100"/>
        </p:scale>
        <p:origin x="78" y="3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1475" cy="493713"/>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05238" y="0"/>
            <a:ext cx="2911475" cy="493713"/>
          </a:xfrm>
          <a:prstGeom prst="rect">
            <a:avLst/>
          </a:prstGeom>
        </p:spPr>
        <p:txBody>
          <a:bodyPr vert="horz" lIns="91440" tIns="45720" rIns="91440" bIns="45720" rtlCol="0"/>
          <a:lstStyle>
            <a:lvl1pPr algn="r">
              <a:defRPr sz="1200"/>
            </a:lvl1pPr>
          </a:lstStyle>
          <a:p>
            <a:fld id="{58E6D9E9-79B4-4684-8637-B739DAA0DA7B}" type="datetimeFigureOut">
              <a:rPr lang="en-IE" smtClean="0"/>
              <a:t>07/02/2014</a:t>
            </a:fld>
            <a:endParaRPr lang="en-IE"/>
          </a:p>
        </p:txBody>
      </p:sp>
      <p:sp>
        <p:nvSpPr>
          <p:cNvPr id="4" name="Footer Placeholder 3"/>
          <p:cNvSpPr>
            <a:spLocks noGrp="1"/>
          </p:cNvSpPr>
          <p:nvPr>
            <p:ph type="ftr" sz="quarter" idx="2"/>
          </p:nvPr>
        </p:nvSpPr>
        <p:spPr>
          <a:xfrm>
            <a:off x="0" y="9361488"/>
            <a:ext cx="2911475" cy="493712"/>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05238" y="9361488"/>
            <a:ext cx="2911475" cy="493712"/>
          </a:xfrm>
          <a:prstGeom prst="rect">
            <a:avLst/>
          </a:prstGeom>
        </p:spPr>
        <p:txBody>
          <a:bodyPr vert="horz" lIns="91440" tIns="45720" rIns="91440" bIns="45720" rtlCol="0" anchor="b"/>
          <a:lstStyle>
            <a:lvl1pPr algn="r">
              <a:defRPr sz="1200"/>
            </a:lvl1pPr>
          </a:lstStyle>
          <a:p>
            <a:fld id="{3FA1A82B-B76A-4A12-BAE0-DCA34FDF6942}" type="slidenum">
              <a:rPr lang="en-IE" smtClean="0"/>
              <a:t>‹#›</a:t>
            </a:fld>
            <a:endParaRPr lang="en-IE"/>
          </a:p>
        </p:txBody>
      </p:sp>
    </p:spTree>
    <p:extLst>
      <p:ext uri="{BB962C8B-B14F-4D97-AF65-F5344CB8AC3E}">
        <p14:creationId xmlns:p14="http://schemas.microsoft.com/office/powerpoint/2010/main" val="4169667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1263" cy="494472"/>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05482" y="0"/>
            <a:ext cx="2911263" cy="494472"/>
          </a:xfrm>
          <a:prstGeom prst="rect">
            <a:avLst/>
          </a:prstGeom>
        </p:spPr>
        <p:txBody>
          <a:bodyPr vert="horz" lIns="91440" tIns="45720" rIns="91440" bIns="45720" rtlCol="0"/>
          <a:lstStyle>
            <a:lvl1pPr algn="r">
              <a:defRPr sz="1200"/>
            </a:lvl1pPr>
          </a:lstStyle>
          <a:p>
            <a:fld id="{6F844888-996B-4121-A323-9F930E2F78DF}" type="datetimeFigureOut">
              <a:rPr lang="en-IE" smtClean="0"/>
              <a:t>07/02/2014</a:t>
            </a:fld>
            <a:endParaRPr lang="en-IE"/>
          </a:p>
        </p:txBody>
      </p:sp>
      <p:sp>
        <p:nvSpPr>
          <p:cNvPr id="4" name="Slide Image Placeholder 3"/>
          <p:cNvSpPr>
            <a:spLocks noGrp="1" noRot="1" noChangeAspect="1"/>
          </p:cNvSpPr>
          <p:nvPr>
            <p:ph type="sldImg" idx="2"/>
          </p:nvPr>
        </p:nvSpPr>
        <p:spPr>
          <a:xfrm>
            <a:off x="403225" y="1231900"/>
            <a:ext cx="5911850" cy="3325813"/>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71830" y="4742815"/>
            <a:ext cx="5374640" cy="388048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9360730"/>
            <a:ext cx="2911263" cy="49447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05482" y="9360730"/>
            <a:ext cx="2911263" cy="494470"/>
          </a:xfrm>
          <a:prstGeom prst="rect">
            <a:avLst/>
          </a:prstGeom>
        </p:spPr>
        <p:txBody>
          <a:bodyPr vert="horz" lIns="91440" tIns="45720" rIns="91440" bIns="45720" rtlCol="0" anchor="b"/>
          <a:lstStyle>
            <a:lvl1pPr algn="r">
              <a:defRPr sz="1200"/>
            </a:lvl1pPr>
          </a:lstStyle>
          <a:p>
            <a:fld id="{212FF4D2-4B88-46C7-B323-3F3CB2EB18CB}" type="slidenum">
              <a:rPr lang="en-IE" smtClean="0"/>
              <a:t>‹#›</a:t>
            </a:fld>
            <a:endParaRPr lang="en-IE"/>
          </a:p>
        </p:txBody>
      </p:sp>
    </p:spTree>
    <p:extLst>
      <p:ext uri="{BB962C8B-B14F-4D97-AF65-F5344CB8AC3E}">
        <p14:creationId xmlns:p14="http://schemas.microsoft.com/office/powerpoint/2010/main" val="4268777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212FF4D2-4B88-46C7-B323-3F3CB2EB18CB}" type="slidenum">
              <a:rPr lang="en-IE" smtClean="0"/>
              <a:t>1</a:t>
            </a:fld>
            <a:endParaRPr lang="en-IE"/>
          </a:p>
        </p:txBody>
      </p:sp>
    </p:spTree>
    <p:extLst>
      <p:ext uri="{BB962C8B-B14F-4D97-AF65-F5344CB8AC3E}">
        <p14:creationId xmlns:p14="http://schemas.microsoft.com/office/powerpoint/2010/main" val="894396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5906F5-BDA1-467A-BD0D-52B788735CC3}" type="datetime1">
              <a:rPr lang="en-US" smtClean="0"/>
              <a:t>2/7/2014</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62435C-2C12-41D9-BEBD-512D0B5F140A}" type="datetime1">
              <a:rPr lang="en-US" smtClean="0"/>
              <a:t>2/7/2014</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364D4A-6064-49C3-B5C2-299EA258DB0A}" type="datetime1">
              <a:rPr lang="en-US" smtClean="0"/>
              <a:t>2/7/2014</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hasCustomPrompt="1"/>
          </p:nvPr>
        </p:nvSpPr>
        <p:spPr/>
        <p:txBody>
          <a:bodyPr/>
          <a:lstStyle>
            <a:lvl1pPr marL="342900" indent="-342900">
              <a:buFont typeface="Wingdings" panose="05000000000000000000" pitchFamily="2" charset="2"/>
              <a:buChar char="§"/>
              <a:defRPr/>
            </a:lvl1pPr>
          </a:lstStyle>
          <a:p>
            <a:pPr lvl="0"/>
            <a:r>
              <a:rPr lang="en-US" dirty="0" smtClean="0"/>
              <a:t> 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BC122C3-6DD8-4E73-BD14-2248DAE47E07}" type="datetime1">
              <a:rPr lang="en-US" smtClean="0"/>
              <a:t>2/7/2014</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72EF03-14F1-48CC-B9DB-2964A994E397}" type="datetime1">
              <a:rPr lang="en-US" smtClean="0"/>
              <a:t>2/7/2014</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5B8A89-199D-4161-83C3-26C2FAEF8E66}" type="datetime1">
              <a:rPr lang="en-US" smtClean="0"/>
              <a:t>2/7/2014</a:t>
            </a:fld>
            <a:endParaRPr lang="en-US" dirty="0"/>
          </a:p>
        </p:txBody>
      </p:sp>
      <p:sp>
        <p:nvSpPr>
          <p:cNvPr id="6" name="Footer Placeholder 5"/>
          <p:cNvSpPr>
            <a:spLocks noGrp="1"/>
          </p:cNvSpPr>
          <p:nvPr>
            <p:ph type="ftr" sz="quarter" idx="11"/>
          </p:nvPr>
        </p:nvSpPr>
        <p:spPr/>
        <p:txBody>
          <a:bodyPr/>
          <a:lstStyle/>
          <a:p>
            <a:r>
              <a:rPr lang="en-IE" smtClean="0"/>
              <a:t>HTML 5 and CSS 3  Illustrated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4C80C1-44C1-4673-9413-9800EB530016}" type="datetime1">
              <a:rPr lang="en-US" smtClean="0"/>
              <a:t>2/7/2014</a:t>
            </a:fld>
            <a:endParaRPr lang="en-US" dirty="0"/>
          </a:p>
        </p:txBody>
      </p:sp>
      <p:sp>
        <p:nvSpPr>
          <p:cNvPr id="8" name="Footer Placeholder 7"/>
          <p:cNvSpPr>
            <a:spLocks noGrp="1"/>
          </p:cNvSpPr>
          <p:nvPr>
            <p:ph type="ftr" sz="quarter" idx="11"/>
          </p:nvPr>
        </p:nvSpPr>
        <p:spPr/>
        <p:txBody>
          <a:bodyPr/>
          <a:lstStyle/>
          <a:p>
            <a:r>
              <a:rPr lang="en-IE" smtClean="0"/>
              <a:t>HTML 5 and CSS 3  Illustrated</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91513B-1F1E-4B3B-B80B-1CBAC054ACC0}" type="datetime1">
              <a:rPr lang="en-US" smtClean="0"/>
              <a:t>2/7/2014</a:t>
            </a:fld>
            <a:endParaRPr lang="en-US" dirty="0"/>
          </a:p>
        </p:txBody>
      </p:sp>
      <p:sp>
        <p:nvSpPr>
          <p:cNvPr id="4" name="Footer Placeholder 3"/>
          <p:cNvSpPr>
            <a:spLocks noGrp="1"/>
          </p:cNvSpPr>
          <p:nvPr>
            <p:ph type="ftr" sz="quarter" idx="11"/>
          </p:nvPr>
        </p:nvSpPr>
        <p:spPr/>
        <p:txBody>
          <a:bodyPr/>
          <a:lstStyle/>
          <a:p>
            <a:r>
              <a:rPr lang="en-IE" smtClean="0"/>
              <a:t>HTML 5 and CSS 3  Illustrated</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15125EC-960E-41B9-9604-BF716BB4F774}" type="datetime1">
              <a:rPr lang="en-US" smtClean="0"/>
              <a:t>2/7/2014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E" smtClean="0"/>
              <a:t>HTML 5 and CSS 3  Illustrated</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CDB3181-5467-45F4-B974-12F26B8EA988}" type="datetime1">
              <a:rPr lang="en-US" smtClean="0"/>
              <a:t>2/7/2014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E" smtClean="0"/>
              <a:t>HTML 5 and CSS 3  Illustrated</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E1FA61-7E67-4DFF-84D3-10E42BD90DA6}" type="datetime1">
              <a:rPr lang="en-US" smtClean="0"/>
              <a:t>2/7/2014</a:t>
            </a:fld>
            <a:endParaRPr lang="en-US" dirty="0"/>
          </a:p>
        </p:txBody>
      </p:sp>
      <p:sp>
        <p:nvSpPr>
          <p:cNvPr id="6" name="Footer Placeholder 5"/>
          <p:cNvSpPr>
            <a:spLocks noGrp="1"/>
          </p:cNvSpPr>
          <p:nvPr>
            <p:ph type="ftr" sz="quarter" idx="11"/>
          </p:nvPr>
        </p:nvSpPr>
        <p:spPr/>
        <p:txBody>
          <a:bodyPr/>
          <a:lstStyle/>
          <a:p>
            <a:r>
              <a:rPr lang="en-IE" smtClean="0"/>
              <a:t>HTML 5 and CSS 3  Illustrated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1691FEF-9370-4BAA-98DC-24580FE714F1}" type="datetime1">
              <a:rPr lang="en-US" smtClean="0"/>
              <a:t>2/7/2014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E" smtClean="0"/>
              <a:t>HTML 5 and CSS 3  Illustrated</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HTML5 and </a:t>
            </a:r>
            <a:r>
              <a:rPr lang="en-US" dirty="0" smtClean="0"/>
              <a:t>CSS3</a:t>
            </a:r>
            <a:endParaRPr lang="en-IE" dirty="0"/>
          </a:p>
        </p:txBody>
      </p:sp>
      <p:sp>
        <p:nvSpPr>
          <p:cNvPr id="3" name="Subtitle 2"/>
          <p:cNvSpPr>
            <a:spLocks noGrp="1"/>
          </p:cNvSpPr>
          <p:nvPr>
            <p:ph type="subTitle" idx="1"/>
          </p:nvPr>
        </p:nvSpPr>
        <p:spPr/>
        <p:txBody>
          <a:bodyPr/>
          <a:lstStyle/>
          <a:p>
            <a:r>
              <a:rPr lang="en-IE" dirty="0" smtClean="0">
                <a:solidFill>
                  <a:srgbClr val="00BAE6"/>
                </a:solidFill>
              </a:rPr>
              <a:t>Relative</a:t>
            </a:r>
            <a:r>
              <a:rPr lang="en-IE" dirty="0" smtClean="0">
                <a:solidFill>
                  <a:schemeClr val="folHlink"/>
                </a:solidFill>
                <a:latin typeface="Comic Sans MS" panose="030F0702030302020204" pitchFamily="66" charset="0"/>
              </a:rPr>
              <a:t> </a:t>
            </a:r>
            <a:r>
              <a:rPr lang="en-IE" dirty="0">
                <a:solidFill>
                  <a:srgbClr val="00BAE6"/>
                </a:solidFill>
              </a:rPr>
              <a:t>Positioning</a:t>
            </a:r>
            <a:r>
              <a:rPr lang="en-US" dirty="0"/>
              <a:t/>
            </a:r>
            <a:br>
              <a:rPr lang="en-US" dirty="0"/>
            </a:br>
            <a:endParaRPr lang="en-US" dirty="0"/>
          </a:p>
          <a:p>
            <a:endParaRPr lang="en-IE" dirty="0"/>
          </a:p>
        </p:txBody>
      </p:sp>
    </p:spTree>
    <p:extLst>
      <p:ext uri="{BB962C8B-B14F-4D97-AF65-F5344CB8AC3E}">
        <p14:creationId xmlns:p14="http://schemas.microsoft.com/office/powerpoint/2010/main" val="3077667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919555" y="914400"/>
            <a:ext cx="10592890" cy="122919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r>
              <a:rPr lang="en-IE" dirty="0"/>
              <a:t>When to use Relative &amp; Absolute together</a:t>
            </a:r>
            <a:endParaRPr lang="en-US" dirty="0"/>
          </a:p>
        </p:txBody>
      </p:sp>
      <p:sp>
        <p:nvSpPr>
          <p:cNvPr id="26627" name="Rectangle 3"/>
          <p:cNvSpPr>
            <a:spLocks noGrp="1" noChangeArrowheads="1"/>
          </p:cNvSpPr>
          <p:nvPr>
            <p:ph type="body" idx="1"/>
          </p:nvPr>
        </p:nvSpPr>
        <p:spPr bwMode="auto">
          <a:xfrm>
            <a:off x="919555" y="1851330"/>
            <a:ext cx="10517939"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buFontTx/>
              <a:buNone/>
            </a:pPr>
            <a:r>
              <a:rPr lang="en-IE" dirty="0"/>
              <a:t>Lets do an example…</a:t>
            </a:r>
            <a:endParaRPr lang="en-US" dirty="0"/>
          </a:p>
          <a:p>
            <a:pPr>
              <a:lnSpc>
                <a:spcPct val="90000"/>
              </a:lnSpc>
            </a:pPr>
            <a:r>
              <a:rPr lang="en-US" dirty="0"/>
              <a:t>If you use absolute positioning on its own, the image would be placed in relation to the browser window, so if the headline moved -- maybe you added an extra paragraph of text above the headline -- the image would stay in the same location in the browser window. </a:t>
            </a:r>
          </a:p>
          <a:p>
            <a:pPr>
              <a:lnSpc>
                <a:spcPct val="90000"/>
              </a:lnSpc>
            </a:pPr>
            <a:r>
              <a:rPr lang="en-US" dirty="0"/>
              <a:t>In other words, the image wouldn't move along with the headline.</a:t>
            </a:r>
          </a:p>
          <a:p>
            <a:pPr>
              <a:lnSpc>
                <a:spcPct val="90000"/>
              </a:lnSpc>
            </a:pPr>
            <a:r>
              <a:rPr lang="en-US" dirty="0"/>
              <a:t>This is where relative positioning comes in</a:t>
            </a:r>
            <a:r>
              <a:rPr lang="en-US" dirty="0" smtClean="0"/>
              <a:t>.</a:t>
            </a:r>
          </a:p>
          <a:p>
            <a:r>
              <a:rPr lang="en-US" dirty="0"/>
              <a:t>Unfortunately, this is one of the most misunderstood CSS concepts. Many people think you apply relative positioning to the element that you wish to position relative to some other element -- for example, apply a relative position to the image since you want to place it relative to the headline. But that's not how it works. </a:t>
            </a:r>
          </a:p>
          <a:p>
            <a:pPr>
              <a:lnSpc>
                <a:spcPct val="90000"/>
              </a:lnSpc>
            </a:pPr>
            <a:endParaRPr lang="en-US" sz="2400" dirty="0"/>
          </a:p>
        </p:txBody>
      </p:sp>
      <p:sp>
        <p:nvSpPr>
          <p:cNvPr id="2" name="Slide Number Placeholder 1"/>
          <p:cNvSpPr>
            <a:spLocks noGrp="1"/>
          </p:cNvSpPr>
          <p:nvPr>
            <p:ph type="sldNum" sz="quarter" idx="12"/>
          </p:nvPr>
        </p:nvSpPr>
        <p:spPr/>
        <p:txBody>
          <a:bodyPr/>
          <a:lstStyle/>
          <a:p>
            <a:fld id="{6113E31D-E2AB-40D1-8B51-AFA5AFEF393A}" type="slidenum">
              <a:rPr lang="en-US" smtClean="0"/>
              <a:t>10</a:t>
            </a:fld>
            <a:endParaRPr lang="en-US" dirty="0"/>
          </a:p>
        </p:txBody>
      </p:sp>
    </p:spTree>
    <p:extLst>
      <p:ext uri="{BB962C8B-B14F-4D97-AF65-F5344CB8AC3E}">
        <p14:creationId xmlns:p14="http://schemas.microsoft.com/office/powerpoint/2010/main" val="2128356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1076168" y="979176"/>
            <a:ext cx="10631149"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r>
              <a:rPr lang="en-IE" dirty="0"/>
              <a:t>When to use Relative &amp; Absolute together</a:t>
            </a:r>
            <a:endParaRPr lang="en-US" dirty="0"/>
          </a:p>
        </p:txBody>
      </p:sp>
      <p:sp>
        <p:nvSpPr>
          <p:cNvPr id="28675" name="Rectangle 3"/>
          <p:cNvSpPr>
            <a:spLocks noGrp="1" noChangeArrowheads="1"/>
          </p:cNvSpPr>
          <p:nvPr>
            <p:ph type="body" idx="1"/>
          </p:nvPr>
        </p:nvSpPr>
        <p:spPr bwMode="auto">
          <a:xfrm>
            <a:off x="870678" y="1933822"/>
            <a:ext cx="10341805"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sz="2400" dirty="0"/>
              <a:t>Instead, you set the position property of an ancestor of that element (the image) to relative. </a:t>
            </a:r>
          </a:p>
          <a:p>
            <a:r>
              <a:rPr lang="en-US" sz="2400" dirty="0"/>
              <a:t>(An ancestor tag surrounds another tag; for example, if a link is inside a paragraph, the paragraph is an ancestor of the link.) </a:t>
            </a:r>
          </a:p>
          <a:p>
            <a:r>
              <a:rPr lang="en-US" sz="2400" dirty="0"/>
              <a:t>The relatively positioned element then provides the positioning context for any absolutely positioned tags inside it. </a:t>
            </a:r>
          </a:p>
        </p:txBody>
      </p:sp>
      <p:sp>
        <p:nvSpPr>
          <p:cNvPr id="2" name="Slide Number Placeholder 1"/>
          <p:cNvSpPr>
            <a:spLocks noGrp="1"/>
          </p:cNvSpPr>
          <p:nvPr>
            <p:ph type="sldNum" sz="quarter" idx="12"/>
          </p:nvPr>
        </p:nvSpPr>
        <p:spPr/>
        <p:txBody>
          <a:bodyPr/>
          <a:lstStyle/>
          <a:p>
            <a:fld id="{6113E31D-E2AB-40D1-8B51-AFA5AFEF393A}" type="slidenum">
              <a:rPr lang="en-US" smtClean="0"/>
              <a:t>11</a:t>
            </a:fld>
            <a:endParaRPr lang="en-US" dirty="0"/>
          </a:p>
        </p:txBody>
      </p:sp>
    </p:spTree>
    <p:extLst>
      <p:ext uri="{BB962C8B-B14F-4D97-AF65-F5344CB8AC3E}">
        <p14:creationId xmlns:p14="http://schemas.microsoft.com/office/powerpoint/2010/main" val="2807391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1" name="Picture 5"/>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bwMode="auto">
          <a:xfrm>
            <a:off x="1828800" y="372256"/>
            <a:ext cx="8686800" cy="542131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0" name="Text Box 4"/>
          <p:cNvSpPr txBox="1">
            <a:spLocks noChangeArrowheads="1"/>
          </p:cNvSpPr>
          <p:nvPr/>
        </p:nvSpPr>
        <p:spPr bwMode="auto">
          <a:xfrm>
            <a:off x="2286000" y="4495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9702" name="AutoShape 6"/>
          <p:cNvSpPr>
            <a:spLocks noChangeArrowheads="1"/>
          </p:cNvSpPr>
          <p:nvPr/>
        </p:nvSpPr>
        <p:spPr bwMode="auto">
          <a:xfrm>
            <a:off x="7326283" y="2974169"/>
            <a:ext cx="3886200" cy="2819400"/>
          </a:xfrm>
          <a:prstGeom prst="octagon">
            <a:avLst>
              <a:gd name="adj" fmla="val 2928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IE" dirty="0"/>
              <a:t>Put the logo </a:t>
            </a:r>
          </a:p>
          <a:p>
            <a:pPr algn="ctr"/>
            <a:r>
              <a:rPr lang="en-IE" dirty="0">
                <a:solidFill>
                  <a:schemeClr val="accent2"/>
                </a:solidFill>
              </a:rPr>
              <a:t>“What </a:t>
            </a:r>
            <a:r>
              <a:rPr lang="en-IE" dirty="0">
                <a:solidFill>
                  <a:srgbClr val="FF9900"/>
                </a:solidFill>
              </a:rPr>
              <a:t>are</a:t>
            </a:r>
            <a:r>
              <a:rPr lang="en-IE" dirty="0">
                <a:solidFill>
                  <a:schemeClr val="accent2"/>
                </a:solidFill>
              </a:rPr>
              <a:t> these guys thinking ?”</a:t>
            </a:r>
          </a:p>
          <a:p>
            <a:pPr algn="ctr"/>
            <a:r>
              <a:rPr lang="en-IE" dirty="0"/>
              <a:t>on top of the image and </a:t>
            </a:r>
          </a:p>
          <a:p>
            <a:pPr algn="ctr"/>
            <a:r>
              <a:rPr lang="en-IE" dirty="0"/>
              <a:t>position it so that </a:t>
            </a:r>
          </a:p>
          <a:p>
            <a:pPr algn="ctr"/>
            <a:r>
              <a:rPr lang="en-IE" dirty="0"/>
              <a:t>no matter how much </a:t>
            </a:r>
          </a:p>
          <a:p>
            <a:pPr algn="ctr"/>
            <a:r>
              <a:rPr lang="en-IE" dirty="0"/>
              <a:t>extra text is placed above the image </a:t>
            </a:r>
          </a:p>
          <a:p>
            <a:pPr algn="ctr"/>
            <a:r>
              <a:rPr lang="en-IE" dirty="0"/>
              <a:t>the logo will stay in the </a:t>
            </a:r>
          </a:p>
          <a:p>
            <a:pPr algn="ctr"/>
            <a:r>
              <a:rPr lang="en-IE" dirty="0"/>
              <a:t>same place.</a:t>
            </a:r>
            <a:endParaRPr lang="en-US" dirty="0"/>
          </a:p>
        </p:txBody>
      </p:sp>
      <p:sp>
        <p:nvSpPr>
          <p:cNvPr id="2" name="Slide Number Placeholder 1"/>
          <p:cNvSpPr>
            <a:spLocks noGrp="1"/>
          </p:cNvSpPr>
          <p:nvPr>
            <p:ph type="sldNum" sz="quarter" idx="12"/>
          </p:nvPr>
        </p:nvSpPr>
        <p:spPr/>
        <p:txBody>
          <a:bodyPr/>
          <a:lstStyle/>
          <a:p>
            <a:fld id="{6113E31D-E2AB-40D1-8B51-AFA5AFEF393A}" type="slidenum">
              <a:rPr lang="en-US" smtClean="0"/>
              <a:t>12</a:t>
            </a:fld>
            <a:endParaRPr lang="en-US" dirty="0"/>
          </a:p>
        </p:txBody>
      </p:sp>
    </p:spTree>
    <p:extLst>
      <p:ext uri="{BB962C8B-B14F-4D97-AF65-F5344CB8AC3E}">
        <p14:creationId xmlns:p14="http://schemas.microsoft.com/office/powerpoint/2010/main" val="123684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505107" cy="1450757"/>
          </a:xfrm>
        </p:spPr>
        <p:txBody>
          <a:bodyPr>
            <a:normAutofit/>
          </a:bodyPr>
          <a:lstStyle/>
          <a:p>
            <a:r>
              <a:rPr lang="en-IE" dirty="0" smtClean="0"/>
              <a:t>How to keep footer at the bottom of page </a:t>
            </a:r>
            <a:endParaRPr lang="en-IE" dirty="0"/>
          </a:p>
        </p:txBody>
      </p:sp>
      <p:sp>
        <p:nvSpPr>
          <p:cNvPr id="3" name="Content Placeholder 2"/>
          <p:cNvSpPr>
            <a:spLocks noGrp="1"/>
          </p:cNvSpPr>
          <p:nvPr>
            <p:ph idx="1"/>
          </p:nvPr>
        </p:nvSpPr>
        <p:spPr/>
        <p:txBody>
          <a:bodyPr/>
          <a:lstStyle/>
          <a:p>
            <a:r>
              <a:rPr lang="en-IE" dirty="0" smtClean="0"/>
              <a:t>Have you ever come across this problem???</a:t>
            </a:r>
          </a:p>
          <a:p>
            <a:endParaRPr lang="en-IE" dirty="0"/>
          </a:p>
          <a:p>
            <a:endParaRPr lang="en-IE" dirty="0" smtClean="0"/>
          </a:p>
          <a:p>
            <a:endParaRPr lang="en-IE" dirty="0"/>
          </a:p>
          <a:p>
            <a:endParaRPr lang="en-IE" dirty="0" smtClean="0"/>
          </a:p>
          <a:p>
            <a:endParaRPr lang="en-IE" dirty="0"/>
          </a:p>
          <a:p>
            <a:endParaRPr lang="en-IE" dirty="0" smtClean="0"/>
          </a:p>
          <a:p>
            <a:endParaRPr lang="en-IE" dirty="0" smtClean="0"/>
          </a:p>
          <a:p>
            <a:r>
              <a:rPr lang="en-IE" dirty="0" smtClean="0"/>
              <a:t>http</a:t>
            </a:r>
            <a:r>
              <a:rPr lang="en-IE" dirty="0"/>
              <a:t>://www.cssreset.com/demos/layouts/how-to-keep-footer-at-bottom-of-page-with-css/</a:t>
            </a:r>
          </a:p>
        </p:txBody>
      </p:sp>
      <p:sp>
        <p:nvSpPr>
          <p:cNvPr id="4" name="Slide Number Placeholder 3"/>
          <p:cNvSpPr>
            <a:spLocks noGrp="1"/>
          </p:cNvSpPr>
          <p:nvPr>
            <p:ph type="sldNum" sz="quarter" idx="12"/>
          </p:nvPr>
        </p:nvSpPr>
        <p:spPr/>
        <p:txBody>
          <a:bodyPr/>
          <a:lstStyle/>
          <a:p>
            <a:fld id="{6113E31D-E2AB-40D1-8B51-AFA5AFEF393A}" type="slidenum">
              <a:rPr lang="en-US" smtClean="0"/>
              <a:t>13</a:t>
            </a:fld>
            <a:endParaRPr lang="en-US" dirty="0"/>
          </a:p>
        </p:txBody>
      </p:sp>
      <p:pic>
        <p:nvPicPr>
          <p:cNvPr id="6" name="Picture 5"/>
          <p:cNvPicPr>
            <a:picLocks noChangeAspect="1"/>
          </p:cNvPicPr>
          <p:nvPr/>
        </p:nvPicPr>
        <p:blipFill>
          <a:blip r:embed="rId2"/>
          <a:stretch>
            <a:fillRect/>
          </a:stretch>
        </p:blipFill>
        <p:spPr>
          <a:xfrm>
            <a:off x="2958569" y="2383640"/>
            <a:ext cx="6782525" cy="2520533"/>
          </a:xfrm>
          <a:prstGeom prst="rect">
            <a:avLst/>
          </a:prstGeom>
        </p:spPr>
      </p:pic>
    </p:spTree>
    <p:extLst>
      <p:ext uri="{BB962C8B-B14F-4D97-AF65-F5344CB8AC3E}">
        <p14:creationId xmlns:p14="http://schemas.microsoft.com/office/powerpoint/2010/main" val="3140170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625028" cy="1450757"/>
          </a:xfrm>
        </p:spPr>
        <p:txBody>
          <a:bodyPr/>
          <a:lstStyle/>
          <a:p>
            <a:pPr>
              <a:defRPr/>
            </a:pPr>
            <a:r>
              <a:rPr lang="en-US" dirty="0" smtClean="0"/>
              <a:t>Implementing Relative Positioning</a:t>
            </a:r>
            <a:endParaRPr lang="he-IL" dirty="0"/>
          </a:p>
        </p:txBody>
      </p:sp>
      <p:sp>
        <p:nvSpPr>
          <p:cNvPr id="13315" name="Content Placeholder 2"/>
          <p:cNvSpPr>
            <a:spLocks noGrp="1"/>
          </p:cNvSpPr>
          <p:nvPr>
            <p:ph idx="1"/>
          </p:nvPr>
        </p:nvSpPr>
        <p:spPr/>
        <p:txBody>
          <a:bodyPr/>
          <a:lstStyle/>
          <a:p>
            <a:pPr>
              <a:defRPr/>
            </a:pPr>
            <a:r>
              <a:rPr lang="en-US" u="sng" dirty="0" smtClean="0"/>
              <a:t>Page flow</a:t>
            </a:r>
            <a:r>
              <a:rPr lang="en-US" dirty="0" smtClean="0"/>
              <a:t>: the order of elements in the HTML document</a:t>
            </a:r>
          </a:p>
          <a:p>
            <a:pPr>
              <a:defRPr/>
            </a:pPr>
            <a:r>
              <a:rPr lang="en-US" u="sng" dirty="0" smtClean="0"/>
              <a:t>Relative positioning:</a:t>
            </a:r>
            <a:r>
              <a:rPr lang="en-US" dirty="0" smtClean="0"/>
              <a:t> adjusting default position of an element</a:t>
            </a:r>
          </a:p>
          <a:p>
            <a:pPr lvl="1">
              <a:defRPr/>
            </a:pPr>
            <a:r>
              <a:rPr lang="en-US" dirty="0" smtClean="0"/>
              <a:t>Preserves space allotted to element in default page flow</a:t>
            </a:r>
          </a:p>
          <a:p>
            <a:pPr lvl="1">
              <a:defRPr/>
            </a:pPr>
            <a:r>
              <a:rPr lang="en-US" dirty="0" smtClean="0"/>
              <a:t>Set position property to “</a:t>
            </a:r>
            <a:r>
              <a:rPr lang="en-US" dirty="0" smtClean="0">
                <a:solidFill>
                  <a:schemeClr val="accent2"/>
                </a:solidFill>
              </a:rPr>
              <a:t>relative</a:t>
            </a:r>
            <a:r>
              <a:rPr lang="en-US" dirty="0" smtClean="0"/>
              <a:t>”</a:t>
            </a:r>
          </a:p>
          <a:p>
            <a:pPr lvl="1">
              <a:defRPr/>
            </a:pPr>
            <a:r>
              <a:rPr lang="en-US" dirty="0" smtClean="0"/>
              <a:t>Style exact location using left and top properties</a:t>
            </a:r>
          </a:p>
        </p:txBody>
      </p:sp>
      <p:sp>
        <p:nvSpPr>
          <p:cNvPr id="3" name="Slide Number Placeholder 2"/>
          <p:cNvSpPr>
            <a:spLocks noGrp="1"/>
          </p:cNvSpPr>
          <p:nvPr>
            <p:ph type="sldNum" sz="quarter" idx="12"/>
          </p:nvPr>
        </p:nvSpPr>
        <p:spPr/>
        <p:txBody>
          <a:bodyPr/>
          <a:lstStyle/>
          <a:p>
            <a:fld id="{6113E31D-E2AB-40D1-8B51-AFA5AFEF393A}" type="slidenum">
              <a:rPr lang="en-US" smtClean="0"/>
              <a:t>2</a:t>
            </a:fld>
            <a:endParaRPr lang="en-US" dirty="0"/>
          </a:p>
        </p:txBody>
      </p:sp>
    </p:spTree>
    <p:extLst>
      <p:ext uri="{BB962C8B-B14F-4D97-AF65-F5344CB8AC3E}">
        <p14:creationId xmlns:p14="http://schemas.microsoft.com/office/powerpoint/2010/main" val="1589245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879861" cy="1450757"/>
          </a:xfrm>
        </p:spPr>
        <p:txBody>
          <a:bodyPr/>
          <a:lstStyle/>
          <a:p>
            <a:pPr>
              <a:defRPr/>
            </a:pPr>
            <a:r>
              <a:rPr lang="en-US" dirty="0" smtClean="0"/>
              <a:t>Implementing Relative Positioning (continued)</a:t>
            </a:r>
            <a:endParaRPr lang="he-IL" dirty="0"/>
          </a:p>
        </p:txBody>
      </p:sp>
      <p:sp>
        <p:nvSpPr>
          <p:cNvPr id="4" name="Content Placeholder 3"/>
          <p:cNvSpPr>
            <a:spLocks noGrp="1"/>
          </p:cNvSpPr>
          <p:nvPr>
            <p:ph idx="1"/>
          </p:nvPr>
        </p:nvSpPr>
        <p:spPr/>
        <p:txBody>
          <a:bodyPr/>
          <a:lstStyle/>
          <a:p>
            <a:pPr>
              <a:defRPr/>
            </a:pPr>
            <a:r>
              <a:rPr lang="en-US" dirty="0" smtClean="0"/>
              <a:t>Relative positioning and page flow</a:t>
            </a:r>
            <a:endParaRPr lang="en-US" dirty="0"/>
          </a:p>
        </p:txBody>
      </p:sp>
      <p:pic>
        <p:nvPicPr>
          <p:cNvPr id="1434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783" y="2603214"/>
            <a:ext cx="7559675"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6113E31D-E2AB-40D1-8B51-AFA5AFEF393A}" type="slidenum">
              <a:rPr lang="en-US" smtClean="0"/>
              <a:t>3</a:t>
            </a:fld>
            <a:endParaRPr lang="en-US" dirty="0"/>
          </a:p>
        </p:txBody>
      </p:sp>
    </p:spTree>
    <p:extLst>
      <p:ext uri="{BB962C8B-B14F-4D97-AF65-F5344CB8AC3E}">
        <p14:creationId xmlns:p14="http://schemas.microsoft.com/office/powerpoint/2010/main" val="556795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5"/>
          <p:cNvSpPr>
            <a:spLocks noGrp="1" noChangeArrowheads="1"/>
          </p:cNvSpPr>
          <p:nvPr>
            <p:ph type="body" idx="1"/>
          </p:nvPr>
        </p:nvSpPr>
        <p:spPr bwMode="auto">
          <a:xfrm>
            <a:off x="962299" y="1933822"/>
            <a:ext cx="10460205"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dirty="0"/>
              <a:t>Relative positioning places an element with respect to where it would statically be positioned. Put another way :-</a:t>
            </a:r>
          </a:p>
          <a:p>
            <a:pPr lvl="1"/>
            <a:r>
              <a:rPr lang="en-US" sz="2000" dirty="0"/>
              <a:t>When an element specifies </a:t>
            </a:r>
            <a:r>
              <a:rPr lang="en-US" sz="2000" dirty="0" err="1">
                <a:solidFill>
                  <a:schemeClr val="accent2"/>
                </a:solidFill>
              </a:rPr>
              <a:t>position:relative</a:t>
            </a:r>
            <a:r>
              <a:rPr lang="en-US" sz="2000" dirty="0">
                <a:solidFill>
                  <a:schemeClr val="accent2"/>
                </a:solidFill>
              </a:rPr>
              <a:t>;</a:t>
            </a:r>
            <a:r>
              <a:rPr lang="en-US" sz="2000" dirty="0"/>
              <a:t> it is initially positioned following the normal flow rules. Surrounding boxes are positioned accordingly. Then, the box is moved according to its offset properties</a:t>
            </a:r>
            <a:r>
              <a:rPr lang="en-US" sz="2000" dirty="0" smtClean="0"/>
              <a:t>.</a:t>
            </a:r>
          </a:p>
          <a:p>
            <a:r>
              <a:rPr lang="en-US" dirty="0"/>
              <a:t>And put another way :-</a:t>
            </a:r>
          </a:p>
          <a:p>
            <a:pPr lvl="1"/>
            <a:r>
              <a:rPr lang="en-US" sz="2000" dirty="0"/>
              <a:t>When you relatively position an element, as a developer you are saying to a browser: "hey, take this paragraph, and put it 10 pixels down and 10 pixels to the right of where it would normally be." </a:t>
            </a:r>
            <a:endParaRPr lang="en-GB" sz="2000" dirty="0"/>
          </a:p>
          <a:p>
            <a:pPr lvl="1"/>
            <a:endParaRPr lang="en-US" sz="2000" dirty="0"/>
          </a:p>
        </p:txBody>
      </p:sp>
      <p:sp>
        <p:nvSpPr>
          <p:cNvPr id="3078" name="Rectangle 6"/>
          <p:cNvSpPr>
            <a:spLocks noGrp="1" noChangeArrowheads="1"/>
          </p:cNvSpPr>
          <p:nvPr>
            <p:ph type="title"/>
          </p:nvPr>
        </p:nvSpPr>
        <p:spPr bwMode="auto">
          <a:xfrm>
            <a:off x="1144191" y="498150"/>
            <a:ext cx="10096420" cy="755754"/>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r>
              <a:rPr lang="en-US" dirty="0"/>
              <a:t>Implementing Relative Positioning (continued)</a:t>
            </a:r>
          </a:p>
        </p:txBody>
      </p:sp>
      <p:sp>
        <p:nvSpPr>
          <p:cNvPr id="2" name="Slide Number Placeholder 1"/>
          <p:cNvSpPr>
            <a:spLocks noGrp="1"/>
          </p:cNvSpPr>
          <p:nvPr>
            <p:ph type="sldNum" sz="quarter" idx="12"/>
          </p:nvPr>
        </p:nvSpPr>
        <p:spPr/>
        <p:txBody>
          <a:bodyPr/>
          <a:lstStyle/>
          <a:p>
            <a:fld id="{6113E31D-E2AB-40D1-8B51-AFA5AFEF393A}" type="slidenum">
              <a:rPr lang="en-US" smtClean="0"/>
              <a:t>4</a:t>
            </a:fld>
            <a:endParaRPr lang="en-US" dirty="0"/>
          </a:p>
        </p:txBody>
      </p:sp>
    </p:spTree>
    <p:extLst>
      <p:ext uri="{BB962C8B-B14F-4D97-AF65-F5344CB8AC3E}">
        <p14:creationId xmlns:p14="http://schemas.microsoft.com/office/powerpoint/2010/main" val="1064782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p:cNvSpPr>
            <a:spLocks noGrp="1" noChangeArrowheads="1"/>
          </p:cNvSpPr>
          <p:nvPr>
            <p:ph type="title"/>
          </p:nvPr>
        </p:nvSpPr>
        <p:spPr bwMode="auto">
          <a:xfrm>
            <a:off x="1115518" y="409549"/>
            <a:ext cx="10265764"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r>
              <a:rPr lang="en-US" dirty="0"/>
              <a:t>Implementing Relative Positioning (continued)</a:t>
            </a:r>
          </a:p>
        </p:txBody>
      </p:sp>
      <p:sp>
        <p:nvSpPr>
          <p:cNvPr id="4103" name="Rectangle 7"/>
          <p:cNvSpPr>
            <a:spLocks noGrp="1" noChangeArrowheads="1"/>
          </p:cNvSpPr>
          <p:nvPr>
            <p:ph type="body" idx="1"/>
          </p:nvPr>
        </p:nvSpPr>
        <p:spPr bwMode="auto">
          <a:xfrm>
            <a:off x="939383" y="1933822"/>
            <a:ext cx="10677993"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dirty="0"/>
              <a:t>If this moves the element into the default position or space of another element, one of two things will happen:</a:t>
            </a:r>
          </a:p>
          <a:p>
            <a:pPr>
              <a:lnSpc>
                <a:spcPct val="90000"/>
              </a:lnSpc>
            </a:pPr>
            <a:endParaRPr lang="en-US" dirty="0"/>
          </a:p>
          <a:p>
            <a:pPr lvl="1">
              <a:lnSpc>
                <a:spcPct val="90000"/>
              </a:lnSpc>
            </a:pPr>
            <a:r>
              <a:rPr lang="en-US" sz="2000" dirty="0"/>
              <a:t>  If the other element’s position is absolute </a:t>
            </a:r>
            <a:r>
              <a:rPr lang="en-US" sz="2000" dirty="0" smtClean="0"/>
              <a:t>or undefined</a:t>
            </a:r>
            <a:r>
              <a:rPr lang="en-US" sz="2000" dirty="0"/>
              <a:t>, you will get overlap. </a:t>
            </a:r>
          </a:p>
          <a:p>
            <a:pPr lvl="1">
              <a:lnSpc>
                <a:spcPct val="90000"/>
              </a:lnSpc>
            </a:pPr>
            <a:r>
              <a:rPr lang="en-US" sz="2000" dirty="0"/>
              <a:t>  If the other element’s position is also relative, the </a:t>
            </a:r>
            <a:r>
              <a:rPr lang="en-US" sz="2000" dirty="0" smtClean="0"/>
              <a:t>other </a:t>
            </a:r>
            <a:r>
              <a:rPr lang="en-US" sz="2000" dirty="0"/>
              <a:t>element will also move, relative to the </a:t>
            </a:r>
            <a:br>
              <a:rPr lang="en-US" sz="2000" dirty="0"/>
            </a:br>
            <a:r>
              <a:rPr lang="en-US" sz="2000" dirty="0"/>
              <a:t>  position of the first.</a:t>
            </a:r>
          </a:p>
          <a:p>
            <a:pPr>
              <a:lnSpc>
                <a:spcPct val="90000"/>
              </a:lnSpc>
            </a:pPr>
            <a:r>
              <a:rPr lang="en-US" dirty="0"/>
              <a:t>Elements that come after a relatively-positioned element behave as if the relatively-positioned element was in its ‘normal flow’ position, even if this means they occupy the same screen space.</a:t>
            </a:r>
          </a:p>
          <a:p>
            <a:pPr>
              <a:lnSpc>
                <a:spcPct val="90000"/>
              </a:lnSpc>
            </a:pPr>
            <a:endParaRPr lang="en-US" sz="2400" dirty="0">
              <a:latin typeface="Comic Sans MS" panose="030F0702030302020204" pitchFamily="66" charset="0"/>
            </a:endParaRPr>
          </a:p>
          <a:p>
            <a:pPr>
              <a:lnSpc>
                <a:spcPct val="90000"/>
              </a:lnSpc>
            </a:pPr>
            <a:endParaRPr lang="en-US" sz="2400" dirty="0"/>
          </a:p>
        </p:txBody>
      </p:sp>
      <p:sp>
        <p:nvSpPr>
          <p:cNvPr id="2" name="Slide Number Placeholder 1"/>
          <p:cNvSpPr>
            <a:spLocks noGrp="1"/>
          </p:cNvSpPr>
          <p:nvPr>
            <p:ph type="sldNum" sz="quarter" idx="12"/>
          </p:nvPr>
        </p:nvSpPr>
        <p:spPr/>
        <p:txBody>
          <a:bodyPr/>
          <a:lstStyle/>
          <a:p>
            <a:fld id="{6113E31D-E2AB-40D1-8B51-AFA5AFEF393A}" type="slidenum">
              <a:rPr lang="en-US" smtClean="0"/>
              <a:t>5</a:t>
            </a:fld>
            <a:endParaRPr lang="en-US" dirty="0"/>
          </a:p>
        </p:txBody>
      </p:sp>
    </p:spTree>
    <p:extLst>
      <p:ext uri="{BB962C8B-B14F-4D97-AF65-F5344CB8AC3E}">
        <p14:creationId xmlns:p14="http://schemas.microsoft.com/office/powerpoint/2010/main" val="1537097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1085185" y="409550"/>
            <a:ext cx="10127298"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r>
              <a:rPr lang="en-US" dirty="0"/>
              <a:t>Implementing Relative Positioning (continued)</a:t>
            </a:r>
          </a:p>
        </p:txBody>
      </p:sp>
      <p:sp>
        <p:nvSpPr>
          <p:cNvPr id="30723" name="Rectangle 3"/>
          <p:cNvSpPr>
            <a:spLocks noGrp="1" noChangeArrowheads="1"/>
          </p:cNvSpPr>
          <p:nvPr>
            <p:ph type="body" idx="1"/>
          </p:nvPr>
        </p:nvSpPr>
        <p:spPr bwMode="auto">
          <a:xfrm>
            <a:off x="942698" y="1933822"/>
            <a:ext cx="10412271"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buFontTx/>
              <a:buNone/>
            </a:pPr>
            <a:r>
              <a:rPr lang="en-US" dirty="0">
                <a:solidFill>
                  <a:schemeClr val="accent2"/>
                </a:solidFill>
              </a:rPr>
              <a:t>Browser Compatibility </a:t>
            </a:r>
          </a:p>
          <a:p>
            <a:pPr>
              <a:lnSpc>
                <a:spcPct val="90000"/>
              </a:lnSpc>
            </a:pPr>
            <a:r>
              <a:rPr lang="en-US" dirty="0"/>
              <a:t>Browsers may differ in how they handle the display of relatively positioned elements when they overlap other content. Unfortunately, the standards specification appears unclear in how this should be dealt with.</a:t>
            </a:r>
          </a:p>
          <a:p>
            <a:pPr>
              <a:lnSpc>
                <a:spcPct val="90000"/>
              </a:lnSpc>
            </a:pPr>
            <a:r>
              <a:rPr lang="en-US" dirty="0" smtClean="0"/>
              <a:t>Some</a:t>
            </a:r>
            <a:r>
              <a:rPr lang="en-US" dirty="0"/>
              <a:t>, </a:t>
            </a:r>
            <a:r>
              <a:rPr lang="en-US" dirty="0" smtClean="0"/>
              <a:t>will </a:t>
            </a:r>
            <a:r>
              <a:rPr lang="en-US" dirty="0"/>
              <a:t>display the positioned element in front of all its siblings. Others</a:t>
            </a:r>
            <a:r>
              <a:rPr lang="en-US" dirty="0" smtClean="0"/>
              <a:t>, </a:t>
            </a:r>
            <a:r>
              <a:rPr lang="en-US" dirty="0"/>
              <a:t>use the default stacking order and will display it in front siblings that </a:t>
            </a:r>
            <a:r>
              <a:rPr lang="en-US" dirty="0" smtClean="0"/>
              <a:t>proceed </a:t>
            </a:r>
            <a:r>
              <a:rPr lang="en-US" dirty="0"/>
              <a:t>it in source order but behind siblings that follow</a:t>
            </a:r>
            <a:r>
              <a:rPr lang="en-US" dirty="0" smtClean="0"/>
              <a:t>.</a:t>
            </a:r>
          </a:p>
          <a:p>
            <a:pPr>
              <a:lnSpc>
                <a:spcPct val="90000"/>
              </a:lnSpc>
            </a:pPr>
            <a:endParaRPr lang="en-US" dirty="0" smtClean="0"/>
          </a:p>
          <a:p>
            <a:r>
              <a:rPr lang="en-US" dirty="0"/>
              <a:t>The important difference </a:t>
            </a:r>
            <a:r>
              <a:rPr lang="en-US" dirty="0" smtClean="0"/>
              <a:t>is, </a:t>
            </a:r>
          </a:p>
          <a:p>
            <a:pPr lvl="1"/>
            <a:r>
              <a:rPr lang="en-US" sz="1900" dirty="0" smtClean="0"/>
              <a:t>that </a:t>
            </a:r>
            <a:r>
              <a:rPr lang="en-US" sz="1900" dirty="0"/>
              <a:t>with </a:t>
            </a:r>
            <a:r>
              <a:rPr lang="en-US" sz="1900" dirty="0">
                <a:solidFill>
                  <a:schemeClr val="accent2"/>
                </a:solidFill>
              </a:rPr>
              <a:t>absolute</a:t>
            </a:r>
            <a:r>
              <a:rPr lang="en-US" sz="1900" dirty="0"/>
              <a:t> positioning, the box is completely removed from the rest of the document, and other boxes are placed as if the element never </a:t>
            </a:r>
            <a:r>
              <a:rPr lang="en-US" sz="1900" dirty="0" smtClean="0"/>
              <a:t>existed;</a:t>
            </a:r>
          </a:p>
          <a:p>
            <a:pPr lvl="1"/>
            <a:r>
              <a:rPr lang="en-US" sz="1900" dirty="0"/>
              <a:t>with relative positioning, other boxes behave as if the element was always there. </a:t>
            </a:r>
          </a:p>
          <a:p>
            <a:pPr>
              <a:lnSpc>
                <a:spcPct val="90000"/>
              </a:lnSpc>
            </a:pPr>
            <a:endParaRPr lang="en-US" dirty="0"/>
          </a:p>
          <a:p>
            <a:pPr>
              <a:lnSpc>
                <a:spcPct val="90000"/>
              </a:lnSpc>
            </a:pPr>
            <a:endParaRPr lang="en-US" sz="2400" dirty="0">
              <a:latin typeface="Comic Sans MS" panose="030F0702030302020204" pitchFamily="66" charset="0"/>
            </a:endParaRPr>
          </a:p>
        </p:txBody>
      </p:sp>
      <p:sp>
        <p:nvSpPr>
          <p:cNvPr id="2" name="Slide Number Placeholder 1"/>
          <p:cNvSpPr>
            <a:spLocks noGrp="1"/>
          </p:cNvSpPr>
          <p:nvPr>
            <p:ph type="sldNum" sz="quarter" idx="12"/>
          </p:nvPr>
        </p:nvSpPr>
        <p:spPr/>
        <p:txBody>
          <a:bodyPr/>
          <a:lstStyle/>
          <a:p>
            <a:fld id="{6113E31D-E2AB-40D1-8B51-AFA5AFEF393A}" type="slidenum">
              <a:rPr lang="en-US" smtClean="0"/>
              <a:t>6</a:t>
            </a:fld>
            <a:endParaRPr lang="en-US" dirty="0"/>
          </a:p>
        </p:txBody>
      </p:sp>
    </p:spTree>
    <p:extLst>
      <p:ext uri="{BB962C8B-B14F-4D97-AF65-F5344CB8AC3E}">
        <p14:creationId xmlns:p14="http://schemas.microsoft.com/office/powerpoint/2010/main" val="3004089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1364105" y="838201"/>
            <a:ext cx="82296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dirty="0"/>
              <a:t>Descendant</a:t>
            </a:r>
            <a:r>
              <a:rPr lang="en-US" dirty="0">
                <a:solidFill>
                  <a:schemeClr val="folHlink"/>
                </a:solidFill>
                <a:latin typeface="Tahoma" panose="020B0604030504040204" pitchFamily="34" charset="0"/>
              </a:rPr>
              <a:t> </a:t>
            </a:r>
            <a:r>
              <a:rPr lang="en-US" dirty="0" smtClean="0"/>
              <a:t>Positioning</a:t>
            </a:r>
            <a:endParaRPr lang="en-US" b="1" dirty="0"/>
          </a:p>
        </p:txBody>
      </p:sp>
      <p:sp>
        <p:nvSpPr>
          <p:cNvPr id="23555" name="Rectangle 3"/>
          <p:cNvSpPr>
            <a:spLocks noGrp="1" noChangeArrowheads="1"/>
          </p:cNvSpPr>
          <p:nvPr>
            <p:ph type="body" idx="1"/>
          </p:nvPr>
        </p:nvSpPr>
        <p:spPr bwMode="auto">
          <a:xfrm>
            <a:off x="944379" y="1933822"/>
            <a:ext cx="10268103"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80000"/>
              </a:lnSpc>
            </a:pPr>
            <a:r>
              <a:rPr lang="en-US" sz="2200" dirty="0"/>
              <a:t>Relatively positioned elements may or may not establish a new containing block for positioned (relative or absolute) descendant elements. They follow the same rules as non-positioned elements.</a:t>
            </a:r>
          </a:p>
          <a:p>
            <a:pPr lvl="1">
              <a:lnSpc>
                <a:spcPct val="80000"/>
              </a:lnSpc>
            </a:pPr>
            <a:r>
              <a:rPr lang="en-US" sz="2000" dirty="0" smtClean="0"/>
              <a:t>If </a:t>
            </a:r>
            <a:r>
              <a:rPr lang="en-US" sz="2000" dirty="0"/>
              <a:t>the relatively positioned element is a block element, it establishes a new containing block. Positioned elements within it will use the "offset" position of that element as a base for positioning. In other words, the offsets of descendant elements are compounded.</a:t>
            </a:r>
          </a:p>
          <a:p>
            <a:pPr lvl="1">
              <a:lnSpc>
                <a:spcPct val="80000"/>
              </a:lnSpc>
            </a:pPr>
            <a:r>
              <a:rPr lang="en-US" sz="2000" dirty="0"/>
              <a:t>If the relatively positioned element is an inline element, its offsets are not combined with the offsets of its positioned descendants. Instead they are based on the same containing block used by the relatively positioned element.</a:t>
            </a:r>
          </a:p>
          <a:p>
            <a:pPr>
              <a:lnSpc>
                <a:spcPct val="80000"/>
              </a:lnSpc>
            </a:pPr>
            <a:r>
              <a:rPr lang="en-US" sz="2200" dirty="0"/>
              <a:t>Due to disparities, always use block elements for relative positioning.</a:t>
            </a:r>
          </a:p>
        </p:txBody>
      </p:sp>
      <p:sp>
        <p:nvSpPr>
          <p:cNvPr id="2" name="Slide Number Placeholder 1"/>
          <p:cNvSpPr>
            <a:spLocks noGrp="1"/>
          </p:cNvSpPr>
          <p:nvPr>
            <p:ph type="sldNum" sz="quarter" idx="12"/>
          </p:nvPr>
        </p:nvSpPr>
        <p:spPr/>
        <p:txBody>
          <a:bodyPr/>
          <a:lstStyle/>
          <a:p>
            <a:fld id="{6113E31D-E2AB-40D1-8B51-AFA5AFEF393A}" type="slidenum">
              <a:rPr lang="en-US" smtClean="0"/>
              <a:t>7</a:t>
            </a:fld>
            <a:endParaRPr lang="en-US" dirty="0"/>
          </a:p>
        </p:txBody>
      </p:sp>
    </p:spTree>
    <p:extLst>
      <p:ext uri="{BB962C8B-B14F-4D97-AF65-F5344CB8AC3E}">
        <p14:creationId xmlns:p14="http://schemas.microsoft.com/office/powerpoint/2010/main" val="4050396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1118720" y="889235"/>
            <a:ext cx="10348595" cy="7896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fontScale="90000"/>
          </a:bodyPr>
          <a:lstStyle/>
          <a:p>
            <a:r>
              <a:rPr lang="en-US" sz="5300" dirty="0"/>
              <a:t>Relative positioning is commonly used </a:t>
            </a:r>
            <a:r>
              <a:rPr lang="en-US" sz="5300" dirty="0" smtClean="0"/>
              <a:t>…</a:t>
            </a:r>
            <a:endParaRPr lang="en-US" dirty="0">
              <a:solidFill>
                <a:schemeClr val="folHlink"/>
              </a:solidFill>
              <a:latin typeface="Tahoma" panose="020B0604030504040204" pitchFamily="34" charset="0"/>
            </a:endParaRPr>
          </a:p>
        </p:txBody>
      </p:sp>
      <p:sp>
        <p:nvSpPr>
          <p:cNvPr id="24579" name="Rectangle 3"/>
          <p:cNvSpPr>
            <a:spLocks noGrp="1" noChangeArrowheads="1"/>
          </p:cNvSpPr>
          <p:nvPr>
            <p:ph type="body" idx="1"/>
          </p:nvPr>
        </p:nvSpPr>
        <p:spPr bwMode="auto">
          <a:xfrm>
            <a:off x="946878" y="1933822"/>
            <a:ext cx="10400676"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dirty="0"/>
              <a:t>Since it’s only the rendered box that moves when we relatively position an element, this positioning scheme isn’t useful for laying out columns of content. </a:t>
            </a:r>
          </a:p>
          <a:p>
            <a:r>
              <a:rPr lang="en-US" dirty="0"/>
              <a:t>Relative positioning is commonly used …</a:t>
            </a:r>
          </a:p>
          <a:p>
            <a:pPr marL="1371600" lvl="2" indent="-457200">
              <a:buFontTx/>
              <a:buAutoNum type="arabicPeriod"/>
            </a:pPr>
            <a:r>
              <a:rPr lang="en-US" sz="1800" dirty="0"/>
              <a:t>when we need to shift a box a few pixels or so.</a:t>
            </a:r>
          </a:p>
          <a:p>
            <a:pPr marL="1371600" lvl="2" indent="-457200">
              <a:buFontTx/>
              <a:buAutoNum type="arabicPeriod"/>
            </a:pPr>
            <a:r>
              <a:rPr lang="en-US" sz="1800" dirty="0"/>
              <a:t>a relatively positioned element is “positioned,” which means it becomes the containing block for any absolutely positioned descendants. This gives us an easy-to-use tool for controlling the position of our containing blocks: just set position to relative without moving the box at all.</a:t>
            </a:r>
          </a:p>
        </p:txBody>
      </p:sp>
      <p:sp>
        <p:nvSpPr>
          <p:cNvPr id="2" name="Slide Number Placeholder 1"/>
          <p:cNvSpPr>
            <a:spLocks noGrp="1"/>
          </p:cNvSpPr>
          <p:nvPr>
            <p:ph type="sldNum" sz="quarter" idx="12"/>
          </p:nvPr>
        </p:nvSpPr>
        <p:spPr/>
        <p:txBody>
          <a:bodyPr/>
          <a:lstStyle/>
          <a:p>
            <a:fld id="{6113E31D-E2AB-40D1-8B51-AFA5AFEF393A}" type="slidenum">
              <a:rPr lang="en-US" smtClean="0"/>
              <a:t>8</a:t>
            </a:fld>
            <a:endParaRPr lang="en-US" dirty="0"/>
          </a:p>
        </p:txBody>
      </p:sp>
    </p:spTree>
    <p:extLst>
      <p:ext uri="{BB962C8B-B14F-4D97-AF65-F5344CB8AC3E}">
        <p14:creationId xmlns:p14="http://schemas.microsoft.com/office/powerpoint/2010/main" val="2981891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989191" y="893518"/>
            <a:ext cx="10223292"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r>
              <a:rPr lang="en-IE" dirty="0"/>
              <a:t>When to use Relative &amp; Absolute together</a:t>
            </a:r>
            <a:endParaRPr lang="en-US" dirty="0"/>
          </a:p>
        </p:txBody>
      </p:sp>
      <p:sp>
        <p:nvSpPr>
          <p:cNvPr id="25603" name="Rectangle 3"/>
          <p:cNvSpPr>
            <a:spLocks noGrp="1" noChangeArrowheads="1"/>
          </p:cNvSpPr>
          <p:nvPr>
            <p:ph type="body" idx="1"/>
          </p:nvPr>
        </p:nvSpPr>
        <p:spPr bwMode="auto">
          <a:xfrm>
            <a:off x="989191" y="2035491"/>
            <a:ext cx="10223292" cy="36115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80000"/>
              </a:lnSpc>
            </a:pPr>
            <a:r>
              <a:rPr lang="en-US" dirty="0"/>
              <a:t>You may not always want to place something in relation </a:t>
            </a:r>
            <a:r>
              <a:rPr lang="en-US" dirty="0" smtClean="0"/>
              <a:t> </a:t>
            </a:r>
            <a:r>
              <a:rPr lang="en-US" dirty="0"/>
              <a:t>to the browser window. For example, say you have a </a:t>
            </a:r>
            <a:r>
              <a:rPr lang="en-US" dirty="0" smtClean="0"/>
              <a:t> </a:t>
            </a:r>
            <a:r>
              <a:rPr lang="en-US" dirty="0"/>
              <a:t>graphic that's associated with a headline .</a:t>
            </a:r>
          </a:p>
          <a:p>
            <a:pPr>
              <a:lnSpc>
                <a:spcPct val="80000"/>
              </a:lnSpc>
            </a:pPr>
            <a:r>
              <a:rPr lang="en-US" dirty="0"/>
              <a:t>When you want an absolutely positioned element to move in relation to a parent tag, use relative positioning </a:t>
            </a:r>
            <a:r>
              <a:rPr lang="en-US" dirty="0" smtClean="0"/>
              <a:t/>
            </a:r>
            <a:br>
              <a:rPr lang="en-US" dirty="0" smtClean="0"/>
            </a:br>
            <a:r>
              <a:rPr lang="en-US" dirty="0" smtClean="0"/>
              <a:t>on </a:t>
            </a:r>
            <a:r>
              <a:rPr lang="en-US" dirty="0"/>
              <a:t>the parent. </a:t>
            </a:r>
          </a:p>
        </p:txBody>
      </p:sp>
      <p:pic>
        <p:nvPicPr>
          <p:cNvPr id="256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0837" y="3178491"/>
            <a:ext cx="5562600" cy="297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6113E31D-E2AB-40D1-8B51-AFA5AFEF393A}" type="slidenum">
              <a:rPr lang="en-US" smtClean="0"/>
              <a:t>9</a:t>
            </a:fld>
            <a:endParaRPr lang="en-US" dirty="0"/>
          </a:p>
        </p:txBody>
      </p:sp>
    </p:spTree>
    <p:extLst>
      <p:ext uri="{BB962C8B-B14F-4D97-AF65-F5344CB8AC3E}">
        <p14:creationId xmlns:p14="http://schemas.microsoft.com/office/powerpoint/2010/main" val="265882072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2500</TotalTime>
  <Words>945</Words>
  <Application>Microsoft Office PowerPoint</Application>
  <PresentationFormat>Widescreen</PresentationFormat>
  <Paragraphs>83</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Calibri Light</vt:lpstr>
      <vt:lpstr>Comic Sans MS</vt:lpstr>
      <vt:lpstr>Tahoma</vt:lpstr>
      <vt:lpstr>Times New Roman</vt:lpstr>
      <vt:lpstr>Wingdings</vt:lpstr>
      <vt:lpstr>Retrospect</vt:lpstr>
      <vt:lpstr>HTML5 and CSS3</vt:lpstr>
      <vt:lpstr>Implementing Relative Positioning</vt:lpstr>
      <vt:lpstr>Implementing Relative Positioning (continued)</vt:lpstr>
      <vt:lpstr>Implementing Relative Positioning (continued)</vt:lpstr>
      <vt:lpstr>Implementing Relative Positioning (continued)</vt:lpstr>
      <vt:lpstr>Implementing Relative Positioning (continued)</vt:lpstr>
      <vt:lpstr>Descendant Positioning</vt:lpstr>
      <vt:lpstr>Relative positioning is commonly used …</vt:lpstr>
      <vt:lpstr>When to use Relative &amp; Absolute together</vt:lpstr>
      <vt:lpstr>When to use Relative &amp; Absolute together</vt:lpstr>
      <vt:lpstr>When to use Relative &amp; Absolute together</vt:lpstr>
      <vt:lpstr>PowerPoint Presentation</vt:lpstr>
      <vt:lpstr>How to keep footer at the bottom of page </vt:lpstr>
    </vt:vector>
  </TitlesOfParts>
  <Company>Institute of Technology Tralee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and CSS3</dc:title>
  <dc:creator>Anne O Brien</dc:creator>
  <cp:lastModifiedBy>Anne O Brien</cp:lastModifiedBy>
  <cp:revision>52</cp:revision>
  <cp:lastPrinted>2013-09-10T14:05:55Z</cp:lastPrinted>
  <dcterms:created xsi:type="dcterms:W3CDTF">2013-09-05T11:16:02Z</dcterms:created>
  <dcterms:modified xsi:type="dcterms:W3CDTF">2014-02-07T12:43:22Z</dcterms:modified>
</cp:coreProperties>
</file>