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6" r:id="rId15"/>
    <p:sldId id="271" r:id="rId16"/>
    <p:sldId id="272" r:id="rId17"/>
    <p:sldId id="273" r:id="rId18"/>
    <p:sldId id="275" r:id="rId19"/>
    <p:sldId id="274" r:id="rId20"/>
    <p:sldId id="277" r:id="rId21"/>
    <p:sldId id="278" r:id="rId22"/>
    <p:sldId id="279" r:id="rId23"/>
    <p:sldId id="280" r:id="rId24"/>
  </p:sldIdLst>
  <p:sldSz cx="12192000" cy="6858000"/>
  <p:notesSz cx="6718300" cy="985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1147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BA20B-AF54-4CBD-B35D-5EDD8AD3BFAA}" type="datetimeFigureOut">
              <a:rPr lang="en-IE" smtClean="0"/>
              <a:t>28/02/2014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1147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238" y="9361488"/>
            <a:ext cx="291147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50110-E26B-486A-96CB-410035CD9D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2972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2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44888-996B-4121-A323-9F930E2F78DF}" type="datetimeFigureOut">
              <a:rPr lang="en-IE" smtClean="0"/>
              <a:t>28/02/2014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31900"/>
            <a:ext cx="5911850" cy="3325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742815"/>
            <a:ext cx="5374640" cy="38804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2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FF4D2-4B88-46C7-B323-3F3CB2EB18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87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F4D2-4B88-46C7-B323-3F3CB2EB18C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405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altLang="en-US" dirty="0" smtClean="0"/>
              <a:t>CSS </a:t>
            </a:r>
            <a:br>
              <a:rPr lang="en-GB" altLang="en-US" dirty="0" smtClean="0"/>
            </a:br>
            <a:r>
              <a:rPr lang="en-IE" dirty="0"/>
              <a:t>Hiding Parts of a </a:t>
            </a:r>
            <a:r>
              <a:rPr lang="en-IE" dirty="0" smtClean="0"/>
              <a:t>Page &amp; Transitions</a:t>
            </a:r>
            <a:endParaRPr lang="en-GB" alt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12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a </a:t>
            </a:r>
            <a:r>
              <a:rPr lang="en-IE" dirty="0" smtClean="0"/>
              <a:t>Transition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/>
              <a:t>heart of CSS transitions are four properties that </a:t>
            </a:r>
            <a:r>
              <a:rPr lang="en-IE" dirty="0" smtClean="0"/>
              <a:t>control:</a:t>
            </a:r>
            <a:endParaRPr lang="en-IE" dirty="0" smtClean="0"/>
          </a:p>
          <a:p>
            <a:pPr lvl="1"/>
            <a:r>
              <a:rPr lang="en-IE" dirty="0" smtClean="0"/>
              <a:t>which </a:t>
            </a:r>
            <a:r>
              <a:rPr lang="en-IE" dirty="0"/>
              <a:t>properties to </a:t>
            </a:r>
            <a:r>
              <a:rPr lang="en-IE" dirty="0" smtClean="0"/>
              <a:t>animate</a:t>
            </a:r>
            <a:r>
              <a:rPr lang="en-IE" dirty="0"/>
              <a:t>, </a:t>
            </a:r>
            <a:endParaRPr lang="en-IE" dirty="0" smtClean="0"/>
          </a:p>
          <a:p>
            <a:pPr lvl="1"/>
            <a:r>
              <a:rPr lang="en-IE" dirty="0" smtClean="0"/>
              <a:t>how </a:t>
            </a:r>
            <a:r>
              <a:rPr lang="en-IE" dirty="0"/>
              <a:t>long the animation takes, </a:t>
            </a:r>
            <a:endParaRPr lang="en-IE" dirty="0" smtClean="0"/>
          </a:p>
          <a:p>
            <a:pPr lvl="1"/>
            <a:r>
              <a:rPr lang="en-IE" dirty="0" smtClean="0"/>
              <a:t>the </a:t>
            </a:r>
            <a:r>
              <a:rPr lang="en-IE" dirty="0"/>
              <a:t>type of animation used, </a:t>
            </a:r>
            <a:endParaRPr lang="en-IE" dirty="0" smtClean="0"/>
          </a:p>
          <a:p>
            <a:pPr lvl="1"/>
            <a:r>
              <a:rPr lang="en-IE" dirty="0" smtClean="0"/>
              <a:t>and </a:t>
            </a:r>
            <a:r>
              <a:rPr lang="en-IE" dirty="0"/>
              <a:t>an </a:t>
            </a:r>
            <a:r>
              <a:rPr lang="en-IE" dirty="0" smtClean="0"/>
              <a:t>optional </a:t>
            </a:r>
            <a:r>
              <a:rPr lang="en-IE" dirty="0"/>
              <a:t>delay before the animation begins.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5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Here’s a simple example.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Say </a:t>
            </a:r>
            <a:r>
              <a:rPr lang="en-IE" dirty="0"/>
              <a:t>you want a </a:t>
            </a:r>
            <a:r>
              <a:rPr lang="en-IE" dirty="0" smtClean="0"/>
              <a:t>navigation </a:t>
            </a:r>
            <a:r>
              <a:rPr lang="en-IE" dirty="0"/>
              <a:t>button’s background </a:t>
            </a:r>
            <a:r>
              <a:rPr lang="en-IE" dirty="0" smtClean="0"/>
              <a:t>colour </a:t>
            </a:r>
            <a:r>
              <a:rPr lang="en-IE" dirty="0"/>
              <a:t>to change from orange to blue when a visitor </a:t>
            </a:r>
            <a:r>
              <a:rPr lang="en-IE" dirty="0" smtClean="0"/>
              <a:t>moves the mouse </a:t>
            </a:r>
            <a:r>
              <a:rPr lang="en-IE" dirty="0"/>
              <a:t>over it. </a:t>
            </a:r>
            <a:endParaRPr lang="en-IE" dirty="0" smtClean="0"/>
          </a:p>
          <a:p>
            <a:r>
              <a:rPr lang="en-IE" dirty="0" smtClean="0"/>
              <a:t>First</a:t>
            </a:r>
            <a:r>
              <a:rPr lang="en-IE" dirty="0"/>
              <a:t>, you start with the two styles needed to switch between these </a:t>
            </a:r>
            <a:r>
              <a:rPr lang="en-IE" dirty="0" smtClean="0"/>
              <a:t>two colours. </a:t>
            </a:r>
            <a:r>
              <a:rPr lang="en-IE" dirty="0"/>
              <a:t>For example, you can apply a class of .</a:t>
            </a:r>
            <a:r>
              <a:rPr lang="en-IE" dirty="0" err="1">
                <a:solidFill>
                  <a:schemeClr val="accent2"/>
                </a:solidFill>
              </a:rPr>
              <a:t>navButton</a:t>
            </a:r>
            <a:r>
              <a:rPr lang="en-IE" dirty="0">
                <a:solidFill>
                  <a:schemeClr val="accent2"/>
                </a:solidFill>
              </a:rPr>
              <a:t> </a:t>
            </a:r>
            <a:r>
              <a:rPr lang="en-IE" dirty="0"/>
              <a:t>to the link and then </a:t>
            </a:r>
            <a:r>
              <a:rPr lang="en-IE" dirty="0" smtClean="0"/>
              <a:t>create </a:t>
            </a:r>
            <a:r>
              <a:rPr lang="en-IE" dirty="0"/>
              <a:t>two styles, like this</a:t>
            </a:r>
            <a:r>
              <a:rPr lang="en-IE" dirty="0" smtClean="0"/>
              <a:t>:</a:t>
            </a:r>
          </a:p>
          <a:p>
            <a:r>
              <a:rPr lang="en-IE" dirty="0"/>
              <a:t>These styles will work in any browser;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hovering </a:t>
            </a:r>
            <a:r>
              <a:rPr lang="en-IE" dirty="0"/>
              <a:t>over the </a:t>
            </a:r>
            <a:r>
              <a:rPr lang="en-IE" dirty="0" err="1"/>
              <a:t>nav</a:t>
            </a:r>
            <a:r>
              <a:rPr lang="en-IE" dirty="0"/>
              <a:t> button will change </a:t>
            </a:r>
            <a:r>
              <a:rPr lang="en-IE" dirty="0" smtClean="0"/>
              <a:t>its </a:t>
            </a:r>
            <a:br>
              <a:rPr lang="en-IE" dirty="0" smtClean="0"/>
            </a:br>
            <a:r>
              <a:rPr lang="en-IE" dirty="0" smtClean="0"/>
              <a:t>background </a:t>
            </a:r>
            <a:r>
              <a:rPr lang="en-IE" dirty="0"/>
              <a:t>from orange to blue. </a:t>
            </a:r>
            <a:endParaRPr lang="en-IE" dirty="0" smtClean="0"/>
          </a:p>
          <a:p>
            <a:r>
              <a:rPr lang="en-IE" dirty="0" smtClean="0"/>
              <a:t>However</a:t>
            </a:r>
            <a:r>
              <a:rPr lang="en-IE" dirty="0"/>
              <a:t>, the change is instantaneous. </a:t>
            </a:r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722" y="3823111"/>
            <a:ext cx="2424472" cy="15354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8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Here’s a simple </a:t>
            </a:r>
            <a:r>
              <a:rPr lang="en-IE" dirty="0" smtClean="0"/>
              <a:t>example</a:t>
            </a:r>
            <a:r>
              <a:rPr lang="en-IE" dirty="0"/>
              <a:t> </a:t>
            </a:r>
            <a:r>
              <a:rPr lang="en-IE" dirty="0" smtClean="0"/>
              <a:t>(continued)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make the colour animate over one second, </a:t>
            </a:r>
            <a:r>
              <a:rPr lang="en-IE" dirty="0" smtClean="0"/>
              <a:t>add </a:t>
            </a:r>
            <a:r>
              <a:rPr lang="en-IE" dirty="0"/>
              <a:t>two new properties to the .</a:t>
            </a:r>
            <a:r>
              <a:rPr lang="en-IE" dirty="0" err="1"/>
              <a:t>navButton</a:t>
            </a:r>
            <a:r>
              <a:rPr lang="en-IE" dirty="0"/>
              <a:t> style, like this:</a:t>
            </a:r>
          </a:p>
          <a:p>
            <a:r>
              <a:rPr lang="en-IE" dirty="0" smtClean="0"/>
              <a:t>The </a:t>
            </a:r>
            <a:r>
              <a:rPr lang="en-IE" dirty="0"/>
              <a:t>first </a:t>
            </a:r>
            <a:r>
              <a:rPr lang="en-IE" dirty="0" smtClean="0"/>
              <a:t>property </a:t>
            </a:r>
            <a:r>
              <a:rPr lang="en-IE" dirty="0" smtClean="0">
                <a:solidFill>
                  <a:schemeClr val="accent2"/>
                </a:solidFill>
              </a:rPr>
              <a:t>transition-property</a:t>
            </a:r>
            <a:r>
              <a:rPr lang="en-IE" dirty="0" smtClean="0"/>
              <a:t> specifies </a:t>
            </a:r>
            <a:r>
              <a:rPr lang="en-IE" dirty="0"/>
              <a:t>which properties to animate</a:t>
            </a:r>
            <a:r>
              <a:rPr lang="en-IE" dirty="0" smtClean="0"/>
              <a:t>.</a:t>
            </a:r>
          </a:p>
          <a:p>
            <a:r>
              <a:rPr lang="en-IE" dirty="0"/>
              <a:t>To specify how long the animation takes to complete, use the </a:t>
            </a:r>
            <a:r>
              <a:rPr lang="en-IE" dirty="0">
                <a:solidFill>
                  <a:schemeClr val="accent2"/>
                </a:solidFill>
              </a:rPr>
              <a:t>transition-duration</a:t>
            </a:r>
            <a:r>
              <a:rPr lang="en-IE" dirty="0"/>
              <a:t> </a:t>
            </a:r>
            <a:r>
              <a:rPr lang="en-IE" dirty="0" smtClean="0"/>
              <a:t>property</a:t>
            </a:r>
            <a:r>
              <a:rPr lang="en-IE" dirty="0"/>
              <a:t>. This property takes either a value in seconds or milliseconds (thousandths </a:t>
            </a:r>
            <a:r>
              <a:rPr lang="en-IE" dirty="0" smtClean="0"/>
              <a:t>of </a:t>
            </a:r>
            <a:r>
              <a:rPr lang="en-IE" dirty="0"/>
              <a:t>a second). For example, </a:t>
            </a:r>
            <a:r>
              <a:rPr lang="en-IE" dirty="0" smtClean="0"/>
              <a:t>the code below  makes </a:t>
            </a:r>
            <a:r>
              <a:rPr lang="en-IE" dirty="0"/>
              <a:t>a transition </a:t>
            </a:r>
            <a:r>
              <a:rPr lang="en-IE" dirty="0" smtClean="0"/>
              <a:t>take 1 sec.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083" y="3612059"/>
            <a:ext cx="3718845" cy="22570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2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Here’s a simple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5184"/>
          </a:xfrm>
        </p:spPr>
        <p:txBody>
          <a:bodyPr>
            <a:normAutofit lnSpcReduction="10000"/>
          </a:bodyPr>
          <a:lstStyle/>
          <a:p>
            <a:r>
              <a:rPr lang="en-IE" dirty="0"/>
              <a:t>Unfortunately, like many CSS3 properties, transitions require vendor prefixes to </a:t>
            </a:r>
            <a:r>
              <a:rPr lang="en-IE" dirty="0" smtClean="0"/>
              <a:t> work</a:t>
            </a:r>
            <a:r>
              <a:rPr lang="en-IE" dirty="0"/>
              <a:t>. In other words, the .</a:t>
            </a:r>
            <a:r>
              <a:rPr lang="en-IE" dirty="0" err="1"/>
              <a:t>navButton</a:t>
            </a:r>
            <a:r>
              <a:rPr lang="en-IE" dirty="0"/>
              <a:t> example above won’t work in most browsers </a:t>
            </a:r>
            <a:r>
              <a:rPr lang="en-IE" dirty="0" smtClean="0"/>
              <a:t>until </a:t>
            </a:r>
            <a:r>
              <a:rPr lang="en-IE" dirty="0"/>
              <a:t>you add the proper vendor prefixes, so you need to rewrite that style like this</a:t>
            </a:r>
            <a:r>
              <a:rPr lang="en-IE" dirty="0" smtClean="0"/>
              <a:t>: 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You </a:t>
            </a:r>
            <a:r>
              <a:rPr lang="en-IE" dirty="0"/>
              <a:t>don’t need an -</a:t>
            </a:r>
            <a:r>
              <a:rPr lang="en-IE" dirty="0" err="1"/>
              <a:t>ms</a:t>
            </a:r>
            <a:r>
              <a:rPr lang="en-IE" dirty="0"/>
              <a:t> vendor prefix for Internet Explorer since IE 9 and earlier </a:t>
            </a:r>
            <a:r>
              <a:rPr lang="en-IE" dirty="0" smtClean="0"/>
              <a:t>don’t understand </a:t>
            </a:r>
            <a:r>
              <a:rPr lang="en-IE" dirty="0"/>
              <a:t>transitions, and IE 10 understands the non-prefixed versions of </a:t>
            </a:r>
            <a:r>
              <a:rPr lang="en-IE" dirty="0" smtClean="0"/>
              <a:t>the </a:t>
            </a:r>
            <a:r>
              <a:rPr lang="en-IE" dirty="0"/>
              <a:t>transition properties.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305" y="2713221"/>
            <a:ext cx="3938220" cy="23938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4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Here’s a simple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CSS browser prefixes are: </a:t>
            </a:r>
          </a:p>
          <a:p>
            <a:pPr lvl="1"/>
            <a:r>
              <a:rPr lang="en-IE" dirty="0" smtClean="0"/>
              <a:t>Android</a:t>
            </a:r>
            <a:r>
              <a:rPr lang="en-IE" dirty="0"/>
              <a:t>: -</a:t>
            </a:r>
            <a:r>
              <a:rPr lang="en-IE" dirty="0" err="1"/>
              <a:t>webkit</a:t>
            </a:r>
            <a:r>
              <a:rPr lang="en-IE" dirty="0"/>
              <a:t>-</a:t>
            </a:r>
          </a:p>
          <a:p>
            <a:pPr lvl="1"/>
            <a:r>
              <a:rPr lang="en-IE" dirty="0" smtClean="0"/>
              <a:t>Chrome</a:t>
            </a:r>
            <a:r>
              <a:rPr lang="en-IE" dirty="0"/>
              <a:t>: -</a:t>
            </a:r>
            <a:r>
              <a:rPr lang="en-IE" dirty="0" err="1"/>
              <a:t>webkit</a:t>
            </a:r>
            <a:r>
              <a:rPr lang="en-IE" dirty="0"/>
              <a:t>-</a:t>
            </a:r>
          </a:p>
          <a:p>
            <a:pPr lvl="1"/>
            <a:r>
              <a:rPr lang="en-IE" dirty="0" smtClean="0"/>
              <a:t>Firefox</a:t>
            </a:r>
            <a:r>
              <a:rPr lang="en-IE" dirty="0"/>
              <a:t>: -</a:t>
            </a:r>
            <a:r>
              <a:rPr lang="en-IE" dirty="0" err="1"/>
              <a:t>moz</a:t>
            </a:r>
            <a:r>
              <a:rPr lang="en-IE" dirty="0"/>
              <a:t>-</a:t>
            </a:r>
          </a:p>
          <a:p>
            <a:pPr lvl="1"/>
            <a:r>
              <a:rPr lang="en-IE" dirty="0" smtClean="0"/>
              <a:t>Internet </a:t>
            </a:r>
            <a:r>
              <a:rPr lang="en-IE" dirty="0"/>
              <a:t>Explorer: -</a:t>
            </a:r>
            <a:r>
              <a:rPr lang="en-IE" dirty="0" err="1"/>
              <a:t>ms</a:t>
            </a:r>
            <a:r>
              <a:rPr lang="en-IE" dirty="0"/>
              <a:t>-</a:t>
            </a:r>
          </a:p>
          <a:p>
            <a:pPr lvl="1"/>
            <a:r>
              <a:rPr lang="en-IE" dirty="0" err="1" smtClean="0"/>
              <a:t>iOS</a:t>
            </a:r>
            <a:r>
              <a:rPr lang="en-IE" dirty="0"/>
              <a:t>: -</a:t>
            </a:r>
            <a:r>
              <a:rPr lang="en-IE" dirty="0" err="1"/>
              <a:t>webkit</a:t>
            </a:r>
            <a:r>
              <a:rPr lang="en-IE" dirty="0"/>
              <a:t>-</a:t>
            </a:r>
          </a:p>
          <a:p>
            <a:pPr lvl="1"/>
            <a:r>
              <a:rPr lang="en-IE" dirty="0" smtClean="0"/>
              <a:t>Opera</a:t>
            </a:r>
            <a:r>
              <a:rPr lang="en-IE" dirty="0"/>
              <a:t>: -o-</a:t>
            </a:r>
          </a:p>
          <a:p>
            <a:pPr lvl="1"/>
            <a:r>
              <a:rPr lang="en-IE" dirty="0" smtClean="0"/>
              <a:t>Safari</a:t>
            </a:r>
            <a:r>
              <a:rPr lang="en-IE" dirty="0"/>
              <a:t>: -</a:t>
            </a:r>
            <a:r>
              <a:rPr lang="en-IE" dirty="0" err="1"/>
              <a:t>webkit</a:t>
            </a:r>
            <a:r>
              <a:rPr lang="en-IE" dirty="0"/>
              <a:t>-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2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Here’s a simple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To </a:t>
            </a:r>
            <a:r>
              <a:rPr lang="en-IE" dirty="0"/>
              <a:t>have a working, animated transition, you only need to set </a:t>
            </a:r>
            <a:r>
              <a:rPr lang="en-IE" dirty="0">
                <a:solidFill>
                  <a:schemeClr val="accent2"/>
                </a:solidFill>
              </a:rPr>
              <a:t>transition-property</a:t>
            </a:r>
            <a:r>
              <a:rPr lang="en-IE" dirty="0"/>
              <a:t> </a:t>
            </a:r>
            <a:r>
              <a:rPr lang="en-IE" dirty="0" smtClean="0"/>
              <a:t>and </a:t>
            </a:r>
            <a:r>
              <a:rPr lang="en-IE" dirty="0">
                <a:solidFill>
                  <a:schemeClr val="accent2"/>
                </a:solidFill>
              </a:rPr>
              <a:t>transition-duration</a:t>
            </a:r>
            <a:r>
              <a:rPr lang="en-IE" dirty="0"/>
              <a:t>. However, you can control the rate of the animation by </a:t>
            </a:r>
            <a:r>
              <a:rPr lang="en-IE" dirty="0" smtClean="0"/>
              <a:t> using </a:t>
            </a:r>
            <a:r>
              <a:rPr lang="en-IE" dirty="0"/>
              <a:t>the </a:t>
            </a:r>
            <a:r>
              <a:rPr lang="en-IE" dirty="0">
                <a:solidFill>
                  <a:schemeClr val="accent2"/>
                </a:solidFill>
              </a:rPr>
              <a:t>transition-timing-function</a:t>
            </a:r>
            <a:r>
              <a:rPr lang="en-IE" dirty="0"/>
              <a:t> property. </a:t>
            </a:r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property can be a little </a:t>
            </a:r>
            <a:r>
              <a:rPr lang="en-IE" dirty="0" smtClean="0"/>
              <a:t>confusing</a:t>
            </a:r>
            <a:r>
              <a:rPr lang="en-IE" dirty="0"/>
              <a:t>: it doesn’t control how long the animation takes (that’s what the </a:t>
            </a:r>
            <a:r>
              <a:rPr lang="en-IE" dirty="0" smtClean="0">
                <a:solidFill>
                  <a:schemeClr val="accent2"/>
                </a:solidFill>
              </a:rPr>
              <a:t>transition-duration</a:t>
            </a:r>
            <a:r>
              <a:rPr lang="en-IE" dirty="0" smtClean="0"/>
              <a:t> </a:t>
            </a:r>
            <a:r>
              <a:rPr lang="en-IE" dirty="0"/>
              <a:t>property is for). Instead it controls the speed </a:t>
            </a:r>
            <a:r>
              <a:rPr lang="en-IE" dirty="0" smtClean="0"/>
              <a:t>during  </a:t>
            </a:r>
            <a:r>
              <a:rPr lang="en-IE" dirty="0"/>
              <a:t>the animation. For </a:t>
            </a:r>
            <a:r>
              <a:rPr lang="en-IE" dirty="0" smtClean="0"/>
              <a:t>example</a:t>
            </a:r>
            <a:r>
              <a:rPr lang="en-IE" dirty="0"/>
              <a:t>, you can begin the animation slowly and then quickly complete it, creating </a:t>
            </a:r>
            <a:r>
              <a:rPr lang="en-IE" dirty="0" smtClean="0"/>
              <a:t>an </a:t>
            </a:r>
            <a:r>
              <a:rPr lang="en-IE" dirty="0"/>
              <a:t>effect where the background </a:t>
            </a:r>
            <a:r>
              <a:rPr lang="en-IE" dirty="0" err="1"/>
              <a:t>color</a:t>
            </a:r>
            <a:r>
              <a:rPr lang="en-IE" dirty="0"/>
              <a:t> changes almost imperceptibly at first and then </a:t>
            </a:r>
            <a:r>
              <a:rPr lang="en-IE" dirty="0" smtClean="0"/>
              <a:t>quickly </a:t>
            </a:r>
            <a:r>
              <a:rPr lang="en-IE" dirty="0"/>
              <a:t>completes its </a:t>
            </a:r>
            <a:r>
              <a:rPr lang="en-IE" dirty="0" err="1"/>
              <a:t>color</a:t>
            </a:r>
            <a:r>
              <a:rPr lang="en-IE" dirty="0"/>
              <a:t> change.</a:t>
            </a:r>
          </a:p>
          <a:p>
            <a:r>
              <a:rPr lang="en-IE" dirty="0"/>
              <a:t>The </a:t>
            </a:r>
            <a:r>
              <a:rPr lang="en-IE" dirty="0">
                <a:solidFill>
                  <a:schemeClr val="accent2"/>
                </a:solidFill>
              </a:rPr>
              <a:t>transition-timing-function</a:t>
            </a:r>
            <a:r>
              <a:rPr lang="en-IE" dirty="0"/>
              <a:t> property can take one of five keywords: </a:t>
            </a:r>
            <a:r>
              <a:rPr lang="en-IE" dirty="0">
                <a:solidFill>
                  <a:schemeClr val="accent2"/>
                </a:solidFill>
              </a:rPr>
              <a:t>linear, </a:t>
            </a:r>
            <a:r>
              <a:rPr lang="en-IE" dirty="0" smtClean="0">
                <a:solidFill>
                  <a:schemeClr val="accent2"/>
                </a:solidFill>
              </a:rPr>
              <a:t>ease</a:t>
            </a:r>
            <a:r>
              <a:rPr lang="en-IE" dirty="0">
                <a:solidFill>
                  <a:schemeClr val="accent2"/>
                </a:solidFill>
              </a:rPr>
              <a:t>, ease-in, ease-out, and ease-in-out</a:t>
            </a:r>
            <a:r>
              <a:rPr lang="en-IE" dirty="0"/>
              <a:t>. If you don’t specify a timing function, </a:t>
            </a:r>
            <a:r>
              <a:rPr lang="en-IE" dirty="0" smtClean="0"/>
              <a:t>the </a:t>
            </a:r>
            <a:r>
              <a:rPr lang="en-IE" dirty="0"/>
              <a:t>browser uses the </a:t>
            </a:r>
            <a:r>
              <a:rPr lang="en-IE" dirty="0">
                <a:solidFill>
                  <a:schemeClr val="accent2"/>
                </a:solidFill>
              </a:rPr>
              <a:t>ease</a:t>
            </a:r>
            <a:r>
              <a:rPr lang="en-IE" dirty="0"/>
              <a:t> method, which begins the animation slowly, speeds up </a:t>
            </a:r>
            <a:r>
              <a:rPr lang="en-IE" dirty="0" smtClean="0"/>
              <a:t>in </a:t>
            </a:r>
            <a:r>
              <a:rPr lang="en-IE" dirty="0"/>
              <a:t>the middle, and slows down at the end, providing a more organic change. The </a:t>
            </a:r>
            <a:r>
              <a:rPr lang="en-IE" dirty="0" smtClean="0">
                <a:solidFill>
                  <a:schemeClr val="accent2"/>
                </a:solidFill>
              </a:rPr>
              <a:t>linear</a:t>
            </a:r>
            <a:r>
              <a:rPr lang="en-IE" dirty="0" smtClean="0"/>
              <a:t> </a:t>
            </a:r>
            <a:r>
              <a:rPr lang="en-IE" dirty="0"/>
              <a:t>option provides a steady change along the entire length of the animation. </a:t>
            </a:r>
          </a:p>
          <a:p>
            <a:r>
              <a:rPr lang="en-IE" dirty="0"/>
              <a:t>No option is really any better than the other, they just provide different looks, so try </a:t>
            </a:r>
            <a:r>
              <a:rPr lang="en-IE" dirty="0" smtClean="0"/>
              <a:t>them </a:t>
            </a:r>
            <a:r>
              <a:rPr lang="en-IE" dirty="0"/>
              <a:t>out to see which one you like best.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Here’s a simple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Of course, as with all of these transition properties, you need to add vendor prefixes </a:t>
            </a:r>
            <a:r>
              <a:rPr lang="en-IE" dirty="0" smtClean="0"/>
              <a:t>as </a:t>
            </a:r>
            <a:r>
              <a:rPr lang="en-IE" dirty="0"/>
              <a:t>well. So to get this line of code to work in as many browsers as possible, you’ll </a:t>
            </a:r>
            <a:r>
              <a:rPr lang="en-IE" dirty="0" smtClean="0"/>
              <a:t>need </a:t>
            </a:r>
            <a:r>
              <a:rPr lang="en-IE" dirty="0"/>
              <a:t>to rewrite it as: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08" y="3182857"/>
            <a:ext cx="4221193" cy="10893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57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Here’s a simple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Finally, you can prevent a transition from animating right away with the </a:t>
            </a:r>
            <a:r>
              <a:rPr lang="en-IE" dirty="0" smtClean="0"/>
              <a:t>transition-delay </a:t>
            </a:r>
            <a:r>
              <a:rPr lang="en-IE" dirty="0"/>
              <a:t>property. For example, if you want to wait a half second before the animation </a:t>
            </a:r>
            <a:r>
              <a:rPr lang="en-IE" dirty="0" smtClean="0"/>
              <a:t>begins</a:t>
            </a:r>
            <a:r>
              <a:rPr lang="en-IE" dirty="0"/>
              <a:t>, you can add this code: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4" y="3013023"/>
            <a:ext cx="3198845" cy="13056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Transition of multiple 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Say </a:t>
            </a:r>
            <a:r>
              <a:rPr lang="en-IE" dirty="0"/>
              <a:t>you have a button whose background </a:t>
            </a:r>
            <a:r>
              <a:rPr lang="en-IE" dirty="0" err="1"/>
              <a:t>color</a:t>
            </a:r>
            <a:r>
              <a:rPr lang="en-IE" dirty="0"/>
              <a:t> and text </a:t>
            </a:r>
            <a:r>
              <a:rPr lang="en-IE" dirty="0" err="1"/>
              <a:t>color</a:t>
            </a:r>
            <a:r>
              <a:rPr lang="en-IE" dirty="0"/>
              <a:t> </a:t>
            </a:r>
            <a:r>
              <a:rPr lang="en-IE" dirty="0" smtClean="0"/>
              <a:t>you </a:t>
            </a:r>
            <a:r>
              <a:rPr lang="en-IE" dirty="0"/>
              <a:t>want to change, and then have its border </a:t>
            </a:r>
            <a:r>
              <a:rPr lang="en-IE" dirty="0" err="1"/>
              <a:t>color</a:t>
            </a:r>
            <a:r>
              <a:rPr lang="en-IE" dirty="0"/>
              <a:t> change suddenly after the other </a:t>
            </a:r>
            <a:r>
              <a:rPr lang="en-IE" dirty="0" smtClean="0"/>
              <a:t>two </a:t>
            </a:r>
            <a:r>
              <a:rPr lang="en-IE" dirty="0"/>
              <a:t>properties have finished. Here’s how you might do that: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91" y="2827475"/>
            <a:ext cx="4840886" cy="30416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All in 1 go…..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11" y="1920684"/>
            <a:ext cx="10058400" cy="4023360"/>
          </a:xfrm>
        </p:spPr>
        <p:txBody>
          <a:bodyPr/>
          <a:lstStyle/>
          <a:p>
            <a:r>
              <a:rPr lang="en-IE" dirty="0"/>
              <a:t>Writing out all the different properties— </a:t>
            </a:r>
            <a:r>
              <a:rPr lang="en-IE" dirty="0">
                <a:solidFill>
                  <a:schemeClr val="accent2"/>
                </a:solidFill>
              </a:rPr>
              <a:t>transition-property, transition-duration, </a:t>
            </a:r>
            <a:r>
              <a:rPr lang="en-IE" dirty="0" smtClean="0">
                <a:solidFill>
                  <a:schemeClr val="accent2"/>
                </a:solidFill>
              </a:rPr>
              <a:t>transition-timing-function</a:t>
            </a:r>
            <a:r>
              <a:rPr lang="en-IE" dirty="0">
                <a:solidFill>
                  <a:schemeClr val="accent2"/>
                </a:solidFill>
              </a:rPr>
              <a:t>, </a:t>
            </a:r>
            <a:r>
              <a:rPr lang="en-IE" dirty="0"/>
              <a:t>and</a:t>
            </a:r>
            <a:r>
              <a:rPr lang="en-IE" dirty="0" smtClean="0">
                <a:solidFill>
                  <a:schemeClr val="accent2"/>
                </a:solidFill>
              </a:rPr>
              <a:t> transition-duration</a:t>
            </a:r>
            <a:r>
              <a:rPr lang="en-IE" dirty="0" smtClean="0"/>
              <a:t>—can </a:t>
            </a:r>
            <a:r>
              <a:rPr lang="en-IE" dirty="0"/>
              <a:t>get pretty tiring. </a:t>
            </a:r>
            <a:r>
              <a:rPr lang="en-IE" dirty="0" smtClean="0"/>
              <a:t>Especially </a:t>
            </a:r>
            <a:r>
              <a:rPr lang="en-IE" dirty="0"/>
              <a:t>when you consider you need to also </a:t>
            </a:r>
            <a:r>
              <a:rPr lang="en-IE" dirty="0" smtClean="0"/>
              <a:t>create </a:t>
            </a:r>
            <a:r>
              <a:rPr lang="en-IE" dirty="0"/>
              <a:t>vendor-prefixed versions of </a:t>
            </a:r>
            <a:r>
              <a:rPr lang="en-IE" dirty="0" smtClean="0"/>
              <a:t>each </a:t>
            </a:r>
            <a:r>
              <a:rPr lang="en-IE" dirty="0"/>
              <a:t>of those as well. Fortunately, there’s a faster way to create </a:t>
            </a:r>
            <a:r>
              <a:rPr lang="en-IE" dirty="0" smtClean="0"/>
              <a:t>transitions the </a:t>
            </a:r>
            <a:r>
              <a:rPr lang="en-IE" dirty="0" smtClean="0">
                <a:solidFill>
                  <a:schemeClr val="accent2"/>
                </a:solidFill>
              </a:rPr>
              <a:t>transition</a:t>
            </a:r>
            <a:r>
              <a:rPr lang="en-IE" dirty="0" smtClean="0"/>
              <a:t> </a:t>
            </a:r>
            <a:r>
              <a:rPr lang="en-IE" dirty="0"/>
              <a:t>property. </a:t>
            </a:r>
          </a:p>
          <a:p>
            <a:r>
              <a:rPr lang="en-IE" dirty="0"/>
              <a:t>This property bundles all of the other properties into one. To use it, simply list the </a:t>
            </a:r>
            <a:r>
              <a:rPr lang="en-IE" dirty="0" smtClean="0"/>
              <a:t>property</a:t>
            </a:r>
            <a:r>
              <a:rPr lang="en-IE" dirty="0"/>
              <a:t>, duration, timing function, and duration in a space-separated list. For </a:t>
            </a:r>
            <a:r>
              <a:rPr lang="en-IE" dirty="0" smtClean="0"/>
              <a:t>example</a:t>
            </a:r>
            <a:r>
              <a:rPr lang="en-IE" dirty="0"/>
              <a:t>, to animate all CSS properties for one second using the ease-in timing </a:t>
            </a:r>
            <a:r>
              <a:rPr lang="en-IE" dirty="0" smtClean="0"/>
              <a:t>function</a:t>
            </a:r>
            <a:r>
              <a:rPr lang="en-IE" dirty="0"/>
              <a:t>, with a half-second delay, write the following</a:t>
            </a:r>
            <a:r>
              <a:rPr lang="en-IE" dirty="0" smtClean="0"/>
              <a:t>:</a:t>
            </a:r>
          </a:p>
          <a:p>
            <a:endParaRPr lang="en-IE" dirty="0"/>
          </a:p>
          <a:p>
            <a:r>
              <a:rPr lang="en-IE" dirty="0" smtClean="0"/>
              <a:t>Multiple properties in 1 go:</a:t>
            </a:r>
          </a:p>
          <a:p>
            <a:r>
              <a:rPr lang="en-IE" dirty="0" smtClean="0"/>
              <a:t>One property: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92" y="4226814"/>
            <a:ext cx="3387776" cy="400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303" y="4920153"/>
            <a:ext cx="5324155" cy="436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150" y="5296241"/>
            <a:ext cx="3210567" cy="48768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Hiding Parts of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30156" cy="4023360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Another CSS property often used with absolutely positioned elements is </a:t>
            </a:r>
            <a:r>
              <a:rPr lang="en-IE" dirty="0">
                <a:solidFill>
                  <a:schemeClr val="accent2"/>
                </a:solidFill>
              </a:rPr>
              <a:t>visibility</a:t>
            </a:r>
            <a:r>
              <a:rPr lang="en-IE" dirty="0"/>
              <a:t>, </a:t>
            </a:r>
            <a:r>
              <a:rPr lang="en-IE" dirty="0" smtClean="0"/>
              <a:t>which </a:t>
            </a:r>
            <a:r>
              <a:rPr lang="en-IE" dirty="0"/>
              <a:t>lets you hide part of a page (or show a hidden part). </a:t>
            </a:r>
            <a:endParaRPr lang="en-IE" dirty="0" smtClean="0"/>
          </a:p>
          <a:p>
            <a:r>
              <a:rPr lang="en-IE" dirty="0" smtClean="0"/>
              <a:t>Say </a:t>
            </a:r>
            <a:r>
              <a:rPr lang="en-IE" dirty="0"/>
              <a:t>you want a label to </a:t>
            </a:r>
            <a:r>
              <a:rPr lang="en-IE" dirty="0" smtClean="0"/>
              <a:t>pop </a:t>
            </a:r>
            <a:r>
              <a:rPr lang="en-IE" dirty="0"/>
              <a:t>into view over an image when a </a:t>
            </a:r>
            <a:r>
              <a:rPr lang="en-IE" dirty="0" smtClean="0"/>
              <a:t>visitors mouse moves </a:t>
            </a:r>
            <a:r>
              <a:rPr lang="en-IE" dirty="0"/>
              <a:t>over it. You make the caption </a:t>
            </a:r>
            <a:r>
              <a:rPr lang="en-IE" dirty="0" smtClean="0"/>
              <a:t>invisible </a:t>
            </a:r>
            <a:r>
              <a:rPr lang="en-IE" dirty="0"/>
              <a:t>when the page first loads </a:t>
            </a:r>
            <a:r>
              <a:rPr lang="en-IE" dirty="0" smtClean="0"/>
              <a:t>(</a:t>
            </a:r>
            <a:r>
              <a:rPr lang="en-IE" dirty="0" smtClean="0">
                <a:solidFill>
                  <a:schemeClr val="accent2"/>
                </a:solidFill>
              </a:rPr>
              <a:t>visibility</a:t>
            </a:r>
            <a:r>
              <a:rPr lang="en-IE" dirty="0">
                <a:solidFill>
                  <a:schemeClr val="accent2"/>
                </a:solidFill>
              </a:rPr>
              <a:t>:  hidden</a:t>
            </a:r>
            <a:r>
              <a:rPr lang="en-IE" dirty="0"/>
              <a:t>), and switch to visible </a:t>
            </a:r>
            <a:r>
              <a:rPr lang="en-IE" dirty="0" smtClean="0"/>
              <a:t>(</a:t>
            </a:r>
            <a:r>
              <a:rPr lang="en-IE" dirty="0">
                <a:solidFill>
                  <a:schemeClr val="accent2"/>
                </a:solidFill>
              </a:rPr>
              <a:t>visibility: visible</a:t>
            </a:r>
            <a:r>
              <a:rPr lang="en-IE" dirty="0"/>
              <a:t>) when the mouse moves over it. </a:t>
            </a:r>
            <a:endParaRPr lang="en-IE" dirty="0" smtClean="0"/>
          </a:p>
          <a:p>
            <a:r>
              <a:rPr lang="en-IE" dirty="0"/>
              <a:t>There’s </a:t>
            </a:r>
            <a:r>
              <a:rPr lang="en-IE" dirty="0" smtClean="0"/>
              <a:t>another </a:t>
            </a:r>
            <a:r>
              <a:rPr lang="en-IE" dirty="0"/>
              <a:t>way to hide an </a:t>
            </a:r>
            <a:r>
              <a:rPr lang="en-IE" dirty="0" smtClean="0"/>
              <a:t>element</a:t>
            </a:r>
          </a:p>
          <a:p>
            <a:pPr lvl="1"/>
            <a:r>
              <a:rPr lang="en-IE" dirty="0" smtClean="0"/>
              <a:t>set </a:t>
            </a:r>
            <a:r>
              <a:rPr lang="en-IE" dirty="0"/>
              <a:t>its </a:t>
            </a:r>
            <a:r>
              <a:rPr lang="en-IE" dirty="0">
                <a:solidFill>
                  <a:schemeClr val="accent2"/>
                </a:solidFill>
              </a:rPr>
              <a:t>opacity</a:t>
            </a:r>
            <a:r>
              <a:rPr lang="en-IE" dirty="0"/>
              <a:t> to </a:t>
            </a:r>
            <a:r>
              <a:rPr lang="en-IE" dirty="0" smtClean="0">
                <a:solidFill>
                  <a:schemeClr val="accent2"/>
                </a:solidFill>
              </a:rPr>
              <a:t>0</a:t>
            </a:r>
            <a:endParaRPr lang="en-IE" dirty="0"/>
          </a:p>
          <a:p>
            <a:r>
              <a:rPr lang="en-IE" dirty="0" smtClean="0"/>
              <a:t>To </a:t>
            </a:r>
            <a:r>
              <a:rPr lang="en-IE" dirty="0"/>
              <a:t>make it reappear, you </a:t>
            </a:r>
            <a:r>
              <a:rPr lang="en-IE" dirty="0" smtClean="0"/>
              <a:t>can</a:t>
            </a:r>
          </a:p>
          <a:p>
            <a:pPr lvl="1"/>
            <a:r>
              <a:rPr lang="en-IE" dirty="0" smtClean="0"/>
              <a:t>set </a:t>
            </a:r>
            <a:r>
              <a:rPr lang="en-IE" dirty="0"/>
              <a:t>its </a:t>
            </a:r>
            <a:r>
              <a:rPr lang="en-IE" dirty="0">
                <a:solidFill>
                  <a:schemeClr val="accent2"/>
                </a:solidFill>
              </a:rPr>
              <a:t>opacity</a:t>
            </a:r>
            <a:r>
              <a:rPr lang="en-IE" dirty="0"/>
              <a:t> back to </a:t>
            </a:r>
            <a:r>
              <a:rPr lang="en-IE" dirty="0" smtClean="0">
                <a:solidFill>
                  <a:schemeClr val="accent2"/>
                </a:solidFill>
              </a:rPr>
              <a:t>1</a:t>
            </a:r>
            <a:endParaRPr lang="en-IE" dirty="0"/>
          </a:p>
          <a:p>
            <a:r>
              <a:rPr lang="en-IE" dirty="0" smtClean="0"/>
              <a:t>The </a:t>
            </a:r>
            <a:r>
              <a:rPr lang="en-IE" dirty="0"/>
              <a:t>benefit of using opacity is that it’s one of the CSS properties that a browser can </a:t>
            </a:r>
            <a:r>
              <a:rPr lang="en-IE" dirty="0" smtClean="0"/>
              <a:t>animate</a:t>
            </a:r>
            <a:r>
              <a:rPr lang="en-IE" dirty="0"/>
              <a:t>. This means you can use the CSS transitions </a:t>
            </a:r>
            <a:r>
              <a:rPr lang="en-IE" dirty="0" smtClean="0"/>
              <a:t>to </a:t>
            </a:r>
            <a:r>
              <a:rPr lang="en-IE" dirty="0"/>
              <a:t>animate changes in opacity. For example, you can make an element appear to </a:t>
            </a:r>
            <a:r>
              <a:rPr lang="en-IE" dirty="0" smtClean="0"/>
              <a:t>fade </a:t>
            </a:r>
            <a:r>
              <a:rPr lang="en-IE" dirty="0"/>
              <a:t>into view by changing its opacity from 0 to 1 and adding a transition.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8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box-shadow </a:t>
            </a:r>
            <a:r>
              <a:rPr lang="en-IE" dirty="0"/>
              <a:t>property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box-shadow property attaches one or more drop-shadows to the box.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box-shadow property is supported in IE9+, Firefox, Chrome, Opera, and Safari 5.1.1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34" y="3214113"/>
            <a:ext cx="6962775" cy="345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735" y="2623422"/>
            <a:ext cx="9738714" cy="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7" y="974361"/>
            <a:ext cx="4443802" cy="4443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874" y="974361"/>
            <a:ext cx="4326609" cy="42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4" y="723666"/>
            <a:ext cx="4257675" cy="418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758" y="714141"/>
            <a:ext cx="42767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7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72" y="693685"/>
            <a:ext cx="4267200" cy="418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808" y="655585"/>
            <a:ext cx="42576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1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Hiding Parts of a </a:t>
            </a:r>
            <a:r>
              <a:rPr lang="en-IE" dirty="0" smtClean="0"/>
              <a:t>Page (continued)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For example</a:t>
            </a:r>
            <a:r>
              <a:rPr lang="en-IE" dirty="0"/>
              <a:t>, say you wanted to place a caption over an image, but you only want that </a:t>
            </a:r>
            <a:r>
              <a:rPr lang="en-IE" dirty="0" smtClean="0"/>
              <a:t>caption </a:t>
            </a:r>
            <a:r>
              <a:rPr lang="en-IE" dirty="0"/>
              <a:t>to show up when a </a:t>
            </a:r>
            <a:r>
              <a:rPr lang="en-IE" dirty="0" smtClean="0"/>
              <a:t>visitors mouse moves over </a:t>
            </a:r>
            <a:r>
              <a:rPr lang="en-IE" dirty="0"/>
              <a:t>the </a:t>
            </a:r>
            <a:r>
              <a:rPr lang="en-IE" dirty="0" smtClean="0"/>
              <a:t>image. You could </a:t>
            </a:r>
            <a:r>
              <a:rPr lang="en-IE" dirty="0"/>
              <a:t>do that </a:t>
            </a:r>
            <a:r>
              <a:rPr lang="en-IE" dirty="0" smtClean="0"/>
              <a:t>by following </a:t>
            </a:r>
            <a:r>
              <a:rPr lang="en-IE" dirty="0"/>
              <a:t>these steps: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083" y="3591627"/>
            <a:ext cx="1771650" cy="153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36" y="3591627"/>
            <a:ext cx="1670691" cy="165493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Hiding Parts of a Page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E" dirty="0"/>
              <a:t>Create the HTML for the image and caption</a:t>
            </a:r>
            <a:r>
              <a:rPr lang="en-IE" dirty="0" smtClean="0"/>
              <a:t>.</a:t>
            </a:r>
            <a:br>
              <a:rPr lang="en-IE" dirty="0" smtClean="0"/>
            </a:br>
            <a:endParaRPr lang="en-IE" dirty="0"/>
          </a:p>
          <a:p>
            <a:pPr lvl="1"/>
            <a:r>
              <a:rPr lang="en-IE" sz="2000" dirty="0"/>
              <a:t>One way to do this would be to use the HTML5 </a:t>
            </a:r>
            <a:r>
              <a:rPr lang="en-IE" sz="2000" dirty="0">
                <a:solidFill>
                  <a:schemeClr val="accent2"/>
                </a:solidFill>
              </a:rPr>
              <a:t>&lt;figure&gt; </a:t>
            </a:r>
            <a:r>
              <a:rPr lang="en-IE" sz="2000" dirty="0"/>
              <a:t>and </a:t>
            </a:r>
            <a:r>
              <a:rPr lang="en-IE" sz="2000" dirty="0">
                <a:solidFill>
                  <a:schemeClr val="accent2"/>
                </a:solidFill>
              </a:rPr>
              <a:t>&lt;</a:t>
            </a:r>
            <a:r>
              <a:rPr lang="en-IE" sz="2000" dirty="0" err="1">
                <a:solidFill>
                  <a:schemeClr val="accent2"/>
                </a:solidFill>
              </a:rPr>
              <a:t>figcaption</a:t>
            </a:r>
            <a:r>
              <a:rPr lang="en-IE" sz="2000" dirty="0">
                <a:solidFill>
                  <a:schemeClr val="accent2"/>
                </a:solidFill>
              </a:rPr>
              <a:t>&gt; </a:t>
            </a:r>
            <a:r>
              <a:rPr lang="en-IE" sz="2000" dirty="0" smtClean="0"/>
              <a:t>tags</a:t>
            </a:r>
            <a:r>
              <a:rPr lang="en-IE" sz="2000" dirty="0"/>
              <a:t>, like this:</a:t>
            </a:r>
          </a:p>
          <a:p>
            <a:pPr marL="457200" indent="-457200">
              <a:buFont typeface="+mj-lt"/>
              <a:buAutoNum type="arabicPeriod"/>
            </a:pPr>
            <a:endParaRPr lang="en-IE" sz="2400" dirty="0" smtClean="0"/>
          </a:p>
          <a:p>
            <a:pPr marL="457200" indent="-457200">
              <a:buFont typeface="+mj-lt"/>
              <a:buAutoNum type="arabicPeriod"/>
            </a:pPr>
            <a:endParaRPr lang="en-IE" sz="2400" dirty="0"/>
          </a:p>
          <a:p>
            <a:pPr marL="457200" indent="-457200">
              <a:buFont typeface="+mj-lt"/>
              <a:buAutoNum type="arabicPeriod"/>
            </a:pPr>
            <a:endParaRPr lang="en-IE" sz="2400" dirty="0" smtClean="0"/>
          </a:p>
          <a:p>
            <a:pPr marL="457200" indent="-457200">
              <a:buFont typeface="+mj-lt"/>
              <a:buAutoNum type="arabicPeriod"/>
            </a:pPr>
            <a:endParaRPr lang="en-IE" sz="2400" dirty="0" smtClean="0"/>
          </a:p>
          <a:p>
            <a:pPr lvl="1"/>
            <a:r>
              <a:rPr lang="en-IE" sz="2000" dirty="0" smtClean="0"/>
              <a:t>Here </a:t>
            </a:r>
            <a:r>
              <a:rPr lang="en-IE" sz="2000" dirty="0"/>
              <a:t>you’re applying a </a:t>
            </a:r>
            <a:r>
              <a:rPr lang="en-IE" sz="2000" dirty="0" smtClean="0"/>
              <a:t>class </a:t>
            </a:r>
            <a:r>
              <a:rPr lang="en-IE" sz="2000" dirty="0" smtClean="0">
                <a:solidFill>
                  <a:schemeClr val="accent2"/>
                </a:solidFill>
              </a:rPr>
              <a:t>hat</a:t>
            </a:r>
            <a:r>
              <a:rPr lang="en-IE" sz="2000" dirty="0"/>
              <a:t> </a:t>
            </a:r>
            <a:r>
              <a:rPr lang="en-IE" sz="2000" dirty="0" smtClean="0"/>
              <a:t>to </a:t>
            </a:r>
            <a:r>
              <a:rPr lang="en-IE" sz="2000" dirty="0"/>
              <a:t>the </a:t>
            </a:r>
            <a:r>
              <a:rPr lang="en-IE" sz="2000" dirty="0">
                <a:solidFill>
                  <a:schemeClr val="accent2"/>
                </a:solidFill>
              </a:rPr>
              <a:t>&lt;figure&gt; </a:t>
            </a:r>
            <a:r>
              <a:rPr lang="en-IE" sz="2000" dirty="0"/>
              <a:t>tag so you can style just </a:t>
            </a:r>
            <a:r>
              <a:rPr lang="en-IE" sz="2000" dirty="0" smtClean="0"/>
              <a:t>that </a:t>
            </a:r>
            <a:r>
              <a:rPr lang="en-IE" sz="2000" dirty="0"/>
              <a:t>one figure.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80" y="2955013"/>
            <a:ext cx="4556933" cy="13980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Hiding Parts of a Page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IE" dirty="0"/>
              <a:t> Position the caption.</a:t>
            </a:r>
          </a:p>
          <a:p>
            <a:pPr marL="498348" lvl="1" indent="-457200"/>
            <a:r>
              <a:rPr lang="en-IE" sz="2000" dirty="0"/>
              <a:t>To place the caption on top of the image, you use </a:t>
            </a:r>
            <a:r>
              <a:rPr lang="en-IE" sz="2000" dirty="0">
                <a:solidFill>
                  <a:schemeClr val="accent2"/>
                </a:solidFill>
              </a:rPr>
              <a:t>absolute</a:t>
            </a:r>
            <a:r>
              <a:rPr lang="en-IE" sz="2000" dirty="0"/>
              <a:t> positioning. To place </a:t>
            </a:r>
            <a:r>
              <a:rPr lang="en-IE" sz="2000" dirty="0" smtClean="0"/>
              <a:t>the </a:t>
            </a:r>
            <a:r>
              <a:rPr lang="en-IE" sz="2000" dirty="0"/>
              <a:t>caption in relation to the </a:t>
            </a:r>
            <a:r>
              <a:rPr lang="en-IE" sz="2000" dirty="0" err="1">
                <a:solidFill>
                  <a:schemeClr val="accent2"/>
                </a:solidFill>
              </a:rPr>
              <a:t>img</a:t>
            </a:r>
            <a:r>
              <a:rPr lang="en-IE" sz="2000" dirty="0"/>
              <a:t>, you should set its parent (the </a:t>
            </a:r>
            <a:r>
              <a:rPr lang="en-IE" sz="2000" dirty="0">
                <a:solidFill>
                  <a:schemeClr val="accent2"/>
                </a:solidFill>
              </a:rPr>
              <a:t>&lt;figure&gt; </a:t>
            </a:r>
            <a:r>
              <a:rPr lang="en-IE" sz="2000" dirty="0"/>
              <a:t>tag) </a:t>
            </a:r>
            <a:r>
              <a:rPr lang="en-IE" sz="2000" dirty="0" smtClean="0"/>
              <a:t>to </a:t>
            </a:r>
            <a:r>
              <a:rPr lang="en-IE" sz="2000" dirty="0">
                <a:solidFill>
                  <a:schemeClr val="accent2"/>
                </a:solidFill>
              </a:rPr>
              <a:t>relative</a:t>
            </a:r>
            <a:r>
              <a:rPr lang="en-IE" sz="2000" dirty="0"/>
              <a:t> and also give the parent a set </a:t>
            </a:r>
            <a:r>
              <a:rPr lang="en-IE" sz="2000" dirty="0">
                <a:solidFill>
                  <a:schemeClr val="accent2"/>
                </a:solidFill>
              </a:rPr>
              <a:t>width</a:t>
            </a:r>
            <a:r>
              <a:rPr lang="en-IE" sz="2000" dirty="0"/>
              <a:t> that matches the dimensions </a:t>
            </a:r>
            <a:r>
              <a:rPr lang="en-IE" dirty="0" smtClean="0"/>
              <a:t>of </a:t>
            </a:r>
            <a:r>
              <a:rPr lang="en-IE" dirty="0"/>
              <a:t>the photo</a:t>
            </a:r>
            <a:r>
              <a:rPr lang="en-IE" dirty="0" smtClean="0"/>
              <a:t>.</a:t>
            </a:r>
          </a:p>
          <a:p>
            <a:pPr marL="498348" lvl="1" indent="-457200"/>
            <a:r>
              <a:rPr lang="en-IE" sz="2000" dirty="0"/>
              <a:t>The caption is placed at the bottom of the figure (</a:t>
            </a:r>
            <a:r>
              <a:rPr lang="en-IE" sz="2000" dirty="0">
                <a:solidFill>
                  <a:schemeClr val="accent2"/>
                </a:solidFill>
              </a:rPr>
              <a:t>bottom</a:t>
            </a:r>
            <a:r>
              <a:rPr lang="en-IE" sz="2000" dirty="0"/>
              <a:t>: 0). </a:t>
            </a:r>
            <a:r>
              <a:rPr lang="en-IE" sz="2000" dirty="0" smtClean="0"/>
              <a:t/>
            </a:r>
            <a:br>
              <a:rPr lang="en-IE" sz="2000" dirty="0" smtClean="0"/>
            </a:br>
            <a:r>
              <a:rPr lang="en-IE" sz="2000" dirty="0" smtClean="0"/>
              <a:t>By </a:t>
            </a:r>
            <a:r>
              <a:rPr lang="en-IE" sz="2000" dirty="0"/>
              <a:t>setting its </a:t>
            </a:r>
            <a:r>
              <a:rPr lang="en-IE" sz="2000" dirty="0">
                <a:solidFill>
                  <a:schemeClr val="accent2"/>
                </a:solidFill>
              </a:rPr>
              <a:t>left</a:t>
            </a:r>
            <a:r>
              <a:rPr lang="en-IE" sz="2000" dirty="0"/>
              <a:t> </a:t>
            </a:r>
            <a:r>
              <a:rPr lang="en-IE" sz="2000" dirty="0" smtClean="0"/>
              <a:t>and </a:t>
            </a:r>
            <a:r>
              <a:rPr lang="en-IE" sz="2000" dirty="0">
                <a:solidFill>
                  <a:schemeClr val="accent2"/>
                </a:solidFill>
              </a:rPr>
              <a:t>right</a:t>
            </a:r>
            <a:r>
              <a:rPr lang="en-IE" sz="2000" dirty="0"/>
              <a:t> values to 0, it will span the entire </a:t>
            </a:r>
            <a:r>
              <a:rPr lang="en-IE" sz="2000" dirty="0" smtClean="0"/>
              <a:t/>
            </a:r>
            <a:br>
              <a:rPr lang="en-IE" sz="2000" dirty="0" smtClean="0"/>
            </a:br>
            <a:r>
              <a:rPr lang="en-IE" sz="2000" dirty="0" smtClean="0"/>
              <a:t>width </a:t>
            </a:r>
            <a:r>
              <a:rPr lang="en-IE" sz="2000" dirty="0"/>
              <a:t>of the figure.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302" y="3129656"/>
            <a:ext cx="2676135" cy="28478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Hiding Parts of a Page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IE" dirty="0" smtClean="0"/>
              <a:t>Hide </a:t>
            </a:r>
            <a:r>
              <a:rPr lang="en-IE" dirty="0"/>
              <a:t>the caption.</a:t>
            </a:r>
          </a:p>
          <a:p>
            <a:pPr lvl="1"/>
            <a:r>
              <a:rPr lang="en-IE" sz="2000" dirty="0" smtClean="0"/>
              <a:t> With </a:t>
            </a:r>
            <a:r>
              <a:rPr lang="en-IE" sz="2000" dirty="0"/>
              <a:t>the current code, a browser would display the caption on top of the </a:t>
            </a:r>
            <a:r>
              <a:rPr lang="en-IE" sz="2000" dirty="0" smtClean="0"/>
              <a:t>image</a:t>
            </a:r>
            <a:r>
              <a:rPr lang="en-IE" sz="2000" dirty="0"/>
              <a:t>, but you </a:t>
            </a:r>
            <a:r>
              <a:rPr lang="en-IE" sz="2000" dirty="0" smtClean="0"/>
              <a:t>  </a:t>
            </a:r>
            <a:br>
              <a:rPr lang="en-IE" sz="2000" dirty="0" smtClean="0"/>
            </a:br>
            <a:r>
              <a:rPr lang="en-IE" sz="2000" dirty="0" smtClean="0"/>
              <a:t> want </a:t>
            </a:r>
            <a:r>
              <a:rPr lang="en-IE" sz="2000" dirty="0"/>
              <a:t>that to happen only when someone’s mouse hovers over the </a:t>
            </a:r>
            <a:r>
              <a:rPr lang="en-IE" sz="2000" dirty="0" smtClean="0"/>
              <a:t>image</a:t>
            </a:r>
            <a:r>
              <a:rPr lang="en-IE" sz="2000" dirty="0"/>
              <a:t>. To hide it, </a:t>
            </a:r>
            <a:r>
              <a:rPr lang="en-IE" sz="2000" dirty="0" smtClean="0"/>
              <a:t>you could add any </a:t>
            </a:r>
            <a:r>
              <a:rPr lang="en-IE" sz="2000" dirty="0" smtClean="0"/>
              <a:t>of the following </a:t>
            </a:r>
            <a:r>
              <a:rPr lang="en-IE" sz="2000" dirty="0"/>
              <a:t>to the </a:t>
            </a:r>
            <a:r>
              <a:rPr lang="en-IE" sz="2000" dirty="0">
                <a:solidFill>
                  <a:schemeClr val="accent2"/>
                </a:solidFill>
              </a:rPr>
              <a:t>.hat </a:t>
            </a:r>
            <a:r>
              <a:rPr lang="en-IE" sz="2000" dirty="0" err="1">
                <a:solidFill>
                  <a:schemeClr val="accent2"/>
                </a:solidFill>
              </a:rPr>
              <a:t>figcaption</a:t>
            </a:r>
            <a:r>
              <a:rPr lang="en-IE" sz="2000" dirty="0">
                <a:solidFill>
                  <a:schemeClr val="accent2"/>
                </a:solidFill>
              </a:rPr>
              <a:t> </a:t>
            </a:r>
            <a:r>
              <a:rPr lang="en-IE" sz="2000" dirty="0"/>
              <a:t>style. </a:t>
            </a:r>
            <a:r>
              <a:rPr lang="en-IE" sz="2000" dirty="0" smtClean="0"/>
              <a:t> We will use the opacity option.</a:t>
            </a:r>
            <a:endParaRPr lang="en-IE" sz="2000" dirty="0" smtClean="0"/>
          </a:p>
          <a:p>
            <a:pPr lvl="2"/>
            <a:r>
              <a:rPr lang="en-IE" sz="1600" dirty="0" smtClean="0"/>
              <a:t> </a:t>
            </a:r>
            <a:r>
              <a:rPr lang="en-IE" sz="1600" dirty="0"/>
              <a:t>visibility: hidden; </a:t>
            </a:r>
            <a:endParaRPr lang="en-IE" sz="1600" dirty="0" smtClean="0"/>
          </a:p>
          <a:p>
            <a:pPr lvl="2"/>
            <a:r>
              <a:rPr lang="en-IE" sz="1600" dirty="0" smtClean="0"/>
              <a:t> display</a:t>
            </a:r>
            <a:r>
              <a:rPr lang="en-IE" sz="1600" dirty="0"/>
              <a:t>: none; </a:t>
            </a:r>
            <a:endParaRPr lang="en-IE" sz="1600" dirty="0" smtClean="0"/>
          </a:p>
          <a:p>
            <a:pPr lvl="2"/>
            <a:r>
              <a:rPr lang="en-IE" sz="1600" dirty="0"/>
              <a:t> opacity: </a:t>
            </a:r>
            <a:r>
              <a:rPr lang="en-IE" sz="1600" dirty="0" smtClean="0"/>
              <a:t>0; 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885" y="3526900"/>
            <a:ext cx="2313595" cy="6610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Hiding Parts of a Page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IE" dirty="0" smtClean="0"/>
              <a:t>Make </a:t>
            </a:r>
            <a:r>
              <a:rPr lang="en-IE" dirty="0"/>
              <a:t>the caption appear when a </a:t>
            </a:r>
            <a:r>
              <a:rPr lang="en-IE" dirty="0" smtClean="0"/>
              <a:t>visitor moves the mouse </a:t>
            </a:r>
            <a:r>
              <a:rPr lang="en-IE" dirty="0"/>
              <a:t>over the image.</a:t>
            </a:r>
          </a:p>
          <a:p>
            <a:pPr lvl="1"/>
            <a:r>
              <a:rPr lang="en-IE" dirty="0"/>
              <a:t>To do this, you’ll employ a little trick with </a:t>
            </a:r>
            <a:r>
              <a:rPr lang="en-IE" dirty="0">
                <a:solidFill>
                  <a:schemeClr val="accent2"/>
                </a:solidFill>
              </a:rPr>
              <a:t>the :hover </a:t>
            </a:r>
            <a:r>
              <a:rPr lang="en-IE" dirty="0" smtClean="0">
                <a:solidFill>
                  <a:schemeClr val="accent2"/>
                </a:solidFill>
              </a:rPr>
              <a:t>pseudo-class</a:t>
            </a:r>
            <a:r>
              <a:rPr lang="en-IE" dirty="0" smtClean="0"/>
              <a:t>. You </a:t>
            </a:r>
            <a:r>
              <a:rPr lang="en-IE" dirty="0"/>
              <a:t>want to make the caption visible when the visitor </a:t>
            </a:r>
            <a:r>
              <a:rPr lang="en-IE" dirty="0" smtClean="0"/>
              <a:t>moves the mouse </a:t>
            </a:r>
            <a:r>
              <a:rPr lang="en-IE" dirty="0"/>
              <a:t>over the image. </a:t>
            </a:r>
            <a:r>
              <a:rPr lang="en-IE" dirty="0" smtClean="0"/>
              <a:t>Unfortunately</a:t>
            </a:r>
            <a:r>
              <a:rPr lang="en-IE" dirty="0"/>
              <a:t>, there’s no way to create a style that affects the caption when the </a:t>
            </a:r>
            <a:r>
              <a:rPr lang="en-IE" dirty="0" smtClean="0"/>
              <a:t>mouse </a:t>
            </a:r>
            <a:r>
              <a:rPr lang="en-IE" dirty="0"/>
              <a:t>moves over the image. However, since the caption is inside the </a:t>
            </a:r>
            <a:r>
              <a:rPr lang="en-IE" dirty="0">
                <a:solidFill>
                  <a:schemeClr val="accent2"/>
                </a:solidFill>
              </a:rPr>
              <a:t>&lt;figure&gt; </a:t>
            </a:r>
            <a:r>
              <a:rPr lang="en-IE" dirty="0" smtClean="0"/>
              <a:t>tag</a:t>
            </a:r>
            <a:r>
              <a:rPr lang="en-IE" dirty="0"/>
              <a:t>, you can craft a descendent selector that affects the caption when the </a:t>
            </a:r>
            <a:r>
              <a:rPr lang="en-IE" dirty="0" smtClean="0"/>
              <a:t>mouse </a:t>
            </a:r>
            <a:r>
              <a:rPr lang="en-IE" dirty="0"/>
              <a:t>moves over the figure</a:t>
            </a:r>
            <a:r>
              <a:rPr lang="en-IE" dirty="0" smtClean="0"/>
              <a:t>:</a:t>
            </a:r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This </a:t>
            </a:r>
            <a:r>
              <a:rPr lang="en-IE" dirty="0"/>
              <a:t>descendent selector basically says “</a:t>
            </a:r>
            <a:r>
              <a:rPr lang="en-IE" dirty="0">
                <a:solidFill>
                  <a:schemeClr val="accent2"/>
                </a:solidFill>
              </a:rPr>
              <a:t>target any &lt;</a:t>
            </a:r>
            <a:r>
              <a:rPr lang="en-IE" dirty="0" err="1">
                <a:solidFill>
                  <a:schemeClr val="accent2"/>
                </a:solidFill>
              </a:rPr>
              <a:t>figcaption</a:t>
            </a:r>
            <a:r>
              <a:rPr lang="en-IE" dirty="0">
                <a:solidFill>
                  <a:schemeClr val="accent2"/>
                </a:solidFill>
              </a:rPr>
              <a:t>&gt; tag that’s </a:t>
            </a:r>
            <a:r>
              <a:rPr lang="en-IE" dirty="0" smtClean="0">
                <a:solidFill>
                  <a:schemeClr val="accent2"/>
                </a:solidFill>
              </a:rPr>
              <a:t>inside </a:t>
            </a:r>
            <a:r>
              <a:rPr lang="en-IE" dirty="0">
                <a:solidFill>
                  <a:schemeClr val="accent2"/>
                </a:solidFill>
              </a:rPr>
              <a:t>an element with the class of hat, but only when the mouse is over that </a:t>
            </a:r>
            <a:r>
              <a:rPr lang="en-IE" dirty="0" smtClean="0">
                <a:solidFill>
                  <a:schemeClr val="accent2"/>
                </a:solidFill>
              </a:rPr>
              <a:t>element</a:t>
            </a:r>
            <a:r>
              <a:rPr lang="en-IE" dirty="0"/>
              <a:t>.” This selector only works because the </a:t>
            </a:r>
            <a:r>
              <a:rPr lang="en-IE" dirty="0" err="1" smtClean="0">
                <a:solidFill>
                  <a:schemeClr val="accent2"/>
                </a:solidFill>
              </a:rPr>
              <a:t>figcaption</a:t>
            </a:r>
            <a:r>
              <a:rPr lang="en-IE" dirty="0" smtClean="0">
                <a:solidFill>
                  <a:schemeClr val="accent2"/>
                </a:solidFill>
              </a:rPr>
              <a:t> </a:t>
            </a:r>
            <a:r>
              <a:rPr lang="en-IE" dirty="0"/>
              <a:t>tag is a descendent </a:t>
            </a:r>
            <a:r>
              <a:rPr lang="en-IE" dirty="0" smtClean="0"/>
              <a:t>of </a:t>
            </a:r>
            <a:r>
              <a:rPr lang="en-IE" dirty="0"/>
              <a:t>the element being hovered over.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7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Transitions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 transition is </a:t>
            </a:r>
            <a:r>
              <a:rPr lang="en-IE" dirty="0"/>
              <a:t>simply an animation </a:t>
            </a:r>
            <a:r>
              <a:rPr lang="en-IE" dirty="0" smtClean="0"/>
              <a:t>from </a:t>
            </a:r>
            <a:r>
              <a:rPr lang="en-IE" dirty="0"/>
              <a:t>one set of CSS properties to another set over a specific amount of time</a:t>
            </a:r>
            <a:r>
              <a:rPr lang="en-IE" dirty="0" smtClean="0"/>
              <a:t>.</a:t>
            </a:r>
          </a:p>
          <a:p>
            <a:r>
              <a:rPr lang="en-IE" dirty="0"/>
              <a:t>To make a transition work, you need a few things in place:</a:t>
            </a:r>
          </a:p>
          <a:p>
            <a:pPr lvl="1"/>
            <a:r>
              <a:rPr lang="en-IE" dirty="0" smtClean="0">
                <a:solidFill>
                  <a:schemeClr val="accent2"/>
                </a:solidFill>
              </a:rPr>
              <a:t>Two </a:t>
            </a:r>
            <a:r>
              <a:rPr lang="en-IE" dirty="0">
                <a:solidFill>
                  <a:schemeClr val="accent2"/>
                </a:solidFill>
              </a:rPr>
              <a:t>styles. </a:t>
            </a:r>
            <a:r>
              <a:rPr lang="en-IE" dirty="0"/>
              <a:t>One style represents the beginning look of the element—a</a:t>
            </a:r>
            <a:r>
              <a:rPr lang="en-IE" dirty="0">
                <a:solidFill>
                  <a:schemeClr val="accent2"/>
                </a:solidFill>
              </a:rPr>
              <a:t> </a:t>
            </a:r>
            <a:r>
              <a:rPr lang="en-IE" dirty="0" smtClean="0">
                <a:solidFill>
                  <a:schemeClr val="accent2"/>
                </a:solidFill>
              </a:rPr>
              <a:t>red </a:t>
            </a:r>
            <a:r>
              <a:rPr lang="en-IE" dirty="0" err="1" smtClean="0">
                <a:solidFill>
                  <a:schemeClr val="accent2"/>
                </a:solidFill>
              </a:rPr>
              <a:t>nav</a:t>
            </a:r>
            <a:r>
              <a:rPr lang="en-IE" dirty="0" smtClean="0">
                <a:solidFill>
                  <a:schemeClr val="accent2"/>
                </a:solidFill>
              </a:rPr>
              <a:t> </a:t>
            </a:r>
            <a:r>
              <a:rPr lang="en-IE" dirty="0">
                <a:solidFill>
                  <a:schemeClr val="accent2"/>
                </a:solidFill>
              </a:rPr>
              <a:t>button</a:t>
            </a:r>
            <a:r>
              <a:rPr lang="en-IE" dirty="0"/>
              <a:t>, for </a:t>
            </a:r>
            <a:r>
              <a:rPr lang="en-IE" dirty="0" smtClean="0"/>
              <a:t>example, while </a:t>
            </a:r>
            <a:r>
              <a:rPr lang="en-IE" dirty="0"/>
              <a:t>the second style is the ending look—a </a:t>
            </a:r>
            <a:r>
              <a:rPr lang="en-IE" dirty="0">
                <a:solidFill>
                  <a:schemeClr val="accent2"/>
                </a:solidFill>
              </a:rPr>
              <a:t>blue </a:t>
            </a:r>
            <a:r>
              <a:rPr lang="en-IE" dirty="0" err="1">
                <a:solidFill>
                  <a:schemeClr val="accent2"/>
                </a:solidFill>
              </a:rPr>
              <a:t>nav</a:t>
            </a:r>
            <a:r>
              <a:rPr lang="en-IE" dirty="0">
                <a:solidFill>
                  <a:schemeClr val="accent2"/>
                </a:solidFill>
              </a:rPr>
              <a:t> </a:t>
            </a:r>
            <a:r>
              <a:rPr lang="en-IE" dirty="0" smtClean="0">
                <a:solidFill>
                  <a:schemeClr val="accent2"/>
                </a:solidFill>
              </a:rPr>
              <a:t>button</a:t>
            </a:r>
            <a:r>
              <a:rPr lang="en-IE" dirty="0"/>
              <a:t>. The web browser will take care of the process of animating the change </a:t>
            </a:r>
            <a:r>
              <a:rPr lang="en-IE" dirty="0" smtClean="0"/>
              <a:t>between </a:t>
            </a:r>
            <a:r>
              <a:rPr lang="en-IE" dirty="0"/>
              <a:t>the two styles (changing the button from red to blue, for example). </a:t>
            </a:r>
          </a:p>
          <a:p>
            <a:pPr lvl="1"/>
            <a:r>
              <a:rPr lang="en-IE" dirty="0" smtClean="0">
                <a:solidFill>
                  <a:schemeClr val="accent2"/>
                </a:solidFill>
              </a:rPr>
              <a:t>The </a:t>
            </a:r>
            <a:r>
              <a:rPr lang="en-IE" dirty="0">
                <a:solidFill>
                  <a:schemeClr val="accent2"/>
                </a:solidFill>
              </a:rPr>
              <a:t>transition property</a:t>
            </a:r>
            <a:r>
              <a:rPr lang="en-IE" dirty="0"/>
              <a:t>. CSS3 adds the transition property—the secret </a:t>
            </a:r>
            <a:r>
              <a:rPr lang="en-IE" dirty="0" smtClean="0"/>
              <a:t>sauce </a:t>
            </a:r>
            <a:r>
              <a:rPr lang="en-IE" dirty="0"/>
              <a:t>that makes the animation possible. In general, you apply the transition </a:t>
            </a:r>
            <a:r>
              <a:rPr lang="en-IE" dirty="0" smtClean="0"/>
              <a:t>property </a:t>
            </a:r>
            <a:r>
              <a:rPr lang="en-IE" dirty="0"/>
              <a:t>to the original style, the style that defines the look of an element </a:t>
            </a:r>
            <a:r>
              <a:rPr lang="en-IE" dirty="0" smtClean="0"/>
              <a:t>before </a:t>
            </a:r>
            <a:r>
              <a:rPr lang="en-IE" dirty="0"/>
              <a:t>the animation begins. </a:t>
            </a:r>
          </a:p>
          <a:p>
            <a:pPr lvl="1"/>
            <a:r>
              <a:rPr lang="en-IE" dirty="0" smtClean="0">
                <a:solidFill>
                  <a:schemeClr val="accent2"/>
                </a:solidFill>
              </a:rPr>
              <a:t>A </a:t>
            </a:r>
            <a:r>
              <a:rPr lang="en-IE" dirty="0">
                <a:solidFill>
                  <a:schemeClr val="accent2"/>
                </a:solidFill>
              </a:rPr>
              <a:t>trigger. </a:t>
            </a:r>
            <a:r>
              <a:rPr lang="en-IE" dirty="0"/>
              <a:t>The trigger is the action that causes the change between the two </a:t>
            </a:r>
            <a:r>
              <a:rPr lang="en-IE" dirty="0" smtClean="0"/>
              <a:t>styles</a:t>
            </a:r>
            <a:r>
              <a:rPr lang="en-IE" dirty="0"/>
              <a:t>. With CSS, you can use several pseudo-classes to trigger an animation. </a:t>
            </a:r>
            <a:r>
              <a:rPr lang="en-IE" dirty="0" smtClean="0"/>
              <a:t>The </a:t>
            </a:r>
            <a:r>
              <a:rPr lang="en-IE" dirty="0"/>
              <a:t>most common is the :hover pseudo-class. With it, you can animate the </a:t>
            </a:r>
            <a:r>
              <a:rPr lang="en-IE" dirty="0" smtClean="0"/>
              <a:t>change </a:t>
            </a:r>
            <a:r>
              <a:rPr lang="en-IE" dirty="0"/>
              <a:t>between an element’s normal appearance and how it looks when a </a:t>
            </a:r>
            <a:r>
              <a:rPr lang="en-IE" dirty="0" smtClean="0"/>
              <a:t>visitor </a:t>
            </a:r>
            <a:r>
              <a:rPr lang="en-IE" dirty="0" err="1"/>
              <a:t>mouses</a:t>
            </a:r>
            <a:r>
              <a:rPr lang="en-IE" dirty="0"/>
              <a:t> over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3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Transitions(continued)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When the trigger no longer applies—when the visitor </a:t>
            </a:r>
            <a:r>
              <a:rPr lang="en-IE" dirty="0" smtClean="0"/>
              <a:t>mouse moves </a:t>
            </a:r>
            <a:r>
              <a:rPr lang="en-IE" dirty="0"/>
              <a:t>off a navigation </a:t>
            </a:r>
            <a:r>
              <a:rPr lang="en-IE" dirty="0" smtClean="0"/>
              <a:t>button</a:t>
            </a:r>
            <a:r>
              <a:rPr lang="en-IE" dirty="0"/>
              <a:t>, for example—then the browser returns the tag back to its previous style </a:t>
            </a:r>
            <a:r>
              <a:rPr lang="en-IE" dirty="0" smtClean="0"/>
              <a:t>and </a:t>
            </a:r>
            <a:r>
              <a:rPr lang="en-IE" dirty="0"/>
              <a:t>animates the entire process. In other words, you only need to set a transition </a:t>
            </a:r>
            <a:r>
              <a:rPr lang="en-IE" dirty="0" smtClean="0"/>
              <a:t>to </a:t>
            </a:r>
            <a:r>
              <a:rPr lang="en-IE" dirty="0"/>
              <a:t>an element once, and the browser takes care of animating from one style to </a:t>
            </a:r>
            <a:r>
              <a:rPr lang="en-IE" dirty="0" smtClean="0"/>
              <a:t>another </a:t>
            </a:r>
            <a:r>
              <a:rPr lang="en-IE" dirty="0"/>
              <a:t>and back to the original style</a:t>
            </a:r>
            <a:r>
              <a:rPr lang="en-IE" dirty="0" smtClean="0"/>
              <a:t>.</a:t>
            </a:r>
          </a:p>
          <a:p>
            <a:r>
              <a:rPr lang="en-IE" dirty="0"/>
              <a:t>A web browser can’t animate every single CSS property, but you still have a </a:t>
            </a:r>
            <a:r>
              <a:rPr lang="en-IE" dirty="0" smtClean="0"/>
              <a:t>long list </a:t>
            </a:r>
            <a:r>
              <a:rPr lang="en-IE" dirty="0"/>
              <a:t>of properties to choose from. In addition to the rotate,  scale, translate, </a:t>
            </a:r>
            <a:r>
              <a:rPr lang="en-IE" dirty="0" smtClean="0"/>
              <a:t>and  </a:t>
            </a:r>
            <a:r>
              <a:rPr lang="en-IE" dirty="0"/>
              <a:t>skew  </a:t>
            </a:r>
            <a:r>
              <a:rPr lang="en-IE" dirty="0" smtClean="0"/>
              <a:t>transformations,  </a:t>
            </a:r>
            <a:r>
              <a:rPr lang="en-IE" dirty="0"/>
              <a:t>you  can  also  animate  </a:t>
            </a:r>
            <a:r>
              <a:rPr lang="en-IE" dirty="0" err="1"/>
              <a:t>color</a:t>
            </a:r>
            <a:r>
              <a:rPr lang="en-IE" dirty="0"/>
              <a:t>, </a:t>
            </a:r>
            <a:r>
              <a:rPr lang="en-IE" dirty="0" smtClean="0"/>
              <a:t>background-</a:t>
            </a:r>
            <a:r>
              <a:rPr lang="en-IE" dirty="0" err="1" smtClean="0"/>
              <a:t>color</a:t>
            </a:r>
            <a:r>
              <a:rPr lang="en-IE" dirty="0"/>
              <a:t>, border-</a:t>
            </a:r>
            <a:r>
              <a:rPr lang="en-IE" dirty="0" err="1"/>
              <a:t>color</a:t>
            </a:r>
            <a:r>
              <a:rPr lang="en-IE" dirty="0"/>
              <a:t>, border-width, font-size, height, width, </a:t>
            </a:r>
            <a:r>
              <a:rPr lang="en-IE" dirty="0" smtClean="0"/>
              <a:t>letter-spacing</a:t>
            </a:r>
            <a:r>
              <a:rPr lang="en-IE" dirty="0"/>
              <a:t>, line-height, margin, opacity, padding, word-spacing; the positioning </a:t>
            </a:r>
            <a:r>
              <a:rPr lang="en-IE" dirty="0" smtClean="0"/>
              <a:t>properties—top</a:t>
            </a:r>
            <a:r>
              <a:rPr lang="en-IE" dirty="0"/>
              <a:t>, left, right, and </a:t>
            </a:r>
            <a:r>
              <a:rPr lang="en-IE" dirty="0" smtClean="0"/>
              <a:t>bottom and </a:t>
            </a:r>
            <a:r>
              <a:rPr lang="en-IE" dirty="0"/>
              <a:t>many other properties. </a:t>
            </a:r>
            <a:endParaRPr lang="en-IE" dirty="0" smtClean="0"/>
          </a:p>
          <a:p>
            <a:r>
              <a:rPr lang="en-IE" dirty="0" smtClean="0"/>
              <a:t>You </a:t>
            </a:r>
            <a:r>
              <a:rPr lang="en-IE" dirty="0"/>
              <a:t>can find a complete list at </a:t>
            </a:r>
            <a:r>
              <a:rPr lang="en-IE" dirty="0" smtClean="0"/>
              <a:t>www.w3.org/TR/css3-transitions</a:t>
            </a:r>
            <a:r>
              <a:rPr lang="en-IE" dirty="0"/>
              <a:t>/#animatable-properties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667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2729</TotalTime>
  <Words>1723</Words>
  <Application>Microsoft Office PowerPoint</Application>
  <PresentationFormat>Widescreen</PresentationFormat>
  <Paragraphs>122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Wingdings</vt:lpstr>
      <vt:lpstr>Retrospect</vt:lpstr>
      <vt:lpstr>CSS  Hiding Parts of a Page &amp; Transitions</vt:lpstr>
      <vt:lpstr>Hiding Parts of a Page</vt:lpstr>
      <vt:lpstr>Hiding Parts of a Page (continued)</vt:lpstr>
      <vt:lpstr>Hiding Parts of a Page (continued)</vt:lpstr>
      <vt:lpstr>Hiding Parts of a Page (continued)</vt:lpstr>
      <vt:lpstr>Hiding Parts of a Page (continued)</vt:lpstr>
      <vt:lpstr>Hiding Parts of a Page (continued)</vt:lpstr>
      <vt:lpstr>Transitions</vt:lpstr>
      <vt:lpstr>Transitions(continued)</vt:lpstr>
      <vt:lpstr>Adding a Transition</vt:lpstr>
      <vt:lpstr>Here’s a simple example. </vt:lpstr>
      <vt:lpstr>Here’s a simple example (continued)</vt:lpstr>
      <vt:lpstr>Here’s a simple example (continued)</vt:lpstr>
      <vt:lpstr>Here’s a simple example (continued)</vt:lpstr>
      <vt:lpstr>Here’s a simple example (continued)</vt:lpstr>
      <vt:lpstr>Here’s a simple example (continued)</vt:lpstr>
      <vt:lpstr>Here’s a simple example (continued)</vt:lpstr>
      <vt:lpstr>Transition of multiple properties</vt:lpstr>
      <vt:lpstr>All in 1 go…..</vt:lpstr>
      <vt:lpstr>box-shadow property </vt:lpstr>
      <vt:lpstr>PowerPoint Presentation</vt:lpstr>
      <vt:lpstr>PowerPoint Presentation</vt:lpstr>
      <vt:lpstr>PowerPoint Presentation</vt:lpstr>
    </vt:vector>
  </TitlesOfParts>
  <Company>Institute of Technology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and CSS3</dc:title>
  <dc:creator>Anne O Brien</dc:creator>
  <cp:lastModifiedBy>Anne O Brien</cp:lastModifiedBy>
  <cp:revision>92</cp:revision>
  <cp:lastPrinted>2014-02-04T14:09:28Z</cp:lastPrinted>
  <dcterms:created xsi:type="dcterms:W3CDTF">2013-09-05T11:16:02Z</dcterms:created>
  <dcterms:modified xsi:type="dcterms:W3CDTF">2014-02-28T16:34:06Z</dcterms:modified>
</cp:coreProperties>
</file>