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handoutMasterIdLst>
    <p:handoutMasterId r:id="rId31"/>
  </p:handoutMasterIdLst>
  <p:sldIdLst>
    <p:sldId id="256" r:id="rId2"/>
    <p:sldId id="271" r:id="rId3"/>
    <p:sldId id="272" r:id="rId4"/>
    <p:sldId id="273" r:id="rId5"/>
    <p:sldId id="275" r:id="rId6"/>
    <p:sldId id="277" r:id="rId7"/>
    <p:sldId id="27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8" r:id="rId23"/>
    <p:sldId id="279" r:id="rId24"/>
    <p:sldId id="280" r:id="rId25"/>
    <p:sldId id="281" r:id="rId26"/>
    <p:sldId id="282" r:id="rId27"/>
    <p:sldId id="283" r:id="rId28"/>
    <p:sldId id="284" r:id="rId29"/>
  </p:sldIdLst>
  <p:sldSz cx="12192000" cy="6858000"/>
  <p:notesSz cx="6718300" cy="985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475"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05238" y="0"/>
            <a:ext cx="2911475" cy="493713"/>
          </a:xfrm>
          <a:prstGeom prst="rect">
            <a:avLst/>
          </a:prstGeom>
        </p:spPr>
        <p:txBody>
          <a:bodyPr vert="horz" lIns="91440" tIns="45720" rIns="91440" bIns="45720" rtlCol="0"/>
          <a:lstStyle>
            <a:lvl1pPr algn="r">
              <a:defRPr sz="1200"/>
            </a:lvl1pPr>
          </a:lstStyle>
          <a:p>
            <a:fld id="{67E51884-1540-41AD-96FB-661D3E70B9DE}" type="datetimeFigureOut">
              <a:rPr lang="en-IE" smtClean="0"/>
              <a:t>20/01/2014</a:t>
            </a:fld>
            <a:endParaRPr lang="en-IE"/>
          </a:p>
        </p:txBody>
      </p:sp>
      <p:sp>
        <p:nvSpPr>
          <p:cNvPr id="4" name="Footer Placeholder 3"/>
          <p:cNvSpPr>
            <a:spLocks noGrp="1"/>
          </p:cNvSpPr>
          <p:nvPr>
            <p:ph type="ftr" sz="quarter" idx="2"/>
          </p:nvPr>
        </p:nvSpPr>
        <p:spPr>
          <a:xfrm>
            <a:off x="0" y="9361488"/>
            <a:ext cx="2911475" cy="493712"/>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05238" y="9361488"/>
            <a:ext cx="2911475" cy="493712"/>
          </a:xfrm>
          <a:prstGeom prst="rect">
            <a:avLst/>
          </a:prstGeom>
        </p:spPr>
        <p:txBody>
          <a:bodyPr vert="horz" lIns="91440" tIns="45720" rIns="91440" bIns="45720" rtlCol="0" anchor="b"/>
          <a:lstStyle>
            <a:lvl1pPr algn="r">
              <a:defRPr sz="1200"/>
            </a:lvl1pPr>
          </a:lstStyle>
          <a:p>
            <a:fld id="{36FFE2C8-356B-486B-888C-7AC69D5EEE92}" type="slidenum">
              <a:rPr lang="en-IE" smtClean="0"/>
              <a:t>‹#›</a:t>
            </a:fld>
            <a:endParaRPr lang="en-IE"/>
          </a:p>
        </p:txBody>
      </p:sp>
    </p:spTree>
    <p:extLst>
      <p:ext uri="{BB962C8B-B14F-4D97-AF65-F5344CB8AC3E}">
        <p14:creationId xmlns:p14="http://schemas.microsoft.com/office/powerpoint/2010/main" val="2402139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263" cy="49447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05482" y="0"/>
            <a:ext cx="2911263" cy="494472"/>
          </a:xfrm>
          <a:prstGeom prst="rect">
            <a:avLst/>
          </a:prstGeom>
        </p:spPr>
        <p:txBody>
          <a:bodyPr vert="horz" lIns="91440" tIns="45720" rIns="91440" bIns="45720" rtlCol="0"/>
          <a:lstStyle>
            <a:lvl1pPr algn="r">
              <a:defRPr sz="1200"/>
            </a:lvl1pPr>
          </a:lstStyle>
          <a:p>
            <a:fld id="{6F844888-996B-4121-A323-9F930E2F78DF}" type="datetimeFigureOut">
              <a:rPr lang="en-IE" smtClean="0"/>
              <a:t>20/01/2014</a:t>
            </a:fld>
            <a:endParaRPr lang="en-IE"/>
          </a:p>
        </p:txBody>
      </p:sp>
      <p:sp>
        <p:nvSpPr>
          <p:cNvPr id="4" name="Slide Image Placeholder 3"/>
          <p:cNvSpPr>
            <a:spLocks noGrp="1" noRot="1" noChangeAspect="1"/>
          </p:cNvSpPr>
          <p:nvPr>
            <p:ph type="sldImg" idx="2"/>
          </p:nvPr>
        </p:nvSpPr>
        <p:spPr>
          <a:xfrm>
            <a:off x="403225" y="1231900"/>
            <a:ext cx="5911850" cy="33258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1830" y="4742815"/>
            <a:ext cx="5374640" cy="38804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60730"/>
            <a:ext cx="2911263" cy="49447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05482" y="9360730"/>
            <a:ext cx="2911263" cy="494470"/>
          </a:xfrm>
          <a:prstGeom prst="rect">
            <a:avLst/>
          </a:prstGeom>
        </p:spPr>
        <p:txBody>
          <a:bodyPr vert="horz" lIns="91440" tIns="45720" rIns="91440" bIns="45720" rtlCol="0" anchor="b"/>
          <a:lstStyle>
            <a:lvl1pPr algn="r">
              <a:defRPr sz="1200"/>
            </a:lvl1pPr>
          </a:lstStyle>
          <a:p>
            <a:fld id="{212FF4D2-4B88-46C7-B323-3F3CB2EB18CB}" type="slidenum">
              <a:rPr lang="en-IE" smtClean="0"/>
              <a:t>‹#›</a:t>
            </a:fld>
            <a:endParaRPr lang="en-IE"/>
          </a:p>
        </p:txBody>
      </p:sp>
    </p:spTree>
    <p:extLst>
      <p:ext uri="{BB962C8B-B14F-4D97-AF65-F5344CB8AC3E}">
        <p14:creationId xmlns:p14="http://schemas.microsoft.com/office/powerpoint/2010/main" val="426877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980B48-5EF3-484C-ACC9-57F49DAC5A7C}" type="datetime1">
              <a:rPr lang="en-US" smtClean="0"/>
              <a:t>1/20/2014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8A21E-0844-40E8-9528-D87D8CB32B41}" type="datetime1">
              <a:rPr lang="en-US" smtClean="0"/>
              <a:t>1/20/2014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FBAE6-D64F-476D-BFAE-07302FE5572E}" type="datetime1">
              <a:rPr lang="en-US" smtClean="0"/>
              <a:t>1/20/2014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panose="05000000000000000000" pitchFamily="2" charset="2"/>
              <a:buChar char="§"/>
              <a:defRPr/>
            </a:lvl1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33C83D6-C6FA-48CF-A777-EE68396EC47C}" type="datetime1">
              <a:rPr lang="en-US" smtClean="0"/>
              <a:t>1/20/2014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5476F-8243-4483-A114-0468670B6DFD}" type="datetime1">
              <a:rPr lang="en-US" smtClean="0"/>
              <a:t>1/20/2014</a:t>
            </a:fld>
            <a:endParaRPr lang="en-US" dirty="0"/>
          </a:p>
        </p:txBody>
      </p:sp>
      <p:sp>
        <p:nvSpPr>
          <p:cNvPr id="5" name="Footer Placeholder 4"/>
          <p:cNvSpPr>
            <a:spLocks noGrp="1"/>
          </p:cNvSpPr>
          <p:nvPr>
            <p:ph type="ftr" sz="quarter" idx="11"/>
          </p:nvPr>
        </p:nvSpPr>
        <p:spPr/>
        <p:txBody>
          <a:bodyPr/>
          <a:lstStyle/>
          <a:p>
            <a:r>
              <a:rPr lang="en-IE" dirty="0"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7EDDF5-3C86-46DD-AB48-9125525710B2}" type="datetime1">
              <a:rPr lang="en-US" smtClean="0"/>
              <a:t>1/20/2014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491184-230C-4052-8524-57174D830A4C}" type="datetime1">
              <a:rPr lang="en-US" smtClean="0"/>
              <a:t>1/20/2014</a:t>
            </a:fld>
            <a:endParaRPr lang="en-US" dirty="0"/>
          </a:p>
        </p:txBody>
      </p:sp>
      <p:sp>
        <p:nvSpPr>
          <p:cNvPr id="8" name="Footer Placeholder 7"/>
          <p:cNvSpPr>
            <a:spLocks noGrp="1"/>
          </p:cNvSpPr>
          <p:nvPr>
            <p:ph type="ftr" sz="quarter" idx="11"/>
          </p:nvPr>
        </p:nvSpPr>
        <p:spPr/>
        <p:txBody>
          <a:body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0ECECC-12D6-4664-AAB9-821BF2D9EEE5}" type="datetime1">
              <a:rPr lang="en-US" smtClean="0"/>
              <a:t>1/20/2014</a:t>
            </a:fld>
            <a:endParaRPr lang="en-US" dirty="0"/>
          </a:p>
        </p:txBody>
      </p:sp>
      <p:sp>
        <p:nvSpPr>
          <p:cNvPr id="4" name="Footer Placeholder 3"/>
          <p:cNvSpPr>
            <a:spLocks noGrp="1"/>
          </p:cNvSpPr>
          <p:nvPr>
            <p:ph type="ftr" sz="quarter" idx="11"/>
          </p:nvPr>
        </p:nvSpPr>
        <p:spPr/>
        <p:txBody>
          <a:bodyPr/>
          <a:lstStyle/>
          <a:p>
            <a:r>
              <a:rPr lang="en-IE" smtClean="0"/>
              <a:t>HTML 5 and CSS 3  Illustrated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328120-964D-4ACB-9979-90B24B4569D5}" type="datetime1">
              <a:rPr lang="en-US" smtClean="0"/>
              <a:t>1/20/2014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0A2ABB-AA41-485B-B610-805C6480BC7A}" type="datetime1">
              <a:rPr lang="en-US" smtClean="0"/>
              <a:t>1/20/2014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4A803-64D6-4044-8FE7-7CA47D64A413}" type="datetime1">
              <a:rPr lang="en-US" smtClean="0"/>
              <a:t>1/20/2014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7BB578-0753-4041-9B49-CBFAA7AC565C}" type="datetime1">
              <a:rPr lang="en-US" smtClean="0"/>
              <a:t>1/20/2014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E" smtClean="0"/>
              <a:t>HTML 5 and CSS 3  Illustrated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and </a:t>
            </a:r>
            <a:r>
              <a:rPr lang="en-US" dirty="0" smtClean="0"/>
              <a:t>CSS3</a:t>
            </a:r>
            <a:endParaRPr lang="en-IE" dirty="0"/>
          </a:p>
        </p:txBody>
      </p:sp>
      <p:sp>
        <p:nvSpPr>
          <p:cNvPr id="3" name="Subtitle 2"/>
          <p:cNvSpPr>
            <a:spLocks noGrp="1"/>
          </p:cNvSpPr>
          <p:nvPr>
            <p:ph type="subTitle" idx="1"/>
          </p:nvPr>
        </p:nvSpPr>
        <p:spPr/>
        <p:txBody>
          <a:bodyPr/>
          <a:lstStyle/>
          <a:p>
            <a:r>
              <a:rPr lang="en-US" dirty="0" smtClean="0">
                <a:solidFill>
                  <a:srgbClr val="00BAE6"/>
                </a:solidFill>
              </a:rPr>
              <a:t>Working with Floats</a:t>
            </a:r>
            <a:endParaRPr lang="en-IE" dirty="0"/>
          </a:p>
        </p:txBody>
      </p:sp>
    </p:spTree>
    <p:extLst>
      <p:ext uri="{BB962C8B-B14F-4D97-AF65-F5344CB8AC3E}">
        <p14:creationId xmlns:p14="http://schemas.microsoft.com/office/powerpoint/2010/main" val="307766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IE" altLang="en-US" dirty="0"/>
              <a:t>Lets do an example!</a:t>
            </a:r>
            <a:endParaRPr lang="en-US" altLang="en-US" dirty="0"/>
          </a:p>
        </p:txBody>
      </p:sp>
      <p:sp>
        <p:nvSpPr>
          <p:cNvPr id="39939" name="Rectangle 3"/>
          <p:cNvSpPr>
            <a:spLocks noGrp="1" noChangeArrowheads="1"/>
          </p:cNvSpPr>
          <p:nvPr>
            <p:ph type="body" idx="1"/>
          </p:nvPr>
        </p:nvSpPr>
        <p:spPr>
          <a:xfrm>
            <a:off x="1117600" y="1981200"/>
            <a:ext cx="10769600" cy="4114800"/>
          </a:xfrm>
          <a:noFill/>
          <a:ln/>
        </p:spPr>
        <p:txBody>
          <a:bodyPr/>
          <a:lstStyle/>
          <a:p>
            <a:r>
              <a:rPr lang="en-US" altLang="en-US" dirty="0"/>
              <a:t>Lets begin by making a page with some default text we want our boxes to float around:</a:t>
            </a:r>
          </a:p>
          <a:p>
            <a:pPr>
              <a:buFont typeface="Wingdings" pitchFamily="2" charset="2"/>
              <a:buNone/>
            </a:pPr>
            <a:r>
              <a:rPr lang="en-US" altLang="en-US" dirty="0">
                <a:solidFill>
                  <a:schemeClr val="accent1"/>
                </a:solidFill>
                <a:latin typeface="Arial Unicode MS" pitchFamily="34" charset="-128"/>
              </a:rPr>
              <a:t>&lt;body&gt;</a:t>
            </a:r>
            <a:br>
              <a:rPr lang="en-US" altLang="en-US" dirty="0">
                <a:solidFill>
                  <a:schemeClr val="accent1"/>
                </a:solidFill>
                <a:latin typeface="Arial Unicode MS" pitchFamily="34" charset="-128"/>
              </a:rPr>
            </a:br>
            <a:r>
              <a:rPr lang="en-US" altLang="en-US" dirty="0">
                <a:solidFill>
                  <a:schemeClr val="accent1"/>
                </a:solidFill>
                <a:latin typeface="Arial Unicode MS" pitchFamily="34" charset="-128"/>
              </a:rPr>
              <a:t>&lt;h3&gt;This text is between two...&lt;/h3&gt;</a:t>
            </a:r>
          </a:p>
          <a:p>
            <a:pPr>
              <a:buFont typeface="Wingdings" pitchFamily="2" charset="2"/>
              <a:buNone/>
            </a:pPr>
            <a:r>
              <a:rPr lang="en-US" altLang="en-US" dirty="0">
                <a:solidFill>
                  <a:schemeClr val="accent1"/>
                </a:solidFill>
                <a:latin typeface="Arial Unicode MS" pitchFamily="34" charset="-128"/>
              </a:rPr>
              <a:t>&lt;/body&gt;</a:t>
            </a:r>
          </a:p>
          <a:p>
            <a:pPr>
              <a:buFont typeface="Wingdings" pitchFamily="2" charset="2"/>
              <a:buNone/>
            </a:pPr>
            <a:endParaRPr lang="en-US" altLang="en-US" dirty="0">
              <a:solidFill>
                <a:schemeClr val="folHlink"/>
              </a:solidFill>
              <a:latin typeface="Arial Unicode MS" pitchFamily="34" charset="-128"/>
            </a:endParaRPr>
          </a:p>
          <a:p>
            <a:r>
              <a:rPr lang="en-US" altLang="en-US" dirty="0"/>
              <a:t>This is just a really simple page of text.</a:t>
            </a:r>
          </a:p>
          <a:p>
            <a:endParaRPr lang="en-US" alt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1453456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IE" altLang="en-US" dirty="0"/>
              <a:t>Lets do an example</a:t>
            </a:r>
            <a:r>
              <a:rPr lang="en-IE" altLang="en-US" dirty="0" smtClean="0"/>
              <a:t>! (continued)</a:t>
            </a:r>
            <a:endParaRPr lang="en-US" altLang="en-US" dirty="0"/>
          </a:p>
        </p:txBody>
      </p:sp>
      <p:sp>
        <p:nvSpPr>
          <p:cNvPr id="43011" name="Rectangle 3"/>
          <p:cNvSpPr>
            <a:spLocks noGrp="1" noChangeArrowheads="1"/>
          </p:cNvSpPr>
          <p:nvPr>
            <p:ph type="body" idx="1"/>
          </p:nvPr>
        </p:nvSpPr>
        <p:spPr>
          <a:xfrm>
            <a:off x="1016000" y="2057400"/>
            <a:ext cx="10871200" cy="4572000"/>
          </a:xfrm>
        </p:spPr>
        <p:txBody>
          <a:bodyPr/>
          <a:lstStyle/>
          <a:p>
            <a:pPr>
              <a:lnSpc>
                <a:spcPct val="90000"/>
              </a:lnSpc>
            </a:pPr>
            <a:r>
              <a:rPr lang="en-US" altLang="en-US" dirty="0"/>
              <a:t>Now lets code "</a:t>
            </a:r>
            <a:r>
              <a:rPr lang="en-US" altLang="en-US" dirty="0">
                <a:solidFill>
                  <a:schemeClr val="accent1"/>
                </a:solidFill>
              </a:rPr>
              <a:t>Box #1</a:t>
            </a:r>
            <a:r>
              <a:rPr lang="en-US" altLang="en-US" dirty="0"/>
              <a:t>", the red box. </a:t>
            </a:r>
          </a:p>
          <a:p>
            <a:pPr>
              <a:lnSpc>
                <a:spcPct val="90000"/>
              </a:lnSpc>
            </a:pPr>
            <a:r>
              <a:rPr lang="en-US" altLang="en-US" dirty="0"/>
              <a:t>For starters, all floated boxes must be coded </a:t>
            </a:r>
            <a:r>
              <a:rPr lang="en-US" altLang="en-US" b="1" i="1" dirty="0"/>
              <a:t>before</a:t>
            </a:r>
            <a:r>
              <a:rPr lang="en-US" altLang="en-US" dirty="0"/>
              <a:t> any text that's to be presented beside or between them. </a:t>
            </a:r>
          </a:p>
          <a:p>
            <a:pPr>
              <a:lnSpc>
                <a:spcPct val="90000"/>
              </a:lnSpc>
              <a:buFont typeface="Wingdings" pitchFamily="2" charset="2"/>
              <a:buNone/>
            </a:pPr>
            <a:r>
              <a:rPr lang="en-US" altLang="en-US" dirty="0">
                <a:solidFill>
                  <a:schemeClr val="accent1"/>
                </a:solidFill>
              </a:rPr>
              <a:t>&lt;body&gt;</a:t>
            </a:r>
            <a:br>
              <a:rPr lang="en-US" altLang="en-US" dirty="0">
                <a:solidFill>
                  <a:schemeClr val="accent1"/>
                </a:solidFill>
              </a:rPr>
            </a:br>
            <a:r>
              <a:rPr lang="en-US" altLang="en-US" dirty="0">
                <a:solidFill>
                  <a:schemeClr val="accent1"/>
                </a:solidFill>
              </a:rPr>
              <a:t>&lt;div id="box1"&gt;</a:t>
            </a:r>
            <a:br>
              <a:rPr lang="en-US" altLang="en-US" dirty="0">
                <a:solidFill>
                  <a:schemeClr val="accent1"/>
                </a:solidFill>
              </a:rPr>
            </a:br>
            <a:r>
              <a:rPr lang="en-US" altLang="en-US" dirty="0">
                <a:solidFill>
                  <a:schemeClr val="accent1"/>
                </a:solidFill>
              </a:rPr>
              <a:t>&lt;h2 </a:t>
            </a:r>
            <a:r>
              <a:rPr lang="en-US" altLang="en-US" dirty="0" smtClean="0">
                <a:solidFill>
                  <a:schemeClr val="accent1"/>
                </a:solidFill>
              </a:rPr>
              <a:t>&gt;Box </a:t>
            </a:r>
            <a:r>
              <a:rPr lang="en-US" altLang="en-US" dirty="0">
                <a:solidFill>
                  <a:schemeClr val="accent1"/>
                </a:solidFill>
              </a:rPr>
              <a:t>#1&lt;/h2&gt;...</a:t>
            </a:r>
            <a:br>
              <a:rPr lang="en-US" altLang="en-US" dirty="0">
                <a:solidFill>
                  <a:schemeClr val="accent1"/>
                </a:solidFill>
              </a:rPr>
            </a:br>
            <a:r>
              <a:rPr lang="en-US" altLang="en-US" dirty="0">
                <a:solidFill>
                  <a:schemeClr val="accent1"/>
                </a:solidFill>
              </a:rPr>
              <a:t>&lt;/div&gt;</a:t>
            </a:r>
            <a:br>
              <a:rPr lang="en-US" altLang="en-US" dirty="0">
                <a:solidFill>
                  <a:schemeClr val="accent1"/>
                </a:solidFill>
              </a:rPr>
            </a:br>
            <a:r>
              <a:rPr lang="en-US" altLang="en-US" dirty="0">
                <a:solidFill>
                  <a:schemeClr val="accent1"/>
                </a:solidFill>
              </a:rPr>
              <a:t/>
            </a:r>
            <a:br>
              <a:rPr lang="en-US" altLang="en-US" dirty="0">
                <a:solidFill>
                  <a:schemeClr val="accent1"/>
                </a:solidFill>
              </a:rPr>
            </a:br>
            <a:r>
              <a:rPr lang="en-US" altLang="en-US" dirty="0">
                <a:solidFill>
                  <a:schemeClr val="accent1"/>
                </a:solidFill>
              </a:rPr>
              <a:t>&lt;h3&gt;This text is between two...&lt;/h3&gt;</a:t>
            </a:r>
          </a:p>
          <a:p>
            <a:pPr>
              <a:lnSpc>
                <a:spcPct val="90000"/>
              </a:lnSpc>
              <a:buFont typeface="Wingdings" pitchFamily="2" charset="2"/>
              <a:buNone/>
            </a:pPr>
            <a:r>
              <a:rPr lang="en-US" altLang="en-US" dirty="0">
                <a:solidFill>
                  <a:schemeClr val="accent1"/>
                </a:solidFill>
              </a:rPr>
              <a:t>&lt;/body&gt;</a:t>
            </a:r>
          </a:p>
          <a:p>
            <a:pPr>
              <a:lnSpc>
                <a:spcPct val="90000"/>
              </a:lnSpc>
              <a:buFont typeface="Wingdings" pitchFamily="2" charset="2"/>
              <a:buNone/>
            </a:pPr>
            <a:endParaRPr lang="en-US" altLang="en-US" sz="2400" dirty="0">
              <a:solidFill>
                <a:schemeClr val="folHlink"/>
              </a:solidFill>
            </a:endParaRPr>
          </a:p>
          <a:p>
            <a:pPr>
              <a:lnSpc>
                <a:spcPct val="90000"/>
              </a:lnSpc>
            </a:pPr>
            <a:endParaRPr lang="en-US" altLang="en-US" sz="2400" dirty="0"/>
          </a:p>
          <a:p>
            <a:pPr>
              <a:lnSpc>
                <a:spcPct val="90000"/>
              </a:lnSpc>
            </a:pPr>
            <a:endParaRPr lang="en-US" altLang="en-US" sz="2400" dirty="0"/>
          </a:p>
        </p:txBody>
      </p:sp>
      <p:sp>
        <p:nvSpPr>
          <p:cNvPr id="43014" name="Rectangle 6"/>
          <p:cNvSpPr>
            <a:spLocks noChangeArrowheads="1"/>
          </p:cNvSpPr>
          <p:nvPr/>
        </p:nvSpPr>
        <p:spPr bwMode="auto">
          <a:xfrm>
            <a:off x="6549292" y="3553956"/>
            <a:ext cx="5091723" cy="535531"/>
          </a:xfrm>
          <a:prstGeom prst="rect">
            <a:avLst/>
          </a:prstGeom>
          <a:noFill/>
          <a:ln w="9525">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20000"/>
              </a:spcBef>
              <a:buClr>
                <a:schemeClr val="folHlink"/>
              </a:buClr>
              <a:buSzPct val="60000"/>
              <a:buFont typeface="Wingdings" pitchFamily="2" charset="2"/>
              <a:buNone/>
            </a:pPr>
            <a:r>
              <a:rPr lang="en-US" altLang="en-US" dirty="0">
                <a:solidFill>
                  <a:schemeClr val="accent1"/>
                </a:solidFill>
              </a:rPr>
              <a:t>Again, take special notice that the box is placed </a:t>
            </a:r>
            <a:r>
              <a:rPr lang="en-US" altLang="en-US" b="1" dirty="0">
                <a:solidFill>
                  <a:schemeClr val="accent1"/>
                </a:solidFill>
              </a:rPr>
              <a:t>before</a:t>
            </a:r>
            <a:r>
              <a:rPr lang="en-US" altLang="en-US" dirty="0">
                <a:solidFill>
                  <a:schemeClr val="accent1"/>
                </a:solidFill>
              </a:rPr>
              <a:t> the text in your code</a:t>
            </a:r>
          </a:p>
        </p:txBody>
      </p:sp>
      <p:sp>
        <p:nvSpPr>
          <p:cNvPr id="2" name="Slide Number Placeholder 1"/>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58314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IE" altLang="en-US" dirty="0"/>
              <a:t>Lets do an example! (continued)</a:t>
            </a:r>
            <a:endParaRPr lang="en-US" altLang="en-US" dirty="0"/>
          </a:p>
        </p:txBody>
      </p:sp>
      <p:sp>
        <p:nvSpPr>
          <p:cNvPr id="44035" name="Rectangle 3"/>
          <p:cNvSpPr>
            <a:spLocks noGrp="1" noChangeArrowheads="1"/>
          </p:cNvSpPr>
          <p:nvPr>
            <p:ph type="body" idx="1"/>
          </p:nvPr>
        </p:nvSpPr>
        <p:spPr>
          <a:xfrm>
            <a:off x="1016000" y="1981200"/>
            <a:ext cx="10871200" cy="4648200"/>
          </a:xfrm>
        </p:spPr>
        <p:txBody>
          <a:bodyPr/>
          <a:lstStyle/>
          <a:p>
            <a:pPr>
              <a:lnSpc>
                <a:spcPct val="80000"/>
              </a:lnSpc>
            </a:pPr>
            <a:r>
              <a:rPr lang="en-US" altLang="en-US" dirty="0"/>
              <a:t>Now lets style Box#1 and use </a:t>
            </a:r>
            <a:r>
              <a:rPr lang="en-US" altLang="en-US" dirty="0">
                <a:solidFill>
                  <a:schemeClr val="accent1"/>
                </a:solidFill>
              </a:rPr>
              <a:t>"float:" </a:t>
            </a:r>
            <a:r>
              <a:rPr lang="en-US" altLang="en-US" dirty="0"/>
              <a:t>to position it to the left.</a:t>
            </a:r>
          </a:p>
          <a:p>
            <a:pPr>
              <a:lnSpc>
                <a:spcPct val="80000"/>
              </a:lnSpc>
              <a:buFont typeface="Wingdings" pitchFamily="2" charset="2"/>
              <a:buNone/>
            </a:pPr>
            <a:r>
              <a:rPr lang="en-US" altLang="en-US" sz="2000" dirty="0" smtClean="0">
                <a:solidFill>
                  <a:schemeClr val="accent1"/>
                </a:solidFill>
              </a:rPr>
              <a:t>&lt;</a:t>
            </a:r>
            <a:r>
              <a:rPr lang="en-US" altLang="en-US" sz="2000" dirty="0">
                <a:solidFill>
                  <a:schemeClr val="accent1"/>
                </a:solidFill>
              </a:rPr>
              <a:t>style type="text/</a:t>
            </a:r>
            <a:r>
              <a:rPr lang="en-US" altLang="en-US" sz="2000" dirty="0" err="1">
                <a:solidFill>
                  <a:schemeClr val="accent1"/>
                </a:solidFill>
              </a:rPr>
              <a:t>css</a:t>
            </a:r>
            <a:r>
              <a:rPr lang="en-US" altLang="en-US" sz="2000" dirty="0">
                <a:solidFill>
                  <a:schemeClr val="accent1"/>
                </a:solidFill>
              </a:rPr>
              <a:t>"&gt;</a:t>
            </a:r>
            <a:br>
              <a:rPr lang="en-US" altLang="en-US" sz="2000" dirty="0">
                <a:solidFill>
                  <a:schemeClr val="accent1"/>
                </a:solidFill>
              </a:rPr>
            </a:br>
            <a:r>
              <a:rPr lang="en-US" altLang="en-US" sz="2000" dirty="0">
                <a:solidFill>
                  <a:schemeClr val="accent1"/>
                </a:solidFill>
              </a:rPr>
              <a:t/>
            </a:r>
            <a:br>
              <a:rPr lang="en-US" altLang="en-US" sz="2000" dirty="0">
                <a:solidFill>
                  <a:schemeClr val="accent1"/>
                </a:solidFill>
              </a:rPr>
            </a:br>
            <a:r>
              <a:rPr lang="en-US" altLang="en-US" sz="2000" dirty="0">
                <a:solidFill>
                  <a:schemeClr val="accent1"/>
                </a:solidFill>
              </a:rPr>
              <a:t>#box1{</a:t>
            </a:r>
            <a:br>
              <a:rPr lang="en-US" altLang="en-US" sz="2000" dirty="0">
                <a:solidFill>
                  <a:schemeClr val="accent1"/>
                </a:solidFill>
              </a:rPr>
            </a:br>
            <a:r>
              <a:rPr lang="en-US" altLang="en-US" sz="2000" dirty="0">
                <a:solidFill>
                  <a:schemeClr val="accent1"/>
                </a:solidFill>
              </a:rPr>
              <a:t>width: 50px;</a:t>
            </a:r>
            <a:br>
              <a:rPr lang="en-US" altLang="en-US" sz="2000" dirty="0">
                <a:solidFill>
                  <a:schemeClr val="accent1"/>
                </a:solidFill>
              </a:rPr>
            </a:br>
            <a:r>
              <a:rPr lang="en-US" altLang="en-US" sz="2000" dirty="0">
                <a:solidFill>
                  <a:schemeClr val="accent1"/>
                </a:solidFill>
              </a:rPr>
              <a:t>border: none;</a:t>
            </a:r>
            <a:br>
              <a:rPr lang="en-US" altLang="en-US" sz="2000" dirty="0">
                <a:solidFill>
                  <a:schemeClr val="accent1"/>
                </a:solidFill>
              </a:rPr>
            </a:br>
            <a:r>
              <a:rPr lang="en-US" altLang="en-US" sz="2000" dirty="0">
                <a:solidFill>
                  <a:schemeClr val="accent1"/>
                </a:solidFill>
              </a:rPr>
              <a:t>background-color: #ff0000;</a:t>
            </a:r>
            <a:br>
              <a:rPr lang="en-US" altLang="en-US" sz="2000" dirty="0">
                <a:solidFill>
                  <a:schemeClr val="accent1"/>
                </a:solidFill>
              </a:rPr>
            </a:br>
            <a:r>
              <a:rPr lang="en-US" altLang="en-US" sz="2000" dirty="0">
                <a:solidFill>
                  <a:schemeClr val="accent1"/>
                </a:solidFill>
              </a:rPr>
              <a:t>padding: 5px;</a:t>
            </a:r>
            <a:br>
              <a:rPr lang="en-US" altLang="en-US" sz="2000" dirty="0">
                <a:solidFill>
                  <a:schemeClr val="accent1"/>
                </a:solidFill>
              </a:rPr>
            </a:br>
            <a:r>
              <a:rPr lang="en-US" altLang="en-US" sz="2000" dirty="0">
                <a:solidFill>
                  <a:schemeClr val="accent1"/>
                </a:solidFill>
              </a:rPr>
              <a:t>float: left;</a:t>
            </a:r>
            <a:br>
              <a:rPr lang="en-US" altLang="en-US" sz="2000" dirty="0">
                <a:solidFill>
                  <a:schemeClr val="accent1"/>
                </a:solidFill>
              </a:rPr>
            </a:br>
            <a:r>
              <a:rPr lang="en-US" altLang="en-US" sz="2000" dirty="0">
                <a:solidFill>
                  <a:schemeClr val="accent1"/>
                </a:solidFill>
              </a:rPr>
              <a:t>}</a:t>
            </a:r>
          </a:p>
          <a:p>
            <a:pPr>
              <a:lnSpc>
                <a:spcPct val="80000"/>
              </a:lnSpc>
            </a:pPr>
            <a:r>
              <a:rPr lang="en-US" altLang="en-US" dirty="0" smtClean="0"/>
              <a:t>The </a:t>
            </a:r>
            <a:r>
              <a:rPr lang="en-US" altLang="en-US" dirty="0"/>
              <a:t>only new thing here is the </a:t>
            </a:r>
            <a:r>
              <a:rPr lang="en-US" altLang="en-US" dirty="0">
                <a:solidFill>
                  <a:schemeClr val="accent1"/>
                </a:solidFill>
              </a:rPr>
              <a:t>"float:" </a:t>
            </a:r>
            <a:r>
              <a:rPr lang="en-US" altLang="en-US" dirty="0"/>
              <a:t>property. This is what places the box to the left of the screen and puts the text to the right.</a:t>
            </a:r>
          </a:p>
          <a:p>
            <a:pPr>
              <a:lnSpc>
                <a:spcPct val="80000"/>
              </a:lnSpc>
            </a:pPr>
            <a:endParaRPr lang="en-US" altLang="en-US" sz="2400" dirty="0"/>
          </a:p>
        </p:txBody>
      </p:sp>
      <p:sp>
        <p:nvSpPr>
          <p:cNvPr id="2" name="Slide Number Placeholder 1"/>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4244073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a:t>Dual Column Float</a:t>
            </a:r>
          </a:p>
        </p:txBody>
      </p:sp>
      <p:sp>
        <p:nvSpPr>
          <p:cNvPr id="45059" name="Rectangle 3"/>
          <p:cNvSpPr>
            <a:spLocks noGrp="1" noChangeArrowheads="1"/>
          </p:cNvSpPr>
          <p:nvPr>
            <p:ph type="body" idx="1"/>
          </p:nvPr>
        </p:nvSpPr>
        <p:spPr>
          <a:xfrm>
            <a:off x="914400" y="1905000"/>
            <a:ext cx="10769600" cy="4724400"/>
          </a:xfrm>
        </p:spPr>
        <p:txBody>
          <a:bodyPr/>
          <a:lstStyle/>
          <a:p>
            <a:pPr>
              <a:lnSpc>
                <a:spcPct val="80000"/>
              </a:lnSpc>
            </a:pPr>
            <a:r>
              <a:rPr lang="en-US" altLang="en-US" sz="2000" dirty="0"/>
              <a:t>Now lets make the black </a:t>
            </a:r>
            <a:r>
              <a:rPr lang="en-US" altLang="en-US" sz="2000" dirty="0">
                <a:solidFill>
                  <a:schemeClr val="accent1"/>
                </a:solidFill>
              </a:rPr>
              <a:t>Box #3</a:t>
            </a:r>
            <a:r>
              <a:rPr lang="en-US" altLang="en-US" sz="2000" dirty="0"/>
              <a:t> to the far right. We code this box </a:t>
            </a:r>
            <a:r>
              <a:rPr lang="en-US" altLang="en-US" sz="2000" b="1" i="1" dirty="0">
                <a:solidFill>
                  <a:schemeClr val="accent1"/>
                </a:solidFill>
              </a:rPr>
              <a:t>before</a:t>
            </a:r>
            <a:r>
              <a:rPr lang="en-US" altLang="en-US" sz="2000" dirty="0">
                <a:solidFill>
                  <a:schemeClr val="accent1"/>
                </a:solidFill>
              </a:rPr>
              <a:t> </a:t>
            </a:r>
            <a:r>
              <a:rPr lang="en-US" altLang="en-US" sz="2000" dirty="0"/>
              <a:t>the page's text just like with </a:t>
            </a:r>
            <a:r>
              <a:rPr lang="en-US" altLang="en-US" sz="2000" dirty="0">
                <a:solidFill>
                  <a:schemeClr val="accent1"/>
                </a:solidFill>
              </a:rPr>
              <a:t>Box #1</a:t>
            </a:r>
            <a:r>
              <a:rPr lang="en-US" altLang="en-US" sz="2000" dirty="0"/>
              <a:t>. We can code it before or after Box #1, but it must come before the page's text.</a:t>
            </a:r>
          </a:p>
          <a:p>
            <a:pPr>
              <a:lnSpc>
                <a:spcPct val="80000"/>
              </a:lnSpc>
            </a:pPr>
            <a:endParaRPr lang="en-IE" altLang="en-US" sz="2000" b="1" dirty="0"/>
          </a:p>
          <a:p>
            <a:pPr lvl="1">
              <a:lnSpc>
                <a:spcPct val="80000"/>
              </a:lnSpc>
              <a:buFont typeface="Wingdings" pitchFamily="2" charset="2"/>
              <a:buNone/>
            </a:pPr>
            <a:r>
              <a:rPr lang="en-US" altLang="en-US" sz="2000" dirty="0">
                <a:solidFill>
                  <a:schemeClr val="accent1"/>
                </a:solidFill>
              </a:rPr>
              <a:t>&lt;body&gt;</a:t>
            </a:r>
            <a:br>
              <a:rPr lang="en-US" altLang="en-US" sz="2000" dirty="0">
                <a:solidFill>
                  <a:schemeClr val="accent1"/>
                </a:solidFill>
              </a:rPr>
            </a:br>
            <a:r>
              <a:rPr lang="en-US" altLang="en-US" sz="2000" dirty="0">
                <a:solidFill>
                  <a:schemeClr val="accent1"/>
                </a:solidFill>
              </a:rPr>
              <a:t/>
            </a:r>
            <a:br>
              <a:rPr lang="en-US" altLang="en-US" sz="2000" dirty="0">
                <a:solidFill>
                  <a:schemeClr val="accent1"/>
                </a:solidFill>
              </a:rPr>
            </a:br>
            <a:r>
              <a:rPr lang="en-US" altLang="en-US" sz="2000" dirty="0">
                <a:solidFill>
                  <a:schemeClr val="accent1"/>
                </a:solidFill>
              </a:rPr>
              <a:t>&lt;div id="box1"&gt;</a:t>
            </a:r>
            <a:br>
              <a:rPr lang="en-US" altLang="en-US" sz="2000" dirty="0">
                <a:solidFill>
                  <a:schemeClr val="accent1"/>
                </a:solidFill>
              </a:rPr>
            </a:br>
            <a:r>
              <a:rPr lang="en-US" altLang="en-US" sz="2000" dirty="0">
                <a:solidFill>
                  <a:schemeClr val="accent1"/>
                </a:solidFill>
              </a:rPr>
              <a:t>&lt;</a:t>
            </a:r>
            <a:r>
              <a:rPr lang="en-US" altLang="en-US" sz="2000" dirty="0" smtClean="0">
                <a:solidFill>
                  <a:schemeClr val="accent1"/>
                </a:solidFill>
              </a:rPr>
              <a:t>h2&gt;Box </a:t>
            </a:r>
            <a:r>
              <a:rPr lang="en-US" altLang="en-US" sz="2000" dirty="0">
                <a:solidFill>
                  <a:schemeClr val="accent1"/>
                </a:solidFill>
              </a:rPr>
              <a:t>#1&lt;/h2&gt;...</a:t>
            </a:r>
            <a:br>
              <a:rPr lang="en-US" altLang="en-US" sz="2000" dirty="0">
                <a:solidFill>
                  <a:schemeClr val="accent1"/>
                </a:solidFill>
              </a:rPr>
            </a:br>
            <a:r>
              <a:rPr lang="en-US" altLang="en-US" sz="2000" dirty="0">
                <a:solidFill>
                  <a:schemeClr val="accent1"/>
                </a:solidFill>
              </a:rPr>
              <a:t>&lt;/div&gt;</a:t>
            </a:r>
            <a:br>
              <a:rPr lang="en-US" altLang="en-US" sz="2000" dirty="0">
                <a:solidFill>
                  <a:schemeClr val="accent1"/>
                </a:solidFill>
              </a:rPr>
            </a:br>
            <a:r>
              <a:rPr lang="en-US" altLang="en-US" sz="2000" dirty="0">
                <a:solidFill>
                  <a:schemeClr val="accent1"/>
                </a:solidFill>
              </a:rPr>
              <a:t/>
            </a:r>
            <a:br>
              <a:rPr lang="en-US" altLang="en-US" sz="2000" dirty="0">
                <a:solidFill>
                  <a:schemeClr val="accent1"/>
                </a:solidFill>
              </a:rPr>
            </a:br>
            <a:r>
              <a:rPr lang="en-US" altLang="en-US" sz="2000" dirty="0">
                <a:solidFill>
                  <a:schemeClr val="accent1"/>
                </a:solidFill>
              </a:rPr>
              <a:t>&lt;div id="box3"&gt;</a:t>
            </a:r>
            <a:br>
              <a:rPr lang="en-US" altLang="en-US" sz="2000" dirty="0">
                <a:solidFill>
                  <a:schemeClr val="accent1"/>
                </a:solidFill>
              </a:rPr>
            </a:br>
            <a:r>
              <a:rPr lang="en-US" altLang="en-US" sz="2000" dirty="0">
                <a:solidFill>
                  <a:schemeClr val="accent1"/>
                </a:solidFill>
              </a:rPr>
              <a:t>&lt;</a:t>
            </a:r>
            <a:r>
              <a:rPr lang="en-US" altLang="en-US" sz="2000" dirty="0" smtClean="0">
                <a:solidFill>
                  <a:schemeClr val="accent1"/>
                </a:solidFill>
              </a:rPr>
              <a:t>h2&gt;Box </a:t>
            </a:r>
            <a:r>
              <a:rPr lang="en-US" altLang="en-US" sz="2000" dirty="0">
                <a:solidFill>
                  <a:schemeClr val="accent1"/>
                </a:solidFill>
              </a:rPr>
              <a:t>#3&lt;/h2&gt;...</a:t>
            </a:r>
            <a:br>
              <a:rPr lang="en-US" altLang="en-US" sz="2000" dirty="0">
                <a:solidFill>
                  <a:schemeClr val="accent1"/>
                </a:solidFill>
              </a:rPr>
            </a:br>
            <a:r>
              <a:rPr lang="en-US" altLang="en-US" sz="2000" dirty="0">
                <a:solidFill>
                  <a:schemeClr val="accent1"/>
                </a:solidFill>
              </a:rPr>
              <a:t>&lt;/div&gt; </a:t>
            </a:r>
            <a:br>
              <a:rPr lang="en-US" altLang="en-US" sz="2000" dirty="0">
                <a:solidFill>
                  <a:schemeClr val="accent1"/>
                </a:solidFill>
              </a:rPr>
            </a:br>
            <a:r>
              <a:rPr lang="en-US" altLang="en-US" sz="2000" dirty="0">
                <a:solidFill>
                  <a:schemeClr val="accent1"/>
                </a:solidFill>
              </a:rPr>
              <a:t/>
            </a:r>
            <a:br>
              <a:rPr lang="en-US" altLang="en-US" sz="2000" dirty="0">
                <a:solidFill>
                  <a:schemeClr val="accent1"/>
                </a:solidFill>
              </a:rPr>
            </a:br>
            <a:r>
              <a:rPr lang="en-US" altLang="en-US" sz="2000" dirty="0">
                <a:solidFill>
                  <a:schemeClr val="accent1"/>
                </a:solidFill>
              </a:rPr>
              <a:t>&lt;h3&gt;This text is between two...&lt;/h3&gt;</a:t>
            </a:r>
            <a:br>
              <a:rPr lang="en-US" altLang="en-US" sz="2000" dirty="0">
                <a:solidFill>
                  <a:schemeClr val="accent1"/>
                </a:solidFill>
              </a:rPr>
            </a:br>
            <a:endParaRPr lang="en-US" altLang="en-US" sz="2000" dirty="0">
              <a:solidFill>
                <a:schemeClr val="accent1"/>
              </a:solidFill>
            </a:endParaRPr>
          </a:p>
          <a:p>
            <a:pPr lvl="1">
              <a:lnSpc>
                <a:spcPct val="80000"/>
              </a:lnSpc>
              <a:buFont typeface="Wingdings" pitchFamily="2" charset="2"/>
              <a:buNone/>
            </a:pPr>
            <a:r>
              <a:rPr lang="en-US" altLang="en-US" sz="2000" dirty="0">
                <a:solidFill>
                  <a:schemeClr val="accent1"/>
                </a:solidFill>
              </a:rPr>
              <a:t>&lt;/body&gt;</a:t>
            </a:r>
          </a:p>
          <a:p>
            <a:pPr>
              <a:lnSpc>
                <a:spcPct val="80000"/>
              </a:lnSpc>
            </a:pPr>
            <a:endParaRPr lang="en-US" altLang="en-US" sz="1800" dirty="0">
              <a:solidFill>
                <a:schemeClr val="folHlink"/>
              </a:solidFill>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973363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Dual Column </a:t>
            </a:r>
            <a:r>
              <a:rPr lang="en-US" altLang="en-US" dirty="0" smtClean="0"/>
              <a:t>Float (continued)</a:t>
            </a:r>
            <a:endParaRPr lang="en-US" altLang="en-US" dirty="0"/>
          </a:p>
        </p:txBody>
      </p:sp>
      <p:sp>
        <p:nvSpPr>
          <p:cNvPr id="46083" name="Rectangle 3"/>
          <p:cNvSpPr>
            <a:spLocks noGrp="1" noChangeArrowheads="1"/>
          </p:cNvSpPr>
          <p:nvPr>
            <p:ph type="body" idx="1"/>
          </p:nvPr>
        </p:nvSpPr>
        <p:spPr>
          <a:xfrm>
            <a:off x="1055077" y="1893276"/>
            <a:ext cx="11277600" cy="4648200"/>
          </a:xfrm>
        </p:spPr>
        <p:txBody>
          <a:bodyPr>
            <a:normAutofit/>
          </a:bodyPr>
          <a:lstStyle/>
          <a:p>
            <a:pPr>
              <a:lnSpc>
                <a:spcPct val="90000"/>
              </a:lnSpc>
            </a:pPr>
            <a:r>
              <a:rPr lang="en-US" altLang="en-US" sz="2000" dirty="0" smtClean="0"/>
              <a:t>Now </a:t>
            </a:r>
            <a:r>
              <a:rPr lang="en-US" altLang="en-US" sz="2000" dirty="0"/>
              <a:t>lets look at "</a:t>
            </a:r>
            <a:r>
              <a:rPr lang="en-US" altLang="en-US" sz="2000" dirty="0">
                <a:solidFill>
                  <a:schemeClr val="accent1"/>
                </a:solidFill>
              </a:rPr>
              <a:t>Box #3's</a:t>
            </a:r>
            <a:r>
              <a:rPr lang="en-US" altLang="en-US" sz="2000" dirty="0"/>
              <a:t>" styling:</a:t>
            </a:r>
          </a:p>
          <a:p>
            <a:pPr lvl="1">
              <a:buFont typeface="Wingdings" pitchFamily="2" charset="2"/>
              <a:buNone/>
            </a:pPr>
            <a:r>
              <a:rPr lang="en-US" altLang="en-US" sz="2000" dirty="0" smtClean="0">
                <a:solidFill>
                  <a:schemeClr val="accent1"/>
                </a:solidFill>
              </a:rPr>
              <a:t>#</a:t>
            </a:r>
            <a:r>
              <a:rPr lang="en-US" altLang="en-US" sz="2000" dirty="0">
                <a:solidFill>
                  <a:schemeClr val="accent1"/>
                </a:solidFill>
              </a:rPr>
              <a:t>box3 {</a:t>
            </a:r>
            <a:br>
              <a:rPr lang="en-US" altLang="en-US" sz="2000" dirty="0">
                <a:solidFill>
                  <a:schemeClr val="accent1"/>
                </a:solidFill>
              </a:rPr>
            </a:br>
            <a:r>
              <a:rPr lang="en-US" altLang="en-US" sz="2000" dirty="0">
                <a:solidFill>
                  <a:schemeClr val="accent1"/>
                </a:solidFill>
              </a:rPr>
              <a:t>width: 50px;</a:t>
            </a:r>
            <a:br>
              <a:rPr lang="en-US" altLang="en-US" sz="2000" dirty="0">
                <a:solidFill>
                  <a:schemeClr val="accent1"/>
                </a:solidFill>
              </a:rPr>
            </a:br>
            <a:r>
              <a:rPr lang="en-US" altLang="en-US" sz="2000" dirty="0">
                <a:solidFill>
                  <a:schemeClr val="accent1"/>
                </a:solidFill>
              </a:rPr>
              <a:t>border: none;</a:t>
            </a:r>
            <a:br>
              <a:rPr lang="en-US" altLang="en-US" sz="2000" dirty="0">
                <a:solidFill>
                  <a:schemeClr val="accent1"/>
                </a:solidFill>
              </a:rPr>
            </a:br>
            <a:r>
              <a:rPr lang="en-US" altLang="en-US" sz="2000" dirty="0">
                <a:solidFill>
                  <a:schemeClr val="accent1"/>
                </a:solidFill>
              </a:rPr>
              <a:t>background-color: #000000;</a:t>
            </a:r>
            <a:br>
              <a:rPr lang="en-US" altLang="en-US" sz="2000" dirty="0">
                <a:solidFill>
                  <a:schemeClr val="accent1"/>
                </a:solidFill>
              </a:rPr>
            </a:br>
            <a:r>
              <a:rPr lang="en-US" altLang="en-US" sz="2000" dirty="0">
                <a:solidFill>
                  <a:schemeClr val="accent1"/>
                </a:solidFill>
              </a:rPr>
              <a:t>padding: 5px;</a:t>
            </a:r>
            <a:br>
              <a:rPr lang="en-US" altLang="en-US" sz="2000" dirty="0">
                <a:solidFill>
                  <a:schemeClr val="accent1"/>
                </a:solidFill>
              </a:rPr>
            </a:br>
            <a:r>
              <a:rPr lang="en-US" altLang="en-US" sz="2000" dirty="0">
                <a:solidFill>
                  <a:schemeClr val="accent1"/>
                </a:solidFill>
              </a:rPr>
              <a:t>color: #</a:t>
            </a:r>
            <a:r>
              <a:rPr lang="en-US" altLang="en-US" sz="2000" dirty="0" err="1">
                <a:solidFill>
                  <a:schemeClr val="accent1"/>
                </a:solidFill>
              </a:rPr>
              <a:t>ffffff</a:t>
            </a:r>
            <a:r>
              <a:rPr lang="en-US" altLang="en-US" sz="2000" dirty="0">
                <a:solidFill>
                  <a:schemeClr val="accent1"/>
                </a:solidFill>
              </a:rPr>
              <a:t>;</a:t>
            </a:r>
            <a:br>
              <a:rPr lang="en-US" altLang="en-US" sz="2000" dirty="0">
                <a:solidFill>
                  <a:schemeClr val="accent1"/>
                </a:solidFill>
              </a:rPr>
            </a:br>
            <a:r>
              <a:rPr lang="en-US" altLang="en-US" sz="2000" dirty="0">
                <a:solidFill>
                  <a:schemeClr val="accent1"/>
                </a:solidFill>
              </a:rPr>
              <a:t>float: right;</a:t>
            </a:r>
            <a:br>
              <a:rPr lang="en-US" altLang="en-US" sz="2000" dirty="0">
                <a:solidFill>
                  <a:schemeClr val="accent1"/>
                </a:solidFill>
              </a:rPr>
            </a:br>
            <a:endParaRPr lang="en-US" altLang="en-US" sz="2000" dirty="0">
              <a:solidFill>
                <a:schemeClr val="accent1"/>
              </a:solidFill>
            </a:endParaRPr>
          </a:p>
          <a:p>
            <a:pPr lvl="1">
              <a:buFont typeface="Wingdings" pitchFamily="2" charset="2"/>
              <a:buNone/>
            </a:pPr>
            <a:r>
              <a:rPr lang="en-US" altLang="en-US" sz="2000" dirty="0">
                <a:solidFill>
                  <a:schemeClr val="accent1"/>
                </a:solidFill>
              </a:rPr>
              <a:t>}</a:t>
            </a:r>
          </a:p>
          <a:p>
            <a:pPr>
              <a:lnSpc>
                <a:spcPct val="90000"/>
              </a:lnSpc>
            </a:pPr>
            <a:r>
              <a:rPr lang="en-US" altLang="en-US" sz="2000" dirty="0" smtClean="0"/>
              <a:t>At </a:t>
            </a:r>
            <a:r>
              <a:rPr lang="en-US" altLang="en-US" sz="2000" dirty="0"/>
              <a:t>this point, you should have a page with the red and black boxes at the edge of the page and the &lt;h3&gt; text between them.</a:t>
            </a:r>
          </a:p>
          <a:p>
            <a:pPr>
              <a:lnSpc>
                <a:spcPct val="90000"/>
              </a:lnSpc>
            </a:pPr>
            <a:endParaRPr lang="en-US" altLang="en-US" sz="2000" dirty="0"/>
          </a:p>
        </p:txBody>
      </p:sp>
      <p:sp>
        <p:nvSpPr>
          <p:cNvPr id="2" name="Slide Number Placeholder 1"/>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4251027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smtClean="0"/>
              <a:t>Three Columns</a:t>
            </a:r>
            <a:endParaRPr lang="en-US" altLang="en-US" dirty="0"/>
          </a:p>
        </p:txBody>
      </p:sp>
      <p:sp>
        <p:nvSpPr>
          <p:cNvPr id="47107" name="Rectangle 3"/>
          <p:cNvSpPr>
            <a:spLocks noGrp="1" noChangeArrowheads="1"/>
          </p:cNvSpPr>
          <p:nvPr>
            <p:ph type="body" idx="1"/>
          </p:nvPr>
        </p:nvSpPr>
        <p:spPr>
          <a:xfrm>
            <a:off x="1078523" y="1834662"/>
            <a:ext cx="10984523" cy="4800600"/>
          </a:xfrm>
        </p:spPr>
        <p:txBody>
          <a:bodyPr/>
          <a:lstStyle/>
          <a:p>
            <a:pPr>
              <a:lnSpc>
                <a:spcPct val="80000"/>
              </a:lnSpc>
            </a:pPr>
            <a:r>
              <a:rPr lang="en-US" altLang="en-US" sz="2000" dirty="0"/>
              <a:t>On to the inner two boxes. The yellow box is styled with "</a:t>
            </a:r>
            <a:r>
              <a:rPr lang="en-US" altLang="en-US" sz="2000" dirty="0">
                <a:solidFill>
                  <a:schemeClr val="accent1"/>
                </a:solidFill>
              </a:rPr>
              <a:t>float: left</a:t>
            </a:r>
            <a:r>
              <a:rPr lang="en-US" altLang="en-US" sz="2000" dirty="0"/>
              <a:t>". It appears to the immediate right of Box #1 because its &lt;div&gt; is coded </a:t>
            </a:r>
            <a:r>
              <a:rPr lang="en-US" altLang="en-US" sz="2000" b="1" i="1" dirty="0">
                <a:solidFill>
                  <a:schemeClr val="accent1"/>
                </a:solidFill>
              </a:rPr>
              <a:t>after</a:t>
            </a:r>
            <a:r>
              <a:rPr lang="en-US" altLang="en-US" sz="2000" dirty="0">
                <a:solidFill>
                  <a:schemeClr val="accent1"/>
                </a:solidFill>
              </a:rPr>
              <a:t> </a:t>
            </a:r>
            <a:r>
              <a:rPr lang="en-US" altLang="en-US" sz="2000" dirty="0"/>
              <a:t>the &lt;div&gt; </a:t>
            </a:r>
            <a:r>
              <a:rPr lang="en-US" altLang="en-US" dirty="0"/>
              <a:t>for</a:t>
            </a:r>
            <a:r>
              <a:rPr lang="en-US" altLang="en-US" sz="2000" dirty="0">
                <a:solidFill>
                  <a:schemeClr val="accent1"/>
                </a:solidFill>
              </a:rPr>
              <a:t> Box #1</a:t>
            </a:r>
            <a:r>
              <a:rPr lang="en-US" altLang="en-US" sz="2000" dirty="0"/>
              <a:t>:</a:t>
            </a:r>
          </a:p>
          <a:p>
            <a:pPr>
              <a:lnSpc>
                <a:spcPct val="80000"/>
              </a:lnSpc>
              <a:buFont typeface="Wingdings" pitchFamily="2" charset="2"/>
              <a:buNone/>
            </a:pPr>
            <a:r>
              <a:rPr lang="en-US" altLang="en-US" sz="1800" dirty="0">
                <a:solidFill>
                  <a:schemeClr val="accent1"/>
                </a:solidFill>
              </a:rPr>
              <a:t>&lt;body&gt;</a:t>
            </a:r>
            <a:br>
              <a:rPr lang="en-US" altLang="en-US" sz="1800" dirty="0">
                <a:solidFill>
                  <a:schemeClr val="accent1"/>
                </a:solidFill>
              </a:rPr>
            </a:br>
            <a:r>
              <a:rPr lang="en-US" altLang="en-US" sz="1800" dirty="0">
                <a:solidFill>
                  <a:schemeClr val="accent1"/>
                </a:solidFill>
              </a:rPr>
              <a:t/>
            </a:r>
            <a:br>
              <a:rPr lang="en-US" altLang="en-US" sz="1800" dirty="0">
                <a:solidFill>
                  <a:schemeClr val="accent1"/>
                </a:solidFill>
              </a:rPr>
            </a:br>
            <a:r>
              <a:rPr lang="en-US" altLang="en-US" sz="1800" dirty="0">
                <a:solidFill>
                  <a:schemeClr val="accent1"/>
                </a:solidFill>
              </a:rPr>
              <a:t>&lt;div id="box1"&gt;</a:t>
            </a:r>
            <a:br>
              <a:rPr lang="en-US" altLang="en-US" sz="1800" dirty="0">
                <a:solidFill>
                  <a:schemeClr val="accent1"/>
                </a:solidFill>
              </a:rPr>
            </a:br>
            <a:r>
              <a:rPr lang="en-US" altLang="en-US" sz="1800" dirty="0">
                <a:solidFill>
                  <a:schemeClr val="accent1"/>
                </a:solidFill>
              </a:rPr>
              <a:t>&lt;h2 </a:t>
            </a:r>
            <a:r>
              <a:rPr lang="en-US" altLang="en-US" sz="1800" dirty="0" smtClean="0">
                <a:solidFill>
                  <a:schemeClr val="accent1"/>
                </a:solidFill>
              </a:rPr>
              <a:t>&gt;Box </a:t>
            </a:r>
            <a:r>
              <a:rPr lang="en-US" altLang="en-US" sz="1800" dirty="0">
                <a:solidFill>
                  <a:schemeClr val="accent1"/>
                </a:solidFill>
              </a:rPr>
              <a:t>#1&lt;/h2&gt;...</a:t>
            </a:r>
            <a:br>
              <a:rPr lang="en-US" altLang="en-US" sz="1800" dirty="0">
                <a:solidFill>
                  <a:schemeClr val="accent1"/>
                </a:solidFill>
              </a:rPr>
            </a:br>
            <a:r>
              <a:rPr lang="en-US" altLang="en-US" sz="1800" dirty="0">
                <a:solidFill>
                  <a:schemeClr val="accent1"/>
                </a:solidFill>
              </a:rPr>
              <a:t>&lt;/div&gt;</a:t>
            </a:r>
            <a:br>
              <a:rPr lang="en-US" altLang="en-US" sz="1800" dirty="0">
                <a:solidFill>
                  <a:schemeClr val="accent1"/>
                </a:solidFill>
              </a:rPr>
            </a:br>
            <a:r>
              <a:rPr lang="en-US" altLang="en-US" sz="1800" dirty="0">
                <a:solidFill>
                  <a:schemeClr val="accent1"/>
                </a:solidFill>
              </a:rPr>
              <a:t/>
            </a:r>
            <a:br>
              <a:rPr lang="en-US" altLang="en-US" sz="1800" dirty="0">
                <a:solidFill>
                  <a:schemeClr val="accent1"/>
                </a:solidFill>
              </a:rPr>
            </a:br>
            <a:r>
              <a:rPr lang="en-US" altLang="en-US" sz="1800" dirty="0">
                <a:solidFill>
                  <a:schemeClr val="accent1"/>
                </a:solidFill>
              </a:rPr>
              <a:t>&lt;div id="box3"&gt;</a:t>
            </a:r>
            <a:br>
              <a:rPr lang="en-US" altLang="en-US" sz="1800" dirty="0">
                <a:solidFill>
                  <a:schemeClr val="accent1"/>
                </a:solidFill>
              </a:rPr>
            </a:br>
            <a:r>
              <a:rPr lang="en-US" altLang="en-US" sz="1800" dirty="0">
                <a:solidFill>
                  <a:schemeClr val="accent1"/>
                </a:solidFill>
              </a:rPr>
              <a:t>&lt;h2 </a:t>
            </a:r>
            <a:r>
              <a:rPr lang="en-US" altLang="en-US" sz="1800" dirty="0" smtClean="0">
                <a:solidFill>
                  <a:schemeClr val="accent1"/>
                </a:solidFill>
              </a:rPr>
              <a:t>&gt;</a:t>
            </a:r>
            <a:r>
              <a:rPr lang="en-US" altLang="en-US" sz="1800" dirty="0">
                <a:solidFill>
                  <a:schemeClr val="accent1"/>
                </a:solidFill>
              </a:rPr>
              <a:t>Box #3&lt;/h2&gt;...</a:t>
            </a:r>
            <a:br>
              <a:rPr lang="en-US" altLang="en-US" sz="1800" dirty="0">
                <a:solidFill>
                  <a:schemeClr val="accent1"/>
                </a:solidFill>
              </a:rPr>
            </a:br>
            <a:r>
              <a:rPr lang="en-US" altLang="en-US" sz="1800" dirty="0">
                <a:solidFill>
                  <a:schemeClr val="accent1"/>
                </a:solidFill>
              </a:rPr>
              <a:t>&lt;/div&gt; </a:t>
            </a:r>
            <a:br>
              <a:rPr lang="en-US" altLang="en-US" sz="1800" dirty="0">
                <a:solidFill>
                  <a:schemeClr val="accent1"/>
                </a:solidFill>
              </a:rPr>
            </a:br>
            <a:r>
              <a:rPr lang="en-US" altLang="en-US" sz="1800" dirty="0">
                <a:solidFill>
                  <a:schemeClr val="accent1"/>
                </a:solidFill>
              </a:rPr>
              <a:t/>
            </a:r>
            <a:br>
              <a:rPr lang="en-US" altLang="en-US" sz="1800" dirty="0">
                <a:solidFill>
                  <a:schemeClr val="accent1"/>
                </a:solidFill>
              </a:rPr>
            </a:br>
            <a:r>
              <a:rPr lang="en-US" altLang="en-US" sz="1800" dirty="0">
                <a:solidFill>
                  <a:schemeClr val="accent1"/>
                </a:solidFill>
              </a:rPr>
              <a:t>&lt;div id="box2"&gt;</a:t>
            </a:r>
            <a:br>
              <a:rPr lang="en-US" altLang="en-US" sz="1800" dirty="0">
                <a:solidFill>
                  <a:schemeClr val="accent1"/>
                </a:solidFill>
              </a:rPr>
            </a:br>
            <a:r>
              <a:rPr lang="en-US" altLang="en-US" sz="1800" dirty="0">
                <a:solidFill>
                  <a:schemeClr val="accent1"/>
                </a:solidFill>
              </a:rPr>
              <a:t>&lt;h2 </a:t>
            </a:r>
            <a:r>
              <a:rPr lang="en-US" altLang="en-US" sz="1800" dirty="0" smtClean="0">
                <a:solidFill>
                  <a:schemeClr val="accent1"/>
                </a:solidFill>
              </a:rPr>
              <a:t>&gt;</a:t>
            </a:r>
            <a:r>
              <a:rPr lang="en-US" altLang="en-US" sz="1800" dirty="0">
                <a:solidFill>
                  <a:schemeClr val="accent1"/>
                </a:solidFill>
              </a:rPr>
              <a:t>Box #2&lt;/h2&gt;</a:t>
            </a:r>
            <a:br>
              <a:rPr lang="en-US" altLang="en-US" sz="1800" dirty="0">
                <a:solidFill>
                  <a:schemeClr val="accent1"/>
                </a:solidFill>
              </a:rPr>
            </a:br>
            <a:r>
              <a:rPr lang="en-US" altLang="en-US" sz="1800" dirty="0">
                <a:solidFill>
                  <a:schemeClr val="accent1"/>
                </a:solidFill>
              </a:rPr>
              <a:t>&lt;/div&gt;</a:t>
            </a:r>
            <a:br>
              <a:rPr lang="en-US" altLang="en-US" sz="1800" dirty="0">
                <a:solidFill>
                  <a:schemeClr val="accent1"/>
                </a:solidFill>
              </a:rPr>
            </a:br>
            <a:r>
              <a:rPr lang="en-US" altLang="en-US" sz="1800" dirty="0">
                <a:solidFill>
                  <a:schemeClr val="accent1"/>
                </a:solidFill>
              </a:rPr>
              <a:t/>
            </a:r>
            <a:br>
              <a:rPr lang="en-US" altLang="en-US" sz="1800" dirty="0">
                <a:solidFill>
                  <a:schemeClr val="accent1"/>
                </a:solidFill>
              </a:rPr>
            </a:br>
            <a:r>
              <a:rPr lang="en-US" altLang="en-US" sz="1800" dirty="0">
                <a:solidFill>
                  <a:schemeClr val="accent1"/>
                </a:solidFill>
              </a:rPr>
              <a:t>&lt;h3&gt;This text is between two...&lt;/h3</a:t>
            </a:r>
            <a:r>
              <a:rPr lang="en-US" altLang="en-US" sz="1800" dirty="0" smtClean="0">
                <a:solidFill>
                  <a:schemeClr val="accent1"/>
                </a:solidFill>
              </a:rPr>
              <a:t>&gt;</a:t>
            </a:r>
          </a:p>
          <a:p>
            <a:pPr>
              <a:lnSpc>
                <a:spcPct val="80000"/>
              </a:lnSpc>
              <a:buFont typeface="Wingdings" pitchFamily="2" charset="2"/>
              <a:buNone/>
            </a:pPr>
            <a:r>
              <a:rPr lang="en-US" altLang="en-US" sz="1800" dirty="0" smtClean="0">
                <a:solidFill>
                  <a:schemeClr val="accent1"/>
                </a:solidFill>
              </a:rPr>
              <a:t>&lt;/</a:t>
            </a:r>
            <a:r>
              <a:rPr lang="en-US" altLang="en-US" sz="1800" dirty="0">
                <a:solidFill>
                  <a:schemeClr val="accent1"/>
                </a:solidFill>
              </a:rPr>
              <a:t>body&gt;</a:t>
            </a:r>
          </a:p>
          <a:p>
            <a:pPr>
              <a:lnSpc>
                <a:spcPct val="80000"/>
              </a:lnSpc>
            </a:pPr>
            <a:endParaRPr lang="en-US" altLang="en-US" sz="1800" dirty="0">
              <a:solidFill>
                <a:schemeClr val="folHlink"/>
              </a:solidFill>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244447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a:t>Three </a:t>
            </a:r>
            <a:r>
              <a:rPr lang="en-US" altLang="en-US" dirty="0" smtClean="0"/>
              <a:t>Columns (continued)</a:t>
            </a:r>
            <a:endParaRPr lang="en-US" altLang="en-US" dirty="0"/>
          </a:p>
        </p:txBody>
      </p:sp>
      <p:sp>
        <p:nvSpPr>
          <p:cNvPr id="48131" name="Rectangle 3"/>
          <p:cNvSpPr>
            <a:spLocks noGrp="1" noChangeArrowheads="1"/>
          </p:cNvSpPr>
          <p:nvPr>
            <p:ph type="body" idx="1"/>
          </p:nvPr>
        </p:nvSpPr>
        <p:spPr>
          <a:xfrm>
            <a:off x="711200" y="2057400"/>
            <a:ext cx="11176000" cy="4114800"/>
          </a:xfrm>
        </p:spPr>
        <p:txBody>
          <a:bodyPr/>
          <a:lstStyle/>
          <a:p>
            <a:pPr>
              <a:lnSpc>
                <a:spcPct val="80000"/>
              </a:lnSpc>
            </a:pPr>
            <a:r>
              <a:rPr lang="en-US" altLang="en-US" sz="2400" dirty="0"/>
              <a:t>The new box was coded and styled just like the others and is floated left with "</a:t>
            </a:r>
            <a:r>
              <a:rPr lang="en-US" altLang="en-US" sz="2400" dirty="0">
                <a:solidFill>
                  <a:schemeClr val="accent1"/>
                </a:solidFill>
              </a:rPr>
              <a:t>float: left</a:t>
            </a:r>
            <a:r>
              <a:rPr lang="en-US" altLang="en-US" sz="2400" dirty="0"/>
              <a:t>". Because one box has already been floated left, our new </a:t>
            </a:r>
            <a:r>
              <a:rPr lang="en-US" altLang="en-US" sz="2400" dirty="0">
                <a:solidFill>
                  <a:schemeClr val="accent1"/>
                </a:solidFill>
              </a:rPr>
              <a:t>Box #2</a:t>
            </a:r>
            <a:r>
              <a:rPr lang="en-US" altLang="en-US" sz="2400" dirty="0"/>
              <a:t> appears as far left as it can, which is just to the right of the first left floated box.</a:t>
            </a:r>
          </a:p>
          <a:p>
            <a:pPr>
              <a:lnSpc>
                <a:spcPct val="80000"/>
              </a:lnSpc>
            </a:pPr>
            <a:r>
              <a:rPr lang="en-US" altLang="en-US" sz="2400" dirty="0"/>
              <a:t>This occurs because the browser interprets a web page from its code from top to bottom. What's coded first is rendered first. </a:t>
            </a:r>
          </a:p>
          <a:p>
            <a:pPr>
              <a:lnSpc>
                <a:spcPct val="80000"/>
              </a:lnSpc>
            </a:pPr>
            <a:r>
              <a:rPr lang="en-US" altLang="en-US" sz="2400" dirty="0"/>
              <a:t>The first box coded to "float: left" will go the furthest left of the screen. The next box floated left will go as far left as it can.</a:t>
            </a:r>
          </a:p>
          <a:p>
            <a:pPr>
              <a:lnSpc>
                <a:spcPct val="80000"/>
              </a:lnSpc>
            </a:pPr>
            <a:r>
              <a:rPr lang="en-IE" altLang="en-US" sz="2400" dirty="0"/>
              <a:t>Can you add the last 2 boxes ?</a:t>
            </a:r>
            <a:endParaRPr lang="en-US" altLang="en-US" sz="2400" dirty="0"/>
          </a:p>
          <a:p>
            <a:pPr>
              <a:lnSpc>
                <a:spcPct val="80000"/>
              </a:lnSpc>
            </a:pPr>
            <a:endParaRPr lang="en-US" altLang="en-US" sz="2400" dirty="0"/>
          </a:p>
        </p:txBody>
      </p:sp>
      <p:sp>
        <p:nvSpPr>
          <p:cNvPr id="2" name="Slide Number Placeholder 1"/>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78261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IE" altLang="en-US"/>
              <a:t>Float Summary</a:t>
            </a:r>
            <a:endParaRPr lang="en-US" altLang="en-US"/>
          </a:p>
        </p:txBody>
      </p:sp>
      <p:sp>
        <p:nvSpPr>
          <p:cNvPr id="49155" name="Rectangle 3"/>
          <p:cNvSpPr>
            <a:spLocks noGrp="1" noChangeArrowheads="1"/>
          </p:cNvSpPr>
          <p:nvPr>
            <p:ph type="body" idx="1"/>
          </p:nvPr>
        </p:nvSpPr>
        <p:spPr>
          <a:xfrm>
            <a:off x="1016000" y="2057400"/>
            <a:ext cx="10871200" cy="4114800"/>
          </a:xfrm>
        </p:spPr>
        <p:txBody>
          <a:bodyPr/>
          <a:lstStyle/>
          <a:p>
            <a:pPr>
              <a:lnSpc>
                <a:spcPct val="80000"/>
              </a:lnSpc>
            </a:pPr>
            <a:r>
              <a:rPr lang="en-US" altLang="en-US" sz="2400" u="sng"/>
              <a:t>Please note that </a:t>
            </a:r>
            <a:r>
              <a:rPr lang="en-US" altLang="en-US" sz="2400" b="1" i="1" u="sng"/>
              <a:t>all</a:t>
            </a:r>
            <a:r>
              <a:rPr lang="en-US" altLang="en-US" sz="2400" u="sng"/>
              <a:t> four of the floated boxes are coded </a:t>
            </a:r>
            <a:r>
              <a:rPr lang="en-US" altLang="en-US" sz="2400" b="1" i="1" u="sng"/>
              <a:t>before</a:t>
            </a:r>
            <a:r>
              <a:rPr lang="en-US" altLang="en-US" sz="2400" u="sng"/>
              <a:t> the page's central text.</a:t>
            </a:r>
          </a:p>
          <a:p>
            <a:pPr>
              <a:lnSpc>
                <a:spcPct val="80000"/>
              </a:lnSpc>
            </a:pPr>
            <a:endParaRPr lang="en-US" altLang="en-US" sz="2400" u="sng"/>
          </a:p>
          <a:p>
            <a:pPr>
              <a:lnSpc>
                <a:spcPct val="80000"/>
              </a:lnSpc>
              <a:buFont typeface="Wingdings" pitchFamily="2" charset="2"/>
              <a:buAutoNum type="arabicPeriod"/>
            </a:pPr>
            <a:r>
              <a:rPr lang="en-US" altLang="en-US" sz="2400"/>
              <a:t>Boxes that are floated left are presented from left-to-right beginning with the first left floated box in the code.</a:t>
            </a:r>
          </a:p>
          <a:p>
            <a:pPr>
              <a:lnSpc>
                <a:spcPct val="80000"/>
              </a:lnSpc>
              <a:buFont typeface="Wingdings" pitchFamily="2" charset="2"/>
              <a:buAutoNum type="arabicPeriod"/>
            </a:pPr>
            <a:r>
              <a:rPr lang="en-US" altLang="en-US" sz="2400"/>
              <a:t>Boxes that are floated right are presented right-to-left beginning with the first box that's styled with "float: right".</a:t>
            </a:r>
          </a:p>
          <a:p>
            <a:pPr>
              <a:lnSpc>
                <a:spcPct val="80000"/>
              </a:lnSpc>
              <a:buFont typeface="Wingdings" pitchFamily="2" charset="2"/>
              <a:buAutoNum type="arabicPeriod"/>
            </a:pPr>
            <a:r>
              <a:rPr lang="en-US" altLang="en-US" sz="2400"/>
              <a:t>All floated boxes must be coded </a:t>
            </a:r>
            <a:r>
              <a:rPr lang="en-US" altLang="en-US" sz="2400" b="1" i="1"/>
              <a:t>before</a:t>
            </a:r>
            <a:r>
              <a:rPr lang="en-US" altLang="en-US" sz="2400"/>
              <a:t> any other text or content on the page that is to be presented between or beside them.</a:t>
            </a:r>
          </a:p>
          <a:p>
            <a:pPr>
              <a:lnSpc>
                <a:spcPct val="80000"/>
              </a:lnSpc>
            </a:pPr>
            <a:endParaRPr lang="en-US" altLang="en-US" sz="2400"/>
          </a:p>
        </p:txBody>
      </p:sp>
      <p:sp>
        <p:nvSpPr>
          <p:cNvPr id="2" name="Slide Number Placeholder 1"/>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187376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IE" altLang="en-US"/>
              <a:t>Float Summary</a:t>
            </a:r>
            <a:endParaRPr lang="en-US" altLang="en-US"/>
          </a:p>
        </p:txBody>
      </p:sp>
      <p:sp>
        <p:nvSpPr>
          <p:cNvPr id="50179" name="Rectangle 3"/>
          <p:cNvSpPr>
            <a:spLocks noGrp="1" noChangeArrowheads="1"/>
          </p:cNvSpPr>
          <p:nvPr>
            <p:ph type="body" idx="1"/>
          </p:nvPr>
        </p:nvSpPr>
        <p:spPr>
          <a:xfrm>
            <a:off x="1016000" y="2033953"/>
            <a:ext cx="11023600" cy="4114800"/>
          </a:xfrm>
        </p:spPr>
        <p:txBody>
          <a:bodyPr/>
          <a:lstStyle/>
          <a:p>
            <a:pPr>
              <a:lnSpc>
                <a:spcPct val="80000"/>
              </a:lnSpc>
            </a:pPr>
            <a:r>
              <a:rPr lang="en-GB" altLang="en-US" sz="2000" dirty="0">
                <a:solidFill>
                  <a:schemeClr val="accent2"/>
                </a:solidFill>
              </a:rPr>
              <a:t>float</a:t>
            </a:r>
            <a:r>
              <a:rPr lang="en-GB" altLang="en-US" sz="2000" dirty="0"/>
              <a:t> has a simple effect, but follows what can be a quite complicated set of rules. </a:t>
            </a:r>
          </a:p>
          <a:p>
            <a:pPr>
              <a:lnSpc>
                <a:spcPct val="80000"/>
              </a:lnSpc>
            </a:pPr>
            <a:r>
              <a:rPr lang="en-GB" altLang="en-US" sz="2000" dirty="0"/>
              <a:t>The effect of the </a:t>
            </a:r>
            <a:r>
              <a:rPr lang="en-GB" altLang="en-US" sz="2000" dirty="0">
                <a:solidFill>
                  <a:schemeClr val="accent2"/>
                </a:solidFill>
              </a:rPr>
              <a:t>float</a:t>
            </a:r>
            <a:r>
              <a:rPr lang="en-GB" altLang="en-US" sz="2000" dirty="0"/>
              <a:t> property is to take an element out of the flow and place it to the left or right of other elements in the same parent element.</a:t>
            </a:r>
          </a:p>
          <a:p>
            <a:pPr>
              <a:lnSpc>
                <a:spcPct val="80000"/>
              </a:lnSpc>
            </a:pPr>
            <a:r>
              <a:rPr lang="en-GB" altLang="en-US" sz="2000" dirty="0"/>
              <a:t>Possible values</a:t>
            </a:r>
          </a:p>
          <a:p>
            <a:pPr lvl="1">
              <a:lnSpc>
                <a:spcPct val="80000"/>
              </a:lnSpc>
            </a:pPr>
            <a:r>
              <a:rPr lang="en-GB" altLang="en-US" sz="1800" dirty="0"/>
              <a:t>float can be specified by one of three keywords: </a:t>
            </a:r>
            <a:r>
              <a:rPr lang="en-GB" altLang="en-US" sz="1800" dirty="0">
                <a:solidFill>
                  <a:schemeClr val="accent2"/>
                </a:solidFill>
              </a:rPr>
              <a:t>none, left</a:t>
            </a:r>
            <a:r>
              <a:rPr lang="en-GB" altLang="en-US" sz="1800" dirty="0"/>
              <a:t> and </a:t>
            </a:r>
            <a:r>
              <a:rPr lang="en-GB" altLang="en-US" sz="1800" dirty="0">
                <a:solidFill>
                  <a:schemeClr val="accent2"/>
                </a:solidFill>
              </a:rPr>
              <a:t>right</a:t>
            </a:r>
            <a:r>
              <a:rPr lang="en-GB" altLang="en-US" sz="1800" dirty="0"/>
              <a:t>.</a:t>
            </a:r>
          </a:p>
          <a:p>
            <a:pPr lvl="1">
              <a:lnSpc>
                <a:spcPct val="80000"/>
              </a:lnSpc>
            </a:pPr>
            <a:r>
              <a:rPr lang="en-GB" altLang="en-US" sz="1800" dirty="0"/>
              <a:t>A float of </a:t>
            </a:r>
            <a:r>
              <a:rPr lang="en-GB" altLang="en-US" sz="1800" dirty="0">
                <a:solidFill>
                  <a:schemeClr val="accent2"/>
                </a:solidFill>
              </a:rPr>
              <a:t>none</a:t>
            </a:r>
            <a:r>
              <a:rPr lang="en-GB" altLang="en-US" sz="1800" dirty="0"/>
              <a:t> means that an element flows as it would naturally in the flow of its page.</a:t>
            </a:r>
          </a:p>
          <a:p>
            <a:pPr lvl="1">
              <a:lnSpc>
                <a:spcPct val="80000"/>
              </a:lnSpc>
            </a:pPr>
            <a:r>
              <a:rPr lang="en-GB" altLang="en-US" sz="1800" dirty="0"/>
              <a:t>A float of </a:t>
            </a:r>
            <a:r>
              <a:rPr lang="en-GB" altLang="en-US" sz="1800" dirty="0">
                <a:solidFill>
                  <a:schemeClr val="accent2"/>
                </a:solidFill>
              </a:rPr>
              <a:t>left</a:t>
            </a:r>
            <a:r>
              <a:rPr lang="en-GB" altLang="en-US" sz="1800" dirty="0"/>
              <a:t> means that an element is detached from the natural flow of the page, and is treated as a block element to the left of the rest of the contents of its parent element.</a:t>
            </a:r>
          </a:p>
          <a:p>
            <a:pPr lvl="1">
              <a:lnSpc>
                <a:spcPct val="80000"/>
              </a:lnSpc>
            </a:pPr>
            <a:r>
              <a:rPr lang="en-GB" altLang="en-US" sz="1800" dirty="0"/>
              <a:t>A float of </a:t>
            </a:r>
            <a:r>
              <a:rPr lang="en-GB" altLang="en-US" sz="1800" dirty="0">
                <a:solidFill>
                  <a:schemeClr val="accent2"/>
                </a:solidFill>
              </a:rPr>
              <a:t>right</a:t>
            </a:r>
            <a:r>
              <a:rPr lang="en-GB" altLang="en-US" sz="1800" dirty="0"/>
              <a:t> means that an element is detached from the natural flow of the page, and is treated as a block element to the right of the rest of the contents of its parent element.</a:t>
            </a:r>
          </a:p>
          <a:p>
            <a:pPr>
              <a:lnSpc>
                <a:spcPct val="80000"/>
              </a:lnSpc>
            </a:pPr>
            <a:endParaRPr lang="en-US" altLang="en-US" sz="2000" dirty="0"/>
          </a:p>
        </p:txBody>
      </p:sp>
      <p:sp>
        <p:nvSpPr>
          <p:cNvPr id="2" name="Slide Number Placeholder 1"/>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193105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Using &lt;br clear="all"&gt;</a:t>
            </a:r>
          </a:p>
        </p:txBody>
      </p:sp>
      <p:sp>
        <p:nvSpPr>
          <p:cNvPr id="51203" name="Rectangle 3"/>
          <p:cNvSpPr>
            <a:spLocks noGrp="1" noChangeArrowheads="1"/>
          </p:cNvSpPr>
          <p:nvPr>
            <p:ph type="body" idx="1"/>
          </p:nvPr>
        </p:nvSpPr>
        <p:spPr>
          <a:xfrm>
            <a:off x="1016000" y="2010508"/>
            <a:ext cx="11176000" cy="4114800"/>
          </a:xfrm>
        </p:spPr>
        <p:txBody>
          <a:bodyPr/>
          <a:lstStyle/>
          <a:p>
            <a:r>
              <a:rPr lang="en-US" altLang="en-US" dirty="0"/>
              <a:t>We can force an element to drop below all floating elements via the </a:t>
            </a:r>
            <a:r>
              <a:rPr lang="en-US" altLang="en-US" dirty="0">
                <a:solidFill>
                  <a:schemeClr val="accent1"/>
                </a:solidFill>
              </a:rPr>
              <a:t>clear </a:t>
            </a:r>
            <a:r>
              <a:rPr lang="en-US" altLang="en-US" dirty="0"/>
              <a:t>property. </a:t>
            </a:r>
          </a:p>
          <a:p>
            <a:r>
              <a:rPr lang="en-US" altLang="en-US" dirty="0"/>
              <a:t>If we specify </a:t>
            </a:r>
            <a:r>
              <a:rPr lang="en-US" altLang="en-US" dirty="0" err="1">
                <a:solidFill>
                  <a:schemeClr val="accent1"/>
                </a:solidFill>
              </a:rPr>
              <a:t>clear:left</a:t>
            </a:r>
            <a:r>
              <a:rPr lang="en-US" altLang="en-US" dirty="0">
                <a:solidFill>
                  <a:schemeClr val="folHlink"/>
                </a:solidFill>
              </a:rPr>
              <a:t> </a:t>
            </a:r>
            <a:r>
              <a:rPr lang="en-US" altLang="en-US" dirty="0"/>
              <a:t> the element drops below all elements floating on its left side. </a:t>
            </a:r>
          </a:p>
          <a:p>
            <a:r>
              <a:rPr lang="en-US" altLang="en-US" dirty="0"/>
              <a:t>With </a:t>
            </a:r>
            <a:r>
              <a:rPr lang="en-US" altLang="en-US" dirty="0" err="1">
                <a:solidFill>
                  <a:schemeClr val="accent1"/>
                </a:solidFill>
              </a:rPr>
              <a:t>clear:both</a:t>
            </a:r>
            <a:r>
              <a:rPr lang="en-US" altLang="en-US" dirty="0">
                <a:solidFill>
                  <a:schemeClr val="folHlink"/>
                </a:solidFill>
              </a:rPr>
              <a:t> </a:t>
            </a:r>
            <a:r>
              <a:rPr lang="en-US" altLang="en-US" dirty="0"/>
              <a:t> we can make sure that an element drops below all floating elements that would otherwise affect it. </a:t>
            </a:r>
          </a:p>
          <a:p>
            <a:r>
              <a:rPr lang="en-IE" altLang="en-US" dirty="0"/>
              <a:t>Try the example on the next page.</a:t>
            </a:r>
            <a:endParaRPr lang="en-US" alt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53639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447" y="445477"/>
            <a:ext cx="10464800" cy="1143000"/>
          </a:xfrm>
        </p:spPr>
        <p:txBody>
          <a:bodyPr/>
          <a:lstStyle/>
          <a:p>
            <a:pPr>
              <a:defRPr/>
            </a:pPr>
            <a:r>
              <a:rPr lang="en-US" dirty="0" smtClean="0"/>
              <a:t>Assessing the CSS Box Model</a:t>
            </a:r>
            <a:endParaRPr lang="he-IL" dirty="0"/>
          </a:p>
        </p:txBody>
      </p:sp>
      <p:sp>
        <p:nvSpPr>
          <p:cNvPr id="6147" name="Content Placeholder 2"/>
          <p:cNvSpPr>
            <a:spLocks noGrp="1"/>
          </p:cNvSpPr>
          <p:nvPr>
            <p:ph idx="1"/>
          </p:nvPr>
        </p:nvSpPr>
        <p:spPr/>
        <p:txBody>
          <a:bodyPr/>
          <a:lstStyle/>
          <a:p>
            <a:pPr>
              <a:defRPr/>
            </a:pPr>
            <a:r>
              <a:rPr lang="en-US" u="sng" dirty="0" smtClean="0"/>
              <a:t>Box model</a:t>
            </a:r>
            <a:r>
              <a:rPr lang="en-US" dirty="0" smtClean="0"/>
              <a:t>: used by CSS to represent characteristics of every Web page element</a:t>
            </a:r>
          </a:p>
          <a:p>
            <a:pPr lvl="1">
              <a:defRPr/>
            </a:pPr>
            <a:r>
              <a:rPr lang="en-US" dirty="0" smtClean="0"/>
              <a:t>Treats element as rectangular box </a:t>
            </a:r>
          </a:p>
          <a:p>
            <a:pPr>
              <a:defRPr/>
            </a:pPr>
            <a:r>
              <a:rPr lang="en-US" u="sng" dirty="0" smtClean="0"/>
              <a:t>Border</a:t>
            </a:r>
            <a:r>
              <a:rPr lang="en-US" dirty="0" smtClean="0"/>
              <a:t>: border surrounding element</a:t>
            </a:r>
          </a:p>
          <a:p>
            <a:pPr>
              <a:defRPr/>
            </a:pPr>
            <a:r>
              <a:rPr lang="en-US" u="sng" dirty="0" smtClean="0"/>
              <a:t>Margin</a:t>
            </a:r>
            <a:r>
              <a:rPr lang="en-US" dirty="0" smtClean="0"/>
              <a:t>: space from border to neighboring/parent element</a:t>
            </a:r>
          </a:p>
          <a:p>
            <a:pPr>
              <a:defRPr/>
            </a:pPr>
            <a:r>
              <a:rPr lang="en-US" u="sng" dirty="0" smtClean="0"/>
              <a:t>Padding</a:t>
            </a:r>
            <a:r>
              <a:rPr lang="en-US" dirty="0" smtClean="0"/>
              <a:t>: space between border and element content</a:t>
            </a:r>
          </a:p>
        </p:txBody>
      </p:sp>
      <p:sp>
        <p:nvSpPr>
          <p:cNvPr id="3" name="Slide Number Placeholder 2"/>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745514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en-US" altLang="en-US"/>
          </a:p>
        </p:txBody>
      </p:sp>
      <p:pic>
        <p:nvPicPr>
          <p:cNvPr id="5222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68400" y="1178169"/>
            <a:ext cx="9550400" cy="464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187648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t>Spacing Between Boxes</a:t>
            </a:r>
          </a:p>
        </p:txBody>
      </p:sp>
      <p:sp>
        <p:nvSpPr>
          <p:cNvPr id="53251" name="Rectangle 3"/>
          <p:cNvSpPr>
            <a:spLocks noGrp="1" noChangeArrowheads="1"/>
          </p:cNvSpPr>
          <p:nvPr>
            <p:ph type="body" idx="1"/>
          </p:nvPr>
        </p:nvSpPr>
        <p:spPr>
          <a:xfrm>
            <a:off x="957384" y="1869830"/>
            <a:ext cx="11074400" cy="4572000"/>
          </a:xfrm>
        </p:spPr>
        <p:txBody>
          <a:bodyPr/>
          <a:lstStyle/>
          <a:p>
            <a:pPr>
              <a:lnSpc>
                <a:spcPct val="90000"/>
              </a:lnSpc>
            </a:pPr>
            <a:r>
              <a:rPr lang="en-US" altLang="en-US" sz="2000" dirty="0" smtClean="0"/>
              <a:t>You </a:t>
            </a:r>
            <a:r>
              <a:rPr lang="en-US" altLang="en-US" sz="2000" dirty="0"/>
              <a:t>can add some space between the boxes in both browsers by using a "border:" that's colored the same as the background. This border can be as wide as you want to add some space between the boxes.</a:t>
            </a:r>
            <a:endParaRPr lang="en-US" altLang="en-US" sz="2000" b="1" dirty="0"/>
          </a:p>
          <a:p>
            <a:pPr>
              <a:lnSpc>
                <a:spcPct val="90000"/>
              </a:lnSpc>
              <a:buFont typeface="Wingdings" pitchFamily="2" charset="2"/>
              <a:buNone/>
            </a:pPr>
            <a:r>
              <a:rPr lang="en-US" altLang="en-US" sz="2000" b="1" dirty="0"/>
              <a:t> </a:t>
            </a:r>
          </a:p>
          <a:p>
            <a:pPr>
              <a:lnSpc>
                <a:spcPct val="90000"/>
              </a:lnSpc>
              <a:buFont typeface="Wingdings" pitchFamily="2" charset="2"/>
              <a:buNone/>
            </a:pPr>
            <a:r>
              <a:rPr lang="en-US" altLang="en-US" sz="2000" b="1" dirty="0"/>
              <a:t>			</a:t>
            </a:r>
            <a:r>
              <a:rPr lang="en-US" altLang="en-US" sz="2000" dirty="0">
                <a:solidFill>
                  <a:schemeClr val="accent1"/>
                </a:solidFill>
              </a:rPr>
              <a:t>border: solid white 10px;</a:t>
            </a:r>
          </a:p>
          <a:p>
            <a:pPr>
              <a:lnSpc>
                <a:spcPct val="90000"/>
              </a:lnSpc>
              <a:buFont typeface="Wingdings" pitchFamily="2" charset="2"/>
              <a:buNone/>
            </a:pPr>
            <a:endParaRPr lang="en-US" altLang="en-US" sz="2000" dirty="0"/>
          </a:p>
          <a:p>
            <a:pPr>
              <a:lnSpc>
                <a:spcPct val="90000"/>
              </a:lnSpc>
            </a:pPr>
            <a:r>
              <a:rPr lang="en-US" altLang="en-US" sz="2000" dirty="0"/>
              <a:t>The above would put a 10 pixel border around our boxes. The white color would be the same as our example's background. This would give the appearance of 10 pixels of space between our boxes.</a:t>
            </a:r>
          </a:p>
        </p:txBody>
      </p:sp>
      <p:sp>
        <p:nvSpPr>
          <p:cNvPr id="2" name="Slide Number Placeholder 1"/>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2348153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Gallery using float</a:t>
            </a:r>
            <a:endParaRPr lang="en-IE" dirty="0"/>
          </a:p>
        </p:txBody>
      </p:sp>
      <p:sp>
        <p:nvSpPr>
          <p:cNvPr id="3" name="Content Placeholder 2"/>
          <p:cNvSpPr>
            <a:spLocks noGrp="1"/>
          </p:cNvSpPr>
          <p:nvPr>
            <p:ph idx="1"/>
          </p:nvPr>
        </p:nvSpPr>
        <p:spPr>
          <a:xfrm>
            <a:off x="1097280" y="1845733"/>
            <a:ext cx="10058400" cy="4414389"/>
          </a:xfrm>
        </p:spPr>
        <p:txBody>
          <a:bodyPr>
            <a:normAutofit fontScale="62500" lnSpcReduction="20000"/>
          </a:bodyPr>
          <a:lstStyle/>
          <a:p>
            <a:pPr marL="0" indent="0">
              <a:buNone/>
            </a:pPr>
            <a:r>
              <a:rPr lang="en-IE" dirty="0" smtClean="0"/>
              <a:t>.thumbnail {</a:t>
            </a:r>
            <a:endParaRPr lang="en-IE" dirty="0"/>
          </a:p>
          <a:p>
            <a:pPr marL="0" indent="0">
              <a:buNone/>
            </a:pPr>
            <a:r>
              <a:rPr lang="en-IE" dirty="0" err="1" smtClean="0"/>
              <a:t>float:left</a:t>
            </a:r>
            <a:r>
              <a:rPr lang="en-IE" dirty="0" smtClean="0"/>
              <a:t>;</a:t>
            </a:r>
          </a:p>
          <a:p>
            <a:pPr marL="0" indent="0">
              <a:buNone/>
            </a:pPr>
            <a:r>
              <a:rPr lang="en-IE" dirty="0" smtClean="0"/>
              <a:t>width:110px</a:t>
            </a:r>
            <a:r>
              <a:rPr lang="en-IE" dirty="0"/>
              <a:t>;</a:t>
            </a:r>
          </a:p>
          <a:p>
            <a:pPr marL="0" indent="0">
              <a:buNone/>
            </a:pPr>
            <a:r>
              <a:rPr lang="en-IE" dirty="0" smtClean="0"/>
              <a:t>height:90px;</a:t>
            </a:r>
          </a:p>
          <a:p>
            <a:pPr marL="0" indent="0">
              <a:buNone/>
            </a:pPr>
            <a:r>
              <a:rPr lang="en-IE" dirty="0" smtClean="0"/>
              <a:t>margin:5px;}</a:t>
            </a:r>
            <a:endParaRPr lang="en-IE" dirty="0"/>
          </a:p>
          <a:p>
            <a:pPr marL="0" indent="0">
              <a:buNone/>
            </a:pPr>
            <a:r>
              <a:rPr lang="en-IE" dirty="0"/>
              <a:t>&lt;/style</a:t>
            </a:r>
            <a:r>
              <a:rPr lang="en-IE" dirty="0" smtClean="0"/>
              <a:t>&gt;&lt;/</a:t>
            </a:r>
            <a:r>
              <a:rPr lang="en-IE" dirty="0"/>
              <a:t>head&gt;</a:t>
            </a:r>
          </a:p>
          <a:p>
            <a:pPr marL="0" indent="0">
              <a:buNone/>
            </a:pPr>
            <a:r>
              <a:rPr lang="en-IE" dirty="0" smtClean="0"/>
              <a:t>&lt;</a:t>
            </a:r>
            <a:r>
              <a:rPr lang="en-IE" dirty="0"/>
              <a:t>body</a:t>
            </a:r>
            <a:r>
              <a:rPr lang="en-IE" dirty="0" smtClean="0"/>
              <a:t>&gt;&lt;</a:t>
            </a:r>
            <a:r>
              <a:rPr lang="en-IE" dirty="0"/>
              <a:t>h3&gt;Image Gallery&lt;/h3&gt;</a:t>
            </a:r>
          </a:p>
          <a:p>
            <a:pPr marL="0" indent="0">
              <a:buNone/>
            </a:pPr>
            <a:r>
              <a:rPr lang="en-IE" dirty="0" smtClean="0"/>
              <a:t>&lt;</a:t>
            </a:r>
            <a:r>
              <a:rPr lang="en-IE" dirty="0" err="1"/>
              <a:t>img</a:t>
            </a:r>
            <a:r>
              <a:rPr lang="en-IE" dirty="0"/>
              <a:t> class="thumbnail" </a:t>
            </a:r>
            <a:r>
              <a:rPr lang="en-IE" dirty="0" err="1"/>
              <a:t>src</a:t>
            </a:r>
            <a:r>
              <a:rPr lang="en-IE" dirty="0"/>
              <a:t>="klematis_small.jpg" width="107" height="90"&gt;</a:t>
            </a:r>
          </a:p>
          <a:p>
            <a:pPr marL="0" indent="0">
              <a:buNone/>
            </a:pPr>
            <a:r>
              <a:rPr lang="en-IE" dirty="0"/>
              <a:t>&lt;</a:t>
            </a:r>
            <a:r>
              <a:rPr lang="en-IE" dirty="0" err="1"/>
              <a:t>img</a:t>
            </a:r>
            <a:r>
              <a:rPr lang="en-IE" dirty="0"/>
              <a:t> class="thumbnail" </a:t>
            </a:r>
            <a:r>
              <a:rPr lang="en-IE" dirty="0" err="1"/>
              <a:t>src</a:t>
            </a:r>
            <a:r>
              <a:rPr lang="en-IE" dirty="0"/>
              <a:t>="klematis2_small.jpg" width="107" height="80"&gt;</a:t>
            </a:r>
          </a:p>
          <a:p>
            <a:pPr marL="0" indent="0">
              <a:buNone/>
            </a:pPr>
            <a:r>
              <a:rPr lang="en-IE" dirty="0"/>
              <a:t>&lt;</a:t>
            </a:r>
            <a:r>
              <a:rPr lang="en-IE" dirty="0" err="1"/>
              <a:t>img</a:t>
            </a:r>
            <a:r>
              <a:rPr lang="en-IE" dirty="0"/>
              <a:t> class="thumbnail" </a:t>
            </a:r>
            <a:r>
              <a:rPr lang="en-IE" dirty="0" err="1"/>
              <a:t>src</a:t>
            </a:r>
            <a:r>
              <a:rPr lang="en-IE" dirty="0"/>
              <a:t>="klematis3_small.jpg" width="116" height="90"&gt;</a:t>
            </a:r>
          </a:p>
          <a:p>
            <a:pPr marL="0" indent="0">
              <a:buNone/>
            </a:pPr>
            <a:r>
              <a:rPr lang="en-IE" dirty="0"/>
              <a:t>&lt;</a:t>
            </a:r>
            <a:r>
              <a:rPr lang="en-IE" dirty="0" err="1"/>
              <a:t>img</a:t>
            </a:r>
            <a:r>
              <a:rPr lang="en-IE" dirty="0"/>
              <a:t> class="thumbnail" </a:t>
            </a:r>
            <a:r>
              <a:rPr lang="en-IE" dirty="0" err="1"/>
              <a:t>src</a:t>
            </a:r>
            <a:r>
              <a:rPr lang="en-IE" dirty="0"/>
              <a:t>="klematis4_small.jpg" width="120" height="90"&gt;</a:t>
            </a:r>
          </a:p>
          <a:p>
            <a:pPr marL="0" indent="0">
              <a:buNone/>
            </a:pPr>
            <a:r>
              <a:rPr lang="en-IE" dirty="0" smtClean="0"/>
              <a:t>&lt;</a:t>
            </a:r>
            <a:r>
              <a:rPr lang="en-IE" dirty="0" err="1"/>
              <a:t>img</a:t>
            </a:r>
            <a:r>
              <a:rPr lang="en-IE" dirty="0"/>
              <a:t> class="thumbnail" </a:t>
            </a:r>
            <a:r>
              <a:rPr lang="en-IE" dirty="0" err="1"/>
              <a:t>src</a:t>
            </a:r>
            <a:r>
              <a:rPr lang="en-IE" dirty="0"/>
              <a:t>="klematis4_small.jpg" width="120" height="90"&gt;</a:t>
            </a:r>
          </a:p>
          <a:p>
            <a:endParaRPr lang="en-IE" dirty="0" smtClean="0"/>
          </a:p>
          <a:p>
            <a:r>
              <a:rPr lang="en-IE" sz="2200" dirty="0" smtClean="0">
                <a:solidFill>
                  <a:schemeClr val="tx1">
                    <a:lumMod val="50000"/>
                    <a:lumOff val="50000"/>
                  </a:schemeClr>
                </a:solidFill>
              </a:rPr>
              <a:t>http://css-tricks.com/all-about-floats/</a:t>
            </a:r>
            <a:endParaRPr lang="en-IE" sz="2200"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t>22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911" y="2048242"/>
            <a:ext cx="59055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788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error: container</a:t>
            </a:r>
            <a:r>
              <a:rPr lang="en-IE" b="1" dirty="0"/>
              <a:t> </a:t>
            </a:r>
            <a:r>
              <a:rPr lang="en-IE" dirty="0"/>
              <a:t>too</a:t>
            </a:r>
            <a:r>
              <a:rPr lang="en-IE" b="1" dirty="0"/>
              <a:t> </a:t>
            </a:r>
            <a:r>
              <a:rPr lang="en-IE" dirty="0"/>
              <a:t>short</a:t>
            </a:r>
          </a:p>
        </p:txBody>
      </p:sp>
      <p:sp>
        <p:nvSpPr>
          <p:cNvPr id="3" name="Content Placeholder 2"/>
          <p:cNvSpPr>
            <a:spLocks noGrp="1"/>
          </p:cNvSpPr>
          <p:nvPr>
            <p:ph idx="1"/>
          </p:nvPr>
        </p:nvSpPr>
        <p:spPr/>
        <p:txBody>
          <a:bodyPr/>
          <a:lstStyle/>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r>
              <a:rPr lang="en-IE" dirty="0" smtClean="0"/>
              <a:t>We </a:t>
            </a:r>
            <a:r>
              <a:rPr lang="en-IE" dirty="0"/>
              <a:t>want the p containing the image to extend downward so that its border encloses the entire image</a:t>
            </a:r>
          </a:p>
        </p:txBody>
      </p:sp>
      <p:sp>
        <p:nvSpPr>
          <p:cNvPr id="4" name="Slide Number Placeholder 3"/>
          <p:cNvSpPr>
            <a:spLocks noGrp="1"/>
          </p:cNvSpPr>
          <p:nvPr>
            <p:ph type="sldNum" sz="quarter" idx="12"/>
          </p:nvPr>
        </p:nvSpPr>
        <p:spPr/>
        <p:txBody>
          <a:bodyPr/>
          <a:lstStyle/>
          <a:p>
            <a:fld id="{6113E31D-E2AB-40D1-8B51-AFA5AFEF393A}" type="slidenum">
              <a:rPr lang="en-US" smtClean="0"/>
              <a:t>23</a:t>
            </a:fld>
            <a:endParaRPr lang="en-US" dirty="0"/>
          </a:p>
        </p:txBody>
      </p:sp>
      <p:pic>
        <p:nvPicPr>
          <p:cNvPr id="5" name="Picture 4"/>
          <p:cNvPicPr>
            <a:picLocks noChangeAspect="1"/>
          </p:cNvPicPr>
          <p:nvPr/>
        </p:nvPicPr>
        <p:blipFill>
          <a:blip r:embed="rId2"/>
          <a:stretch>
            <a:fillRect/>
          </a:stretch>
        </p:blipFill>
        <p:spPr>
          <a:xfrm>
            <a:off x="1270417" y="1996034"/>
            <a:ext cx="8991600" cy="2686050"/>
          </a:xfrm>
          <a:prstGeom prst="rect">
            <a:avLst/>
          </a:prstGeom>
        </p:spPr>
      </p:pic>
    </p:spTree>
    <p:extLst>
      <p:ext uri="{BB962C8B-B14F-4D97-AF65-F5344CB8AC3E}">
        <p14:creationId xmlns:p14="http://schemas.microsoft.com/office/powerpoint/2010/main" val="121130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overflow property</a:t>
            </a:r>
          </a:p>
        </p:txBody>
      </p:sp>
      <p:sp>
        <p:nvSpPr>
          <p:cNvPr id="4" name="Slide Number Placeholder 3"/>
          <p:cNvSpPr>
            <a:spLocks noGrp="1"/>
          </p:cNvSpPr>
          <p:nvPr>
            <p:ph type="sldNum" sz="quarter" idx="12"/>
          </p:nvPr>
        </p:nvSpPr>
        <p:spPr/>
        <p:txBody>
          <a:bodyPr/>
          <a:lstStyle/>
          <a:p>
            <a:fld id="{6113E31D-E2AB-40D1-8B51-AFA5AFEF393A}" type="slidenum">
              <a:rPr lang="en-US" smtClean="0"/>
              <a:t>24</a:t>
            </a:fld>
            <a:endParaRPr lang="en-US" dirty="0"/>
          </a:p>
        </p:txBody>
      </p:sp>
      <p:pic>
        <p:nvPicPr>
          <p:cNvPr id="8" name="Picture 7"/>
          <p:cNvPicPr>
            <a:picLocks noChangeAspect="1"/>
          </p:cNvPicPr>
          <p:nvPr/>
        </p:nvPicPr>
        <p:blipFill>
          <a:blip r:embed="rId2"/>
          <a:stretch>
            <a:fillRect/>
          </a:stretch>
        </p:blipFill>
        <p:spPr>
          <a:xfrm>
            <a:off x="1393420" y="2079885"/>
            <a:ext cx="9163050" cy="3657600"/>
          </a:xfrm>
          <a:prstGeom prst="rect">
            <a:avLst/>
          </a:prstGeom>
        </p:spPr>
      </p:pic>
    </p:spTree>
    <p:extLst>
      <p:ext uri="{BB962C8B-B14F-4D97-AF65-F5344CB8AC3E}">
        <p14:creationId xmlns:p14="http://schemas.microsoft.com/office/powerpoint/2010/main" val="124704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7284" y="1845734"/>
            <a:ext cx="5588395" cy="4023360"/>
          </a:xfrm>
        </p:spPr>
        <p:txBody>
          <a:bodyPr/>
          <a:lstStyle/>
          <a:p>
            <a:r>
              <a:rPr lang="en-IE" dirty="0"/>
              <a:t>The important thing to remember here is that even though the content is visible outside of the box, that content does not affect the flow of the page. For example:</a:t>
            </a:r>
          </a:p>
        </p:txBody>
      </p:sp>
      <p:sp>
        <p:nvSpPr>
          <p:cNvPr id="4" name="Slide Number Placeholder 3"/>
          <p:cNvSpPr>
            <a:spLocks noGrp="1"/>
          </p:cNvSpPr>
          <p:nvPr>
            <p:ph type="sldNum" sz="quarter" idx="12"/>
          </p:nvPr>
        </p:nvSpPr>
        <p:spPr/>
        <p:txBody>
          <a:bodyPr/>
          <a:lstStyle/>
          <a:p>
            <a:fld id="{6113E31D-E2AB-40D1-8B51-AFA5AFEF393A}" type="slidenum">
              <a:rPr lang="en-US" smtClean="0"/>
              <a:t>25</a:t>
            </a:fld>
            <a:endParaRPr lang="en-US" dirty="0"/>
          </a:p>
        </p:txBody>
      </p:sp>
      <p:pic>
        <p:nvPicPr>
          <p:cNvPr id="5" name="Picture 4"/>
          <p:cNvPicPr>
            <a:picLocks noChangeAspect="1"/>
          </p:cNvPicPr>
          <p:nvPr/>
        </p:nvPicPr>
        <p:blipFill>
          <a:blip r:embed="rId2"/>
          <a:stretch>
            <a:fillRect/>
          </a:stretch>
        </p:blipFill>
        <p:spPr>
          <a:xfrm>
            <a:off x="118985" y="616704"/>
            <a:ext cx="5448300" cy="5114925"/>
          </a:xfrm>
          <a:prstGeom prst="rect">
            <a:avLst/>
          </a:prstGeom>
        </p:spPr>
      </p:pic>
      <p:pic>
        <p:nvPicPr>
          <p:cNvPr id="6" name="Picture 5"/>
          <p:cNvPicPr>
            <a:picLocks noChangeAspect="1"/>
          </p:cNvPicPr>
          <p:nvPr/>
        </p:nvPicPr>
        <p:blipFill>
          <a:blip r:embed="rId3"/>
          <a:stretch>
            <a:fillRect/>
          </a:stretch>
        </p:blipFill>
        <p:spPr>
          <a:xfrm>
            <a:off x="5964208" y="3593892"/>
            <a:ext cx="5248275" cy="1828800"/>
          </a:xfrm>
          <a:prstGeom prst="rect">
            <a:avLst/>
          </a:prstGeom>
        </p:spPr>
      </p:pic>
    </p:spTree>
    <p:extLst>
      <p:ext uri="{BB962C8B-B14F-4D97-AF65-F5344CB8AC3E}">
        <p14:creationId xmlns:p14="http://schemas.microsoft.com/office/powerpoint/2010/main" val="3822201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a:xfrm>
            <a:off x="6265888" y="1845734"/>
            <a:ext cx="4889791" cy="4023360"/>
          </a:xfrm>
        </p:spPr>
        <p:txBody>
          <a:bodyPr/>
          <a:lstStyle/>
          <a:p>
            <a:r>
              <a:rPr lang="en-IE" dirty="0"/>
              <a:t>This is particularly useful in use with dynamic content and the possibility of an overflow causing serious layout problems. However, bear in mind that content that is hidden in this way is utterly inaccessible (short of viewing the source). </a:t>
            </a:r>
            <a:endParaRPr lang="en-IE" dirty="0" smtClean="0"/>
          </a:p>
          <a:p>
            <a:r>
              <a:rPr lang="en-IE" dirty="0" smtClean="0"/>
              <a:t>So </a:t>
            </a:r>
            <a:r>
              <a:rPr lang="en-IE" dirty="0"/>
              <a:t>for example a user has their default font size set larger than you would expect, you may be pushing text outside of a box and hiding it completely from their view. </a:t>
            </a:r>
          </a:p>
        </p:txBody>
      </p:sp>
      <p:sp>
        <p:nvSpPr>
          <p:cNvPr id="4" name="Slide Number Placeholder 3"/>
          <p:cNvSpPr>
            <a:spLocks noGrp="1"/>
          </p:cNvSpPr>
          <p:nvPr>
            <p:ph type="sldNum" sz="quarter" idx="12"/>
          </p:nvPr>
        </p:nvSpPr>
        <p:spPr/>
        <p:txBody>
          <a:bodyPr/>
          <a:lstStyle/>
          <a:p>
            <a:fld id="{6113E31D-E2AB-40D1-8B51-AFA5AFEF393A}" type="slidenum">
              <a:rPr lang="en-US" smtClean="0"/>
              <a:t>26</a:t>
            </a:fld>
            <a:endParaRPr lang="en-US" dirty="0"/>
          </a:p>
        </p:txBody>
      </p:sp>
      <p:pic>
        <p:nvPicPr>
          <p:cNvPr id="5" name="Picture 4"/>
          <p:cNvPicPr>
            <a:picLocks noChangeAspect="1"/>
          </p:cNvPicPr>
          <p:nvPr/>
        </p:nvPicPr>
        <p:blipFill>
          <a:blip r:embed="rId2"/>
          <a:stretch>
            <a:fillRect/>
          </a:stretch>
        </p:blipFill>
        <p:spPr>
          <a:xfrm>
            <a:off x="897255" y="1011981"/>
            <a:ext cx="5229225" cy="4772025"/>
          </a:xfrm>
          <a:prstGeom prst="rect">
            <a:avLst/>
          </a:prstGeom>
        </p:spPr>
      </p:pic>
    </p:spTree>
    <p:extLst>
      <p:ext uri="{BB962C8B-B14F-4D97-AF65-F5344CB8AC3E}">
        <p14:creationId xmlns:p14="http://schemas.microsoft.com/office/powerpoint/2010/main" val="2952699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a:xfrm>
            <a:off x="6520720" y="1845734"/>
            <a:ext cx="4634959" cy="4023360"/>
          </a:xfrm>
        </p:spPr>
        <p:txBody>
          <a:bodyPr/>
          <a:lstStyle/>
          <a:p>
            <a:r>
              <a:rPr lang="en-IE" dirty="0"/>
              <a:t>Of note with this value is that you get BOTH horizontal and vertical scrollbars no matter what, even if the content requires only one or the other.</a:t>
            </a:r>
          </a:p>
        </p:txBody>
      </p:sp>
      <p:sp>
        <p:nvSpPr>
          <p:cNvPr id="4" name="Slide Number Placeholder 3"/>
          <p:cNvSpPr>
            <a:spLocks noGrp="1"/>
          </p:cNvSpPr>
          <p:nvPr>
            <p:ph type="sldNum" sz="quarter" idx="12"/>
          </p:nvPr>
        </p:nvSpPr>
        <p:spPr/>
        <p:txBody>
          <a:bodyPr/>
          <a:lstStyle/>
          <a:p>
            <a:fld id="{6113E31D-E2AB-40D1-8B51-AFA5AFEF393A}" type="slidenum">
              <a:rPr lang="en-US" smtClean="0"/>
              <a:t>27</a:t>
            </a:fld>
            <a:endParaRPr lang="en-US" dirty="0"/>
          </a:p>
        </p:txBody>
      </p:sp>
      <p:pic>
        <p:nvPicPr>
          <p:cNvPr id="5" name="Picture 4"/>
          <p:cNvPicPr>
            <a:picLocks noChangeAspect="1"/>
          </p:cNvPicPr>
          <p:nvPr/>
        </p:nvPicPr>
        <p:blipFill>
          <a:blip r:embed="rId2"/>
          <a:stretch>
            <a:fillRect/>
          </a:stretch>
        </p:blipFill>
        <p:spPr>
          <a:xfrm>
            <a:off x="941335" y="906983"/>
            <a:ext cx="5362575" cy="5133975"/>
          </a:xfrm>
          <a:prstGeom prst="rect">
            <a:avLst/>
          </a:prstGeom>
        </p:spPr>
      </p:pic>
    </p:spTree>
    <p:extLst>
      <p:ext uri="{BB962C8B-B14F-4D97-AF65-F5344CB8AC3E}">
        <p14:creationId xmlns:p14="http://schemas.microsoft.com/office/powerpoint/2010/main" val="602989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4154" y="1845734"/>
            <a:ext cx="4581525" cy="4023360"/>
          </a:xfrm>
        </p:spPr>
        <p:txBody>
          <a:bodyPr/>
          <a:lstStyle/>
          <a:p>
            <a:r>
              <a:rPr lang="en-IE" dirty="0">
                <a:solidFill>
                  <a:schemeClr val="tx1">
                    <a:lumMod val="50000"/>
                    <a:lumOff val="50000"/>
                  </a:schemeClr>
                </a:solidFill>
              </a:rPr>
              <a:t>http://css-tricks.com/all-about-floats/</a:t>
            </a:r>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28</a:t>
            </a:fld>
            <a:endParaRPr lang="en-US" dirty="0"/>
          </a:p>
        </p:txBody>
      </p:sp>
      <p:pic>
        <p:nvPicPr>
          <p:cNvPr id="5" name="Picture 4"/>
          <p:cNvPicPr>
            <a:picLocks noChangeAspect="1"/>
          </p:cNvPicPr>
          <p:nvPr/>
        </p:nvPicPr>
        <p:blipFill>
          <a:blip r:embed="rId2"/>
          <a:stretch>
            <a:fillRect/>
          </a:stretch>
        </p:blipFill>
        <p:spPr>
          <a:xfrm>
            <a:off x="1097280" y="1011981"/>
            <a:ext cx="5476875" cy="4743450"/>
          </a:xfrm>
          <a:prstGeom prst="rect">
            <a:avLst/>
          </a:prstGeom>
        </p:spPr>
      </p:pic>
    </p:spTree>
    <p:extLst>
      <p:ext uri="{BB962C8B-B14F-4D97-AF65-F5344CB8AC3E}">
        <p14:creationId xmlns:p14="http://schemas.microsoft.com/office/powerpoint/2010/main" val="185243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215" y="398584"/>
            <a:ext cx="10464800" cy="1143000"/>
          </a:xfrm>
        </p:spPr>
        <p:txBody>
          <a:bodyPr/>
          <a:lstStyle/>
          <a:p>
            <a:pPr>
              <a:defRPr/>
            </a:pPr>
            <a:r>
              <a:rPr lang="en-US" dirty="0" smtClean="0"/>
              <a:t>Assessing the CSS Box Model (continued)</a:t>
            </a:r>
            <a:endParaRPr lang="he-IL" dirty="0"/>
          </a:p>
        </p:txBody>
      </p:sp>
      <p:sp>
        <p:nvSpPr>
          <p:cNvPr id="7171" name="Content Placeholder 2"/>
          <p:cNvSpPr>
            <a:spLocks noGrp="1"/>
          </p:cNvSpPr>
          <p:nvPr>
            <p:ph idx="1"/>
          </p:nvPr>
        </p:nvSpPr>
        <p:spPr/>
        <p:txBody>
          <a:bodyPr/>
          <a:lstStyle/>
          <a:p>
            <a:pPr>
              <a:defRPr/>
            </a:pPr>
            <a:r>
              <a:rPr lang="en-US" dirty="0" smtClean="0"/>
              <a:t>Size of padding, margin, and border increase the amount of space occupied by an element</a:t>
            </a:r>
          </a:p>
          <a:p>
            <a:pPr lvl="1">
              <a:defRPr/>
            </a:pPr>
            <a:r>
              <a:rPr lang="en-US" dirty="0" smtClean="0"/>
              <a:t>Dimensions of these properties not included in specified width / height</a:t>
            </a:r>
          </a:p>
          <a:p>
            <a:pPr lvl="2">
              <a:defRPr/>
            </a:pPr>
            <a:r>
              <a:rPr lang="en-US" dirty="0" smtClean="0"/>
              <a:t>Specified width and height refer only to the content of an element</a:t>
            </a:r>
          </a:p>
          <a:p>
            <a:pPr>
              <a:defRPr/>
            </a:pPr>
            <a:r>
              <a:rPr lang="en-US" dirty="0" smtClean="0"/>
              <a:t>When fitting elements into limited space, subtract padding, margin, and border area to get width or height</a:t>
            </a:r>
          </a:p>
          <a:p>
            <a:pPr>
              <a:defRPr/>
            </a:pPr>
            <a:r>
              <a:rPr lang="en-US" dirty="0"/>
              <a:t>When bottom margin of one element is adjacent to top margin of another, the margins combine to the size of the larger of the two</a:t>
            </a:r>
          </a:p>
          <a:p>
            <a:pPr lvl="1">
              <a:defRPr/>
            </a:pPr>
            <a:r>
              <a:rPr lang="en-US" dirty="0"/>
              <a:t>Affects element size planning</a:t>
            </a:r>
          </a:p>
          <a:p>
            <a:pPr>
              <a:defRPr/>
            </a:pPr>
            <a:endParaRPr lang="he-IL"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2355946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338" y="445477"/>
            <a:ext cx="10464800" cy="1143000"/>
          </a:xfrm>
        </p:spPr>
        <p:txBody>
          <a:bodyPr/>
          <a:lstStyle/>
          <a:p>
            <a:pPr>
              <a:defRPr/>
            </a:pPr>
            <a:r>
              <a:rPr lang="en-US" dirty="0" smtClean="0"/>
              <a:t>Assessing the CSS Box Model (continued)</a:t>
            </a:r>
            <a:endParaRPr lang="he-IL" dirty="0"/>
          </a:p>
        </p:txBody>
      </p:sp>
      <p:sp>
        <p:nvSpPr>
          <p:cNvPr id="7171" name="Content Placeholder 2"/>
          <p:cNvSpPr>
            <a:spLocks noGrp="1"/>
          </p:cNvSpPr>
          <p:nvPr>
            <p:ph idx="1"/>
          </p:nvPr>
        </p:nvSpPr>
        <p:spPr>
          <a:xfrm>
            <a:off x="1097280" y="1845733"/>
            <a:ext cx="10058400" cy="4461282"/>
          </a:xfrm>
        </p:spPr>
        <p:txBody>
          <a:bodyPr>
            <a:normAutofit fontScale="85000" lnSpcReduction="20000"/>
          </a:bodyPr>
          <a:lstStyle/>
          <a:p>
            <a:pPr>
              <a:defRPr/>
            </a:pPr>
            <a:r>
              <a:rPr lang="en-US" sz="2300" dirty="0" smtClean="0"/>
              <a:t>How to define margins and paddings </a:t>
            </a:r>
          </a:p>
          <a:p>
            <a:pPr lvl="1">
              <a:defRPr/>
            </a:pPr>
            <a:r>
              <a:rPr lang="en-US" sz="2000" dirty="0" smtClean="0"/>
              <a:t>Separate property for each side of padding and margin</a:t>
            </a:r>
          </a:p>
          <a:p>
            <a:pPr lvl="2">
              <a:defRPr/>
            </a:pPr>
            <a:r>
              <a:rPr lang="en-US" sz="2000" dirty="0" smtClean="0"/>
              <a:t>e.g., padding-top:2px; margin-right:1px;</a:t>
            </a:r>
          </a:p>
          <a:p>
            <a:pPr lvl="1">
              <a:defRPr/>
            </a:pPr>
            <a:r>
              <a:rPr lang="en-US" sz="2000" dirty="0"/>
              <a:t>Can set a common value using generic property</a:t>
            </a:r>
          </a:p>
          <a:p>
            <a:pPr lvl="2">
              <a:defRPr/>
            </a:pPr>
            <a:r>
              <a:rPr lang="en-US" sz="2000" dirty="0"/>
              <a:t>e.g., padding:0;</a:t>
            </a:r>
          </a:p>
          <a:p>
            <a:pPr lvl="1">
              <a:defRPr/>
            </a:pPr>
            <a:r>
              <a:rPr lang="en-US" sz="2000" dirty="0"/>
              <a:t>Can use shorthand to set different </a:t>
            </a:r>
            <a:r>
              <a:rPr lang="en-US" sz="2000" dirty="0" smtClean="0"/>
              <a:t>values</a:t>
            </a:r>
            <a:endParaRPr lang="en-US" sz="2000" dirty="0"/>
          </a:p>
          <a:p>
            <a:pPr lvl="2">
              <a:defRPr/>
            </a:pPr>
            <a:r>
              <a:rPr lang="en-US" sz="2000" dirty="0"/>
              <a:t>e.g., margin: 1em 2em 1em </a:t>
            </a:r>
            <a:r>
              <a:rPr lang="en-US" sz="2000" dirty="0" smtClean="0"/>
              <a:t>3em               Values </a:t>
            </a:r>
            <a:r>
              <a:rPr lang="en-US" sz="2000" dirty="0"/>
              <a:t>applied clockwise, first value for top</a:t>
            </a:r>
          </a:p>
          <a:p>
            <a:pPr lvl="2">
              <a:defRPr/>
            </a:pPr>
            <a:r>
              <a:rPr lang="en-US" sz="2000" dirty="0"/>
              <a:t>If less than four values provided:</a:t>
            </a:r>
          </a:p>
          <a:p>
            <a:pPr lvl="3">
              <a:defRPr/>
            </a:pPr>
            <a:r>
              <a:rPr lang="en-US" sz="2000" dirty="0"/>
              <a:t>Three values: top, left and right, bottom</a:t>
            </a:r>
          </a:p>
          <a:p>
            <a:pPr lvl="3">
              <a:defRPr/>
            </a:pPr>
            <a:r>
              <a:rPr lang="en-US" sz="2000" dirty="0"/>
              <a:t>Two values: top and bottom, left and </a:t>
            </a:r>
            <a:r>
              <a:rPr lang="en-US" sz="2000" dirty="0" smtClean="0"/>
              <a:t>right</a:t>
            </a:r>
          </a:p>
          <a:p>
            <a:pPr>
              <a:defRPr/>
            </a:pPr>
            <a:r>
              <a:rPr lang="en-US" sz="2300" dirty="0" smtClean="0"/>
              <a:t>How to define borders</a:t>
            </a:r>
          </a:p>
          <a:p>
            <a:pPr lvl="1">
              <a:defRPr/>
            </a:pPr>
            <a:r>
              <a:rPr lang="en-US" sz="2000" dirty="0" smtClean="0"/>
              <a:t>Shorthand to set all 3 properties in 1 line</a:t>
            </a:r>
          </a:p>
          <a:p>
            <a:pPr lvl="2">
              <a:defRPr/>
            </a:pPr>
            <a:r>
              <a:rPr lang="en-US" sz="2000" dirty="0"/>
              <a:t>b</a:t>
            </a:r>
            <a:r>
              <a:rPr lang="en-US" sz="2000" dirty="0" smtClean="0"/>
              <a:t>order:3px solid #000000 </a:t>
            </a:r>
            <a:r>
              <a:rPr lang="en-US" sz="2000" b="1" dirty="0" smtClean="0"/>
              <a:t>equivalent</a:t>
            </a:r>
            <a:r>
              <a:rPr lang="en-US" sz="2000" dirty="0" smtClean="0"/>
              <a:t> </a:t>
            </a:r>
            <a:r>
              <a:rPr lang="en-US" sz="2000" b="1" dirty="0" smtClean="0"/>
              <a:t>to</a:t>
            </a:r>
            <a:r>
              <a:rPr lang="en-US" sz="2000" dirty="0" smtClean="0"/>
              <a:t> border-width:3px;border-style:solid;border-color:#000000;</a:t>
            </a:r>
          </a:p>
          <a:p>
            <a:pPr lvl="2">
              <a:defRPr/>
            </a:pPr>
            <a:r>
              <a:rPr lang="en-US" sz="2000" dirty="0" smtClean="0"/>
              <a:t>Or you could have a separate property for each border</a:t>
            </a:r>
          </a:p>
          <a:p>
            <a:pPr lvl="3">
              <a:defRPr/>
            </a:pPr>
            <a:r>
              <a:rPr lang="en-US" sz="2000" dirty="0"/>
              <a:t>b</a:t>
            </a:r>
            <a:r>
              <a:rPr lang="en-US" sz="2000" dirty="0" smtClean="0"/>
              <a:t>order-top-width:3px;</a:t>
            </a:r>
            <a:endParaRPr lang="en-US" sz="2000" dirty="0"/>
          </a:p>
          <a:p>
            <a:pPr lvl="1">
              <a:defRPr/>
            </a:pPr>
            <a:endParaRPr lang="en-US" dirty="0" smtClean="0"/>
          </a:p>
          <a:p>
            <a:pPr>
              <a:defRPr/>
            </a:pPr>
            <a:endParaRPr lang="en-US" dirty="0" smtClean="0"/>
          </a:p>
          <a:p>
            <a:pPr>
              <a:defRPr/>
            </a:pPr>
            <a:endParaRPr lang="he-IL"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308551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770" y="422030"/>
            <a:ext cx="10464800" cy="1143000"/>
          </a:xfrm>
        </p:spPr>
        <p:txBody>
          <a:bodyPr/>
          <a:lstStyle/>
          <a:p>
            <a:pPr>
              <a:defRPr/>
            </a:pPr>
            <a:r>
              <a:rPr lang="en-US" dirty="0" smtClean="0"/>
              <a:t>Assessing the CSS Box Model (continued)</a:t>
            </a:r>
            <a:endParaRPr lang="he-IL" dirty="0"/>
          </a:p>
        </p:txBody>
      </p:sp>
      <p:pic>
        <p:nvPicPr>
          <p:cNvPr id="102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234" y="2462214"/>
            <a:ext cx="10079567"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46228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the CSS Box Model (continued)</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2085975"/>
            <a:ext cx="73723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flipH="1">
            <a:off x="8680938" y="2954215"/>
            <a:ext cx="668216" cy="246185"/>
          </a:xfrm>
          <a:prstGeom prst="line">
            <a:avLst/>
          </a:prstGeom>
          <a:ln w="19050">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499230" y="4009292"/>
            <a:ext cx="1101970" cy="246185"/>
          </a:xfrm>
          <a:prstGeom prst="line">
            <a:avLst/>
          </a:prstGeom>
          <a:ln w="19050">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743200" y="3886199"/>
            <a:ext cx="1412630" cy="732693"/>
          </a:xfrm>
          <a:prstGeom prst="line">
            <a:avLst/>
          </a:prstGeom>
          <a:ln w="190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66092" y="2344614"/>
            <a:ext cx="2090789" cy="369332"/>
          </a:xfrm>
          <a:prstGeom prst="rect">
            <a:avLst/>
          </a:prstGeom>
          <a:noFill/>
        </p:spPr>
        <p:txBody>
          <a:bodyPr wrap="square" rtlCol="0">
            <a:spAutoFit/>
          </a:bodyPr>
          <a:lstStyle/>
          <a:p>
            <a:r>
              <a:rPr lang="en-IE" dirty="0">
                <a:solidFill>
                  <a:schemeClr val="tx1">
                    <a:lumMod val="65000"/>
                    <a:lumOff val="35000"/>
                  </a:schemeClr>
                </a:solidFill>
              </a:rPr>
              <a:t>m</a:t>
            </a:r>
            <a:r>
              <a:rPr lang="en-IE" dirty="0" smtClean="0">
                <a:solidFill>
                  <a:schemeClr val="tx1">
                    <a:lumMod val="65000"/>
                    <a:lumOff val="35000"/>
                  </a:schemeClr>
                </a:solidFill>
              </a:rPr>
              <a:t>argin-left:1px</a:t>
            </a:r>
            <a:endParaRPr lang="en-IE" dirty="0">
              <a:solidFill>
                <a:schemeClr val="tx1">
                  <a:lumMod val="65000"/>
                  <a:lumOff val="35000"/>
                </a:schemeClr>
              </a:solidFill>
            </a:endParaRPr>
          </a:p>
        </p:txBody>
      </p:sp>
      <p:sp>
        <p:nvSpPr>
          <p:cNvPr id="16" name="TextBox 15"/>
          <p:cNvSpPr txBox="1"/>
          <p:nvPr/>
        </p:nvSpPr>
        <p:spPr>
          <a:xfrm>
            <a:off x="1418492" y="3303112"/>
            <a:ext cx="2090789" cy="369332"/>
          </a:xfrm>
          <a:prstGeom prst="rect">
            <a:avLst/>
          </a:prstGeom>
          <a:noFill/>
        </p:spPr>
        <p:txBody>
          <a:bodyPr wrap="square" rtlCol="0">
            <a:spAutoFit/>
          </a:bodyPr>
          <a:lstStyle/>
          <a:p>
            <a:r>
              <a:rPr lang="en-IE" dirty="0" smtClean="0">
                <a:solidFill>
                  <a:schemeClr val="tx1">
                    <a:lumMod val="65000"/>
                    <a:lumOff val="35000"/>
                  </a:schemeClr>
                </a:solidFill>
              </a:rPr>
              <a:t>border-left:1px</a:t>
            </a:r>
            <a:endParaRPr lang="en-IE" dirty="0">
              <a:solidFill>
                <a:schemeClr val="tx1">
                  <a:lumMod val="65000"/>
                  <a:lumOff val="35000"/>
                </a:schemeClr>
              </a:solidFill>
            </a:endParaRPr>
          </a:p>
        </p:txBody>
      </p:sp>
      <p:sp>
        <p:nvSpPr>
          <p:cNvPr id="17" name="TextBox 16"/>
          <p:cNvSpPr txBox="1"/>
          <p:nvPr/>
        </p:nvSpPr>
        <p:spPr>
          <a:xfrm>
            <a:off x="1418491" y="4587359"/>
            <a:ext cx="2090789" cy="369332"/>
          </a:xfrm>
          <a:prstGeom prst="rect">
            <a:avLst/>
          </a:prstGeom>
          <a:noFill/>
        </p:spPr>
        <p:txBody>
          <a:bodyPr wrap="square" rtlCol="0">
            <a:spAutoFit/>
          </a:bodyPr>
          <a:lstStyle/>
          <a:p>
            <a:r>
              <a:rPr lang="en-IE" dirty="0" smtClean="0">
                <a:solidFill>
                  <a:schemeClr val="tx1">
                    <a:lumMod val="65000"/>
                    <a:lumOff val="35000"/>
                  </a:schemeClr>
                </a:solidFill>
              </a:rPr>
              <a:t>padding-left:1px</a:t>
            </a:r>
            <a:endParaRPr lang="en-IE" dirty="0">
              <a:solidFill>
                <a:schemeClr val="tx1">
                  <a:lumMod val="65000"/>
                  <a:lumOff val="35000"/>
                </a:schemeClr>
              </a:solidFill>
            </a:endParaRPr>
          </a:p>
        </p:txBody>
      </p:sp>
      <p:sp>
        <p:nvSpPr>
          <p:cNvPr id="18" name="TextBox 17"/>
          <p:cNvSpPr txBox="1"/>
          <p:nvPr/>
        </p:nvSpPr>
        <p:spPr>
          <a:xfrm>
            <a:off x="9601200" y="3824626"/>
            <a:ext cx="2090789" cy="369332"/>
          </a:xfrm>
          <a:prstGeom prst="rect">
            <a:avLst/>
          </a:prstGeom>
          <a:noFill/>
        </p:spPr>
        <p:txBody>
          <a:bodyPr wrap="square" rtlCol="0">
            <a:spAutoFit/>
          </a:bodyPr>
          <a:lstStyle/>
          <a:p>
            <a:r>
              <a:rPr lang="en-IE" dirty="0">
                <a:solidFill>
                  <a:schemeClr val="tx1">
                    <a:lumMod val="65000"/>
                    <a:lumOff val="35000"/>
                  </a:schemeClr>
                </a:solidFill>
              </a:rPr>
              <a:t>b</a:t>
            </a:r>
            <a:r>
              <a:rPr lang="en-IE" dirty="0" smtClean="0">
                <a:solidFill>
                  <a:schemeClr val="tx1">
                    <a:lumMod val="65000"/>
                    <a:lumOff val="35000"/>
                  </a:schemeClr>
                </a:solidFill>
              </a:rPr>
              <a:t>order-right:1px</a:t>
            </a:r>
            <a:endParaRPr lang="en-IE" dirty="0">
              <a:solidFill>
                <a:schemeClr val="tx1">
                  <a:lumMod val="65000"/>
                  <a:lumOff val="35000"/>
                </a:schemeClr>
              </a:solidFill>
            </a:endParaRPr>
          </a:p>
        </p:txBody>
      </p:sp>
      <p:sp>
        <p:nvSpPr>
          <p:cNvPr id="19" name="TextBox 18"/>
          <p:cNvSpPr txBox="1"/>
          <p:nvPr/>
        </p:nvSpPr>
        <p:spPr>
          <a:xfrm>
            <a:off x="9349152" y="2737282"/>
            <a:ext cx="2090789" cy="369332"/>
          </a:xfrm>
          <a:prstGeom prst="rect">
            <a:avLst/>
          </a:prstGeom>
          <a:noFill/>
        </p:spPr>
        <p:txBody>
          <a:bodyPr wrap="square" rtlCol="0">
            <a:spAutoFit/>
          </a:bodyPr>
          <a:lstStyle/>
          <a:p>
            <a:r>
              <a:rPr lang="en-IE" dirty="0" smtClean="0">
                <a:solidFill>
                  <a:schemeClr val="tx1">
                    <a:lumMod val="65000"/>
                    <a:lumOff val="35000"/>
                  </a:schemeClr>
                </a:solidFill>
              </a:rPr>
              <a:t>margin-right:1px</a:t>
            </a:r>
            <a:endParaRPr lang="en-IE" dirty="0">
              <a:solidFill>
                <a:schemeClr val="tx1">
                  <a:lumMod val="65000"/>
                  <a:lumOff val="35000"/>
                </a:schemeClr>
              </a:solidFill>
            </a:endParaRPr>
          </a:p>
        </p:txBody>
      </p:sp>
      <p:sp>
        <p:nvSpPr>
          <p:cNvPr id="20" name="TextBox 19"/>
          <p:cNvSpPr txBox="1"/>
          <p:nvPr/>
        </p:nvSpPr>
        <p:spPr>
          <a:xfrm>
            <a:off x="9132277" y="2312348"/>
            <a:ext cx="2090789" cy="369332"/>
          </a:xfrm>
          <a:prstGeom prst="rect">
            <a:avLst/>
          </a:prstGeom>
          <a:noFill/>
        </p:spPr>
        <p:txBody>
          <a:bodyPr wrap="square" rtlCol="0">
            <a:spAutoFit/>
          </a:bodyPr>
          <a:lstStyle/>
          <a:p>
            <a:r>
              <a:rPr lang="en-IE" dirty="0" smtClean="0">
                <a:solidFill>
                  <a:schemeClr val="tx1">
                    <a:lumMod val="65000"/>
                    <a:lumOff val="35000"/>
                  </a:schemeClr>
                </a:solidFill>
              </a:rPr>
              <a:t>width:10px</a:t>
            </a:r>
            <a:endParaRPr lang="en-IE" dirty="0">
              <a:solidFill>
                <a:schemeClr val="tx1">
                  <a:lumMod val="65000"/>
                  <a:lumOff val="35000"/>
                </a:schemeClr>
              </a:solidFill>
            </a:endParaRPr>
          </a:p>
        </p:txBody>
      </p:sp>
      <p:sp>
        <p:nvSpPr>
          <p:cNvPr id="21" name="TextBox 20"/>
          <p:cNvSpPr txBox="1"/>
          <p:nvPr/>
        </p:nvSpPr>
        <p:spPr>
          <a:xfrm>
            <a:off x="9226061" y="3326449"/>
            <a:ext cx="2090789" cy="369332"/>
          </a:xfrm>
          <a:prstGeom prst="rect">
            <a:avLst/>
          </a:prstGeom>
          <a:noFill/>
        </p:spPr>
        <p:txBody>
          <a:bodyPr wrap="square" rtlCol="0">
            <a:spAutoFit/>
          </a:bodyPr>
          <a:lstStyle/>
          <a:p>
            <a:r>
              <a:rPr lang="en-IE" dirty="0" smtClean="0">
                <a:solidFill>
                  <a:schemeClr val="tx1">
                    <a:lumMod val="65000"/>
                    <a:lumOff val="35000"/>
                  </a:schemeClr>
                </a:solidFill>
              </a:rPr>
              <a:t>padding-right:1px</a:t>
            </a:r>
            <a:endParaRPr lang="en-IE" dirty="0">
              <a:solidFill>
                <a:schemeClr val="tx1">
                  <a:lumMod val="65000"/>
                  <a:lumOff val="35000"/>
                </a:schemeClr>
              </a:solidFill>
            </a:endParaRPr>
          </a:p>
        </p:txBody>
      </p:sp>
      <p:sp>
        <p:nvSpPr>
          <p:cNvPr id="12" name="TextBox 11"/>
          <p:cNvSpPr txBox="1"/>
          <p:nvPr/>
        </p:nvSpPr>
        <p:spPr>
          <a:xfrm>
            <a:off x="1496732" y="5345723"/>
            <a:ext cx="8663354" cy="369332"/>
          </a:xfrm>
          <a:prstGeom prst="rect">
            <a:avLst/>
          </a:prstGeom>
          <a:noFill/>
        </p:spPr>
        <p:txBody>
          <a:bodyPr wrap="square" rtlCol="0">
            <a:spAutoFit/>
          </a:bodyPr>
          <a:lstStyle/>
          <a:p>
            <a:r>
              <a:rPr lang="en-IE" dirty="0">
                <a:solidFill>
                  <a:schemeClr val="tx1">
                    <a:lumMod val="65000"/>
                    <a:lumOff val="35000"/>
                  </a:schemeClr>
                </a:solidFill>
              </a:rPr>
              <a:t>Total</a:t>
            </a:r>
            <a:r>
              <a:rPr lang="en-IE" dirty="0" smtClean="0"/>
              <a:t> </a:t>
            </a:r>
            <a:r>
              <a:rPr lang="en-IE" dirty="0">
                <a:solidFill>
                  <a:schemeClr val="tx1">
                    <a:lumMod val="65000"/>
                    <a:lumOff val="35000"/>
                  </a:schemeClr>
                </a:solidFill>
              </a:rPr>
              <a:t>horizontal space occupied on web page: 1px+1px+1px+10px+1px+1px+1px=16px</a:t>
            </a:r>
          </a:p>
        </p:txBody>
      </p:sp>
    </p:spTree>
    <p:extLst>
      <p:ext uri="{BB962C8B-B14F-4D97-AF65-F5344CB8AC3E}">
        <p14:creationId xmlns:p14="http://schemas.microsoft.com/office/powerpoint/2010/main" val="4261419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877" y="480646"/>
            <a:ext cx="10464800" cy="1143000"/>
          </a:xfrm>
        </p:spPr>
        <p:txBody>
          <a:bodyPr>
            <a:normAutofit fontScale="90000"/>
          </a:bodyPr>
          <a:lstStyle/>
          <a:p>
            <a:pPr>
              <a:defRPr/>
            </a:pPr>
            <a:r>
              <a:rPr lang="en-US" dirty="0" smtClean="0"/>
              <a:t>Constructing a Multicolumn Layout with Float</a:t>
            </a:r>
            <a:endParaRPr lang="he-IL" dirty="0"/>
          </a:p>
        </p:txBody>
      </p:sp>
      <p:sp>
        <p:nvSpPr>
          <p:cNvPr id="10243" name="Content Placeholder 2"/>
          <p:cNvSpPr>
            <a:spLocks noGrp="1"/>
          </p:cNvSpPr>
          <p:nvPr>
            <p:ph idx="1"/>
          </p:nvPr>
        </p:nvSpPr>
        <p:spPr/>
        <p:txBody>
          <a:bodyPr/>
          <a:lstStyle/>
          <a:p>
            <a:pPr>
              <a:defRPr/>
            </a:pPr>
            <a:r>
              <a:rPr lang="en-US" dirty="0" smtClean="0"/>
              <a:t>User Agents render HTML top to bottom</a:t>
            </a:r>
          </a:p>
          <a:p>
            <a:pPr lvl="1">
              <a:defRPr/>
            </a:pPr>
            <a:r>
              <a:rPr lang="en-US" dirty="0" smtClean="0"/>
              <a:t>Easy to create layouts with elements stacked vertically</a:t>
            </a:r>
          </a:p>
          <a:p>
            <a:pPr>
              <a:defRPr/>
            </a:pPr>
            <a:r>
              <a:rPr lang="en-US" dirty="0" smtClean="0"/>
              <a:t>Use float, clear, and width properties to create columns of text and graphic parallel to each other</a:t>
            </a:r>
          </a:p>
          <a:p>
            <a:pPr lvl="1">
              <a:defRPr/>
            </a:pPr>
            <a:r>
              <a:rPr lang="en-US" dirty="0" smtClean="0"/>
              <a:t>Use width property to assign width to each of the columns</a:t>
            </a:r>
          </a:p>
        </p:txBody>
      </p:sp>
      <p:sp>
        <p:nvSpPr>
          <p:cNvPr id="3" name="Slide Number Placeholder 2"/>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389928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body" idx="1"/>
          </p:nvPr>
        </p:nvSpPr>
        <p:spPr>
          <a:xfrm>
            <a:off x="1113693" y="1887417"/>
            <a:ext cx="10761784" cy="4044460"/>
          </a:xfrm>
          <a:noFill/>
          <a:ln/>
          <a:extLst>
            <a:ext uri="{91240B29-F687-4F45-9708-019B960494DF}">
              <a14:hiddenLine xmlns:a14="http://schemas.microsoft.com/office/drawing/2010/main" w="9525">
                <a:solidFill>
                  <a:schemeClr val="folHlink"/>
                </a:solidFill>
                <a:miter lim="800000"/>
                <a:headEnd/>
                <a:tailEnd/>
              </a14:hiddenLine>
            </a:ext>
          </a:extLst>
        </p:spPr>
        <p:txBody>
          <a:bodyPr/>
          <a:lstStyle/>
          <a:p>
            <a:r>
              <a:rPr lang="en-US" altLang="en-US" dirty="0"/>
              <a:t>When we make an element </a:t>
            </a:r>
            <a:r>
              <a:rPr lang="en-US" altLang="en-US" dirty="0">
                <a:solidFill>
                  <a:schemeClr val="accent1"/>
                </a:solidFill>
              </a:rPr>
              <a:t>float</a:t>
            </a:r>
            <a:r>
              <a:rPr lang="en-US" altLang="en-US" dirty="0"/>
              <a:t>, we ask the browser to shift it sideways, either to the left or to the right, as far as it will go. </a:t>
            </a:r>
          </a:p>
          <a:p>
            <a:r>
              <a:rPr lang="en-US" altLang="en-US" dirty="0"/>
              <a:t>We can position &lt;div&gt; boxes with the CSS </a:t>
            </a:r>
            <a:r>
              <a:rPr lang="en-US" altLang="en-US" dirty="0">
                <a:solidFill>
                  <a:schemeClr val="accent1"/>
                </a:solidFill>
              </a:rPr>
              <a:t>"float:" </a:t>
            </a:r>
            <a:r>
              <a:rPr lang="en-US" altLang="en-US" dirty="0"/>
              <a:t>property. </a:t>
            </a:r>
          </a:p>
          <a:p>
            <a:r>
              <a:rPr lang="en-US" altLang="en-US" dirty="0"/>
              <a:t>This will position a box much like an image. </a:t>
            </a:r>
          </a:p>
          <a:p>
            <a:r>
              <a:rPr lang="en-US" altLang="en-US" dirty="0"/>
              <a:t>Text can be made to wrap around the boxes (or not).</a:t>
            </a:r>
          </a:p>
          <a:p>
            <a:pPr lvl="1"/>
            <a:endParaRPr lang="en-US" altLang="en-US" sz="2800" dirty="0"/>
          </a:p>
        </p:txBody>
      </p:sp>
      <p:sp>
        <p:nvSpPr>
          <p:cNvPr id="3078" name="Rectangle 6"/>
          <p:cNvSpPr>
            <a:spLocks noGrp="1" noChangeArrowheads="1"/>
          </p:cNvSpPr>
          <p:nvPr>
            <p:ph type="title"/>
          </p:nvPr>
        </p:nvSpPr>
        <p:spPr>
          <a:xfrm>
            <a:off x="1113693" y="498231"/>
            <a:ext cx="10972800" cy="1143000"/>
          </a:xfrm>
          <a:noFill/>
          <a:ln/>
        </p:spPr>
        <p:txBody>
          <a:bodyPr/>
          <a:lstStyle/>
          <a:p>
            <a:r>
              <a:rPr lang="en-GB" altLang="en-US" dirty="0"/>
              <a:t>Float</a:t>
            </a:r>
            <a:endParaRPr lang="en-US" alt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1458003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62185" y="851023"/>
            <a:ext cx="9550400" cy="5186362"/>
          </a:xfrm>
          <a:noFill/>
          <a:ln/>
        </p:spPr>
      </p:pic>
      <p:sp>
        <p:nvSpPr>
          <p:cNvPr id="2" name="Slide Number Placeholder 1"/>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2328103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1263</TotalTime>
  <Words>1480</Words>
  <Application>Microsoft Office PowerPoint</Application>
  <PresentationFormat>Widescreen</PresentationFormat>
  <Paragraphs>170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Arial</vt:lpstr>
      <vt:lpstr>Calibri</vt:lpstr>
      <vt:lpstr>Calibri Light</vt:lpstr>
      <vt:lpstr>Times New Roman</vt:lpstr>
      <vt:lpstr>Wingdings</vt:lpstr>
      <vt:lpstr>Retrospect</vt:lpstr>
      <vt:lpstr>HTML5 and CSS3</vt:lpstr>
      <vt:lpstr>Assessing the CSS Box Model</vt:lpstr>
      <vt:lpstr>Assessing the CSS Box Model (continued)</vt:lpstr>
      <vt:lpstr>Assessing the CSS Box Model (continued)</vt:lpstr>
      <vt:lpstr>Assessing the CSS Box Model (continued)</vt:lpstr>
      <vt:lpstr>Assessing the CSS Box Model (continued)</vt:lpstr>
      <vt:lpstr>Constructing a Multicolumn Layout with Float</vt:lpstr>
      <vt:lpstr>Float</vt:lpstr>
      <vt:lpstr>PowerPoint Presentation</vt:lpstr>
      <vt:lpstr>Lets do an example!</vt:lpstr>
      <vt:lpstr>Lets do an example! (continued)</vt:lpstr>
      <vt:lpstr>Lets do an example! (continued)</vt:lpstr>
      <vt:lpstr>Dual Column Float</vt:lpstr>
      <vt:lpstr>Dual Column Float (continued)</vt:lpstr>
      <vt:lpstr>Three Columns</vt:lpstr>
      <vt:lpstr>Three Columns (continued)</vt:lpstr>
      <vt:lpstr>Float Summary</vt:lpstr>
      <vt:lpstr>Float Summary</vt:lpstr>
      <vt:lpstr>Using &lt;br clear="all"&gt;</vt:lpstr>
      <vt:lpstr>PowerPoint Presentation</vt:lpstr>
      <vt:lpstr>Spacing Between Boxes</vt:lpstr>
      <vt:lpstr>Image Gallery using float</vt:lpstr>
      <vt:lpstr>Common error: container too short</vt:lpstr>
      <vt:lpstr>The overflow property</vt:lpstr>
      <vt:lpstr>PowerPoint Presentation</vt:lpstr>
      <vt:lpstr>PowerPoint Presentation</vt:lpstr>
      <vt:lpstr>PowerPoint Presentation</vt:lpstr>
      <vt:lpstr>PowerPoint Presentation</vt:lpstr>
    </vt:vector>
  </TitlesOfParts>
  <Company>Institute of Technology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CSS3</dc:title>
  <dc:creator>Anne O Brien</dc:creator>
  <cp:lastModifiedBy>Anne O Brien</cp:lastModifiedBy>
  <cp:revision>71</cp:revision>
  <cp:lastPrinted>2014-01-20T13:39:21Z</cp:lastPrinted>
  <dcterms:created xsi:type="dcterms:W3CDTF">2013-09-05T11:16:02Z</dcterms:created>
  <dcterms:modified xsi:type="dcterms:W3CDTF">2014-01-20T13:57:16Z</dcterms:modified>
</cp:coreProperties>
</file>