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0"/>
  </p:notesMasterIdLst>
  <p:handoutMasterIdLst>
    <p:handoutMasterId r:id="rId71"/>
  </p:handoutMasterIdLst>
  <p:sldIdLst>
    <p:sldId id="256" r:id="rId2"/>
    <p:sldId id="262" r:id="rId3"/>
    <p:sldId id="263" r:id="rId4"/>
    <p:sldId id="265" r:id="rId5"/>
    <p:sldId id="264"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2" r:id="rId21"/>
    <p:sldId id="332" r:id="rId22"/>
    <p:sldId id="280" r:id="rId23"/>
    <p:sldId id="285" r:id="rId24"/>
    <p:sldId id="286" r:id="rId25"/>
    <p:sldId id="287" r:id="rId26"/>
    <p:sldId id="288" r:id="rId27"/>
    <p:sldId id="289" r:id="rId28"/>
    <p:sldId id="291" r:id="rId29"/>
    <p:sldId id="292" r:id="rId30"/>
    <p:sldId id="293" r:id="rId31"/>
    <p:sldId id="294" r:id="rId32"/>
    <p:sldId id="295" r:id="rId33"/>
    <p:sldId id="297" r:id="rId34"/>
    <p:sldId id="296" r:id="rId35"/>
    <p:sldId id="298" r:id="rId36"/>
    <p:sldId id="299" r:id="rId37"/>
    <p:sldId id="300" r:id="rId38"/>
    <p:sldId id="301" r:id="rId39"/>
    <p:sldId id="302" r:id="rId40"/>
    <p:sldId id="333" r:id="rId41"/>
    <p:sldId id="334" r:id="rId42"/>
    <p:sldId id="304" r:id="rId43"/>
    <p:sldId id="305" r:id="rId44"/>
    <p:sldId id="306" r:id="rId45"/>
    <p:sldId id="307" r:id="rId46"/>
    <p:sldId id="308" r:id="rId47"/>
    <p:sldId id="309" r:id="rId48"/>
    <p:sldId id="310" r:id="rId49"/>
    <p:sldId id="311" r:id="rId50"/>
    <p:sldId id="312" r:id="rId51"/>
    <p:sldId id="331" r:id="rId52"/>
    <p:sldId id="313" r:id="rId53"/>
    <p:sldId id="315" r:id="rId54"/>
    <p:sldId id="316" r:id="rId55"/>
    <p:sldId id="317" r:id="rId56"/>
    <p:sldId id="319" r:id="rId57"/>
    <p:sldId id="335" r:id="rId58"/>
    <p:sldId id="321" r:id="rId59"/>
    <p:sldId id="322" r:id="rId60"/>
    <p:sldId id="323" r:id="rId61"/>
    <p:sldId id="325" r:id="rId62"/>
    <p:sldId id="336" r:id="rId63"/>
    <p:sldId id="337" r:id="rId64"/>
    <p:sldId id="328" r:id="rId65"/>
    <p:sldId id="329" r:id="rId66"/>
    <p:sldId id="330" r:id="rId67"/>
    <p:sldId id="338" r:id="rId68"/>
    <p:sldId id="339" r:id="rId69"/>
  </p:sldIdLst>
  <p:sldSz cx="12192000" cy="6858000"/>
  <p:notesSz cx="6718300" cy="985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4" d="100"/>
          <a:sy n="64" d="100"/>
        </p:scale>
        <p:origin x="48" y="2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1263" cy="494472"/>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05482" y="0"/>
            <a:ext cx="2911263" cy="494472"/>
          </a:xfrm>
          <a:prstGeom prst="rect">
            <a:avLst/>
          </a:prstGeom>
        </p:spPr>
        <p:txBody>
          <a:bodyPr vert="horz" lIns="91440" tIns="45720" rIns="91440" bIns="45720" rtlCol="0"/>
          <a:lstStyle>
            <a:lvl1pPr algn="r">
              <a:defRPr sz="1200"/>
            </a:lvl1pPr>
          </a:lstStyle>
          <a:p>
            <a:fld id="{40B19B42-2A53-4546-A88B-29912445E6A7}" type="datetimeFigureOut">
              <a:rPr lang="en-IE" smtClean="0"/>
              <a:t>07/04/2014</a:t>
            </a:fld>
            <a:endParaRPr lang="en-IE"/>
          </a:p>
        </p:txBody>
      </p:sp>
      <p:sp>
        <p:nvSpPr>
          <p:cNvPr id="4" name="Footer Placeholder 3"/>
          <p:cNvSpPr>
            <a:spLocks noGrp="1"/>
          </p:cNvSpPr>
          <p:nvPr>
            <p:ph type="ftr" sz="quarter" idx="2"/>
          </p:nvPr>
        </p:nvSpPr>
        <p:spPr>
          <a:xfrm>
            <a:off x="0" y="9360730"/>
            <a:ext cx="2911263" cy="494470"/>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05482" y="9360730"/>
            <a:ext cx="2911263" cy="494470"/>
          </a:xfrm>
          <a:prstGeom prst="rect">
            <a:avLst/>
          </a:prstGeom>
        </p:spPr>
        <p:txBody>
          <a:bodyPr vert="horz" lIns="91440" tIns="45720" rIns="91440" bIns="45720" rtlCol="0" anchor="b"/>
          <a:lstStyle>
            <a:lvl1pPr algn="r">
              <a:defRPr sz="1200"/>
            </a:lvl1pPr>
          </a:lstStyle>
          <a:p>
            <a:fld id="{D9635D70-A31A-4969-95B7-0C4D46B5848E}" type="slidenum">
              <a:rPr lang="en-IE" smtClean="0"/>
              <a:t>‹#›</a:t>
            </a:fld>
            <a:endParaRPr lang="en-IE"/>
          </a:p>
        </p:txBody>
      </p:sp>
    </p:spTree>
    <p:extLst>
      <p:ext uri="{BB962C8B-B14F-4D97-AF65-F5344CB8AC3E}">
        <p14:creationId xmlns:p14="http://schemas.microsoft.com/office/powerpoint/2010/main" val="2694301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1263" cy="494472"/>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05482" y="0"/>
            <a:ext cx="2911263" cy="494472"/>
          </a:xfrm>
          <a:prstGeom prst="rect">
            <a:avLst/>
          </a:prstGeom>
        </p:spPr>
        <p:txBody>
          <a:bodyPr vert="horz" lIns="91440" tIns="45720" rIns="91440" bIns="45720" rtlCol="0"/>
          <a:lstStyle>
            <a:lvl1pPr algn="r">
              <a:defRPr sz="1200"/>
            </a:lvl1pPr>
          </a:lstStyle>
          <a:p>
            <a:fld id="{6F844888-996B-4121-A323-9F930E2F78DF}" type="datetimeFigureOut">
              <a:rPr lang="en-IE" smtClean="0"/>
              <a:t>07/04/2014</a:t>
            </a:fld>
            <a:endParaRPr lang="en-IE"/>
          </a:p>
        </p:txBody>
      </p:sp>
      <p:sp>
        <p:nvSpPr>
          <p:cNvPr id="4" name="Slide Image Placeholder 3"/>
          <p:cNvSpPr>
            <a:spLocks noGrp="1" noRot="1" noChangeAspect="1"/>
          </p:cNvSpPr>
          <p:nvPr>
            <p:ph type="sldImg" idx="2"/>
          </p:nvPr>
        </p:nvSpPr>
        <p:spPr>
          <a:xfrm>
            <a:off x="403225" y="1231900"/>
            <a:ext cx="5911850" cy="3325813"/>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1830" y="4742815"/>
            <a:ext cx="5374640" cy="38804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360730"/>
            <a:ext cx="2911263" cy="49447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05482" y="9360730"/>
            <a:ext cx="2911263" cy="494470"/>
          </a:xfrm>
          <a:prstGeom prst="rect">
            <a:avLst/>
          </a:prstGeom>
        </p:spPr>
        <p:txBody>
          <a:bodyPr vert="horz" lIns="91440" tIns="45720" rIns="91440" bIns="45720" rtlCol="0" anchor="b"/>
          <a:lstStyle>
            <a:lvl1pPr algn="r">
              <a:defRPr sz="1200"/>
            </a:lvl1pPr>
          </a:lstStyle>
          <a:p>
            <a:fld id="{212FF4D2-4B88-46C7-B323-3F3CB2EB18CB}" type="slidenum">
              <a:rPr lang="en-IE" smtClean="0"/>
              <a:t>‹#›</a:t>
            </a:fld>
            <a:endParaRPr lang="en-IE"/>
          </a:p>
        </p:txBody>
      </p:sp>
    </p:spTree>
    <p:extLst>
      <p:ext uri="{BB962C8B-B14F-4D97-AF65-F5344CB8AC3E}">
        <p14:creationId xmlns:p14="http://schemas.microsoft.com/office/powerpoint/2010/main" val="4268777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xfrm>
            <a:off x="403225" y="1231900"/>
            <a:ext cx="5911850" cy="3325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MY" alt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E8D61EB2-F97F-4ED4-B250-8101ED630481}" type="slidenum">
              <a:rPr lang="en-US" altLang="en-US">
                <a:latin typeface="Times New Roman" pitchFamily="18" charset="0"/>
              </a:rPr>
              <a:pPr/>
              <a:t>2</a:t>
            </a:fld>
            <a:endParaRPr lang="en-US" altLang="en-US">
              <a:latin typeface="Times New Roman" pitchFamily="18" charset="0"/>
            </a:endParaRPr>
          </a:p>
        </p:txBody>
      </p:sp>
    </p:spTree>
    <p:extLst>
      <p:ext uri="{BB962C8B-B14F-4D97-AF65-F5344CB8AC3E}">
        <p14:creationId xmlns:p14="http://schemas.microsoft.com/office/powerpoint/2010/main" val="1351783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xfrm>
            <a:off x="403225" y="1231900"/>
            <a:ext cx="5911850" cy="3325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r>
              <a:rPr lang="en-US" altLang="en-US" smtClean="0"/>
              <a:t>Always keep in mind that the search engine spiders do not see the website like the common visitor. They don’t think it’s “cute” and bookmark it.</a:t>
            </a:r>
          </a:p>
          <a:p>
            <a:pPr algn="just" eaLnBrk="1" hangingPunct="1"/>
            <a:r>
              <a:rPr lang="en-US" altLang="en-US" smtClean="0"/>
              <a:t>That is why it is always important to keep it optimized and  systemized. </a:t>
            </a:r>
          </a:p>
          <a:p>
            <a:pPr eaLnBrk="1" hangingPunct="1"/>
            <a:endParaRPr lang="ru-RU"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9403B28D-4921-4BC7-8DE0-2D16F79DA8CA}" type="slidenum">
              <a:rPr lang="en-US" altLang="en-US">
                <a:latin typeface="Calibri" pitchFamily="34" charset="0"/>
              </a:rPr>
              <a:pPr/>
              <a:t>14</a:t>
            </a:fld>
            <a:endParaRPr lang="en-US" altLang="en-US">
              <a:latin typeface="Calibri" pitchFamily="34" charset="0"/>
            </a:endParaRPr>
          </a:p>
        </p:txBody>
      </p:sp>
    </p:spTree>
    <p:extLst>
      <p:ext uri="{BB962C8B-B14F-4D97-AF65-F5344CB8AC3E}">
        <p14:creationId xmlns:p14="http://schemas.microsoft.com/office/powerpoint/2010/main" val="3373138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E175D8F6-F578-41B1-ABE8-44FE2DDAF027}" type="slidenum">
              <a:rPr lang="en-US" altLang="en-US">
                <a:latin typeface="Calibri" pitchFamily="34" charset="0"/>
              </a:rPr>
              <a:pPr/>
              <a:t>16</a:t>
            </a:fld>
            <a:endParaRPr lang="en-US" altLang="en-US">
              <a:latin typeface="Calibri" pitchFamily="34" charset="0"/>
            </a:endParaRPr>
          </a:p>
        </p:txBody>
      </p:sp>
      <p:sp>
        <p:nvSpPr>
          <p:cNvPr id="92163" name="Rectangle 2"/>
          <p:cNvSpPr>
            <a:spLocks noGrp="1" noRot="1" noChangeAspect="1" noChangeArrowheads="1" noTextEdit="1"/>
          </p:cNvSpPr>
          <p:nvPr>
            <p:ph type="sldImg"/>
          </p:nvPr>
        </p:nvSpPr>
        <p:spPr bwMode="auto">
          <a:xfrm>
            <a:off x="403225" y="1231900"/>
            <a:ext cx="5911850" cy="3325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074469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EB531364-7884-447A-A415-72740E8EA8B5}" type="slidenum">
              <a:rPr lang="en-GB" altLang="en-US">
                <a:latin typeface="Calibri" pitchFamily="34" charset="0"/>
              </a:rPr>
              <a:pPr/>
              <a:t>17</a:t>
            </a:fld>
            <a:endParaRPr lang="en-GB" altLang="en-US">
              <a:latin typeface="Calibri" pitchFamily="34" charset="0"/>
            </a:endParaRPr>
          </a:p>
        </p:txBody>
      </p:sp>
      <p:sp>
        <p:nvSpPr>
          <p:cNvPr id="93187" name="Text Box 1"/>
          <p:cNvSpPr txBox="1">
            <a:spLocks noChangeArrowheads="1"/>
          </p:cNvSpPr>
          <p:nvPr/>
        </p:nvSpPr>
        <p:spPr bwMode="auto">
          <a:xfrm>
            <a:off x="3756198" y="10141066"/>
            <a:ext cx="2858114" cy="51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CC07102F-C25E-4FBC-8907-BE5B09906D28}" type="slidenum">
              <a:rPr lang="en-GB" altLang="en-US" sz="1200">
                <a:solidFill>
                  <a:srgbClr val="000000"/>
                </a:solidFill>
                <a:latin typeface="Times New Roman" pitchFamily="18" charset="0"/>
                <a:ea typeface="Arial Unicode MS" pitchFamily="34" charset="-128"/>
                <a:cs typeface="Arial Unicode MS" pitchFamily="34" charset="-128"/>
              </a:rPr>
              <a:pPr algn="r" eaLnBrk="1" hangingPunct="1"/>
              <a:t>17</a:t>
            </a:fld>
            <a:endParaRPr lang="en-GB" altLang="en-US" sz="1200">
              <a:solidFill>
                <a:srgbClr val="000000"/>
              </a:solidFill>
              <a:latin typeface="Times New Roman" pitchFamily="18" charset="0"/>
              <a:ea typeface="Arial Unicode MS" pitchFamily="34" charset="-128"/>
              <a:cs typeface="Arial Unicode MS" pitchFamily="34" charset="-128"/>
            </a:endParaRPr>
          </a:p>
        </p:txBody>
      </p:sp>
      <p:sp>
        <p:nvSpPr>
          <p:cNvPr id="93188" name="Text Box 2"/>
          <p:cNvSpPr txBox="1">
            <a:spLocks noChangeArrowheads="1"/>
          </p:cNvSpPr>
          <p:nvPr/>
        </p:nvSpPr>
        <p:spPr bwMode="auto">
          <a:xfrm>
            <a:off x="1102912" y="800737"/>
            <a:ext cx="4416369" cy="4002096"/>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pPr eaLnBrk="1" hangingPunct="1"/>
            <a:endParaRPr lang="en-US" altLang="en-US"/>
          </a:p>
        </p:txBody>
      </p:sp>
      <p:sp>
        <p:nvSpPr>
          <p:cNvPr id="93189" name="Rectangle 3"/>
          <p:cNvSpPr>
            <a:spLocks noGrp="1" noChangeArrowheads="1"/>
          </p:cNvSpPr>
          <p:nvPr>
            <p:ph type="body"/>
          </p:nvPr>
        </p:nvSpPr>
        <p:spPr bwMode="auto">
          <a:xfrm>
            <a:off x="663322" y="5071322"/>
            <a:ext cx="5287668" cy="47949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smtClean="0"/>
          </a:p>
        </p:txBody>
      </p:sp>
      <p:sp>
        <p:nvSpPr>
          <p:cNvPr id="93190" name="Text Box 4"/>
          <p:cNvSpPr txBox="1">
            <a:spLocks noChangeArrowheads="1"/>
          </p:cNvSpPr>
          <p:nvPr/>
        </p:nvSpPr>
        <p:spPr bwMode="auto">
          <a:xfrm>
            <a:off x="3756199" y="10141065"/>
            <a:ext cx="2864415" cy="522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B560FC4E-2F37-41AB-8479-2C36DCB5049E}" type="slidenum">
              <a:rPr lang="en-GB" altLang="en-US" sz="1200">
                <a:solidFill>
                  <a:srgbClr val="000000"/>
                </a:solidFill>
                <a:ea typeface="Arial Unicode MS" pitchFamily="34" charset="-128"/>
                <a:cs typeface="Arial Unicode MS" pitchFamily="34" charset="-128"/>
              </a:rPr>
              <a:pPr algn="r" eaLnBrk="1" hangingPunct="1"/>
              <a:t>17</a:t>
            </a:fld>
            <a:endParaRPr lang="en-GB" altLang="en-US" sz="120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3135737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xfrm>
            <a:off x="403225" y="1231900"/>
            <a:ext cx="5911850" cy="3325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MY" altLang="en-US" smtClean="0"/>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60866464-8D84-482F-851C-31286467A6DD}" type="slidenum">
              <a:rPr lang="en-US" altLang="en-US">
                <a:latin typeface="Times New Roman" pitchFamily="18" charset="0"/>
              </a:rPr>
              <a:pPr/>
              <a:t>18</a:t>
            </a:fld>
            <a:endParaRPr lang="en-US" altLang="en-US">
              <a:latin typeface="Times New Roman" pitchFamily="18" charset="0"/>
            </a:endParaRPr>
          </a:p>
        </p:txBody>
      </p:sp>
    </p:spTree>
    <p:extLst>
      <p:ext uri="{BB962C8B-B14F-4D97-AF65-F5344CB8AC3E}">
        <p14:creationId xmlns:p14="http://schemas.microsoft.com/office/powerpoint/2010/main" val="1566035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xfrm>
            <a:off x="403225" y="1231900"/>
            <a:ext cx="5911850" cy="3325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MY" altLang="en-US" smtClean="0"/>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891FA9F9-206B-4265-AD5B-F39F7EF5C56E}" type="slidenum">
              <a:rPr lang="en-US" altLang="en-US">
                <a:latin typeface="Times New Roman" pitchFamily="18" charset="0"/>
              </a:rPr>
              <a:pPr/>
              <a:t>22</a:t>
            </a:fld>
            <a:endParaRPr lang="en-US" altLang="en-US">
              <a:latin typeface="Times New Roman" pitchFamily="18" charset="0"/>
            </a:endParaRPr>
          </a:p>
        </p:txBody>
      </p:sp>
    </p:spTree>
    <p:extLst>
      <p:ext uri="{BB962C8B-B14F-4D97-AF65-F5344CB8AC3E}">
        <p14:creationId xmlns:p14="http://schemas.microsoft.com/office/powerpoint/2010/main" val="800183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03CD79A3-3047-4FB6-AD0B-47B8DB124E11}" type="slidenum">
              <a:rPr lang="en-US" altLang="en-US">
                <a:latin typeface="Calibri" pitchFamily="34" charset="0"/>
              </a:rPr>
              <a:pPr/>
              <a:t>23</a:t>
            </a:fld>
            <a:endParaRPr lang="en-US" altLang="en-US">
              <a:latin typeface="Calibri" pitchFamily="34" charset="0"/>
            </a:endParaRPr>
          </a:p>
        </p:txBody>
      </p:sp>
      <p:sp>
        <p:nvSpPr>
          <p:cNvPr id="98307" name="Rectangle 2"/>
          <p:cNvSpPr>
            <a:spLocks noGrp="1" noRot="1" noChangeAspect="1" noChangeArrowheads="1" noTextEdit="1"/>
          </p:cNvSpPr>
          <p:nvPr>
            <p:ph type="sldImg"/>
          </p:nvPr>
        </p:nvSpPr>
        <p:spPr bwMode="auto">
          <a:xfrm>
            <a:off x="403225" y="1231900"/>
            <a:ext cx="5911850" cy="3325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499909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1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F13564F3-8144-4486-A7D5-7081D9220ECB}" type="slidenum">
              <a:rPr lang="en-GB" altLang="en-US">
                <a:latin typeface="Calibri" pitchFamily="34" charset="0"/>
              </a:rPr>
              <a:pPr/>
              <a:t>24</a:t>
            </a:fld>
            <a:endParaRPr lang="en-GB" altLang="en-US">
              <a:latin typeface="Calibri" pitchFamily="34" charset="0"/>
            </a:endParaRPr>
          </a:p>
        </p:txBody>
      </p:sp>
      <p:sp>
        <p:nvSpPr>
          <p:cNvPr id="99331" name="Text Box 1"/>
          <p:cNvSpPr txBox="1">
            <a:spLocks noChangeArrowheads="1"/>
          </p:cNvSpPr>
          <p:nvPr/>
        </p:nvSpPr>
        <p:spPr bwMode="auto">
          <a:xfrm>
            <a:off x="3756198" y="10141066"/>
            <a:ext cx="2858114" cy="51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B4E328FF-63E6-4F66-9AAE-E763D4CD6246}" type="slidenum">
              <a:rPr lang="en-GB" altLang="en-US" sz="1200">
                <a:solidFill>
                  <a:srgbClr val="000000"/>
                </a:solidFill>
                <a:latin typeface="Times New Roman" pitchFamily="18" charset="0"/>
                <a:ea typeface="Arial Unicode MS" pitchFamily="34" charset="-128"/>
                <a:cs typeface="Arial Unicode MS" pitchFamily="34" charset="-128"/>
              </a:rPr>
              <a:pPr algn="r" eaLnBrk="1" hangingPunct="1"/>
              <a:t>24</a:t>
            </a:fld>
            <a:endParaRPr lang="en-GB" altLang="en-US" sz="1200">
              <a:solidFill>
                <a:srgbClr val="000000"/>
              </a:solidFill>
              <a:latin typeface="Times New Roman" pitchFamily="18" charset="0"/>
              <a:ea typeface="Arial Unicode MS" pitchFamily="34" charset="-128"/>
              <a:cs typeface="Arial Unicode MS" pitchFamily="34" charset="-128"/>
            </a:endParaRPr>
          </a:p>
        </p:txBody>
      </p:sp>
      <p:sp>
        <p:nvSpPr>
          <p:cNvPr id="99332" name="Text Box 2"/>
          <p:cNvSpPr txBox="1">
            <a:spLocks noChangeArrowheads="1"/>
          </p:cNvSpPr>
          <p:nvPr/>
        </p:nvSpPr>
        <p:spPr bwMode="auto">
          <a:xfrm>
            <a:off x="1102912" y="800737"/>
            <a:ext cx="4416369" cy="4002096"/>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pPr eaLnBrk="1" hangingPunct="1"/>
            <a:endParaRPr lang="en-US" altLang="en-US"/>
          </a:p>
        </p:txBody>
      </p:sp>
      <p:sp>
        <p:nvSpPr>
          <p:cNvPr id="99333" name="Rectangle 3"/>
          <p:cNvSpPr>
            <a:spLocks noGrp="1" noChangeArrowheads="1"/>
          </p:cNvSpPr>
          <p:nvPr>
            <p:ph type="body"/>
          </p:nvPr>
        </p:nvSpPr>
        <p:spPr bwMode="auto">
          <a:xfrm>
            <a:off x="663322" y="5071322"/>
            <a:ext cx="5287668" cy="47949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smtClean="0"/>
          </a:p>
        </p:txBody>
      </p:sp>
      <p:sp>
        <p:nvSpPr>
          <p:cNvPr id="99334" name="Text Box 4"/>
          <p:cNvSpPr txBox="1">
            <a:spLocks noChangeArrowheads="1"/>
          </p:cNvSpPr>
          <p:nvPr/>
        </p:nvSpPr>
        <p:spPr bwMode="auto">
          <a:xfrm>
            <a:off x="3756199" y="10141065"/>
            <a:ext cx="2864415" cy="522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0E026A4B-6CFB-462F-8048-FBCF3F27B805}" type="slidenum">
              <a:rPr lang="en-GB" altLang="en-US" sz="1200">
                <a:solidFill>
                  <a:srgbClr val="000000"/>
                </a:solidFill>
                <a:ea typeface="Arial Unicode MS" pitchFamily="34" charset="-128"/>
                <a:cs typeface="Arial Unicode MS" pitchFamily="34" charset="-128"/>
              </a:rPr>
              <a:pPr algn="r" eaLnBrk="1" hangingPunct="1"/>
              <a:t>24</a:t>
            </a:fld>
            <a:endParaRPr lang="en-GB" altLang="en-US" sz="120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2564564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314A38BB-79CE-442D-A1AA-CBF9CA9035A5}" type="slidenum">
              <a:rPr lang="en-GB" altLang="en-US">
                <a:latin typeface="Calibri" pitchFamily="34" charset="0"/>
              </a:rPr>
              <a:pPr/>
              <a:t>25</a:t>
            </a:fld>
            <a:endParaRPr lang="en-GB" altLang="en-US">
              <a:latin typeface="Calibri" pitchFamily="34" charset="0"/>
            </a:endParaRPr>
          </a:p>
        </p:txBody>
      </p:sp>
      <p:sp>
        <p:nvSpPr>
          <p:cNvPr id="100355" name="Text Box 1"/>
          <p:cNvSpPr txBox="1">
            <a:spLocks noChangeArrowheads="1"/>
          </p:cNvSpPr>
          <p:nvPr/>
        </p:nvSpPr>
        <p:spPr bwMode="auto">
          <a:xfrm>
            <a:off x="3756198" y="10141066"/>
            <a:ext cx="2858114" cy="51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A14590CD-4450-45D4-9027-D669E5294C79}" type="slidenum">
              <a:rPr lang="en-GB" altLang="en-US" sz="1200">
                <a:solidFill>
                  <a:srgbClr val="000000"/>
                </a:solidFill>
                <a:latin typeface="Times New Roman" pitchFamily="18" charset="0"/>
                <a:ea typeface="Arial Unicode MS" pitchFamily="34" charset="-128"/>
                <a:cs typeface="Arial Unicode MS" pitchFamily="34" charset="-128"/>
              </a:rPr>
              <a:pPr algn="r" eaLnBrk="1" hangingPunct="1"/>
              <a:t>25</a:t>
            </a:fld>
            <a:endParaRPr lang="en-GB" altLang="en-US" sz="1200">
              <a:solidFill>
                <a:srgbClr val="000000"/>
              </a:solidFill>
              <a:latin typeface="Times New Roman" pitchFamily="18" charset="0"/>
              <a:ea typeface="Arial Unicode MS" pitchFamily="34" charset="-128"/>
              <a:cs typeface="Arial Unicode MS" pitchFamily="34" charset="-128"/>
            </a:endParaRPr>
          </a:p>
        </p:txBody>
      </p:sp>
      <p:sp>
        <p:nvSpPr>
          <p:cNvPr id="100356" name="Text Box 2"/>
          <p:cNvSpPr txBox="1">
            <a:spLocks noChangeArrowheads="1"/>
          </p:cNvSpPr>
          <p:nvPr/>
        </p:nvSpPr>
        <p:spPr bwMode="auto">
          <a:xfrm>
            <a:off x="1102912" y="800737"/>
            <a:ext cx="4416369" cy="4002096"/>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pPr eaLnBrk="1" hangingPunct="1"/>
            <a:endParaRPr lang="en-US" altLang="en-US"/>
          </a:p>
        </p:txBody>
      </p:sp>
      <p:sp>
        <p:nvSpPr>
          <p:cNvPr id="100357" name="Rectangle 3"/>
          <p:cNvSpPr>
            <a:spLocks noGrp="1" noChangeArrowheads="1"/>
          </p:cNvSpPr>
          <p:nvPr>
            <p:ph type="body"/>
          </p:nvPr>
        </p:nvSpPr>
        <p:spPr bwMode="auto">
          <a:xfrm>
            <a:off x="663322" y="5071322"/>
            <a:ext cx="5287668" cy="47949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smtClean="0"/>
          </a:p>
        </p:txBody>
      </p:sp>
      <p:sp>
        <p:nvSpPr>
          <p:cNvPr id="100358" name="Text Box 4"/>
          <p:cNvSpPr txBox="1">
            <a:spLocks noChangeArrowheads="1"/>
          </p:cNvSpPr>
          <p:nvPr/>
        </p:nvSpPr>
        <p:spPr bwMode="auto">
          <a:xfrm>
            <a:off x="3756199" y="10141065"/>
            <a:ext cx="2864415" cy="522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5C435884-F246-4057-8DBA-A7B0508BFE63}" type="slidenum">
              <a:rPr lang="en-GB" altLang="en-US" sz="1200">
                <a:solidFill>
                  <a:srgbClr val="000000"/>
                </a:solidFill>
                <a:ea typeface="Arial Unicode MS" pitchFamily="34" charset="-128"/>
                <a:cs typeface="Arial Unicode MS" pitchFamily="34" charset="-128"/>
              </a:rPr>
              <a:pPr algn="r" eaLnBrk="1" hangingPunct="1"/>
              <a:t>25</a:t>
            </a:fld>
            <a:endParaRPr lang="en-GB" altLang="en-US" sz="120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2841908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6104CE60-006E-4405-AEB4-1D7612E82B91}" type="slidenum">
              <a:rPr lang="en-US" altLang="en-US">
                <a:latin typeface="Calibri" pitchFamily="34" charset="0"/>
              </a:rPr>
              <a:pPr/>
              <a:t>26</a:t>
            </a:fld>
            <a:endParaRPr lang="en-US" altLang="en-US">
              <a:latin typeface="Calibri" pitchFamily="34" charset="0"/>
            </a:endParaRPr>
          </a:p>
        </p:txBody>
      </p:sp>
      <p:sp>
        <p:nvSpPr>
          <p:cNvPr id="101379" name="Rectangle 2"/>
          <p:cNvSpPr>
            <a:spLocks noGrp="1" noRot="1" noChangeAspect="1" noChangeArrowheads="1" noTextEdit="1"/>
          </p:cNvSpPr>
          <p:nvPr>
            <p:ph type="sldImg"/>
          </p:nvPr>
        </p:nvSpPr>
        <p:spPr bwMode="auto">
          <a:xfrm>
            <a:off x="403225" y="1231900"/>
            <a:ext cx="5911850" cy="3325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02692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F8CAAB50-F43D-4C26-8B1D-DFB7438EB0A9}" type="slidenum">
              <a:rPr lang="en-US" altLang="en-US">
                <a:latin typeface="Calibri" pitchFamily="34" charset="0"/>
              </a:rPr>
              <a:pPr/>
              <a:t>27</a:t>
            </a:fld>
            <a:endParaRPr lang="en-US" altLang="en-US">
              <a:latin typeface="Calibri" pitchFamily="34" charset="0"/>
            </a:endParaRPr>
          </a:p>
        </p:txBody>
      </p:sp>
      <p:sp>
        <p:nvSpPr>
          <p:cNvPr id="102403" name="Rectangle 2"/>
          <p:cNvSpPr>
            <a:spLocks noGrp="1" noRot="1" noChangeAspect="1" noChangeArrowheads="1" noTextEdit="1"/>
          </p:cNvSpPr>
          <p:nvPr>
            <p:ph type="sldImg"/>
          </p:nvPr>
        </p:nvSpPr>
        <p:spPr bwMode="auto">
          <a:xfrm>
            <a:off x="403225" y="1231900"/>
            <a:ext cx="5911850" cy="3325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351632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1966CB4D-01AB-487C-B6E9-7BE59BCCB34C}" type="slidenum">
              <a:rPr lang="en-US" altLang="en-US">
                <a:latin typeface="Calibri" pitchFamily="34" charset="0"/>
              </a:rPr>
              <a:pPr/>
              <a:t>3</a:t>
            </a:fld>
            <a:endParaRPr lang="en-US" altLang="en-US">
              <a:latin typeface="Calibri" pitchFamily="34" charset="0"/>
            </a:endParaRPr>
          </a:p>
        </p:txBody>
      </p:sp>
      <p:sp>
        <p:nvSpPr>
          <p:cNvPr id="82947" name="Rectangle 2"/>
          <p:cNvSpPr>
            <a:spLocks noGrp="1" noRot="1" noChangeAspect="1" noChangeArrowheads="1" noTextEdit="1"/>
          </p:cNvSpPr>
          <p:nvPr>
            <p:ph type="sldImg"/>
          </p:nvPr>
        </p:nvSpPr>
        <p:spPr bwMode="auto">
          <a:xfrm>
            <a:off x="403225" y="1231900"/>
            <a:ext cx="5911850" cy="3325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28594599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403225" y="1231900"/>
            <a:ext cx="5911850" cy="3325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MY" altLang="en-US" smtClean="0"/>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C5DD9E53-184A-46C6-9985-78C80F5E0D69}" type="slidenum">
              <a:rPr lang="en-US" altLang="en-US">
                <a:latin typeface="Times New Roman" pitchFamily="18" charset="0"/>
              </a:rPr>
              <a:pPr/>
              <a:t>28</a:t>
            </a:fld>
            <a:endParaRPr lang="en-US" altLang="en-US">
              <a:latin typeface="Times New Roman" pitchFamily="18" charset="0"/>
            </a:endParaRPr>
          </a:p>
        </p:txBody>
      </p:sp>
    </p:spTree>
    <p:extLst>
      <p:ext uri="{BB962C8B-B14F-4D97-AF65-F5344CB8AC3E}">
        <p14:creationId xmlns:p14="http://schemas.microsoft.com/office/powerpoint/2010/main" val="19600637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1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C6DA5F50-1A2D-4F3E-89A1-3A7571B8F231}" type="slidenum">
              <a:rPr lang="en-GB" altLang="en-US">
                <a:latin typeface="Calibri" pitchFamily="34" charset="0"/>
              </a:rPr>
              <a:pPr/>
              <a:t>29</a:t>
            </a:fld>
            <a:endParaRPr lang="en-GB" altLang="en-US">
              <a:latin typeface="Calibri" pitchFamily="34" charset="0"/>
            </a:endParaRPr>
          </a:p>
        </p:txBody>
      </p:sp>
      <p:sp>
        <p:nvSpPr>
          <p:cNvPr id="105475" name="Text Box 1"/>
          <p:cNvSpPr txBox="1">
            <a:spLocks noChangeArrowheads="1"/>
          </p:cNvSpPr>
          <p:nvPr/>
        </p:nvSpPr>
        <p:spPr bwMode="auto">
          <a:xfrm>
            <a:off x="3756198" y="10141066"/>
            <a:ext cx="2858114" cy="51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5E3D8645-1669-44E1-B0B4-02B4C5FAC234}" type="slidenum">
              <a:rPr lang="en-GB" altLang="en-US" sz="1200">
                <a:solidFill>
                  <a:srgbClr val="000000"/>
                </a:solidFill>
                <a:latin typeface="Times New Roman" pitchFamily="18" charset="0"/>
                <a:ea typeface="Arial Unicode MS" pitchFamily="34" charset="-128"/>
                <a:cs typeface="Arial Unicode MS" pitchFamily="34" charset="-128"/>
              </a:rPr>
              <a:pPr algn="r" eaLnBrk="1" hangingPunct="1"/>
              <a:t>29</a:t>
            </a:fld>
            <a:endParaRPr lang="en-GB" altLang="en-US" sz="1200">
              <a:solidFill>
                <a:srgbClr val="000000"/>
              </a:solidFill>
              <a:latin typeface="Times New Roman" pitchFamily="18" charset="0"/>
              <a:ea typeface="Arial Unicode MS" pitchFamily="34" charset="-128"/>
              <a:cs typeface="Arial Unicode MS" pitchFamily="34" charset="-128"/>
            </a:endParaRPr>
          </a:p>
        </p:txBody>
      </p:sp>
      <p:sp>
        <p:nvSpPr>
          <p:cNvPr id="105476" name="Text Box 2"/>
          <p:cNvSpPr txBox="1">
            <a:spLocks noChangeArrowheads="1"/>
          </p:cNvSpPr>
          <p:nvPr/>
        </p:nvSpPr>
        <p:spPr bwMode="auto">
          <a:xfrm>
            <a:off x="1102912" y="800737"/>
            <a:ext cx="4416369" cy="4002096"/>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pPr eaLnBrk="1" hangingPunct="1"/>
            <a:endParaRPr lang="en-US" altLang="en-US"/>
          </a:p>
        </p:txBody>
      </p:sp>
      <p:sp>
        <p:nvSpPr>
          <p:cNvPr id="105477" name="Rectangle 3"/>
          <p:cNvSpPr>
            <a:spLocks noGrp="1" noChangeArrowheads="1"/>
          </p:cNvSpPr>
          <p:nvPr>
            <p:ph type="body"/>
          </p:nvPr>
        </p:nvSpPr>
        <p:spPr bwMode="auto">
          <a:xfrm>
            <a:off x="663322" y="5071322"/>
            <a:ext cx="5287668" cy="47949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smtClean="0"/>
          </a:p>
        </p:txBody>
      </p:sp>
      <p:sp>
        <p:nvSpPr>
          <p:cNvPr id="105478" name="Text Box 4"/>
          <p:cNvSpPr txBox="1">
            <a:spLocks noChangeArrowheads="1"/>
          </p:cNvSpPr>
          <p:nvPr/>
        </p:nvSpPr>
        <p:spPr bwMode="auto">
          <a:xfrm>
            <a:off x="3756199" y="10141065"/>
            <a:ext cx="2864415" cy="522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BED5DC36-C368-44F3-913E-F07ABB3F3B1A}" type="slidenum">
              <a:rPr lang="en-GB" altLang="en-US" sz="1200">
                <a:solidFill>
                  <a:srgbClr val="000000"/>
                </a:solidFill>
                <a:ea typeface="Arial Unicode MS" pitchFamily="34" charset="-128"/>
                <a:cs typeface="Arial Unicode MS" pitchFamily="34" charset="-128"/>
              </a:rPr>
              <a:pPr algn="r" eaLnBrk="1" hangingPunct="1"/>
              <a:t>29</a:t>
            </a:fld>
            <a:endParaRPr lang="en-GB" altLang="en-US" sz="120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3050559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xfrm>
            <a:off x="403225" y="1231900"/>
            <a:ext cx="5911850" cy="3325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MY" altLang="en-US" smtClean="0"/>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8F073447-4EF8-4062-831F-727EA5BF8AE0}" type="slidenum">
              <a:rPr lang="en-US" altLang="en-US">
                <a:latin typeface="Times New Roman" pitchFamily="18" charset="0"/>
              </a:rPr>
              <a:pPr/>
              <a:t>30</a:t>
            </a:fld>
            <a:endParaRPr lang="en-US" altLang="en-US">
              <a:latin typeface="Times New Roman" pitchFamily="18" charset="0"/>
            </a:endParaRPr>
          </a:p>
        </p:txBody>
      </p:sp>
    </p:spTree>
    <p:extLst>
      <p:ext uri="{BB962C8B-B14F-4D97-AF65-F5344CB8AC3E}">
        <p14:creationId xmlns:p14="http://schemas.microsoft.com/office/powerpoint/2010/main" val="2297761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1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658098BA-6A34-4FC1-8DFE-BE786D00B273}" type="slidenum">
              <a:rPr lang="en-GB" altLang="en-US">
                <a:latin typeface="Calibri" pitchFamily="34" charset="0"/>
              </a:rPr>
              <a:pPr/>
              <a:t>31</a:t>
            </a:fld>
            <a:endParaRPr lang="en-GB" altLang="en-US">
              <a:latin typeface="Calibri" pitchFamily="34" charset="0"/>
            </a:endParaRPr>
          </a:p>
        </p:txBody>
      </p:sp>
      <p:sp>
        <p:nvSpPr>
          <p:cNvPr id="107523" name="Text Box 1"/>
          <p:cNvSpPr txBox="1">
            <a:spLocks noChangeArrowheads="1"/>
          </p:cNvSpPr>
          <p:nvPr/>
        </p:nvSpPr>
        <p:spPr bwMode="auto">
          <a:xfrm>
            <a:off x="3756198" y="10141066"/>
            <a:ext cx="2858114" cy="51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6C7DE539-C48C-40EC-8D2F-B1A2DCF4C29A}" type="slidenum">
              <a:rPr lang="en-GB" altLang="en-US" sz="1200">
                <a:solidFill>
                  <a:srgbClr val="000000"/>
                </a:solidFill>
                <a:latin typeface="Times New Roman" pitchFamily="18" charset="0"/>
                <a:ea typeface="Arial Unicode MS" pitchFamily="34" charset="-128"/>
                <a:cs typeface="Arial Unicode MS" pitchFamily="34" charset="-128"/>
              </a:rPr>
              <a:pPr algn="r" eaLnBrk="1" hangingPunct="1"/>
              <a:t>31</a:t>
            </a:fld>
            <a:endParaRPr lang="en-GB" altLang="en-US" sz="1200">
              <a:solidFill>
                <a:srgbClr val="000000"/>
              </a:solidFill>
              <a:latin typeface="Times New Roman" pitchFamily="18" charset="0"/>
              <a:ea typeface="Arial Unicode MS" pitchFamily="34" charset="-128"/>
              <a:cs typeface="Arial Unicode MS" pitchFamily="34" charset="-128"/>
            </a:endParaRPr>
          </a:p>
        </p:txBody>
      </p:sp>
      <p:sp>
        <p:nvSpPr>
          <p:cNvPr id="107524" name="Text Box 2"/>
          <p:cNvSpPr txBox="1">
            <a:spLocks noChangeArrowheads="1"/>
          </p:cNvSpPr>
          <p:nvPr/>
        </p:nvSpPr>
        <p:spPr bwMode="auto">
          <a:xfrm>
            <a:off x="1102912" y="800737"/>
            <a:ext cx="4416369" cy="4002096"/>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pPr eaLnBrk="1" hangingPunct="1"/>
            <a:endParaRPr lang="en-US" altLang="en-US"/>
          </a:p>
        </p:txBody>
      </p:sp>
      <p:sp>
        <p:nvSpPr>
          <p:cNvPr id="107525" name="Rectangle 3"/>
          <p:cNvSpPr>
            <a:spLocks noGrp="1" noChangeArrowheads="1"/>
          </p:cNvSpPr>
          <p:nvPr>
            <p:ph type="body"/>
          </p:nvPr>
        </p:nvSpPr>
        <p:spPr bwMode="auto">
          <a:xfrm>
            <a:off x="663322" y="5071322"/>
            <a:ext cx="5287668" cy="47949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smtClean="0"/>
          </a:p>
        </p:txBody>
      </p:sp>
      <p:sp>
        <p:nvSpPr>
          <p:cNvPr id="107526" name="Text Box 4"/>
          <p:cNvSpPr txBox="1">
            <a:spLocks noChangeArrowheads="1"/>
          </p:cNvSpPr>
          <p:nvPr/>
        </p:nvSpPr>
        <p:spPr bwMode="auto">
          <a:xfrm>
            <a:off x="3756199" y="10141065"/>
            <a:ext cx="2864415" cy="522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19226E02-D831-4D1F-9D03-20FD8C57E3B7}" type="slidenum">
              <a:rPr lang="en-GB" altLang="en-US" sz="1200">
                <a:solidFill>
                  <a:srgbClr val="000000"/>
                </a:solidFill>
                <a:ea typeface="Arial Unicode MS" pitchFamily="34" charset="-128"/>
                <a:cs typeface="Arial Unicode MS" pitchFamily="34" charset="-128"/>
              </a:rPr>
              <a:pPr algn="r" eaLnBrk="1" hangingPunct="1"/>
              <a:t>31</a:t>
            </a:fld>
            <a:endParaRPr lang="en-GB" altLang="en-US" sz="120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8896040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1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95F8C1B7-5A80-4EEB-AA1F-018E1A998CDA}" type="slidenum">
              <a:rPr lang="en-GB" altLang="en-US">
                <a:latin typeface="Calibri" pitchFamily="34" charset="0"/>
              </a:rPr>
              <a:pPr/>
              <a:t>33</a:t>
            </a:fld>
            <a:endParaRPr lang="en-GB" altLang="en-US">
              <a:latin typeface="Calibri" pitchFamily="34" charset="0"/>
            </a:endParaRPr>
          </a:p>
        </p:txBody>
      </p:sp>
      <p:sp>
        <p:nvSpPr>
          <p:cNvPr id="109571" name="Text Box 1"/>
          <p:cNvSpPr txBox="1">
            <a:spLocks noChangeArrowheads="1"/>
          </p:cNvSpPr>
          <p:nvPr/>
        </p:nvSpPr>
        <p:spPr bwMode="auto">
          <a:xfrm>
            <a:off x="3756198" y="10141066"/>
            <a:ext cx="2858114" cy="51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5347FF2D-3219-4C44-9A5C-422EDC385ACC}" type="slidenum">
              <a:rPr lang="en-GB" altLang="en-US" sz="1200">
                <a:solidFill>
                  <a:srgbClr val="000000"/>
                </a:solidFill>
                <a:latin typeface="Times New Roman" pitchFamily="18" charset="0"/>
                <a:ea typeface="Arial Unicode MS" pitchFamily="34" charset="-128"/>
                <a:cs typeface="Arial Unicode MS" pitchFamily="34" charset="-128"/>
              </a:rPr>
              <a:pPr algn="r" eaLnBrk="1" hangingPunct="1"/>
              <a:t>33</a:t>
            </a:fld>
            <a:endParaRPr lang="en-GB" altLang="en-US" sz="1200">
              <a:solidFill>
                <a:srgbClr val="000000"/>
              </a:solidFill>
              <a:latin typeface="Times New Roman" pitchFamily="18" charset="0"/>
              <a:ea typeface="Arial Unicode MS" pitchFamily="34" charset="-128"/>
              <a:cs typeface="Arial Unicode MS" pitchFamily="34" charset="-128"/>
            </a:endParaRPr>
          </a:p>
        </p:txBody>
      </p:sp>
      <p:sp>
        <p:nvSpPr>
          <p:cNvPr id="109572" name="Text Box 2"/>
          <p:cNvSpPr txBox="1">
            <a:spLocks noChangeArrowheads="1"/>
          </p:cNvSpPr>
          <p:nvPr/>
        </p:nvSpPr>
        <p:spPr bwMode="auto">
          <a:xfrm>
            <a:off x="1102912" y="800737"/>
            <a:ext cx="4416369" cy="4002096"/>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pPr eaLnBrk="1" hangingPunct="1"/>
            <a:endParaRPr lang="en-US" altLang="en-US"/>
          </a:p>
        </p:txBody>
      </p:sp>
      <p:sp>
        <p:nvSpPr>
          <p:cNvPr id="109573" name="Rectangle 3"/>
          <p:cNvSpPr>
            <a:spLocks noGrp="1" noChangeArrowheads="1"/>
          </p:cNvSpPr>
          <p:nvPr>
            <p:ph type="body"/>
          </p:nvPr>
        </p:nvSpPr>
        <p:spPr bwMode="auto">
          <a:xfrm>
            <a:off x="663322" y="5071322"/>
            <a:ext cx="5287668" cy="47949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smtClean="0"/>
          </a:p>
        </p:txBody>
      </p:sp>
      <p:sp>
        <p:nvSpPr>
          <p:cNvPr id="109574" name="Text Box 4"/>
          <p:cNvSpPr txBox="1">
            <a:spLocks noChangeArrowheads="1"/>
          </p:cNvSpPr>
          <p:nvPr/>
        </p:nvSpPr>
        <p:spPr bwMode="auto">
          <a:xfrm>
            <a:off x="3756199" y="10141065"/>
            <a:ext cx="2864415" cy="522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98CC3F95-4EB2-48F7-843E-EAB951A8A3D6}" type="slidenum">
              <a:rPr lang="en-GB" altLang="en-US" sz="1200">
                <a:solidFill>
                  <a:srgbClr val="000000"/>
                </a:solidFill>
                <a:ea typeface="Arial Unicode MS" pitchFamily="34" charset="-128"/>
                <a:cs typeface="Arial Unicode MS" pitchFamily="34" charset="-128"/>
              </a:rPr>
              <a:pPr algn="r" eaLnBrk="1" hangingPunct="1"/>
              <a:t>33</a:t>
            </a:fld>
            <a:endParaRPr lang="en-GB" altLang="en-US" sz="120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6218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C6D0B8DE-C868-442D-970B-6DF2ABDC32E7}" type="slidenum">
              <a:rPr lang="en-US" altLang="en-US">
                <a:latin typeface="Calibri" pitchFamily="34" charset="0"/>
              </a:rPr>
              <a:pPr/>
              <a:t>34</a:t>
            </a:fld>
            <a:endParaRPr lang="en-US" altLang="en-US">
              <a:latin typeface="Calibri" pitchFamily="34" charset="0"/>
            </a:endParaRPr>
          </a:p>
        </p:txBody>
      </p:sp>
      <p:sp>
        <p:nvSpPr>
          <p:cNvPr id="108547" name="Rectangle 2"/>
          <p:cNvSpPr>
            <a:spLocks noGrp="1" noRot="1" noChangeAspect="1" noChangeArrowheads="1" noTextEdit="1"/>
          </p:cNvSpPr>
          <p:nvPr>
            <p:ph type="sldImg"/>
          </p:nvPr>
        </p:nvSpPr>
        <p:spPr bwMode="auto">
          <a:xfrm>
            <a:off x="403225" y="1231900"/>
            <a:ext cx="5911850" cy="3325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166842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A94A9A78-6337-4FB9-ABAF-5DCF767F07C1}" type="slidenum">
              <a:rPr lang="en-US" altLang="en-US">
                <a:latin typeface="Calibri" pitchFamily="34" charset="0"/>
              </a:rPr>
              <a:pPr/>
              <a:t>35</a:t>
            </a:fld>
            <a:endParaRPr lang="en-US" altLang="en-US">
              <a:latin typeface="Calibri" pitchFamily="34" charset="0"/>
            </a:endParaRPr>
          </a:p>
        </p:txBody>
      </p:sp>
      <p:sp>
        <p:nvSpPr>
          <p:cNvPr id="110595" name="Rectangle 2"/>
          <p:cNvSpPr>
            <a:spLocks noGrp="1" noRot="1" noChangeAspect="1" noChangeArrowheads="1" noTextEdit="1"/>
          </p:cNvSpPr>
          <p:nvPr>
            <p:ph type="sldImg"/>
          </p:nvPr>
        </p:nvSpPr>
        <p:spPr bwMode="auto">
          <a:xfrm>
            <a:off x="403225" y="1231900"/>
            <a:ext cx="5911850" cy="3325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730490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92C7E1B5-9490-47D7-A4DD-3BF2143FAAD4}" type="slidenum">
              <a:rPr lang="en-US" altLang="en-US">
                <a:latin typeface="Calibri" pitchFamily="34" charset="0"/>
              </a:rPr>
              <a:pPr/>
              <a:t>36</a:t>
            </a:fld>
            <a:endParaRPr lang="en-US" altLang="en-US">
              <a:latin typeface="Calibri" pitchFamily="34" charset="0"/>
            </a:endParaRPr>
          </a:p>
        </p:txBody>
      </p:sp>
      <p:sp>
        <p:nvSpPr>
          <p:cNvPr id="111619" name="Rectangle 2"/>
          <p:cNvSpPr>
            <a:spLocks noGrp="1" noRot="1" noChangeAspect="1" noChangeArrowheads="1" noTextEdit="1"/>
          </p:cNvSpPr>
          <p:nvPr>
            <p:ph type="sldImg"/>
          </p:nvPr>
        </p:nvSpPr>
        <p:spPr bwMode="auto">
          <a:xfrm>
            <a:off x="403225" y="1231900"/>
            <a:ext cx="5911850" cy="3325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4114201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5038D6B6-FD59-423D-838D-4B95125A9EBB}" type="slidenum">
              <a:rPr lang="en-US" altLang="en-US">
                <a:latin typeface="Calibri" pitchFamily="34" charset="0"/>
              </a:rPr>
              <a:pPr/>
              <a:t>37</a:t>
            </a:fld>
            <a:endParaRPr lang="en-US" altLang="en-US">
              <a:latin typeface="Calibri" pitchFamily="34" charset="0"/>
            </a:endParaRPr>
          </a:p>
        </p:txBody>
      </p:sp>
      <p:sp>
        <p:nvSpPr>
          <p:cNvPr id="112643" name="Rectangle 2"/>
          <p:cNvSpPr>
            <a:spLocks noGrp="1" noRot="1" noChangeAspect="1" noChangeArrowheads="1" noTextEdit="1"/>
          </p:cNvSpPr>
          <p:nvPr>
            <p:ph type="sldImg"/>
          </p:nvPr>
        </p:nvSpPr>
        <p:spPr bwMode="auto">
          <a:xfrm>
            <a:off x="403225" y="1231900"/>
            <a:ext cx="5911850" cy="3325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488903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C2C95DBA-6A86-450C-B88D-5AA24CF8F234}" type="slidenum">
              <a:rPr lang="en-GB" altLang="en-US">
                <a:latin typeface="Calibri" pitchFamily="34" charset="0"/>
              </a:rPr>
              <a:pPr/>
              <a:t>43</a:t>
            </a:fld>
            <a:endParaRPr lang="en-GB" altLang="en-US">
              <a:latin typeface="Calibri" pitchFamily="34" charset="0"/>
            </a:endParaRPr>
          </a:p>
        </p:txBody>
      </p:sp>
      <p:sp>
        <p:nvSpPr>
          <p:cNvPr id="114691" name="Text Box 1"/>
          <p:cNvSpPr txBox="1">
            <a:spLocks noChangeArrowheads="1"/>
          </p:cNvSpPr>
          <p:nvPr/>
        </p:nvSpPr>
        <p:spPr bwMode="auto">
          <a:xfrm>
            <a:off x="3756198" y="10141066"/>
            <a:ext cx="2858114" cy="51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43613669-3AE6-42EE-88AA-D8C06AA12B8A}" type="slidenum">
              <a:rPr lang="en-GB" altLang="en-US" sz="1200">
                <a:solidFill>
                  <a:srgbClr val="000000"/>
                </a:solidFill>
                <a:latin typeface="Times New Roman" pitchFamily="18" charset="0"/>
                <a:ea typeface="Arial Unicode MS" pitchFamily="34" charset="-128"/>
                <a:cs typeface="Arial Unicode MS" pitchFamily="34" charset="-128"/>
              </a:rPr>
              <a:pPr algn="r" eaLnBrk="1" hangingPunct="1"/>
              <a:t>43</a:t>
            </a:fld>
            <a:endParaRPr lang="en-GB" altLang="en-US" sz="1200">
              <a:solidFill>
                <a:srgbClr val="000000"/>
              </a:solidFill>
              <a:latin typeface="Times New Roman" pitchFamily="18" charset="0"/>
              <a:ea typeface="Arial Unicode MS" pitchFamily="34" charset="-128"/>
              <a:cs typeface="Arial Unicode MS" pitchFamily="34" charset="-128"/>
            </a:endParaRPr>
          </a:p>
        </p:txBody>
      </p:sp>
      <p:sp>
        <p:nvSpPr>
          <p:cNvPr id="114692" name="Text Box 2"/>
          <p:cNvSpPr txBox="1">
            <a:spLocks noChangeArrowheads="1"/>
          </p:cNvSpPr>
          <p:nvPr/>
        </p:nvSpPr>
        <p:spPr bwMode="auto">
          <a:xfrm>
            <a:off x="1102912" y="800737"/>
            <a:ext cx="4416369" cy="4002096"/>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pPr eaLnBrk="1" hangingPunct="1"/>
            <a:endParaRPr lang="en-US" altLang="en-US"/>
          </a:p>
        </p:txBody>
      </p:sp>
      <p:sp>
        <p:nvSpPr>
          <p:cNvPr id="114693" name="Rectangle 3"/>
          <p:cNvSpPr>
            <a:spLocks noGrp="1" noChangeArrowheads="1"/>
          </p:cNvSpPr>
          <p:nvPr>
            <p:ph type="body"/>
          </p:nvPr>
        </p:nvSpPr>
        <p:spPr bwMode="auto">
          <a:xfrm>
            <a:off x="663322" y="5071322"/>
            <a:ext cx="5287668" cy="47949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smtClean="0"/>
          </a:p>
        </p:txBody>
      </p:sp>
      <p:sp>
        <p:nvSpPr>
          <p:cNvPr id="114694" name="Text Box 4"/>
          <p:cNvSpPr txBox="1">
            <a:spLocks noChangeArrowheads="1"/>
          </p:cNvSpPr>
          <p:nvPr/>
        </p:nvSpPr>
        <p:spPr bwMode="auto">
          <a:xfrm>
            <a:off x="3756199" y="10141065"/>
            <a:ext cx="2864415" cy="522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9B945D59-B4ED-4C37-BE7F-EDEE0E9981BC}" type="slidenum">
              <a:rPr lang="en-GB" altLang="en-US" sz="1200">
                <a:solidFill>
                  <a:srgbClr val="000000"/>
                </a:solidFill>
                <a:ea typeface="Arial Unicode MS" pitchFamily="34" charset="-128"/>
                <a:cs typeface="Arial Unicode MS" pitchFamily="34" charset="-128"/>
              </a:rPr>
              <a:pPr algn="r" eaLnBrk="1" hangingPunct="1"/>
              <a:t>43</a:t>
            </a:fld>
            <a:endParaRPr lang="en-GB" altLang="en-US" sz="120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2779542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27B183DE-8F0E-4119-A876-BC3202837B8A}" type="slidenum">
              <a:rPr lang="en-US" altLang="en-US">
                <a:latin typeface="Calibri" pitchFamily="34" charset="0"/>
              </a:rPr>
              <a:pPr/>
              <a:t>4</a:t>
            </a:fld>
            <a:endParaRPr lang="en-US" altLang="en-US">
              <a:latin typeface="Calibri" pitchFamily="34" charset="0"/>
            </a:endParaRPr>
          </a:p>
        </p:txBody>
      </p:sp>
      <p:sp>
        <p:nvSpPr>
          <p:cNvPr id="84995" name="Rectangle 2"/>
          <p:cNvSpPr>
            <a:spLocks noGrp="1" noRot="1" noChangeAspect="1" noChangeArrowheads="1" noTextEdit="1"/>
          </p:cNvSpPr>
          <p:nvPr>
            <p:ph type="sldImg"/>
          </p:nvPr>
        </p:nvSpPr>
        <p:spPr bwMode="auto">
          <a:xfrm>
            <a:off x="403225" y="1231900"/>
            <a:ext cx="5911850" cy="3325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2675433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1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22B568E8-5DEE-4D32-A1F6-5FE5DCBE9173}" type="slidenum">
              <a:rPr lang="en-GB" altLang="en-US">
                <a:latin typeface="Calibri" pitchFamily="34" charset="0"/>
              </a:rPr>
              <a:pPr/>
              <a:t>44</a:t>
            </a:fld>
            <a:endParaRPr lang="en-GB" altLang="en-US">
              <a:latin typeface="Calibri" pitchFamily="34" charset="0"/>
            </a:endParaRPr>
          </a:p>
        </p:txBody>
      </p:sp>
      <p:sp>
        <p:nvSpPr>
          <p:cNvPr id="115715" name="Text Box 1"/>
          <p:cNvSpPr txBox="1">
            <a:spLocks noChangeArrowheads="1"/>
          </p:cNvSpPr>
          <p:nvPr/>
        </p:nvSpPr>
        <p:spPr bwMode="auto">
          <a:xfrm>
            <a:off x="3756198" y="10141066"/>
            <a:ext cx="2858114" cy="51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D20AF9DD-DA14-4B32-A5A0-33AD3F201E85}" type="slidenum">
              <a:rPr lang="en-GB" altLang="en-US" sz="1200">
                <a:solidFill>
                  <a:srgbClr val="000000"/>
                </a:solidFill>
                <a:latin typeface="Times New Roman" pitchFamily="18" charset="0"/>
                <a:ea typeface="Arial Unicode MS" pitchFamily="34" charset="-128"/>
                <a:cs typeface="Arial Unicode MS" pitchFamily="34" charset="-128"/>
              </a:rPr>
              <a:pPr algn="r" eaLnBrk="1" hangingPunct="1"/>
              <a:t>44</a:t>
            </a:fld>
            <a:endParaRPr lang="en-GB" altLang="en-US" sz="1200">
              <a:solidFill>
                <a:srgbClr val="000000"/>
              </a:solidFill>
              <a:latin typeface="Times New Roman" pitchFamily="18" charset="0"/>
              <a:ea typeface="Arial Unicode MS" pitchFamily="34" charset="-128"/>
              <a:cs typeface="Arial Unicode MS" pitchFamily="34" charset="-128"/>
            </a:endParaRPr>
          </a:p>
        </p:txBody>
      </p:sp>
      <p:sp>
        <p:nvSpPr>
          <p:cNvPr id="115716" name="Text Box 2"/>
          <p:cNvSpPr txBox="1">
            <a:spLocks noChangeArrowheads="1"/>
          </p:cNvSpPr>
          <p:nvPr/>
        </p:nvSpPr>
        <p:spPr bwMode="auto">
          <a:xfrm>
            <a:off x="1102912" y="800737"/>
            <a:ext cx="4416369" cy="4002096"/>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pPr eaLnBrk="1" hangingPunct="1"/>
            <a:endParaRPr lang="en-US" altLang="en-US"/>
          </a:p>
        </p:txBody>
      </p:sp>
      <p:sp>
        <p:nvSpPr>
          <p:cNvPr id="115717" name="Rectangle 3"/>
          <p:cNvSpPr>
            <a:spLocks noGrp="1" noChangeArrowheads="1"/>
          </p:cNvSpPr>
          <p:nvPr>
            <p:ph type="body"/>
          </p:nvPr>
        </p:nvSpPr>
        <p:spPr bwMode="auto">
          <a:xfrm>
            <a:off x="663322" y="5071322"/>
            <a:ext cx="5287668" cy="47949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smtClean="0"/>
          </a:p>
        </p:txBody>
      </p:sp>
      <p:sp>
        <p:nvSpPr>
          <p:cNvPr id="115718" name="Text Box 4"/>
          <p:cNvSpPr txBox="1">
            <a:spLocks noChangeArrowheads="1"/>
          </p:cNvSpPr>
          <p:nvPr/>
        </p:nvSpPr>
        <p:spPr bwMode="auto">
          <a:xfrm>
            <a:off x="3756199" y="10141065"/>
            <a:ext cx="2864415" cy="522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20980760-A418-4D85-8FD3-2AAE67585581}" type="slidenum">
              <a:rPr lang="en-GB" altLang="en-US" sz="1200">
                <a:solidFill>
                  <a:srgbClr val="000000"/>
                </a:solidFill>
                <a:ea typeface="Arial Unicode MS" pitchFamily="34" charset="-128"/>
                <a:cs typeface="Arial Unicode MS" pitchFamily="34" charset="-128"/>
              </a:rPr>
              <a:pPr algn="r" eaLnBrk="1" hangingPunct="1"/>
              <a:t>44</a:t>
            </a:fld>
            <a:endParaRPr lang="en-GB" altLang="en-US" sz="120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27391106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D30CC6DF-679B-42B8-96CC-890D5A23811D}" type="slidenum">
              <a:rPr lang="en-GB" altLang="en-US">
                <a:latin typeface="Calibri" pitchFamily="34" charset="0"/>
              </a:rPr>
              <a:pPr/>
              <a:t>45</a:t>
            </a:fld>
            <a:endParaRPr lang="en-GB" altLang="en-US">
              <a:latin typeface="Calibri" pitchFamily="34" charset="0"/>
            </a:endParaRPr>
          </a:p>
        </p:txBody>
      </p:sp>
      <p:sp>
        <p:nvSpPr>
          <p:cNvPr id="116739" name="Text Box 1"/>
          <p:cNvSpPr txBox="1">
            <a:spLocks noChangeArrowheads="1"/>
          </p:cNvSpPr>
          <p:nvPr/>
        </p:nvSpPr>
        <p:spPr bwMode="auto">
          <a:xfrm>
            <a:off x="3756198" y="10141066"/>
            <a:ext cx="2858114" cy="51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D53768B8-8964-4EA1-8465-7A9EC023F7FE}" type="slidenum">
              <a:rPr lang="en-GB" altLang="en-US" sz="1200">
                <a:solidFill>
                  <a:srgbClr val="000000"/>
                </a:solidFill>
                <a:latin typeface="Times New Roman" pitchFamily="18" charset="0"/>
                <a:ea typeface="Arial Unicode MS" pitchFamily="34" charset="-128"/>
                <a:cs typeface="Arial Unicode MS" pitchFamily="34" charset="-128"/>
              </a:rPr>
              <a:pPr algn="r" eaLnBrk="1" hangingPunct="1"/>
              <a:t>45</a:t>
            </a:fld>
            <a:endParaRPr lang="en-GB" altLang="en-US" sz="1200">
              <a:solidFill>
                <a:srgbClr val="000000"/>
              </a:solidFill>
              <a:latin typeface="Times New Roman" pitchFamily="18" charset="0"/>
              <a:ea typeface="Arial Unicode MS" pitchFamily="34" charset="-128"/>
              <a:cs typeface="Arial Unicode MS" pitchFamily="34" charset="-128"/>
            </a:endParaRPr>
          </a:p>
        </p:txBody>
      </p:sp>
      <p:sp>
        <p:nvSpPr>
          <p:cNvPr id="116740" name="Text Box 2"/>
          <p:cNvSpPr txBox="1">
            <a:spLocks noChangeArrowheads="1"/>
          </p:cNvSpPr>
          <p:nvPr/>
        </p:nvSpPr>
        <p:spPr bwMode="auto">
          <a:xfrm>
            <a:off x="1102912" y="800737"/>
            <a:ext cx="4416369" cy="4002096"/>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pPr eaLnBrk="1" hangingPunct="1"/>
            <a:endParaRPr lang="en-US" altLang="en-US"/>
          </a:p>
        </p:txBody>
      </p:sp>
      <p:sp>
        <p:nvSpPr>
          <p:cNvPr id="116741" name="Rectangle 3"/>
          <p:cNvSpPr>
            <a:spLocks noGrp="1" noChangeArrowheads="1"/>
          </p:cNvSpPr>
          <p:nvPr>
            <p:ph type="body"/>
          </p:nvPr>
        </p:nvSpPr>
        <p:spPr bwMode="auto">
          <a:xfrm>
            <a:off x="663322" y="5071322"/>
            <a:ext cx="5287668" cy="47949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smtClean="0"/>
          </a:p>
        </p:txBody>
      </p:sp>
      <p:sp>
        <p:nvSpPr>
          <p:cNvPr id="116742" name="Text Box 4"/>
          <p:cNvSpPr txBox="1">
            <a:spLocks noChangeArrowheads="1"/>
          </p:cNvSpPr>
          <p:nvPr/>
        </p:nvSpPr>
        <p:spPr bwMode="auto">
          <a:xfrm>
            <a:off x="3756199" y="10141065"/>
            <a:ext cx="2864415" cy="522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F1CBDDAB-319B-4153-A991-7A91E17B986C}" type="slidenum">
              <a:rPr lang="en-GB" altLang="en-US" sz="1200">
                <a:solidFill>
                  <a:srgbClr val="000000"/>
                </a:solidFill>
                <a:ea typeface="Arial Unicode MS" pitchFamily="34" charset="-128"/>
                <a:cs typeface="Arial Unicode MS" pitchFamily="34" charset="-128"/>
              </a:rPr>
              <a:pPr algn="r" eaLnBrk="1" hangingPunct="1"/>
              <a:t>45</a:t>
            </a:fld>
            <a:endParaRPr lang="en-GB" altLang="en-US" sz="120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36753692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D156FB98-960C-4DC2-BEBF-7BCF16CB6536}" type="slidenum">
              <a:rPr lang="en-GB" altLang="en-US">
                <a:latin typeface="Calibri" pitchFamily="34" charset="0"/>
              </a:rPr>
              <a:pPr/>
              <a:t>46</a:t>
            </a:fld>
            <a:endParaRPr lang="en-GB" altLang="en-US">
              <a:latin typeface="Calibri" pitchFamily="34" charset="0"/>
            </a:endParaRPr>
          </a:p>
        </p:txBody>
      </p:sp>
      <p:sp>
        <p:nvSpPr>
          <p:cNvPr id="117763" name="Text Box 1"/>
          <p:cNvSpPr txBox="1">
            <a:spLocks noChangeArrowheads="1"/>
          </p:cNvSpPr>
          <p:nvPr/>
        </p:nvSpPr>
        <p:spPr bwMode="auto">
          <a:xfrm>
            <a:off x="3756198" y="10141066"/>
            <a:ext cx="2858114" cy="51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0B58900F-69A3-430A-A592-FA0C313675C5}" type="slidenum">
              <a:rPr lang="en-GB" altLang="en-US" sz="1200">
                <a:solidFill>
                  <a:srgbClr val="000000"/>
                </a:solidFill>
                <a:latin typeface="Times New Roman" pitchFamily="18" charset="0"/>
                <a:ea typeface="Arial Unicode MS" pitchFamily="34" charset="-128"/>
                <a:cs typeface="Arial Unicode MS" pitchFamily="34" charset="-128"/>
              </a:rPr>
              <a:pPr algn="r" eaLnBrk="1" hangingPunct="1"/>
              <a:t>46</a:t>
            </a:fld>
            <a:endParaRPr lang="en-GB" altLang="en-US" sz="1200">
              <a:solidFill>
                <a:srgbClr val="000000"/>
              </a:solidFill>
              <a:latin typeface="Times New Roman" pitchFamily="18" charset="0"/>
              <a:ea typeface="Arial Unicode MS" pitchFamily="34" charset="-128"/>
              <a:cs typeface="Arial Unicode MS" pitchFamily="34" charset="-128"/>
            </a:endParaRPr>
          </a:p>
        </p:txBody>
      </p:sp>
      <p:sp>
        <p:nvSpPr>
          <p:cNvPr id="117764" name="Text Box 2"/>
          <p:cNvSpPr txBox="1">
            <a:spLocks noChangeArrowheads="1"/>
          </p:cNvSpPr>
          <p:nvPr/>
        </p:nvSpPr>
        <p:spPr bwMode="auto">
          <a:xfrm>
            <a:off x="1102912" y="800737"/>
            <a:ext cx="4416369" cy="4002096"/>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pPr eaLnBrk="1" hangingPunct="1"/>
            <a:endParaRPr lang="en-US" altLang="en-US"/>
          </a:p>
        </p:txBody>
      </p:sp>
      <p:sp>
        <p:nvSpPr>
          <p:cNvPr id="117765" name="Rectangle 3"/>
          <p:cNvSpPr>
            <a:spLocks noGrp="1" noChangeArrowheads="1"/>
          </p:cNvSpPr>
          <p:nvPr>
            <p:ph type="body"/>
          </p:nvPr>
        </p:nvSpPr>
        <p:spPr bwMode="auto">
          <a:xfrm>
            <a:off x="663322" y="5071322"/>
            <a:ext cx="5287668" cy="47949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smtClean="0"/>
          </a:p>
        </p:txBody>
      </p:sp>
      <p:sp>
        <p:nvSpPr>
          <p:cNvPr id="117766" name="Text Box 4"/>
          <p:cNvSpPr txBox="1">
            <a:spLocks noChangeArrowheads="1"/>
          </p:cNvSpPr>
          <p:nvPr/>
        </p:nvSpPr>
        <p:spPr bwMode="auto">
          <a:xfrm>
            <a:off x="3756199" y="10141065"/>
            <a:ext cx="2864415" cy="522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A1C63864-C375-4245-9BBF-CDC10420E06B}" type="slidenum">
              <a:rPr lang="en-GB" altLang="en-US" sz="1200">
                <a:solidFill>
                  <a:srgbClr val="000000"/>
                </a:solidFill>
                <a:ea typeface="Arial Unicode MS" pitchFamily="34" charset="-128"/>
                <a:cs typeface="Arial Unicode MS" pitchFamily="34" charset="-128"/>
              </a:rPr>
              <a:pPr algn="r" eaLnBrk="1" hangingPunct="1"/>
              <a:t>46</a:t>
            </a:fld>
            <a:endParaRPr lang="en-GB" altLang="en-US" sz="120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18355414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486380B5-B7E8-4A5C-8C42-7E9A4B2E0048}" type="slidenum">
              <a:rPr lang="en-GB" altLang="en-US">
                <a:latin typeface="Calibri" pitchFamily="34" charset="0"/>
              </a:rPr>
              <a:pPr/>
              <a:t>47</a:t>
            </a:fld>
            <a:endParaRPr lang="en-GB" altLang="en-US">
              <a:latin typeface="Calibri" pitchFamily="34" charset="0"/>
            </a:endParaRPr>
          </a:p>
        </p:txBody>
      </p:sp>
      <p:sp>
        <p:nvSpPr>
          <p:cNvPr id="118787" name="Text Box 1"/>
          <p:cNvSpPr txBox="1">
            <a:spLocks noChangeArrowheads="1"/>
          </p:cNvSpPr>
          <p:nvPr/>
        </p:nvSpPr>
        <p:spPr bwMode="auto">
          <a:xfrm>
            <a:off x="3756198" y="10141066"/>
            <a:ext cx="2858114" cy="51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94C37DCB-D93C-4EA0-98DC-AB144DA84DB6}" type="slidenum">
              <a:rPr lang="en-GB" altLang="en-US" sz="1200">
                <a:solidFill>
                  <a:srgbClr val="000000"/>
                </a:solidFill>
                <a:latin typeface="Times New Roman" pitchFamily="18" charset="0"/>
                <a:ea typeface="Arial Unicode MS" pitchFamily="34" charset="-128"/>
                <a:cs typeface="Arial Unicode MS" pitchFamily="34" charset="-128"/>
              </a:rPr>
              <a:pPr algn="r" eaLnBrk="1" hangingPunct="1"/>
              <a:t>47</a:t>
            </a:fld>
            <a:endParaRPr lang="en-GB" altLang="en-US" sz="1200">
              <a:solidFill>
                <a:srgbClr val="000000"/>
              </a:solidFill>
              <a:latin typeface="Times New Roman" pitchFamily="18" charset="0"/>
              <a:ea typeface="Arial Unicode MS" pitchFamily="34" charset="-128"/>
              <a:cs typeface="Arial Unicode MS" pitchFamily="34" charset="-128"/>
            </a:endParaRPr>
          </a:p>
        </p:txBody>
      </p:sp>
      <p:sp>
        <p:nvSpPr>
          <p:cNvPr id="118788" name="Text Box 2"/>
          <p:cNvSpPr txBox="1">
            <a:spLocks noChangeArrowheads="1"/>
          </p:cNvSpPr>
          <p:nvPr/>
        </p:nvSpPr>
        <p:spPr bwMode="auto">
          <a:xfrm>
            <a:off x="1102912" y="800737"/>
            <a:ext cx="4416369" cy="4002096"/>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pPr eaLnBrk="1" hangingPunct="1"/>
            <a:endParaRPr lang="en-US" altLang="en-US"/>
          </a:p>
        </p:txBody>
      </p:sp>
      <p:sp>
        <p:nvSpPr>
          <p:cNvPr id="118789" name="Rectangle 3"/>
          <p:cNvSpPr>
            <a:spLocks noGrp="1" noChangeArrowheads="1"/>
          </p:cNvSpPr>
          <p:nvPr>
            <p:ph type="body"/>
          </p:nvPr>
        </p:nvSpPr>
        <p:spPr bwMode="auto">
          <a:xfrm>
            <a:off x="663322" y="5071322"/>
            <a:ext cx="5287668" cy="47949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smtClean="0"/>
          </a:p>
        </p:txBody>
      </p:sp>
      <p:sp>
        <p:nvSpPr>
          <p:cNvPr id="118790" name="Text Box 4"/>
          <p:cNvSpPr txBox="1">
            <a:spLocks noChangeArrowheads="1"/>
          </p:cNvSpPr>
          <p:nvPr/>
        </p:nvSpPr>
        <p:spPr bwMode="auto">
          <a:xfrm>
            <a:off x="3756199" y="10141065"/>
            <a:ext cx="2864415" cy="522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7F1FE980-5104-41B3-B2D2-BC31FB48F470}" type="slidenum">
              <a:rPr lang="en-GB" altLang="en-US" sz="1200">
                <a:solidFill>
                  <a:srgbClr val="000000"/>
                </a:solidFill>
                <a:ea typeface="Arial Unicode MS" pitchFamily="34" charset="-128"/>
                <a:cs typeface="Arial Unicode MS" pitchFamily="34" charset="-128"/>
              </a:rPr>
              <a:pPr algn="r" eaLnBrk="1" hangingPunct="1"/>
              <a:t>47</a:t>
            </a:fld>
            <a:endParaRPr lang="en-GB" altLang="en-US" sz="120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1821155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50607D5E-0CA4-4075-9A8B-4DA57DD2857B}" type="slidenum">
              <a:rPr lang="en-GB" altLang="en-US">
                <a:latin typeface="Calibri" pitchFamily="34" charset="0"/>
              </a:rPr>
              <a:pPr/>
              <a:t>48</a:t>
            </a:fld>
            <a:endParaRPr lang="en-GB" altLang="en-US">
              <a:latin typeface="Calibri" pitchFamily="34" charset="0"/>
            </a:endParaRPr>
          </a:p>
        </p:txBody>
      </p:sp>
      <p:sp>
        <p:nvSpPr>
          <p:cNvPr id="119811" name="Text Box 1"/>
          <p:cNvSpPr txBox="1">
            <a:spLocks noChangeArrowheads="1"/>
          </p:cNvSpPr>
          <p:nvPr/>
        </p:nvSpPr>
        <p:spPr bwMode="auto">
          <a:xfrm>
            <a:off x="3756198" y="10141066"/>
            <a:ext cx="2858114" cy="51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77C2ACE8-FF52-49F8-853B-BE46000E9CCA}" type="slidenum">
              <a:rPr lang="en-GB" altLang="en-US" sz="1200">
                <a:solidFill>
                  <a:srgbClr val="000000"/>
                </a:solidFill>
                <a:latin typeface="Times New Roman" pitchFamily="18" charset="0"/>
                <a:ea typeface="Arial Unicode MS" pitchFamily="34" charset="-128"/>
                <a:cs typeface="Arial Unicode MS" pitchFamily="34" charset="-128"/>
              </a:rPr>
              <a:pPr algn="r" eaLnBrk="1" hangingPunct="1"/>
              <a:t>48</a:t>
            </a:fld>
            <a:endParaRPr lang="en-GB" altLang="en-US" sz="1200">
              <a:solidFill>
                <a:srgbClr val="000000"/>
              </a:solidFill>
              <a:latin typeface="Times New Roman" pitchFamily="18" charset="0"/>
              <a:ea typeface="Arial Unicode MS" pitchFamily="34" charset="-128"/>
              <a:cs typeface="Arial Unicode MS" pitchFamily="34" charset="-128"/>
            </a:endParaRPr>
          </a:p>
        </p:txBody>
      </p:sp>
      <p:sp>
        <p:nvSpPr>
          <p:cNvPr id="119812" name="Text Box 2"/>
          <p:cNvSpPr txBox="1">
            <a:spLocks noChangeArrowheads="1"/>
          </p:cNvSpPr>
          <p:nvPr/>
        </p:nvSpPr>
        <p:spPr bwMode="auto">
          <a:xfrm>
            <a:off x="1102912" y="800737"/>
            <a:ext cx="4416369" cy="4002096"/>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pPr eaLnBrk="1" hangingPunct="1"/>
            <a:endParaRPr lang="en-US" altLang="en-US"/>
          </a:p>
        </p:txBody>
      </p:sp>
      <p:sp>
        <p:nvSpPr>
          <p:cNvPr id="119813" name="Rectangle 3"/>
          <p:cNvSpPr>
            <a:spLocks noGrp="1" noChangeArrowheads="1"/>
          </p:cNvSpPr>
          <p:nvPr>
            <p:ph type="body"/>
          </p:nvPr>
        </p:nvSpPr>
        <p:spPr bwMode="auto">
          <a:xfrm>
            <a:off x="663322" y="5071322"/>
            <a:ext cx="5287668" cy="47949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smtClean="0"/>
          </a:p>
        </p:txBody>
      </p:sp>
      <p:sp>
        <p:nvSpPr>
          <p:cNvPr id="119814" name="Text Box 4"/>
          <p:cNvSpPr txBox="1">
            <a:spLocks noChangeArrowheads="1"/>
          </p:cNvSpPr>
          <p:nvPr/>
        </p:nvSpPr>
        <p:spPr bwMode="auto">
          <a:xfrm>
            <a:off x="3756199" y="10141065"/>
            <a:ext cx="2864415" cy="522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761C1A48-90C1-409B-A954-0D849872F225}" type="slidenum">
              <a:rPr lang="en-GB" altLang="en-US" sz="1200">
                <a:solidFill>
                  <a:srgbClr val="000000"/>
                </a:solidFill>
                <a:ea typeface="Arial Unicode MS" pitchFamily="34" charset="-128"/>
                <a:cs typeface="Arial Unicode MS" pitchFamily="34" charset="-128"/>
              </a:rPr>
              <a:pPr algn="r" eaLnBrk="1" hangingPunct="1"/>
              <a:t>48</a:t>
            </a:fld>
            <a:endParaRPr lang="en-GB" altLang="en-US" sz="120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3236314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C4B93428-1049-43E0-81E8-A16A8EDB32EA}" type="slidenum">
              <a:rPr lang="en-GB" altLang="en-US">
                <a:latin typeface="Calibri" pitchFamily="34" charset="0"/>
              </a:rPr>
              <a:pPr/>
              <a:t>49</a:t>
            </a:fld>
            <a:endParaRPr lang="en-GB" altLang="en-US">
              <a:latin typeface="Calibri" pitchFamily="34" charset="0"/>
            </a:endParaRPr>
          </a:p>
        </p:txBody>
      </p:sp>
      <p:sp>
        <p:nvSpPr>
          <p:cNvPr id="120835" name="Text Box 1"/>
          <p:cNvSpPr txBox="1">
            <a:spLocks noChangeArrowheads="1"/>
          </p:cNvSpPr>
          <p:nvPr/>
        </p:nvSpPr>
        <p:spPr bwMode="auto">
          <a:xfrm>
            <a:off x="3756198" y="10141066"/>
            <a:ext cx="2858114" cy="51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5E433E6A-ADDD-461D-81C7-3F09281DE7D7}" type="slidenum">
              <a:rPr lang="en-GB" altLang="en-US" sz="1200">
                <a:solidFill>
                  <a:srgbClr val="000000"/>
                </a:solidFill>
                <a:latin typeface="Times New Roman" pitchFamily="18" charset="0"/>
                <a:ea typeface="Arial Unicode MS" pitchFamily="34" charset="-128"/>
                <a:cs typeface="Arial Unicode MS" pitchFamily="34" charset="-128"/>
              </a:rPr>
              <a:pPr algn="r" eaLnBrk="1" hangingPunct="1"/>
              <a:t>49</a:t>
            </a:fld>
            <a:endParaRPr lang="en-GB" altLang="en-US" sz="1200">
              <a:solidFill>
                <a:srgbClr val="000000"/>
              </a:solidFill>
              <a:latin typeface="Times New Roman" pitchFamily="18" charset="0"/>
              <a:ea typeface="Arial Unicode MS" pitchFamily="34" charset="-128"/>
              <a:cs typeface="Arial Unicode MS" pitchFamily="34" charset="-128"/>
            </a:endParaRPr>
          </a:p>
        </p:txBody>
      </p:sp>
      <p:sp>
        <p:nvSpPr>
          <p:cNvPr id="120836" name="Text Box 2"/>
          <p:cNvSpPr txBox="1">
            <a:spLocks noChangeArrowheads="1"/>
          </p:cNvSpPr>
          <p:nvPr/>
        </p:nvSpPr>
        <p:spPr bwMode="auto">
          <a:xfrm>
            <a:off x="1102912" y="800737"/>
            <a:ext cx="4416369" cy="4002096"/>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pPr eaLnBrk="1" hangingPunct="1"/>
            <a:endParaRPr lang="en-US" altLang="en-US"/>
          </a:p>
        </p:txBody>
      </p:sp>
      <p:sp>
        <p:nvSpPr>
          <p:cNvPr id="120837" name="Rectangle 3"/>
          <p:cNvSpPr>
            <a:spLocks noGrp="1" noChangeArrowheads="1"/>
          </p:cNvSpPr>
          <p:nvPr>
            <p:ph type="body"/>
          </p:nvPr>
        </p:nvSpPr>
        <p:spPr bwMode="auto">
          <a:xfrm>
            <a:off x="663322" y="5071322"/>
            <a:ext cx="5287668" cy="47949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smtClean="0"/>
          </a:p>
        </p:txBody>
      </p:sp>
      <p:sp>
        <p:nvSpPr>
          <p:cNvPr id="120838" name="Text Box 4"/>
          <p:cNvSpPr txBox="1">
            <a:spLocks noChangeArrowheads="1"/>
          </p:cNvSpPr>
          <p:nvPr/>
        </p:nvSpPr>
        <p:spPr bwMode="auto">
          <a:xfrm>
            <a:off x="3756199" y="10141065"/>
            <a:ext cx="2864415" cy="522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EAFF3A66-0F67-4BA2-AF76-54D148401FCB}" type="slidenum">
              <a:rPr lang="en-GB" altLang="en-US" sz="1200">
                <a:solidFill>
                  <a:srgbClr val="000000"/>
                </a:solidFill>
                <a:ea typeface="Arial Unicode MS" pitchFamily="34" charset="-128"/>
                <a:cs typeface="Arial Unicode MS" pitchFamily="34" charset="-128"/>
              </a:rPr>
              <a:pPr algn="r" eaLnBrk="1" hangingPunct="1"/>
              <a:t>49</a:t>
            </a:fld>
            <a:endParaRPr lang="en-GB" altLang="en-US" sz="120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22196909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1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E3711AA1-0296-4A09-BF2C-65C04152C6FF}" type="slidenum">
              <a:rPr lang="en-GB" altLang="en-US">
                <a:latin typeface="Calibri" pitchFamily="34" charset="0"/>
              </a:rPr>
              <a:pPr/>
              <a:t>50</a:t>
            </a:fld>
            <a:endParaRPr lang="en-GB" altLang="en-US">
              <a:latin typeface="Calibri" pitchFamily="34" charset="0"/>
            </a:endParaRPr>
          </a:p>
        </p:txBody>
      </p:sp>
      <p:sp>
        <p:nvSpPr>
          <p:cNvPr id="121859" name="Text Box 1"/>
          <p:cNvSpPr txBox="1">
            <a:spLocks noChangeArrowheads="1"/>
          </p:cNvSpPr>
          <p:nvPr/>
        </p:nvSpPr>
        <p:spPr bwMode="auto">
          <a:xfrm>
            <a:off x="3756198" y="10141066"/>
            <a:ext cx="2858114" cy="51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37FB2A22-EA67-4423-9750-48AF49C8BA3A}" type="slidenum">
              <a:rPr lang="en-GB" altLang="en-US" sz="1200">
                <a:solidFill>
                  <a:srgbClr val="000000"/>
                </a:solidFill>
                <a:latin typeface="Times New Roman" pitchFamily="18" charset="0"/>
                <a:ea typeface="Arial Unicode MS" pitchFamily="34" charset="-128"/>
                <a:cs typeface="Arial Unicode MS" pitchFamily="34" charset="-128"/>
              </a:rPr>
              <a:pPr algn="r" eaLnBrk="1" hangingPunct="1"/>
              <a:t>50</a:t>
            </a:fld>
            <a:endParaRPr lang="en-GB" altLang="en-US" sz="1200">
              <a:solidFill>
                <a:srgbClr val="000000"/>
              </a:solidFill>
              <a:latin typeface="Times New Roman" pitchFamily="18" charset="0"/>
              <a:ea typeface="Arial Unicode MS" pitchFamily="34" charset="-128"/>
              <a:cs typeface="Arial Unicode MS" pitchFamily="34" charset="-128"/>
            </a:endParaRPr>
          </a:p>
        </p:txBody>
      </p:sp>
      <p:sp>
        <p:nvSpPr>
          <p:cNvPr id="121860" name="Text Box 2"/>
          <p:cNvSpPr txBox="1">
            <a:spLocks noChangeArrowheads="1"/>
          </p:cNvSpPr>
          <p:nvPr/>
        </p:nvSpPr>
        <p:spPr bwMode="auto">
          <a:xfrm>
            <a:off x="1102912" y="800737"/>
            <a:ext cx="4416369" cy="4002096"/>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pPr eaLnBrk="1" hangingPunct="1"/>
            <a:endParaRPr lang="en-US" altLang="en-US"/>
          </a:p>
        </p:txBody>
      </p:sp>
      <p:sp>
        <p:nvSpPr>
          <p:cNvPr id="121861" name="Rectangle 3"/>
          <p:cNvSpPr>
            <a:spLocks noGrp="1" noChangeArrowheads="1"/>
          </p:cNvSpPr>
          <p:nvPr>
            <p:ph type="body"/>
          </p:nvPr>
        </p:nvSpPr>
        <p:spPr bwMode="auto">
          <a:xfrm>
            <a:off x="663322" y="5071322"/>
            <a:ext cx="5287668" cy="47949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smtClean="0"/>
          </a:p>
        </p:txBody>
      </p:sp>
      <p:sp>
        <p:nvSpPr>
          <p:cNvPr id="121862" name="Text Box 4"/>
          <p:cNvSpPr txBox="1">
            <a:spLocks noChangeArrowheads="1"/>
          </p:cNvSpPr>
          <p:nvPr/>
        </p:nvSpPr>
        <p:spPr bwMode="auto">
          <a:xfrm>
            <a:off x="3756199" y="10141065"/>
            <a:ext cx="2864415" cy="522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D84B21D2-FF73-4651-85FD-985853E77A76}" type="slidenum">
              <a:rPr lang="en-GB" altLang="en-US" sz="1200">
                <a:solidFill>
                  <a:srgbClr val="000000"/>
                </a:solidFill>
                <a:ea typeface="Arial Unicode MS" pitchFamily="34" charset="-128"/>
                <a:cs typeface="Arial Unicode MS" pitchFamily="34" charset="-128"/>
              </a:rPr>
              <a:pPr algn="r" eaLnBrk="1" hangingPunct="1"/>
              <a:t>50</a:t>
            </a:fld>
            <a:endParaRPr lang="en-GB" altLang="en-US" sz="120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29425211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xfrm>
            <a:off x="403225" y="1231900"/>
            <a:ext cx="5911850" cy="3325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MY" alt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10E3DB2E-80BF-45D8-9B75-DA6BD3045424}" type="slidenum">
              <a:rPr lang="en-US" altLang="en-US">
                <a:latin typeface="Times New Roman" pitchFamily="18" charset="0"/>
              </a:rPr>
              <a:pPr/>
              <a:t>51</a:t>
            </a:fld>
            <a:endParaRPr lang="en-US" altLang="en-US">
              <a:latin typeface="Times New Roman" pitchFamily="18" charset="0"/>
            </a:endParaRPr>
          </a:p>
        </p:txBody>
      </p:sp>
    </p:spTree>
    <p:extLst>
      <p:ext uri="{BB962C8B-B14F-4D97-AF65-F5344CB8AC3E}">
        <p14:creationId xmlns:p14="http://schemas.microsoft.com/office/powerpoint/2010/main" val="1786733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xfrm>
            <a:off x="403225" y="1231900"/>
            <a:ext cx="5911850" cy="3325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MY" altLang="en-US" smtClean="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7B8932DA-D14D-4C22-8EB9-226605A69157}" type="slidenum">
              <a:rPr lang="en-US" altLang="en-US">
                <a:latin typeface="Times New Roman" pitchFamily="18" charset="0"/>
              </a:rPr>
              <a:pPr/>
              <a:t>52</a:t>
            </a:fld>
            <a:endParaRPr lang="en-US" altLang="en-US">
              <a:latin typeface="Times New Roman" pitchFamily="18" charset="0"/>
            </a:endParaRPr>
          </a:p>
        </p:txBody>
      </p:sp>
    </p:spTree>
    <p:extLst>
      <p:ext uri="{BB962C8B-B14F-4D97-AF65-F5344CB8AC3E}">
        <p14:creationId xmlns:p14="http://schemas.microsoft.com/office/powerpoint/2010/main" val="27779898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xfrm>
            <a:off x="403225" y="1231900"/>
            <a:ext cx="5911850" cy="3325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MY" altLang="en-US" smtClean="0"/>
          </a:p>
        </p:txBody>
      </p:sp>
      <p:sp>
        <p:nvSpPr>
          <p:cNvPr id="123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FC24C506-0ED5-4A98-B320-6BC28D6496A9}" type="slidenum">
              <a:rPr lang="en-US" altLang="en-US">
                <a:latin typeface="Times New Roman" pitchFamily="18" charset="0"/>
              </a:rPr>
              <a:pPr/>
              <a:t>53</a:t>
            </a:fld>
            <a:endParaRPr lang="en-US" altLang="en-US">
              <a:latin typeface="Times New Roman" pitchFamily="18" charset="0"/>
            </a:endParaRPr>
          </a:p>
        </p:txBody>
      </p:sp>
    </p:spTree>
    <p:extLst>
      <p:ext uri="{BB962C8B-B14F-4D97-AF65-F5344CB8AC3E}">
        <p14:creationId xmlns:p14="http://schemas.microsoft.com/office/powerpoint/2010/main" val="638000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247DC1F9-26AF-4088-BC01-CB5D42DCB087}" type="slidenum">
              <a:rPr lang="en-GB" altLang="en-US">
                <a:latin typeface="Calibri" pitchFamily="34" charset="0"/>
              </a:rPr>
              <a:pPr/>
              <a:t>5</a:t>
            </a:fld>
            <a:endParaRPr lang="en-GB" altLang="en-US">
              <a:latin typeface="Calibri" pitchFamily="34" charset="0"/>
            </a:endParaRPr>
          </a:p>
        </p:txBody>
      </p:sp>
      <p:sp>
        <p:nvSpPr>
          <p:cNvPr id="83971" name="Text Box 1"/>
          <p:cNvSpPr txBox="1">
            <a:spLocks noChangeArrowheads="1"/>
          </p:cNvSpPr>
          <p:nvPr/>
        </p:nvSpPr>
        <p:spPr bwMode="auto">
          <a:xfrm>
            <a:off x="3756198" y="10141066"/>
            <a:ext cx="2858114" cy="51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C6A0377A-2E76-4494-9F6E-2F9D7227B526}" type="slidenum">
              <a:rPr lang="en-GB" altLang="en-US" sz="1200">
                <a:solidFill>
                  <a:srgbClr val="000000"/>
                </a:solidFill>
                <a:latin typeface="Times New Roman" pitchFamily="18" charset="0"/>
                <a:ea typeface="Arial Unicode MS" pitchFamily="34" charset="-128"/>
                <a:cs typeface="Arial Unicode MS" pitchFamily="34" charset="-128"/>
              </a:rPr>
              <a:pPr algn="r" eaLnBrk="1" hangingPunct="1"/>
              <a:t>5</a:t>
            </a:fld>
            <a:endParaRPr lang="en-GB" altLang="en-US" sz="1200">
              <a:solidFill>
                <a:srgbClr val="000000"/>
              </a:solidFill>
              <a:latin typeface="Times New Roman" pitchFamily="18" charset="0"/>
              <a:ea typeface="Arial Unicode MS" pitchFamily="34" charset="-128"/>
              <a:cs typeface="Arial Unicode MS" pitchFamily="34" charset="-128"/>
            </a:endParaRPr>
          </a:p>
        </p:txBody>
      </p:sp>
      <p:sp>
        <p:nvSpPr>
          <p:cNvPr id="83972" name="Text Box 2"/>
          <p:cNvSpPr txBox="1">
            <a:spLocks noChangeArrowheads="1"/>
          </p:cNvSpPr>
          <p:nvPr/>
        </p:nvSpPr>
        <p:spPr bwMode="auto">
          <a:xfrm>
            <a:off x="1102912" y="800737"/>
            <a:ext cx="4416369" cy="4002096"/>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pPr eaLnBrk="1" hangingPunct="1"/>
            <a:endParaRPr lang="en-US" altLang="en-US"/>
          </a:p>
        </p:txBody>
      </p:sp>
      <p:sp>
        <p:nvSpPr>
          <p:cNvPr id="83973" name="Rectangle 3"/>
          <p:cNvSpPr>
            <a:spLocks noGrp="1" noChangeArrowheads="1"/>
          </p:cNvSpPr>
          <p:nvPr>
            <p:ph type="body"/>
          </p:nvPr>
        </p:nvSpPr>
        <p:spPr bwMode="auto">
          <a:xfrm>
            <a:off x="663322" y="5071322"/>
            <a:ext cx="5287668" cy="47949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smtClean="0"/>
          </a:p>
        </p:txBody>
      </p:sp>
      <p:sp>
        <p:nvSpPr>
          <p:cNvPr id="83974" name="Text Box 4"/>
          <p:cNvSpPr txBox="1">
            <a:spLocks noChangeArrowheads="1"/>
          </p:cNvSpPr>
          <p:nvPr/>
        </p:nvSpPr>
        <p:spPr bwMode="auto">
          <a:xfrm>
            <a:off x="3756199" y="10141065"/>
            <a:ext cx="2864415" cy="522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1EC9A2FA-4A21-4979-8A9F-045F73FD679F}" type="slidenum">
              <a:rPr lang="en-GB" altLang="en-US" sz="1200">
                <a:solidFill>
                  <a:srgbClr val="000000"/>
                </a:solidFill>
                <a:ea typeface="Arial Unicode MS" pitchFamily="34" charset="-128"/>
                <a:cs typeface="Arial Unicode MS" pitchFamily="34" charset="-128"/>
              </a:rPr>
              <a:pPr algn="r" eaLnBrk="1" hangingPunct="1"/>
              <a:t>5</a:t>
            </a:fld>
            <a:endParaRPr lang="en-GB" altLang="en-US" sz="120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18134681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53F7E0EF-ADF2-4172-AD8C-7421F4B8E06B}" type="slidenum">
              <a:rPr lang="en-US" altLang="en-US">
                <a:latin typeface="Calibri" pitchFamily="34" charset="0"/>
              </a:rPr>
              <a:pPr/>
              <a:t>54</a:t>
            </a:fld>
            <a:endParaRPr lang="en-US" altLang="en-US">
              <a:latin typeface="Calibri" pitchFamily="34" charset="0"/>
            </a:endParaRPr>
          </a:p>
        </p:txBody>
      </p:sp>
      <p:sp>
        <p:nvSpPr>
          <p:cNvPr id="124931" name="Rectangle 2"/>
          <p:cNvSpPr>
            <a:spLocks noGrp="1" noRot="1" noChangeAspect="1" noChangeArrowheads="1" noTextEdit="1"/>
          </p:cNvSpPr>
          <p:nvPr>
            <p:ph type="sldImg"/>
          </p:nvPr>
        </p:nvSpPr>
        <p:spPr bwMode="auto">
          <a:xfrm>
            <a:off x="403225" y="1231900"/>
            <a:ext cx="5911850" cy="3325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5457808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xfrm>
            <a:off x="403225" y="1231900"/>
            <a:ext cx="5911850" cy="3325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eaLnBrk="1" hangingPunct="1">
              <a:buFont typeface="Arial" pitchFamily="34" charset="0"/>
              <a:buChar char="•"/>
              <a:defRPr/>
            </a:pPr>
            <a:r>
              <a:rPr lang="en-US" dirty="0" smtClean="0"/>
              <a:t>Track visits, </a:t>
            </a:r>
            <a:r>
              <a:rPr lang="en-US" dirty="0" err="1" smtClean="0"/>
              <a:t>pageviews</a:t>
            </a:r>
            <a:r>
              <a:rPr lang="en-US" dirty="0" smtClean="0"/>
              <a:t>, bounce rate and time</a:t>
            </a:r>
          </a:p>
          <a:p>
            <a:pPr eaLnBrk="1" hangingPunct="1">
              <a:buFont typeface="Arial" pitchFamily="34" charset="0"/>
              <a:buChar char="•"/>
              <a:defRPr/>
            </a:pPr>
            <a:r>
              <a:rPr lang="en-US" dirty="0" smtClean="0"/>
              <a:t>Research visitors profiles</a:t>
            </a:r>
          </a:p>
          <a:p>
            <a:pPr eaLnBrk="1" hangingPunct="1">
              <a:buFont typeface="Arial" pitchFamily="34" charset="0"/>
              <a:buChar char="•"/>
              <a:defRPr/>
            </a:pPr>
            <a:r>
              <a:rPr lang="en-US" dirty="0" smtClean="0"/>
              <a:t>Identify the best keywords and optimize based on them</a:t>
            </a:r>
          </a:p>
          <a:p>
            <a:pPr eaLnBrk="1" hangingPunct="1">
              <a:buFont typeface="Arial" pitchFamily="34" charset="0"/>
              <a:buChar char="•"/>
              <a:defRPr/>
            </a:pPr>
            <a:r>
              <a:rPr lang="en-US" dirty="0" smtClean="0"/>
              <a:t>Identify and capitalize on the best traffic sources: </a:t>
            </a:r>
          </a:p>
          <a:p>
            <a:pPr eaLnBrk="1" hangingPunct="1">
              <a:defRPr/>
            </a:pPr>
            <a:r>
              <a:rPr lang="en-US" sz="1050" dirty="0" smtClean="0">
                <a:solidFill>
                  <a:schemeClr val="tx2"/>
                </a:solidFill>
              </a:rPr>
              <a:t>         -referring sites</a:t>
            </a:r>
          </a:p>
          <a:p>
            <a:pPr eaLnBrk="1" hangingPunct="1">
              <a:defRPr/>
            </a:pPr>
            <a:r>
              <a:rPr lang="en-US" sz="1050" dirty="0" smtClean="0">
                <a:solidFill>
                  <a:schemeClr val="tx2"/>
                </a:solidFill>
              </a:rPr>
              <a:t>         -direct traffic</a:t>
            </a:r>
          </a:p>
          <a:p>
            <a:pPr eaLnBrk="1" hangingPunct="1">
              <a:defRPr/>
            </a:pPr>
            <a:r>
              <a:rPr lang="en-US" sz="1050" dirty="0" smtClean="0">
                <a:solidFill>
                  <a:schemeClr val="tx2"/>
                </a:solidFill>
              </a:rPr>
              <a:t>         -organic search</a:t>
            </a:r>
          </a:p>
          <a:p>
            <a:pPr eaLnBrk="1" hangingPunct="1">
              <a:defRPr/>
            </a:pPr>
            <a:r>
              <a:rPr lang="en-US" sz="1050" dirty="0" smtClean="0">
                <a:solidFill>
                  <a:schemeClr val="tx2"/>
                </a:solidFill>
              </a:rPr>
              <a:t>         -PPC campaigns</a:t>
            </a:r>
          </a:p>
          <a:p>
            <a:pPr eaLnBrk="1" hangingPunct="1">
              <a:buFont typeface="Arial" pitchFamily="34" charset="0"/>
              <a:buChar char="•"/>
              <a:defRPr/>
            </a:pPr>
            <a:r>
              <a:rPr lang="en-US" dirty="0" smtClean="0"/>
              <a:t>Set conversion goals</a:t>
            </a:r>
          </a:p>
          <a:p>
            <a:pPr eaLnBrk="1" hangingPunct="1">
              <a:buFont typeface="Arial" pitchFamily="34" charset="0"/>
              <a:buChar char="•"/>
              <a:defRPr/>
            </a:pPr>
            <a:r>
              <a:rPr lang="en-US" dirty="0" smtClean="0"/>
              <a:t>Track </a:t>
            </a:r>
            <a:r>
              <a:rPr lang="en-US" dirty="0" err="1" smtClean="0"/>
              <a:t>AdWords</a:t>
            </a:r>
            <a:r>
              <a:rPr lang="en-US" dirty="0" smtClean="0"/>
              <a:t> and </a:t>
            </a:r>
            <a:r>
              <a:rPr lang="en-US" dirty="0" err="1" smtClean="0"/>
              <a:t>AdSense</a:t>
            </a:r>
            <a:r>
              <a:rPr lang="en-US" dirty="0" smtClean="0"/>
              <a:t> </a:t>
            </a:r>
          </a:p>
          <a:p>
            <a:pPr eaLnBrk="1" hangingPunct="1">
              <a:buFont typeface="Arial" pitchFamily="34" charset="0"/>
              <a:buChar char="•"/>
              <a:defRPr/>
            </a:pPr>
            <a:r>
              <a:rPr lang="en-US" dirty="0" smtClean="0"/>
              <a:t>Compare to other similar websites</a:t>
            </a:r>
          </a:p>
          <a:p>
            <a:pPr eaLnBrk="1" hangingPunct="1">
              <a:buFont typeface="Arial" pitchFamily="34" charset="0"/>
              <a:buChar char="•"/>
              <a:defRPr/>
            </a:pPr>
            <a:r>
              <a:rPr lang="en-US" dirty="0" smtClean="0"/>
              <a:t>Create custom reports</a:t>
            </a:r>
          </a:p>
          <a:p>
            <a:pPr eaLnBrk="1" hangingPunct="1">
              <a:defRPr/>
            </a:pPr>
            <a:endParaRPr lang="ru-RU" dirty="0"/>
          </a:p>
        </p:txBody>
      </p:sp>
      <p:sp>
        <p:nvSpPr>
          <p:cNvPr id="125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3FE1353A-ABD5-435E-92B6-F1B56D12BB96}" type="slidenum">
              <a:rPr lang="en-US" altLang="en-US">
                <a:latin typeface="Calibri" pitchFamily="34" charset="0"/>
              </a:rPr>
              <a:pPr/>
              <a:t>58</a:t>
            </a:fld>
            <a:endParaRPr lang="en-US" altLang="en-US">
              <a:latin typeface="Calibri" pitchFamily="34" charset="0"/>
            </a:endParaRPr>
          </a:p>
        </p:txBody>
      </p:sp>
    </p:spTree>
    <p:extLst>
      <p:ext uri="{BB962C8B-B14F-4D97-AF65-F5344CB8AC3E}">
        <p14:creationId xmlns:p14="http://schemas.microsoft.com/office/powerpoint/2010/main" val="22982672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xfrm>
            <a:off x="403225" y="1231900"/>
            <a:ext cx="5911850" cy="3325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MY" altLang="en-US" smtClean="0"/>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A770E38B-1C29-48B4-B449-613E0BAFC775}" type="slidenum">
              <a:rPr lang="en-US" altLang="en-US">
                <a:latin typeface="Times New Roman" pitchFamily="18" charset="0"/>
              </a:rPr>
              <a:pPr/>
              <a:t>64</a:t>
            </a:fld>
            <a:endParaRPr lang="en-US" altLang="en-US">
              <a:latin typeface="Times New Roman" pitchFamily="18" charset="0"/>
            </a:endParaRPr>
          </a:p>
        </p:txBody>
      </p:sp>
    </p:spTree>
    <p:extLst>
      <p:ext uri="{BB962C8B-B14F-4D97-AF65-F5344CB8AC3E}">
        <p14:creationId xmlns:p14="http://schemas.microsoft.com/office/powerpoint/2010/main" val="34739778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xfrm>
            <a:off x="403225" y="1231900"/>
            <a:ext cx="5911850" cy="3325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z="1400" smtClean="0"/>
              <a:t>-Relevance: </a:t>
            </a:r>
            <a:r>
              <a:rPr lang="en-US" altLang="en-US" smtClean="0">
                <a:solidFill>
                  <a:schemeClr val="tx2"/>
                </a:solidFill>
              </a:rPr>
              <a:t>Matching search term to the website content, taking into consideration the geography and web search history, as well as incoming links</a:t>
            </a:r>
          </a:p>
          <a:p>
            <a:pPr eaLnBrk="1" hangingPunct="1"/>
            <a:r>
              <a:rPr lang="en-US" altLang="en-US" smtClean="0">
                <a:solidFill>
                  <a:schemeClr val="tx2"/>
                </a:solidFill>
              </a:rPr>
              <a:t>-</a:t>
            </a:r>
            <a:r>
              <a:rPr lang="en-US" altLang="en-US" sz="1400" smtClean="0"/>
              <a:t>PageRank:</a:t>
            </a:r>
            <a:r>
              <a:rPr lang="en-US" altLang="en-US" smtClean="0">
                <a:solidFill>
                  <a:schemeClr val="tx2"/>
                </a:solidFill>
              </a:rPr>
              <a:t> The ranking of websites by Google. It gets a value from 1 to 10. The higher the rank, the better. </a:t>
            </a:r>
          </a:p>
          <a:p>
            <a:pPr eaLnBrk="1" hangingPunct="1"/>
            <a:endParaRPr lang="ru-RU" altLang="en-US" smtClean="0"/>
          </a:p>
        </p:txBody>
      </p:sp>
      <p:sp>
        <p:nvSpPr>
          <p:cNvPr id="1300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121E0D7F-0E5E-4FED-A39C-158A2EA233D7}" type="slidenum">
              <a:rPr lang="en-US" altLang="en-US">
                <a:latin typeface="Calibri" pitchFamily="34" charset="0"/>
              </a:rPr>
              <a:pPr/>
              <a:t>65</a:t>
            </a:fld>
            <a:endParaRPr lang="en-US" altLang="en-US">
              <a:latin typeface="Calibri" pitchFamily="34" charset="0"/>
            </a:endParaRPr>
          </a:p>
        </p:txBody>
      </p:sp>
    </p:spTree>
    <p:extLst>
      <p:ext uri="{BB962C8B-B14F-4D97-AF65-F5344CB8AC3E}">
        <p14:creationId xmlns:p14="http://schemas.microsoft.com/office/powerpoint/2010/main" val="25219731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1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850B92C4-812F-44D2-B699-E596312CF3B6}" type="slidenum">
              <a:rPr lang="en-GB" altLang="en-US">
                <a:latin typeface="Calibri" pitchFamily="34" charset="0"/>
              </a:rPr>
              <a:pPr/>
              <a:t>66</a:t>
            </a:fld>
            <a:endParaRPr lang="en-GB" altLang="en-US">
              <a:latin typeface="Calibri" pitchFamily="34" charset="0"/>
            </a:endParaRPr>
          </a:p>
        </p:txBody>
      </p:sp>
      <p:sp>
        <p:nvSpPr>
          <p:cNvPr id="131075" name="Text Box 1"/>
          <p:cNvSpPr txBox="1">
            <a:spLocks noChangeArrowheads="1"/>
          </p:cNvSpPr>
          <p:nvPr/>
        </p:nvSpPr>
        <p:spPr bwMode="auto">
          <a:xfrm>
            <a:off x="3756198" y="10141066"/>
            <a:ext cx="2858114" cy="51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5DA37181-FDCD-4506-AF3A-21150E67D11F}" type="slidenum">
              <a:rPr lang="en-GB" altLang="en-US" sz="1200">
                <a:solidFill>
                  <a:srgbClr val="000000"/>
                </a:solidFill>
                <a:latin typeface="Times New Roman" pitchFamily="18" charset="0"/>
                <a:ea typeface="Arial Unicode MS" pitchFamily="34" charset="-128"/>
                <a:cs typeface="Arial Unicode MS" pitchFamily="34" charset="-128"/>
              </a:rPr>
              <a:pPr algn="r" eaLnBrk="1" hangingPunct="1"/>
              <a:t>66</a:t>
            </a:fld>
            <a:endParaRPr lang="en-GB" altLang="en-US" sz="1200">
              <a:solidFill>
                <a:srgbClr val="000000"/>
              </a:solidFill>
              <a:latin typeface="Times New Roman" pitchFamily="18" charset="0"/>
              <a:ea typeface="Arial Unicode MS" pitchFamily="34" charset="-128"/>
              <a:cs typeface="Arial Unicode MS" pitchFamily="34" charset="-128"/>
            </a:endParaRPr>
          </a:p>
        </p:txBody>
      </p:sp>
      <p:sp>
        <p:nvSpPr>
          <p:cNvPr id="131076" name="Text Box 2"/>
          <p:cNvSpPr txBox="1">
            <a:spLocks noChangeArrowheads="1"/>
          </p:cNvSpPr>
          <p:nvPr/>
        </p:nvSpPr>
        <p:spPr bwMode="auto">
          <a:xfrm>
            <a:off x="1102912" y="800737"/>
            <a:ext cx="4416369" cy="4002096"/>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pPr eaLnBrk="1" hangingPunct="1"/>
            <a:endParaRPr lang="en-US" altLang="en-US"/>
          </a:p>
        </p:txBody>
      </p:sp>
      <p:sp>
        <p:nvSpPr>
          <p:cNvPr id="131077" name="Rectangle 3"/>
          <p:cNvSpPr>
            <a:spLocks noGrp="1" noChangeArrowheads="1"/>
          </p:cNvSpPr>
          <p:nvPr>
            <p:ph type="body"/>
          </p:nvPr>
        </p:nvSpPr>
        <p:spPr bwMode="auto">
          <a:xfrm>
            <a:off x="663322" y="5071322"/>
            <a:ext cx="5287668" cy="47949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smtClean="0"/>
          </a:p>
        </p:txBody>
      </p:sp>
      <p:sp>
        <p:nvSpPr>
          <p:cNvPr id="131078" name="Text Box 4"/>
          <p:cNvSpPr txBox="1">
            <a:spLocks noChangeArrowheads="1"/>
          </p:cNvSpPr>
          <p:nvPr/>
        </p:nvSpPr>
        <p:spPr bwMode="auto">
          <a:xfrm>
            <a:off x="3756199" y="10141065"/>
            <a:ext cx="2864415" cy="522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2E4C88B9-9191-4486-AED9-73E95E7211D1}" type="slidenum">
              <a:rPr lang="en-GB" altLang="en-US" sz="1200">
                <a:solidFill>
                  <a:srgbClr val="000000"/>
                </a:solidFill>
                <a:ea typeface="Arial Unicode MS" pitchFamily="34" charset="-128"/>
                <a:cs typeface="Arial Unicode MS" pitchFamily="34" charset="-128"/>
              </a:rPr>
              <a:pPr algn="r" eaLnBrk="1" hangingPunct="1"/>
              <a:t>66</a:t>
            </a:fld>
            <a:endParaRPr lang="en-GB" altLang="en-US" sz="120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3448270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148BE4B5-88D2-438A-9FD0-3C2E1D4F613A}" type="slidenum">
              <a:rPr lang="en-GB" altLang="en-US">
                <a:latin typeface="Calibri" pitchFamily="34" charset="0"/>
              </a:rPr>
              <a:pPr/>
              <a:t>8</a:t>
            </a:fld>
            <a:endParaRPr lang="en-GB" altLang="en-US">
              <a:latin typeface="Calibri" pitchFamily="34" charset="0"/>
            </a:endParaRPr>
          </a:p>
        </p:txBody>
      </p:sp>
      <p:sp>
        <p:nvSpPr>
          <p:cNvPr id="86019" name="Text Box 1"/>
          <p:cNvSpPr txBox="1">
            <a:spLocks noChangeArrowheads="1"/>
          </p:cNvSpPr>
          <p:nvPr/>
        </p:nvSpPr>
        <p:spPr bwMode="auto">
          <a:xfrm>
            <a:off x="3756198" y="10141066"/>
            <a:ext cx="2858114" cy="51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AD5CB012-FAB6-46BA-B76B-599D4F24A50E}" type="slidenum">
              <a:rPr lang="en-GB" altLang="en-US" sz="1200">
                <a:solidFill>
                  <a:srgbClr val="000000"/>
                </a:solidFill>
                <a:latin typeface="Times New Roman" pitchFamily="18" charset="0"/>
                <a:ea typeface="Arial Unicode MS" pitchFamily="34" charset="-128"/>
                <a:cs typeface="Arial Unicode MS" pitchFamily="34" charset="-128"/>
              </a:rPr>
              <a:pPr algn="r" eaLnBrk="1" hangingPunct="1"/>
              <a:t>8</a:t>
            </a:fld>
            <a:endParaRPr lang="en-GB" altLang="en-US" sz="1200">
              <a:solidFill>
                <a:srgbClr val="000000"/>
              </a:solidFill>
              <a:latin typeface="Times New Roman" pitchFamily="18" charset="0"/>
              <a:ea typeface="Arial Unicode MS" pitchFamily="34" charset="-128"/>
              <a:cs typeface="Arial Unicode MS" pitchFamily="34" charset="-128"/>
            </a:endParaRPr>
          </a:p>
        </p:txBody>
      </p:sp>
      <p:sp>
        <p:nvSpPr>
          <p:cNvPr id="86020" name="Text Box 2"/>
          <p:cNvSpPr txBox="1">
            <a:spLocks noChangeArrowheads="1"/>
          </p:cNvSpPr>
          <p:nvPr/>
        </p:nvSpPr>
        <p:spPr bwMode="auto">
          <a:xfrm>
            <a:off x="1102912" y="800737"/>
            <a:ext cx="4416369" cy="4002096"/>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pPr eaLnBrk="1" hangingPunct="1"/>
            <a:endParaRPr lang="en-US" altLang="en-US"/>
          </a:p>
        </p:txBody>
      </p:sp>
      <p:sp>
        <p:nvSpPr>
          <p:cNvPr id="86021" name="Rectangle 3"/>
          <p:cNvSpPr>
            <a:spLocks noGrp="1" noChangeArrowheads="1"/>
          </p:cNvSpPr>
          <p:nvPr>
            <p:ph type="body"/>
          </p:nvPr>
        </p:nvSpPr>
        <p:spPr bwMode="auto">
          <a:xfrm>
            <a:off x="663322" y="5071322"/>
            <a:ext cx="5287668" cy="47949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smtClean="0"/>
          </a:p>
        </p:txBody>
      </p:sp>
      <p:sp>
        <p:nvSpPr>
          <p:cNvPr id="86022" name="Text Box 4"/>
          <p:cNvSpPr txBox="1">
            <a:spLocks noChangeArrowheads="1"/>
          </p:cNvSpPr>
          <p:nvPr/>
        </p:nvSpPr>
        <p:spPr bwMode="auto">
          <a:xfrm>
            <a:off x="3756199" y="10141065"/>
            <a:ext cx="2864415" cy="522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4A4C30EF-C647-45B5-BF61-A411393E7DB3}" type="slidenum">
              <a:rPr lang="en-GB" altLang="en-US" sz="1200">
                <a:solidFill>
                  <a:srgbClr val="000000"/>
                </a:solidFill>
                <a:ea typeface="Arial Unicode MS" pitchFamily="34" charset="-128"/>
                <a:cs typeface="Arial Unicode MS" pitchFamily="34" charset="-128"/>
              </a:rPr>
              <a:pPr algn="r" eaLnBrk="1" hangingPunct="1"/>
              <a:t>8</a:t>
            </a:fld>
            <a:endParaRPr lang="en-GB" altLang="en-US" sz="120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1298311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8377618E-B36B-49F3-B649-865F9BE3AEC0}" type="slidenum">
              <a:rPr lang="en-GB" altLang="en-US">
                <a:latin typeface="Calibri" pitchFamily="34" charset="0"/>
              </a:rPr>
              <a:pPr/>
              <a:t>9</a:t>
            </a:fld>
            <a:endParaRPr lang="en-GB" altLang="en-US">
              <a:latin typeface="Calibri" pitchFamily="34" charset="0"/>
            </a:endParaRPr>
          </a:p>
        </p:txBody>
      </p:sp>
      <p:sp>
        <p:nvSpPr>
          <p:cNvPr id="87043" name="Text Box 1"/>
          <p:cNvSpPr txBox="1">
            <a:spLocks noChangeArrowheads="1"/>
          </p:cNvSpPr>
          <p:nvPr/>
        </p:nvSpPr>
        <p:spPr bwMode="auto">
          <a:xfrm>
            <a:off x="3756198" y="10141066"/>
            <a:ext cx="2858114" cy="51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6BCDA3EF-BAC7-4B3D-BB45-462C6DC06629}" type="slidenum">
              <a:rPr lang="en-GB" altLang="en-US" sz="1200">
                <a:solidFill>
                  <a:srgbClr val="000000"/>
                </a:solidFill>
                <a:latin typeface="Times New Roman" pitchFamily="18" charset="0"/>
                <a:ea typeface="Arial Unicode MS" pitchFamily="34" charset="-128"/>
                <a:cs typeface="Arial Unicode MS" pitchFamily="34" charset="-128"/>
              </a:rPr>
              <a:pPr algn="r" eaLnBrk="1" hangingPunct="1"/>
              <a:t>9</a:t>
            </a:fld>
            <a:endParaRPr lang="en-GB" altLang="en-US" sz="1200">
              <a:solidFill>
                <a:srgbClr val="000000"/>
              </a:solidFill>
              <a:latin typeface="Times New Roman" pitchFamily="18" charset="0"/>
              <a:ea typeface="Arial Unicode MS" pitchFamily="34" charset="-128"/>
              <a:cs typeface="Arial Unicode MS" pitchFamily="34" charset="-128"/>
            </a:endParaRPr>
          </a:p>
        </p:txBody>
      </p:sp>
      <p:sp>
        <p:nvSpPr>
          <p:cNvPr id="87044" name="Text Box 2"/>
          <p:cNvSpPr txBox="1">
            <a:spLocks noChangeArrowheads="1"/>
          </p:cNvSpPr>
          <p:nvPr/>
        </p:nvSpPr>
        <p:spPr bwMode="auto">
          <a:xfrm>
            <a:off x="1102912" y="800737"/>
            <a:ext cx="4416369" cy="4002096"/>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pPr eaLnBrk="1" hangingPunct="1"/>
            <a:endParaRPr lang="en-US" altLang="en-US"/>
          </a:p>
        </p:txBody>
      </p:sp>
      <p:sp>
        <p:nvSpPr>
          <p:cNvPr id="87045" name="Rectangle 3"/>
          <p:cNvSpPr>
            <a:spLocks noGrp="1" noChangeArrowheads="1"/>
          </p:cNvSpPr>
          <p:nvPr>
            <p:ph type="body"/>
          </p:nvPr>
        </p:nvSpPr>
        <p:spPr bwMode="auto">
          <a:xfrm>
            <a:off x="663322" y="5071322"/>
            <a:ext cx="5287668" cy="47949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smtClean="0"/>
          </a:p>
        </p:txBody>
      </p:sp>
      <p:sp>
        <p:nvSpPr>
          <p:cNvPr id="87046" name="Text Box 4"/>
          <p:cNvSpPr txBox="1">
            <a:spLocks noChangeArrowheads="1"/>
          </p:cNvSpPr>
          <p:nvPr/>
        </p:nvSpPr>
        <p:spPr bwMode="auto">
          <a:xfrm>
            <a:off x="3756199" y="10141065"/>
            <a:ext cx="2864415" cy="522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40B3ECCF-4974-4E4F-8F0E-DD12F7C0CCA6}" type="slidenum">
              <a:rPr lang="en-GB" altLang="en-US" sz="1200">
                <a:solidFill>
                  <a:srgbClr val="000000"/>
                </a:solidFill>
                <a:ea typeface="Arial Unicode MS" pitchFamily="34" charset="-128"/>
                <a:cs typeface="Arial Unicode MS" pitchFamily="34" charset="-128"/>
              </a:rPr>
              <a:pPr algn="r" eaLnBrk="1" hangingPunct="1"/>
              <a:t>9</a:t>
            </a:fld>
            <a:endParaRPr lang="en-GB" altLang="en-US" sz="120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609276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D7062E4D-B5EC-498F-A273-B5FAC9867601}" type="slidenum">
              <a:rPr lang="en-GB" altLang="en-US">
                <a:latin typeface="Calibri" pitchFamily="34" charset="0"/>
              </a:rPr>
              <a:pPr/>
              <a:t>11</a:t>
            </a:fld>
            <a:endParaRPr lang="en-GB" altLang="en-US">
              <a:latin typeface="Calibri" pitchFamily="34" charset="0"/>
            </a:endParaRPr>
          </a:p>
        </p:txBody>
      </p:sp>
      <p:sp>
        <p:nvSpPr>
          <p:cNvPr id="88067" name="Text Box 1"/>
          <p:cNvSpPr txBox="1">
            <a:spLocks noChangeArrowheads="1"/>
          </p:cNvSpPr>
          <p:nvPr/>
        </p:nvSpPr>
        <p:spPr bwMode="auto">
          <a:xfrm>
            <a:off x="3756198" y="10141066"/>
            <a:ext cx="2858114" cy="51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E66D91CB-C1E8-451C-B438-1BAC1943E7E8}" type="slidenum">
              <a:rPr lang="en-GB" altLang="en-US" sz="1200">
                <a:solidFill>
                  <a:srgbClr val="000000"/>
                </a:solidFill>
                <a:latin typeface="Times New Roman" pitchFamily="18" charset="0"/>
                <a:ea typeface="Arial Unicode MS" pitchFamily="34" charset="-128"/>
                <a:cs typeface="Arial Unicode MS" pitchFamily="34" charset="-128"/>
              </a:rPr>
              <a:pPr algn="r" eaLnBrk="1" hangingPunct="1"/>
              <a:t>11</a:t>
            </a:fld>
            <a:endParaRPr lang="en-GB" altLang="en-US" sz="1200">
              <a:solidFill>
                <a:srgbClr val="000000"/>
              </a:solidFill>
              <a:latin typeface="Times New Roman" pitchFamily="18" charset="0"/>
              <a:ea typeface="Arial Unicode MS" pitchFamily="34" charset="-128"/>
              <a:cs typeface="Arial Unicode MS" pitchFamily="34" charset="-128"/>
            </a:endParaRPr>
          </a:p>
        </p:txBody>
      </p:sp>
      <p:sp>
        <p:nvSpPr>
          <p:cNvPr id="88068" name="Text Box 2"/>
          <p:cNvSpPr txBox="1">
            <a:spLocks noChangeArrowheads="1"/>
          </p:cNvSpPr>
          <p:nvPr/>
        </p:nvSpPr>
        <p:spPr bwMode="auto">
          <a:xfrm>
            <a:off x="1102912" y="800737"/>
            <a:ext cx="4416369" cy="4002096"/>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pPr eaLnBrk="1" hangingPunct="1"/>
            <a:endParaRPr lang="en-US" altLang="en-US"/>
          </a:p>
        </p:txBody>
      </p:sp>
      <p:sp>
        <p:nvSpPr>
          <p:cNvPr id="88069" name="Rectangle 3"/>
          <p:cNvSpPr>
            <a:spLocks noGrp="1" noChangeArrowheads="1"/>
          </p:cNvSpPr>
          <p:nvPr>
            <p:ph type="body"/>
          </p:nvPr>
        </p:nvSpPr>
        <p:spPr bwMode="auto">
          <a:xfrm>
            <a:off x="663322" y="5071322"/>
            <a:ext cx="5287668" cy="47949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smtClean="0"/>
          </a:p>
        </p:txBody>
      </p:sp>
      <p:sp>
        <p:nvSpPr>
          <p:cNvPr id="88070" name="Text Box 4"/>
          <p:cNvSpPr txBox="1">
            <a:spLocks noChangeArrowheads="1"/>
          </p:cNvSpPr>
          <p:nvPr/>
        </p:nvSpPr>
        <p:spPr bwMode="auto">
          <a:xfrm>
            <a:off x="3756199" y="10141065"/>
            <a:ext cx="2864415" cy="522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43463F88-0536-4960-820A-74118E6DDDEE}" type="slidenum">
              <a:rPr lang="en-GB" altLang="en-US" sz="1200">
                <a:solidFill>
                  <a:srgbClr val="000000"/>
                </a:solidFill>
                <a:ea typeface="Arial Unicode MS" pitchFamily="34" charset="-128"/>
                <a:cs typeface="Arial Unicode MS" pitchFamily="34" charset="-128"/>
              </a:rPr>
              <a:pPr algn="r" eaLnBrk="1" hangingPunct="1"/>
              <a:t>11</a:t>
            </a:fld>
            <a:endParaRPr lang="en-GB" altLang="en-US" sz="120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596203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1323AAC2-2757-4CD5-B143-AA2C6602C067}" type="slidenum">
              <a:rPr lang="en-GB" altLang="en-US">
                <a:latin typeface="Calibri" pitchFamily="34" charset="0"/>
              </a:rPr>
              <a:pPr/>
              <a:t>12</a:t>
            </a:fld>
            <a:endParaRPr lang="en-GB" altLang="en-US">
              <a:latin typeface="Calibri" pitchFamily="34" charset="0"/>
            </a:endParaRPr>
          </a:p>
        </p:txBody>
      </p:sp>
      <p:sp>
        <p:nvSpPr>
          <p:cNvPr id="89091" name="Text Box 1"/>
          <p:cNvSpPr txBox="1">
            <a:spLocks noChangeArrowheads="1"/>
          </p:cNvSpPr>
          <p:nvPr/>
        </p:nvSpPr>
        <p:spPr bwMode="auto">
          <a:xfrm>
            <a:off x="3756198" y="10141066"/>
            <a:ext cx="2858114" cy="51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3833E8B8-7FC8-42DA-AA5B-4C4C1341DF2E}" type="slidenum">
              <a:rPr lang="en-GB" altLang="en-US" sz="1200">
                <a:solidFill>
                  <a:srgbClr val="000000"/>
                </a:solidFill>
                <a:latin typeface="Times New Roman" pitchFamily="18" charset="0"/>
                <a:ea typeface="Arial Unicode MS" pitchFamily="34" charset="-128"/>
                <a:cs typeface="Arial Unicode MS" pitchFamily="34" charset="-128"/>
              </a:rPr>
              <a:pPr algn="r" eaLnBrk="1" hangingPunct="1"/>
              <a:t>12</a:t>
            </a:fld>
            <a:endParaRPr lang="en-GB" altLang="en-US" sz="1200">
              <a:solidFill>
                <a:srgbClr val="000000"/>
              </a:solidFill>
              <a:latin typeface="Times New Roman" pitchFamily="18" charset="0"/>
              <a:ea typeface="Arial Unicode MS" pitchFamily="34" charset="-128"/>
              <a:cs typeface="Arial Unicode MS" pitchFamily="34" charset="-128"/>
            </a:endParaRPr>
          </a:p>
        </p:txBody>
      </p:sp>
      <p:sp>
        <p:nvSpPr>
          <p:cNvPr id="89092" name="Text Box 2"/>
          <p:cNvSpPr txBox="1">
            <a:spLocks noChangeArrowheads="1"/>
          </p:cNvSpPr>
          <p:nvPr/>
        </p:nvSpPr>
        <p:spPr bwMode="auto">
          <a:xfrm>
            <a:off x="1102912" y="800737"/>
            <a:ext cx="4416369" cy="4002096"/>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pPr eaLnBrk="1" hangingPunct="1"/>
            <a:endParaRPr lang="en-US" altLang="en-US"/>
          </a:p>
        </p:txBody>
      </p:sp>
      <p:sp>
        <p:nvSpPr>
          <p:cNvPr id="89093" name="Rectangle 3"/>
          <p:cNvSpPr>
            <a:spLocks noGrp="1" noChangeArrowheads="1"/>
          </p:cNvSpPr>
          <p:nvPr>
            <p:ph type="body"/>
          </p:nvPr>
        </p:nvSpPr>
        <p:spPr bwMode="auto">
          <a:xfrm>
            <a:off x="663322" y="5071322"/>
            <a:ext cx="5287668" cy="47949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smtClean="0"/>
          </a:p>
        </p:txBody>
      </p:sp>
      <p:sp>
        <p:nvSpPr>
          <p:cNvPr id="89094" name="Text Box 4"/>
          <p:cNvSpPr txBox="1">
            <a:spLocks noChangeArrowheads="1"/>
          </p:cNvSpPr>
          <p:nvPr/>
        </p:nvSpPr>
        <p:spPr bwMode="auto">
          <a:xfrm>
            <a:off x="3756199" y="10141065"/>
            <a:ext cx="2864415" cy="522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r" eaLnBrk="1" hangingPunct="1"/>
            <a:fld id="{120B3AFF-72DB-4488-801D-0A77C59D5D2C}" type="slidenum">
              <a:rPr lang="en-GB" altLang="en-US" sz="1200">
                <a:solidFill>
                  <a:srgbClr val="000000"/>
                </a:solidFill>
                <a:ea typeface="Arial Unicode MS" pitchFamily="34" charset="-128"/>
                <a:cs typeface="Arial Unicode MS" pitchFamily="34" charset="-128"/>
              </a:rPr>
              <a:pPr algn="r" eaLnBrk="1" hangingPunct="1"/>
              <a:t>12</a:t>
            </a:fld>
            <a:endParaRPr lang="en-GB" altLang="en-US" sz="120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1726928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xfrm>
            <a:off x="403225" y="1231900"/>
            <a:ext cx="5911850" cy="3325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b="1" smtClean="0"/>
              <a:t>Pros</a:t>
            </a:r>
          </a:p>
          <a:p>
            <a:pPr eaLnBrk="1" hangingPunct="1">
              <a:buFontTx/>
              <a:buChar char="•"/>
            </a:pPr>
            <a:r>
              <a:rPr lang="en-US" altLang="en-US" smtClean="0"/>
              <a:t>It has better return on investment than any other spending on marketing campaign. The effect is long term. </a:t>
            </a:r>
          </a:p>
          <a:p>
            <a:pPr eaLnBrk="1" hangingPunct="1">
              <a:buFontTx/>
              <a:buChar char="•"/>
            </a:pPr>
            <a:r>
              <a:rPr lang="en-US" altLang="en-US" smtClean="0"/>
              <a:t>You spend less than you would spend other marketing activities.</a:t>
            </a:r>
            <a:endParaRPr lang="ru-RU" altLang="en-US" smtClean="0"/>
          </a:p>
          <a:p>
            <a:pPr eaLnBrk="1" hangingPunct="1">
              <a:buFontTx/>
              <a:buChar char="•"/>
            </a:pPr>
            <a:r>
              <a:rPr lang="en-US" altLang="en-US" smtClean="0"/>
              <a:t>Most of the people click on organic results but not paid advertisements. </a:t>
            </a:r>
          </a:p>
          <a:p>
            <a:pPr eaLnBrk="1" hangingPunct="1">
              <a:buFontTx/>
              <a:buChar char="•"/>
            </a:pPr>
            <a:r>
              <a:rPr lang="en-US" altLang="en-US" smtClean="0"/>
              <a:t>The higher you are in search results, the more people trust you.</a:t>
            </a:r>
          </a:p>
          <a:p>
            <a:pPr eaLnBrk="1" hangingPunct="1"/>
            <a:endParaRPr lang="en-US" altLang="en-US" smtClean="0"/>
          </a:p>
          <a:p>
            <a:pPr eaLnBrk="1" hangingPunct="1"/>
            <a:r>
              <a:rPr lang="en-US" altLang="en-US" b="1" smtClean="0"/>
              <a:t>Cons</a:t>
            </a:r>
          </a:p>
          <a:p>
            <a:pPr eaLnBrk="1" hangingPunct="1">
              <a:buFontTx/>
              <a:buChar char="•"/>
            </a:pPr>
            <a:r>
              <a:rPr lang="en-US" altLang="en-US" smtClean="0"/>
              <a:t>It takes 2-3 months until you see results. </a:t>
            </a:r>
          </a:p>
          <a:p>
            <a:pPr eaLnBrk="1" hangingPunct="1">
              <a:buFontTx/>
              <a:buChar char="•"/>
            </a:pPr>
            <a:r>
              <a:rPr lang="en-US" altLang="en-US" smtClean="0"/>
              <a:t>Some of the websites are not search engine friendly. E.g. if you just want a several page website to tell about yourself, your services and address, it might not be easy to promote.</a:t>
            </a:r>
          </a:p>
          <a:p>
            <a:pPr eaLnBrk="1" hangingPunct="1">
              <a:buFontTx/>
              <a:buChar char="•"/>
            </a:pPr>
            <a:r>
              <a:rPr lang="en-US" altLang="en-US" smtClean="0"/>
              <a:t>Can’t guarantee exact results. </a:t>
            </a:r>
            <a:endParaRPr lang="ru-RU" altLang="en-US" smtClean="0"/>
          </a:p>
          <a:p>
            <a:pPr algn="just" eaLnBrk="1" hangingPunct="1"/>
            <a:endParaRPr lang="ru-RU" altLang="en-US" smtClean="0"/>
          </a:p>
          <a:p>
            <a:pPr eaLnBrk="1" hangingPunct="1"/>
            <a:endParaRPr lang="ru-RU" altLang="en-US" smtClean="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fld id="{4BD43724-432F-47B0-8821-D6C892BF8BF0}" type="slidenum">
              <a:rPr lang="en-US" altLang="en-US">
                <a:latin typeface="Calibri" pitchFamily="34" charset="0"/>
              </a:rPr>
              <a:pPr/>
              <a:t>13</a:t>
            </a:fld>
            <a:endParaRPr lang="en-US" altLang="en-US">
              <a:latin typeface="Calibri" pitchFamily="34" charset="0"/>
            </a:endParaRPr>
          </a:p>
        </p:txBody>
      </p:sp>
    </p:spTree>
    <p:extLst>
      <p:ext uri="{BB962C8B-B14F-4D97-AF65-F5344CB8AC3E}">
        <p14:creationId xmlns:p14="http://schemas.microsoft.com/office/powerpoint/2010/main" val="2674759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93BC5B-5F14-4419-AEE8-78262FDCB890}" type="datetime1">
              <a:rPr lang="en-US" smtClean="0"/>
              <a:t>4/7/2014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8786ED-CA65-4C9E-9CA3-14409F855304}" type="datetime1">
              <a:rPr lang="en-US" smtClean="0"/>
              <a:t>4/7/2014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B03570-BD8F-416D-8C99-3E1BFFC1FF8C}" type="datetime1">
              <a:rPr lang="en-US" smtClean="0"/>
              <a:t>4/7/2014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smtClean="0"/>
              <a:t>Click to edit Master title style</a:t>
            </a:r>
            <a:endParaRPr lang="en-IE"/>
          </a:p>
        </p:txBody>
      </p:sp>
      <p:sp>
        <p:nvSpPr>
          <p:cNvPr id="3" name="Text Placeholder 2"/>
          <p:cNvSpPr>
            <a:spLocks noGrp="1"/>
          </p:cNvSpPr>
          <p:nvPr>
            <p:ph type="body" sz="half" idx="1"/>
          </p:nvPr>
        </p:nvSpPr>
        <p:spPr>
          <a:xfrm>
            <a:off x="609600" y="160020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97600" y="160020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a:xfrm>
            <a:off x="609600" y="6243638"/>
            <a:ext cx="2844800" cy="457200"/>
          </a:xfrm>
        </p:spPr>
        <p:txBody>
          <a:bodyPr/>
          <a:lstStyle>
            <a:lvl1pPr>
              <a:defRPr/>
            </a:lvl1pPr>
          </a:lstStyle>
          <a:p>
            <a:pPr>
              <a:defRPr/>
            </a:pPr>
            <a:fld id="{FE38EBFC-C90F-4D92-9DB1-07F396B8A615}" type="datetime1">
              <a:rPr lang="en-US" smtClean="0"/>
              <a:t>4/7/2014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pPr>
              <a:defRPr/>
            </a:pPr>
            <a:r>
              <a:rPr lang="en-IE" smtClean="0"/>
              <a:t>HTML 5 and CSS 3  Illustrated</a:t>
            </a:r>
            <a:endParaRPr lang="en-US"/>
          </a:p>
        </p:txBody>
      </p:sp>
      <p:sp>
        <p:nvSpPr>
          <p:cNvPr id="7" name="Slide Number Placeholder 6"/>
          <p:cNvSpPr>
            <a:spLocks noGrp="1"/>
          </p:cNvSpPr>
          <p:nvPr>
            <p:ph type="sldNum" sz="quarter" idx="12"/>
          </p:nvPr>
        </p:nvSpPr>
        <p:spPr>
          <a:xfrm>
            <a:off x="8737600" y="6243638"/>
            <a:ext cx="2844800" cy="457200"/>
          </a:xfrm>
        </p:spPr>
        <p:txBody>
          <a:bodyPr/>
          <a:lstStyle>
            <a:lvl1pPr>
              <a:defRPr smtClean="0"/>
            </a:lvl1pPr>
          </a:lstStyle>
          <a:p>
            <a:pPr>
              <a:defRPr/>
            </a:pPr>
            <a:fld id="{00322652-2A1A-426D-9886-0571F8D53694}" type="slidenum">
              <a:rPr lang="en-US" altLang="en-US"/>
              <a:pPr>
                <a:defRPr/>
              </a:pPr>
              <a:t>‹#›</a:t>
            </a:fld>
            <a:endParaRPr lang="en-US" altLang="en-US"/>
          </a:p>
        </p:txBody>
      </p:sp>
    </p:spTree>
    <p:extLst>
      <p:ext uri="{BB962C8B-B14F-4D97-AF65-F5344CB8AC3E}">
        <p14:creationId xmlns:p14="http://schemas.microsoft.com/office/powerpoint/2010/main" val="2301255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342900" indent="-342900">
              <a:buFont typeface="Wingdings" panose="05000000000000000000" pitchFamily="2" charset="2"/>
              <a:buChar char="§"/>
              <a:defRPr/>
            </a:lvl1pPr>
          </a:lstStyle>
          <a:p>
            <a:pPr lvl="0"/>
            <a:r>
              <a:rPr lang="en-US" dirty="0" smtClean="0"/>
              <a:t> 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64663EE-7769-49DB-9995-2451BCFCF8A9}" type="datetime1">
              <a:rPr lang="en-US" smtClean="0"/>
              <a:t>4/7/2014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438576-87C7-46E0-B392-05427066D014}" type="datetime1">
              <a:rPr lang="en-US" smtClean="0"/>
              <a:t>4/7/2014</a:t>
            </a:fld>
            <a:endParaRPr lang="en-US" dirty="0"/>
          </a:p>
        </p:txBody>
      </p:sp>
      <p:sp>
        <p:nvSpPr>
          <p:cNvPr id="5" name="Footer Placeholder 4"/>
          <p:cNvSpPr>
            <a:spLocks noGrp="1"/>
          </p:cNvSpPr>
          <p:nvPr>
            <p:ph type="ftr" sz="quarter" idx="11"/>
          </p:nvPr>
        </p:nvSpPr>
        <p:spPr/>
        <p:txBody>
          <a:bodyPr/>
          <a:lstStyle/>
          <a:p>
            <a:r>
              <a:rPr lang="en-IE" dirty="0"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4D0697-A759-4DF3-A55D-C856DDCDA64A}" type="datetime1">
              <a:rPr lang="en-US" smtClean="0"/>
              <a:t>4/7/2014</a:t>
            </a:fld>
            <a:endParaRPr lang="en-US" dirty="0"/>
          </a:p>
        </p:txBody>
      </p:sp>
      <p:sp>
        <p:nvSpPr>
          <p:cNvPr id="6" name="Footer Placeholder 5"/>
          <p:cNvSpPr>
            <a:spLocks noGrp="1"/>
          </p:cNvSpPr>
          <p:nvPr>
            <p:ph type="ftr" sz="quarter" idx="11"/>
          </p:nvPr>
        </p:nvSpPr>
        <p:spPr/>
        <p:txBody>
          <a:body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DDCD33-08AC-4E79-8677-F2E798F17E31}" type="datetime1">
              <a:rPr lang="en-US" smtClean="0"/>
              <a:t>4/7/2014</a:t>
            </a:fld>
            <a:endParaRPr lang="en-US" dirty="0"/>
          </a:p>
        </p:txBody>
      </p:sp>
      <p:sp>
        <p:nvSpPr>
          <p:cNvPr id="8" name="Footer Placeholder 7"/>
          <p:cNvSpPr>
            <a:spLocks noGrp="1"/>
          </p:cNvSpPr>
          <p:nvPr>
            <p:ph type="ftr" sz="quarter" idx="11"/>
          </p:nvPr>
        </p:nvSpPr>
        <p:spPr/>
        <p:txBody>
          <a:bodyPr/>
          <a:lstStyle/>
          <a:p>
            <a:r>
              <a:rPr lang="en-IE" smtClean="0"/>
              <a:t>HTML 5 and CSS 3  Illustrated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BBF111-5735-4B3D-9783-FB0633934C77}" type="datetime1">
              <a:rPr lang="en-US" smtClean="0"/>
              <a:t>4/7/2014</a:t>
            </a:fld>
            <a:endParaRPr lang="en-US" dirty="0"/>
          </a:p>
        </p:txBody>
      </p:sp>
      <p:sp>
        <p:nvSpPr>
          <p:cNvPr id="4" name="Footer Placeholder 3"/>
          <p:cNvSpPr>
            <a:spLocks noGrp="1"/>
          </p:cNvSpPr>
          <p:nvPr>
            <p:ph type="ftr" sz="quarter" idx="11"/>
          </p:nvPr>
        </p:nvSpPr>
        <p:spPr/>
        <p:txBody>
          <a:bodyPr/>
          <a:lstStyle/>
          <a:p>
            <a:r>
              <a:rPr lang="en-IE" smtClean="0"/>
              <a:t>HTML 5 and CSS 3  Illustrated</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B4103CE-6C49-45BF-AB3C-AD47F177EB13}" type="datetime1">
              <a:rPr lang="en-US" smtClean="0"/>
              <a:t>4/7/2014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E" smtClean="0"/>
              <a:t>HTML 5 and CSS 3  Illustrated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0F9AB8-9845-4A47-8398-49CB29C1EF12}" type="datetime1">
              <a:rPr lang="en-US" smtClean="0"/>
              <a:t>4/7/2014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83E3-5436-4B63-AF0E-E794109978F5}" type="datetime1">
              <a:rPr lang="en-US" smtClean="0"/>
              <a:t>4/7/2014</a:t>
            </a:fld>
            <a:endParaRPr lang="en-US" dirty="0"/>
          </a:p>
        </p:txBody>
      </p:sp>
      <p:sp>
        <p:nvSpPr>
          <p:cNvPr id="6" name="Footer Placeholder 5"/>
          <p:cNvSpPr>
            <a:spLocks noGrp="1"/>
          </p:cNvSpPr>
          <p:nvPr>
            <p:ph type="ftr" sz="quarter" idx="11"/>
          </p:nvPr>
        </p:nvSpPr>
        <p:spPr/>
        <p:txBody>
          <a:body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3617E3D-CA67-4125-8BED-F5C3A60017FF}" type="datetime1">
              <a:rPr lang="en-US" smtClean="0"/>
              <a:t>4/7/2014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E" smtClean="0"/>
              <a:t>HTML 5 and CSS 3  Illustrated</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hyperlink" Target="http://www.seo-browser.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website.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ww.detergentbar.co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www.robotstxt.org/robotstxt.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4.png"/><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mashable.com/category/google/"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alexa.com/" TargetMode="External"/><Relationship Id="rId2" Type="http://schemas.openxmlformats.org/officeDocument/2006/relationships/hyperlink" Target="http://www.google.com/analytics" TargetMode="External"/><Relationship Id="rId1" Type="http://schemas.openxmlformats.org/officeDocument/2006/relationships/slideLayout" Target="../slideLayouts/slideLayout2.xml"/><Relationship Id="rId4" Type="http://schemas.openxmlformats.org/officeDocument/2006/relationships/hyperlink" Target="http://web.analytics.yahoo.com/"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google.com/addurl/"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hyperlink" Target="http://www.bing.com/docs/submit.aspx" TargetMode="External"/><Relationship Id="rId4" Type="http://schemas.openxmlformats.org/officeDocument/2006/relationships/hyperlink" Target="http://siteexplorer.search.yahoo.com/submit"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www.prchecker.info/"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developers.google.com/speed/pagespeed/insights/?hl=en&amp;utm_source=wmx&amp;utm_campaign=wmx_otherlinks&amp;url=www.ittralee.ie&amp;tab=desktop" TargetMode="External"/><Relationship Id="rId2" Type="http://schemas.openxmlformats.org/officeDocument/2006/relationships/hyperlink" Target="http://www.opensiteexplorer.org/" TargetMode="External"/><Relationship Id="rId1" Type="http://schemas.openxmlformats.org/officeDocument/2006/relationships/slideLayout" Target="../slideLayouts/slideLayout2.xml"/><Relationship Id="rId5" Type="http://schemas.openxmlformats.org/officeDocument/2006/relationships/hyperlink" Target="http://tools.pingdom.com/fpt/" TargetMode="External"/><Relationship Id="rId4" Type="http://schemas.openxmlformats.org/officeDocument/2006/relationships/hyperlink" Target="http://www.linkpopularity.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HTML5 and </a:t>
            </a:r>
            <a:r>
              <a:rPr lang="en-US" dirty="0" smtClean="0"/>
              <a:t>CSS3</a:t>
            </a:r>
            <a:endParaRPr lang="en-IE" dirty="0"/>
          </a:p>
        </p:txBody>
      </p:sp>
      <p:sp>
        <p:nvSpPr>
          <p:cNvPr id="3" name="Subtitle 2"/>
          <p:cNvSpPr>
            <a:spLocks noGrp="1"/>
          </p:cNvSpPr>
          <p:nvPr>
            <p:ph type="subTitle" idx="1"/>
          </p:nvPr>
        </p:nvSpPr>
        <p:spPr/>
        <p:txBody>
          <a:bodyPr>
            <a:normAutofit/>
          </a:bodyPr>
          <a:lstStyle/>
          <a:p>
            <a:r>
              <a:rPr lang="en-IE" altLang="en-US" dirty="0" smtClean="0"/>
              <a:t>SEO</a:t>
            </a:r>
          </a:p>
          <a:p>
            <a:endParaRPr lang="en-US" altLang="en-US" dirty="0"/>
          </a:p>
          <a:p>
            <a:endParaRPr lang="en-IE" dirty="0"/>
          </a:p>
        </p:txBody>
      </p:sp>
      <p:sp>
        <p:nvSpPr>
          <p:cNvPr id="6" name="Slide Number Placeholder 5"/>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3077667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p:txBody>
          <a:bodyPr/>
          <a:lstStyle/>
          <a:p>
            <a:pPr eaLnBrk="1" hangingPunct="1"/>
            <a:endParaRPr lang="en-IE" altLang="en-US" smtClean="0"/>
          </a:p>
        </p:txBody>
      </p:sp>
      <p:sp>
        <p:nvSpPr>
          <p:cNvPr id="3" name="Title 2"/>
          <p:cNvSpPr>
            <a:spLocks noGrp="1"/>
          </p:cNvSpPr>
          <p:nvPr>
            <p:ph type="title"/>
          </p:nvPr>
        </p:nvSpPr>
        <p:spPr/>
        <p:txBody>
          <a:bodyPr/>
          <a:lstStyle/>
          <a:p>
            <a:pPr eaLnBrk="1" hangingPunct="1">
              <a:defRPr/>
            </a:pPr>
            <a:r>
              <a:rPr lang="en-IE" dirty="0" smtClean="0"/>
              <a:t>Click Through Rate</a:t>
            </a:r>
            <a:endParaRPr lang="en-IE" dirty="0"/>
          </a:p>
        </p:txBody>
      </p:sp>
      <p:pic>
        <p:nvPicPr>
          <p:cNvPr id="1843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6251" y="2100264"/>
            <a:ext cx="86995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113E31D-E2AB-40D1-8B51-AFA5AFEF393A}" type="slidenum">
              <a:rPr lang="en-US" smtClean="0"/>
              <a:t>10</a:t>
            </a:fld>
            <a:endParaRPr lang="en-US" dirty="0"/>
          </a:p>
        </p:txBody>
      </p:sp>
    </p:spTree>
    <p:extLst>
      <p:ext uri="{BB962C8B-B14F-4D97-AF65-F5344CB8AC3E}">
        <p14:creationId xmlns:p14="http://schemas.microsoft.com/office/powerpoint/2010/main" val="2806522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0" y="1214804"/>
            <a:ext cx="88900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3017836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885237"/>
            <a:ext cx="9652000" cy="5320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4FAB73BC-B049-4115-A692-8D63A059BFB8}" type="slidenum">
              <a:rPr lang="en-US" smtClean="0"/>
              <a:pPr/>
              <a:t>12</a:t>
            </a:fld>
            <a:endParaRPr lang="en-US" dirty="0"/>
          </a:p>
        </p:txBody>
      </p:sp>
      <p:sp>
        <p:nvSpPr>
          <p:cNvPr id="4" name="Title 2"/>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IE" dirty="0" smtClean="0"/>
              <a:t>Search Engine Market Share</a:t>
            </a:r>
            <a:endParaRPr lang="en-IE" dirty="0"/>
          </a:p>
        </p:txBody>
      </p:sp>
    </p:spTree>
    <p:extLst>
      <p:ext uri="{BB962C8B-B14F-4D97-AF65-F5344CB8AC3E}">
        <p14:creationId xmlns:p14="http://schemas.microsoft.com/office/powerpoint/2010/main" val="30407811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34308" y="762000"/>
            <a:ext cx="3798277" cy="1143000"/>
          </a:xfrm>
          <a:prstGeom prst="rect">
            <a:avLst/>
          </a:prstGeom>
        </p:spPr>
        <p:txBody>
          <a:bodyPr anchor="ctr">
            <a:normAutofit fontScale="97500"/>
          </a:bodyPr>
          <a:lstStyle/>
          <a:p>
            <a:pPr eaLnBrk="1" hangingPunct="1">
              <a:defRPr/>
            </a:pPr>
            <a:r>
              <a:rPr lang="en-US" sz="4800" spc="-50" dirty="0" smtClean="0">
                <a:solidFill>
                  <a:schemeClr val="tx1">
                    <a:lumMod val="75000"/>
                    <a:lumOff val="25000"/>
                  </a:schemeClr>
                </a:solidFill>
                <a:latin typeface="+mj-lt"/>
                <a:ea typeface="+mj-ea"/>
                <a:cs typeface="+mj-cs"/>
              </a:rPr>
              <a:t>SEO</a:t>
            </a:r>
            <a:endParaRPr lang="en-US" sz="4800" spc="-50" dirty="0">
              <a:solidFill>
                <a:schemeClr val="tx1">
                  <a:lumMod val="75000"/>
                  <a:lumOff val="25000"/>
                </a:schemeClr>
              </a:solidFill>
              <a:latin typeface="+mj-lt"/>
              <a:ea typeface="+mj-ea"/>
              <a:cs typeface="+mj-cs"/>
            </a:endParaRPr>
          </a:p>
        </p:txBody>
      </p:sp>
      <p:pic>
        <p:nvPicPr>
          <p:cNvPr id="21508" name="Picture 3" descr="C:\Documents and Settings\shushan\Desktop\Presentation\Fotolia_9747377_X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369" y="5099538"/>
            <a:ext cx="1453661" cy="109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4" descr="C:\Documents and Settings\shushan\Desktop\Presentation\Fotolia_9747395_X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815" y="4970585"/>
            <a:ext cx="1258649" cy="1043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Table 8"/>
          <p:cNvGraphicFramePr>
            <a:graphicFrameLocks noGrp="1"/>
          </p:cNvGraphicFramePr>
          <p:nvPr>
            <p:extLst>
              <p:ext uri="{D42A27DB-BD31-4B8C-83A1-F6EECF244321}">
                <p14:modId xmlns:p14="http://schemas.microsoft.com/office/powerpoint/2010/main" val="931942451"/>
              </p:ext>
            </p:extLst>
          </p:nvPr>
        </p:nvGraphicFramePr>
        <p:xfrm>
          <a:off x="1320800" y="2362201"/>
          <a:ext cx="9956800" cy="2530475"/>
        </p:xfrm>
        <a:graphic>
          <a:graphicData uri="http://schemas.openxmlformats.org/drawingml/2006/table">
            <a:tbl>
              <a:tblPr firstRow="1" bandRow="1">
                <a:tableStyleId>{5940675A-B579-460E-94D1-54222C63F5DA}</a:tableStyleId>
              </a:tblPr>
              <a:tblGrid>
                <a:gridCol w="4929109"/>
                <a:gridCol w="5027691"/>
              </a:tblGrid>
              <a:tr h="2530475">
                <a:tc>
                  <a:txBody>
                    <a:bodyPr/>
                    <a:lstStyle/>
                    <a:p>
                      <a:pPr lvl="0" algn="l"/>
                      <a:r>
                        <a:rPr lang="en-US" sz="2000" b="1" dirty="0" smtClean="0">
                          <a:solidFill>
                            <a:schemeClr val="accent1"/>
                          </a:solidFill>
                        </a:rPr>
                        <a:t>Pros</a:t>
                      </a:r>
                    </a:p>
                    <a:p>
                      <a:pPr marL="342900" lvl="0" indent="-342900" algn="l">
                        <a:buClr>
                          <a:schemeClr val="accent1"/>
                        </a:buClr>
                        <a:buFont typeface="Arial" pitchFamily="34" charset="0"/>
                        <a:buChar char="•"/>
                      </a:pPr>
                      <a:r>
                        <a:rPr lang="en-US" sz="2000" dirty="0" smtClean="0"/>
                        <a:t>Higher</a:t>
                      </a:r>
                      <a:r>
                        <a:rPr lang="en-US" sz="2000" baseline="0" dirty="0" smtClean="0"/>
                        <a:t> </a:t>
                      </a:r>
                      <a:r>
                        <a:rPr lang="en-US" sz="2000" dirty="0" smtClean="0"/>
                        <a:t>return</a:t>
                      </a:r>
                      <a:r>
                        <a:rPr lang="en-US" sz="2000" baseline="0" dirty="0" smtClean="0"/>
                        <a:t> on investment</a:t>
                      </a:r>
                    </a:p>
                    <a:p>
                      <a:pPr marL="342900" lvl="0" indent="-342900" algn="l">
                        <a:buClr>
                          <a:schemeClr val="accent1"/>
                        </a:buClr>
                        <a:buFont typeface="Arial" pitchFamily="34" charset="0"/>
                        <a:buChar char="•"/>
                      </a:pPr>
                      <a:r>
                        <a:rPr lang="en-US" sz="2000" baseline="0" dirty="0" smtClean="0"/>
                        <a:t>Long-term</a:t>
                      </a:r>
                    </a:p>
                    <a:p>
                      <a:pPr marL="342900" lvl="0" indent="-342900" algn="l">
                        <a:buClr>
                          <a:schemeClr val="accent1"/>
                        </a:buClr>
                        <a:buFont typeface="Arial" pitchFamily="34" charset="0"/>
                        <a:buChar char="•"/>
                      </a:pPr>
                      <a:r>
                        <a:rPr lang="en-US" sz="2000" baseline="0" dirty="0" smtClean="0"/>
                        <a:t>Pay less</a:t>
                      </a:r>
                      <a:endParaRPr lang="ru-RU" sz="2000" dirty="0" smtClean="0"/>
                    </a:p>
                    <a:p>
                      <a:pPr marL="342900" lvl="0" indent="-342900" algn="l">
                        <a:buClr>
                          <a:schemeClr val="accent1"/>
                        </a:buClr>
                        <a:buFont typeface="Arial" pitchFamily="34" charset="0"/>
                        <a:buChar char="•"/>
                      </a:pPr>
                      <a:r>
                        <a:rPr lang="en-US" sz="2000" dirty="0" smtClean="0"/>
                        <a:t>Organic</a:t>
                      </a:r>
                      <a:r>
                        <a:rPr lang="en-US" sz="2000" baseline="0" dirty="0" smtClean="0"/>
                        <a:t> Results are more clickable </a:t>
                      </a:r>
                    </a:p>
                  </a:txBody>
                  <a:tcPr marL="121920" marR="121920" marT="45731" marB="45731"/>
                </a:tc>
                <a:tc>
                  <a:txBody>
                    <a:bodyPr/>
                    <a:lstStyle/>
                    <a:p>
                      <a:pPr lvl="0" algn="l"/>
                      <a:r>
                        <a:rPr lang="en-US" sz="2000" b="1" dirty="0" smtClean="0">
                          <a:solidFill>
                            <a:schemeClr val="accent1"/>
                          </a:solidFill>
                        </a:rPr>
                        <a:t>Cons</a:t>
                      </a:r>
                    </a:p>
                    <a:p>
                      <a:pPr marL="342900" lvl="0" indent="-342900" algn="l">
                        <a:buClr>
                          <a:schemeClr val="accent1"/>
                        </a:buClr>
                        <a:buFont typeface="Arial" pitchFamily="34" charset="0"/>
                        <a:buChar char="•"/>
                      </a:pPr>
                      <a:r>
                        <a:rPr lang="en-US" sz="2000" baseline="0" dirty="0" smtClean="0"/>
                        <a:t>2-3 months before visible results</a:t>
                      </a:r>
                    </a:p>
                    <a:p>
                      <a:pPr marL="342900" lvl="0" indent="-342900" algn="l">
                        <a:buClr>
                          <a:schemeClr val="accent1"/>
                        </a:buClr>
                        <a:buFont typeface="Arial" pitchFamily="34" charset="0"/>
                        <a:buChar char="•"/>
                      </a:pPr>
                      <a:r>
                        <a:rPr lang="en-US" sz="2000" baseline="0" dirty="0" smtClean="0"/>
                        <a:t>Some of the websites are not search engine friendly</a:t>
                      </a:r>
                    </a:p>
                    <a:p>
                      <a:pPr marL="342900" lvl="0" indent="-342900" algn="l">
                        <a:buClr>
                          <a:schemeClr val="accent1"/>
                        </a:buClr>
                        <a:buFont typeface="Arial" pitchFamily="34" charset="0"/>
                        <a:buChar char="•"/>
                      </a:pPr>
                      <a:r>
                        <a:rPr lang="en-US" sz="2000" baseline="0" dirty="0" smtClean="0"/>
                        <a:t>Can’t guarantee exact results</a:t>
                      </a:r>
                      <a:endParaRPr lang="ru-RU" sz="2000" dirty="0" smtClean="0"/>
                    </a:p>
                    <a:p>
                      <a:pPr algn="just"/>
                      <a:endParaRPr lang="ru-RU" sz="2000" b="0" dirty="0">
                        <a:solidFill>
                          <a:schemeClr val="tx1"/>
                        </a:solidFill>
                      </a:endParaRPr>
                    </a:p>
                  </a:txBody>
                  <a:tcPr marL="121920" marR="121920" marT="45731" marB="45731"/>
                </a:tc>
              </a:tr>
            </a:tbl>
          </a:graphicData>
        </a:graphic>
      </p:graphicFrame>
      <p:sp>
        <p:nvSpPr>
          <p:cNvPr id="2" name="Slide Number Placeholder 1"/>
          <p:cNvSpPr>
            <a:spLocks noGrp="1"/>
          </p:cNvSpPr>
          <p:nvPr>
            <p:ph type="sldNum" sz="quarter" idx="12"/>
          </p:nvPr>
        </p:nvSpPr>
        <p:spPr/>
        <p:txBody>
          <a:bodyPr/>
          <a:lstStyle/>
          <a:p>
            <a:fld id="{6113E31D-E2AB-40D1-8B51-AFA5AFEF393A}" type="slidenum">
              <a:rPr lang="en-US" smtClean="0"/>
              <a:t>13</a:t>
            </a:fld>
            <a:endParaRPr lang="en-US" dirty="0"/>
          </a:p>
        </p:txBody>
      </p:sp>
    </p:spTree>
    <p:extLst>
      <p:ext uri="{BB962C8B-B14F-4D97-AF65-F5344CB8AC3E}">
        <p14:creationId xmlns:p14="http://schemas.microsoft.com/office/powerpoint/2010/main" val="2553505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996462" y="1989137"/>
            <a:ext cx="10464800" cy="4144963"/>
          </a:xfrm>
        </p:spPr>
        <p:txBody>
          <a:bodyPr/>
          <a:lstStyle/>
          <a:p>
            <a:pPr algn="just"/>
            <a:r>
              <a:rPr lang="en-US" altLang="en-US" sz="2400" dirty="0" smtClean="0"/>
              <a:t>    Search engine spiders do not see the website like the common visitor. </a:t>
            </a:r>
          </a:p>
          <a:p>
            <a:pPr algn="just"/>
            <a:r>
              <a:rPr lang="en-US" altLang="en-US" sz="2400" dirty="0" smtClean="0"/>
              <a:t>    Therefore, keep it optimized and systemized. </a:t>
            </a:r>
          </a:p>
          <a:p>
            <a:pPr algn="just"/>
            <a:r>
              <a:rPr lang="en-US" altLang="en-US" sz="2000" dirty="0" smtClean="0">
                <a:solidFill>
                  <a:schemeClr val="tx2"/>
                </a:solidFill>
              </a:rPr>
              <a:t>     </a:t>
            </a:r>
            <a:r>
              <a:rPr lang="en-US" altLang="en-US" sz="2400" dirty="0"/>
              <a:t>You can check how a search engine sees your website by using the following </a:t>
            </a:r>
            <a:r>
              <a:rPr lang="en-US" altLang="en-US" sz="2400" dirty="0" smtClean="0"/>
              <a:t/>
            </a:r>
            <a:br>
              <a:rPr lang="en-US" altLang="en-US" sz="2400" dirty="0" smtClean="0"/>
            </a:br>
            <a:r>
              <a:rPr lang="en-US" altLang="en-US" sz="2400" dirty="0" smtClean="0"/>
              <a:t>     free </a:t>
            </a:r>
            <a:r>
              <a:rPr lang="en-US" altLang="en-US" sz="2400" dirty="0"/>
              <a:t>tool: </a:t>
            </a:r>
            <a:r>
              <a:rPr lang="en-US" altLang="en-US" sz="2400" dirty="0">
                <a:hlinkClick r:id="rId3"/>
              </a:rPr>
              <a:t>www.seo-browser.com</a:t>
            </a:r>
            <a:r>
              <a:rPr lang="en-US" altLang="en-US" sz="2400" dirty="0"/>
              <a:t> </a:t>
            </a:r>
          </a:p>
          <a:p>
            <a:pPr eaLnBrk="1" hangingPunct="1">
              <a:buFont typeface="Wingdings 3" pitchFamily="18" charset="2"/>
              <a:buNone/>
            </a:pPr>
            <a:endParaRPr lang="ru-RU" altLang="en-US" dirty="0" smtClean="0"/>
          </a:p>
        </p:txBody>
      </p:sp>
      <p:sp>
        <p:nvSpPr>
          <p:cNvPr id="4" name="Title 1"/>
          <p:cNvSpPr txBox="1">
            <a:spLocks/>
          </p:cNvSpPr>
          <p:nvPr/>
        </p:nvSpPr>
        <p:spPr>
          <a:xfrm>
            <a:off x="250092" y="527538"/>
            <a:ext cx="10972800" cy="1143000"/>
          </a:xfrm>
          <a:prstGeom prst="rect">
            <a:avLst/>
          </a:prstGeom>
        </p:spPr>
        <p:txBody>
          <a:bodyPr anchor="ctr">
            <a:normAutofit fontScale="97500"/>
          </a:bodyPr>
          <a:lstStyle/>
          <a:p>
            <a:pPr algn="ctr" eaLnBrk="1" hangingPunct="1">
              <a:defRPr/>
            </a:pPr>
            <a:r>
              <a:rPr lang="en-US" sz="4800" spc="-50" dirty="0">
                <a:solidFill>
                  <a:schemeClr val="tx1">
                    <a:lumMod val="75000"/>
                    <a:lumOff val="25000"/>
                  </a:schemeClr>
                </a:solidFill>
                <a:latin typeface="+mj-lt"/>
                <a:ea typeface="+mj-ea"/>
                <a:cs typeface="+mj-cs"/>
              </a:rPr>
              <a:t>SEO: Website</a:t>
            </a:r>
            <a:r>
              <a:rPr lang="en-US" sz="4400" b="1" dirty="0">
                <a:solidFill>
                  <a:schemeClr val="tx2"/>
                </a:solidFill>
                <a:latin typeface="+mj-lt"/>
                <a:ea typeface="+mj-ea"/>
                <a:cs typeface="+mj-cs"/>
              </a:rPr>
              <a:t> </a:t>
            </a:r>
            <a:r>
              <a:rPr lang="en-US" sz="4800" spc="-50" dirty="0">
                <a:solidFill>
                  <a:schemeClr val="tx1">
                    <a:lumMod val="75000"/>
                    <a:lumOff val="25000"/>
                  </a:schemeClr>
                </a:solidFill>
                <a:latin typeface="+mj-lt"/>
                <a:ea typeface="+mj-ea"/>
                <a:cs typeface="+mj-cs"/>
              </a:rPr>
              <a:t>Optimization</a:t>
            </a:r>
            <a:r>
              <a:rPr lang="en-US" sz="4400" b="1" dirty="0">
                <a:solidFill>
                  <a:schemeClr val="tx2"/>
                </a:solidFill>
                <a:latin typeface="+mj-lt"/>
                <a:ea typeface="+mj-ea"/>
                <a:cs typeface="+mj-cs"/>
              </a:rPr>
              <a:t> </a:t>
            </a:r>
            <a:r>
              <a:rPr lang="en-US" sz="4800" spc="-50" dirty="0">
                <a:solidFill>
                  <a:schemeClr val="tx1">
                    <a:lumMod val="75000"/>
                    <a:lumOff val="25000"/>
                  </a:schemeClr>
                </a:solidFill>
                <a:latin typeface="+mj-lt"/>
                <a:ea typeface="+mj-ea"/>
                <a:cs typeface="+mj-cs"/>
              </a:rPr>
              <a:t>Elements</a:t>
            </a:r>
          </a:p>
        </p:txBody>
      </p:sp>
      <p:pic>
        <p:nvPicPr>
          <p:cNvPr id="22533" name="Picture 2" descr="http://www.larcho.com/images/img_rand-spid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8308" y="4319954"/>
            <a:ext cx="2844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113E31D-E2AB-40D1-8B51-AFA5AFEF393A}" type="slidenum">
              <a:rPr lang="en-US" smtClean="0"/>
              <a:t>14</a:t>
            </a:fld>
            <a:endParaRPr lang="en-US" dirty="0"/>
          </a:p>
        </p:txBody>
      </p:sp>
    </p:spTree>
    <p:extLst>
      <p:ext uri="{BB962C8B-B14F-4D97-AF65-F5344CB8AC3E}">
        <p14:creationId xmlns:p14="http://schemas.microsoft.com/office/powerpoint/2010/main" val="2352369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p:txBody>
          <a:bodyPr/>
          <a:lstStyle/>
          <a:p>
            <a:pPr eaLnBrk="1" hangingPunct="1"/>
            <a:r>
              <a:rPr lang="en-IE" altLang="en-US" dirty="0" smtClean="0">
                <a:solidFill>
                  <a:schemeClr val="accent1"/>
                </a:solidFill>
              </a:rPr>
              <a:t>On page </a:t>
            </a:r>
            <a:r>
              <a:rPr lang="en-IE" altLang="en-US" dirty="0" smtClean="0"/>
              <a:t>optimization is the modifications done on the page/HTML coding. </a:t>
            </a:r>
          </a:p>
          <a:p>
            <a:pPr eaLnBrk="1" hangingPunct="1"/>
            <a:endParaRPr lang="en-IE" altLang="en-US" dirty="0" smtClean="0"/>
          </a:p>
          <a:p>
            <a:pPr eaLnBrk="1" hangingPunct="1"/>
            <a:r>
              <a:rPr lang="en-IE" altLang="en-US" dirty="0" smtClean="0">
                <a:solidFill>
                  <a:schemeClr val="accent1"/>
                </a:solidFill>
              </a:rPr>
              <a:t>Off-page </a:t>
            </a:r>
            <a:r>
              <a:rPr lang="en-IE" altLang="en-US" dirty="0" smtClean="0"/>
              <a:t>optimization refers to factors that are off-site or depends not on the coding on your page but have an effect on your Web site or Web page listing in natural search results .</a:t>
            </a:r>
          </a:p>
          <a:p>
            <a:pPr eaLnBrk="1" hangingPunct="1"/>
            <a:endParaRPr lang="en-US" altLang="en-US" dirty="0" smtClean="0"/>
          </a:p>
          <a:p>
            <a:pPr eaLnBrk="1" hangingPunct="1"/>
            <a:endParaRPr lang="en-US" altLang="en-US" dirty="0" smtClean="0"/>
          </a:p>
          <a:p>
            <a:endParaRPr lang="en-IE" altLang="en-US" dirty="0" smtClean="0"/>
          </a:p>
        </p:txBody>
      </p:sp>
      <p:sp>
        <p:nvSpPr>
          <p:cNvPr id="3" name="Title 2"/>
          <p:cNvSpPr>
            <a:spLocks noGrp="1"/>
          </p:cNvSpPr>
          <p:nvPr>
            <p:ph type="title"/>
          </p:nvPr>
        </p:nvSpPr>
        <p:spPr/>
        <p:txBody>
          <a:bodyPr>
            <a:normAutofit/>
          </a:bodyPr>
          <a:lstStyle/>
          <a:p>
            <a:pPr>
              <a:defRPr/>
            </a:pPr>
            <a:r>
              <a:rPr lang="en-US" sz="4700" dirty="0"/>
              <a:t>SEO: Website Optimization</a:t>
            </a:r>
            <a:r>
              <a:rPr lang="en-US" sz="4000" dirty="0" smtClean="0"/>
              <a:t> </a:t>
            </a:r>
            <a:r>
              <a:rPr lang="en-US" sz="4700" dirty="0"/>
              <a:t>Process</a:t>
            </a:r>
            <a:endParaRPr lang="en-IE" sz="4700" dirty="0"/>
          </a:p>
        </p:txBody>
      </p:sp>
      <p:sp>
        <p:nvSpPr>
          <p:cNvPr id="2" name="Slide Number Placeholder 1"/>
          <p:cNvSpPr>
            <a:spLocks noGrp="1"/>
          </p:cNvSpPr>
          <p:nvPr>
            <p:ph type="sldNum" sz="quarter" idx="12"/>
          </p:nvPr>
        </p:nvSpPr>
        <p:spPr/>
        <p:txBody>
          <a:bodyPr/>
          <a:lstStyle/>
          <a:p>
            <a:fld id="{6113E31D-E2AB-40D1-8B51-AFA5AFEF393A}" type="slidenum">
              <a:rPr lang="en-US" smtClean="0"/>
              <a:t>15</a:t>
            </a:fld>
            <a:endParaRPr lang="en-US" dirty="0"/>
          </a:p>
        </p:txBody>
      </p:sp>
    </p:spTree>
    <p:extLst>
      <p:ext uri="{BB962C8B-B14F-4D97-AF65-F5344CB8AC3E}">
        <p14:creationId xmlns:p14="http://schemas.microsoft.com/office/powerpoint/2010/main" val="639527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16000" y="1066800"/>
            <a:ext cx="10363200" cy="609600"/>
          </a:xfrm>
        </p:spPr>
        <p:txBody>
          <a:bodyPr>
            <a:normAutofit fontScale="90000"/>
          </a:bodyPr>
          <a:lstStyle/>
          <a:p>
            <a:pPr eaLnBrk="1" hangingPunct="1">
              <a:defRPr/>
            </a:pPr>
            <a:r>
              <a:rPr lang="en-US" sz="5200" dirty="0"/>
              <a:t>On-Page</a:t>
            </a:r>
            <a:r>
              <a:rPr lang="en-US" sz="3200" dirty="0"/>
              <a:t> </a:t>
            </a:r>
            <a:r>
              <a:rPr lang="en-US" sz="5200" dirty="0"/>
              <a:t>Optimization</a:t>
            </a:r>
          </a:p>
        </p:txBody>
      </p:sp>
      <p:sp>
        <p:nvSpPr>
          <p:cNvPr id="24579" name="Rectangle 3"/>
          <p:cNvSpPr>
            <a:spLocks noGrp="1" noChangeArrowheads="1"/>
          </p:cNvSpPr>
          <p:nvPr>
            <p:ph type="body" idx="1"/>
          </p:nvPr>
        </p:nvSpPr>
        <p:spPr>
          <a:xfrm>
            <a:off x="914400" y="1905000"/>
            <a:ext cx="4806462" cy="4724400"/>
          </a:xfrm>
        </p:spPr>
        <p:txBody>
          <a:bodyPr>
            <a:normAutofit/>
          </a:bodyPr>
          <a:lstStyle/>
          <a:p>
            <a:r>
              <a:rPr lang="en-US" altLang="en-US" sz="2000" dirty="0" smtClean="0"/>
              <a:t>Make your Website look Clean &amp; Simple</a:t>
            </a:r>
          </a:p>
          <a:p>
            <a:r>
              <a:rPr lang="en-US" altLang="en-US" sz="2000" dirty="0" smtClean="0"/>
              <a:t>Observe your competitor</a:t>
            </a:r>
          </a:p>
          <a:p>
            <a:r>
              <a:rPr lang="en-GB" altLang="en-US" dirty="0" err="1"/>
              <a:t>Crawlability</a:t>
            </a:r>
            <a:r>
              <a:rPr lang="en-GB" altLang="en-US" dirty="0"/>
              <a:t> / Link Architecture</a:t>
            </a:r>
          </a:p>
          <a:p>
            <a:r>
              <a:rPr lang="en-US" altLang="en-US" sz="2000" dirty="0" smtClean="0"/>
              <a:t>Research on Keywords</a:t>
            </a:r>
          </a:p>
          <a:p>
            <a:r>
              <a:rPr lang="en-US" altLang="en-US" sz="2000" dirty="0" smtClean="0"/>
              <a:t>Keyword Domain Names</a:t>
            </a:r>
          </a:p>
          <a:p>
            <a:r>
              <a:rPr lang="en-US" altLang="en-US" sz="2000" dirty="0" smtClean="0"/>
              <a:t>Structure File name</a:t>
            </a:r>
          </a:p>
          <a:p>
            <a:r>
              <a:rPr lang="en-US" altLang="en-US" sz="2000" dirty="0" smtClean="0"/>
              <a:t>Search Engine Friendly Sitemap</a:t>
            </a:r>
          </a:p>
          <a:p>
            <a:r>
              <a:rPr lang="en-US" altLang="en-US" sz="2000" dirty="0" smtClean="0"/>
              <a:t>Write Good Content</a:t>
            </a:r>
          </a:p>
          <a:p>
            <a:endParaRPr lang="en-US" altLang="en-US" sz="2000" dirty="0" smtClean="0"/>
          </a:p>
        </p:txBody>
      </p:sp>
      <p:sp>
        <p:nvSpPr>
          <p:cNvPr id="2" name="Slide Number Placeholder 1"/>
          <p:cNvSpPr>
            <a:spLocks noGrp="1"/>
          </p:cNvSpPr>
          <p:nvPr>
            <p:ph type="sldNum" sz="quarter" idx="12"/>
          </p:nvPr>
        </p:nvSpPr>
        <p:spPr/>
        <p:txBody>
          <a:bodyPr/>
          <a:lstStyle/>
          <a:p>
            <a:fld id="{6113E31D-E2AB-40D1-8B51-AFA5AFEF393A}" type="slidenum">
              <a:rPr lang="en-US" smtClean="0"/>
              <a:t>16</a:t>
            </a:fld>
            <a:endParaRPr lang="en-US" dirty="0"/>
          </a:p>
        </p:txBody>
      </p:sp>
      <p:sp>
        <p:nvSpPr>
          <p:cNvPr id="5" name="Rectangle 3"/>
          <p:cNvSpPr txBox="1">
            <a:spLocks noChangeArrowheads="1"/>
          </p:cNvSpPr>
          <p:nvPr/>
        </p:nvSpPr>
        <p:spPr>
          <a:xfrm>
            <a:off x="6646985" y="1922584"/>
            <a:ext cx="4806462" cy="4724400"/>
          </a:xfrm>
          <a:prstGeom prst="rect">
            <a:avLst/>
          </a:prstGeom>
        </p:spPr>
        <p:txBody>
          <a:bodyPr vert="horz" lIns="0" tIns="45720" rIns="0" bIns="45720" rtlCol="0">
            <a:normAutofit/>
          </a:bodyPr>
          <a:lstStyle>
            <a:lvl1pPr marL="342900" indent="-34290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dirty="0" smtClean="0"/>
              <a:t>Write an Attractive Title</a:t>
            </a:r>
          </a:p>
          <a:p>
            <a:r>
              <a:rPr lang="en-US" altLang="en-US" dirty="0" smtClean="0"/>
              <a:t>Meta Description Tag</a:t>
            </a:r>
          </a:p>
          <a:p>
            <a:r>
              <a:rPr lang="en-US" altLang="en-US" dirty="0" smtClean="0"/>
              <a:t>Meta Keyword Tag</a:t>
            </a:r>
          </a:p>
          <a:p>
            <a:r>
              <a:rPr lang="en-US" altLang="en-US" dirty="0" smtClean="0"/>
              <a:t>Have Robot tags</a:t>
            </a:r>
          </a:p>
          <a:p>
            <a:r>
              <a:rPr lang="en-US" altLang="en-US" dirty="0" smtClean="0"/>
              <a:t>Alt Tags for images</a:t>
            </a:r>
          </a:p>
          <a:p>
            <a:r>
              <a:rPr lang="en-US" altLang="en-US" dirty="0" smtClean="0"/>
              <a:t>Headings</a:t>
            </a:r>
          </a:p>
          <a:p>
            <a:r>
              <a:rPr lang="en-US" altLang="en-US" dirty="0" smtClean="0"/>
              <a:t>Improve Keyword Prominence, Density &amp; Proximity</a:t>
            </a:r>
          </a:p>
          <a:p>
            <a:r>
              <a:rPr lang="en-US" altLang="en-US" dirty="0" smtClean="0"/>
              <a:t>Keyword Rich Anchor Text</a:t>
            </a:r>
          </a:p>
          <a:p>
            <a:endParaRPr lang="en-US" altLang="en-US" dirty="0" smtClean="0"/>
          </a:p>
        </p:txBody>
      </p:sp>
    </p:spTree>
    <p:extLst>
      <p:ext uri="{BB962C8B-B14F-4D97-AF65-F5344CB8AC3E}">
        <p14:creationId xmlns:p14="http://schemas.microsoft.com/office/powerpoint/2010/main" val="2454141559"/>
      </p:ext>
    </p:extLst>
  </p:cSld>
  <p:clrMapOvr>
    <a:masterClrMapping/>
  </p:clrMapOvr>
  <p:transition advTm="15264"/>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433754" y="1066800"/>
            <a:ext cx="11125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720" tIns="40680" rIns="81720" bIns="4068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ctr" eaLnBrk="1" hangingPunct="1">
              <a:lnSpc>
                <a:spcPct val="120000"/>
              </a:lnSpc>
            </a:pPr>
            <a:r>
              <a:rPr lang="en-GB" altLang="en-US" sz="4700" spc="-50" dirty="0" err="1">
                <a:solidFill>
                  <a:schemeClr val="tx1">
                    <a:lumMod val="75000"/>
                    <a:lumOff val="25000"/>
                  </a:schemeClr>
                </a:solidFill>
                <a:latin typeface="+mj-lt"/>
                <a:ea typeface="+mj-ea"/>
                <a:cs typeface="+mj-cs"/>
              </a:rPr>
              <a:t>Crawlability</a:t>
            </a:r>
            <a:r>
              <a:rPr lang="en-GB" altLang="en-US" sz="3400" b="1" dirty="0">
                <a:solidFill>
                  <a:srgbClr val="36789F"/>
                </a:solidFill>
              </a:rPr>
              <a:t> </a:t>
            </a:r>
            <a:r>
              <a:rPr lang="en-GB" altLang="en-US" sz="4700" spc="-50" dirty="0">
                <a:solidFill>
                  <a:schemeClr val="tx1">
                    <a:lumMod val="75000"/>
                    <a:lumOff val="25000"/>
                  </a:schemeClr>
                </a:solidFill>
                <a:latin typeface="+mj-lt"/>
                <a:ea typeface="+mj-ea"/>
                <a:cs typeface="+mj-cs"/>
              </a:rPr>
              <a:t>/</a:t>
            </a:r>
            <a:r>
              <a:rPr lang="en-GB" altLang="en-US" sz="4200" spc="-50" dirty="0">
                <a:solidFill>
                  <a:schemeClr val="tx1">
                    <a:lumMod val="75000"/>
                    <a:lumOff val="25000"/>
                  </a:schemeClr>
                </a:solidFill>
                <a:latin typeface="+mj-lt"/>
                <a:ea typeface="+mj-ea"/>
                <a:cs typeface="+mj-cs"/>
              </a:rPr>
              <a:t> </a:t>
            </a:r>
            <a:r>
              <a:rPr lang="en-GB" altLang="en-US" sz="4700" spc="-50" dirty="0">
                <a:solidFill>
                  <a:schemeClr val="tx1">
                    <a:lumMod val="75000"/>
                    <a:lumOff val="25000"/>
                  </a:schemeClr>
                </a:solidFill>
                <a:latin typeface="+mj-lt"/>
                <a:ea typeface="+mj-ea"/>
                <a:cs typeface="+mj-cs"/>
              </a:rPr>
              <a:t>Link</a:t>
            </a:r>
            <a:r>
              <a:rPr lang="en-GB" altLang="en-US" sz="3400" b="1" dirty="0">
                <a:solidFill>
                  <a:srgbClr val="36789F"/>
                </a:solidFill>
              </a:rPr>
              <a:t> </a:t>
            </a:r>
            <a:r>
              <a:rPr lang="en-GB" altLang="en-US" sz="4700" spc="-50" dirty="0">
                <a:solidFill>
                  <a:schemeClr val="tx1">
                    <a:lumMod val="75000"/>
                    <a:lumOff val="25000"/>
                  </a:schemeClr>
                </a:solidFill>
                <a:latin typeface="+mj-lt"/>
                <a:ea typeface="+mj-ea"/>
                <a:cs typeface="+mj-cs"/>
              </a:rPr>
              <a:t>Architecture</a:t>
            </a:r>
          </a:p>
        </p:txBody>
      </p:sp>
      <p:pic>
        <p:nvPicPr>
          <p:cNvPr id="256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85" y="2035176"/>
            <a:ext cx="12043833"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Slide Number Placeholder 1"/>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32058639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sz="4700" dirty="0"/>
              <a:t>Do</a:t>
            </a:r>
            <a:r>
              <a:rPr lang="en-US" dirty="0" smtClean="0"/>
              <a:t> </a:t>
            </a:r>
            <a:r>
              <a:rPr lang="en-US" sz="4700" dirty="0"/>
              <a:t>your</a:t>
            </a:r>
            <a:r>
              <a:rPr lang="en-US" dirty="0" smtClean="0"/>
              <a:t> </a:t>
            </a:r>
            <a:r>
              <a:rPr lang="en-US" sz="4700" dirty="0"/>
              <a:t>keyword</a:t>
            </a:r>
            <a:r>
              <a:rPr lang="en-US" dirty="0" smtClean="0"/>
              <a:t> </a:t>
            </a:r>
            <a:r>
              <a:rPr lang="en-US" sz="4700" dirty="0" smtClean="0"/>
              <a:t>research</a:t>
            </a:r>
            <a:endParaRPr lang="en-MY" dirty="0"/>
          </a:p>
        </p:txBody>
      </p:sp>
      <p:sp>
        <p:nvSpPr>
          <p:cNvPr id="26627" name="Content Placeholder 2"/>
          <p:cNvSpPr>
            <a:spLocks noGrp="1"/>
          </p:cNvSpPr>
          <p:nvPr>
            <p:ph idx="1"/>
          </p:nvPr>
        </p:nvSpPr>
        <p:spPr>
          <a:xfrm>
            <a:off x="996461" y="1957754"/>
            <a:ext cx="10363200" cy="4126523"/>
          </a:xfrm>
        </p:spPr>
        <p:txBody>
          <a:bodyPr>
            <a:normAutofit fontScale="85000" lnSpcReduction="20000"/>
          </a:bodyPr>
          <a:lstStyle/>
          <a:p>
            <a:pPr eaLnBrk="1" hangingPunct="1"/>
            <a:r>
              <a:rPr lang="en-US" altLang="en-US" sz="2300" dirty="0" smtClean="0"/>
              <a:t>Keywords are the search terms your visitor enters into the search box in Google, Yahoo etc. when trying to find your site.</a:t>
            </a:r>
          </a:p>
          <a:p>
            <a:pPr eaLnBrk="1" hangingPunct="1"/>
            <a:r>
              <a:rPr lang="en-US" altLang="en-US" sz="2300" dirty="0" smtClean="0"/>
              <a:t>Research keywords and </a:t>
            </a:r>
            <a:r>
              <a:rPr lang="en-US" altLang="en-US" sz="2300" dirty="0" err="1" smtClean="0"/>
              <a:t>keyphrases</a:t>
            </a:r>
            <a:r>
              <a:rPr lang="en-US" altLang="en-US" sz="2300" dirty="0" smtClean="0"/>
              <a:t> before you create your site.</a:t>
            </a:r>
          </a:p>
          <a:p>
            <a:r>
              <a:rPr lang="en-US" altLang="en-US" sz="2300" dirty="0"/>
              <a:t>Don't target a </a:t>
            </a:r>
            <a:r>
              <a:rPr lang="en-US" altLang="en-US" sz="2300" dirty="0" err="1"/>
              <a:t>keyphrase</a:t>
            </a:r>
            <a:r>
              <a:rPr lang="en-US" altLang="en-US" sz="2300" dirty="0"/>
              <a:t> just because it sounds right to you, or because it gets a lot of searches</a:t>
            </a:r>
            <a:r>
              <a:rPr lang="en-US" altLang="en-US" sz="2300" dirty="0" smtClean="0"/>
              <a:t>.</a:t>
            </a:r>
          </a:p>
          <a:p>
            <a:r>
              <a:rPr lang="en-US" altLang="en-US" sz="2300" dirty="0" smtClean="0"/>
              <a:t>Target </a:t>
            </a:r>
            <a:r>
              <a:rPr lang="en-US" altLang="en-US" sz="2300" dirty="0" err="1" smtClean="0"/>
              <a:t>keyphrases</a:t>
            </a:r>
            <a:r>
              <a:rPr lang="en-US" altLang="en-US" sz="2300" dirty="0" smtClean="0"/>
              <a:t> rather than single keywords.</a:t>
            </a:r>
          </a:p>
          <a:p>
            <a:pPr lvl="1"/>
            <a:r>
              <a:rPr lang="en-US" altLang="en-US" sz="1900" dirty="0"/>
              <a:t>Stay away from 1-word (or possibly even 2-word) </a:t>
            </a:r>
            <a:r>
              <a:rPr lang="en-US" altLang="en-US" sz="1900" dirty="0" err="1"/>
              <a:t>keyphrases</a:t>
            </a:r>
            <a:r>
              <a:rPr lang="en-US" altLang="en-US" sz="1900" dirty="0"/>
              <a:t> that have thousands of competitive sites in </a:t>
            </a:r>
            <a:r>
              <a:rPr lang="en-US" altLang="en-US" sz="1900" dirty="0" smtClean="0"/>
              <a:t>search </a:t>
            </a:r>
            <a:r>
              <a:rPr lang="en-US" altLang="en-US" sz="1900" dirty="0"/>
              <a:t>results. Instead, use tools such as </a:t>
            </a:r>
            <a:r>
              <a:rPr lang="en-US" altLang="en-US" sz="1900" dirty="0" err="1"/>
              <a:t>Wordtracker</a:t>
            </a:r>
            <a:r>
              <a:rPr lang="en-US" altLang="en-US" sz="1900" dirty="0"/>
              <a:t> and the AdWords Keyword Suggestion tool to find relevant niche </a:t>
            </a:r>
            <a:r>
              <a:rPr lang="en-US" altLang="en-US" sz="1900" dirty="0" err="1"/>
              <a:t>keyphrases</a:t>
            </a:r>
            <a:r>
              <a:rPr lang="en-US" altLang="en-US" sz="1900" dirty="0"/>
              <a:t> with high search volume and low competition</a:t>
            </a:r>
            <a:r>
              <a:rPr lang="en-US" altLang="en-US" sz="1900" dirty="0" smtClean="0"/>
              <a:t>.</a:t>
            </a:r>
          </a:p>
          <a:p>
            <a:pPr lvl="1"/>
            <a:r>
              <a:rPr lang="en-US" altLang="en-US" sz="2000" dirty="0"/>
              <a:t>For example, if your online store sells Mega Widgets in the Boston area, target the </a:t>
            </a:r>
            <a:r>
              <a:rPr lang="en-US" altLang="en-US" sz="2000" dirty="0" err="1"/>
              <a:t>keyphrase</a:t>
            </a:r>
            <a:r>
              <a:rPr lang="en-US" altLang="en-US" sz="2000" dirty="0"/>
              <a:t> "mega widgets </a:t>
            </a:r>
            <a:r>
              <a:rPr lang="en-US" altLang="en-US" sz="2000" dirty="0" err="1"/>
              <a:t>boston</a:t>
            </a:r>
            <a:r>
              <a:rPr lang="en-US" altLang="en-US" sz="2000" dirty="0"/>
              <a:t>", rather than just "widgets".</a:t>
            </a:r>
            <a:endParaRPr lang="en-MY" altLang="en-US" sz="2000" dirty="0"/>
          </a:p>
          <a:p>
            <a:pPr lvl="1"/>
            <a:endParaRPr lang="en-MY" altLang="en-US" sz="1900" dirty="0"/>
          </a:p>
          <a:p>
            <a:r>
              <a:rPr lang="en-US" altLang="en-US" sz="2300" dirty="0" smtClean="0"/>
              <a:t>Use longer words and plurals.</a:t>
            </a:r>
          </a:p>
          <a:p>
            <a:r>
              <a:rPr lang="en-US" altLang="en-US" sz="2300" dirty="0" smtClean="0"/>
              <a:t>If you have keywords that are very competitive, consider narrowing your focus to improve results.</a:t>
            </a:r>
          </a:p>
          <a:p>
            <a:pPr eaLnBrk="1" hangingPunct="1"/>
            <a:endParaRPr lang="en-MY" altLang="en-US" dirty="0" smtClean="0"/>
          </a:p>
        </p:txBody>
      </p:sp>
      <p:sp>
        <p:nvSpPr>
          <p:cNvPr id="3" name="Slide Number Placeholder 2"/>
          <p:cNvSpPr>
            <a:spLocks noGrp="1"/>
          </p:cNvSpPr>
          <p:nvPr>
            <p:ph type="sldNum" sz="quarter" idx="12"/>
          </p:nvPr>
        </p:nvSpPr>
        <p:spPr/>
        <p:txBody>
          <a:bodyPr/>
          <a:lstStyle/>
          <a:p>
            <a:fld id="{6113E31D-E2AB-40D1-8B51-AFA5AFEF393A}" type="slidenum">
              <a:rPr lang="en-US" smtClean="0"/>
              <a:t>18</a:t>
            </a:fld>
            <a:endParaRPr lang="en-US" dirty="0"/>
          </a:p>
        </p:txBody>
      </p:sp>
    </p:spTree>
    <p:extLst>
      <p:ext uri="{BB962C8B-B14F-4D97-AF65-F5344CB8AC3E}">
        <p14:creationId xmlns:p14="http://schemas.microsoft.com/office/powerpoint/2010/main" val="1726415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p:txBody>
          <a:bodyPr>
            <a:normAutofit/>
          </a:bodyPr>
          <a:lstStyle/>
          <a:p>
            <a:r>
              <a:rPr lang="en-US" altLang="en-US" dirty="0"/>
              <a:t>Avoid </a:t>
            </a:r>
            <a:r>
              <a:rPr lang="en-US" altLang="en-US" dirty="0" err="1"/>
              <a:t>generalisation</a:t>
            </a:r>
            <a:r>
              <a:rPr lang="en-US" altLang="en-US" dirty="0"/>
              <a:t>.</a:t>
            </a:r>
          </a:p>
          <a:p>
            <a:pPr>
              <a:defRPr/>
            </a:pPr>
            <a:r>
              <a:rPr lang="en-US" altLang="en-US" dirty="0"/>
              <a:t>Also make sure your keywords have a reasonable density (i.e. they appear fairly often in the </a:t>
            </a:r>
            <a:r>
              <a:rPr lang="en-US" altLang="en-US" dirty="0" smtClean="0"/>
              <a:t>text </a:t>
            </a:r>
            <a:r>
              <a:rPr lang="en-US" altLang="en-US" dirty="0"/>
              <a:t>blocks — but not too often) and prominence (place them near the start of each text block).</a:t>
            </a:r>
            <a:endParaRPr lang="en-MY" altLang="en-US" dirty="0"/>
          </a:p>
          <a:p>
            <a:pPr>
              <a:defRPr/>
            </a:pPr>
            <a:r>
              <a:rPr lang="en-US" altLang="en-US" dirty="0"/>
              <a:t>Make sure you use text rather than images in the page where possible. This is particularly true of navigation menus. If you must use an image, make sure it has keyword-rich alt text.</a:t>
            </a:r>
          </a:p>
          <a:p>
            <a:pPr>
              <a:defRPr/>
            </a:pPr>
            <a:r>
              <a:rPr lang="en-AU" dirty="0"/>
              <a:t>Do not use common words </a:t>
            </a:r>
            <a:r>
              <a:rPr lang="en-AU" dirty="0" err="1"/>
              <a:t>eg</a:t>
            </a:r>
            <a:r>
              <a:rPr lang="en-AU" dirty="0"/>
              <a:t> ‘the’ ‘and’ ‘of’: spiders ignore </a:t>
            </a:r>
            <a:r>
              <a:rPr lang="en-AU" dirty="0" smtClean="0"/>
              <a:t>them.</a:t>
            </a:r>
            <a:endParaRPr lang="en-MY" altLang="en-US" dirty="0"/>
          </a:p>
          <a:p>
            <a:pPr eaLnBrk="1" hangingPunct="1"/>
            <a:endParaRPr lang="en-MY" altLang="en-US" dirty="0" smtClean="0"/>
          </a:p>
          <a:p>
            <a:endParaRPr lang="en-IE" altLang="en-US" dirty="0" smtClean="0"/>
          </a:p>
        </p:txBody>
      </p:sp>
      <p:sp>
        <p:nvSpPr>
          <p:cNvPr id="3" name="Title 2"/>
          <p:cNvSpPr>
            <a:spLocks noGrp="1"/>
          </p:cNvSpPr>
          <p:nvPr>
            <p:ph type="title"/>
          </p:nvPr>
        </p:nvSpPr>
        <p:spPr/>
        <p:txBody>
          <a:bodyPr>
            <a:normAutofit/>
          </a:bodyPr>
          <a:lstStyle/>
          <a:p>
            <a:pPr>
              <a:defRPr/>
            </a:pPr>
            <a:r>
              <a:rPr lang="en-US" dirty="0" smtClean="0"/>
              <a:t>Do your keyword research</a:t>
            </a:r>
            <a:endParaRPr lang="en-IE" dirty="0"/>
          </a:p>
        </p:txBody>
      </p:sp>
      <p:sp>
        <p:nvSpPr>
          <p:cNvPr id="2" name="Slide Number Placeholder 1"/>
          <p:cNvSpPr>
            <a:spLocks noGrp="1"/>
          </p:cNvSpPr>
          <p:nvPr>
            <p:ph type="sldNum" sz="quarter" idx="12"/>
          </p:nvPr>
        </p:nvSpPr>
        <p:spPr/>
        <p:txBody>
          <a:bodyPr/>
          <a:lstStyle/>
          <a:p>
            <a:fld id="{6113E31D-E2AB-40D1-8B51-AFA5AFEF393A}" type="slidenum">
              <a:rPr lang="en-US" smtClean="0"/>
              <a:t>19</a:t>
            </a:fld>
            <a:endParaRPr lang="en-US" dirty="0"/>
          </a:p>
        </p:txBody>
      </p:sp>
    </p:spTree>
    <p:extLst>
      <p:ext uri="{BB962C8B-B14F-4D97-AF65-F5344CB8AC3E}">
        <p14:creationId xmlns:p14="http://schemas.microsoft.com/office/powerpoint/2010/main" val="369936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ChangeArrowheads="1"/>
          </p:cNvSpPr>
          <p:nvPr/>
        </p:nvSpPr>
        <p:spPr bwMode="auto">
          <a:xfrm>
            <a:off x="914400" y="1954143"/>
            <a:ext cx="10160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pPr marL="342900" indent="-342900" algn="just" eaLnBrk="1" hangingPunct="1">
              <a:buClr>
                <a:schemeClr val="accent1"/>
              </a:buClr>
              <a:buSzPct val="107000"/>
              <a:buFont typeface="Wingdings" panose="05000000000000000000" pitchFamily="2" charset="2"/>
              <a:buChar char="§"/>
            </a:pPr>
            <a:r>
              <a:rPr lang="en-US" altLang="en-US" sz="2000" dirty="0" smtClean="0">
                <a:latin typeface="Calibri" pitchFamily="34" charset="0"/>
              </a:rPr>
              <a:t>A</a:t>
            </a:r>
            <a:r>
              <a:rPr lang="en-US" altLang="en-US" sz="2000" dirty="0" smtClean="0">
                <a:latin typeface="Comic Sans MS" pitchFamily="66" charset="0"/>
              </a:rPr>
              <a:t> </a:t>
            </a:r>
            <a:r>
              <a:rPr lang="en-US" altLang="en-US" sz="2000" dirty="0">
                <a:latin typeface="Calibri" pitchFamily="34" charset="0"/>
              </a:rPr>
              <a:t>Search</a:t>
            </a:r>
            <a:r>
              <a:rPr lang="en-US" altLang="en-US" sz="2000" dirty="0" smtClean="0">
                <a:latin typeface="Comic Sans MS" pitchFamily="66" charset="0"/>
              </a:rPr>
              <a:t> </a:t>
            </a:r>
            <a:r>
              <a:rPr lang="en-US" altLang="en-US" sz="2000" dirty="0">
                <a:latin typeface="Calibri" pitchFamily="34" charset="0"/>
              </a:rPr>
              <a:t>Engine</a:t>
            </a:r>
            <a:r>
              <a:rPr lang="en-US" altLang="en-US" sz="2000" dirty="0" smtClean="0">
                <a:latin typeface="Comic Sans MS" pitchFamily="66" charset="0"/>
              </a:rPr>
              <a:t> </a:t>
            </a:r>
            <a:r>
              <a:rPr lang="en-US" altLang="en-US" sz="2000" dirty="0" smtClean="0">
                <a:latin typeface="Calibri" pitchFamily="34" charset="0"/>
              </a:rPr>
              <a:t>is </a:t>
            </a:r>
            <a:r>
              <a:rPr lang="en-US" altLang="en-US" sz="2000" dirty="0">
                <a:latin typeface="Calibri" pitchFamily="34" charset="0"/>
              </a:rPr>
              <a:t>a tool that enables users to locate information on the World   </a:t>
            </a:r>
            <a:r>
              <a:rPr lang="en-US" altLang="en-US" sz="2000" dirty="0" smtClean="0">
                <a:latin typeface="Calibri" pitchFamily="34" charset="0"/>
              </a:rPr>
              <a:t>Wide Web.</a:t>
            </a:r>
          </a:p>
          <a:p>
            <a:pPr marL="342900" indent="-342900" algn="just" eaLnBrk="1" hangingPunct="1">
              <a:buClr>
                <a:schemeClr val="accent1"/>
              </a:buClr>
              <a:buSzPct val="107000"/>
              <a:buFont typeface="Wingdings" panose="05000000000000000000" pitchFamily="2" charset="2"/>
              <a:buChar char="§"/>
            </a:pPr>
            <a:r>
              <a:rPr lang="en-US" altLang="en-US" sz="2000" dirty="0" smtClean="0">
                <a:latin typeface="Calibri" pitchFamily="34" charset="0"/>
              </a:rPr>
              <a:t>Search </a:t>
            </a:r>
            <a:r>
              <a:rPr lang="en-US" altLang="en-US" sz="2000" dirty="0">
                <a:latin typeface="Calibri" pitchFamily="34" charset="0"/>
              </a:rPr>
              <a:t>engines use keywords entered by users to find Web sites which contain the information sought.</a:t>
            </a:r>
          </a:p>
        </p:txBody>
      </p:sp>
      <p:pic>
        <p:nvPicPr>
          <p:cNvPr id="10244" name="Picture 6" descr="http://www.websiteoptimization.com/speed/tweak/css-sprites/yahoo-sprites.jpg"/>
          <p:cNvPicPr>
            <a:picLocks noChangeAspect="1" noChangeArrowheads="1"/>
          </p:cNvPicPr>
          <p:nvPr/>
        </p:nvPicPr>
        <p:blipFill>
          <a:blip r:embed="rId3">
            <a:extLst>
              <a:ext uri="{28A0092B-C50C-407E-A947-70E740481C1C}">
                <a14:useLocalDpi xmlns:a14="http://schemas.microsoft.com/office/drawing/2010/main" val="0"/>
              </a:ext>
            </a:extLst>
          </a:blip>
          <a:srcRect b="79250"/>
          <a:stretch>
            <a:fillRect/>
          </a:stretch>
        </p:blipFill>
        <p:spPr bwMode="auto">
          <a:xfrm rot="264564">
            <a:off x="1363337" y="3675063"/>
            <a:ext cx="68072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245" name="Picture 2" descr="http://tctechcrunch.files.wordpress.com/google-video-homep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245086">
            <a:off x="3316817" y="3936879"/>
            <a:ext cx="4859867"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6113E31D-E2AB-40D1-8B51-AFA5AFEF393A}" type="slidenum">
              <a:rPr lang="en-US" smtClean="0"/>
              <a:t>2</a:t>
            </a:fld>
            <a:endParaRPr lang="en-US" dirty="0"/>
          </a:p>
        </p:txBody>
      </p:sp>
      <p:sp>
        <p:nvSpPr>
          <p:cNvPr id="7" name="Rectangle 2"/>
          <p:cNvSpPr>
            <a:spLocks noGrp="1" noChangeArrowheads="1"/>
          </p:cNvSpPr>
          <p:nvPr>
            <p:ph type="title"/>
          </p:nvPr>
        </p:nvSpPr>
        <p:spPr>
          <a:xfrm>
            <a:off x="1097280" y="286603"/>
            <a:ext cx="10058400" cy="1450757"/>
          </a:xfrm>
        </p:spPr>
        <p:txBody>
          <a:bodyPr/>
          <a:lstStyle/>
          <a:p>
            <a:pPr eaLnBrk="1" hangingPunct="1">
              <a:defRPr/>
            </a:pPr>
            <a:r>
              <a:rPr lang="en-US" dirty="0"/>
              <a:t>How Search Engines Work</a:t>
            </a:r>
          </a:p>
        </p:txBody>
      </p:sp>
    </p:spTree>
    <p:extLst>
      <p:ext uri="{BB962C8B-B14F-4D97-AF65-F5344CB8AC3E}">
        <p14:creationId xmlns:p14="http://schemas.microsoft.com/office/powerpoint/2010/main" val="228344234"/>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9938" y="1955922"/>
            <a:ext cx="10972800" cy="464893"/>
          </a:xfrm>
        </p:spPr>
        <p:txBody>
          <a:bodyPr>
            <a:normAutofit/>
          </a:bodyPr>
          <a:lstStyle/>
          <a:p>
            <a:pPr marL="452628">
              <a:spcAft>
                <a:spcPts val="0"/>
              </a:spcAft>
              <a:defRPr/>
            </a:pPr>
            <a:r>
              <a:rPr lang="en-US" sz="2000" dirty="0" smtClean="0"/>
              <a:t>Search relevant keywords using Google Keyword Planner Tool</a:t>
            </a:r>
          </a:p>
          <a:p>
            <a:pPr marL="109728" indent="0" eaLnBrk="1" fontAlgn="auto" hangingPunct="1">
              <a:spcAft>
                <a:spcPts val="0"/>
              </a:spcAft>
              <a:buFont typeface="Wingdings 3"/>
              <a:buNone/>
              <a:defRPr/>
            </a:pPr>
            <a:endParaRPr lang="en-US" dirty="0"/>
          </a:p>
        </p:txBody>
      </p:sp>
      <p:sp>
        <p:nvSpPr>
          <p:cNvPr id="3" name="Title 2"/>
          <p:cNvSpPr>
            <a:spLocks noGrp="1"/>
          </p:cNvSpPr>
          <p:nvPr>
            <p:ph type="title"/>
          </p:nvPr>
        </p:nvSpPr>
        <p:spPr/>
        <p:txBody>
          <a:bodyPr/>
          <a:lstStyle/>
          <a:p>
            <a:pPr>
              <a:defRPr/>
            </a:pPr>
            <a:r>
              <a:rPr lang="en-US" dirty="0"/>
              <a:t>Do your keyword research</a:t>
            </a:r>
          </a:p>
        </p:txBody>
      </p:sp>
      <p:pic>
        <p:nvPicPr>
          <p:cNvPr id="307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09092"/>
            <a:ext cx="98552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6113E31D-E2AB-40D1-8B51-AFA5AFEF393A}" type="slidenum">
              <a:rPr lang="en-US" smtClean="0"/>
              <a:t>20</a:t>
            </a:fld>
            <a:endParaRPr lang="en-US" dirty="0"/>
          </a:p>
        </p:txBody>
      </p:sp>
    </p:spTree>
    <p:extLst>
      <p:ext uri="{BB962C8B-B14F-4D97-AF65-F5344CB8AC3E}">
        <p14:creationId xmlns:p14="http://schemas.microsoft.com/office/powerpoint/2010/main" val="3561897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your keyword research</a:t>
            </a:r>
            <a:endParaRPr lang="en-IE" dirty="0"/>
          </a:p>
        </p:txBody>
      </p:sp>
      <p:sp>
        <p:nvSpPr>
          <p:cNvPr id="3" name="Content Placeholder 2"/>
          <p:cNvSpPr>
            <a:spLocks noGrp="1"/>
          </p:cNvSpPr>
          <p:nvPr>
            <p:ph idx="1"/>
          </p:nvPr>
        </p:nvSpPr>
        <p:spPr/>
        <p:txBody>
          <a:bodyPr/>
          <a:lstStyle/>
          <a:p>
            <a:r>
              <a:rPr lang="en-IE" dirty="0" smtClean="0"/>
              <a:t>Brainstorm</a:t>
            </a:r>
          </a:p>
          <a:p>
            <a:r>
              <a:rPr lang="en-IE" dirty="0" smtClean="0"/>
              <a:t>Survey Customers</a:t>
            </a:r>
          </a:p>
          <a:p>
            <a:r>
              <a:rPr lang="en-IE" dirty="0" smtClean="0"/>
              <a:t>Applying data from keyword research tools and analytics programs to further refine your selection</a:t>
            </a:r>
          </a:p>
          <a:p>
            <a:pPr lvl="1"/>
            <a:r>
              <a:rPr lang="en-US" altLang="en-US" dirty="0"/>
              <a:t>Use tools such as Google Analytics to see which </a:t>
            </a:r>
            <a:r>
              <a:rPr lang="en-US" altLang="en-US" dirty="0" err="1"/>
              <a:t>keyphrases</a:t>
            </a:r>
            <a:r>
              <a:rPr lang="en-US" altLang="en-US" dirty="0"/>
              <a:t> result in the most goal </a:t>
            </a:r>
            <a:r>
              <a:rPr lang="en-US" altLang="en-US" dirty="0" smtClean="0"/>
              <a:t>conversions,  traffic.</a:t>
            </a:r>
            <a:endParaRPr lang="en-MY" altLang="en-US" dirty="0"/>
          </a:p>
          <a:p>
            <a:pPr lvl="1"/>
            <a:endParaRPr lang="en-IE" dirty="0" smtClean="0"/>
          </a:p>
          <a:p>
            <a:endParaRPr lang="en-IE" dirty="0"/>
          </a:p>
        </p:txBody>
      </p:sp>
      <p:sp>
        <p:nvSpPr>
          <p:cNvPr id="4" name="Slide Number Placeholder 3"/>
          <p:cNvSpPr>
            <a:spLocks noGrp="1"/>
          </p:cNvSpPr>
          <p:nvPr>
            <p:ph type="sldNum" sz="quarter" idx="12"/>
          </p:nvPr>
        </p:nvSpPr>
        <p:spPr/>
        <p:txBody>
          <a:bodyPr/>
          <a:lstStyle/>
          <a:p>
            <a:fld id="{6113E31D-E2AB-40D1-8B51-AFA5AFEF393A}" type="slidenum">
              <a:rPr lang="en-US" smtClean="0"/>
              <a:t>21</a:t>
            </a:fld>
            <a:endParaRPr lang="en-US" dirty="0"/>
          </a:p>
        </p:txBody>
      </p:sp>
    </p:spTree>
    <p:extLst>
      <p:ext uri="{BB962C8B-B14F-4D97-AF65-F5344CB8AC3E}">
        <p14:creationId xmlns:p14="http://schemas.microsoft.com/office/powerpoint/2010/main" val="732749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Do your keyword </a:t>
            </a:r>
            <a:r>
              <a:rPr lang="en-US" dirty="0" smtClean="0"/>
              <a:t>research</a:t>
            </a:r>
            <a:endParaRPr lang="en-MY" dirty="0"/>
          </a:p>
        </p:txBody>
      </p:sp>
      <p:sp>
        <p:nvSpPr>
          <p:cNvPr id="28675" name="Content Placeholder 2"/>
          <p:cNvSpPr>
            <a:spLocks noGrp="1"/>
          </p:cNvSpPr>
          <p:nvPr>
            <p:ph idx="1"/>
          </p:nvPr>
        </p:nvSpPr>
        <p:spPr>
          <a:xfrm>
            <a:off x="961292" y="2069123"/>
            <a:ext cx="10363200" cy="3733800"/>
          </a:xfrm>
        </p:spPr>
        <p:txBody>
          <a:bodyPr/>
          <a:lstStyle/>
          <a:p>
            <a:pPr eaLnBrk="1" hangingPunct="1"/>
            <a:r>
              <a:rPr lang="en-US" altLang="en-US" sz="2400" dirty="0" smtClean="0"/>
              <a:t>Once you have a good list of </a:t>
            </a:r>
            <a:r>
              <a:rPr lang="en-US" altLang="en-US" sz="2400" dirty="0" err="1" smtClean="0"/>
              <a:t>keyphrases</a:t>
            </a:r>
            <a:r>
              <a:rPr lang="en-US" altLang="en-US" sz="2400" dirty="0" smtClean="0"/>
              <a:t>, deploy them sensibly throughout your site pages. Make sure you've used your keywords in the following text blocks </a:t>
            </a:r>
            <a:r>
              <a:rPr lang="en-IE" altLang="en-US" sz="2400" dirty="0" smtClean="0"/>
              <a:t>:</a:t>
            </a:r>
            <a:endParaRPr lang="en-MY" altLang="en-US" sz="2400" dirty="0" smtClean="0"/>
          </a:p>
          <a:p>
            <a:pPr lvl="1" eaLnBrk="1" hangingPunct="1"/>
            <a:r>
              <a:rPr lang="en-US" altLang="en-US" sz="2000" dirty="0" smtClean="0"/>
              <a:t>The title tag</a:t>
            </a:r>
            <a:endParaRPr lang="en-MY" altLang="en-US" sz="2000" dirty="0" smtClean="0"/>
          </a:p>
          <a:p>
            <a:pPr lvl="1" eaLnBrk="1" hangingPunct="1"/>
            <a:r>
              <a:rPr lang="en-US" altLang="en-US" sz="2000" dirty="0" smtClean="0"/>
              <a:t>The h1 and h2 headings in the page</a:t>
            </a:r>
            <a:endParaRPr lang="en-MY" altLang="en-US" sz="2000" dirty="0" smtClean="0"/>
          </a:p>
          <a:p>
            <a:pPr lvl="1" eaLnBrk="1" hangingPunct="1"/>
            <a:r>
              <a:rPr lang="en-US" altLang="en-US" sz="2000" dirty="0" smtClean="0"/>
              <a:t>Link text (in links within the page, and in links from other pages)</a:t>
            </a:r>
            <a:endParaRPr lang="en-MY" altLang="en-US" sz="2000" dirty="0" smtClean="0"/>
          </a:p>
          <a:p>
            <a:pPr lvl="1" eaLnBrk="1" hangingPunct="1"/>
            <a:r>
              <a:rPr lang="en-US" altLang="en-US" sz="2000" dirty="0" smtClean="0"/>
              <a:t>The page URL</a:t>
            </a:r>
            <a:endParaRPr lang="en-MY" altLang="en-US" sz="2000" dirty="0" smtClean="0"/>
          </a:p>
          <a:p>
            <a:pPr lvl="1" eaLnBrk="1" hangingPunct="1"/>
            <a:r>
              <a:rPr lang="en-US" altLang="en-US" sz="2000" dirty="0" smtClean="0"/>
              <a:t>Image alt text</a:t>
            </a:r>
            <a:endParaRPr lang="en-MY" altLang="en-US" sz="2000" dirty="0" smtClean="0"/>
          </a:p>
          <a:p>
            <a:pPr lvl="1" eaLnBrk="1" hangingPunct="1"/>
            <a:r>
              <a:rPr lang="en-US" altLang="en-US" sz="2000" dirty="0" smtClean="0"/>
              <a:t>Bold and </a:t>
            </a:r>
            <a:r>
              <a:rPr lang="en-US" altLang="en-US" sz="2000" dirty="0" err="1" smtClean="0"/>
              <a:t>italicised</a:t>
            </a:r>
            <a:r>
              <a:rPr lang="en-US" altLang="en-US" sz="2000" dirty="0" smtClean="0"/>
              <a:t> text</a:t>
            </a:r>
            <a:endParaRPr lang="en-MY" altLang="en-US" sz="2000" dirty="0" smtClean="0"/>
          </a:p>
        </p:txBody>
      </p:sp>
      <p:sp>
        <p:nvSpPr>
          <p:cNvPr id="3" name="Slide Number Placeholder 2"/>
          <p:cNvSpPr>
            <a:spLocks noGrp="1"/>
          </p:cNvSpPr>
          <p:nvPr>
            <p:ph type="sldNum" sz="quarter" idx="12"/>
          </p:nvPr>
        </p:nvSpPr>
        <p:spPr/>
        <p:txBody>
          <a:bodyPr/>
          <a:lstStyle/>
          <a:p>
            <a:fld id="{6113E31D-E2AB-40D1-8B51-AFA5AFEF393A}" type="slidenum">
              <a:rPr lang="en-US" smtClean="0"/>
              <a:t>22</a:t>
            </a:fld>
            <a:endParaRPr lang="en-US" dirty="0"/>
          </a:p>
        </p:txBody>
      </p:sp>
    </p:spTree>
    <p:extLst>
      <p:ext uri="{BB962C8B-B14F-4D97-AF65-F5344CB8AC3E}">
        <p14:creationId xmlns:p14="http://schemas.microsoft.com/office/powerpoint/2010/main" val="17781881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defRPr/>
            </a:pPr>
            <a:r>
              <a:rPr lang="en-US" dirty="0"/>
              <a:t>Keyword Domain Names</a:t>
            </a:r>
          </a:p>
        </p:txBody>
      </p:sp>
      <p:sp>
        <p:nvSpPr>
          <p:cNvPr id="119811" name="Rectangle 3"/>
          <p:cNvSpPr>
            <a:spLocks noGrp="1" noChangeArrowheads="1"/>
          </p:cNvSpPr>
          <p:nvPr>
            <p:ph type="body" idx="1"/>
          </p:nvPr>
        </p:nvSpPr>
        <p:spPr/>
        <p:txBody>
          <a:bodyPr/>
          <a:lstStyle/>
          <a:p>
            <a:pPr>
              <a:defRPr/>
            </a:pPr>
            <a:r>
              <a:rPr lang="en-US" altLang="en-US" dirty="0" smtClean="0"/>
              <a:t>What is a Domain? </a:t>
            </a:r>
            <a:r>
              <a:rPr lang="en-US" altLang="en-US" dirty="0" smtClean="0">
                <a:solidFill>
                  <a:srgbClr val="006600"/>
                </a:solidFill>
                <a:hlinkClick r:id="rId3"/>
              </a:rPr>
              <a:t>www.website.com</a:t>
            </a:r>
            <a:endParaRPr lang="en-US" altLang="en-US" dirty="0" smtClean="0">
              <a:solidFill>
                <a:srgbClr val="006600"/>
              </a:solidFill>
            </a:endParaRPr>
          </a:p>
          <a:p>
            <a:pPr>
              <a:defRPr/>
            </a:pPr>
            <a:r>
              <a:rPr lang="en-US" altLang="en-US" dirty="0" smtClean="0"/>
              <a:t>Keyword Domain Names - These are domain names that contains a keyword in it.</a:t>
            </a:r>
          </a:p>
          <a:p>
            <a:pPr lvl="1">
              <a:defRPr/>
            </a:pPr>
            <a:r>
              <a:rPr lang="en-US" altLang="en-US" dirty="0" smtClean="0">
                <a:hlinkClick r:id="rId4"/>
              </a:rPr>
              <a:t>www.detergentbar.com</a:t>
            </a:r>
            <a:endParaRPr lang="en-US" altLang="en-US" dirty="0" smtClean="0"/>
          </a:p>
          <a:p>
            <a:pPr>
              <a:spcBef>
                <a:spcPct val="20000"/>
              </a:spcBef>
              <a:defRPr/>
            </a:pPr>
            <a:r>
              <a:rPr lang="en-US" dirty="0" smtClean="0"/>
              <a:t>Choose </a:t>
            </a:r>
            <a:r>
              <a:rPr lang="en-US" dirty="0"/>
              <a:t>a domain name that will increase your search engine ranking.</a:t>
            </a:r>
          </a:p>
          <a:p>
            <a:pPr>
              <a:spcBef>
                <a:spcPct val="20000"/>
              </a:spcBef>
              <a:defRPr/>
            </a:pPr>
            <a:r>
              <a:rPr lang="en-US" dirty="0"/>
              <a:t>Register for &gt;5 years – registered longer is more serious business. </a:t>
            </a:r>
          </a:p>
          <a:p>
            <a:pPr>
              <a:spcBef>
                <a:spcPct val="20000"/>
              </a:spcBef>
              <a:defRPr/>
            </a:pPr>
            <a:r>
              <a:rPr lang="en-US" dirty="0" smtClean="0"/>
              <a:t>Use </a:t>
            </a:r>
            <a:r>
              <a:rPr lang="en-US" dirty="0"/>
              <a:t>keywords, location, advertising terms, product names.</a:t>
            </a:r>
          </a:p>
          <a:p>
            <a:pPr eaLnBrk="1" hangingPunct="1">
              <a:buFont typeface="Wingdings 3" pitchFamily="18" charset="2"/>
              <a:buNone/>
              <a:defRPr/>
            </a:pPr>
            <a:endParaRPr lang="en-US" altLang="en-US" dirty="0" smtClean="0"/>
          </a:p>
          <a:p>
            <a:pPr eaLnBrk="1" hangingPunct="1">
              <a:buFont typeface="Wingdings" pitchFamily="2" charset="2"/>
              <a:buNone/>
              <a:defRPr/>
            </a:pPr>
            <a:endParaRPr lang="en-US" altLang="en-US" dirty="0" smtClean="0">
              <a:solidFill>
                <a:srgbClr val="006600"/>
              </a:solidFill>
            </a:endParaRPr>
          </a:p>
        </p:txBody>
      </p:sp>
      <p:sp>
        <p:nvSpPr>
          <p:cNvPr id="119812" name="Rectangle 4"/>
          <p:cNvSpPr>
            <a:spLocks noChangeArrowheads="1"/>
          </p:cNvSpPr>
          <p:nvPr/>
        </p:nvSpPr>
        <p:spPr bwMode="auto">
          <a:xfrm>
            <a:off x="609600" y="4419601"/>
            <a:ext cx="109728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u"/>
              <a:defRPr sz="3200">
                <a:solidFill>
                  <a:schemeClr val="tx1"/>
                </a:solidFill>
                <a:effectLst>
                  <a:outerShdw blurRad="38100" dist="38100" dir="2700000" algn="tl">
                    <a:srgbClr val="000000"/>
                  </a:outerShdw>
                </a:effectLst>
                <a:latin typeface="Verdana" panose="020B0604030504040204" pitchFamily="34" charset="0"/>
              </a:defRPr>
            </a:lvl1pPr>
            <a:lvl2pPr marL="742950" indent="-285750">
              <a:spcBef>
                <a:spcPct val="20000"/>
              </a:spcBef>
              <a:buChar char="–"/>
              <a:defRPr sz="2800">
                <a:solidFill>
                  <a:schemeClr val="tx1"/>
                </a:solidFill>
                <a:effectLst>
                  <a:outerShdw blurRad="38100" dist="38100" dir="2700000" algn="tl">
                    <a:srgbClr val="000000"/>
                  </a:outerShdw>
                </a:effectLst>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effectLst>
                  <a:outerShdw blurRad="38100" dist="38100" dir="2700000" algn="tl">
                    <a:srgbClr val="000000"/>
                  </a:outerShdw>
                </a:effectLst>
                <a:latin typeface="Verdana" panose="020B0604030504040204" pitchFamily="34" charset="0"/>
              </a:defRPr>
            </a:lvl3pPr>
            <a:lvl4pPr marL="1600200" indent="-228600">
              <a:spcBef>
                <a:spcPct val="20000"/>
              </a:spcBef>
              <a:buChar char="–"/>
              <a:defRPr sz="2000">
                <a:solidFill>
                  <a:schemeClr val="tx1"/>
                </a:solidFill>
                <a:effectLst>
                  <a:outerShdw blurRad="38100" dist="38100" dir="2700000" algn="tl">
                    <a:srgbClr val="000000"/>
                  </a:outerShdw>
                </a:effectLst>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effectLst>
                  <a:outerShdw blurRad="38100" dist="38100" dir="2700000" algn="tl">
                    <a:srgbClr val="000000"/>
                  </a:outerShdw>
                </a:effectLst>
                <a:latin typeface="Verdana" panose="020B0604030504040204" pitchFamily="34" charset="0"/>
              </a:defRPr>
            </a:lvl5pPr>
            <a:lvl6pPr marL="2514600" indent="-228600" fontAlgn="base">
              <a:spcBef>
                <a:spcPct val="20000"/>
              </a:spcBef>
              <a:spcAft>
                <a:spcPct val="0"/>
              </a:spcAft>
              <a:buClr>
                <a:schemeClr val="folHlink"/>
              </a:buClr>
              <a:buSzPct val="70000"/>
              <a:buFont typeface="Wingdings" panose="05000000000000000000" pitchFamily="2" charset="2"/>
              <a:buChar char="u"/>
              <a:defRPr sz="2000">
                <a:solidFill>
                  <a:schemeClr val="tx1"/>
                </a:solidFill>
                <a:effectLst>
                  <a:outerShdw blurRad="38100" dist="38100" dir="2700000" algn="tl">
                    <a:srgbClr val="000000"/>
                  </a:outerShdw>
                </a:effectLst>
                <a:latin typeface="Verdana" panose="020B0604030504040204" pitchFamily="34" charset="0"/>
              </a:defRPr>
            </a:lvl6pPr>
            <a:lvl7pPr marL="2971800" indent="-228600" fontAlgn="base">
              <a:spcBef>
                <a:spcPct val="20000"/>
              </a:spcBef>
              <a:spcAft>
                <a:spcPct val="0"/>
              </a:spcAft>
              <a:buClr>
                <a:schemeClr val="folHlink"/>
              </a:buClr>
              <a:buSzPct val="70000"/>
              <a:buFont typeface="Wingdings" panose="05000000000000000000" pitchFamily="2" charset="2"/>
              <a:buChar char="u"/>
              <a:defRPr sz="2000">
                <a:solidFill>
                  <a:schemeClr val="tx1"/>
                </a:solidFill>
                <a:effectLst>
                  <a:outerShdw blurRad="38100" dist="38100" dir="2700000" algn="tl">
                    <a:srgbClr val="000000"/>
                  </a:outerShdw>
                </a:effectLst>
                <a:latin typeface="Verdana" panose="020B0604030504040204" pitchFamily="34" charset="0"/>
              </a:defRPr>
            </a:lvl7pPr>
            <a:lvl8pPr marL="3429000" indent="-228600" fontAlgn="base">
              <a:spcBef>
                <a:spcPct val="20000"/>
              </a:spcBef>
              <a:spcAft>
                <a:spcPct val="0"/>
              </a:spcAft>
              <a:buClr>
                <a:schemeClr val="folHlink"/>
              </a:buClr>
              <a:buSzPct val="70000"/>
              <a:buFont typeface="Wingdings" panose="05000000000000000000" pitchFamily="2" charset="2"/>
              <a:buChar char="u"/>
              <a:defRPr sz="2000">
                <a:solidFill>
                  <a:schemeClr val="tx1"/>
                </a:solidFill>
                <a:effectLst>
                  <a:outerShdw blurRad="38100" dist="38100" dir="2700000" algn="tl">
                    <a:srgbClr val="000000"/>
                  </a:outerShdw>
                </a:effectLst>
                <a:latin typeface="Verdana" panose="020B0604030504040204" pitchFamily="34" charset="0"/>
              </a:defRPr>
            </a:lvl8pPr>
            <a:lvl9pPr marL="3886200" indent="-228600" fontAlgn="base">
              <a:spcBef>
                <a:spcPct val="20000"/>
              </a:spcBef>
              <a:spcAft>
                <a:spcPct val="0"/>
              </a:spcAft>
              <a:buClr>
                <a:schemeClr val="folHlink"/>
              </a:buClr>
              <a:buSzPct val="70000"/>
              <a:buFont typeface="Wingdings" panose="05000000000000000000" pitchFamily="2" charset="2"/>
              <a:buChar char="u"/>
              <a:defRPr sz="2000">
                <a:solidFill>
                  <a:schemeClr val="tx1"/>
                </a:solidFill>
                <a:effectLst>
                  <a:outerShdw blurRad="38100" dist="38100" dir="2700000" algn="tl">
                    <a:srgbClr val="000000"/>
                  </a:outerShdw>
                </a:effectLst>
                <a:latin typeface="Verdana" panose="020B0604030504040204" pitchFamily="34" charset="0"/>
              </a:defRPr>
            </a:lvl9pPr>
          </a:lstStyle>
          <a:p>
            <a:pPr eaLnBrk="1" hangingPunct="1">
              <a:buFont typeface="Wingdings" panose="05000000000000000000" pitchFamily="2" charset="2"/>
              <a:buNone/>
              <a:defRPr/>
            </a:pPr>
            <a:endParaRPr lang="en-US" dirty="0" smtClean="0">
              <a:cs typeface="Arial" panose="020B0604020202020204" pitchFamily="34" charset="0"/>
            </a:endParaRPr>
          </a:p>
        </p:txBody>
      </p:sp>
      <p:sp>
        <p:nvSpPr>
          <p:cNvPr id="2" name="Slide Number Placeholder 1"/>
          <p:cNvSpPr>
            <a:spLocks noGrp="1"/>
          </p:cNvSpPr>
          <p:nvPr>
            <p:ph type="sldNum" sz="quarter" idx="12"/>
          </p:nvPr>
        </p:nvSpPr>
        <p:spPr/>
        <p:txBody>
          <a:bodyPr/>
          <a:lstStyle/>
          <a:p>
            <a:fld id="{6113E31D-E2AB-40D1-8B51-AFA5AFEF393A}" type="slidenum">
              <a:rPr lang="en-US" smtClean="0"/>
              <a:t>23</a:t>
            </a:fld>
            <a:endParaRPr lang="en-US" dirty="0"/>
          </a:p>
        </p:txBody>
      </p:sp>
    </p:spTree>
    <p:extLst>
      <p:ext uri="{BB962C8B-B14F-4D97-AF65-F5344CB8AC3E}">
        <p14:creationId xmlns:p14="http://schemas.microsoft.com/office/powerpoint/2010/main" val="3189129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9811">
                                            <p:txEl>
                                              <p:pRg st="1" end="1"/>
                                            </p:txEl>
                                          </p:spTgt>
                                        </p:tgtEl>
                                        <p:attrNameLst>
                                          <p:attrName>style.visibility</p:attrName>
                                        </p:attrNameLst>
                                      </p:cBhvr>
                                      <p:to>
                                        <p:strVal val="visible"/>
                                      </p:to>
                                    </p:set>
                                    <p:anim calcmode="lin" valueType="num">
                                      <p:cBhvr additive="base">
                                        <p:cTn id="13" dur="500" fill="hold"/>
                                        <p:tgtEl>
                                          <p:spTgt spid="1198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9811">
                                            <p:txEl>
                                              <p:pRg st="2" end="2"/>
                                            </p:txEl>
                                          </p:spTgt>
                                        </p:tgtEl>
                                        <p:attrNameLst>
                                          <p:attrName>style.visibility</p:attrName>
                                        </p:attrNameLst>
                                      </p:cBhvr>
                                      <p:to>
                                        <p:strVal val="visible"/>
                                      </p:to>
                                    </p:set>
                                    <p:anim calcmode="lin" valueType="num">
                                      <p:cBhvr additive="base">
                                        <p:cTn id="19"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9811">
                                            <p:txEl>
                                              <p:pRg st="3" end="3"/>
                                            </p:txEl>
                                          </p:spTgt>
                                        </p:tgtEl>
                                        <p:attrNameLst>
                                          <p:attrName>style.visibility</p:attrName>
                                        </p:attrNameLst>
                                      </p:cBhvr>
                                      <p:to>
                                        <p:strVal val="visible"/>
                                      </p:to>
                                    </p:set>
                                    <p:anim calcmode="lin" valueType="num">
                                      <p:cBhvr additive="base">
                                        <p:cTn id="25" dur="500" fill="hold"/>
                                        <p:tgtEl>
                                          <p:spTgt spid="1198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98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9811">
                                            <p:txEl>
                                              <p:pRg st="4" end="4"/>
                                            </p:txEl>
                                          </p:spTgt>
                                        </p:tgtEl>
                                        <p:attrNameLst>
                                          <p:attrName>style.visibility</p:attrName>
                                        </p:attrNameLst>
                                      </p:cBhvr>
                                      <p:to>
                                        <p:strVal val="visible"/>
                                      </p:to>
                                    </p:set>
                                    <p:anim calcmode="lin" valueType="num">
                                      <p:cBhvr additive="base">
                                        <p:cTn id="31" dur="500" fill="hold"/>
                                        <p:tgtEl>
                                          <p:spTgt spid="1198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98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19811">
                                            <p:txEl>
                                              <p:pRg st="5" end="5"/>
                                            </p:txEl>
                                          </p:spTgt>
                                        </p:tgtEl>
                                        <p:attrNameLst>
                                          <p:attrName>style.visibility</p:attrName>
                                        </p:attrNameLst>
                                      </p:cBhvr>
                                      <p:to>
                                        <p:strVal val="visible"/>
                                      </p:to>
                                    </p:set>
                                    <p:anim calcmode="lin" valueType="num">
                                      <p:cBhvr additive="base">
                                        <p:cTn id="37" dur="500" fill="hold"/>
                                        <p:tgtEl>
                                          <p:spTgt spid="1198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9811">
                                            <p:txEl>
                                              <p:pRg st="5" end="5"/>
                                            </p:txEl>
                                          </p:spTgt>
                                        </p:tgtEl>
                                        <p:attrNameLst>
                                          <p:attrName>ppt_y</p:attrName>
                                        </p:attrNameLst>
                                      </p:cBhvr>
                                      <p:tavLst>
                                        <p:tav tm="0">
                                          <p:val>
                                            <p:strVal val="1+#ppt_h/2"/>
                                          </p:val>
                                        </p:tav>
                                        <p:tav tm="100000">
                                          <p:val>
                                            <p:strVal val="#ppt_y"/>
                                          </p:val>
                                        </p:tav>
                                      </p:tavLst>
                                    </p:anim>
                                  </p:childTnLst>
                                </p:cTn>
                              </p:par>
                              <p:par>
                                <p:cTn id="39" presetID="2" presetClass="exit" presetSubtype="4" fill="hold" nodeType="withEffect">
                                  <p:stCondLst>
                                    <p:cond delay="0"/>
                                  </p:stCondLst>
                                  <p:childTnLst>
                                    <p:anim calcmode="lin" valueType="num">
                                      <p:cBhvr additive="base">
                                        <p:cTn id="40" dur="500"/>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41" dur="500"/>
                                        <p:tgtEl>
                                          <p:spTgt spid="119811">
                                            <p:txEl>
                                              <p:pRg st="0" end="0"/>
                                            </p:txEl>
                                          </p:spTgt>
                                        </p:tgtEl>
                                        <p:attrNameLst>
                                          <p:attrName>ppt_y</p:attrName>
                                        </p:attrNameLst>
                                      </p:cBhvr>
                                      <p:tavLst>
                                        <p:tav tm="0">
                                          <p:val>
                                            <p:strVal val="ppt_y"/>
                                          </p:val>
                                        </p:tav>
                                        <p:tav tm="100000">
                                          <p:val>
                                            <p:strVal val="1+ppt_h/2"/>
                                          </p:val>
                                        </p:tav>
                                      </p:tavLst>
                                    </p:anim>
                                    <p:set>
                                      <p:cBhvr>
                                        <p:cTn id="42" dur="1" fill="hold">
                                          <p:stCondLst>
                                            <p:cond delay="499"/>
                                          </p:stCondLst>
                                        </p:cTn>
                                        <p:tgtEl>
                                          <p:spTgt spid="119811">
                                            <p:txEl>
                                              <p:pRg st="0" end="0"/>
                                            </p:txEl>
                                          </p:spTgt>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119811">
                                            <p:txEl>
                                              <p:pRg st="1" end="1"/>
                                            </p:txEl>
                                          </p:spTgt>
                                        </p:tgtEl>
                                        <p:attrNameLst>
                                          <p:attrName>ppt_x</p:attrName>
                                        </p:attrNameLst>
                                      </p:cBhvr>
                                      <p:tavLst>
                                        <p:tav tm="0">
                                          <p:val>
                                            <p:strVal val="ppt_x"/>
                                          </p:val>
                                        </p:tav>
                                        <p:tav tm="100000">
                                          <p:val>
                                            <p:strVal val="ppt_x"/>
                                          </p:val>
                                        </p:tav>
                                      </p:tavLst>
                                    </p:anim>
                                    <p:anim calcmode="lin" valueType="num">
                                      <p:cBhvr additive="base">
                                        <p:cTn id="45" dur="500"/>
                                        <p:tgtEl>
                                          <p:spTgt spid="119811">
                                            <p:txEl>
                                              <p:pRg st="1" end="1"/>
                                            </p:txEl>
                                          </p:spTgt>
                                        </p:tgtEl>
                                        <p:attrNameLst>
                                          <p:attrName>ppt_y</p:attrName>
                                        </p:attrNameLst>
                                      </p:cBhvr>
                                      <p:tavLst>
                                        <p:tav tm="0">
                                          <p:val>
                                            <p:strVal val="ppt_y"/>
                                          </p:val>
                                        </p:tav>
                                        <p:tav tm="100000">
                                          <p:val>
                                            <p:strVal val="1+ppt_h/2"/>
                                          </p:val>
                                        </p:tav>
                                      </p:tavLst>
                                    </p:anim>
                                    <p:set>
                                      <p:cBhvr>
                                        <p:cTn id="46" dur="1" fill="hold">
                                          <p:stCondLst>
                                            <p:cond delay="499"/>
                                          </p:stCondLst>
                                        </p:cTn>
                                        <p:tgtEl>
                                          <p:spTgt spid="119811">
                                            <p:txEl>
                                              <p:pRg st="1" end="1"/>
                                            </p:txEl>
                                          </p:spTgt>
                                        </p:tgtEl>
                                        <p:attrNameLst>
                                          <p:attrName>style.visibility</p:attrName>
                                        </p:attrNameLst>
                                      </p:cBhvr>
                                      <p:to>
                                        <p:strVal val="hidden"/>
                                      </p:to>
                                    </p:set>
                                  </p:childTnLst>
                                </p:cTn>
                              </p:par>
                              <p:par>
                                <p:cTn id="47" presetID="2" presetClass="exit" presetSubtype="4" fill="hold" nodeType="withEffect">
                                  <p:stCondLst>
                                    <p:cond delay="0"/>
                                  </p:stCondLst>
                                  <p:childTnLst>
                                    <p:anim calcmode="lin" valueType="num">
                                      <p:cBhvr additive="base">
                                        <p:cTn id="48" dur="500"/>
                                        <p:tgtEl>
                                          <p:spTgt spid="119811">
                                            <p:txEl>
                                              <p:pRg st="2" end="2"/>
                                            </p:txEl>
                                          </p:spTgt>
                                        </p:tgtEl>
                                        <p:attrNameLst>
                                          <p:attrName>ppt_x</p:attrName>
                                        </p:attrNameLst>
                                      </p:cBhvr>
                                      <p:tavLst>
                                        <p:tav tm="0">
                                          <p:val>
                                            <p:strVal val="ppt_x"/>
                                          </p:val>
                                        </p:tav>
                                        <p:tav tm="100000">
                                          <p:val>
                                            <p:strVal val="ppt_x"/>
                                          </p:val>
                                        </p:tav>
                                      </p:tavLst>
                                    </p:anim>
                                    <p:anim calcmode="lin" valueType="num">
                                      <p:cBhvr additive="base">
                                        <p:cTn id="49" dur="500"/>
                                        <p:tgtEl>
                                          <p:spTgt spid="119811">
                                            <p:txEl>
                                              <p:pRg st="2" end="2"/>
                                            </p:txEl>
                                          </p:spTgt>
                                        </p:tgtEl>
                                        <p:attrNameLst>
                                          <p:attrName>ppt_y</p:attrName>
                                        </p:attrNameLst>
                                      </p:cBhvr>
                                      <p:tavLst>
                                        <p:tav tm="0">
                                          <p:val>
                                            <p:strVal val="ppt_y"/>
                                          </p:val>
                                        </p:tav>
                                        <p:tav tm="100000">
                                          <p:val>
                                            <p:strVal val="1+ppt_h/2"/>
                                          </p:val>
                                        </p:tav>
                                      </p:tavLst>
                                    </p:anim>
                                    <p:set>
                                      <p:cBhvr>
                                        <p:cTn id="50" dur="1" fill="hold">
                                          <p:stCondLst>
                                            <p:cond delay="499"/>
                                          </p:stCondLst>
                                        </p:cTn>
                                        <p:tgtEl>
                                          <p:spTgt spid="119811">
                                            <p:txEl>
                                              <p:pRg st="2" end="2"/>
                                            </p:txEl>
                                          </p:spTgt>
                                        </p:tgtEl>
                                        <p:attrNameLst>
                                          <p:attrName>style.visibility</p:attrName>
                                        </p:attrNameLst>
                                      </p:cBhvr>
                                      <p:to>
                                        <p:strVal val="hidden"/>
                                      </p:to>
                                    </p:set>
                                  </p:childTnLst>
                                </p:cTn>
                              </p:par>
                              <p:par>
                                <p:cTn id="51" presetID="2" presetClass="exit" presetSubtype="4" fill="hold" nodeType="withEffect">
                                  <p:stCondLst>
                                    <p:cond delay="0"/>
                                  </p:stCondLst>
                                  <p:childTnLst>
                                    <p:anim calcmode="lin" valueType="num">
                                      <p:cBhvr additive="base">
                                        <p:cTn id="52" dur="500"/>
                                        <p:tgtEl>
                                          <p:spTgt spid="119811">
                                            <p:txEl>
                                              <p:pRg st="3" end="3"/>
                                            </p:txEl>
                                          </p:spTgt>
                                        </p:tgtEl>
                                        <p:attrNameLst>
                                          <p:attrName>ppt_x</p:attrName>
                                        </p:attrNameLst>
                                      </p:cBhvr>
                                      <p:tavLst>
                                        <p:tav tm="0">
                                          <p:val>
                                            <p:strVal val="ppt_x"/>
                                          </p:val>
                                        </p:tav>
                                        <p:tav tm="100000">
                                          <p:val>
                                            <p:strVal val="ppt_x"/>
                                          </p:val>
                                        </p:tav>
                                      </p:tavLst>
                                    </p:anim>
                                    <p:anim calcmode="lin" valueType="num">
                                      <p:cBhvr additive="base">
                                        <p:cTn id="53" dur="500"/>
                                        <p:tgtEl>
                                          <p:spTgt spid="119811">
                                            <p:txEl>
                                              <p:pRg st="3" end="3"/>
                                            </p:txEl>
                                          </p:spTgt>
                                        </p:tgtEl>
                                        <p:attrNameLst>
                                          <p:attrName>ppt_y</p:attrName>
                                        </p:attrNameLst>
                                      </p:cBhvr>
                                      <p:tavLst>
                                        <p:tav tm="0">
                                          <p:val>
                                            <p:strVal val="ppt_y"/>
                                          </p:val>
                                        </p:tav>
                                        <p:tav tm="100000">
                                          <p:val>
                                            <p:strVal val="1+ppt_h/2"/>
                                          </p:val>
                                        </p:tav>
                                      </p:tavLst>
                                    </p:anim>
                                    <p:set>
                                      <p:cBhvr>
                                        <p:cTn id="54" dur="1" fill="hold">
                                          <p:stCondLst>
                                            <p:cond delay="499"/>
                                          </p:stCondLst>
                                        </p:cTn>
                                        <p:tgtEl>
                                          <p:spTgt spid="119811">
                                            <p:txEl>
                                              <p:pRg st="3" end="3"/>
                                            </p:txEl>
                                          </p:spTgt>
                                        </p:tgtEl>
                                        <p:attrNameLst>
                                          <p:attrName>style.visibility</p:attrName>
                                        </p:attrNameLst>
                                      </p:cBhvr>
                                      <p:to>
                                        <p:strVal val="hidden"/>
                                      </p:to>
                                    </p:set>
                                  </p:childTnLst>
                                </p:cTn>
                              </p:par>
                              <p:par>
                                <p:cTn id="55" presetID="2" presetClass="exit" presetSubtype="4" fill="hold" nodeType="withEffect">
                                  <p:stCondLst>
                                    <p:cond delay="0"/>
                                  </p:stCondLst>
                                  <p:childTnLst>
                                    <p:anim calcmode="lin" valueType="num">
                                      <p:cBhvr additive="base">
                                        <p:cTn id="56" dur="500"/>
                                        <p:tgtEl>
                                          <p:spTgt spid="119811">
                                            <p:txEl>
                                              <p:pRg st="4" end="4"/>
                                            </p:txEl>
                                          </p:spTgt>
                                        </p:tgtEl>
                                        <p:attrNameLst>
                                          <p:attrName>ppt_x</p:attrName>
                                        </p:attrNameLst>
                                      </p:cBhvr>
                                      <p:tavLst>
                                        <p:tav tm="0">
                                          <p:val>
                                            <p:strVal val="ppt_x"/>
                                          </p:val>
                                        </p:tav>
                                        <p:tav tm="100000">
                                          <p:val>
                                            <p:strVal val="ppt_x"/>
                                          </p:val>
                                        </p:tav>
                                      </p:tavLst>
                                    </p:anim>
                                    <p:anim calcmode="lin" valueType="num">
                                      <p:cBhvr additive="base">
                                        <p:cTn id="57" dur="500"/>
                                        <p:tgtEl>
                                          <p:spTgt spid="119811">
                                            <p:txEl>
                                              <p:pRg st="4" end="4"/>
                                            </p:txEl>
                                          </p:spTgt>
                                        </p:tgtEl>
                                        <p:attrNameLst>
                                          <p:attrName>ppt_y</p:attrName>
                                        </p:attrNameLst>
                                      </p:cBhvr>
                                      <p:tavLst>
                                        <p:tav tm="0">
                                          <p:val>
                                            <p:strVal val="ppt_y"/>
                                          </p:val>
                                        </p:tav>
                                        <p:tav tm="100000">
                                          <p:val>
                                            <p:strVal val="1+ppt_h/2"/>
                                          </p:val>
                                        </p:tav>
                                      </p:tavLst>
                                    </p:anim>
                                    <p:set>
                                      <p:cBhvr>
                                        <p:cTn id="58" dur="1" fill="hold">
                                          <p:stCondLst>
                                            <p:cond delay="499"/>
                                          </p:stCondLst>
                                        </p:cTn>
                                        <p:tgtEl>
                                          <p:spTgt spid="119811">
                                            <p:txEl>
                                              <p:pRg st="4" end="4"/>
                                            </p:txEl>
                                          </p:spTgt>
                                        </p:tgtEl>
                                        <p:attrNameLst>
                                          <p:attrName>style.visibility</p:attrName>
                                        </p:attrNameLst>
                                      </p:cBhvr>
                                      <p:to>
                                        <p:strVal val="hidden"/>
                                      </p:to>
                                    </p:set>
                                  </p:childTnLst>
                                </p:cTn>
                              </p:par>
                              <p:par>
                                <p:cTn id="59" presetID="2" presetClass="exit" presetSubtype="4" fill="hold" nodeType="withEffect">
                                  <p:stCondLst>
                                    <p:cond delay="0"/>
                                  </p:stCondLst>
                                  <p:childTnLst>
                                    <p:anim calcmode="lin" valueType="num">
                                      <p:cBhvr additive="base">
                                        <p:cTn id="60" dur="500"/>
                                        <p:tgtEl>
                                          <p:spTgt spid="119811">
                                            <p:txEl>
                                              <p:pRg st="5" end="5"/>
                                            </p:txEl>
                                          </p:spTgt>
                                        </p:tgtEl>
                                        <p:attrNameLst>
                                          <p:attrName>ppt_x</p:attrName>
                                        </p:attrNameLst>
                                      </p:cBhvr>
                                      <p:tavLst>
                                        <p:tav tm="0">
                                          <p:val>
                                            <p:strVal val="ppt_x"/>
                                          </p:val>
                                        </p:tav>
                                        <p:tav tm="100000">
                                          <p:val>
                                            <p:strVal val="ppt_x"/>
                                          </p:val>
                                        </p:tav>
                                      </p:tavLst>
                                    </p:anim>
                                    <p:anim calcmode="lin" valueType="num">
                                      <p:cBhvr additive="base">
                                        <p:cTn id="61" dur="500"/>
                                        <p:tgtEl>
                                          <p:spTgt spid="119811">
                                            <p:txEl>
                                              <p:pRg st="5" end="5"/>
                                            </p:txEl>
                                          </p:spTgt>
                                        </p:tgtEl>
                                        <p:attrNameLst>
                                          <p:attrName>ppt_y</p:attrName>
                                        </p:attrNameLst>
                                      </p:cBhvr>
                                      <p:tavLst>
                                        <p:tav tm="0">
                                          <p:val>
                                            <p:strVal val="ppt_y"/>
                                          </p:val>
                                        </p:tav>
                                        <p:tav tm="100000">
                                          <p:val>
                                            <p:strVal val="1+ppt_h/2"/>
                                          </p:val>
                                        </p:tav>
                                      </p:tavLst>
                                    </p:anim>
                                    <p:set>
                                      <p:cBhvr>
                                        <p:cTn id="62" dur="1" fill="hold">
                                          <p:stCondLst>
                                            <p:cond delay="499"/>
                                          </p:stCondLst>
                                        </p:cTn>
                                        <p:tgtEl>
                                          <p:spTgt spid="119811">
                                            <p:txEl>
                                              <p:pRg st="5" end="5"/>
                                            </p:txEl>
                                          </p:spTgt>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nodePh="1">
                                  <p:stCondLst>
                                    <p:cond delay="0"/>
                                  </p:stCondLst>
                                  <p:endCondLst>
                                    <p:cond evt="begin" delay="0">
                                      <p:tn val="65"/>
                                    </p:cond>
                                  </p:endCondLst>
                                  <p:childTnLst>
                                    <p:set>
                                      <p:cBhvr>
                                        <p:cTn id="66" dur="1" fill="hold">
                                          <p:stCondLst>
                                            <p:cond delay="0"/>
                                          </p:stCondLst>
                                        </p:cTn>
                                        <p:tgtEl>
                                          <p:spTgt spid="119812"/>
                                        </p:tgtEl>
                                        <p:attrNameLst>
                                          <p:attrName>style.visibility</p:attrName>
                                        </p:attrNameLst>
                                      </p:cBhvr>
                                      <p:to>
                                        <p:strVal val="visible"/>
                                      </p:to>
                                    </p:set>
                                    <p:anim calcmode="lin" valueType="num">
                                      <p:cBhvr additive="base">
                                        <p:cTn id="67" dur="500" fill="hold"/>
                                        <p:tgtEl>
                                          <p:spTgt spid="119812"/>
                                        </p:tgtEl>
                                        <p:attrNameLst>
                                          <p:attrName>ppt_x</p:attrName>
                                        </p:attrNameLst>
                                      </p:cBhvr>
                                      <p:tavLst>
                                        <p:tav tm="0">
                                          <p:val>
                                            <p:strVal val="#ppt_x"/>
                                          </p:val>
                                        </p:tav>
                                        <p:tav tm="100000">
                                          <p:val>
                                            <p:strVal val="#ppt_x"/>
                                          </p:val>
                                        </p:tav>
                                      </p:tavLst>
                                    </p:anim>
                                    <p:anim calcmode="lin" valueType="num">
                                      <p:cBhvr additive="base">
                                        <p:cTn id="68" dur="500" fill="hold"/>
                                        <p:tgtEl>
                                          <p:spTgt spid="1198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325413" y="882204"/>
            <a:ext cx="789557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720" tIns="40680" rIns="81720" bIns="4068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eaLnBrk="1" hangingPunct="1">
              <a:lnSpc>
                <a:spcPct val="120000"/>
              </a:lnSpc>
            </a:pPr>
            <a:r>
              <a:rPr lang="en-GB" altLang="en-US" sz="4800" spc="-50" dirty="0">
                <a:solidFill>
                  <a:schemeClr val="tx1">
                    <a:lumMod val="75000"/>
                    <a:lumOff val="25000"/>
                  </a:schemeClr>
                </a:solidFill>
                <a:latin typeface="+mj-lt"/>
                <a:ea typeface="+mj-ea"/>
                <a:cs typeface="+mj-cs"/>
              </a:rPr>
              <a:t>Search</a:t>
            </a:r>
            <a:r>
              <a:rPr lang="en-GB" altLang="en-US" sz="3400" b="1" dirty="0">
                <a:solidFill>
                  <a:srgbClr val="36789F"/>
                </a:solidFill>
              </a:rPr>
              <a:t> </a:t>
            </a:r>
            <a:r>
              <a:rPr lang="en-GB" altLang="en-US" sz="4800" spc="-50" dirty="0">
                <a:solidFill>
                  <a:schemeClr val="tx1">
                    <a:lumMod val="75000"/>
                    <a:lumOff val="25000"/>
                  </a:schemeClr>
                </a:solidFill>
                <a:latin typeface="+mj-lt"/>
                <a:ea typeface="+mj-ea"/>
                <a:cs typeface="+mj-cs"/>
              </a:rPr>
              <a:t>Friendly</a:t>
            </a:r>
            <a:r>
              <a:rPr lang="en-GB" altLang="en-US" sz="3400" b="1" dirty="0">
                <a:solidFill>
                  <a:srgbClr val="36789F"/>
                </a:solidFill>
              </a:rPr>
              <a:t> </a:t>
            </a:r>
            <a:r>
              <a:rPr lang="en-GB" altLang="en-US" sz="4800" spc="-50" dirty="0">
                <a:solidFill>
                  <a:schemeClr val="tx1">
                    <a:lumMod val="75000"/>
                    <a:lumOff val="25000"/>
                  </a:schemeClr>
                </a:solidFill>
                <a:latin typeface="+mj-lt"/>
                <a:ea typeface="+mj-ea"/>
                <a:cs typeface="+mj-cs"/>
              </a:rPr>
              <a:t>URLs</a:t>
            </a:r>
          </a:p>
        </p:txBody>
      </p:sp>
      <p:sp>
        <p:nvSpPr>
          <p:cNvPr id="3" name="TextBox 2"/>
          <p:cNvSpPr txBox="1"/>
          <p:nvPr/>
        </p:nvSpPr>
        <p:spPr>
          <a:xfrm>
            <a:off x="403198" y="2296180"/>
            <a:ext cx="8465394" cy="523220"/>
          </a:xfrm>
          <a:prstGeom prst="rect">
            <a:avLst/>
          </a:prstGeom>
          <a:noFill/>
        </p:spPr>
        <p:txBody>
          <a:bodyPr wrap="none">
            <a:spAutoFit/>
          </a:bodyPr>
          <a:lstStyle/>
          <a:p>
            <a:pPr eaLnBrk="1" hangingPunct="1">
              <a:defRPr/>
            </a:pPr>
            <a:r>
              <a:rPr lang="en-US" sz="2800" dirty="0">
                <a:solidFill>
                  <a:schemeClr val="accent1"/>
                </a:solidFill>
                <a:cs typeface="Arial" panose="020B0604020202020204" pitchFamily="34" charset="0"/>
              </a:rPr>
              <a:t>www.nationalgeographic.com/animals/</a:t>
            </a:r>
            <a:r>
              <a:rPr lang="en-US" sz="2800" dirty="0">
                <a:solidFill>
                  <a:schemeClr val="accent6"/>
                </a:solidFill>
                <a:cs typeface="Arial" panose="020B0604020202020204" pitchFamily="34" charset="0"/>
              </a:rPr>
              <a:t>african-elephants</a:t>
            </a:r>
          </a:p>
        </p:txBody>
      </p:sp>
      <p:sp>
        <p:nvSpPr>
          <p:cNvPr id="4" name="TextBox 3"/>
          <p:cNvSpPr txBox="1"/>
          <p:nvPr/>
        </p:nvSpPr>
        <p:spPr>
          <a:xfrm>
            <a:off x="1424398" y="4088466"/>
            <a:ext cx="1508746"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lgn="ctr" eaLnBrk="1" hangingPunct="1">
              <a:defRPr/>
            </a:pPr>
            <a:r>
              <a:rPr lang="en-US" dirty="0">
                <a:solidFill>
                  <a:schemeClr val="accent6"/>
                </a:solidFill>
              </a:rPr>
              <a:t>Single domain</a:t>
            </a:r>
          </a:p>
        </p:txBody>
      </p:sp>
      <p:sp>
        <p:nvSpPr>
          <p:cNvPr id="5" name="TextBox 4"/>
          <p:cNvSpPr txBox="1"/>
          <p:nvPr/>
        </p:nvSpPr>
        <p:spPr>
          <a:xfrm>
            <a:off x="3298798" y="4545721"/>
            <a:ext cx="2433550" cy="646331"/>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lgn="ctr" eaLnBrk="1" hangingPunct="1">
              <a:defRPr/>
            </a:pPr>
            <a:r>
              <a:rPr lang="en-US" dirty="0">
                <a:solidFill>
                  <a:schemeClr val="accent6"/>
                </a:solidFill>
              </a:rPr>
              <a:t>Shallow folder structure</a:t>
            </a:r>
            <a:br>
              <a:rPr lang="en-US" dirty="0">
                <a:solidFill>
                  <a:schemeClr val="accent6"/>
                </a:solidFill>
              </a:rPr>
            </a:br>
            <a:r>
              <a:rPr lang="en-US" dirty="0">
                <a:solidFill>
                  <a:schemeClr val="accent6"/>
                </a:solidFill>
              </a:rPr>
              <a:t>with relevant words</a:t>
            </a:r>
          </a:p>
        </p:txBody>
      </p:sp>
      <p:sp>
        <p:nvSpPr>
          <p:cNvPr id="6" name="TextBox 5"/>
          <p:cNvSpPr txBox="1"/>
          <p:nvPr/>
        </p:nvSpPr>
        <p:spPr>
          <a:xfrm>
            <a:off x="6313667" y="3949966"/>
            <a:ext cx="2471446" cy="646331"/>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lgn="ctr" eaLnBrk="1" hangingPunct="1">
              <a:defRPr/>
            </a:pPr>
            <a:r>
              <a:rPr lang="en-US" dirty="0">
                <a:solidFill>
                  <a:schemeClr val="accent6"/>
                </a:solidFill>
              </a:rPr>
              <a:t>Keywords in page name,</a:t>
            </a:r>
          </a:p>
          <a:p>
            <a:pPr algn="ctr" eaLnBrk="1" hangingPunct="1">
              <a:defRPr/>
            </a:pPr>
            <a:r>
              <a:rPr lang="en-US" dirty="0">
                <a:solidFill>
                  <a:schemeClr val="accent6"/>
                </a:solidFill>
              </a:rPr>
              <a:t>separated by hyphen</a:t>
            </a:r>
          </a:p>
        </p:txBody>
      </p:sp>
      <p:cxnSp>
        <p:nvCxnSpPr>
          <p:cNvPr id="8" name="Straight Arrow Connector 7"/>
          <p:cNvCxnSpPr>
            <a:stCxn id="4" idx="0"/>
          </p:cNvCxnSpPr>
          <p:nvPr/>
        </p:nvCxnSpPr>
        <p:spPr bwMode="auto">
          <a:xfrm flipV="1">
            <a:off x="2178771" y="2716866"/>
            <a:ext cx="731308" cy="1371600"/>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bwMode="auto">
          <a:xfrm flipV="1">
            <a:off x="4219550" y="2716866"/>
            <a:ext cx="1520824" cy="1828800"/>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6" idx="0"/>
          </p:cNvCxnSpPr>
          <p:nvPr/>
        </p:nvCxnSpPr>
        <p:spPr bwMode="auto">
          <a:xfrm flipV="1">
            <a:off x="7549390" y="2883165"/>
            <a:ext cx="622301" cy="1066801"/>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
        <p:nvSpPr>
          <p:cNvPr id="2" name="Slide Number Placeholder 1"/>
          <p:cNvSpPr>
            <a:spLocks noGrp="1"/>
          </p:cNvSpPr>
          <p:nvPr>
            <p:ph type="sldNum" sz="quarter" idx="12"/>
          </p:nvPr>
        </p:nvSpPr>
        <p:spPr>
          <a:xfrm>
            <a:off x="10252856" y="6357251"/>
            <a:ext cx="1312025" cy="365125"/>
          </a:xfrm>
        </p:spPr>
        <p:txBody>
          <a:bodyPr/>
          <a:lstStyle/>
          <a:p>
            <a:fld id="{4FAB73BC-B049-4115-A692-8D63A059BFB8}" type="slidenum">
              <a:rPr lang="en-US" smtClean="0"/>
              <a:pPr/>
              <a:t>24</a:t>
            </a:fld>
            <a:endParaRPr lang="en-US" dirty="0"/>
          </a:p>
        </p:txBody>
      </p:sp>
    </p:spTree>
    <p:extLst>
      <p:ext uri="{BB962C8B-B14F-4D97-AF65-F5344CB8AC3E}">
        <p14:creationId xmlns:p14="http://schemas.microsoft.com/office/powerpoint/2010/main" val="8214944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492370" y="1114501"/>
            <a:ext cx="963189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720" tIns="40680" rIns="81720" bIns="4068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ctr" eaLnBrk="1" hangingPunct="1">
              <a:lnSpc>
                <a:spcPct val="120000"/>
              </a:lnSpc>
            </a:pPr>
            <a:r>
              <a:rPr lang="en-GB" altLang="en-US" sz="4800" spc="-50" dirty="0">
                <a:solidFill>
                  <a:schemeClr val="tx1">
                    <a:lumMod val="75000"/>
                    <a:lumOff val="25000"/>
                  </a:schemeClr>
                </a:solidFill>
                <a:latin typeface="+mj-lt"/>
                <a:ea typeface="+mj-ea"/>
                <a:cs typeface="+mj-cs"/>
              </a:rPr>
              <a:t>Search</a:t>
            </a:r>
            <a:r>
              <a:rPr lang="en-GB" altLang="en-US" sz="3400" b="1" dirty="0">
                <a:solidFill>
                  <a:srgbClr val="36789F"/>
                </a:solidFill>
              </a:rPr>
              <a:t> </a:t>
            </a:r>
            <a:r>
              <a:rPr lang="en-GB" altLang="en-US" sz="4800" spc="-50" dirty="0">
                <a:solidFill>
                  <a:schemeClr val="tx1">
                    <a:lumMod val="75000"/>
                    <a:lumOff val="25000"/>
                  </a:schemeClr>
                </a:solidFill>
                <a:latin typeface="+mj-lt"/>
                <a:ea typeface="+mj-ea"/>
                <a:cs typeface="+mj-cs"/>
              </a:rPr>
              <a:t>UN-Friendly</a:t>
            </a:r>
            <a:r>
              <a:rPr lang="en-GB" altLang="en-US" sz="3400" b="1" dirty="0">
                <a:solidFill>
                  <a:srgbClr val="36789F"/>
                </a:solidFill>
              </a:rPr>
              <a:t> </a:t>
            </a:r>
            <a:r>
              <a:rPr lang="en-GB" altLang="en-US" sz="4800" spc="-50" dirty="0">
                <a:solidFill>
                  <a:schemeClr val="tx1">
                    <a:lumMod val="75000"/>
                    <a:lumOff val="25000"/>
                  </a:schemeClr>
                </a:solidFill>
                <a:latin typeface="+mj-lt"/>
                <a:ea typeface="+mj-ea"/>
                <a:cs typeface="+mj-cs"/>
              </a:rPr>
              <a:t>URLs</a:t>
            </a:r>
          </a:p>
        </p:txBody>
      </p:sp>
      <p:sp>
        <p:nvSpPr>
          <p:cNvPr id="3" name="TextBox 2"/>
          <p:cNvSpPr txBox="1"/>
          <p:nvPr/>
        </p:nvSpPr>
        <p:spPr>
          <a:xfrm>
            <a:off x="543171" y="2446415"/>
            <a:ext cx="8400633" cy="523220"/>
          </a:xfrm>
          <a:prstGeom prst="rect">
            <a:avLst/>
          </a:prstGeom>
          <a:noFill/>
        </p:spPr>
        <p:txBody>
          <a:bodyPr wrap="none">
            <a:spAutoFit/>
          </a:bodyPr>
          <a:lstStyle/>
          <a:p>
            <a:pPr eaLnBrk="1" hangingPunct="1">
              <a:defRPr/>
            </a:pPr>
            <a:r>
              <a:rPr lang="en-US" sz="2800" dirty="0">
                <a:solidFill>
                  <a:schemeClr val="accent1"/>
                </a:solidFill>
                <a:cs typeface="Arial" panose="020B0604020202020204" pitchFamily="34" charset="0"/>
              </a:rPr>
              <a:t>Xyz3.nationalgeographic.com/a/?q=31z&amp;mg=vv7z&amp;sd=8</a:t>
            </a:r>
            <a:endParaRPr lang="en-US" sz="2800" dirty="0">
              <a:solidFill>
                <a:schemeClr val="accent6"/>
              </a:solidFill>
              <a:cs typeface="Arial" panose="020B0604020202020204" pitchFamily="34" charset="0"/>
            </a:endParaRPr>
          </a:p>
        </p:txBody>
      </p:sp>
      <p:sp>
        <p:nvSpPr>
          <p:cNvPr id="5" name="TextBox 4"/>
          <p:cNvSpPr txBox="1"/>
          <p:nvPr/>
        </p:nvSpPr>
        <p:spPr>
          <a:xfrm>
            <a:off x="1019909" y="4692407"/>
            <a:ext cx="5689600" cy="36933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defRPr/>
            </a:pPr>
            <a:r>
              <a:rPr lang="en-US" dirty="0">
                <a:solidFill>
                  <a:schemeClr val="accent6"/>
                </a:solidFill>
              </a:rPr>
              <a:t>Dynamic URLs don’t perform as well as </a:t>
            </a:r>
            <a:r>
              <a:rPr lang="en-US" dirty="0" smtClean="0">
                <a:solidFill>
                  <a:schemeClr val="accent6"/>
                </a:solidFill>
              </a:rPr>
              <a:t>static</a:t>
            </a:r>
            <a:endParaRPr lang="en-US" dirty="0">
              <a:solidFill>
                <a:schemeClr val="accent6"/>
              </a:solidFill>
            </a:endParaRPr>
          </a:p>
        </p:txBody>
      </p:sp>
      <p:sp>
        <p:nvSpPr>
          <p:cNvPr id="6" name="TextBox 5"/>
          <p:cNvSpPr txBox="1"/>
          <p:nvPr/>
        </p:nvSpPr>
        <p:spPr>
          <a:xfrm>
            <a:off x="6300353" y="4021768"/>
            <a:ext cx="2996526"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lgn="ctr" eaLnBrk="1" hangingPunct="1">
              <a:defRPr/>
            </a:pPr>
            <a:r>
              <a:rPr lang="en-US" dirty="0">
                <a:solidFill>
                  <a:schemeClr val="accent6"/>
                </a:solidFill>
              </a:rPr>
              <a:t>No keywords in the URL string</a:t>
            </a:r>
          </a:p>
        </p:txBody>
      </p:sp>
      <p:cxnSp>
        <p:nvCxnSpPr>
          <p:cNvPr id="14" name="Straight Arrow Connector 13"/>
          <p:cNvCxnSpPr>
            <a:stCxn id="6" idx="0"/>
          </p:cNvCxnSpPr>
          <p:nvPr/>
        </p:nvCxnSpPr>
        <p:spPr bwMode="auto">
          <a:xfrm flipV="1">
            <a:off x="7798616" y="2954968"/>
            <a:ext cx="243416" cy="1066800"/>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
        <p:nvSpPr>
          <p:cNvPr id="2" name="Slide Number Placeholder 1"/>
          <p:cNvSpPr>
            <a:spLocks noGrp="1"/>
          </p:cNvSpPr>
          <p:nvPr>
            <p:ph type="sldNum" sz="quarter" idx="12"/>
          </p:nvPr>
        </p:nvSpPr>
        <p:spPr>
          <a:xfrm>
            <a:off x="10392828" y="6507486"/>
            <a:ext cx="1312025" cy="365125"/>
          </a:xfrm>
        </p:spPr>
        <p:txBody>
          <a:bodyPr/>
          <a:lstStyle/>
          <a:p>
            <a:fld id="{4FAB73BC-B049-4115-A692-8D63A059BFB8}" type="slidenum">
              <a:rPr lang="en-US" smtClean="0"/>
              <a:pPr/>
              <a:t>25</a:t>
            </a:fld>
            <a:endParaRPr lang="en-US" dirty="0"/>
          </a:p>
        </p:txBody>
      </p:sp>
    </p:spTree>
    <p:extLst>
      <p:ext uri="{BB962C8B-B14F-4D97-AF65-F5344CB8AC3E}">
        <p14:creationId xmlns:p14="http://schemas.microsoft.com/office/powerpoint/2010/main" val="4929559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defRPr/>
            </a:pPr>
            <a:r>
              <a:rPr lang="en-US"/>
              <a:t>Webpage File Naming</a:t>
            </a:r>
          </a:p>
        </p:txBody>
      </p:sp>
      <p:sp>
        <p:nvSpPr>
          <p:cNvPr id="131075" name="Rectangle 3"/>
          <p:cNvSpPr>
            <a:spLocks noGrp="1" noChangeArrowheads="1"/>
          </p:cNvSpPr>
          <p:nvPr>
            <p:ph type="body" idx="1"/>
          </p:nvPr>
        </p:nvSpPr>
        <p:spPr/>
        <p:txBody>
          <a:bodyPr/>
          <a:lstStyle/>
          <a:p>
            <a:pPr eaLnBrk="1" hangingPunct="1"/>
            <a:r>
              <a:rPr lang="en-US" altLang="en-US" sz="2400" dirty="0" smtClean="0"/>
              <a:t>The filename should be relevant to your target keyword.</a:t>
            </a:r>
          </a:p>
          <a:p>
            <a:pPr eaLnBrk="1" hangingPunct="1"/>
            <a:r>
              <a:rPr lang="en-US" altLang="en-US" sz="2400" dirty="0" smtClean="0"/>
              <a:t>Don’t use spaces to separate words.</a:t>
            </a:r>
          </a:p>
          <a:p>
            <a:pPr eaLnBrk="1" hangingPunct="1"/>
            <a:r>
              <a:rPr lang="en-US" altLang="en-US" sz="2400" dirty="0" smtClean="0"/>
              <a:t>Use either hyphens or underscores, but its more advisable to use the former. </a:t>
            </a:r>
          </a:p>
          <a:p>
            <a:pPr lvl="1"/>
            <a:r>
              <a:rPr lang="en-US" altLang="en-US" sz="2200" dirty="0" smtClean="0"/>
              <a:t>detergent-bar.html</a:t>
            </a:r>
          </a:p>
          <a:p>
            <a:pPr lvl="1"/>
            <a:r>
              <a:rPr lang="en-US" altLang="en-US" sz="2200" dirty="0" smtClean="0"/>
              <a:t>speed-detergent-bar.html</a:t>
            </a:r>
          </a:p>
          <a:p>
            <a:pPr eaLnBrk="1" hangingPunct="1"/>
            <a:endParaRPr lang="en-US" altLang="en-US" dirty="0" smtClean="0"/>
          </a:p>
        </p:txBody>
      </p:sp>
      <p:sp>
        <p:nvSpPr>
          <p:cNvPr id="2" name="Slide Number Placeholder 1"/>
          <p:cNvSpPr>
            <a:spLocks noGrp="1"/>
          </p:cNvSpPr>
          <p:nvPr>
            <p:ph type="sldNum" sz="quarter" idx="12"/>
          </p:nvPr>
        </p:nvSpPr>
        <p:spPr/>
        <p:txBody>
          <a:bodyPr/>
          <a:lstStyle/>
          <a:p>
            <a:fld id="{6113E31D-E2AB-40D1-8B51-AFA5AFEF393A}" type="slidenum">
              <a:rPr lang="en-US" smtClean="0"/>
              <a:t>26</a:t>
            </a:fld>
            <a:endParaRPr lang="en-US" dirty="0"/>
          </a:p>
        </p:txBody>
      </p:sp>
    </p:spTree>
    <p:extLst>
      <p:ext uri="{BB962C8B-B14F-4D97-AF65-F5344CB8AC3E}">
        <p14:creationId xmlns:p14="http://schemas.microsoft.com/office/powerpoint/2010/main" val="3835378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 calcmode="lin" valueType="num">
                                      <p:cBhvr additive="base">
                                        <p:cTn id="7" dur="500" fill="hold"/>
                                        <p:tgtEl>
                                          <p:spTgt spid="131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10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1075">
                                            <p:txEl>
                                              <p:pRg st="1" end="1"/>
                                            </p:txEl>
                                          </p:spTgt>
                                        </p:tgtEl>
                                        <p:attrNameLst>
                                          <p:attrName>style.visibility</p:attrName>
                                        </p:attrNameLst>
                                      </p:cBhvr>
                                      <p:to>
                                        <p:strVal val="visible"/>
                                      </p:to>
                                    </p:set>
                                    <p:anim calcmode="lin" valueType="num">
                                      <p:cBhvr additive="base">
                                        <p:cTn id="13" dur="500" fill="hold"/>
                                        <p:tgtEl>
                                          <p:spTgt spid="1310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10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1075">
                                            <p:txEl>
                                              <p:pRg st="2" end="2"/>
                                            </p:txEl>
                                          </p:spTgt>
                                        </p:tgtEl>
                                        <p:attrNameLst>
                                          <p:attrName>style.visibility</p:attrName>
                                        </p:attrNameLst>
                                      </p:cBhvr>
                                      <p:to>
                                        <p:strVal val="visible"/>
                                      </p:to>
                                    </p:set>
                                    <p:anim calcmode="lin" valueType="num">
                                      <p:cBhvr additive="base">
                                        <p:cTn id="19" dur="500" fill="hold"/>
                                        <p:tgtEl>
                                          <p:spTgt spid="1310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10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1075">
                                            <p:txEl>
                                              <p:pRg st="3" end="3"/>
                                            </p:txEl>
                                          </p:spTgt>
                                        </p:tgtEl>
                                        <p:attrNameLst>
                                          <p:attrName>style.visibility</p:attrName>
                                        </p:attrNameLst>
                                      </p:cBhvr>
                                      <p:to>
                                        <p:strVal val="visible"/>
                                      </p:to>
                                    </p:set>
                                    <p:anim calcmode="lin" valueType="num">
                                      <p:cBhvr additive="base">
                                        <p:cTn id="25" dur="500" fill="hold"/>
                                        <p:tgtEl>
                                          <p:spTgt spid="1310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10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1075">
                                            <p:txEl>
                                              <p:pRg st="4" end="4"/>
                                            </p:txEl>
                                          </p:spTgt>
                                        </p:tgtEl>
                                        <p:attrNameLst>
                                          <p:attrName>style.visibility</p:attrName>
                                        </p:attrNameLst>
                                      </p:cBhvr>
                                      <p:to>
                                        <p:strVal val="visible"/>
                                      </p:to>
                                    </p:set>
                                    <p:anim calcmode="lin" valueType="num">
                                      <p:cBhvr additive="base">
                                        <p:cTn id="31" dur="500" fill="hold"/>
                                        <p:tgtEl>
                                          <p:spTgt spid="1310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10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4" fill="hold" nodeType="clickEffect">
                                  <p:stCondLst>
                                    <p:cond delay="0"/>
                                  </p:stCondLst>
                                  <p:childTnLst>
                                    <p:anim calcmode="lin" valueType="num">
                                      <p:cBhvr additive="base">
                                        <p:cTn id="36" dur="500"/>
                                        <p:tgtEl>
                                          <p:spTgt spid="131075">
                                            <p:txEl>
                                              <p:pRg st="0" end="0"/>
                                            </p:txEl>
                                          </p:spTgt>
                                        </p:tgtEl>
                                        <p:attrNameLst>
                                          <p:attrName>ppt_x</p:attrName>
                                        </p:attrNameLst>
                                      </p:cBhvr>
                                      <p:tavLst>
                                        <p:tav tm="0">
                                          <p:val>
                                            <p:strVal val="ppt_x"/>
                                          </p:val>
                                        </p:tav>
                                        <p:tav tm="100000">
                                          <p:val>
                                            <p:strVal val="ppt_x"/>
                                          </p:val>
                                        </p:tav>
                                      </p:tavLst>
                                    </p:anim>
                                    <p:anim calcmode="lin" valueType="num">
                                      <p:cBhvr additive="base">
                                        <p:cTn id="37" dur="500"/>
                                        <p:tgtEl>
                                          <p:spTgt spid="131075">
                                            <p:txEl>
                                              <p:pRg st="0" end="0"/>
                                            </p:tx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131075">
                                            <p:txEl>
                                              <p:pRg st="0" end="0"/>
                                            </p:txEl>
                                          </p:spTgt>
                                        </p:tgtEl>
                                        <p:attrNameLst>
                                          <p:attrName>style.visibility</p:attrName>
                                        </p:attrNameLst>
                                      </p:cBhvr>
                                      <p:to>
                                        <p:strVal val="hidden"/>
                                      </p:to>
                                    </p:set>
                                  </p:childTnLst>
                                </p:cTn>
                              </p:par>
                              <p:par>
                                <p:cTn id="39" presetID="2" presetClass="exit" presetSubtype="4" fill="hold" nodeType="withEffect">
                                  <p:stCondLst>
                                    <p:cond delay="0"/>
                                  </p:stCondLst>
                                  <p:childTnLst>
                                    <p:anim calcmode="lin" valueType="num">
                                      <p:cBhvr additive="base">
                                        <p:cTn id="40" dur="500"/>
                                        <p:tgtEl>
                                          <p:spTgt spid="131075">
                                            <p:txEl>
                                              <p:pRg st="1" end="1"/>
                                            </p:txEl>
                                          </p:spTgt>
                                        </p:tgtEl>
                                        <p:attrNameLst>
                                          <p:attrName>ppt_x</p:attrName>
                                        </p:attrNameLst>
                                      </p:cBhvr>
                                      <p:tavLst>
                                        <p:tav tm="0">
                                          <p:val>
                                            <p:strVal val="ppt_x"/>
                                          </p:val>
                                        </p:tav>
                                        <p:tav tm="100000">
                                          <p:val>
                                            <p:strVal val="ppt_x"/>
                                          </p:val>
                                        </p:tav>
                                      </p:tavLst>
                                    </p:anim>
                                    <p:anim calcmode="lin" valueType="num">
                                      <p:cBhvr additive="base">
                                        <p:cTn id="41" dur="500"/>
                                        <p:tgtEl>
                                          <p:spTgt spid="131075">
                                            <p:txEl>
                                              <p:pRg st="1" end="1"/>
                                            </p:txEl>
                                          </p:spTgt>
                                        </p:tgtEl>
                                        <p:attrNameLst>
                                          <p:attrName>ppt_y</p:attrName>
                                        </p:attrNameLst>
                                      </p:cBhvr>
                                      <p:tavLst>
                                        <p:tav tm="0">
                                          <p:val>
                                            <p:strVal val="ppt_y"/>
                                          </p:val>
                                        </p:tav>
                                        <p:tav tm="100000">
                                          <p:val>
                                            <p:strVal val="1+ppt_h/2"/>
                                          </p:val>
                                        </p:tav>
                                      </p:tavLst>
                                    </p:anim>
                                    <p:set>
                                      <p:cBhvr>
                                        <p:cTn id="42" dur="1" fill="hold">
                                          <p:stCondLst>
                                            <p:cond delay="499"/>
                                          </p:stCondLst>
                                        </p:cTn>
                                        <p:tgtEl>
                                          <p:spTgt spid="131075">
                                            <p:txEl>
                                              <p:pRg st="1" end="1"/>
                                            </p:txEl>
                                          </p:spTgt>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131075">
                                            <p:txEl>
                                              <p:pRg st="2" end="2"/>
                                            </p:txEl>
                                          </p:spTgt>
                                        </p:tgtEl>
                                        <p:attrNameLst>
                                          <p:attrName>ppt_x</p:attrName>
                                        </p:attrNameLst>
                                      </p:cBhvr>
                                      <p:tavLst>
                                        <p:tav tm="0">
                                          <p:val>
                                            <p:strVal val="ppt_x"/>
                                          </p:val>
                                        </p:tav>
                                        <p:tav tm="100000">
                                          <p:val>
                                            <p:strVal val="ppt_x"/>
                                          </p:val>
                                        </p:tav>
                                      </p:tavLst>
                                    </p:anim>
                                    <p:anim calcmode="lin" valueType="num">
                                      <p:cBhvr additive="base">
                                        <p:cTn id="45" dur="500"/>
                                        <p:tgtEl>
                                          <p:spTgt spid="131075">
                                            <p:txEl>
                                              <p:pRg st="2" end="2"/>
                                            </p:txEl>
                                          </p:spTgt>
                                        </p:tgtEl>
                                        <p:attrNameLst>
                                          <p:attrName>ppt_y</p:attrName>
                                        </p:attrNameLst>
                                      </p:cBhvr>
                                      <p:tavLst>
                                        <p:tav tm="0">
                                          <p:val>
                                            <p:strVal val="ppt_y"/>
                                          </p:val>
                                        </p:tav>
                                        <p:tav tm="100000">
                                          <p:val>
                                            <p:strVal val="1+ppt_h/2"/>
                                          </p:val>
                                        </p:tav>
                                      </p:tavLst>
                                    </p:anim>
                                    <p:set>
                                      <p:cBhvr>
                                        <p:cTn id="46" dur="1" fill="hold">
                                          <p:stCondLst>
                                            <p:cond delay="499"/>
                                          </p:stCondLst>
                                        </p:cTn>
                                        <p:tgtEl>
                                          <p:spTgt spid="131075">
                                            <p:txEl>
                                              <p:pRg st="2" end="2"/>
                                            </p:txEl>
                                          </p:spTgt>
                                        </p:tgtEl>
                                        <p:attrNameLst>
                                          <p:attrName>style.visibility</p:attrName>
                                        </p:attrNameLst>
                                      </p:cBhvr>
                                      <p:to>
                                        <p:strVal val="hidden"/>
                                      </p:to>
                                    </p:set>
                                  </p:childTnLst>
                                </p:cTn>
                              </p:par>
                              <p:par>
                                <p:cTn id="47" presetID="2" presetClass="exit" presetSubtype="4" fill="hold" nodeType="withEffect">
                                  <p:stCondLst>
                                    <p:cond delay="0"/>
                                  </p:stCondLst>
                                  <p:childTnLst>
                                    <p:anim calcmode="lin" valueType="num">
                                      <p:cBhvr additive="base">
                                        <p:cTn id="48" dur="500"/>
                                        <p:tgtEl>
                                          <p:spTgt spid="131075">
                                            <p:txEl>
                                              <p:pRg st="3" end="3"/>
                                            </p:txEl>
                                          </p:spTgt>
                                        </p:tgtEl>
                                        <p:attrNameLst>
                                          <p:attrName>ppt_x</p:attrName>
                                        </p:attrNameLst>
                                      </p:cBhvr>
                                      <p:tavLst>
                                        <p:tav tm="0">
                                          <p:val>
                                            <p:strVal val="ppt_x"/>
                                          </p:val>
                                        </p:tav>
                                        <p:tav tm="100000">
                                          <p:val>
                                            <p:strVal val="ppt_x"/>
                                          </p:val>
                                        </p:tav>
                                      </p:tavLst>
                                    </p:anim>
                                    <p:anim calcmode="lin" valueType="num">
                                      <p:cBhvr additive="base">
                                        <p:cTn id="49" dur="500"/>
                                        <p:tgtEl>
                                          <p:spTgt spid="131075">
                                            <p:txEl>
                                              <p:pRg st="3" end="3"/>
                                            </p:txEl>
                                          </p:spTgt>
                                        </p:tgtEl>
                                        <p:attrNameLst>
                                          <p:attrName>ppt_y</p:attrName>
                                        </p:attrNameLst>
                                      </p:cBhvr>
                                      <p:tavLst>
                                        <p:tav tm="0">
                                          <p:val>
                                            <p:strVal val="ppt_y"/>
                                          </p:val>
                                        </p:tav>
                                        <p:tav tm="100000">
                                          <p:val>
                                            <p:strVal val="1+ppt_h/2"/>
                                          </p:val>
                                        </p:tav>
                                      </p:tavLst>
                                    </p:anim>
                                    <p:set>
                                      <p:cBhvr>
                                        <p:cTn id="50" dur="1" fill="hold">
                                          <p:stCondLst>
                                            <p:cond delay="499"/>
                                          </p:stCondLst>
                                        </p:cTn>
                                        <p:tgtEl>
                                          <p:spTgt spid="131075">
                                            <p:txEl>
                                              <p:pRg st="3" end="3"/>
                                            </p:txEl>
                                          </p:spTgt>
                                        </p:tgtEl>
                                        <p:attrNameLst>
                                          <p:attrName>style.visibility</p:attrName>
                                        </p:attrNameLst>
                                      </p:cBhvr>
                                      <p:to>
                                        <p:strVal val="hidden"/>
                                      </p:to>
                                    </p:set>
                                  </p:childTnLst>
                                </p:cTn>
                              </p:par>
                              <p:par>
                                <p:cTn id="51" presetID="2" presetClass="exit" presetSubtype="4" fill="hold" nodeType="withEffect">
                                  <p:stCondLst>
                                    <p:cond delay="0"/>
                                  </p:stCondLst>
                                  <p:childTnLst>
                                    <p:anim calcmode="lin" valueType="num">
                                      <p:cBhvr additive="base">
                                        <p:cTn id="52" dur="500"/>
                                        <p:tgtEl>
                                          <p:spTgt spid="131075">
                                            <p:txEl>
                                              <p:pRg st="4" end="4"/>
                                            </p:txEl>
                                          </p:spTgt>
                                        </p:tgtEl>
                                        <p:attrNameLst>
                                          <p:attrName>ppt_x</p:attrName>
                                        </p:attrNameLst>
                                      </p:cBhvr>
                                      <p:tavLst>
                                        <p:tav tm="0">
                                          <p:val>
                                            <p:strVal val="ppt_x"/>
                                          </p:val>
                                        </p:tav>
                                        <p:tav tm="100000">
                                          <p:val>
                                            <p:strVal val="ppt_x"/>
                                          </p:val>
                                        </p:tav>
                                      </p:tavLst>
                                    </p:anim>
                                    <p:anim calcmode="lin" valueType="num">
                                      <p:cBhvr additive="base">
                                        <p:cTn id="53" dur="500"/>
                                        <p:tgtEl>
                                          <p:spTgt spid="131075">
                                            <p:txEl>
                                              <p:pRg st="4" end="4"/>
                                            </p:txEl>
                                          </p:spTgt>
                                        </p:tgtEl>
                                        <p:attrNameLst>
                                          <p:attrName>ppt_y</p:attrName>
                                        </p:attrNameLst>
                                      </p:cBhvr>
                                      <p:tavLst>
                                        <p:tav tm="0">
                                          <p:val>
                                            <p:strVal val="ppt_y"/>
                                          </p:val>
                                        </p:tav>
                                        <p:tav tm="100000">
                                          <p:val>
                                            <p:strVal val="1+ppt_h/2"/>
                                          </p:val>
                                        </p:tav>
                                      </p:tavLst>
                                    </p:anim>
                                    <p:set>
                                      <p:cBhvr>
                                        <p:cTn id="54" dur="1" fill="hold">
                                          <p:stCondLst>
                                            <p:cond delay="499"/>
                                          </p:stCondLst>
                                        </p:cTn>
                                        <p:tgtEl>
                                          <p:spTgt spid="131075">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defRPr/>
            </a:pPr>
            <a:r>
              <a:rPr lang="en-US"/>
              <a:t>Sitemaps</a:t>
            </a:r>
          </a:p>
        </p:txBody>
      </p:sp>
      <p:sp>
        <p:nvSpPr>
          <p:cNvPr id="148483" name="Rectangle 3"/>
          <p:cNvSpPr>
            <a:spLocks noGrp="1" noChangeArrowheads="1"/>
          </p:cNvSpPr>
          <p:nvPr>
            <p:ph type="body" idx="1"/>
          </p:nvPr>
        </p:nvSpPr>
        <p:spPr/>
        <p:txBody>
          <a:bodyPr/>
          <a:lstStyle/>
          <a:p>
            <a:r>
              <a:rPr lang="en-US" altLang="en-US" dirty="0" smtClean="0"/>
              <a:t>Sitemaps are an easy way for webmasters to inform search engines about pages on their sites that are available for crawling. </a:t>
            </a:r>
          </a:p>
          <a:p>
            <a:pPr eaLnBrk="1" hangingPunct="1"/>
            <a:r>
              <a:rPr lang="en-US" altLang="en-US" dirty="0" smtClean="0"/>
              <a:t>2 types:</a:t>
            </a:r>
          </a:p>
          <a:p>
            <a:pPr lvl="1" eaLnBrk="1" hangingPunct="1"/>
            <a:r>
              <a:rPr lang="en-US" altLang="en-US" dirty="0" smtClean="0"/>
              <a:t>XML Sitemap ( For Search Engine Spiders)</a:t>
            </a:r>
          </a:p>
          <a:p>
            <a:pPr lvl="2">
              <a:spcBef>
                <a:spcPct val="20000"/>
              </a:spcBef>
            </a:pPr>
            <a:r>
              <a:rPr lang="en-US" altLang="en-US" dirty="0"/>
              <a:t>An XML Sitemap is an XML file that lists the URLs for a site</a:t>
            </a:r>
          </a:p>
          <a:p>
            <a:pPr lvl="2">
              <a:spcBef>
                <a:spcPct val="20000"/>
              </a:spcBef>
            </a:pPr>
            <a:r>
              <a:rPr lang="en-US" altLang="en-US" dirty="0"/>
              <a:t>Makes it easier for users to navigate </a:t>
            </a:r>
          </a:p>
          <a:p>
            <a:pPr lvl="2">
              <a:spcBef>
                <a:spcPct val="20000"/>
              </a:spcBef>
            </a:pPr>
            <a:r>
              <a:rPr lang="en-US" altLang="en-US" dirty="0"/>
              <a:t>Helps search engine crawlers to access all pages and links </a:t>
            </a:r>
          </a:p>
          <a:p>
            <a:pPr lvl="1" eaLnBrk="1" hangingPunct="1"/>
            <a:endParaRPr lang="en-US" altLang="en-US" dirty="0" smtClean="0"/>
          </a:p>
          <a:p>
            <a:pPr lvl="1" eaLnBrk="1" hangingPunct="1"/>
            <a:r>
              <a:rPr lang="en-US" altLang="en-US" dirty="0" smtClean="0"/>
              <a:t>HTML Sitemap (For human readers)</a:t>
            </a:r>
          </a:p>
          <a:p>
            <a:pPr eaLnBrk="1" hangingPunct="1">
              <a:buFont typeface="Wingdings" pitchFamily="2" charset="2"/>
              <a:buNone/>
            </a:pPr>
            <a:endParaRPr lang="en-US" altLang="en-US" dirty="0" smtClean="0"/>
          </a:p>
        </p:txBody>
      </p:sp>
      <p:sp>
        <p:nvSpPr>
          <p:cNvPr id="2" name="Slide Number Placeholder 1"/>
          <p:cNvSpPr>
            <a:spLocks noGrp="1"/>
          </p:cNvSpPr>
          <p:nvPr>
            <p:ph type="sldNum" sz="quarter" idx="12"/>
          </p:nvPr>
        </p:nvSpPr>
        <p:spPr/>
        <p:txBody>
          <a:bodyPr/>
          <a:lstStyle/>
          <a:p>
            <a:fld id="{6113E31D-E2AB-40D1-8B51-AFA5AFEF393A}" type="slidenum">
              <a:rPr lang="en-US" smtClean="0"/>
              <a:t>27</a:t>
            </a:fld>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001" y="4942741"/>
            <a:ext cx="374332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3252" y="2268415"/>
            <a:ext cx="36957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3400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nodeType="clickEffect">
                                  <p:stCondLst>
                                    <p:cond delay="0"/>
                                  </p:stCondLst>
                                  <p:childTnLst>
                                    <p:anim calcmode="lin" valueType="num">
                                      <p:cBhvr additive="base">
                                        <p:cTn id="6" dur="500"/>
                                        <p:tgtEl>
                                          <p:spTgt spid="148483">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148483">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148483">
                                            <p:txEl>
                                              <p:pRg st="0" end="0"/>
                                            </p:txEl>
                                          </p:spTgt>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148483">
                                            <p:txEl>
                                              <p:pRg st="1" end="1"/>
                                            </p:txEl>
                                          </p:spTgt>
                                        </p:tgtEl>
                                        <p:attrNameLst>
                                          <p:attrName>ppt_x</p:attrName>
                                        </p:attrNameLst>
                                      </p:cBhvr>
                                      <p:tavLst>
                                        <p:tav tm="0">
                                          <p:val>
                                            <p:strVal val="ppt_x"/>
                                          </p:val>
                                        </p:tav>
                                        <p:tav tm="100000">
                                          <p:val>
                                            <p:strVal val="ppt_x"/>
                                          </p:val>
                                        </p:tav>
                                      </p:tavLst>
                                    </p:anim>
                                    <p:anim calcmode="lin" valueType="num">
                                      <p:cBhvr additive="base">
                                        <p:cTn id="13" dur="500"/>
                                        <p:tgtEl>
                                          <p:spTgt spid="148483">
                                            <p:txEl>
                                              <p:pRg st="1" end="1"/>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148483">
                                            <p:txEl>
                                              <p:pRg st="1" end="1"/>
                                            </p:txEl>
                                          </p:spTgt>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xit" presetSubtype="4" fill="hold" nodeType="clickEffect">
                                  <p:stCondLst>
                                    <p:cond delay="0"/>
                                  </p:stCondLst>
                                  <p:childTnLst>
                                    <p:anim calcmode="lin" valueType="num">
                                      <p:cBhvr additive="base">
                                        <p:cTn id="18" dur="500"/>
                                        <p:tgtEl>
                                          <p:spTgt spid="148483">
                                            <p:txEl>
                                              <p:pRg st="2" end="2"/>
                                            </p:txEl>
                                          </p:spTgt>
                                        </p:tgtEl>
                                        <p:attrNameLst>
                                          <p:attrName>ppt_x</p:attrName>
                                        </p:attrNameLst>
                                      </p:cBhvr>
                                      <p:tavLst>
                                        <p:tav tm="0">
                                          <p:val>
                                            <p:strVal val="ppt_x"/>
                                          </p:val>
                                        </p:tav>
                                        <p:tav tm="100000">
                                          <p:val>
                                            <p:strVal val="ppt_x"/>
                                          </p:val>
                                        </p:tav>
                                      </p:tavLst>
                                    </p:anim>
                                    <p:anim calcmode="lin" valueType="num">
                                      <p:cBhvr additive="base">
                                        <p:cTn id="19" dur="500"/>
                                        <p:tgtEl>
                                          <p:spTgt spid="148483">
                                            <p:txEl>
                                              <p:pRg st="2" end="2"/>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148483">
                                            <p:txEl>
                                              <p:pRg st="2" end="2"/>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48483">
                                            <p:txEl>
                                              <p:pRg st="3" end="3"/>
                                            </p:txEl>
                                          </p:spTgt>
                                        </p:tgtEl>
                                        <p:attrNameLst>
                                          <p:attrName>ppt_x</p:attrName>
                                        </p:attrNameLst>
                                      </p:cBhvr>
                                      <p:tavLst>
                                        <p:tav tm="0">
                                          <p:val>
                                            <p:strVal val="ppt_x"/>
                                          </p:val>
                                        </p:tav>
                                        <p:tav tm="100000">
                                          <p:val>
                                            <p:strVal val="ppt_x"/>
                                          </p:val>
                                        </p:tav>
                                      </p:tavLst>
                                    </p:anim>
                                    <p:anim calcmode="lin" valueType="num">
                                      <p:cBhvr additive="base">
                                        <p:cTn id="25" dur="500"/>
                                        <p:tgtEl>
                                          <p:spTgt spid="148483">
                                            <p:txEl>
                                              <p:pRg st="3" end="3"/>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148483">
                                            <p:txEl>
                                              <p:pRg st="3" end="3"/>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148483">
                                            <p:txEl>
                                              <p:pRg st="4" end="4"/>
                                            </p:txEl>
                                          </p:spTgt>
                                        </p:tgtEl>
                                        <p:attrNameLst>
                                          <p:attrName>ppt_x</p:attrName>
                                        </p:attrNameLst>
                                      </p:cBhvr>
                                      <p:tavLst>
                                        <p:tav tm="0">
                                          <p:val>
                                            <p:strVal val="ppt_x"/>
                                          </p:val>
                                        </p:tav>
                                        <p:tav tm="100000">
                                          <p:val>
                                            <p:strVal val="ppt_x"/>
                                          </p:val>
                                        </p:tav>
                                      </p:tavLst>
                                    </p:anim>
                                    <p:anim calcmode="lin" valueType="num">
                                      <p:cBhvr additive="base">
                                        <p:cTn id="31" dur="500"/>
                                        <p:tgtEl>
                                          <p:spTgt spid="148483">
                                            <p:txEl>
                                              <p:pRg st="4" end="4"/>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148483">
                                            <p:txEl>
                                              <p:pRg st="4" end="4"/>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148483">
                                            <p:txEl>
                                              <p:pRg st="5" end="5"/>
                                            </p:txEl>
                                          </p:spTgt>
                                        </p:tgtEl>
                                        <p:attrNameLst>
                                          <p:attrName>ppt_x</p:attrName>
                                        </p:attrNameLst>
                                      </p:cBhvr>
                                      <p:tavLst>
                                        <p:tav tm="0">
                                          <p:val>
                                            <p:strVal val="ppt_x"/>
                                          </p:val>
                                        </p:tav>
                                        <p:tav tm="100000">
                                          <p:val>
                                            <p:strVal val="ppt_x"/>
                                          </p:val>
                                        </p:tav>
                                      </p:tavLst>
                                    </p:anim>
                                    <p:anim calcmode="lin" valueType="num">
                                      <p:cBhvr additive="base">
                                        <p:cTn id="37" dur="500"/>
                                        <p:tgtEl>
                                          <p:spTgt spid="148483">
                                            <p:txEl>
                                              <p:pRg st="5" end="5"/>
                                            </p:tx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148483">
                                            <p:txEl>
                                              <p:pRg st="5" end="5"/>
                                            </p:txEl>
                                          </p:spTgt>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xit" presetSubtype="4" fill="hold" nodeType="clickEffect">
                                  <p:stCondLst>
                                    <p:cond delay="0"/>
                                  </p:stCondLst>
                                  <p:childTnLst>
                                    <p:anim calcmode="lin" valueType="num">
                                      <p:cBhvr additive="base">
                                        <p:cTn id="42" dur="500"/>
                                        <p:tgtEl>
                                          <p:spTgt spid="148483">
                                            <p:txEl>
                                              <p:pRg st="7" end="7"/>
                                            </p:txEl>
                                          </p:spTgt>
                                        </p:tgtEl>
                                        <p:attrNameLst>
                                          <p:attrName>ppt_x</p:attrName>
                                        </p:attrNameLst>
                                      </p:cBhvr>
                                      <p:tavLst>
                                        <p:tav tm="0">
                                          <p:val>
                                            <p:strVal val="ppt_x"/>
                                          </p:val>
                                        </p:tav>
                                        <p:tav tm="100000">
                                          <p:val>
                                            <p:strVal val="ppt_x"/>
                                          </p:val>
                                        </p:tav>
                                      </p:tavLst>
                                    </p:anim>
                                    <p:anim calcmode="lin" valueType="num">
                                      <p:cBhvr additive="base">
                                        <p:cTn id="43" dur="500"/>
                                        <p:tgtEl>
                                          <p:spTgt spid="148483">
                                            <p:txEl>
                                              <p:pRg st="7" end="7"/>
                                            </p:txEl>
                                          </p:spTgt>
                                        </p:tgtEl>
                                        <p:attrNameLst>
                                          <p:attrName>ppt_y</p:attrName>
                                        </p:attrNameLst>
                                      </p:cBhvr>
                                      <p:tavLst>
                                        <p:tav tm="0">
                                          <p:val>
                                            <p:strVal val="ppt_y"/>
                                          </p:val>
                                        </p:tav>
                                        <p:tav tm="100000">
                                          <p:val>
                                            <p:strVal val="1+ppt_h/2"/>
                                          </p:val>
                                        </p:tav>
                                      </p:tavLst>
                                    </p:anim>
                                    <p:set>
                                      <p:cBhvr>
                                        <p:cTn id="44" dur="1" fill="hold">
                                          <p:stCondLst>
                                            <p:cond delay="499"/>
                                          </p:stCondLst>
                                        </p:cTn>
                                        <p:tgtEl>
                                          <p:spTgt spid="14848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Write good content</a:t>
            </a:r>
            <a:endParaRPr lang="en-MY" dirty="0"/>
          </a:p>
        </p:txBody>
      </p:sp>
      <p:sp>
        <p:nvSpPr>
          <p:cNvPr id="39939" name="Content Placeholder 2"/>
          <p:cNvSpPr>
            <a:spLocks noGrp="1"/>
          </p:cNvSpPr>
          <p:nvPr>
            <p:ph idx="1"/>
          </p:nvPr>
        </p:nvSpPr>
        <p:spPr>
          <a:xfrm>
            <a:off x="867507" y="1975338"/>
            <a:ext cx="10363200" cy="3733800"/>
          </a:xfrm>
        </p:spPr>
        <p:txBody>
          <a:bodyPr/>
          <a:lstStyle/>
          <a:p>
            <a:pPr eaLnBrk="1" hangingPunct="1"/>
            <a:r>
              <a:rPr lang="en-US" altLang="en-US" sz="2000" dirty="0" smtClean="0"/>
              <a:t>This is maybe the most important strategy of all. If your pages contain good, relevant, useful content, search engines will be more likely to rank your page higher for relevant searches. </a:t>
            </a:r>
          </a:p>
          <a:p>
            <a:pPr eaLnBrk="1" hangingPunct="1"/>
            <a:r>
              <a:rPr lang="en-US" altLang="en-US" sz="2000" dirty="0" smtClean="0"/>
              <a:t>As an added benefit, good content will encourage more sites to link to your pages, thereby further increasing your search engine ranking.</a:t>
            </a:r>
            <a:endParaRPr lang="en-MY" altLang="en-US" sz="2000" dirty="0" smtClean="0"/>
          </a:p>
          <a:p>
            <a:pPr eaLnBrk="1" hangingPunct="1"/>
            <a:r>
              <a:rPr lang="en-US" altLang="en-US" sz="2000" dirty="0" smtClean="0"/>
              <a:t>It's also good to update your content regularly. Visitors like fresh content, so they will visit your site more often. More visits lead to more links to your content, which ultimately results in more traffic.</a:t>
            </a:r>
          </a:p>
          <a:p>
            <a:pPr eaLnBrk="1" hangingPunct="1"/>
            <a:r>
              <a:rPr lang="en-US" altLang="en-US" sz="2000" dirty="0" smtClean="0"/>
              <a:t>Avoid Text in Images/Flash.</a:t>
            </a:r>
          </a:p>
          <a:p>
            <a:pPr eaLnBrk="1" hangingPunct="1"/>
            <a:r>
              <a:rPr lang="en-US" altLang="en-US" sz="2000" dirty="0" smtClean="0"/>
              <a:t>Watch out for duplicate content.</a:t>
            </a:r>
            <a:r>
              <a:rPr lang="en-MY" altLang="en-US" sz="2000" dirty="0" smtClean="0"/>
              <a:t/>
            </a:r>
            <a:br>
              <a:rPr lang="en-MY" altLang="en-US" sz="2000" dirty="0" smtClean="0"/>
            </a:br>
            <a:endParaRPr lang="en-US" altLang="en-US" sz="2000" dirty="0" smtClean="0"/>
          </a:p>
          <a:p>
            <a:pPr eaLnBrk="1" hangingPunct="1"/>
            <a:endParaRPr lang="en-MY" altLang="en-US" sz="2000" dirty="0" smtClean="0"/>
          </a:p>
        </p:txBody>
      </p:sp>
      <p:sp>
        <p:nvSpPr>
          <p:cNvPr id="3" name="Slide Number Placeholder 2"/>
          <p:cNvSpPr>
            <a:spLocks noGrp="1"/>
          </p:cNvSpPr>
          <p:nvPr>
            <p:ph type="sldNum" sz="quarter" idx="12"/>
          </p:nvPr>
        </p:nvSpPr>
        <p:spPr/>
        <p:txBody>
          <a:bodyPr/>
          <a:lstStyle/>
          <a:p>
            <a:fld id="{6113E31D-E2AB-40D1-8B51-AFA5AFEF393A}" type="slidenum">
              <a:rPr lang="en-US" smtClean="0"/>
              <a:t>28</a:t>
            </a:fld>
            <a:endParaRPr lang="en-US" dirty="0"/>
          </a:p>
        </p:txBody>
      </p:sp>
    </p:spTree>
    <p:extLst>
      <p:ext uri="{BB962C8B-B14F-4D97-AF65-F5344CB8AC3E}">
        <p14:creationId xmlns:p14="http://schemas.microsoft.com/office/powerpoint/2010/main" val="13790761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920425" y="404446"/>
            <a:ext cx="878058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720" tIns="40680" rIns="81720" bIns="4068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eaLnBrk="1" hangingPunct="1">
              <a:lnSpc>
                <a:spcPct val="120000"/>
              </a:lnSpc>
            </a:pPr>
            <a:r>
              <a:rPr lang="en-GB" altLang="en-US" sz="4800" spc="-50" dirty="0">
                <a:solidFill>
                  <a:schemeClr val="tx1">
                    <a:lumMod val="75000"/>
                    <a:lumOff val="25000"/>
                  </a:schemeClr>
                </a:solidFill>
                <a:latin typeface="+mj-lt"/>
                <a:ea typeface="+mj-ea"/>
                <a:cs typeface="+mj-cs"/>
              </a:rPr>
              <a:t>Title</a:t>
            </a:r>
            <a:r>
              <a:rPr lang="en-GB" altLang="en-US" sz="3400" b="1" dirty="0">
                <a:solidFill>
                  <a:srgbClr val="36789F"/>
                </a:solidFill>
              </a:rPr>
              <a:t> </a:t>
            </a:r>
            <a:r>
              <a:rPr lang="en-GB" altLang="en-US" sz="4800" spc="-50" dirty="0">
                <a:solidFill>
                  <a:schemeClr val="tx1">
                    <a:lumMod val="75000"/>
                    <a:lumOff val="25000"/>
                  </a:schemeClr>
                </a:solidFill>
                <a:latin typeface="+mj-lt"/>
                <a:ea typeface="+mj-ea"/>
                <a:cs typeface="+mj-cs"/>
              </a:rPr>
              <a:t>Tags</a:t>
            </a:r>
          </a:p>
        </p:txBody>
      </p:sp>
      <p:sp>
        <p:nvSpPr>
          <p:cNvPr id="40963" name="Text Box 3"/>
          <p:cNvSpPr txBox="1">
            <a:spLocks noChangeArrowheads="1"/>
          </p:cNvSpPr>
          <p:nvPr/>
        </p:nvSpPr>
        <p:spPr bwMode="auto">
          <a:xfrm>
            <a:off x="2150534" y="3243263"/>
            <a:ext cx="8072967"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pPr eaLnBrk="1" hangingPunct="1"/>
            <a:endParaRPr lang="en-US" altLang="en-US"/>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2473570"/>
            <a:ext cx="119634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09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0471" y="1435345"/>
            <a:ext cx="82550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096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2017" y="3187945"/>
            <a:ext cx="8890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Slide Number Placeholder 1"/>
          <p:cNvSpPr>
            <a:spLocks noGrp="1"/>
          </p:cNvSpPr>
          <p:nvPr>
            <p:ph type="sldNum" sz="quarter" idx="12"/>
          </p:nvPr>
        </p:nvSpPr>
        <p:spPr/>
        <p:txBody>
          <a:bodyPr/>
          <a:lstStyle/>
          <a:p>
            <a:fld id="{4FAB73BC-B049-4115-A692-8D63A059BFB8}" type="slidenum">
              <a:rPr lang="en-US" smtClean="0"/>
              <a:pPr/>
              <a:t>29</a:t>
            </a:fld>
            <a:endParaRPr lang="en-US" dirty="0"/>
          </a:p>
        </p:txBody>
      </p:sp>
    </p:spTree>
    <p:extLst>
      <p:ext uri="{BB962C8B-B14F-4D97-AF65-F5344CB8AC3E}">
        <p14:creationId xmlns:p14="http://schemas.microsoft.com/office/powerpoint/2010/main" val="8135590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r>
              <a:rPr lang="en-US" dirty="0"/>
              <a:t>How Search Engines Work</a:t>
            </a:r>
          </a:p>
        </p:txBody>
      </p:sp>
      <p:sp>
        <p:nvSpPr>
          <p:cNvPr id="11267" name="Rectangle 3"/>
          <p:cNvSpPr>
            <a:spLocks noGrp="1" noChangeArrowheads="1"/>
          </p:cNvSpPr>
          <p:nvPr>
            <p:ph type="body" idx="1"/>
          </p:nvPr>
        </p:nvSpPr>
        <p:spPr>
          <a:xfrm>
            <a:off x="609600" y="1481138"/>
            <a:ext cx="10972800" cy="4919662"/>
          </a:xfrm>
        </p:spPr>
        <p:txBody>
          <a:bodyPr/>
          <a:lstStyle/>
          <a:p>
            <a:pPr eaLnBrk="1" hangingPunct="1"/>
            <a:endParaRPr lang="en-US" altLang="en-US" sz="2400" dirty="0" smtClean="0"/>
          </a:p>
          <a:p>
            <a:pPr eaLnBrk="1" hangingPunct="1"/>
            <a:endParaRPr lang="en-US" altLang="en-US" sz="2400" dirty="0" smtClean="0"/>
          </a:p>
          <a:p>
            <a:pPr eaLnBrk="1" hangingPunct="1"/>
            <a:r>
              <a:rPr lang="en-US" altLang="en-US" sz="2400" dirty="0" smtClean="0"/>
              <a:t>Crawling</a:t>
            </a:r>
          </a:p>
          <a:p>
            <a:pPr eaLnBrk="1" hangingPunct="1"/>
            <a:r>
              <a:rPr lang="en-US" altLang="en-US" sz="2400" dirty="0" smtClean="0"/>
              <a:t>Indexing</a:t>
            </a:r>
          </a:p>
          <a:p>
            <a:pPr eaLnBrk="1" hangingPunct="1"/>
            <a:r>
              <a:rPr lang="en-US" altLang="en-US" sz="2400" dirty="0" smtClean="0"/>
              <a:t>Relevancy </a:t>
            </a:r>
            <a:r>
              <a:rPr lang="en-US" altLang="en-US" dirty="0" smtClean="0"/>
              <a:t>Ranking</a:t>
            </a:r>
          </a:p>
        </p:txBody>
      </p:sp>
      <p:pic>
        <p:nvPicPr>
          <p:cNvPr id="1126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03600" y="1998784"/>
            <a:ext cx="8788400"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502513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Meta </a:t>
            </a:r>
            <a:r>
              <a:rPr lang="en-US" dirty="0" smtClean="0"/>
              <a:t>Tags - description and keywords</a:t>
            </a:r>
            <a:endParaRPr lang="en-MY" dirty="0"/>
          </a:p>
        </p:txBody>
      </p:sp>
      <p:sp>
        <p:nvSpPr>
          <p:cNvPr id="41987" name="Content Placeholder 2"/>
          <p:cNvSpPr>
            <a:spLocks noGrp="1"/>
          </p:cNvSpPr>
          <p:nvPr>
            <p:ph idx="1"/>
          </p:nvPr>
        </p:nvSpPr>
        <p:spPr>
          <a:xfrm>
            <a:off x="1027723" y="1998784"/>
            <a:ext cx="10363200" cy="3733800"/>
          </a:xfrm>
        </p:spPr>
        <p:txBody>
          <a:bodyPr/>
          <a:lstStyle/>
          <a:p>
            <a:pPr eaLnBrk="1" hangingPunct="1"/>
            <a:r>
              <a:rPr lang="en-US" altLang="en-US" sz="2400" dirty="0" err="1" smtClean="0"/>
              <a:t>Metatags</a:t>
            </a:r>
            <a:r>
              <a:rPr lang="en-US" altLang="en-US" sz="2400" dirty="0" smtClean="0"/>
              <a:t> are HTML elements used to provide structured metadata about a Web page. </a:t>
            </a:r>
          </a:p>
          <a:p>
            <a:pPr eaLnBrk="1" hangingPunct="1"/>
            <a:r>
              <a:rPr lang="en-US" altLang="en-US" sz="2400" dirty="0" smtClean="0"/>
              <a:t>The description tag should be a useful, compelling summary of your page content. </a:t>
            </a:r>
          </a:p>
          <a:p>
            <a:pPr lvl="2"/>
            <a:r>
              <a:rPr lang="en-US" altLang="en-US" sz="1800" dirty="0" smtClean="0"/>
              <a:t>this tag is often used to display a summary of your page in the search results, so it's worth making it keyword-rich and including a call to action</a:t>
            </a:r>
            <a:r>
              <a:rPr lang="en-US" altLang="en-US" sz="1600" dirty="0" smtClean="0"/>
              <a:t>.</a:t>
            </a:r>
            <a:endParaRPr lang="en-MY" altLang="en-US" sz="1600" dirty="0" smtClean="0"/>
          </a:p>
        </p:txBody>
      </p:sp>
      <p:sp>
        <p:nvSpPr>
          <p:cNvPr id="3" name="Slide Number Placeholder 2"/>
          <p:cNvSpPr>
            <a:spLocks noGrp="1"/>
          </p:cNvSpPr>
          <p:nvPr>
            <p:ph type="sldNum" sz="quarter" idx="12"/>
          </p:nvPr>
        </p:nvSpPr>
        <p:spPr/>
        <p:txBody>
          <a:bodyPr/>
          <a:lstStyle/>
          <a:p>
            <a:fld id="{6113E31D-E2AB-40D1-8B51-AFA5AFEF393A}" type="slidenum">
              <a:rPr lang="en-US" smtClean="0"/>
              <a:t>30</a:t>
            </a:fld>
            <a:endParaRPr lang="en-US" dirty="0"/>
          </a:p>
        </p:txBody>
      </p:sp>
    </p:spTree>
    <p:extLst>
      <p:ext uri="{BB962C8B-B14F-4D97-AF65-F5344CB8AC3E}">
        <p14:creationId xmlns:p14="http://schemas.microsoft.com/office/powerpoint/2010/main" val="2270691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820615" y="703385"/>
            <a:ext cx="98239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720" tIns="40680" rIns="81720" bIns="4068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eaLnBrk="1" hangingPunct="1">
              <a:lnSpc>
                <a:spcPct val="120000"/>
              </a:lnSpc>
            </a:pPr>
            <a:r>
              <a:rPr lang="en-GB" altLang="en-US" sz="4800" spc="-50" dirty="0">
                <a:solidFill>
                  <a:schemeClr val="tx1">
                    <a:lumMod val="75000"/>
                    <a:lumOff val="25000"/>
                  </a:schemeClr>
                </a:solidFill>
                <a:latin typeface="+mj-lt"/>
                <a:ea typeface="+mj-ea"/>
                <a:cs typeface="+mj-cs"/>
              </a:rPr>
              <a:t>Meta</a:t>
            </a:r>
            <a:r>
              <a:rPr lang="en-GB" altLang="en-US" sz="3400" b="1" dirty="0">
                <a:solidFill>
                  <a:srgbClr val="36789F"/>
                </a:solidFill>
              </a:rPr>
              <a:t> </a:t>
            </a:r>
            <a:r>
              <a:rPr lang="en-GB" altLang="en-US" sz="4800" spc="-50" dirty="0">
                <a:solidFill>
                  <a:schemeClr val="tx1">
                    <a:lumMod val="75000"/>
                    <a:lumOff val="25000"/>
                  </a:schemeClr>
                </a:solidFill>
                <a:latin typeface="+mj-lt"/>
                <a:ea typeface="+mj-ea"/>
                <a:cs typeface="+mj-cs"/>
              </a:rPr>
              <a:t>Descriptions</a:t>
            </a:r>
          </a:p>
        </p:txBody>
      </p:sp>
      <p:pic>
        <p:nvPicPr>
          <p:cNvPr id="430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83" y="2133600"/>
            <a:ext cx="1201843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30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1000" y="2730011"/>
            <a:ext cx="88900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Slide Number Placeholder 1"/>
          <p:cNvSpPr>
            <a:spLocks noGrp="1"/>
          </p:cNvSpPr>
          <p:nvPr>
            <p:ph type="sldNum" sz="quarter" idx="12"/>
          </p:nvPr>
        </p:nvSpPr>
        <p:spPr/>
        <p:txBody>
          <a:bodyPr/>
          <a:lstStyle/>
          <a:p>
            <a:fld id="{4FAB73BC-B049-4115-A692-8D63A059BFB8}" type="slidenum">
              <a:rPr lang="en-US" smtClean="0"/>
              <a:pPr/>
              <a:t>31</a:t>
            </a:fld>
            <a:endParaRPr lang="en-US" dirty="0"/>
          </a:p>
        </p:txBody>
      </p:sp>
    </p:spTree>
    <p:extLst>
      <p:ext uri="{BB962C8B-B14F-4D97-AF65-F5344CB8AC3E}">
        <p14:creationId xmlns:p14="http://schemas.microsoft.com/office/powerpoint/2010/main" val="6487093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p:txBody>
          <a:bodyPr/>
          <a:lstStyle/>
          <a:p>
            <a:pPr eaLnBrk="1" hangingPunct="1"/>
            <a:r>
              <a:rPr lang="en-US" altLang="en-US" sz="2800" smtClean="0"/>
              <a:t>Most search engines ignore the keywords tag these days; however it doesn't hurt to create one (if nothing else it's another chance to insert your keywords in the page). Some directories also use the keywords tag to classify sites.</a:t>
            </a:r>
            <a:endParaRPr lang="en-MY" altLang="en-US" sz="2800" smtClean="0"/>
          </a:p>
          <a:p>
            <a:pPr eaLnBrk="1" hangingPunct="1"/>
            <a:r>
              <a:rPr lang="en-US" altLang="en-US" sz="2800" smtClean="0"/>
              <a:t>Ensure that each page has unique description and keywords tags. </a:t>
            </a:r>
          </a:p>
          <a:p>
            <a:pPr lvl="1" eaLnBrk="1" hangingPunct="1"/>
            <a:r>
              <a:rPr lang="en-US" altLang="en-US" sz="2400" smtClean="0"/>
              <a:t>If a search engine finds many pages with the same description and keywords, it can see those pages as less important.</a:t>
            </a:r>
            <a:endParaRPr lang="en-MY" altLang="en-US" sz="2400" smtClean="0"/>
          </a:p>
          <a:p>
            <a:pPr eaLnBrk="1" hangingPunct="1"/>
            <a:endParaRPr lang="en-MY" altLang="en-US" smtClean="0"/>
          </a:p>
          <a:p>
            <a:endParaRPr lang="en-IE" altLang="en-US" smtClean="0"/>
          </a:p>
        </p:txBody>
      </p:sp>
      <p:sp>
        <p:nvSpPr>
          <p:cNvPr id="3" name="Title 2"/>
          <p:cNvSpPr>
            <a:spLocks noGrp="1"/>
          </p:cNvSpPr>
          <p:nvPr>
            <p:ph type="title"/>
          </p:nvPr>
        </p:nvSpPr>
        <p:spPr/>
        <p:txBody>
          <a:bodyPr>
            <a:normAutofit/>
          </a:bodyPr>
          <a:lstStyle/>
          <a:p>
            <a:pPr>
              <a:defRPr/>
            </a:pPr>
            <a:r>
              <a:rPr lang="en-US" dirty="0" smtClean="0"/>
              <a:t>Meta Tags - description and keywords</a:t>
            </a:r>
            <a:endParaRPr lang="en-IE" dirty="0"/>
          </a:p>
        </p:txBody>
      </p:sp>
      <p:sp>
        <p:nvSpPr>
          <p:cNvPr id="2" name="Slide Number Placeholder 1"/>
          <p:cNvSpPr>
            <a:spLocks noGrp="1"/>
          </p:cNvSpPr>
          <p:nvPr>
            <p:ph type="sldNum" sz="quarter" idx="12"/>
          </p:nvPr>
        </p:nvSpPr>
        <p:spPr/>
        <p:txBody>
          <a:bodyPr/>
          <a:lstStyle/>
          <a:p>
            <a:fld id="{6113E31D-E2AB-40D1-8B51-AFA5AFEF393A}" type="slidenum">
              <a:rPr lang="en-US" smtClean="0"/>
              <a:t>32</a:t>
            </a:fld>
            <a:endParaRPr lang="en-US" dirty="0"/>
          </a:p>
        </p:txBody>
      </p:sp>
    </p:spTree>
    <p:extLst>
      <p:ext uri="{BB962C8B-B14F-4D97-AF65-F5344CB8AC3E}">
        <p14:creationId xmlns:p14="http://schemas.microsoft.com/office/powerpoint/2010/main" val="2151028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 y="2028826"/>
            <a:ext cx="116078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Text Box 1"/>
          <p:cNvSpPr txBox="1">
            <a:spLocks noChangeArrowheads="1"/>
          </p:cNvSpPr>
          <p:nvPr/>
        </p:nvSpPr>
        <p:spPr bwMode="auto">
          <a:xfrm>
            <a:off x="480646" y="832338"/>
            <a:ext cx="969498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720" tIns="40680" rIns="81720" bIns="4068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eaLnBrk="1" hangingPunct="1">
              <a:lnSpc>
                <a:spcPct val="120000"/>
              </a:lnSpc>
            </a:pPr>
            <a:r>
              <a:rPr lang="en-GB" altLang="en-US" sz="4800" spc="-50" dirty="0">
                <a:solidFill>
                  <a:schemeClr val="tx1">
                    <a:lumMod val="75000"/>
                    <a:lumOff val="25000"/>
                  </a:schemeClr>
                </a:solidFill>
                <a:latin typeface="+mj-lt"/>
                <a:ea typeface="+mj-ea"/>
                <a:cs typeface="+mj-cs"/>
              </a:rPr>
              <a:t>Tag</a:t>
            </a:r>
            <a:r>
              <a:rPr lang="en-GB" altLang="en-US" sz="3400" b="1" dirty="0">
                <a:solidFill>
                  <a:srgbClr val="36789F"/>
                </a:solidFill>
              </a:rPr>
              <a:t> </a:t>
            </a:r>
            <a:r>
              <a:rPr lang="en-GB" altLang="en-US" sz="4800" spc="-50" dirty="0">
                <a:solidFill>
                  <a:schemeClr val="tx1">
                    <a:lumMod val="75000"/>
                    <a:lumOff val="25000"/>
                  </a:schemeClr>
                </a:solidFill>
                <a:latin typeface="+mj-lt"/>
                <a:ea typeface="+mj-ea"/>
                <a:cs typeface="+mj-cs"/>
              </a:rPr>
              <a:t>Length</a:t>
            </a:r>
            <a:r>
              <a:rPr lang="en-GB" altLang="en-US" sz="3400" b="1" dirty="0">
                <a:solidFill>
                  <a:srgbClr val="36789F"/>
                </a:solidFill>
              </a:rPr>
              <a:t> </a:t>
            </a:r>
            <a:r>
              <a:rPr lang="en-GB" altLang="en-US" sz="4800" spc="-50" dirty="0">
                <a:solidFill>
                  <a:schemeClr val="tx1">
                    <a:lumMod val="75000"/>
                    <a:lumOff val="25000"/>
                  </a:schemeClr>
                </a:solidFill>
                <a:latin typeface="+mj-lt"/>
                <a:ea typeface="+mj-ea"/>
                <a:cs typeface="+mj-cs"/>
              </a:rPr>
              <a:t>Recommendations</a:t>
            </a:r>
          </a:p>
        </p:txBody>
      </p:sp>
      <p:sp>
        <p:nvSpPr>
          <p:cNvPr id="2" name="Slide Number Placeholder 1"/>
          <p:cNvSpPr>
            <a:spLocks noGrp="1"/>
          </p:cNvSpPr>
          <p:nvPr>
            <p:ph type="sldNum" sz="quarter" idx="12"/>
          </p:nvPr>
        </p:nvSpPr>
        <p:spPr/>
        <p:txBody>
          <a:bodyPr/>
          <a:lstStyle/>
          <a:p>
            <a:fld id="{4FAB73BC-B049-4115-A692-8D63A059BFB8}" type="slidenum">
              <a:rPr lang="en-US" smtClean="0"/>
              <a:pPr/>
              <a:t>33</a:t>
            </a:fld>
            <a:endParaRPr lang="en-US" dirty="0"/>
          </a:p>
        </p:txBody>
      </p:sp>
    </p:spTree>
    <p:extLst>
      <p:ext uri="{BB962C8B-B14F-4D97-AF65-F5344CB8AC3E}">
        <p14:creationId xmlns:p14="http://schemas.microsoft.com/office/powerpoint/2010/main" val="7929703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defRPr/>
            </a:pPr>
            <a:r>
              <a:rPr lang="en-US" dirty="0"/>
              <a:t>robots.txt File</a:t>
            </a:r>
          </a:p>
        </p:txBody>
      </p:sp>
      <p:sp>
        <p:nvSpPr>
          <p:cNvPr id="45059" name="Rectangle 3"/>
          <p:cNvSpPr>
            <a:spLocks noGrp="1" noChangeArrowheads="1"/>
          </p:cNvSpPr>
          <p:nvPr>
            <p:ph type="body" idx="1"/>
          </p:nvPr>
        </p:nvSpPr>
        <p:spPr/>
        <p:txBody>
          <a:bodyPr>
            <a:normAutofit/>
          </a:bodyPr>
          <a:lstStyle/>
          <a:p>
            <a:r>
              <a:rPr lang="en-IE" altLang="en-US" dirty="0" smtClean="0"/>
              <a:t>Web site owners use the /robots.txt file to give instructions about their site to web robots; this is called </a:t>
            </a:r>
            <a:r>
              <a:rPr lang="en-IE" altLang="en-US" i="1" dirty="0" smtClean="0"/>
              <a:t>The Robots Exclusion Protocol</a:t>
            </a:r>
            <a:r>
              <a:rPr lang="en-IE" altLang="en-US" dirty="0" smtClean="0"/>
              <a:t>. </a:t>
            </a:r>
          </a:p>
          <a:p>
            <a:r>
              <a:rPr lang="en-IE" altLang="en-US" dirty="0" smtClean="0"/>
              <a:t>It works likes this: </a:t>
            </a:r>
          </a:p>
          <a:p>
            <a:pPr lvl="1"/>
            <a:r>
              <a:rPr lang="en-IE" altLang="en-US" dirty="0" smtClean="0"/>
              <a:t>a robot wants to visit a Web site URL, say http://www.example.com/welcome.html. </a:t>
            </a:r>
          </a:p>
          <a:p>
            <a:pPr lvl="1"/>
            <a:r>
              <a:rPr lang="en-IE" altLang="en-US" dirty="0" smtClean="0"/>
              <a:t>Before it does so, it firsts checks for http://www.example.com/robots.txt, and finds: </a:t>
            </a:r>
          </a:p>
          <a:p>
            <a:pPr lvl="1"/>
            <a:endParaRPr lang="en-IE" altLang="en-US" dirty="0"/>
          </a:p>
          <a:p>
            <a:pPr lvl="1"/>
            <a:endParaRPr lang="en-IE" altLang="en-US" dirty="0" smtClean="0"/>
          </a:p>
          <a:p>
            <a:pPr lvl="1"/>
            <a:r>
              <a:rPr lang="en-IE" altLang="en-US" dirty="0" smtClean="0"/>
              <a:t>The "User-agent: *" means this section applies to all robots. </a:t>
            </a:r>
          </a:p>
          <a:p>
            <a:pPr lvl="1"/>
            <a:r>
              <a:rPr lang="en-IE" altLang="en-US" dirty="0" smtClean="0"/>
              <a:t>The "Disallow: /" tells the robot that it should not visit any pages on the site. </a:t>
            </a:r>
          </a:p>
          <a:p>
            <a:r>
              <a:rPr lang="en-IE" altLang="en-US" dirty="0">
                <a:hlinkClick r:id="rId3"/>
              </a:rPr>
              <a:t>http://www.robotstxt.org/robotstxt.html</a:t>
            </a:r>
            <a:endParaRPr lang="en-IE" altLang="en-US" dirty="0"/>
          </a:p>
          <a:p>
            <a:r>
              <a:rPr lang="en-IE" altLang="en-US" dirty="0" smtClean="0"/>
              <a:t>&lt;meta name="robots" content="</a:t>
            </a:r>
            <a:r>
              <a:rPr lang="en-IE" altLang="en-US" dirty="0" err="1" smtClean="0"/>
              <a:t>noindex</a:t>
            </a:r>
            <a:r>
              <a:rPr lang="en-IE" altLang="en-US" dirty="0" smtClean="0"/>
              <a:t>, </a:t>
            </a:r>
            <a:r>
              <a:rPr lang="en-IE" altLang="en-US" dirty="0" err="1" smtClean="0"/>
              <a:t>nofollow</a:t>
            </a:r>
            <a:r>
              <a:rPr lang="en-IE" altLang="en-US" dirty="0" smtClean="0"/>
              <a:t>"&gt;</a:t>
            </a:r>
          </a:p>
          <a:p>
            <a:pPr eaLnBrk="1" hangingPunct="1"/>
            <a:endParaRPr lang="en-US" altLang="en-US" dirty="0" smtClean="0"/>
          </a:p>
        </p:txBody>
      </p:sp>
      <p:pic>
        <p:nvPicPr>
          <p:cNvPr id="4506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2400" y="3528646"/>
            <a:ext cx="826770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6113E31D-E2AB-40D1-8B51-AFA5AFEF393A}" type="slidenum">
              <a:rPr lang="en-US" smtClean="0"/>
              <a:t>34</a:t>
            </a:fld>
            <a:endParaRPr lang="en-US" dirty="0"/>
          </a:p>
        </p:txBody>
      </p:sp>
    </p:spTree>
    <p:extLst>
      <p:ext uri="{BB962C8B-B14F-4D97-AF65-F5344CB8AC3E}">
        <p14:creationId xmlns:p14="http://schemas.microsoft.com/office/powerpoint/2010/main" val="11079087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defRPr/>
            </a:pPr>
            <a:r>
              <a:rPr lang="en-US" dirty="0"/>
              <a:t>Images</a:t>
            </a:r>
          </a:p>
        </p:txBody>
      </p:sp>
      <p:sp>
        <p:nvSpPr>
          <p:cNvPr id="143363" name="Rectangle 3"/>
          <p:cNvSpPr>
            <a:spLocks noGrp="1" noChangeArrowheads="1"/>
          </p:cNvSpPr>
          <p:nvPr>
            <p:ph type="body" idx="1"/>
          </p:nvPr>
        </p:nvSpPr>
        <p:spPr/>
        <p:txBody>
          <a:bodyPr>
            <a:normAutofit/>
          </a:bodyPr>
          <a:lstStyle/>
          <a:p>
            <a:r>
              <a:rPr lang="en-US" altLang="en-US" sz="2400" dirty="0" smtClean="0"/>
              <a:t>Guidelines in Using Images:</a:t>
            </a:r>
          </a:p>
          <a:p>
            <a:pPr lvl="1"/>
            <a:r>
              <a:rPr lang="en-US" altLang="en-US" sz="2000" dirty="0" smtClean="0"/>
              <a:t>Image filename must be relevant                 tide-detergent-bar.jpg</a:t>
            </a:r>
          </a:p>
          <a:p>
            <a:pPr lvl="1"/>
            <a:r>
              <a:rPr lang="en-US" altLang="en-US" sz="2000" dirty="0" smtClean="0"/>
              <a:t>Alt Attribute				   alt=“Tide Detergent Bar”</a:t>
            </a:r>
          </a:p>
          <a:p>
            <a:pPr lvl="1"/>
            <a:r>
              <a:rPr lang="en-US" altLang="en-US" sz="2000" dirty="0" smtClean="0"/>
              <a:t>Title Attribute			             	   title=“Tide Detergent Bar”</a:t>
            </a:r>
          </a:p>
          <a:p>
            <a:pPr eaLnBrk="1" hangingPunct="1">
              <a:buFont typeface="Wingdings" pitchFamily="2" charset="2"/>
              <a:buNone/>
            </a:pPr>
            <a:endParaRPr lang="en-US" altLang="en-US" sz="2800" dirty="0" smtClean="0"/>
          </a:p>
        </p:txBody>
      </p:sp>
      <p:sp>
        <p:nvSpPr>
          <p:cNvPr id="2" name="Slide Number Placeholder 1"/>
          <p:cNvSpPr>
            <a:spLocks noGrp="1"/>
          </p:cNvSpPr>
          <p:nvPr>
            <p:ph type="sldNum" sz="quarter" idx="12"/>
          </p:nvPr>
        </p:nvSpPr>
        <p:spPr/>
        <p:txBody>
          <a:bodyPr/>
          <a:lstStyle/>
          <a:p>
            <a:fld id="{6113E31D-E2AB-40D1-8B51-AFA5AFEF393A}" type="slidenum">
              <a:rPr lang="en-US" smtClean="0"/>
              <a:t>35</a:t>
            </a:fld>
            <a:endParaRPr lang="en-US" dirty="0"/>
          </a:p>
        </p:txBody>
      </p:sp>
    </p:spTree>
    <p:extLst>
      <p:ext uri="{BB962C8B-B14F-4D97-AF65-F5344CB8AC3E}">
        <p14:creationId xmlns:p14="http://schemas.microsoft.com/office/powerpoint/2010/main" val="3867947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 calcmode="lin" valueType="num">
                                      <p:cBhvr additive="base">
                                        <p:cTn id="7" dur="500" fill="hold"/>
                                        <p:tgtEl>
                                          <p:spTgt spid="143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3363">
                                            <p:txEl>
                                              <p:pRg st="1" end="1"/>
                                            </p:txEl>
                                          </p:spTgt>
                                        </p:tgtEl>
                                        <p:attrNameLst>
                                          <p:attrName>style.visibility</p:attrName>
                                        </p:attrNameLst>
                                      </p:cBhvr>
                                      <p:to>
                                        <p:strVal val="visible"/>
                                      </p:to>
                                    </p:set>
                                    <p:anim calcmode="lin" valueType="num">
                                      <p:cBhvr additive="base">
                                        <p:cTn id="13" dur="500" fill="hold"/>
                                        <p:tgtEl>
                                          <p:spTgt spid="143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3363">
                                            <p:txEl>
                                              <p:pRg st="2" end="2"/>
                                            </p:txEl>
                                          </p:spTgt>
                                        </p:tgtEl>
                                        <p:attrNameLst>
                                          <p:attrName>style.visibility</p:attrName>
                                        </p:attrNameLst>
                                      </p:cBhvr>
                                      <p:to>
                                        <p:strVal val="visible"/>
                                      </p:to>
                                    </p:set>
                                    <p:anim calcmode="lin" valueType="num">
                                      <p:cBhvr additive="base">
                                        <p:cTn id="19" dur="500" fill="hold"/>
                                        <p:tgtEl>
                                          <p:spTgt spid="1433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43363">
                                            <p:txEl>
                                              <p:pRg st="3" end="3"/>
                                            </p:txEl>
                                          </p:spTgt>
                                        </p:tgtEl>
                                        <p:attrNameLst>
                                          <p:attrName>style.visibility</p:attrName>
                                        </p:attrNameLst>
                                      </p:cBhvr>
                                      <p:to>
                                        <p:strVal val="visible"/>
                                      </p:to>
                                    </p:set>
                                    <p:anim calcmode="lin" valueType="num">
                                      <p:cBhvr additive="base">
                                        <p:cTn id="25" dur="500" fill="hold"/>
                                        <p:tgtEl>
                                          <p:spTgt spid="1433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961292" y="453660"/>
            <a:ext cx="10972800" cy="1139825"/>
          </a:xfrm>
        </p:spPr>
        <p:txBody>
          <a:bodyPr/>
          <a:lstStyle/>
          <a:p>
            <a:pPr eaLnBrk="1" hangingPunct="1">
              <a:defRPr/>
            </a:pPr>
            <a:r>
              <a:rPr lang="en-US" dirty="0"/>
              <a:t>Headline/Header Tags</a:t>
            </a:r>
          </a:p>
        </p:txBody>
      </p:sp>
      <p:sp>
        <p:nvSpPr>
          <p:cNvPr id="135171" name="Rectangle 3"/>
          <p:cNvSpPr>
            <a:spLocks noGrp="1" noChangeArrowheads="1"/>
          </p:cNvSpPr>
          <p:nvPr>
            <p:ph type="body" sz="half" idx="1"/>
          </p:nvPr>
        </p:nvSpPr>
        <p:spPr>
          <a:xfrm>
            <a:off x="832338" y="2022231"/>
            <a:ext cx="10871200" cy="4530725"/>
          </a:xfrm>
        </p:spPr>
        <p:txBody>
          <a:bodyPr>
            <a:normAutofit/>
          </a:bodyPr>
          <a:lstStyle/>
          <a:p>
            <a:pPr>
              <a:buFont typeface="Wingdings" panose="05000000000000000000" pitchFamily="2" charset="2"/>
              <a:buChar char="§"/>
            </a:pPr>
            <a:r>
              <a:rPr lang="en-US" altLang="en-US" sz="2400" dirty="0" smtClean="0"/>
              <a:t>    The &lt;h1&gt; to &lt;h6&gt; tags are used to define HTML headings. </a:t>
            </a:r>
          </a:p>
          <a:p>
            <a:pPr>
              <a:buFont typeface="Wingdings" panose="05000000000000000000" pitchFamily="2" charset="2"/>
              <a:buChar char="§"/>
            </a:pPr>
            <a:endParaRPr lang="en-US" altLang="en-US" sz="2400" dirty="0" smtClean="0"/>
          </a:p>
          <a:p>
            <a:pPr>
              <a:buFont typeface="Wingdings" panose="05000000000000000000" pitchFamily="2" charset="2"/>
              <a:buChar char="§"/>
            </a:pPr>
            <a:r>
              <a:rPr lang="en-US" altLang="en-US" sz="2400" dirty="0" smtClean="0"/>
              <a:t>    For SEO – header tags indicates the level of importance in a webpage.</a:t>
            </a:r>
          </a:p>
          <a:p>
            <a:pPr>
              <a:buFont typeface="Wingdings" panose="05000000000000000000" pitchFamily="2" charset="2"/>
              <a:buChar char="§"/>
            </a:pPr>
            <a:endParaRPr lang="en-US" altLang="en-US" sz="2400" dirty="0" smtClean="0"/>
          </a:p>
          <a:p>
            <a:pPr>
              <a:buFont typeface="Wingdings" panose="05000000000000000000" pitchFamily="2" charset="2"/>
              <a:buChar char="§"/>
            </a:pPr>
            <a:r>
              <a:rPr lang="en-US" altLang="en-US" sz="2400" dirty="0" smtClean="0"/>
              <a:t>    &lt;h1&gt; being the highest and &lt;h6&gt; being the lowest</a:t>
            </a:r>
          </a:p>
        </p:txBody>
      </p:sp>
      <p:graphicFrame>
        <p:nvGraphicFramePr>
          <p:cNvPr id="135172" name="Object 4"/>
          <p:cNvGraphicFramePr>
            <a:graphicFrameLocks noGrp="1" noChangeAspect="1"/>
          </p:cNvGraphicFramePr>
          <p:nvPr>
            <p:ph sz="half" idx="2"/>
            <p:extLst>
              <p:ext uri="{D42A27DB-BD31-4B8C-83A1-F6EECF244321}">
                <p14:modId xmlns:p14="http://schemas.microsoft.com/office/powerpoint/2010/main" val="977466118"/>
              </p:ext>
            </p:extLst>
          </p:nvPr>
        </p:nvGraphicFramePr>
        <p:xfrm>
          <a:off x="6775939" y="4677508"/>
          <a:ext cx="3860800" cy="1257300"/>
        </p:xfrm>
        <a:graphic>
          <a:graphicData uri="http://schemas.openxmlformats.org/presentationml/2006/ole">
            <mc:AlternateContent xmlns:mc="http://schemas.openxmlformats.org/markup-compatibility/2006">
              <mc:Choice xmlns:v="urn:schemas-microsoft-com:vml" Requires="v">
                <p:oleObj spid="_x0000_s1045" name="Image" r:id="rId4" imgW="2895238" imgH="1257143" progId="Photoshop.Image.9">
                  <p:embed/>
                </p:oleObj>
              </mc:Choice>
              <mc:Fallback>
                <p:oleObj name="Image" r:id="rId4" imgW="2895238" imgH="1257143" progId="Photoshop.Image.9">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5939" y="4677508"/>
                        <a:ext cx="38608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00322652-2A1A-426D-9886-0571F8D53694}" type="slidenum">
              <a:rPr lang="en-US" altLang="en-US" smtClean="0"/>
              <a:pPr>
                <a:defRPr/>
              </a:pPr>
              <a:t>36</a:t>
            </a:fld>
            <a:endParaRPr lang="en-US" altLang="en-US"/>
          </a:p>
        </p:txBody>
      </p:sp>
    </p:spTree>
    <p:extLst>
      <p:ext uri="{BB962C8B-B14F-4D97-AF65-F5344CB8AC3E}">
        <p14:creationId xmlns:p14="http://schemas.microsoft.com/office/powerpoint/2010/main" val="1195345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 calcmode="lin" valueType="num">
                                      <p:cBhvr additive="base">
                                        <p:cTn id="7" dur="500" fill="hold"/>
                                        <p:tgtEl>
                                          <p:spTgt spid="135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5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5171">
                                            <p:txEl>
                                              <p:pRg st="2" end="2"/>
                                            </p:txEl>
                                          </p:spTgt>
                                        </p:tgtEl>
                                        <p:attrNameLst>
                                          <p:attrName>style.visibility</p:attrName>
                                        </p:attrNameLst>
                                      </p:cBhvr>
                                      <p:to>
                                        <p:strVal val="visible"/>
                                      </p:to>
                                    </p:set>
                                    <p:anim calcmode="lin" valueType="num">
                                      <p:cBhvr additive="base">
                                        <p:cTn id="13" dur="500" fill="hold"/>
                                        <p:tgtEl>
                                          <p:spTgt spid="1351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5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5171">
                                            <p:txEl>
                                              <p:pRg st="4" end="4"/>
                                            </p:txEl>
                                          </p:spTgt>
                                        </p:tgtEl>
                                        <p:attrNameLst>
                                          <p:attrName>style.visibility</p:attrName>
                                        </p:attrNameLst>
                                      </p:cBhvr>
                                      <p:to>
                                        <p:strVal val="visible"/>
                                      </p:to>
                                    </p:set>
                                    <p:anim calcmode="lin" valueType="num">
                                      <p:cBhvr additive="base">
                                        <p:cTn id="19" dur="500" fill="hold"/>
                                        <p:tgtEl>
                                          <p:spTgt spid="13517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5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nodeType="clickEffect">
                                  <p:stCondLst>
                                    <p:cond delay="0"/>
                                  </p:stCondLst>
                                  <p:childTnLst>
                                    <p:anim calcmode="lin" valueType="num">
                                      <p:cBhvr additive="base">
                                        <p:cTn id="24" dur="500"/>
                                        <p:tgtEl>
                                          <p:spTgt spid="135171">
                                            <p:txEl>
                                              <p:pRg st="0" end="0"/>
                                            </p:txEl>
                                          </p:spTgt>
                                        </p:tgtEl>
                                        <p:attrNameLst>
                                          <p:attrName>ppt_x</p:attrName>
                                        </p:attrNameLst>
                                      </p:cBhvr>
                                      <p:tavLst>
                                        <p:tav tm="0">
                                          <p:val>
                                            <p:strVal val="ppt_x"/>
                                          </p:val>
                                        </p:tav>
                                        <p:tav tm="100000">
                                          <p:val>
                                            <p:strVal val="ppt_x"/>
                                          </p:val>
                                        </p:tav>
                                      </p:tavLst>
                                    </p:anim>
                                    <p:anim calcmode="lin" valueType="num">
                                      <p:cBhvr additive="base">
                                        <p:cTn id="25" dur="500"/>
                                        <p:tgtEl>
                                          <p:spTgt spid="135171">
                                            <p:txEl>
                                              <p:pRg st="0" end="0"/>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135171">
                                            <p:txEl>
                                              <p:pRg st="0" end="0"/>
                                            </p:txEl>
                                          </p:spTgt>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135171">
                                            <p:txEl>
                                              <p:pRg st="2" end="2"/>
                                            </p:txEl>
                                          </p:spTgt>
                                        </p:tgtEl>
                                        <p:attrNameLst>
                                          <p:attrName>ppt_x</p:attrName>
                                        </p:attrNameLst>
                                      </p:cBhvr>
                                      <p:tavLst>
                                        <p:tav tm="0">
                                          <p:val>
                                            <p:strVal val="ppt_x"/>
                                          </p:val>
                                        </p:tav>
                                        <p:tav tm="100000">
                                          <p:val>
                                            <p:strVal val="ppt_x"/>
                                          </p:val>
                                        </p:tav>
                                      </p:tavLst>
                                    </p:anim>
                                    <p:anim calcmode="lin" valueType="num">
                                      <p:cBhvr additive="base">
                                        <p:cTn id="29" dur="500"/>
                                        <p:tgtEl>
                                          <p:spTgt spid="135171">
                                            <p:txEl>
                                              <p:pRg st="2" end="2"/>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135171">
                                            <p:txEl>
                                              <p:pRg st="2" end="2"/>
                                            </p:txEl>
                                          </p:spTgt>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135171">
                                            <p:txEl>
                                              <p:pRg st="4" end="4"/>
                                            </p:txEl>
                                          </p:spTgt>
                                        </p:tgtEl>
                                        <p:attrNameLst>
                                          <p:attrName>ppt_x</p:attrName>
                                        </p:attrNameLst>
                                      </p:cBhvr>
                                      <p:tavLst>
                                        <p:tav tm="0">
                                          <p:val>
                                            <p:strVal val="ppt_x"/>
                                          </p:val>
                                        </p:tav>
                                        <p:tav tm="100000">
                                          <p:val>
                                            <p:strVal val="ppt_x"/>
                                          </p:val>
                                        </p:tav>
                                      </p:tavLst>
                                    </p:anim>
                                    <p:anim calcmode="lin" valueType="num">
                                      <p:cBhvr additive="base">
                                        <p:cTn id="33" dur="500"/>
                                        <p:tgtEl>
                                          <p:spTgt spid="135171">
                                            <p:txEl>
                                              <p:pRg st="4" end="4"/>
                                            </p:txEl>
                                          </p:spTgt>
                                        </p:tgtEl>
                                        <p:attrNameLst>
                                          <p:attrName>ppt_y</p:attrName>
                                        </p:attrNameLst>
                                      </p:cBhvr>
                                      <p:tavLst>
                                        <p:tav tm="0">
                                          <p:val>
                                            <p:strVal val="ppt_y"/>
                                          </p:val>
                                        </p:tav>
                                        <p:tav tm="100000">
                                          <p:val>
                                            <p:strVal val="1+ppt_h/2"/>
                                          </p:val>
                                        </p:tav>
                                      </p:tavLst>
                                    </p:anim>
                                    <p:set>
                                      <p:cBhvr>
                                        <p:cTn id="34" dur="1" fill="hold">
                                          <p:stCondLst>
                                            <p:cond delay="499"/>
                                          </p:stCondLst>
                                        </p:cTn>
                                        <p:tgtEl>
                                          <p:spTgt spid="135171">
                                            <p:txEl>
                                              <p:pRg st="4" end="4"/>
                                            </p:txEl>
                                          </p:spTgt>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135172"/>
                                        </p:tgtEl>
                                        <p:attrNameLst>
                                          <p:attrName>style.visibility</p:attrName>
                                        </p:attrNameLst>
                                      </p:cBhvr>
                                      <p:to>
                                        <p:strVal val="visible"/>
                                      </p:to>
                                    </p:set>
                                    <p:anim calcmode="lin" valueType="num">
                                      <p:cBhvr additive="base">
                                        <p:cTn id="39" dur="500" fill="hold"/>
                                        <p:tgtEl>
                                          <p:spTgt spid="135172"/>
                                        </p:tgtEl>
                                        <p:attrNameLst>
                                          <p:attrName>ppt_x</p:attrName>
                                        </p:attrNameLst>
                                      </p:cBhvr>
                                      <p:tavLst>
                                        <p:tav tm="0">
                                          <p:val>
                                            <p:strVal val="#ppt_x"/>
                                          </p:val>
                                        </p:tav>
                                        <p:tav tm="100000">
                                          <p:val>
                                            <p:strVal val="#ppt_x"/>
                                          </p:val>
                                        </p:tav>
                                      </p:tavLst>
                                    </p:anim>
                                    <p:anim calcmode="lin" valueType="num">
                                      <p:cBhvr additive="base">
                                        <p:cTn id="40" dur="500" fill="hold"/>
                                        <p:tgtEl>
                                          <p:spTgt spid="135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586154" y="580293"/>
            <a:ext cx="10972800" cy="1143000"/>
          </a:xfrm>
        </p:spPr>
        <p:txBody>
          <a:bodyPr>
            <a:noAutofit/>
          </a:bodyPr>
          <a:lstStyle/>
          <a:p>
            <a:pPr eaLnBrk="1" hangingPunct="1">
              <a:defRPr/>
            </a:pPr>
            <a:r>
              <a:rPr lang="en-US" altLang="en-US" dirty="0"/>
              <a:t>Improve Keyword Prominence, Density &amp; </a:t>
            </a:r>
            <a:r>
              <a:rPr lang="en-US" altLang="en-US" dirty="0" smtClean="0"/>
              <a:t>Proximity</a:t>
            </a:r>
            <a:endParaRPr lang="en-US" dirty="0"/>
          </a:p>
        </p:txBody>
      </p:sp>
      <p:sp>
        <p:nvSpPr>
          <p:cNvPr id="121859" name="Rectangle 3"/>
          <p:cNvSpPr>
            <a:spLocks noGrp="1" noChangeArrowheads="1"/>
          </p:cNvSpPr>
          <p:nvPr>
            <p:ph type="body" idx="1"/>
          </p:nvPr>
        </p:nvSpPr>
        <p:spPr>
          <a:xfrm>
            <a:off x="597877" y="1947008"/>
            <a:ext cx="10972800" cy="4559300"/>
          </a:xfrm>
        </p:spPr>
        <p:txBody>
          <a:bodyPr/>
          <a:lstStyle/>
          <a:p>
            <a:r>
              <a:rPr lang="en-US" altLang="en-US" sz="2400" dirty="0" smtClean="0"/>
              <a:t>Keyword density is the percentage of times a keyword or phrase appears on a web page compared to the total number of words on the page. </a:t>
            </a:r>
          </a:p>
          <a:p>
            <a:r>
              <a:rPr lang="en-IE" altLang="en-US" sz="2400" dirty="0"/>
              <a:t>Keyword </a:t>
            </a:r>
            <a:r>
              <a:rPr lang="en-IE" altLang="en-US" sz="2400" dirty="0" smtClean="0"/>
              <a:t>Prominence</a:t>
            </a:r>
          </a:p>
          <a:p>
            <a:pPr lvl="1"/>
            <a:r>
              <a:rPr lang="en-IE" altLang="en-US" sz="2000" dirty="0" smtClean="0"/>
              <a:t>Keyword </a:t>
            </a:r>
            <a:r>
              <a:rPr lang="en-IE" altLang="en-US" sz="2000" dirty="0"/>
              <a:t>prominence refers to how prominent keywords are within a web </a:t>
            </a:r>
            <a:r>
              <a:rPr lang="en-IE" altLang="en-US" sz="2000" dirty="0" smtClean="0"/>
              <a:t>page</a:t>
            </a:r>
            <a:endParaRPr lang="en-IE" altLang="en-US" sz="1800" dirty="0" smtClean="0"/>
          </a:p>
          <a:p>
            <a:pPr lvl="1"/>
            <a:r>
              <a:rPr lang="en-IE" altLang="en-US" sz="2000" dirty="0" smtClean="0"/>
              <a:t>The </a:t>
            </a:r>
            <a:r>
              <a:rPr lang="en-IE" altLang="en-US" sz="2000" dirty="0"/>
              <a:t>general recommendation is to place important keywords at, or near, the start of a web page, sentence, TITLE or META tag</a:t>
            </a:r>
          </a:p>
          <a:p>
            <a:r>
              <a:rPr lang="en-IE" altLang="en-US" sz="2400" dirty="0"/>
              <a:t>Keyword Proximity</a:t>
            </a:r>
          </a:p>
          <a:p>
            <a:pPr lvl="1"/>
            <a:r>
              <a:rPr lang="en-IE" altLang="en-US" sz="2000" dirty="0"/>
              <a:t>Keyword proximity refers to the closeness between two or more keywords. In general, the closer the keywords are, the </a:t>
            </a:r>
            <a:r>
              <a:rPr lang="en-IE" altLang="en-US" sz="2000" dirty="0" smtClean="0"/>
              <a:t>better</a:t>
            </a:r>
            <a:endParaRPr lang="en-IE" altLang="en-US" sz="2000" dirty="0"/>
          </a:p>
          <a:p>
            <a:pPr lvl="1"/>
            <a:endParaRPr lang="en-IE" altLang="en-US" dirty="0" smtClean="0"/>
          </a:p>
          <a:p>
            <a:pPr eaLnBrk="1" hangingPunct="1">
              <a:buFont typeface="Wingdings" pitchFamily="2" charset="2"/>
              <a:buNone/>
            </a:pPr>
            <a:endParaRPr lang="en-US" altLang="en-US" dirty="0" smtClean="0"/>
          </a:p>
        </p:txBody>
      </p:sp>
      <p:sp>
        <p:nvSpPr>
          <p:cNvPr id="2" name="Slide Number Placeholder 1"/>
          <p:cNvSpPr>
            <a:spLocks noGrp="1"/>
          </p:cNvSpPr>
          <p:nvPr>
            <p:ph type="sldNum" sz="quarter" idx="12"/>
          </p:nvPr>
        </p:nvSpPr>
        <p:spPr/>
        <p:txBody>
          <a:bodyPr/>
          <a:lstStyle/>
          <a:p>
            <a:fld id="{6113E31D-E2AB-40D1-8B51-AFA5AFEF393A}" type="slidenum">
              <a:rPr lang="en-US" smtClean="0"/>
              <a:t>37</a:t>
            </a:fld>
            <a:endParaRPr lang="en-US" dirty="0"/>
          </a:p>
        </p:txBody>
      </p:sp>
    </p:spTree>
    <p:extLst>
      <p:ext uri="{BB962C8B-B14F-4D97-AF65-F5344CB8AC3E}">
        <p14:creationId xmlns:p14="http://schemas.microsoft.com/office/powerpoint/2010/main" val="2859581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additive="base">
                                        <p:cTn id="7" dur="500" fill="hold"/>
                                        <p:tgtEl>
                                          <p:spTgt spid="121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1859">
                                            <p:txEl>
                                              <p:pRg st="1" end="1"/>
                                            </p:txEl>
                                          </p:spTgt>
                                        </p:tgtEl>
                                        <p:attrNameLst>
                                          <p:attrName>style.visibility</p:attrName>
                                        </p:attrNameLst>
                                      </p:cBhvr>
                                      <p:to>
                                        <p:strVal val="visible"/>
                                      </p:to>
                                    </p:set>
                                    <p:anim calcmode="lin" valueType="num">
                                      <p:cBhvr additive="base">
                                        <p:cTn id="13" dur="500" fill="hold"/>
                                        <p:tgtEl>
                                          <p:spTgt spid="1218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185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1859">
                                            <p:txEl>
                                              <p:pRg st="2" end="2"/>
                                            </p:txEl>
                                          </p:spTgt>
                                        </p:tgtEl>
                                        <p:attrNameLst>
                                          <p:attrName>style.visibility</p:attrName>
                                        </p:attrNameLst>
                                      </p:cBhvr>
                                      <p:to>
                                        <p:strVal val="visible"/>
                                      </p:to>
                                    </p:set>
                                    <p:anim calcmode="lin" valueType="num">
                                      <p:cBhvr additive="base">
                                        <p:cTn id="17" dur="500" fill="hold"/>
                                        <p:tgtEl>
                                          <p:spTgt spid="1218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185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1859">
                                            <p:txEl>
                                              <p:pRg st="3" end="3"/>
                                            </p:txEl>
                                          </p:spTgt>
                                        </p:tgtEl>
                                        <p:attrNameLst>
                                          <p:attrName>style.visibility</p:attrName>
                                        </p:attrNameLst>
                                      </p:cBhvr>
                                      <p:to>
                                        <p:strVal val="visible"/>
                                      </p:to>
                                    </p:set>
                                    <p:anim calcmode="lin" valueType="num">
                                      <p:cBhvr additive="base">
                                        <p:cTn id="21" dur="500" fill="hold"/>
                                        <p:tgtEl>
                                          <p:spTgt spid="12185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18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1859">
                                            <p:txEl>
                                              <p:pRg st="4" end="4"/>
                                            </p:txEl>
                                          </p:spTgt>
                                        </p:tgtEl>
                                        <p:attrNameLst>
                                          <p:attrName>style.visibility</p:attrName>
                                        </p:attrNameLst>
                                      </p:cBhvr>
                                      <p:to>
                                        <p:strVal val="visible"/>
                                      </p:to>
                                    </p:set>
                                    <p:anim calcmode="lin" valueType="num">
                                      <p:cBhvr additive="base">
                                        <p:cTn id="27" dur="500" fill="hold"/>
                                        <p:tgtEl>
                                          <p:spTgt spid="12185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185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1859">
                                            <p:txEl>
                                              <p:pRg st="5" end="5"/>
                                            </p:txEl>
                                          </p:spTgt>
                                        </p:tgtEl>
                                        <p:attrNameLst>
                                          <p:attrName>style.visibility</p:attrName>
                                        </p:attrNameLst>
                                      </p:cBhvr>
                                      <p:to>
                                        <p:strVal val="visible"/>
                                      </p:to>
                                    </p:set>
                                    <p:anim calcmode="lin" valueType="num">
                                      <p:cBhvr additive="base">
                                        <p:cTn id="31" dur="500" fill="hold"/>
                                        <p:tgtEl>
                                          <p:spTgt spid="12185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18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4" fill="hold" grpId="1" nodeType="clickEffect">
                                  <p:stCondLst>
                                    <p:cond delay="0"/>
                                  </p:stCondLst>
                                  <p:childTnLst>
                                    <p:anim calcmode="lin" valueType="num">
                                      <p:cBhvr additive="base">
                                        <p:cTn id="36" dur="500"/>
                                        <p:tgtEl>
                                          <p:spTgt spid="121859">
                                            <p:txEl>
                                              <p:pRg st="0" end="0"/>
                                            </p:txEl>
                                          </p:spTgt>
                                        </p:tgtEl>
                                        <p:attrNameLst>
                                          <p:attrName>ppt_x</p:attrName>
                                        </p:attrNameLst>
                                      </p:cBhvr>
                                      <p:tavLst>
                                        <p:tav tm="0">
                                          <p:val>
                                            <p:strVal val="ppt_x"/>
                                          </p:val>
                                        </p:tav>
                                        <p:tav tm="100000">
                                          <p:val>
                                            <p:strVal val="ppt_x"/>
                                          </p:val>
                                        </p:tav>
                                      </p:tavLst>
                                    </p:anim>
                                    <p:anim calcmode="lin" valueType="num">
                                      <p:cBhvr additive="base">
                                        <p:cTn id="37" dur="500"/>
                                        <p:tgtEl>
                                          <p:spTgt spid="121859">
                                            <p:txEl>
                                              <p:pRg st="0" end="0"/>
                                            </p:tx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121859">
                                            <p:txEl>
                                              <p:pRg st="0" end="0"/>
                                            </p:txEl>
                                          </p:spTgt>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xit" presetSubtype="4" fill="hold" grpId="1" nodeType="clickEffect">
                                  <p:stCondLst>
                                    <p:cond delay="0"/>
                                  </p:stCondLst>
                                  <p:childTnLst>
                                    <p:anim calcmode="lin" valueType="num">
                                      <p:cBhvr additive="base">
                                        <p:cTn id="42" dur="500"/>
                                        <p:tgtEl>
                                          <p:spTgt spid="121859">
                                            <p:txEl>
                                              <p:pRg st="1" end="1"/>
                                            </p:txEl>
                                          </p:spTgt>
                                        </p:tgtEl>
                                        <p:attrNameLst>
                                          <p:attrName>ppt_x</p:attrName>
                                        </p:attrNameLst>
                                      </p:cBhvr>
                                      <p:tavLst>
                                        <p:tav tm="0">
                                          <p:val>
                                            <p:strVal val="ppt_x"/>
                                          </p:val>
                                        </p:tav>
                                        <p:tav tm="100000">
                                          <p:val>
                                            <p:strVal val="ppt_x"/>
                                          </p:val>
                                        </p:tav>
                                      </p:tavLst>
                                    </p:anim>
                                    <p:anim calcmode="lin" valueType="num">
                                      <p:cBhvr additive="base">
                                        <p:cTn id="43" dur="500"/>
                                        <p:tgtEl>
                                          <p:spTgt spid="121859">
                                            <p:txEl>
                                              <p:pRg st="1" end="1"/>
                                            </p:txEl>
                                          </p:spTgt>
                                        </p:tgtEl>
                                        <p:attrNameLst>
                                          <p:attrName>ppt_y</p:attrName>
                                        </p:attrNameLst>
                                      </p:cBhvr>
                                      <p:tavLst>
                                        <p:tav tm="0">
                                          <p:val>
                                            <p:strVal val="ppt_y"/>
                                          </p:val>
                                        </p:tav>
                                        <p:tav tm="100000">
                                          <p:val>
                                            <p:strVal val="1+ppt_h/2"/>
                                          </p:val>
                                        </p:tav>
                                      </p:tavLst>
                                    </p:anim>
                                    <p:set>
                                      <p:cBhvr>
                                        <p:cTn id="44" dur="1" fill="hold">
                                          <p:stCondLst>
                                            <p:cond delay="499"/>
                                          </p:stCondLst>
                                        </p:cTn>
                                        <p:tgtEl>
                                          <p:spTgt spid="121859">
                                            <p:txEl>
                                              <p:pRg st="1" end="1"/>
                                            </p:txEl>
                                          </p:spTgt>
                                        </p:tgtEl>
                                        <p:attrNameLst>
                                          <p:attrName>style.visibility</p:attrName>
                                        </p:attrNameLst>
                                      </p:cBhvr>
                                      <p:to>
                                        <p:strVal val="hidden"/>
                                      </p:to>
                                    </p:set>
                                  </p:childTnLst>
                                </p:cTn>
                              </p:par>
                              <p:par>
                                <p:cTn id="45" presetID="2" presetClass="exit" presetSubtype="4" fill="hold" grpId="1" nodeType="withEffect">
                                  <p:stCondLst>
                                    <p:cond delay="0"/>
                                  </p:stCondLst>
                                  <p:childTnLst>
                                    <p:anim calcmode="lin" valueType="num">
                                      <p:cBhvr additive="base">
                                        <p:cTn id="46" dur="500"/>
                                        <p:tgtEl>
                                          <p:spTgt spid="121859">
                                            <p:txEl>
                                              <p:pRg st="2" end="2"/>
                                            </p:txEl>
                                          </p:spTgt>
                                        </p:tgtEl>
                                        <p:attrNameLst>
                                          <p:attrName>ppt_x</p:attrName>
                                        </p:attrNameLst>
                                      </p:cBhvr>
                                      <p:tavLst>
                                        <p:tav tm="0">
                                          <p:val>
                                            <p:strVal val="ppt_x"/>
                                          </p:val>
                                        </p:tav>
                                        <p:tav tm="100000">
                                          <p:val>
                                            <p:strVal val="ppt_x"/>
                                          </p:val>
                                        </p:tav>
                                      </p:tavLst>
                                    </p:anim>
                                    <p:anim calcmode="lin" valueType="num">
                                      <p:cBhvr additive="base">
                                        <p:cTn id="47" dur="500"/>
                                        <p:tgtEl>
                                          <p:spTgt spid="121859">
                                            <p:txEl>
                                              <p:pRg st="2" end="2"/>
                                            </p:txEl>
                                          </p:spTgt>
                                        </p:tgtEl>
                                        <p:attrNameLst>
                                          <p:attrName>ppt_y</p:attrName>
                                        </p:attrNameLst>
                                      </p:cBhvr>
                                      <p:tavLst>
                                        <p:tav tm="0">
                                          <p:val>
                                            <p:strVal val="ppt_y"/>
                                          </p:val>
                                        </p:tav>
                                        <p:tav tm="100000">
                                          <p:val>
                                            <p:strVal val="1+ppt_h/2"/>
                                          </p:val>
                                        </p:tav>
                                      </p:tavLst>
                                    </p:anim>
                                    <p:set>
                                      <p:cBhvr>
                                        <p:cTn id="48" dur="1" fill="hold">
                                          <p:stCondLst>
                                            <p:cond delay="499"/>
                                          </p:stCondLst>
                                        </p:cTn>
                                        <p:tgtEl>
                                          <p:spTgt spid="121859">
                                            <p:txEl>
                                              <p:pRg st="2" end="2"/>
                                            </p:txEl>
                                          </p:spTgt>
                                        </p:tgtEl>
                                        <p:attrNameLst>
                                          <p:attrName>style.visibility</p:attrName>
                                        </p:attrNameLst>
                                      </p:cBhvr>
                                      <p:to>
                                        <p:strVal val="hidden"/>
                                      </p:to>
                                    </p:set>
                                  </p:childTnLst>
                                </p:cTn>
                              </p:par>
                              <p:par>
                                <p:cTn id="49" presetID="2" presetClass="exit" presetSubtype="4" fill="hold" grpId="1" nodeType="withEffect">
                                  <p:stCondLst>
                                    <p:cond delay="0"/>
                                  </p:stCondLst>
                                  <p:childTnLst>
                                    <p:anim calcmode="lin" valueType="num">
                                      <p:cBhvr additive="base">
                                        <p:cTn id="50" dur="500"/>
                                        <p:tgtEl>
                                          <p:spTgt spid="121859">
                                            <p:txEl>
                                              <p:pRg st="3" end="3"/>
                                            </p:txEl>
                                          </p:spTgt>
                                        </p:tgtEl>
                                        <p:attrNameLst>
                                          <p:attrName>ppt_x</p:attrName>
                                        </p:attrNameLst>
                                      </p:cBhvr>
                                      <p:tavLst>
                                        <p:tav tm="0">
                                          <p:val>
                                            <p:strVal val="ppt_x"/>
                                          </p:val>
                                        </p:tav>
                                        <p:tav tm="100000">
                                          <p:val>
                                            <p:strVal val="ppt_x"/>
                                          </p:val>
                                        </p:tav>
                                      </p:tavLst>
                                    </p:anim>
                                    <p:anim calcmode="lin" valueType="num">
                                      <p:cBhvr additive="base">
                                        <p:cTn id="51" dur="500"/>
                                        <p:tgtEl>
                                          <p:spTgt spid="121859">
                                            <p:txEl>
                                              <p:pRg st="3" end="3"/>
                                            </p:txEl>
                                          </p:spTgt>
                                        </p:tgtEl>
                                        <p:attrNameLst>
                                          <p:attrName>ppt_y</p:attrName>
                                        </p:attrNameLst>
                                      </p:cBhvr>
                                      <p:tavLst>
                                        <p:tav tm="0">
                                          <p:val>
                                            <p:strVal val="ppt_y"/>
                                          </p:val>
                                        </p:tav>
                                        <p:tav tm="100000">
                                          <p:val>
                                            <p:strVal val="1+ppt_h/2"/>
                                          </p:val>
                                        </p:tav>
                                      </p:tavLst>
                                    </p:anim>
                                    <p:set>
                                      <p:cBhvr>
                                        <p:cTn id="52" dur="1" fill="hold">
                                          <p:stCondLst>
                                            <p:cond delay="499"/>
                                          </p:stCondLst>
                                        </p:cTn>
                                        <p:tgtEl>
                                          <p:spTgt spid="121859">
                                            <p:txEl>
                                              <p:pRg st="3" end="3"/>
                                            </p:txEl>
                                          </p:spTgt>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xit" presetSubtype="4" fill="hold" grpId="1" nodeType="clickEffect">
                                  <p:stCondLst>
                                    <p:cond delay="0"/>
                                  </p:stCondLst>
                                  <p:childTnLst>
                                    <p:anim calcmode="lin" valueType="num">
                                      <p:cBhvr additive="base">
                                        <p:cTn id="56" dur="500"/>
                                        <p:tgtEl>
                                          <p:spTgt spid="121859">
                                            <p:txEl>
                                              <p:pRg st="4" end="4"/>
                                            </p:txEl>
                                          </p:spTgt>
                                        </p:tgtEl>
                                        <p:attrNameLst>
                                          <p:attrName>ppt_x</p:attrName>
                                        </p:attrNameLst>
                                      </p:cBhvr>
                                      <p:tavLst>
                                        <p:tav tm="0">
                                          <p:val>
                                            <p:strVal val="ppt_x"/>
                                          </p:val>
                                        </p:tav>
                                        <p:tav tm="100000">
                                          <p:val>
                                            <p:strVal val="ppt_x"/>
                                          </p:val>
                                        </p:tav>
                                      </p:tavLst>
                                    </p:anim>
                                    <p:anim calcmode="lin" valueType="num">
                                      <p:cBhvr additive="base">
                                        <p:cTn id="57" dur="500"/>
                                        <p:tgtEl>
                                          <p:spTgt spid="121859">
                                            <p:txEl>
                                              <p:pRg st="4" end="4"/>
                                            </p:txEl>
                                          </p:spTgt>
                                        </p:tgtEl>
                                        <p:attrNameLst>
                                          <p:attrName>ppt_y</p:attrName>
                                        </p:attrNameLst>
                                      </p:cBhvr>
                                      <p:tavLst>
                                        <p:tav tm="0">
                                          <p:val>
                                            <p:strVal val="ppt_y"/>
                                          </p:val>
                                        </p:tav>
                                        <p:tav tm="100000">
                                          <p:val>
                                            <p:strVal val="1+ppt_h/2"/>
                                          </p:val>
                                        </p:tav>
                                      </p:tavLst>
                                    </p:anim>
                                    <p:set>
                                      <p:cBhvr>
                                        <p:cTn id="58" dur="1" fill="hold">
                                          <p:stCondLst>
                                            <p:cond delay="499"/>
                                          </p:stCondLst>
                                        </p:cTn>
                                        <p:tgtEl>
                                          <p:spTgt spid="121859">
                                            <p:txEl>
                                              <p:pRg st="4" end="4"/>
                                            </p:txEl>
                                          </p:spTgt>
                                        </p:tgtEl>
                                        <p:attrNameLst>
                                          <p:attrName>style.visibility</p:attrName>
                                        </p:attrNameLst>
                                      </p:cBhvr>
                                      <p:to>
                                        <p:strVal val="hidden"/>
                                      </p:to>
                                    </p:set>
                                  </p:childTnLst>
                                </p:cTn>
                              </p:par>
                              <p:par>
                                <p:cTn id="59" presetID="2" presetClass="exit" presetSubtype="4" fill="hold" grpId="1" nodeType="withEffect">
                                  <p:stCondLst>
                                    <p:cond delay="0"/>
                                  </p:stCondLst>
                                  <p:childTnLst>
                                    <p:anim calcmode="lin" valueType="num">
                                      <p:cBhvr additive="base">
                                        <p:cTn id="60" dur="500"/>
                                        <p:tgtEl>
                                          <p:spTgt spid="121859">
                                            <p:txEl>
                                              <p:pRg st="5" end="5"/>
                                            </p:txEl>
                                          </p:spTgt>
                                        </p:tgtEl>
                                        <p:attrNameLst>
                                          <p:attrName>ppt_x</p:attrName>
                                        </p:attrNameLst>
                                      </p:cBhvr>
                                      <p:tavLst>
                                        <p:tav tm="0">
                                          <p:val>
                                            <p:strVal val="ppt_x"/>
                                          </p:val>
                                        </p:tav>
                                        <p:tav tm="100000">
                                          <p:val>
                                            <p:strVal val="ppt_x"/>
                                          </p:val>
                                        </p:tav>
                                      </p:tavLst>
                                    </p:anim>
                                    <p:anim calcmode="lin" valueType="num">
                                      <p:cBhvr additive="base">
                                        <p:cTn id="61" dur="500"/>
                                        <p:tgtEl>
                                          <p:spTgt spid="121859">
                                            <p:txEl>
                                              <p:pRg st="5" end="5"/>
                                            </p:txEl>
                                          </p:spTgt>
                                        </p:tgtEl>
                                        <p:attrNameLst>
                                          <p:attrName>ppt_y</p:attrName>
                                        </p:attrNameLst>
                                      </p:cBhvr>
                                      <p:tavLst>
                                        <p:tav tm="0">
                                          <p:val>
                                            <p:strVal val="ppt_y"/>
                                          </p:val>
                                        </p:tav>
                                        <p:tav tm="100000">
                                          <p:val>
                                            <p:strVal val="1+ppt_h/2"/>
                                          </p:val>
                                        </p:tav>
                                      </p:tavLst>
                                    </p:anim>
                                    <p:set>
                                      <p:cBhvr>
                                        <p:cTn id="62" dur="1" fill="hold">
                                          <p:stCondLst>
                                            <p:cond delay="499"/>
                                          </p:stCondLst>
                                        </p:cTn>
                                        <p:tgtEl>
                                          <p:spTgt spid="121859">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P spid="121859" grpI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IE" sz="2400" dirty="0" smtClean="0"/>
              <a:t>For example:</a:t>
            </a:r>
          </a:p>
          <a:p>
            <a:pPr marL="150685" lvl="1" indent="0">
              <a:buFont typeface="Wingdings 3" pitchFamily="18" charset="2"/>
              <a:buNone/>
              <a:defRPr/>
            </a:pPr>
            <a:r>
              <a:rPr lang="en-IE" sz="2200" dirty="0" smtClean="0"/>
              <a:t>		How Keyword Density Affects Search Engine Rankings</a:t>
            </a:r>
            <a:br>
              <a:rPr lang="en-IE" sz="2200" dirty="0" smtClean="0"/>
            </a:br>
            <a:r>
              <a:rPr lang="en-IE" sz="2200" dirty="0" smtClean="0"/>
              <a:t/>
            </a:r>
            <a:br>
              <a:rPr lang="en-IE" sz="2200" dirty="0" smtClean="0"/>
            </a:br>
            <a:r>
              <a:rPr lang="en-IE" sz="2200" dirty="0" smtClean="0"/>
              <a:t>		How Keyword Density Affects Rankings In Search Engine </a:t>
            </a:r>
          </a:p>
          <a:p>
            <a:pPr>
              <a:defRPr/>
            </a:pPr>
            <a:r>
              <a:rPr lang="en-IE" sz="2400" dirty="0" smtClean="0"/>
              <a:t>Using the example above, if someone searched for "search engine rankings," a web page containing the first sentence is more likely to rank higher than the second.</a:t>
            </a:r>
          </a:p>
          <a:p>
            <a:pPr>
              <a:defRPr/>
            </a:pPr>
            <a:r>
              <a:rPr lang="en-IE" sz="2400" dirty="0" smtClean="0"/>
              <a:t>The reason is because the keywords are placed closer together. This is assuming that everything else is equal, of course.</a:t>
            </a:r>
          </a:p>
          <a:p>
            <a:pPr>
              <a:defRPr/>
            </a:pPr>
            <a:endParaRPr lang="en-IE" dirty="0"/>
          </a:p>
        </p:txBody>
      </p:sp>
      <p:sp>
        <p:nvSpPr>
          <p:cNvPr id="3" name="Title 2"/>
          <p:cNvSpPr>
            <a:spLocks noGrp="1"/>
          </p:cNvSpPr>
          <p:nvPr>
            <p:ph type="title"/>
          </p:nvPr>
        </p:nvSpPr>
        <p:spPr/>
        <p:txBody>
          <a:bodyPr>
            <a:normAutofit fontScale="90000"/>
          </a:bodyPr>
          <a:lstStyle/>
          <a:p>
            <a:pPr>
              <a:defRPr/>
            </a:pPr>
            <a:r>
              <a:rPr lang="en-US" altLang="en-US" sz="5300" dirty="0"/>
              <a:t>Improve</a:t>
            </a:r>
            <a:r>
              <a:rPr lang="en-US" altLang="en-US" sz="4000" dirty="0" smtClean="0"/>
              <a:t> </a:t>
            </a:r>
            <a:r>
              <a:rPr lang="en-US" altLang="en-US" sz="5300" dirty="0"/>
              <a:t>Keyword Prominence, Density &amp; </a:t>
            </a:r>
            <a:r>
              <a:rPr lang="en-US" altLang="en-US" sz="5300" dirty="0" smtClean="0"/>
              <a:t>Proximity</a:t>
            </a:r>
            <a:endParaRPr lang="en-IE" dirty="0"/>
          </a:p>
        </p:txBody>
      </p:sp>
      <p:sp>
        <p:nvSpPr>
          <p:cNvPr id="4" name="Slide Number Placeholder 3"/>
          <p:cNvSpPr>
            <a:spLocks noGrp="1"/>
          </p:cNvSpPr>
          <p:nvPr>
            <p:ph type="sldNum" sz="quarter" idx="12"/>
          </p:nvPr>
        </p:nvSpPr>
        <p:spPr/>
        <p:txBody>
          <a:bodyPr/>
          <a:lstStyle/>
          <a:p>
            <a:fld id="{6113E31D-E2AB-40D1-8B51-AFA5AFEF393A}" type="slidenum">
              <a:rPr lang="en-US" smtClean="0"/>
              <a:t>38</a:t>
            </a:fld>
            <a:endParaRPr lang="en-US" dirty="0"/>
          </a:p>
        </p:txBody>
      </p:sp>
    </p:spTree>
    <p:extLst>
      <p:ext uri="{BB962C8B-B14F-4D97-AF65-F5344CB8AC3E}">
        <p14:creationId xmlns:p14="http://schemas.microsoft.com/office/powerpoint/2010/main" val="29164850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1"/>
          <p:cNvSpPr>
            <a:spLocks noGrp="1"/>
          </p:cNvSpPr>
          <p:nvPr>
            <p:ph idx="1"/>
          </p:nvPr>
        </p:nvSpPr>
        <p:spPr/>
        <p:txBody>
          <a:bodyPr>
            <a:normAutofit fontScale="92500" lnSpcReduction="10000"/>
          </a:bodyPr>
          <a:lstStyle/>
          <a:p>
            <a:r>
              <a:rPr lang="en-IE" altLang="en-US" sz="2200" dirty="0" smtClean="0"/>
              <a:t>Keywords become the genesis of your anchor text, but don’t fall into the trap that many SEOs do. </a:t>
            </a:r>
          </a:p>
          <a:p>
            <a:pPr lvl="1"/>
            <a:r>
              <a:rPr lang="en-IE" altLang="en-US" dirty="0" smtClean="0"/>
              <a:t>Here’s a common problem – I want to rank for “men’s jackets” and in doing so I’ve determined that all of the links that I will attain will be targeted with “men’s jackets” as the anchor text. This is a mistake. While you certainly need some focus on the primary keywords within your anchor text it’s equally as important to work with derivatives of that keyword.</a:t>
            </a:r>
          </a:p>
          <a:p>
            <a:r>
              <a:rPr lang="en-IE" altLang="en-US" sz="2200" dirty="0" smtClean="0"/>
              <a:t>Moderation and diversification are important principles in anchor text selection. Do your homework and identify a set of valuable </a:t>
            </a:r>
            <a:r>
              <a:rPr lang="en-IE" altLang="en-US" sz="2200" dirty="0"/>
              <a:t>derivatives </a:t>
            </a:r>
            <a:r>
              <a:rPr lang="en-IE" altLang="en-US" sz="2200" dirty="0" smtClean="0"/>
              <a:t>such as “men’s winter jackets” and “cheap men’s jackets.” Diversifying the keywords within your link profile will help it appear natural.</a:t>
            </a:r>
          </a:p>
          <a:p>
            <a:r>
              <a:rPr lang="en-IE" altLang="en-US" sz="2200" dirty="0" smtClean="0"/>
              <a:t>An anchor text usage rule of thumb that we’ve seen success with looks something like this:</a:t>
            </a:r>
          </a:p>
          <a:p>
            <a:pPr lvl="1"/>
            <a:r>
              <a:rPr lang="en-IE" altLang="en-US" dirty="0" smtClean="0"/>
              <a:t>50 percent containing the exact match keyword.</a:t>
            </a:r>
          </a:p>
          <a:p>
            <a:pPr lvl="1"/>
            <a:r>
              <a:rPr lang="en-IE" altLang="en-US" dirty="0" smtClean="0"/>
              <a:t>30 percent to 40 percent containing keyword derivatives.</a:t>
            </a:r>
          </a:p>
          <a:p>
            <a:pPr lvl="1"/>
            <a:r>
              <a:rPr lang="en-IE" altLang="en-US" dirty="0" smtClean="0"/>
              <a:t>10 percent to 20 percent containing brand terms/URL.</a:t>
            </a:r>
          </a:p>
          <a:p>
            <a:endParaRPr lang="en-IE" altLang="en-US" dirty="0" smtClean="0"/>
          </a:p>
        </p:txBody>
      </p:sp>
      <p:sp>
        <p:nvSpPr>
          <p:cNvPr id="3" name="Title 2"/>
          <p:cNvSpPr>
            <a:spLocks noGrp="1"/>
          </p:cNvSpPr>
          <p:nvPr>
            <p:ph type="title"/>
          </p:nvPr>
        </p:nvSpPr>
        <p:spPr/>
        <p:txBody>
          <a:bodyPr/>
          <a:lstStyle/>
          <a:p>
            <a:pPr>
              <a:defRPr/>
            </a:pPr>
            <a:r>
              <a:rPr lang="en-IE" dirty="0" smtClean="0"/>
              <a:t>Anchor text</a:t>
            </a:r>
            <a:endParaRPr lang="en-IE" dirty="0"/>
          </a:p>
        </p:txBody>
      </p:sp>
      <p:sp>
        <p:nvSpPr>
          <p:cNvPr id="2" name="Slide Number Placeholder 1"/>
          <p:cNvSpPr>
            <a:spLocks noGrp="1"/>
          </p:cNvSpPr>
          <p:nvPr>
            <p:ph type="sldNum" sz="quarter" idx="12"/>
          </p:nvPr>
        </p:nvSpPr>
        <p:spPr/>
        <p:txBody>
          <a:bodyPr/>
          <a:lstStyle/>
          <a:p>
            <a:fld id="{6113E31D-E2AB-40D1-8B51-AFA5AFEF393A}" type="slidenum">
              <a:rPr lang="en-US" smtClean="0"/>
              <a:t>39</a:t>
            </a:fld>
            <a:endParaRPr lang="en-US" dirty="0"/>
          </a:p>
        </p:txBody>
      </p:sp>
    </p:spTree>
    <p:extLst>
      <p:ext uri="{BB962C8B-B14F-4D97-AF65-F5344CB8AC3E}">
        <p14:creationId xmlns:p14="http://schemas.microsoft.com/office/powerpoint/2010/main" val="1331018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defRPr/>
            </a:pPr>
            <a:r>
              <a:rPr lang="en-US" dirty="0" smtClean="0"/>
              <a:t>How Search Engines Work</a:t>
            </a:r>
            <a:endParaRPr lang="en-US" dirty="0"/>
          </a:p>
        </p:txBody>
      </p:sp>
      <p:sp>
        <p:nvSpPr>
          <p:cNvPr id="16387" name="Rectangle 3"/>
          <p:cNvSpPr>
            <a:spLocks noGrp="1" noChangeArrowheads="1"/>
          </p:cNvSpPr>
          <p:nvPr>
            <p:ph type="body" idx="1"/>
          </p:nvPr>
        </p:nvSpPr>
        <p:spPr/>
        <p:txBody>
          <a:bodyPr>
            <a:normAutofit lnSpcReduction="10000"/>
          </a:bodyPr>
          <a:lstStyle/>
          <a:p>
            <a:pPr>
              <a:defRPr/>
            </a:pPr>
            <a:r>
              <a:rPr lang="en-US" altLang="en-US" dirty="0" smtClean="0"/>
              <a:t>Crawling</a:t>
            </a:r>
          </a:p>
          <a:p>
            <a:pPr eaLnBrk="1" hangingPunct="1">
              <a:buFont typeface="Wingdings" pitchFamily="2" charset="2"/>
              <a:buNone/>
              <a:defRPr/>
            </a:pPr>
            <a:r>
              <a:rPr lang="en-US" altLang="en-US" dirty="0" smtClean="0"/>
              <a:t>	Search engines deploy software (spiders) to scan through the content and links of your website.</a:t>
            </a:r>
          </a:p>
          <a:p>
            <a:pPr>
              <a:defRPr/>
            </a:pPr>
            <a:r>
              <a:rPr lang="en-US" altLang="en-US" dirty="0" smtClean="0"/>
              <a:t>Indexing</a:t>
            </a:r>
          </a:p>
          <a:p>
            <a:pPr eaLnBrk="1" hangingPunct="1">
              <a:buFont typeface="Wingdings 3" pitchFamily="18" charset="2"/>
              <a:buNone/>
              <a:defRPr/>
            </a:pPr>
            <a:r>
              <a:rPr lang="en-US" altLang="en-US" dirty="0" smtClean="0"/>
              <a:t>	The spiders then transfer the content of your website to a giant database.</a:t>
            </a:r>
          </a:p>
          <a:p>
            <a:pPr>
              <a:defRPr/>
            </a:pPr>
            <a:r>
              <a:rPr lang="en-US" altLang="en-US" dirty="0" smtClean="0"/>
              <a:t>Relevancy Ranking</a:t>
            </a:r>
          </a:p>
          <a:p>
            <a:pPr eaLnBrk="1" hangingPunct="1">
              <a:buFont typeface="Wingdings 3" pitchFamily="18" charset="2"/>
              <a:buNone/>
              <a:defRPr/>
            </a:pPr>
            <a:r>
              <a:rPr lang="en-US" altLang="en-US" dirty="0" smtClean="0"/>
              <a:t>  	When a search is performed, search engines tap this database to determine which website delivers the most relevant information.</a:t>
            </a:r>
            <a:endParaRPr lang="en-US" altLang="en-US" sz="2800" dirty="0"/>
          </a:p>
          <a:p>
            <a:pPr eaLnBrk="1" hangingPunct="1">
              <a:buFont typeface="Wingdings 3" pitchFamily="18" charset="2"/>
              <a:buNone/>
              <a:defRPr/>
            </a:pPr>
            <a:r>
              <a:rPr lang="en-US" altLang="en-US" sz="2800" dirty="0" smtClean="0"/>
              <a:t>	</a:t>
            </a:r>
            <a:r>
              <a:rPr lang="en-US" altLang="en-US" sz="2100" dirty="0" smtClean="0"/>
              <a:t>Search </a:t>
            </a:r>
            <a:r>
              <a:rPr lang="en-US" altLang="en-US" sz="2100" dirty="0"/>
              <a:t>engines rank the resulting documents using an algorithm (mathematical formula) by assigning various weights and ranking factors.</a:t>
            </a:r>
          </a:p>
          <a:p>
            <a:pPr eaLnBrk="1" hangingPunct="1">
              <a:buFont typeface="Wingdings 3" pitchFamily="18" charset="2"/>
              <a:buNone/>
              <a:defRPr/>
            </a:pPr>
            <a:endParaRPr lang="en-US" altLang="en-US" dirty="0" smtClean="0"/>
          </a:p>
          <a:p>
            <a:pPr eaLnBrk="1" hangingPunct="1">
              <a:buFont typeface="Wingdings 3" pitchFamily="18" charset="2"/>
              <a:buNone/>
              <a:defRPr/>
            </a:pPr>
            <a:endParaRPr lang="en-US" altLang="en-US" dirty="0" smtClean="0"/>
          </a:p>
          <a:p>
            <a:pPr eaLnBrk="1" hangingPunct="1">
              <a:buFont typeface="Wingdings" pitchFamily="2" charset="2"/>
              <a:buNone/>
              <a:defRPr/>
            </a:pPr>
            <a:endParaRPr lang="en-US" altLang="en-US" dirty="0" smtClean="0"/>
          </a:p>
        </p:txBody>
      </p:sp>
      <p:sp>
        <p:nvSpPr>
          <p:cNvPr id="2" name="Slide Number Placeholder 1"/>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29991112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Off-page Optimization </a:t>
            </a:r>
            <a:r>
              <a:rPr lang="en-US" dirty="0" smtClean="0"/>
              <a:t>Processes</a:t>
            </a:r>
            <a:endParaRPr lang="en-IE" dirty="0"/>
          </a:p>
        </p:txBody>
      </p:sp>
      <p:sp>
        <p:nvSpPr>
          <p:cNvPr id="3" name="Content Placeholder 2"/>
          <p:cNvSpPr>
            <a:spLocks noGrp="1"/>
          </p:cNvSpPr>
          <p:nvPr>
            <p:ph idx="1"/>
          </p:nvPr>
        </p:nvSpPr>
        <p:spPr>
          <a:xfrm>
            <a:off x="1097280" y="1845734"/>
            <a:ext cx="10058400" cy="4426112"/>
          </a:xfrm>
        </p:spPr>
        <p:txBody>
          <a:bodyPr>
            <a:noAutofit/>
          </a:bodyPr>
          <a:lstStyle/>
          <a:p>
            <a:pPr marL="0" indent="0">
              <a:spcBef>
                <a:spcPct val="20000"/>
              </a:spcBef>
              <a:buNone/>
              <a:defRPr/>
            </a:pPr>
            <a:r>
              <a:rPr lang="en-US" sz="1800" dirty="0"/>
              <a:t>Off-site optimization consists of anything that promotes your website - </a:t>
            </a:r>
            <a:r>
              <a:rPr lang="en-US" sz="1800" dirty="0">
                <a:solidFill>
                  <a:schemeClr val="accent1"/>
                </a:solidFill>
              </a:rPr>
              <a:t>Link Building</a:t>
            </a:r>
          </a:p>
          <a:p>
            <a:pPr>
              <a:defRPr/>
            </a:pPr>
            <a:r>
              <a:rPr lang="en-US" sz="1800" dirty="0" smtClean="0"/>
              <a:t>Submit </a:t>
            </a:r>
            <a:r>
              <a:rPr lang="en-US" sz="1800" dirty="0"/>
              <a:t>your website to Search Engines &amp; Directories</a:t>
            </a:r>
          </a:p>
          <a:p>
            <a:pPr>
              <a:defRPr/>
            </a:pPr>
            <a:r>
              <a:rPr lang="en-US" sz="1800" dirty="0"/>
              <a:t>Create and updates profiles in Social Media sites: Facebook, Twitter etc. </a:t>
            </a:r>
          </a:p>
          <a:p>
            <a:pPr>
              <a:defRPr/>
            </a:pPr>
            <a:r>
              <a:rPr lang="en-US" altLang="en-US" sz="1800" dirty="0"/>
              <a:t>Social book marking - it serves two purposes: It gets you incoming links and it popularizes your website in your community. </a:t>
            </a:r>
          </a:p>
          <a:p>
            <a:pPr marL="800100" lvl="1" indent="-342900">
              <a:buClr>
                <a:schemeClr val="accent1"/>
              </a:buClr>
              <a:buFont typeface="Wingdings" panose="05000000000000000000" pitchFamily="2" charset="2"/>
              <a:buChar char="§"/>
              <a:defRPr/>
            </a:pPr>
            <a:r>
              <a:rPr lang="en-US" altLang="en-US" dirty="0"/>
              <a:t>Submit your link with a brief description, and include your keywords in the title of the bookmark and in the tags.</a:t>
            </a:r>
          </a:p>
          <a:p>
            <a:pPr>
              <a:defRPr/>
            </a:pPr>
            <a:r>
              <a:rPr lang="en-US" altLang="en-US" sz="1800" dirty="0" smtClean="0"/>
              <a:t>Implement </a:t>
            </a:r>
            <a:r>
              <a:rPr lang="en-US" altLang="en-US" sz="1800" dirty="0"/>
              <a:t>a quality link building campaign </a:t>
            </a:r>
            <a:r>
              <a:rPr lang="en-US" sz="1800" dirty="0"/>
              <a:t> (next slide)</a:t>
            </a:r>
          </a:p>
          <a:p>
            <a:pPr>
              <a:defRPr/>
            </a:pPr>
            <a:r>
              <a:rPr lang="en-US" sz="1800" dirty="0"/>
              <a:t>Conduct E-mail Marketing</a:t>
            </a:r>
          </a:p>
          <a:p>
            <a:pPr algn="just">
              <a:defRPr/>
            </a:pPr>
            <a:r>
              <a:rPr lang="en-US" altLang="en-US" sz="1800" dirty="0"/>
              <a:t>Forums: Post your comments, thoughts and you can also provide a link to your website. </a:t>
            </a:r>
          </a:p>
        </p:txBody>
      </p:sp>
      <p:sp>
        <p:nvSpPr>
          <p:cNvPr id="4" name="Slide Number Placeholder 3"/>
          <p:cNvSpPr>
            <a:spLocks noGrp="1"/>
          </p:cNvSpPr>
          <p:nvPr>
            <p:ph type="sldNum" sz="quarter" idx="12"/>
          </p:nvPr>
        </p:nvSpPr>
        <p:spPr/>
        <p:txBody>
          <a:bodyPr/>
          <a:lstStyle/>
          <a:p>
            <a:fld id="{6113E31D-E2AB-40D1-8B51-AFA5AFEF393A}" type="slidenum">
              <a:rPr lang="en-US" smtClean="0"/>
              <a:t>40</a:t>
            </a:fld>
            <a:endParaRPr lang="en-US" dirty="0"/>
          </a:p>
        </p:txBody>
      </p:sp>
    </p:spTree>
    <p:extLst>
      <p:ext uri="{BB962C8B-B14F-4D97-AF65-F5344CB8AC3E}">
        <p14:creationId xmlns:p14="http://schemas.microsoft.com/office/powerpoint/2010/main" val="2888095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Off-page Optimization Processes</a:t>
            </a:r>
            <a:endParaRPr lang="en-IE" dirty="0"/>
          </a:p>
        </p:txBody>
      </p:sp>
      <p:sp>
        <p:nvSpPr>
          <p:cNvPr id="3" name="Content Placeholder 2"/>
          <p:cNvSpPr>
            <a:spLocks noGrp="1"/>
          </p:cNvSpPr>
          <p:nvPr>
            <p:ph idx="1"/>
          </p:nvPr>
        </p:nvSpPr>
        <p:spPr/>
        <p:txBody>
          <a:bodyPr/>
          <a:lstStyle/>
          <a:p>
            <a:pPr algn="just">
              <a:defRPr/>
            </a:pPr>
            <a:r>
              <a:rPr lang="en-US" altLang="en-US" sz="1800" dirty="0"/>
              <a:t>Blogs: Submit your blog with proper keyword tags which helps in your blog listing. </a:t>
            </a:r>
          </a:p>
          <a:p>
            <a:pPr marL="800100" lvl="1" indent="-342900" algn="just">
              <a:buFont typeface="Wingdings" panose="05000000000000000000" pitchFamily="2" charset="2"/>
              <a:buChar char="§"/>
              <a:defRPr/>
            </a:pPr>
            <a:r>
              <a:rPr lang="en-US" altLang="en-US" dirty="0"/>
              <a:t>Leave a meaningful comment on a relevant blog post with your kink</a:t>
            </a:r>
          </a:p>
          <a:p>
            <a:pPr algn="just">
              <a:defRPr/>
            </a:pPr>
            <a:r>
              <a:rPr lang="en-US" altLang="en-US" sz="1800" dirty="0"/>
              <a:t>Articles: Write keyword &amp; content rich articles on your own and post in article junctions available online. </a:t>
            </a:r>
          </a:p>
          <a:p>
            <a:pPr algn="just">
              <a:defRPr/>
            </a:pPr>
            <a:r>
              <a:rPr lang="en-US" altLang="en-US" sz="1800" dirty="0"/>
              <a:t>Press Releases: You can post Press </a:t>
            </a:r>
            <a:r>
              <a:rPr lang="en-US" altLang="en-US" sz="1800" dirty="0" smtClean="0"/>
              <a:t>Releases</a:t>
            </a:r>
            <a:r>
              <a:rPr lang="en-US" altLang="en-US" sz="1800" dirty="0"/>
              <a:t>.</a:t>
            </a:r>
            <a:endParaRPr lang="en-IE" dirty="0"/>
          </a:p>
        </p:txBody>
      </p:sp>
      <p:sp>
        <p:nvSpPr>
          <p:cNvPr id="4" name="Slide Number Placeholder 3"/>
          <p:cNvSpPr>
            <a:spLocks noGrp="1"/>
          </p:cNvSpPr>
          <p:nvPr>
            <p:ph type="sldNum" sz="quarter" idx="12"/>
          </p:nvPr>
        </p:nvSpPr>
        <p:spPr/>
        <p:txBody>
          <a:bodyPr/>
          <a:lstStyle/>
          <a:p>
            <a:fld id="{6113E31D-E2AB-40D1-8B51-AFA5AFEF393A}" type="slidenum">
              <a:rPr lang="en-US" smtClean="0"/>
              <a:t>41</a:t>
            </a:fld>
            <a:endParaRPr lang="en-US" dirty="0"/>
          </a:p>
        </p:txBody>
      </p:sp>
    </p:spTree>
    <p:extLst>
      <p:ext uri="{BB962C8B-B14F-4D97-AF65-F5344CB8AC3E}">
        <p14:creationId xmlns:p14="http://schemas.microsoft.com/office/powerpoint/2010/main" val="99334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defRPr/>
            </a:pPr>
            <a:r>
              <a:rPr lang="en-US" altLang="en-US" sz="2000" dirty="0" smtClean="0"/>
              <a:t>Most search engines rank sites more highly if they're linked to by other, well-respected sites.</a:t>
            </a:r>
            <a:endParaRPr lang="en-MY" altLang="en-US" sz="2000" dirty="0" smtClean="0"/>
          </a:p>
          <a:p>
            <a:pPr eaLnBrk="1" hangingPunct="1">
              <a:defRPr/>
            </a:pPr>
            <a:r>
              <a:rPr lang="en-US" altLang="en-US" sz="2000" dirty="0" smtClean="0"/>
              <a:t>The key here is "well-respected". Just getting linked to from hundreds of reciprocal link pages is not going to do much for your ranking. Target a few relevant, good-quality sites and directories that are full of useful info and rank well on the search engines, and try to get a link back from them.</a:t>
            </a:r>
            <a:endParaRPr lang="en-MY" altLang="en-US" sz="2000" dirty="0" smtClean="0"/>
          </a:p>
          <a:p>
            <a:pPr eaLnBrk="1" hangingPunct="1">
              <a:defRPr/>
            </a:pPr>
            <a:r>
              <a:rPr lang="en-US" altLang="en-US" sz="2000" dirty="0" smtClean="0"/>
              <a:t>Getting links from other high-quality sites can be a challenge. Here are some tips:</a:t>
            </a:r>
            <a:endParaRPr lang="en-MY" altLang="en-US" sz="2000" dirty="0" smtClean="0"/>
          </a:p>
          <a:p>
            <a:pPr lvl="1" eaLnBrk="1" hangingPunct="1">
              <a:defRPr/>
            </a:pPr>
            <a:r>
              <a:rPr lang="en-US" altLang="en-US" sz="1600" dirty="0" smtClean="0"/>
              <a:t>A "link to this page" function on each page of your site makes it easy for other webmasters and bloggers to link.</a:t>
            </a:r>
            <a:endParaRPr lang="en-MY" altLang="en-US" sz="1600" dirty="0" smtClean="0"/>
          </a:p>
          <a:p>
            <a:pPr lvl="1" eaLnBrk="1" hangingPunct="1">
              <a:defRPr/>
            </a:pPr>
            <a:r>
              <a:rPr lang="en-US" altLang="en-US" sz="1600" dirty="0" smtClean="0"/>
              <a:t>Get in touch with the site owner and strike up a friendship. You're much more likely to get a link back from someone who knows you.</a:t>
            </a:r>
            <a:r>
              <a:rPr lang="en-US" kern="0" dirty="0">
                <a:latin typeface="Comic Sans MS" pitchFamily="66" charset="0"/>
                <a:cs typeface="Arial" panose="020B0604020202020204" pitchFamily="34" charset="0"/>
              </a:rPr>
              <a:t>	</a:t>
            </a:r>
            <a:endParaRPr lang="en-MY" altLang="en-US" sz="1600" dirty="0" smtClean="0"/>
          </a:p>
          <a:p>
            <a:pPr eaLnBrk="1" hangingPunct="1">
              <a:defRPr/>
            </a:pPr>
            <a:endParaRPr lang="en-MY" altLang="en-US" sz="2000" dirty="0" smtClean="0"/>
          </a:p>
          <a:p>
            <a:pPr>
              <a:defRPr/>
            </a:pPr>
            <a:endParaRPr lang="en-IE" sz="2000" dirty="0"/>
          </a:p>
        </p:txBody>
      </p:sp>
      <p:sp>
        <p:nvSpPr>
          <p:cNvPr id="3" name="Title 2"/>
          <p:cNvSpPr>
            <a:spLocks noGrp="1"/>
          </p:cNvSpPr>
          <p:nvPr>
            <p:ph type="title"/>
          </p:nvPr>
        </p:nvSpPr>
        <p:spPr/>
        <p:txBody>
          <a:bodyPr/>
          <a:lstStyle/>
          <a:p>
            <a:pPr>
              <a:defRPr/>
            </a:pPr>
            <a:r>
              <a:rPr lang="en-IE" dirty="0" smtClean="0"/>
              <a:t>Link Building Strategies</a:t>
            </a:r>
            <a:endParaRPr lang="en-IE" dirty="0"/>
          </a:p>
        </p:txBody>
      </p:sp>
      <p:sp>
        <p:nvSpPr>
          <p:cNvPr id="4" name="Slide Number Placeholder 3"/>
          <p:cNvSpPr>
            <a:spLocks noGrp="1"/>
          </p:cNvSpPr>
          <p:nvPr>
            <p:ph type="sldNum" sz="quarter" idx="12"/>
          </p:nvPr>
        </p:nvSpPr>
        <p:spPr/>
        <p:txBody>
          <a:bodyPr/>
          <a:lstStyle/>
          <a:p>
            <a:fld id="{6113E31D-E2AB-40D1-8B51-AFA5AFEF393A}" type="slidenum">
              <a:rPr lang="en-US" smtClean="0"/>
              <a:t>42</a:t>
            </a:fld>
            <a:endParaRPr lang="en-US" dirty="0"/>
          </a:p>
        </p:txBody>
      </p:sp>
    </p:spTree>
    <p:extLst>
      <p:ext uri="{BB962C8B-B14F-4D97-AF65-F5344CB8AC3E}">
        <p14:creationId xmlns:p14="http://schemas.microsoft.com/office/powerpoint/2010/main" val="3212963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0" y="363415"/>
            <a:ext cx="12192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720" tIns="40680" rIns="81720" bIns="4068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ctr" eaLnBrk="1" hangingPunct="1">
              <a:lnSpc>
                <a:spcPct val="120000"/>
              </a:lnSpc>
            </a:pPr>
            <a:r>
              <a:rPr lang="en-GB" altLang="en-US" sz="4400" spc="-50" dirty="0">
                <a:solidFill>
                  <a:schemeClr val="tx1">
                    <a:lumMod val="75000"/>
                    <a:lumOff val="25000"/>
                  </a:schemeClr>
                </a:solidFill>
                <a:latin typeface="+mj-lt"/>
                <a:ea typeface="+mj-ea"/>
                <a:cs typeface="+mj-cs"/>
              </a:rPr>
              <a:t>Link Building Strategies  </a:t>
            </a:r>
          </a:p>
          <a:p>
            <a:pPr algn="ctr" eaLnBrk="1" hangingPunct="1">
              <a:lnSpc>
                <a:spcPct val="120000"/>
              </a:lnSpc>
            </a:pPr>
            <a:r>
              <a:rPr lang="en-GB" altLang="en-US" sz="4400" spc="-50" dirty="0">
                <a:solidFill>
                  <a:schemeClr val="tx1">
                    <a:lumMod val="75000"/>
                    <a:lumOff val="25000"/>
                  </a:schemeClr>
                </a:solidFill>
                <a:latin typeface="+mj-lt"/>
                <a:ea typeface="+mj-ea"/>
                <a:cs typeface="+mj-cs"/>
              </a:rPr>
              <a:t>#1 Manual Link Submissions/Requests</a:t>
            </a:r>
          </a:p>
        </p:txBody>
      </p:sp>
      <p:pic>
        <p:nvPicPr>
          <p:cNvPr id="542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1" y="1914526"/>
            <a:ext cx="10858500"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Slide Number Placeholder 1"/>
          <p:cNvSpPr>
            <a:spLocks noGrp="1"/>
          </p:cNvSpPr>
          <p:nvPr>
            <p:ph type="sldNum" sz="quarter" idx="12"/>
          </p:nvPr>
        </p:nvSpPr>
        <p:spPr/>
        <p:txBody>
          <a:bodyPr/>
          <a:lstStyle/>
          <a:p>
            <a:fld id="{4FAB73BC-B049-4115-A692-8D63A059BFB8}" type="slidenum">
              <a:rPr lang="en-US" smtClean="0"/>
              <a:pPr/>
              <a:t>43</a:t>
            </a:fld>
            <a:endParaRPr lang="en-US" dirty="0"/>
          </a:p>
        </p:txBody>
      </p:sp>
    </p:spTree>
    <p:extLst>
      <p:ext uri="{BB962C8B-B14F-4D97-AF65-F5344CB8AC3E}">
        <p14:creationId xmlns:p14="http://schemas.microsoft.com/office/powerpoint/2010/main" val="41697914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p:cNvSpPr txBox="1">
            <a:spLocks noChangeArrowheads="1"/>
          </p:cNvSpPr>
          <p:nvPr/>
        </p:nvSpPr>
        <p:spPr bwMode="auto">
          <a:xfrm>
            <a:off x="0" y="762000"/>
            <a:ext cx="1219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720" tIns="40680" rIns="81720" bIns="4068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ctr">
              <a:lnSpc>
                <a:spcPct val="120000"/>
              </a:lnSpc>
            </a:pPr>
            <a:r>
              <a:rPr lang="en-GB" altLang="en-US" sz="4400" spc="-50" dirty="0">
                <a:solidFill>
                  <a:schemeClr val="tx1">
                    <a:lumMod val="75000"/>
                    <a:lumOff val="25000"/>
                  </a:schemeClr>
                </a:solidFill>
                <a:latin typeface="+mj-lt"/>
                <a:ea typeface="+mj-ea"/>
                <a:cs typeface="+mj-cs"/>
              </a:rPr>
              <a:t>#2 - Competitive Link Research/Acquisition</a:t>
            </a:r>
          </a:p>
        </p:txBody>
      </p:sp>
      <p:pic>
        <p:nvPicPr>
          <p:cNvPr id="552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1524000"/>
            <a:ext cx="108839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Slide Number Placeholder 1"/>
          <p:cNvSpPr>
            <a:spLocks noGrp="1"/>
          </p:cNvSpPr>
          <p:nvPr>
            <p:ph type="sldNum" sz="quarter" idx="12"/>
          </p:nvPr>
        </p:nvSpPr>
        <p:spPr/>
        <p:txBody>
          <a:bodyPr/>
          <a:lstStyle/>
          <a:p>
            <a:fld id="{4FAB73BC-B049-4115-A692-8D63A059BFB8}" type="slidenum">
              <a:rPr lang="en-US" smtClean="0"/>
              <a:pPr/>
              <a:t>44</a:t>
            </a:fld>
            <a:endParaRPr lang="en-US" dirty="0"/>
          </a:p>
        </p:txBody>
      </p:sp>
    </p:spTree>
    <p:extLst>
      <p:ext uri="{BB962C8B-B14F-4D97-AF65-F5344CB8AC3E}">
        <p14:creationId xmlns:p14="http://schemas.microsoft.com/office/powerpoint/2010/main" val="14109815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0" y="896815"/>
            <a:ext cx="1219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720" tIns="40680" rIns="81720" bIns="4068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ctr" eaLnBrk="1" hangingPunct="1">
              <a:lnSpc>
                <a:spcPct val="120000"/>
              </a:lnSpc>
            </a:pPr>
            <a:r>
              <a:rPr lang="en-GB" altLang="en-US" sz="4400" spc="-50" dirty="0">
                <a:solidFill>
                  <a:schemeClr val="tx1">
                    <a:lumMod val="75000"/>
                    <a:lumOff val="25000"/>
                  </a:schemeClr>
                </a:solidFill>
                <a:latin typeface="+mj-lt"/>
                <a:ea typeface="+mj-ea"/>
                <a:cs typeface="+mj-cs"/>
              </a:rPr>
              <a:t>#3 - Links via Embedded Content</a:t>
            </a:r>
          </a:p>
        </p:txBody>
      </p:sp>
      <p:pic>
        <p:nvPicPr>
          <p:cNvPr id="563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1658815"/>
            <a:ext cx="108839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Slide Number Placeholder 1"/>
          <p:cNvSpPr>
            <a:spLocks noGrp="1"/>
          </p:cNvSpPr>
          <p:nvPr>
            <p:ph type="sldNum" sz="quarter" idx="12"/>
          </p:nvPr>
        </p:nvSpPr>
        <p:spPr/>
        <p:txBody>
          <a:bodyPr/>
          <a:lstStyle/>
          <a:p>
            <a:fld id="{4FAB73BC-B049-4115-A692-8D63A059BFB8}" type="slidenum">
              <a:rPr lang="en-US" smtClean="0"/>
              <a:pPr/>
              <a:t>45</a:t>
            </a:fld>
            <a:endParaRPr lang="en-US" dirty="0"/>
          </a:p>
        </p:txBody>
      </p:sp>
    </p:spTree>
    <p:extLst>
      <p:ext uri="{BB962C8B-B14F-4D97-AF65-F5344CB8AC3E}">
        <p14:creationId xmlns:p14="http://schemas.microsoft.com/office/powerpoint/2010/main" val="14388131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
          <p:cNvSpPr txBox="1">
            <a:spLocks noChangeArrowheads="1"/>
          </p:cNvSpPr>
          <p:nvPr/>
        </p:nvSpPr>
        <p:spPr bwMode="auto">
          <a:xfrm>
            <a:off x="0" y="762000"/>
            <a:ext cx="1219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720" tIns="40680" rIns="81720" bIns="4068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ctr" eaLnBrk="1" hangingPunct="1">
              <a:lnSpc>
                <a:spcPct val="120000"/>
              </a:lnSpc>
            </a:pPr>
            <a:r>
              <a:rPr lang="en-GB" altLang="en-US" sz="4400" spc="-50" dirty="0">
                <a:solidFill>
                  <a:schemeClr val="tx1">
                    <a:lumMod val="75000"/>
                    <a:lumOff val="25000"/>
                  </a:schemeClr>
                </a:solidFill>
                <a:latin typeface="+mj-lt"/>
                <a:ea typeface="+mj-ea"/>
                <a:cs typeface="+mj-cs"/>
              </a:rPr>
              <a:t>#4 - </a:t>
            </a:r>
            <a:r>
              <a:rPr lang="en-GB" altLang="en-US" sz="4400" spc="-50" dirty="0" err="1">
                <a:solidFill>
                  <a:schemeClr val="tx1">
                    <a:lumMod val="75000"/>
                    <a:lumOff val="25000"/>
                  </a:schemeClr>
                </a:solidFill>
                <a:latin typeface="+mj-lt"/>
                <a:ea typeface="+mj-ea"/>
                <a:cs typeface="+mj-cs"/>
              </a:rPr>
              <a:t>Linkbait</a:t>
            </a:r>
            <a:r>
              <a:rPr lang="en-GB" altLang="en-US" sz="4400" spc="-50" dirty="0">
                <a:solidFill>
                  <a:schemeClr val="tx1">
                    <a:lumMod val="75000"/>
                    <a:lumOff val="25000"/>
                  </a:schemeClr>
                </a:solidFill>
                <a:latin typeface="+mj-lt"/>
                <a:ea typeface="+mj-ea"/>
                <a:cs typeface="+mj-cs"/>
              </a:rPr>
              <a:t> &amp; Viral Campaigns</a:t>
            </a:r>
          </a:p>
        </p:txBody>
      </p:sp>
      <p:pic>
        <p:nvPicPr>
          <p:cNvPr id="573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1" y="1614123"/>
            <a:ext cx="108839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Slide Number Placeholder 1"/>
          <p:cNvSpPr>
            <a:spLocks noGrp="1"/>
          </p:cNvSpPr>
          <p:nvPr>
            <p:ph type="sldNum" sz="quarter" idx="12"/>
          </p:nvPr>
        </p:nvSpPr>
        <p:spPr/>
        <p:txBody>
          <a:bodyPr/>
          <a:lstStyle/>
          <a:p>
            <a:fld id="{4FAB73BC-B049-4115-A692-8D63A059BFB8}" type="slidenum">
              <a:rPr lang="en-US" smtClean="0"/>
              <a:pPr/>
              <a:t>46</a:t>
            </a:fld>
            <a:endParaRPr lang="en-US" dirty="0"/>
          </a:p>
        </p:txBody>
      </p:sp>
    </p:spTree>
    <p:extLst>
      <p:ext uri="{BB962C8B-B14F-4D97-AF65-F5344CB8AC3E}">
        <p14:creationId xmlns:p14="http://schemas.microsoft.com/office/powerpoint/2010/main" val="21117802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0" y="762000"/>
            <a:ext cx="1219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720" tIns="40680" rIns="81720" bIns="4068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ctr">
              <a:lnSpc>
                <a:spcPct val="120000"/>
              </a:lnSpc>
            </a:pPr>
            <a:r>
              <a:rPr lang="en-GB" altLang="en-US" sz="4400" spc="-50" dirty="0">
                <a:solidFill>
                  <a:schemeClr val="tx1">
                    <a:lumMod val="75000"/>
                    <a:lumOff val="25000"/>
                  </a:schemeClr>
                </a:solidFill>
                <a:latin typeface="+mj-lt"/>
                <a:ea typeface="+mj-ea"/>
                <a:cs typeface="+mj-cs"/>
              </a:rPr>
              <a:t>#5 - Content, Technology &amp; API Licensing</a:t>
            </a:r>
          </a:p>
        </p:txBody>
      </p:sp>
      <p:pic>
        <p:nvPicPr>
          <p:cNvPr id="583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121" y="1524000"/>
            <a:ext cx="10909300"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Slide Number Placeholder 1"/>
          <p:cNvSpPr>
            <a:spLocks noGrp="1"/>
          </p:cNvSpPr>
          <p:nvPr>
            <p:ph type="sldNum" sz="quarter" idx="12"/>
          </p:nvPr>
        </p:nvSpPr>
        <p:spPr/>
        <p:txBody>
          <a:bodyPr/>
          <a:lstStyle/>
          <a:p>
            <a:fld id="{4FAB73BC-B049-4115-A692-8D63A059BFB8}" type="slidenum">
              <a:rPr lang="en-US" smtClean="0"/>
              <a:pPr/>
              <a:t>47</a:t>
            </a:fld>
            <a:endParaRPr lang="en-US" dirty="0"/>
          </a:p>
        </p:txBody>
      </p:sp>
    </p:spTree>
    <p:extLst>
      <p:ext uri="{BB962C8B-B14F-4D97-AF65-F5344CB8AC3E}">
        <p14:creationId xmlns:p14="http://schemas.microsoft.com/office/powerpoint/2010/main" val="41993961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1" y="767862"/>
            <a:ext cx="1219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720" tIns="40680" rIns="81720" bIns="4068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ctr" eaLnBrk="1" hangingPunct="1">
              <a:lnSpc>
                <a:spcPct val="120000"/>
              </a:lnSpc>
            </a:pPr>
            <a:r>
              <a:rPr lang="en-GB" altLang="en-US" sz="4400" spc="-50" dirty="0">
                <a:solidFill>
                  <a:schemeClr val="tx1">
                    <a:lumMod val="75000"/>
                    <a:lumOff val="25000"/>
                  </a:schemeClr>
                </a:solidFill>
                <a:latin typeface="+mj-lt"/>
                <a:ea typeface="+mj-ea"/>
                <a:cs typeface="+mj-cs"/>
              </a:rPr>
              <a:t>#6 - Partnerships, Exchanges &amp; Trades</a:t>
            </a:r>
          </a:p>
        </p:txBody>
      </p:sp>
      <p:pic>
        <p:nvPicPr>
          <p:cNvPr id="593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1" y="1529862"/>
            <a:ext cx="10909300"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Slide Number Placeholder 1"/>
          <p:cNvSpPr>
            <a:spLocks noGrp="1"/>
          </p:cNvSpPr>
          <p:nvPr>
            <p:ph type="sldNum" sz="quarter" idx="12"/>
          </p:nvPr>
        </p:nvSpPr>
        <p:spPr/>
        <p:txBody>
          <a:bodyPr/>
          <a:lstStyle/>
          <a:p>
            <a:fld id="{4FAB73BC-B049-4115-A692-8D63A059BFB8}" type="slidenum">
              <a:rPr lang="en-US" smtClean="0"/>
              <a:pPr/>
              <a:t>48</a:t>
            </a:fld>
            <a:endParaRPr lang="en-US" dirty="0"/>
          </a:p>
        </p:txBody>
      </p:sp>
    </p:spTree>
    <p:extLst>
      <p:ext uri="{BB962C8B-B14F-4D97-AF65-F5344CB8AC3E}">
        <p14:creationId xmlns:p14="http://schemas.microsoft.com/office/powerpoint/2010/main" val="25220409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1"/>
          <p:cNvSpPr txBox="1">
            <a:spLocks noChangeArrowheads="1"/>
          </p:cNvSpPr>
          <p:nvPr/>
        </p:nvSpPr>
        <p:spPr bwMode="auto">
          <a:xfrm>
            <a:off x="-117231" y="762000"/>
            <a:ext cx="1219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720" tIns="40680" rIns="81720" bIns="4068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ctr" eaLnBrk="1" hangingPunct="1">
              <a:lnSpc>
                <a:spcPct val="120000"/>
              </a:lnSpc>
            </a:pPr>
            <a:r>
              <a:rPr lang="en-GB" altLang="en-US" sz="4400" spc="-50" dirty="0">
                <a:solidFill>
                  <a:schemeClr val="tx1">
                    <a:lumMod val="75000"/>
                    <a:lumOff val="25000"/>
                  </a:schemeClr>
                </a:solidFill>
                <a:latin typeface="+mj-lt"/>
                <a:ea typeface="+mj-ea"/>
                <a:cs typeface="+mj-cs"/>
              </a:rPr>
              <a:t>#7 - Paid Links</a:t>
            </a:r>
          </a:p>
        </p:txBody>
      </p:sp>
      <p:pic>
        <p:nvPicPr>
          <p:cNvPr id="604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1" y="1606062"/>
            <a:ext cx="10909300"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Slide Number Placeholder 1"/>
          <p:cNvSpPr>
            <a:spLocks noGrp="1"/>
          </p:cNvSpPr>
          <p:nvPr>
            <p:ph type="sldNum" sz="quarter" idx="12"/>
          </p:nvPr>
        </p:nvSpPr>
        <p:spPr/>
        <p:txBody>
          <a:bodyPr/>
          <a:lstStyle/>
          <a:p>
            <a:fld id="{4FAB73BC-B049-4115-A692-8D63A059BFB8}" type="slidenum">
              <a:rPr lang="en-US" smtClean="0"/>
              <a:pPr/>
              <a:t>49</a:t>
            </a:fld>
            <a:endParaRPr lang="en-US" dirty="0"/>
          </a:p>
        </p:txBody>
      </p:sp>
    </p:spTree>
    <p:extLst>
      <p:ext uri="{BB962C8B-B14F-4D97-AF65-F5344CB8AC3E}">
        <p14:creationId xmlns:p14="http://schemas.microsoft.com/office/powerpoint/2010/main" val="41512365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1277815" y="618624"/>
            <a:ext cx="599049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720" tIns="40680" rIns="81720" bIns="4068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eaLnBrk="1" hangingPunct="1">
              <a:lnSpc>
                <a:spcPct val="120000"/>
              </a:lnSpc>
            </a:pPr>
            <a:r>
              <a:rPr lang="en-GB" altLang="en-US" sz="4800" spc="-50" dirty="0">
                <a:solidFill>
                  <a:schemeClr val="tx1">
                    <a:lumMod val="75000"/>
                    <a:lumOff val="25000"/>
                  </a:schemeClr>
                </a:solidFill>
                <a:latin typeface="+mj-lt"/>
                <a:ea typeface="+mj-ea"/>
                <a:cs typeface="+mj-cs"/>
              </a:rPr>
              <a:t>Crawling</a:t>
            </a:r>
            <a:r>
              <a:rPr lang="en-GB" altLang="en-US" sz="3400" b="1" dirty="0">
                <a:solidFill>
                  <a:srgbClr val="36789F"/>
                </a:solidFill>
              </a:rPr>
              <a:t> </a:t>
            </a:r>
            <a:r>
              <a:rPr lang="en-GB" altLang="en-US" sz="4800" spc="-50" dirty="0">
                <a:solidFill>
                  <a:schemeClr val="tx1">
                    <a:lumMod val="75000"/>
                    <a:lumOff val="25000"/>
                  </a:schemeClr>
                </a:solidFill>
                <a:latin typeface="+mj-lt"/>
                <a:ea typeface="+mj-ea"/>
                <a:cs typeface="+mj-cs"/>
              </a:rPr>
              <a:t>&amp;</a:t>
            </a:r>
            <a:r>
              <a:rPr lang="en-GB" altLang="en-US" sz="3400" b="1" dirty="0">
                <a:solidFill>
                  <a:srgbClr val="36789F"/>
                </a:solidFill>
              </a:rPr>
              <a:t> </a:t>
            </a:r>
            <a:r>
              <a:rPr lang="en-GB" altLang="en-US" sz="4800" spc="-50" dirty="0">
                <a:solidFill>
                  <a:schemeClr val="tx1">
                    <a:lumMod val="75000"/>
                    <a:lumOff val="25000"/>
                  </a:schemeClr>
                </a:solidFill>
                <a:latin typeface="+mj-lt"/>
                <a:ea typeface="+mj-ea"/>
                <a:cs typeface="+mj-cs"/>
              </a:rPr>
              <a:t>Indexing</a:t>
            </a:r>
          </a:p>
        </p:txBody>
      </p:sp>
      <p:pic>
        <p:nvPicPr>
          <p:cNvPr id="1229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2215" y="1474409"/>
            <a:ext cx="8026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Oval 4"/>
          <p:cNvSpPr/>
          <p:nvPr/>
        </p:nvSpPr>
        <p:spPr bwMode="auto">
          <a:xfrm>
            <a:off x="6400800" y="2971800"/>
            <a:ext cx="101600" cy="76200"/>
          </a:xfrm>
          <a:prstGeom prst="ellipse">
            <a:avLst/>
          </a:prstGeom>
          <a:ln>
            <a:solidFill>
              <a:schemeClr val="accent6"/>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defTabSz="457200" eaLnBrk="1" hangingPunct="1">
              <a:lnSpc>
                <a:spcPct val="66000"/>
              </a:lnSpc>
              <a:buClr>
                <a:srgbClr val="000000"/>
              </a:buClr>
              <a:buSzPct val="100000"/>
              <a:buFont typeface="Times New Roman" pitchFamily="16" charset="0"/>
              <a:buNone/>
              <a:defRPr/>
            </a:pPr>
            <a:endParaRPr lang="en-US">
              <a:solidFill>
                <a:schemeClr val="bg1"/>
              </a:solidFill>
              <a:latin typeface="Arial" charset="0"/>
              <a:ea typeface="MS Gothic" charset="-128"/>
            </a:endParaRPr>
          </a:p>
        </p:txBody>
      </p:sp>
      <p:cxnSp>
        <p:nvCxnSpPr>
          <p:cNvPr id="10" name="Straight Arrow Connector 9"/>
          <p:cNvCxnSpPr/>
          <p:nvPr/>
        </p:nvCxnSpPr>
        <p:spPr bwMode="auto">
          <a:xfrm flipV="1">
            <a:off x="3759201" y="3009900"/>
            <a:ext cx="2641599" cy="155294"/>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342901" y="2590801"/>
            <a:ext cx="3416300" cy="646331"/>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defRPr/>
            </a:pPr>
            <a:r>
              <a:rPr lang="en-US" dirty="0">
                <a:solidFill>
                  <a:schemeClr val="accent6"/>
                </a:solidFill>
              </a:rPr>
              <a:t>Without links, the engines might never find this page</a:t>
            </a:r>
          </a:p>
        </p:txBody>
      </p:sp>
      <p:sp>
        <p:nvSpPr>
          <p:cNvPr id="2" name="Slide Number Placeholder 1"/>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28149643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
          <p:cNvSpPr txBox="1">
            <a:spLocks noChangeArrowheads="1"/>
          </p:cNvSpPr>
          <p:nvPr/>
        </p:nvSpPr>
        <p:spPr bwMode="auto">
          <a:xfrm>
            <a:off x="0" y="732692"/>
            <a:ext cx="1219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720" tIns="40680" rIns="81720" bIns="4068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ctr" eaLnBrk="1" hangingPunct="1">
              <a:lnSpc>
                <a:spcPct val="120000"/>
              </a:lnSpc>
            </a:pPr>
            <a:r>
              <a:rPr lang="en-GB" altLang="en-US" sz="4400" spc="-50" dirty="0">
                <a:solidFill>
                  <a:schemeClr val="tx1">
                    <a:lumMod val="75000"/>
                    <a:lumOff val="25000"/>
                  </a:schemeClr>
                </a:solidFill>
                <a:latin typeface="+mj-lt"/>
                <a:ea typeface="+mj-ea"/>
                <a:cs typeface="+mj-cs"/>
              </a:rPr>
              <a:t>#8 - Link Reclamation</a:t>
            </a:r>
          </a:p>
        </p:txBody>
      </p:sp>
      <p:pic>
        <p:nvPicPr>
          <p:cNvPr id="614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1494692"/>
            <a:ext cx="108966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Slide Number Placeholder 1"/>
          <p:cNvSpPr>
            <a:spLocks noGrp="1"/>
          </p:cNvSpPr>
          <p:nvPr>
            <p:ph type="sldNum" sz="quarter" idx="12"/>
          </p:nvPr>
        </p:nvSpPr>
        <p:spPr/>
        <p:txBody>
          <a:bodyPr/>
          <a:lstStyle/>
          <a:p>
            <a:fld id="{4FAB73BC-B049-4115-A692-8D63A059BFB8}" type="slidenum">
              <a:rPr lang="en-US" smtClean="0"/>
              <a:pPr/>
              <a:t>50</a:t>
            </a:fld>
            <a:endParaRPr lang="en-US" dirty="0"/>
          </a:p>
        </p:txBody>
      </p:sp>
    </p:spTree>
    <p:extLst>
      <p:ext uri="{BB962C8B-B14F-4D97-AF65-F5344CB8AC3E}">
        <p14:creationId xmlns:p14="http://schemas.microsoft.com/office/powerpoint/2010/main" val="9570024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25524" y="349348"/>
            <a:ext cx="10058400" cy="1045698"/>
          </a:xfrm>
        </p:spPr>
        <p:txBody>
          <a:bodyPr/>
          <a:lstStyle/>
          <a:p>
            <a:pPr eaLnBrk="1" fontAlgn="auto" hangingPunct="1">
              <a:spcAft>
                <a:spcPts val="0"/>
              </a:spcAft>
              <a:defRPr/>
            </a:pPr>
            <a:r>
              <a:rPr lang="en-US" altLang="en-US" dirty="0"/>
              <a:t>Use Google Analytics</a:t>
            </a:r>
            <a:endParaRPr lang="en-MY" dirty="0"/>
          </a:p>
        </p:txBody>
      </p:sp>
      <p:sp>
        <p:nvSpPr>
          <p:cNvPr id="32771" name="Content Placeholder 1"/>
          <p:cNvSpPr>
            <a:spLocks noGrp="1"/>
          </p:cNvSpPr>
          <p:nvPr>
            <p:ph idx="1"/>
          </p:nvPr>
        </p:nvSpPr>
        <p:spPr>
          <a:xfrm>
            <a:off x="914400" y="1600200"/>
            <a:ext cx="10363200" cy="3733800"/>
          </a:xfrm>
        </p:spPr>
        <p:txBody>
          <a:bodyPr/>
          <a:lstStyle/>
          <a:p>
            <a:pPr eaLnBrk="1" hangingPunct="1"/>
            <a:endParaRPr lang="en-MY" altLang="en-US" smtClean="0"/>
          </a:p>
        </p:txBody>
      </p:sp>
      <p:pic>
        <p:nvPicPr>
          <p:cNvPr id="327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99" y="1359878"/>
            <a:ext cx="11093451"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6113E31D-E2AB-40D1-8B51-AFA5AFEF393A}" type="slidenum">
              <a:rPr lang="en-US" smtClean="0"/>
              <a:t>51</a:t>
            </a:fld>
            <a:endParaRPr lang="en-US" dirty="0"/>
          </a:p>
        </p:txBody>
      </p:sp>
    </p:spTree>
    <p:extLst>
      <p:ext uri="{BB962C8B-B14F-4D97-AF65-F5344CB8AC3E}">
        <p14:creationId xmlns:p14="http://schemas.microsoft.com/office/powerpoint/2010/main" val="1991860777"/>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smtClean="0"/>
              <a:t>Keep abreast of the latest SEO news</a:t>
            </a:r>
            <a:endParaRPr lang="en-MY" dirty="0"/>
          </a:p>
        </p:txBody>
      </p:sp>
      <p:sp>
        <p:nvSpPr>
          <p:cNvPr id="62467" name="Content Placeholder 2"/>
          <p:cNvSpPr>
            <a:spLocks noGrp="1"/>
          </p:cNvSpPr>
          <p:nvPr>
            <p:ph idx="1"/>
          </p:nvPr>
        </p:nvSpPr>
        <p:spPr>
          <a:xfrm>
            <a:off x="914400" y="2221524"/>
            <a:ext cx="10871200" cy="3733800"/>
          </a:xfrm>
        </p:spPr>
        <p:txBody>
          <a:bodyPr>
            <a:normAutofit/>
          </a:bodyPr>
          <a:lstStyle/>
          <a:p>
            <a:pPr eaLnBrk="1" hangingPunct="1"/>
            <a:r>
              <a:rPr lang="en-US" altLang="en-US" sz="2000" dirty="0" smtClean="0"/>
              <a:t> Search engine algorithms change constantly, and it pays to keep up to date with the latest changes  </a:t>
            </a:r>
            <a:br>
              <a:rPr lang="en-US" altLang="en-US" sz="2000" dirty="0" smtClean="0"/>
            </a:br>
            <a:r>
              <a:rPr lang="en-US" altLang="en-US" sz="2000" dirty="0" smtClean="0"/>
              <a:t> and SEO strategies. The following SEO sites are well worth bookmarking or subscribing to:</a:t>
            </a:r>
            <a:endParaRPr lang="en-MY" altLang="en-US" sz="2000" dirty="0" smtClean="0"/>
          </a:p>
          <a:p>
            <a:pPr lvl="1"/>
            <a:r>
              <a:rPr lang="en-US" altLang="en-US" sz="1800" dirty="0" smtClean="0"/>
              <a:t>Search Engine Watch is a huge SEO resource, including articles and white papers on SEO and SEM (search engine marketing), as well as some busy SEO forums.</a:t>
            </a:r>
            <a:endParaRPr lang="en-MY" altLang="en-US" sz="1800" dirty="0" smtClean="0"/>
          </a:p>
          <a:p>
            <a:pPr lvl="1"/>
            <a:r>
              <a:rPr lang="en-US" altLang="en-US" sz="1800" dirty="0" smtClean="0"/>
              <a:t>Matt </a:t>
            </a:r>
            <a:r>
              <a:rPr lang="en-US" altLang="en-US" sz="1800" dirty="0" err="1" smtClean="0"/>
              <a:t>Cutts</a:t>
            </a:r>
            <a:r>
              <a:rPr lang="en-US" altLang="en-US" sz="1800" dirty="0" smtClean="0"/>
              <a:t>' blog — Matt is a Google engineer, and in his blog he frequently discusses the latest changes at Google that can affect SEO.</a:t>
            </a:r>
          </a:p>
          <a:p>
            <a:pPr lvl="1"/>
            <a:r>
              <a:rPr lang="en-US" altLang="en-US" dirty="0" err="1"/>
              <a:t>Sphinn</a:t>
            </a:r>
            <a:r>
              <a:rPr lang="en-US" altLang="en-US" dirty="0"/>
              <a:t> is a social bookmarking site for SEO topics. Great for finding out what's new and hot in the world of SEO.</a:t>
            </a:r>
            <a:endParaRPr lang="en-MY" altLang="en-US" dirty="0"/>
          </a:p>
          <a:p>
            <a:pPr lvl="1"/>
            <a:r>
              <a:rPr lang="en-US" altLang="en-US" dirty="0"/>
              <a:t>SEO Book features a comprehensive, paid SEO training program, a regularly-updated blog, and some handy free SEO tools such as keyword </a:t>
            </a:r>
            <a:r>
              <a:rPr lang="en-US" altLang="en-US" dirty="0" err="1"/>
              <a:t>suggesters</a:t>
            </a:r>
            <a:r>
              <a:rPr lang="en-US" altLang="en-US" dirty="0"/>
              <a:t> and rank checkers.</a:t>
            </a:r>
            <a:endParaRPr lang="en-MY" altLang="en-US" dirty="0"/>
          </a:p>
          <a:p>
            <a:pPr lvl="1"/>
            <a:r>
              <a:rPr lang="en-US" altLang="en-US" dirty="0"/>
              <a:t>SEO Chat contains a large number of SEO articles, a huge range of free online SEO tools, and a big forum community.</a:t>
            </a:r>
            <a:endParaRPr lang="en-MY" altLang="en-US" dirty="0"/>
          </a:p>
          <a:p>
            <a:pPr lvl="1"/>
            <a:endParaRPr lang="en-MY" altLang="en-US" sz="1800" dirty="0" smtClean="0"/>
          </a:p>
        </p:txBody>
      </p:sp>
      <p:sp>
        <p:nvSpPr>
          <p:cNvPr id="3" name="Slide Number Placeholder 2"/>
          <p:cNvSpPr>
            <a:spLocks noGrp="1"/>
          </p:cNvSpPr>
          <p:nvPr>
            <p:ph type="sldNum" sz="quarter" idx="12"/>
          </p:nvPr>
        </p:nvSpPr>
        <p:spPr/>
        <p:txBody>
          <a:bodyPr/>
          <a:lstStyle/>
          <a:p>
            <a:fld id="{6113E31D-E2AB-40D1-8B51-AFA5AFEF393A}" type="slidenum">
              <a:rPr lang="en-US" smtClean="0"/>
              <a:t>52</a:t>
            </a:fld>
            <a:endParaRPr lang="en-US" dirty="0"/>
          </a:p>
        </p:txBody>
      </p:sp>
    </p:spTree>
    <p:extLst>
      <p:ext uri="{BB962C8B-B14F-4D97-AF65-F5344CB8AC3E}">
        <p14:creationId xmlns:p14="http://schemas.microsoft.com/office/powerpoint/2010/main" val="1924938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smtClean="0"/>
              <a:t>Avoid black hat techniques</a:t>
            </a:r>
            <a:endParaRPr lang="en-MY" dirty="0"/>
          </a:p>
        </p:txBody>
      </p:sp>
      <p:sp>
        <p:nvSpPr>
          <p:cNvPr id="64515" name="Content Placeholder 2"/>
          <p:cNvSpPr>
            <a:spLocks noGrp="1"/>
          </p:cNvSpPr>
          <p:nvPr>
            <p:ph idx="1"/>
          </p:nvPr>
        </p:nvSpPr>
        <p:spPr>
          <a:xfrm>
            <a:off x="875323" y="1893277"/>
            <a:ext cx="10363200" cy="3733800"/>
          </a:xfrm>
        </p:spPr>
        <p:txBody>
          <a:bodyPr/>
          <a:lstStyle/>
          <a:p>
            <a:pPr eaLnBrk="1" hangingPunct="1"/>
            <a:r>
              <a:rPr lang="en-US" altLang="en-US" sz="2000" dirty="0" smtClean="0"/>
              <a:t>SEO techniques come in 2 forms:</a:t>
            </a:r>
            <a:endParaRPr lang="en-MY" altLang="en-US" sz="2000" dirty="0" smtClean="0"/>
          </a:p>
          <a:p>
            <a:pPr lvl="1"/>
            <a:r>
              <a:rPr lang="en-US" altLang="en-US" sz="1800" dirty="0" smtClean="0"/>
              <a:t> White hat techniques play by the rules of the search engines, and aim to create high-quality, relevant content.</a:t>
            </a:r>
            <a:endParaRPr lang="en-MY" altLang="en-US" sz="1800" dirty="0" smtClean="0"/>
          </a:p>
          <a:p>
            <a:pPr lvl="1"/>
            <a:r>
              <a:rPr lang="en-US" altLang="en-US" sz="1800" dirty="0" smtClean="0"/>
              <a:t>Black hat techniques attempt to "game" the search engines by using techniques such as keyword stuffing (overusing keywords in a page), hidden text, and cloaking (presenting different versions of a page to real visitors and search engines).</a:t>
            </a:r>
            <a:endParaRPr lang="en-MY" altLang="en-US" sz="1800" dirty="0" smtClean="0"/>
          </a:p>
          <a:p>
            <a:pPr lvl="1"/>
            <a:r>
              <a:rPr lang="en-US" altLang="en-US" sz="1800" dirty="0" smtClean="0"/>
              <a:t>Black hat SEO techniques can sometimes produce a short-term hike in traffic; however such sites invariably get weeded out — or, worse, banned altogether — by the search engines. </a:t>
            </a:r>
          </a:p>
          <a:p>
            <a:pPr lvl="1"/>
            <a:r>
              <a:rPr lang="en-US" altLang="en-US" sz="1800" dirty="0" smtClean="0"/>
              <a:t>Black hat SEO simply isn't worth the risk if you want to build a long-term stream of traffic from search engines</a:t>
            </a:r>
            <a:r>
              <a:rPr lang="en-US" altLang="en-US" sz="2200" dirty="0" smtClean="0"/>
              <a:t>.</a:t>
            </a:r>
            <a:endParaRPr lang="en-MY" altLang="en-US" sz="2200" dirty="0" smtClean="0"/>
          </a:p>
          <a:p>
            <a:pPr eaLnBrk="1" hangingPunct="1"/>
            <a:endParaRPr lang="en-MY" altLang="en-US" sz="2400" dirty="0" smtClean="0"/>
          </a:p>
        </p:txBody>
      </p:sp>
      <p:sp>
        <p:nvSpPr>
          <p:cNvPr id="3" name="Slide Number Placeholder 2"/>
          <p:cNvSpPr>
            <a:spLocks noGrp="1"/>
          </p:cNvSpPr>
          <p:nvPr>
            <p:ph type="sldNum" sz="quarter" idx="12"/>
          </p:nvPr>
        </p:nvSpPr>
        <p:spPr/>
        <p:txBody>
          <a:bodyPr/>
          <a:lstStyle/>
          <a:p>
            <a:fld id="{6113E31D-E2AB-40D1-8B51-AFA5AFEF393A}" type="slidenum">
              <a:rPr lang="en-US" smtClean="0"/>
              <a:t>53</a:t>
            </a:fld>
            <a:endParaRPr lang="en-US" dirty="0"/>
          </a:p>
        </p:txBody>
      </p:sp>
    </p:spTree>
    <p:extLst>
      <p:ext uri="{BB962C8B-B14F-4D97-AF65-F5344CB8AC3E}">
        <p14:creationId xmlns:p14="http://schemas.microsoft.com/office/powerpoint/2010/main" val="4534650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defRPr/>
            </a:pPr>
            <a:r>
              <a:rPr lang="en-US" dirty="0"/>
              <a:t>Things we need to avoid</a:t>
            </a:r>
          </a:p>
        </p:txBody>
      </p:sp>
      <p:sp>
        <p:nvSpPr>
          <p:cNvPr id="65539" name="Rectangle 3"/>
          <p:cNvSpPr>
            <a:spLocks noGrp="1" noChangeArrowheads="1"/>
          </p:cNvSpPr>
          <p:nvPr>
            <p:ph type="body" idx="1"/>
          </p:nvPr>
        </p:nvSpPr>
        <p:spPr>
          <a:xfrm>
            <a:off x="961292" y="1910861"/>
            <a:ext cx="10972800" cy="5638800"/>
          </a:xfrm>
        </p:spPr>
        <p:txBody>
          <a:bodyPr/>
          <a:lstStyle/>
          <a:p>
            <a:pPr eaLnBrk="1" hangingPunct="1">
              <a:lnSpc>
                <a:spcPct val="90000"/>
              </a:lnSpc>
            </a:pPr>
            <a:r>
              <a:rPr lang="en-US" altLang="en-US" dirty="0" smtClean="0"/>
              <a:t>Duplicate Contents</a:t>
            </a:r>
          </a:p>
          <a:p>
            <a:pPr eaLnBrk="1" hangingPunct="1">
              <a:lnSpc>
                <a:spcPct val="90000"/>
              </a:lnSpc>
            </a:pPr>
            <a:r>
              <a:rPr lang="en-US" altLang="en-US" dirty="0" smtClean="0"/>
              <a:t>Keyword Stuffing</a:t>
            </a:r>
          </a:p>
          <a:p>
            <a:pPr eaLnBrk="1" hangingPunct="1">
              <a:lnSpc>
                <a:spcPct val="90000"/>
              </a:lnSpc>
            </a:pPr>
            <a:r>
              <a:rPr lang="en-US" altLang="en-US" dirty="0" smtClean="0"/>
              <a:t>Keyword dilution </a:t>
            </a:r>
          </a:p>
          <a:p>
            <a:r>
              <a:rPr lang="en-IE" dirty="0"/>
              <a:t>Single pixel links or hidden links </a:t>
            </a:r>
          </a:p>
          <a:p>
            <a:r>
              <a:rPr lang="en-US" altLang="en-US" dirty="0" smtClean="0"/>
              <a:t>Use of Frames</a:t>
            </a:r>
          </a:p>
          <a:p>
            <a:pPr eaLnBrk="1" hangingPunct="1">
              <a:lnSpc>
                <a:spcPct val="90000"/>
              </a:lnSpc>
            </a:pPr>
            <a:r>
              <a:rPr lang="en-US" altLang="en-US" dirty="0" smtClean="0"/>
              <a:t>Invisible Text</a:t>
            </a:r>
          </a:p>
          <a:p>
            <a:pPr eaLnBrk="1" hangingPunct="1">
              <a:lnSpc>
                <a:spcPct val="90000"/>
              </a:lnSpc>
            </a:pPr>
            <a:r>
              <a:rPr lang="en-US" altLang="en-US" dirty="0" smtClean="0"/>
              <a:t>Link to a bad neighborhood</a:t>
            </a:r>
          </a:p>
          <a:p>
            <a:pPr eaLnBrk="1" hangingPunct="1">
              <a:lnSpc>
                <a:spcPct val="90000"/>
              </a:lnSpc>
            </a:pPr>
            <a:r>
              <a:rPr lang="en-US" altLang="en-US" dirty="0" smtClean="0"/>
              <a:t>Text Graphics</a:t>
            </a:r>
          </a:p>
          <a:p>
            <a:pPr eaLnBrk="1" hangingPunct="1">
              <a:lnSpc>
                <a:spcPct val="90000"/>
              </a:lnSpc>
            </a:pPr>
            <a:r>
              <a:rPr lang="en-US" altLang="en-US" dirty="0" smtClean="0"/>
              <a:t>JavaScript links</a:t>
            </a:r>
          </a:p>
          <a:p>
            <a:r>
              <a:rPr lang="en-US" altLang="en-US" dirty="0" smtClean="0"/>
              <a:t>http</a:t>
            </a:r>
            <a:r>
              <a:rPr lang="en-US" altLang="en-US" dirty="0"/>
              <a:t>://www.seonightmares.com/badseopractice.htm</a:t>
            </a:r>
            <a:endParaRPr lang="en-US" altLang="en-US" dirty="0" smtClean="0"/>
          </a:p>
        </p:txBody>
      </p:sp>
      <p:sp>
        <p:nvSpPr>
          <p:cNvPr id="2" name="Slide Number Placeholder 1"/>
          <p:cNvSpPr>
            <a:spLocks noGrp="1"/>
          </p:cNvSpPr>
          <p:nvPr>
            <p:ph type="sldNum" sz="quarter" idx="12"/>
          </p:nvPr>
        </p:nvSpPr>
        <p:spPr/>
        <p:txBody>
          <a:bodyPr/>
          <a:lstStyle/>
          <a:p>
            <a:fld id="{6113E31D-E2AB-40D1-8B51-AFA5AFEF393A}" type="slidenum">
              <a:rPr lang="en-US" smtClean="0"/>
              <a:t>54</a:t>
            </a:fld>
            <a:endParaRPr lang="en-US" dirty="0"/>
          </a:p>
        </p:txBody>
      </p:sp>
    </p:spTree>
    <p:extLst>
      <p:ext uri="{BB962C8B-B14F-4D97-AF65-F5344CB8AC3E}">
        <p14:creationId xmlns:p14="http://schemas.microsoft.com/office/powerpoint/2010/main" val="34112265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p:cNvSpPr>
            <a:spLocks noGrp="1"/>
          </p:cNvSpPr>
          <p:nvPr>
            <p:ph idx="1"/>
          </p:nvPr>
        </p:nvSpPr>
        <p:spPr>
          <a:xfrm>
            <a:off x="859692" y="1997930"/>
            <a:ext cx="10972800" cy="4525962"/>
          </a:xfrm>
        </p:spPr>
        <p:txBody>
          <a:bodyPr>
            <a:normAutofit fontScale="92500" lnSpcReduction="10000"/>
          </a:bodyPr>
          <a:lstStyle/>
          <a:p>
            <a:r>
              <a:rPr lang="en-IE" sz="2400" dirty="0" smtClean="0"/>
              <a:t>Social </a:t>
            </a:r>
            <a:r>
              <a:rPr lang="en-IE" sz="2400" dirty="0"/>
              <a:t>media optimization (SMO) is the process by which you make your content easily shareable across the social web. </a:t>
            </a:r>
            <a:endParaRPr lang="en-IE" sz="2400" dirty="0" smtClean="0"/>
          </a:p>
          <a:p>
            <a:r>
              <a:rPr lang="en-IE" sz="2400" dirty="0" smtClean="0"/>
              <a:t>Because </a:t>
            </a:r>
            <a:r>
              <a:rPr lang="en-IE" sz="2400" dirty="0"/>
              <a:t>so many options exist for where people can view your content, the content model for the web has shifted from, "We have to drive as much traffic to our website as possible," to the more pragmatic, "We have to ensure as many people </a:t>
            </a:r>
            <a:r>
              <a:rPr lang="en-IE" sz="2400" i="1" dirty="0"/>
              <a:t>see</a:t>
            </a:r>
            <a:r>
              <a:rPr lang="en-IE" sz="2400" dirty="0"/>
              <a:t> our content as possible." </a:t>
            </a:r>
          </a:p>
          <a:p>
            <a:r>
              <a:rPr lang="en-IE" sz="2400" dirty="0"/>
              <a:t>You'll still want most people to see your content on your site — and if you're doing it right they will — but helping people view content through widgets, apps and other social media entry points will accrue positive benefits for your brand. The more transportable you can make your content, the better.</a:t>
            </a:r>
          </a:p>
          <a:p>
            <a:endParaRPr lang="en-US" altLang="en-US" sz="2400" dirty="0" smtClean="0"/>
          </a:p>
          <a:p>
            <a:pPr eaLnBrk="1" hangingPunct="1">
              <a:buFont typeface="Wingdings 3" pitchFamily="18" charset="2"/>
              <a:buNone/>
            </a:pPr>
            <a:endParaRPr lang="en-US" altLang="en-US" sz="2400" dirty="0" smtClean="0"/>
          </a:p>
          <a:p>
            <a:pPr eaLnBrk="1" hangingPunct="1">
              <a:buFont typeface="Wingdings 3" pitchFamily="18" charset="2"/>
              <a:buNone/>
            </a:pPr>
            <a:r>
              <a:rPr lang="en-US" altLang="en-US" sz="2400" dirty="0" smtClean="0"/>
              <a:t>     </a:t>
            </a:r>
            <a:endParaRPr lang="ru-RU" altLang="en-US" sz="2400" dirty="0" smtClean="0"/>
          </a:p>
        </p:txBody>
      </p:sp>
      <p:sp>
        <p:nvSpPr>
          <p:cNvPr id="4" name="Title 1"/>
          <p:cNvSpPr txBox="1">
            <a:spLocks/>
          </p:cNvSpPr>
          <p:nvPr/>
        </p:nvSpPr>
        <p:spPr>
          <a:xfrm>
            <a:off x="660400" y="474784"/>
            <a:ext cx="7838831" cy="1143000"/>
          </a:xfrm>
          <a:prstGeom prst="rect">
            <a:avLst/>
          </a:prstGeom>
        </p:spPr>
        <p:txBody>
          <a:bodyPr anchor="ctr">
            <a:normAutofit fontScale="97500"/>
          </a:bodyPr>
          <a:lstStyle/>
          <a:p>
            <a:pPr algn="ctr" eaLnBrk="1" hangingPunct="1">
              <a:defRPr/>
            </a:pPr>
            <a:r>
              <a:rPr lang="en-US" sz="4900" spc="-50" dirty="0">
                <a:solidFill>
                  <a:schemeClr val="tx1">
                    <a:lumMod val="75000"/>
                    <a:lumOff val="25000"/>
                  </a:schemeClr>
                </a:solidFill>
                <a:latin typeface="+mj-lt"/>
                <a:ea typeface="+mj-ea"/>
                <a:cs typeface="+mj-cs"/>
              </a:rPr>
              <a:t>Social</a:t>
            </a:r>
            <a:r>
              <a:rPr lang="en-US" sz="4400" b="1" dirty="0">
                <a:solidFill>
                  <a:schemeClr val="tx2"/>
                </a:solidFill>
                <a:latin typeface="+mj-lt"/>
                <a:ea typeface="+mj-ea"/>
                <a:cs typeface="+mj-cs"/>
              </a:rPr>
              <a:t> </a:t>
            </a:r>
            <a:r>
              <a:rPr lang="en-US" sz="4900" spc="-50" dirty="0">
                <a:solidFill>
                  <a:schemeClr val="tx1">
                    <a:lumMod val="75000"/>
                    <a:lumOff val="25000"/>
                  </a:schemeClr>
                </a:solidFill>
                <a:latin typeface="+mj-lt"/>
                <a:ea typeface="+mj-ea"/>
                <a:cs typeface="+mj-cs"/>
              </a:rPr>
              <a:t>Media</a:t>
            </a:r>
            <a:r>
              <a:rPr lang="en-US" sz="4400" b="1" dirty="0">
                <a:solidFill>
                  <a:schemeClr val="tx2"/>
                </a:solidFill>
                <a:latin typeface="+mj-lt"/>
                <a:ea typeface="+mj-ea"/>
                <a:cs typeface="+mj-cs"/>
              </a:rPr>
              <a:t> </a:t>
            </a:r>
            <a:r>
              <a:rPr lang="en-US" sz="4900" spc="-50" dirty="0">
                <a:solidFill>
                  <a:schemeClr val="tx1">
                    <a:lumMod val="75000"/>
                    <a:lumOff val="25000"/>
                  </a:schemeClr>
                </a:solidFill>
                <a:latin typeface="+mj-lt"/>
                <a:ea typeface="+mj-ea"/>
                <a:cs typeface="+mj-cs"/>
              </a:rPr>
              <a:t>Optimization</a:t>
            </a:r>
          </a:p>
        </p:txBody>
      </p:sp>
      <p:pic>
        <p:nvPicPr>
          <p:cNvPr id="66564" name="Picture 2" descr="C:\Documents and Settings\shushan\Desktop\Presentation\Fotolia_10056608_X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2862" y="4630616"/>
            <a:ext cx="1899138" cy="1683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113E31D-E2AB-40D1-8B51-AFA5AFEF393A}" type="slidenum">
              <a:rPr lang="en-US" smtClean="0"/>
              <a:t>55</a:t>
            </a:fld>
            <a:endParaRPr lang="en-US" dirty="0"/>
          </a:p>
        </p:txBody>
      </p:sp>
    </p:spTree>
    <p:extLst>
      <p:ext uri="{BB962C8B-B14F-4D97-AF65-F5344CB8AC3E}">
        <p14:creationId xmlns:p14="http://schemas.microsoft.com/office/powerpoint/2010/main" val="20718315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1"/>
          <p:cNvSpPr>
            <a:spLocks noGrp="1"/>
          </p:cNvSpPr>
          <p:nvPr>
            <p:ph idx="1"/>
          </p:nvPr>
        </p:nvSpPr>
        <p:spPr/>
        <p:txBody>
          <a:bodyPr/>
          <a:lstStyle/>
          <a:p>
            <a:r>
              <a:rPr lang="en-IE" altLang="en-US" dirty="0" smtClean="0"/>
              <a:t>Social networks are driving an increasing amount of traffic to an increasing number of websites. Sites like Comedy Central, Forever 21 are seeing more traffic from social networks than they see from </a:t>
            </a:r>
            <a:r>
              <a:rPr lang="en-IE" altLang="en-US" dirty="0" smtClean="0">
                <a:hlinkClick r:id="rId2"/>
              </a:rPr>
              <a:t>Google</a:t>
            </a:r>
            <a:r>
              <a:rPr lang="en-IE" altLang="en-US" dirty="0" smtClean="0"/>
              <a:t>. </a:t>
            </a:r>
          </a:p>
          <a:p>
            <a:r>
              <a:rPr lang="en-IE" altLang="en-US" dirty="0" smtClean="0"/>
              <a:t>How social referral traffic is performing for you most likely depends on two factors:</a:t>
            </a:r>
          </a:p>
          <a:p>
            <a:pPr lvl="1"/>
            <a:r>
              <a:rPr lang="en-IE" altLang="en-US" dirty="0" smtClean="0"/>
              <a:t>How interesting your content is; and</a:t>
            </a:r>
          </a:p>
          <a:p>
            <a:pPr lvl="1"/>
            <a:r>
              <a:rPr lang="en-IE" altLang="en-US" dirty="0" smtClean="0"/>
              <a:t>How easily shareable you have made that content across a variety of networks.</a:t>
            </a:r>
          </a:p>
          <a:p>
            <a:endParaRPr lang="en-IE" altLang="en-US" dirty="0" smtClean="0"/>
          </a:p>
        </p:txBody>
      </p:sp>
      <p:sp>
        <p:nvSpPr>
          <p:cNvPr id="3" name="Title 2"/>
          <p:cNvSpPr>
            <a:spLocks noGrp="1"/>
          </p:cNvSpPr>
          <p:nvPr>
            <p:ph type="title"/>
          </p:nvPr>
        </p:nvSpPr>
        <p:spPr/>
        <p:txBody>
          <a:bodyPr/>
          <a:lstStyle/>
          <a:p>
            <a:pPr>
              <a:defRPr/>
            </a:pPr>
            <a:r>
              <a:rPr lang="en-US" dirty="0"/>
              <a:t>Social</a:t>
            </a:r>
            <a:r>
              <a:rPr lang="en-US" sz="4000" b="1" dirty="0">
                <a:solidFill>
                  <a:schemeClr val="tx2"/>
                </a:solidFill>
              </a:rPr>
              <a:t> </a:t>
            </a:r>
            <a:r>
              <a:rPr lang="en-US" dirty="0"/>
              <a:t>Media</a:t>
            </a:r>
            <a:r>
              <a:rPr lang="en-US" sz="4000" b="1" dirty="0">
                <a:solidFill>
                  <a:schemeClr val="tx2"/>
                </a:solidFill>
              </a:rPr>
              <a:t> </a:t>
            </a:r>
            <a:r>
              <a:rPr lang="en-US" dirty="0" smtClean="0"/>
              <a:t>Optimization</a:t>
            </a:r>
            <a:endParaRPr lang="en-IE" dirty="0"/>
          </a:p>
        </p:txBody>
      </p:sp>
      <p:sp>
        <p:nvSpPr>
          <p:cNvPr id="2" name="Slide Number Placeholder 1"/>
          <p:cNvSpPr>
            <a:spLocks noGrp="1"/>
          </p:cNvSpPr>
          <p:nvPr>
            <p:ph type="sldNum" sz="quarter" idx="12"/>
          </p:nvPr>
        </p:nvSpPr>
        <p:spPr/>
        <p:txBody>
          <a:bodyPr/>
          <a:lstStyle/>
          <a:p>
            <a:fld id="{6113E31D-E2AB-40D1-8B51-AFA5AFEF393A}" type="slidenum">
              <a:rPr lang="en-US" smtClean="0"/>
              <a:t>56</a:t>
            </a:fld>
            <a:endParaRPr lang="en-US" dirty="0"/>
          </a:p>
        </p:txBody>
      </p:sp>
    </p:spTree>
    <p:extLst>
      <p:ext uri="{BB962C8B-B14F-4D97-AF65-F5344CB8AC3E}">
        <p14:creationId xmlns:p14="http://schemas.microsoft.com/office/powerpoint/2010/main" val="36561933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Results: Web </a:t>
            </a:r>
            <a:r>
              <a:rPr lang="en-US" dirty="0" smtClean="0"/>
              <a:t>Analytics</a:t>
            </a:r>
            <a:endParaRPr lang="en-IE" dirty="0"/>
          </a:p>
        </p:txBody>
      </p:sp>
      <p:sp>
        <p:nvSpPr>
          <p:cNvPr id="3" name="Content Placeholder 2"/>
          <p:cNvSpPr>
            <a:spLocks noGrp="1"/>
          </p:cNvSpPr>
          <p:nvPr>
            <p:ph idx="1"/>
          </p:nvPr>
        </p:nvSpPr>
        <p:spPr/>
        <p:txBody>
          <a:bodyPr/>
          <a:lstStyle/>
          <a:p>
            <a:r>
              <a:rPr lang="en-US" altLang="en-US" dirty="0"/>
              <a:t>As defined by Web Analytics Association:</a:t>
            </a:r>
          </a:p>
          <a:p>
            <a:r>
              <a:rPr lang="en-US" altLang="en-US" dirty="0"/>
              <a:t>Web analytics is the measurement, collection, analysis and reporting of internet data for purposes of understanding and optimizing web usage.</a:t>
            </a:r>
          </a:p>
          <a:p>
            <a:r>
              <a:rPr lang="en-US" altLang="en-US" dirty="0"/>
              <a:t> Web analytics provides data on the number of visitors, page views </a:t>
            </a:r>
            <a:r>
              <a:rPr lang="en-US" altLang="en-US" dirty="0" err="1"/>
              <a:t>etc</a:t>
            </a:r>
            <a:r>
              <a:rPr lang="en-US" altLang="en-US" dirty="0"/>
              <a:t> to gauge the popularity of the sites which will help to do the market research.</a:t>
            </a:r>
          </a:p>
          <a:p>
            <a:r>
              <a:rPr lang="en-US" altLang="en-US" dirty="0"/>
              <a:t>Tools</a:t>
            </a:r>
            <a:endParaRPr lang="en-US" altLang="en-US" dirty="0">
              <a:hlinkClick r:id="rId2"/>
            </a:endParaRPr>
          </a:p>
          <a:p>
            <a:pPr marL="1085850" lvl="1" indent="-342900">
              <a:buClr>
                <a:schemeClr val="accent1"/>
              </a:buClr>
              <a:buFont typeface="Courier New" panose="02070309020205020404" pitchFamily="49" charset="0"/>
              <a:buChar char="o"/>
            </a:pPr>
            <a:r>
              <a:rPr lang="en-US" altLang="en-US" sz="2000" dirty="0">
                <a:hlinkClick r:id="rId2"/>
              </a:rPr>
              <a:t>www.google.com/analytics</a:t>
            </a:r>
            <a:endParaRPr lang="en-US" altLang="en-US" sz="2000" dirty="0"/>
          </a:p>
          <a:p>
            <a:pPr marL="1085850" lvl="1" indent="-342900">
              <a:buClr>
                <a:schemeClr val="accent1"/>
              </a:buClr>
              <a:buFont typeface="Courier New" panose="02070309020205020404" pitchFamily="49" charset="0"/>
              <a:buChar char="o"/>
            </a:pPr>
            <a:r>
              <a:rPr lang="en-US" altLang="en-US" sz="2000" dirty="0">
                <a:hlinkClick r:id="rId3"/>
              </a:rPr>
              <a:t>www.alexa.com</a:t>
            </a:r>
            <a:endParaRPr lang="en-US" altLang="en-US" sz="2000" dirty="0"/>
          </a:p>
          <a:p>
            <a:pPr marL="1085850" lvl="1" indent="-342900">
              <a:buClr>
                <a:schemeClr val="accent1"/>
              </a:buClr>
              <a:buFont typeface="Courier New" panose="02070309020205020404" pitchFamily="49" charset="0"/>
              <a:buChar char="o"/>
            </a:pPr>
            <a:r>
              <a:rPr lang="en-US" altLang="en-US" sz="2000" dirty="0">
                <a:hlinkClick r:id="rId4"/>
              </a:rPr>
              <a:t>http://web.analytics.yahoo.com/</a:t>
            </a:r>
            <a:endParaRPr lang="en-US" altLang="en-US" sz="2000" dirty="0"/>
          </a:p>
          <a:p>
            <a:endParaRPr lang="en-IE" dirty="0"/>
          </a:p>
        </p:txBody>
      </p:sp>
      <p:sp>
        <p:nvSpPr>
          <p:cNvPr id="4" name="Slide Number Placeholder 3"/>
          <p:cNvSpPr>
            <a:spLocks noGrp="1"/>
          </p:cNvSpPr>
          <p:nvPr>
            <p:ph type="sldNum" sz="quarter" idx="12"/>
          </p:nvPr>
        </p:nvSpPr>
        <p:spPr/>
        <p:txBody>
          <a:bodyPr/>
          <a:lstStyle/>
          <a:p>
            <a:fld id="{6113E31D-E2AB-40D1-8B51-AFA5AFEF393A}" type="slidenum">
              <a:rPr lang="en-US" smtClean="0"/>
              <a:t>57</a:t>
            </a:fld>
            <a:endParaRPr lang="en-US" dirty="0"/>
          </a:p>
        </p:txBody>
      </p:sp>
    </p:spTree>
    <p:extLst>
      <p:ext uri="{BB962C8B-B14F-4D97-AF65-F5344CB8AC3E}">
        <p14:creationId xmlns:p14="http://schemas.microsoft.com/office/powerpoint/2010/main" val="21120185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2"/>
          <p:cNvSpPr>
            <a:spLocks noGrp="1"/>
          </p:cNvSpPr>
          <p:nvPr>
            <p:ph idx="1"/>
          </p:nvPr>
        </p:nvSpPr>
        <p:spPr>
          <a:xfrm>
            <a:off x="609600" y="2017712"/>
            <a:ext cx="11176000" cy="3949333"/>
          </a:xfrm>
        </p:spPr>
        <p:txBody>
          <a:bodyPr>
            <a:normAutofit/>
          </a:bodyPr>
          <a:lstStyle/>
          <a:p>
            <a:pPr eaLnBrk="1" hangingPunct="1">
              <a:buFont typeface="Wingdings 3" pitchFamily="18" charset="2"/>
              <a:buNone/>
            </a:pPr>
            <a:r>
              <a:rPr lang="en-US" altLang="en-US" sz="2400" dirty="0" smtClean="0"/>
              <a:t>Track Your SEO Results via Google Analytics</a:t>
            </a:r>
          </a:p>
          <a:p>
            <a:r>
              <a:rPr lang="en-US" altLang="en-US" sz="2400" dirty="0" smtClean="0"/>
              <a:t>It is a free service offered by Google that is able to generate detailed statistics about your website.</a:t>
            </a:r>
          </a:p>
          <a:p>
            <a:pPr lvl="2">
              <a:buFont typeface="Courier New" panose="02070309020205020404" pitchFamily="49" charset="0"/>
              <a:buChar char="o"/>
            </a:pPr>
            <a:r>
              <a:rPr lang="en-US" altLang="en-US" sz="1800" dirty="0" smtClean="0"/>
              <a:t>Track </a:t>
            </a:r>
            <a:r>
              <a:rPr lang="en-US" altLang="en-US" sz="1800" dirty="0"/>
              <a:t>visits, </a:t>
            </a:r>
            <a:r>
              <a:rPr lang="en-US" altLang="en-US" sz="1800" dirty="0" err="1"/>
              <a:t>pageviews</a:t>
            </a:r>
            <a:r>
              <a:rPr lang="en-US" altLang="en-US" sz="1800" dirty="0"/>
              <a:t>, bounce rate and time</a:t>
            </a:r>
          </a:p>
          <a:p>
            <a:pPr lvl="2">
              <a:buFont typeface="Courier New" panose="02070309020205020404" pitchFamily="49" charset="0"/>
              <a:buChar char="o"/>
            </a:pPr>
            <a:r>
              <a:rPr lang="en-US" altLang="en-US" sz="1800" dirty="0"/>
              <a:t>Research visitors profiles</a:t>
            </a:r>
          </a:p>
          <a:p>
            <a:pPr lvl="2">
              <a:buFont typeface="Courier New" panose="02070309020205020404" pitchFamily="49" charset="0"/>
              <a:buChar char="o"/>
            </a:pPr>
            <a:r>
              <a:rPr lang="en-US" altLang="en-US" sz="1800" dirty="0"/>
              <a:t>Identify the best keywords and optimize</a:t>
            </a:r>
          </a:p>
          <a:p>
            <a:pPr lvl="2">
              <a:buFont typeface="Courier New" panose="02070309020205020404" pitchFamily="49" charset="0"/>
              <a:buChar char="o"/>
            </a:pPr>
            <a:r>
              <a:rPr lang="en-US" altLang="en-US" sz="1800" dirty="0"/>
              <a:t>Identify the best traffic sources</a:t>
            </a:r>
          </a:p>
          <a:p>
            <a:pPr lvl="2">
              <a:buFont typeface="Courier New" panose="02070309020205020404" pitchFamily="49" charset="0"/>
              <a:buChar char="o"/>
            </a:pPr>
            <a:r>
              <a:rPr lang="en-US" altLang="en-US" sz="1800" dirty="0" smtClean="0"/>
              <a:t>Compare </a:t>
            </a:r>
            <a:r>
              <a:rPr lang="en-US" altLang="en-US" sz="1800" dirty="0"/>
              <a:t>to other similar websites</a:t>
            </a:r>
          </a:p>
          <a:p>
            <a:pPr lvl="2">
              <a:buFont typeface="Courier New" panose="02070309020205020404" pitchFamily="49" charset="0"/>
              <a:buChar char="o"/>
            </a:pPr>
            <a:r>
              <a:rPr lang="en-US" altLang="en-US" sz="1800" dirty="0"/>
              <a:t>Create custom reports</a:t>
            </a:r>
          </a:p>
          <a:p>
            <a:pPr eaLnBrk="1" hangingPunct="1">
              <a:buFont typeface="Wingdings 3" pitchFamily="18" charset="2"/>
              <a:buNone/>
            </a:pPr>
            <a:endParaRPr lang="en-US" altLang="en-US" sz="2400" i="1" dirty="0" smtClean="0"/>
          </a:p>
          <a:p>
            <a:pPr algn="ctr" eaLnBrk="1" hangingPunct="1"/>
            <a:endParaRPr lang="en-US" altLang="en-US" sz="2400" i="1" dirty="0" smtClean="0"/>
          </a:p>
          <a:p>
            <a:pPr eaLnBrk="1" hangingPunct="1"/>
            <a:endParaRPr lang="ru-RU" altLang="en-US" sz="2400" dirty="0" smtClean="0"/>
          </a:p>
        </p:txBody>
      </p:sp>
      <p:sp>
        <p:nvSpPr>
          <p:cNvPr id="6" name="Title 1"/>
          <p:cNvSpPr txBox="1">
            <a:spLocks/>
          </p:cNvSpPr>
          <p:nvPr/>
        </p:nvSpPr>
        <p:spPr>
          <a:xfrm>
            <a:off x="648677" y="624254"/>
            <a:ext cx="10972800" cy="1143000"/>
          </a:xfrm>
          <a:prstGeom prst="rect">
            <a:avLst/>
          </a:prstGeom>
        </p:spPr>
        <p:txBody>
          <a:bodyPr anchor="ctr">
            <a:normAutofit fontScale="97500"/>
          </a:bodyPr>
          <a:lstStyle/>
          <a:p>
            <a:pPr eaLnBrk="1" fontAlgn="auto" hangingPunct="1">
              <a:spcAft>
                <a:spcPts val="0"/>
              </a:spcAft>
              <a:defRPr/>
            </a:pPr>
            <a:r>
              <a:rPr lang="en-US" sz="4800" spc="-50" dirty="0">
                <a:solidFill>
                  <a:schemeClr val="tx1">
                    <a:lumMod val="75000"/>
                    <a:lumOff val="25000"/>
                  </a:schemeClr>
                </a:solidFill>
                <a:latin typeface="+mj-lt"/>
                <a:ea typeface="+mj-ea"/>
                <a:cs typeface="+mj-cs"/>
              </a:rPr>
              <a:t>Tracking Results: Web Analytics</a:t>
            </a:r>
            <a:endParaRPr lang="ru-RU" sz="4800" spc="-50" dirty="0">
              <a:solidFill>
                <a:schemeClr val="tx1">
                  <a:lumMod val="75000"/>
                  <a:lumOff val="25000"/>
                </a:schemeClr>
              </a:solidFill>
              <a:latin typeface="+mj-lt"/>
              <a:ea typeface="+mj-ea"/>
              <a:cs typeface="+mj-cs"/>
            </a:endParaRPr>
          </a:p>
        </p:txBody>
      </p:sp>
      <p:sp>
        <p:nvSpPr>
          <p:cNvPr id="2" name="Slide Number Placeholder 1"/>
          <p:cNvSpPr>
            <a:spLocks noGrp="1"/>
          </p:cNvSpPr>
          <p:nvPr>
            <p:ph type="sldNum" sz="quarter" idx="12"/>
          </p:nvPr>
        </p:nvSpPr>
        <p:spPr/>
        <p:txBody>
          <a:bodyPr/>
          <a:lstStyle/>
          <a:p>
            <a:fld id="{6113E31D-E2AB-40D1-8B51-AFA5AFEF393A}" type="slidenum">
              <a:rPr lang="en-US" smtClean="0"/>
              <a:t>58</a:t>
            </a:fld>
            <a:endParaRPr lang="en-US" dirty="0"/>
          </a:p>
        </p:txBody>
      </p:sp>
    </p:spTree>
    <p:extLst>
      <p:ext uri="{BB962C8B-B14F-4D97-AF65-F5344CB8AC3E}">
        <p14:creationId xmlns:p14="http://schemas.microsoft.com/office/powerpoint/2010/main" val="19995442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12800" y="592015"/>
            <a:ext cx="10972800" cy="1143000"/>
          </a:xfrm>
          <a:prstGeom prst="rect">
            <a:avLst/>
          </a:prstGeom>
        </p:spPr>
        <p:txBody>
          <a:bodyPr anchor="ctr">
            <a:normAutofit fontScale="97500"/>
          </a:bodyPr>
          <a:lstStyle/>
          <a:p>
            <a:pPr eaLnBrk="1" fontAlgn="auto" hangingPunct="1">
              <a:spcAft>
                <a:spcPts val="0"/>
              </a:spcAft>
              <a:defRPr/>
            </a:pPr>
            <a:r>
              <a:rPr lang="en-US" sz="4800" spc="-50" dirty="0">
                <a:solidFill>
                  <a:schemeClr val="tx1">
                    <a:lumMod val="75000"/>
                    <a:lumOff val="25000"/>
                  </a:schemeClr>
                </a:solidFill>
                <a:latin typeface="+mj-lt"/>
                <a:ea typeface="+mj-ea"/>
                <a:cs typeface="+mj-cs"/>
              </a:rPr>
              <a:t>Tracking</a:t>
            </a:r>
            <a:r>
              <a:rPr lang="en-US" sz="4400" b="1" dirty="0">
                <a:solidFill>
                  <a:schemeClr val="tx2"/>
                </a:solidFill>
                <a:latin typeface="+mj-lt"/>
                <a:ea typeface="+mj-ea"/>
                <a:cs typeface="+mj-cs"/>
              </a:rPr>
              <a:t> </a:t>
            </a:r>
            <a:r>
              <a:rPr lang="en-US" sz="4800" spc="-50" dirty="0">
                <a:solidFill>
                  <a:schemeClr val="tx1">
                    <a:lumMod val="75000"/>
                    <a:lumOff val="25000"/>
                  </a:schemeClr>
                </a:solidFill>
                <a:latin typeface="+mj-lt"/>
                <a:ea typeface="+mj-ea"/>
                <a:cs typeface="+mj-cs"/>
              </a:rPr>
              <a:t>Results: Web Analytics</a:t>
            </a:r>
            <a:endParaRPr lang="ru-RU" sz="4800" spc="-50" dirty="0">
              <a:solidFill>
                <a:schemeClr val="tx1">
                  <a:lumMod val="75000"/>
                  <a:lumOff val="25000"/>
                </a:schemeClr>
              </a:solidFill>
              <a:latin typeface="+mj-lt"/>
              <a:ea typeface="+mj-ea"/>
              <a:cs typeface="+mj-cs"/>
            </a:endParaRPr>
          </a:p>
        </p:txBody>
      </p:sp>
      <p:sp>
        <p:nvSpPr>
          <p:cNvPr id="71683" name="TextBox 11"/>
          <p:cNvSpPr txBox="1">
            <a:spLocks noChangeArrowheads="1"/>
          </p:cNvSpPr>
          <p:nvPr/>
        </p:nvSpPr>
        <p:spPr bwMode="auto">
          <a:xfrm>
            <a:off x="711200" y="1861344"/>
            <a:ext cx="110744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pPr marL="342900" indent="-342900" eaLnBrk="1" hangingPunct="1">
              <a:buClr>
                <a:schemeClr val="accent1"/>
              </a:buClr>
              <a:buFont typeface="Wingdings" panose="05000000000000000000" pitchFamily="2" charset="2"/>
              <a:buChar char="§"/>
            </a:pPr>
            <a:r>
              <a:rPr lang="en-US" altLang="en-US" sz="2400" dirty="0">
                <a:solidFill>
                  <a:schemeClr val="tx1">
                    <a:lumMod val="75000"/>
                    <a:lumOff val="25000"/>
                  </a:schemeClr>
                </a:solidFill>
                <a:latin typeface="+mn-lt"/>
                <a:cs typeface="+mn-cs"/>
              </a:rPr>
              <a:t>Check your website analytics with Alexa.com</a:t>
            </a:r>
          </a:p>
          <a:p>
            <a:pPr marL="1085850" lvl="1" indent="-342900">
              <a:buClr>
                <a:schemeClr val="accent1"/>
              </a:buClr>
              <a:buFont typeface="Courier New" panose="02070309020205020404" pitchFamily="49" charset="0"/>
              <a:buChar char="o"/>
            </a:pPr>
            <a:r>
              <a:rPr lang="en-US" altLang="en-US" sz="2000" dirty="0" smtClean="0">
                <a:solidFill>
                  <a:schemeClr val="tx1">
                    <a:lumMod val="75000"/>
                    <a:lumOff val="25000"/>
                  </a:schemeClr>
                </a:solidFill>
                <a:latin typeface="+mn-lt"/>
                <a:cs typeface="+mn-cs"/>
              </a:rPr>
              <a:t>Ranking</a:t>
            </a:r>
            <a:endParaRPr lang="en-US" altLang="en-US" sz="2000" dirty="0">
              <a:solidFill>
                <a:schemeClr val="tx1">
                  <a:lumMod val="75000"/>
                  <a:lumOff val="25000"/>
                </a:schemeClr>
              </a:solidFill>
              <a:latin typeface="+mn-lt"/>
              <a:cs typeface="+mn-cs"/>
            </a:endParaRPr>
          </a:p>
          <a:p>
            <a:pPr marL="1085850" lvl="1" indent="-342900">
              <a:buClr>
                <a:schemeClr val="accent1"/>
              </a:buClr>
              <a:buFont typeface="Courier New" panose="02070309020205020404" pitchFamily="49" charset="0"/>
              <a:buChar char="o"/>
            </a:pPr>
            <a:r>
              <a:rPr lang="en-US" altLang="en-US" sz="2000" dirty="0" smtClean="0">
                <a:solidFill>
                  <a:schemeClr val="tx1">
                    <a:lumMod val="75000"/>
                    <a:lumOff val="25000"/>
                  </a:schemeClr>
                </a:solidFill>
                <a:latin typeface="+mn-lt"/>
                <a:cs typeface="+mn-cs"/>
              </a:rPr>
              <a:t>Backlink </a:t>
            </a:r>
            <a:r>
              <a:rPr lang="en-US" altLang="en-US" sz="2000" dirty="0">
                <a:solidFill>
                  <a:schemeClr val="tx1">
                    <a:lumMod val="75000"/>
                    <a:lumOff val="25000"/>
                  </a:schemeClr>
                </a:solidFill>
                <a:latin typeface="+mn-lt"/>
                <a:cs typeface="+mn-cs"/>
              </a:rPr>
              <a:t>amount</a:t>
            </a:r>
          </a:p>
          <a:p>
            <a:pPr marL="1085850" lvl="1" indent="-342900">
              <a:buClr>
                <a:schemeClr val="accent1"/>
              </a:buClr>
              <a:buFont typeface="Courier New" panose="02070309020205020404" pitchFamily="49" charset="0"/>
              <a:buChar char="o"/>
            </a:pPr>
            <a:r>
              <a:rPr lang="en-US" altLang="en-US" sz="2000" dirty="0" smtClean="0">
                <a:solidFill>
                  <a:schemeClr val="tx1">
                    <a:lumMod val="75000"/>
                    <a:lumOff val="25000"/>
                  </a:schemeClr>
                </a:solidFill>
                <a:latin typeface="+mn-lt"/>
                <a:cs typeface="+mn-cs"/>
              </a:rPr>
              <a:t>Fast </a:t>
            </a:r>
            <a:r>
              <a:rPr lang="en-US" altLang="en-US" sz="2000" dirty="0">
                <a:solidFill>
                  <a:schemeClr val="tx1">
                    <a:lumMod val="75000"/>
                    <a:lumOff val="25000"/>
                  </a:schemeClr>
                </a:solidFill>
                <a:latin typeface="+mn-lt"/>
                <a:cs typeface="+mn-cs"/>
              </a:rPr>
              <a:t>and connected to Facebook</a:t>
            </a:r>
          </a:p>
          <a:p>
            <a:pPr marL="342900" indent="-342900" eaLnBrk="1" hangingPunct="1">
              <a:buClr>
                <a:schemeClr val="accent1"/>
              </a:buClr>
              <a:buFont typeface="Wingdings" panose="05000000000000000000" pitchFamily="2" charset="2"/>
              <a:buChar char="§"/>
            </a:pPr>
            <a:endParaRPr lang="en-US" altLang="en-US" sz="2400" dirty="0">
              <a:solidFill>
                <a:schemeClr val="tx1">
                  <a:lumMod val="75000"/>
                  <a:lumOff val="25000"/>
                </a:schemeClr>
              </a:solidFill>
              <a:latin typeface="+mn-lt"/>
              <a:cs typeface="+mn-cs"/>
            </a:endParaRPr>
          </a:p>
          <a:p>
            <a:pPr eaLnBrk="1" hangingPunct="1"/>
            <a:endParaRPr lang="en-US" altLang="en-US" sz="2400" dirty="0"/>
          </a:p>
        </p:txBody>
      </p:sp>
      <p:pic>
        <p:nvPicPr>
          <p:cNvPr id="716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838" y="3211280"/>
            <a:ext cx="72517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113E31D-E2AB-40D1-8B51-AFA5AFEF393A}" type="slidenum">
              <a:rPr lang="en-US" smtClean="0"/>
              <a:t>59</a:t>
            </a:fld>
            <a:endParaRPr lang="en-US" dirty="0"/>
          </a:p>
        </p:txBody>
      </p:sp>
    </p:spTree>
    <p:extLst>
      <p:ext uri="{BB962C8B-B14F-4D97-AF65-F5344CB8AC3E}">
        <p14:creationId xmlns:p14="http://schemas.microsoft.com/office/powerpoint/2010/main" val="2873477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1"/>
          <p:cNvSpPr>
            <a:spLocks noGrp="1"/>
          </p:cNvSpPr>
          <p:nvPr>
            <p:ph idx="1"/>
          </p:nvPr>
        </p:nvSpPr>
        <p:spPr>
          <a:xfrm>
            <a:off x="902677" y="2039815"/>
            <a:ext cx="10972800" cy="5638800"/>
          </a:xfrm>
        </p:spPr>
        <p:txBody>
          <a:bodyPr/>
          <a:lstStyle/>
          <a:p>
            <a:pPr>
              <a:spcBef>
                <a:spcPts val="0"/>
              </a:spcBef>
              <a:defRPr/>
            </a:pPr>
            <a:r>
              <a:rPr lang="en-US" dirty="0"/>
              <a:t>The process of improving web pages so they rank higher in search engines for your targeted keywords. </a:t>
            </a:r>
          </a:p>
          <a:p>
            <a:pPr marL="0" indent="0" eaLnBrk="1" hangingPunct="1">
              <a:spcBef>
                <a:spcPts val="0"/>
              </a:spcBef>
              <a:buFont typeface="Wingdings 3" pitchFamily="18" charset="2"/>
              <a:buNone/>
              <a:defRPr/>
            </a:pPr>
            <a:endParaRPr lang="en-US" dirty="0"/>
          </a:p>
          <a:p>
            <a:pPr>
              <a:spcBef>
                <a:spcPts val="0"/>
              </a:spcBef>
              <a:defRPr/>
            </a:pPr>
            <a:r>
              <a:rPr lang="en-US" dirty="0" smtClean="0"/>
              <a:t>The </a:t>
            </a:r>
            <a:r>
              <a:rPr lang="en-US" dirty="0"/>
              <a:t>act of modifying a web site’s build, content, and inbound linking </a:t>
            </a:r>
            <a:r>
              <a:rPr lang="en-AU" dirty="0"/>
              <a:t>to increase its ranking in organic/natural (vs. paid), </a:t>
            </a:r>
            <a:r>
              <a:rPr lang="en-AU" dirty="0" smtClean="0"/>
              <a:t>crawler-based  listings of search engines</a:t>
            </a:r>
          </a:p>
          <a:p>
            <a:pPr eaLnBrk="1" hangingPunct="1">
              <a:defRPr/>
            </a:pPr>
            <a:r>
              <a:rPr lang="en-PH" dirty="0" smtClean="0"/>
              <a:t>The active practice of optimizing a web site by improving internal and external aspects in order to increase the traffic the site receives from search engines.  </a:t>
            </a:r>
          </a:p>
        </p:txBody>
      </p:sp>
      <p:sp>
        <p:nvSpPr>
          <p:cNvPr id="3" name="Title 2"/>
          <p:cNvSpPr>
            <a:spLocks noGrp="1"/>
          </p:cNvSpPr>
          <p:nvPr>
            <p:ph type="title"/>
          </p:nvPr>
        </p:nvSpPr>
        <p:spPr/>
        <p:txBody>
          <a:bodyPr>
            <a:normAutofit/>
          </a:bodyPr>
          <a:lstStyle/>
          <a:p>
            <a:pPr eaLnBrk="1" fontAlgn="auto" hangingPunct="1">
              <a:spcAft>
                <a:spcPts val="0"/>
              </a:spcAft>
              <a:defRPr/>
            </a:pPr>
            <a:r>
              <a:rPr lang="en-PH" dirty="0" smtClean="0"/>
              <a:t>What is Search Engine Optimization (SEO) ?</a:t>
            </a:r>
            <a:endParaRPr lang="en-PH" dirty="0"/>
          </a:p>
        </p:txBody>
      </p:sp>
      <p:sp>
        <p:nvSpPr>
          <p:cNvPr id="2" name="Slide Number Placeholder 1"/>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3487114151"/>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1"/>
          <p:cNvSpPr>
            <a:spLocks noGrp="1"/>
          </p:cNvSpPr>
          <p:nvPr>
            <p:ph idx="1"/>
          </p:nvPr>
        </p:nvSpPr>
        <p:spPr/>
        <p:txBody>
          <a:bodyPr/>
          <a:lstStyle/>
          <a:p>
            <a:r>
              <a:rPr lang="en-IE" altLang="en-US" sz="2400" dirty="0" smtClean="0"/>
              <a:t>SEO Book and SEO Chat — these 2 sites offer a large range of free, Web-based SEO tools, many of which give you useful information about how your site is faring in the search results.</a:t>
            </a:r>
          </a:p>
          <a:p>
            <a:endParaRPr lang="en-IE" altLang="en-US" sz="2400" dirty="0"/>
          </a:p>
          <a:p>
            <a:pPr>
              <a:spcBef>
                <a:spcPct val="20000"/>
              </a:spcBef>
              <a:spcAft>
                <a:spcPts val="0"/>
              </a:spcAft>
              <a:defRPr/>
            </a:pPr>
            <a:r>
              <a:rPr lang="en-US" sz="2400" dirty="0"/>
              <a:t>Benefits of web analytics</a:t>
            </a:r>
          </a:p>
          <a:p>
            <a:pPr lvl="1">
              <a:spcBef>
                <a:spcPct val="20000"/>
              </a:spcBef>
              <a:spcAft>
                <a:spcPts val="0"/>
              </a:spcAft>
              <a:buFont typeface="Courier New" panose="02070309020205020404" pitchFamily="49" charset="0"/>
              <a:buChar char="o"/>
              <a:defRPr/>
            </a:pPr>
            <a:r>
              <a:rPr lang="en-US" sz="2000" dirty="0"/>
              <a:t>Monitor visits</a:t>
            </a:r>
          </a:p>
          <a:p>
            <a:pPr lvl="1">
              <a:spcBef>
                <a:spcPct val="20000"/>
              </a:spcBef>
              <a:spcAft>
                <a:spcPts val="0"/>
              </a:spcAft>
              <a:buFont typeface="Courier New" panose="02070309020205020404" pitchFamily="49" charset="0"/>
              <a:buChar char="o"/>
              <a:defRPr/>
            </a:pPr>
            <a:r>
              <a:rPr lang="en-US" sz="2000" dirty="0">
                <a:cs typeface="Arial" panose="020B0604020202020204" pitchFamily="34" charset="0"/>
              </a:rPr>
              <a:t>Help to optimize your website</a:t>
            </a:r>
          </a:p>
          <a:p>
            <a:pPr lvl="1">
              <a:spcBef>
                <a:spcPct val="20000"/>
              </a:spcBef>
              <a:spcAft>
                <a:spcPts val="0"/>
              </a:spcAft>
              <a:buFont typeface="Courier New" panose="02070309020205020404" pitchFamily="49" charset="0"/>
              <a:buChar char="o"/>
              <a:defRPr/>
            </a:pPr>
            <a:r>
              <a:rPr lang="en-US" sz="2000" dirty="0">
                <a:cs typeface="Arial" panose="020B0604020202020204" pitchFamily="34" charset="0"/>
              </a:rPr>
              <a:t>Create cost effective marketing plan</a:t>
            </a:r>
            <a:endParaRPr lang="en-US" sz="2000" dirty="0"/>
          </a:p>
          <a:p>
            <a:endParaRPr lang="en-IE" altLang="en-US" dirty="0" smtClean="0"/>
          </a:p>
        </p:txBody>
      </p:sp>
      <p:sp>
        <p:nvSpPr>
          <p:cNvPr id="3" name="Title 2"/>
          <p:cNvSpPr>
            <a:spLocks noGrp="1"/>
          </p:cNvSpPr>
          <p:nvPr>
            <p:ph type="title"/>
          </p:nvPr>
        </p:nvSpPr>
        <p:spPr/>
        <p:txBody>
          <a:bodyPr>
            <a:normAutofit/>
          </a:bodyPr>
          <a:lstStyle/>
          <a:p>
            <a:pPr>
              <a:defRPr/>
            </a:pPr>
            <a:r>
              <a:rPr lang="en-US" sz="4700" dirty="0"/>
              <a:t>Tracking Results: Web Analytics</a:t>
            </a:r>
            <a:endParaRPr lang="en-IE" sz="4700" dirty="0"/>
          </a:p>
        </p:txBody>
      </p:sp>
      <p:sp>
        <p:nvSpPr>
          <p:cNvPr id="2" name="Slide Number Placeholder 1"/>
          <p:cNvSpPr>
            <a:spLocks noGrp="1"/>
          </p:cNvSpPr>
          <p:nvPr>
            <p:ph type="sldNum" sz="quarter" idx="12"/>
          </p:nvPr>
        </p:nvSpPr>
        <p:spPr/>
        <p:txBody>
          <a:bodyPr/>
          <a:lstStyle/>
          <a:p>
            <a:fld id="{6113E31D-E2AB-40D1-8B51-AFA5AFEF393A}" type="slidenum">
              <a:rPr lang="en-US" smtClean="0"/>
              <a:t>60</a:t>
            </a:fld>
            <a:endParaRPr lang="en-US" dirty="0"/>
          </a:p>
        </p:txBody>
      </p:sp>
    </p:spTree>
    <p:extLst>
      <p:ext uri="{BB962C8B-B14F-4D97-AF65-F5344CB8AC3E}">
        <p14:creationId xmlns:p14="http://schemas.microsoft.com/office/powerpoint/2010/main" val="38096673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6" descr="C:\Documents and Settings\shushan\Desktop\Presentation\Fotolia_1966633_X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6533" y="3409107"/>
            <a:ext cx="3945467"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812800" y="533400"/>
            <a:ext cx="10972800" cy="1143000"/>
          </a:xfrm>
          <a:prstGeom prst="rect">
            <a:avLst/>
          </a:prstGeom>
        </p:spPr>
        <p:txBody>
          <a:bodyPr anchor="ctr">
            <a:normAutofit fontScale="97500"/>
          </a:bodyPr>
          <a:lstStyle/>
          <a:p>
            <a:pPr eaLnBrk="1" hangingPunct="1">
              <a:defRPr/>
            </a:pPr>
            <a:r>
              <a:rPr lang="en-US" sz="4400" b="1" dirty="0">
                <a:solidFill>
                  <a:schemeClr val="tx2"/>
                </a:solidFill>
                <a:latin typeface="+mj-lt"/>
                <a:ea typeface="+mj-ea"/>
                <a:cs typeface="+mj-cs"/>
              </a:rPr>
              <a:t> </a:t>
            </a:r>
            <a:r>
              <a:rPr lang="en-US" sz="4800" spc="-50" dirty="0">
                <a:solidFill>
                  <a:schemeClr val="tx1">
                    <a:lumMod val="75000"/>
                    <a:lumOff val="25000"/>
                  </a:schemeClr>
                </a:solidFill>
                <a:latin typeface="+mj-lt"/>
                <a:ea typeface="+mj-ea"/>
                <a:cs typeface="+mj-cs"/>
              </a:rPr>
              <a:t>PP What? PPC!</a:t>
            </a:r>
          </a:p>
        </p:txBody>
      </p:sp>
      <p:sp>
        <p:nvSpPr>
          <p:cNvPr id="74756" name="Rectangle 9"/>
          <p:cNvSpPr>
            <a:spLocks noChangeArrowheads="1"/>
          </p:cNvSpPr>
          <p:nvPr/>
        </p:nvSpPr>
        <p:spPr bwMode="auto">
          <a:xfrm>
            <a:off x="812800" y="1840525"/>
            <a:ext cx="11379200" cy="2113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itchFamily="34" charset="0"/>
                <a:cs typeface="Arial" charset="0"/>
              </a:defRPr>
            </a:lvl1pPr>
            <a:lvl2pPr marL="742950" indent="-285750">
              <a:defRPr>
                <a:solidFill>
                  <a:schemeClr val="tx1"/>
                </a:solidFill>
                <a:latin typeface="Lucida Sans Unicode" pitchFamily="34" charset="0"/>
                <a:cs typeface="Arial" charset="0"/>
              </a:defRPr>
            </a:lvl2pPr>
            <a:lvl3pPr marL="1143000" indent="-228600">
              <a:defRPr>
                <a:solidFill>
                  <a:schemeClr val="tx1"/>
                </a:solidFill>
                <a:latin typeface="Lucida Sans Unicode" pitchFamily="34" charset="0"/>
                <a:cs typeface="Arial" charset="0"/>
              </a:defRPr>
            </a:lvl3pPr>
            <a:lvl4pPr marL="1600200" indent="-228600">
              <a:defRPr>
                <a:solidFill>
                  <a:schemeClr val="tx1"/>
                </a:solidFill>
                <a:latin typeface="Lucida Sans Unicode" pitchFamily="34" charset="0"/>
                <a:cs typeface="Arial" charset="0"/>
              </a:defRPr>
            </a:lvl4pPr>
            <a:lvl5pPr marL="2057400" indent="-228600">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defRPr>
                <a:solidFill>
                  <a:schemeClr val="tx1"/>
                </a:solidFill>
                <a:latin typeface="Lucida Sans Unicode" pitchFamily="34" charset="0"/>
                <a:cs typeface="Arial" charset="0"/>
              </a:defRPr>
            </a:lvl9pPr>
          </a:lstStyle>
          <a:p>
            <a:pPr marL="342900" indent="-342900" defTabSz="914400">
              <a:lnSpc>
                <a:spcPct val="90000"/>
              </a:lnSpc>
              <a:spcBef>
                <a:spcPts val="1200"/>
              </a:spcBef>
              <a:spcAft>
                <a:spcPts val="200"/>
              </a:spcAft>
              <a:buClr>
                <a:schemeClr val="accent1"/>
              </a:buClr>
              <a:buSzPct val="100000"/>
              <a:buFont typeface="Wingdings" panose="05000000000000000000" pitchFamily="2" charset="2"/>
              <a:buChar char="§"/>
            </a:pPr>
            <a:r>
              <a:rPr lang="en-US" altLang="en-US" sz="2400" dirty="0">
                <a:solidFill>
                  <a:schemeClr val="tx1">
                    <a:lumMod val="75000"/>
                    <a:lumOff val="25000"/>
                  </a:schemeClr>
                </a:solidFill>
                <a:latin typeface="+mn-lt"/>
                <a:cs typeface="+mn-cs"/>
              </a:rPr>
              <a:t>Pay Per Click (PPC) is an Internet advertising model used on websites, in which advertisers pay their host only when their ad is clicked. </a:t>
            </a:r>
            <a:endParaRPr lang="en-US" altLang="en-US" sz="2400" dirty="0" smtClean="0">
              <a:solidFill>
                <a:schemeClr val="tx1">
                  <a:lumMod val="75000"/>
                  <a:lumOff val="25000"/>
                </a:schemeClr>
              </a:solidFill>
              <a:latin typeface="+mn-lt"/>
              <a:cs typeface="+mn-cs"/>
            </a:endParaRPr>
          </a:p>
          <a:p>
            <a:pPr marL="342900" indent="-342900" defTabSz="914400">
              <a:lnSpc>
                <a:spcPct val="90000"/>
              </a:lnSpc>
              <a:spcBef>
                <a:spcPts val="1200"/>
              </a:spcBef>
              <a:spcAft>
                <a:spcPts val="200"/>
              </a:spcAft>
              <a:buClr>
                <a:schemeClr val="accent1"/>
              </a:buClr>
              <a:buSzPct val="100000"/>
              <a:buFont typeface="Wingdings" panose="05000000000000000000" pitchFamily="2" charset="2"/>
              <a:buChar char="§"/>
            </a:pPr>
            <a:r>
              <a:rPr lang="en-US" altLang="en-US" sz="2400" dirty="0" smtClean="0">
                <a:solidFill>
                  <a:schemeClr val="tx1">
                    <a:lumMod val="75000"/>
                    <a:lumOff val="25000"/>
                  </a:schemeClr>
                </a:solidFill>
                <a:latin typeface="+mn-lt"/>
                <a:cs typeface="+mn-cs"/>
              </a:rPr>
              <a:t>With </a:t>
            </a:r>
            <a:r>
              <a:rPr lang="en-US" altLang="en-US" sz="2400" dirty="0">
                <a:solidFill>
                  <a:schemeClr val="tx1">
                    <a:lumMod val="75000"/>
                    <a:lumOff val="25000"/>
                  </a:schemeClr>
                </a:solidFill>
                <a:latin typeface="+mn-lt"/>
                <a:cs typeface="+mn-cs"/>
              </a:rPr>
              <a:t>search engines, advertisers typically bid on keyword phrases relevant to their target market. </a:t>
            </a:r>
            <a:endParaRPr lang="en-US" altLang="en-US" sz="2400" dirty="0" smtClean="0">
              <a:solidFill>
                <a:schemeClr val="tx1">
                  <a:lumMod val="75000"/>
                  <a:lumOff val="25000"/>
                </a:schemeClr>
              </a:solidFill>
              <a:latin typeface="+mn-lt"/>
              <a:cs typeface="+mn-cs"/>
            </a:endParaRPr>
          </a:p>
          <a:p>
            <a:pPr marL="342900" indent="-342900" defTabSz="914400">
              <a:lnSpc>
                <a:spcPct val="90000"/>
              </a:lnSpc>
              <a:spcBef>
                <a:spcPts val="1200"/>
              </a:spcBef>
              <a:spcAft>
                <a:spcPts val="200"/>
              </a:spcAft>
              <a:buClr>
                <a:schemeClr val="accent1"/>
              </a:buClr>
              <a:buSzPct val="100000"/>
              <a:buFont typeface="Wingdings" panose="05000000000000000000" pitchFamily="2" charset="2"/>
              <a:buChar char="§"/>
            </a:pPr>
            <a:r>
              <a:rPr lang="en-US" altLang="en-US" sz="2400" dirty="0" smtClean="0">
                <a:solidFill>
                  <a:schemeClr val="tx1">
                    <a:lumMod val="75000"/>
                    <a:lumOff val="25000"/>
                  </a:schemeClr>
                </a:solidFill>
                <a:latin typeface="+mn-lt"/>
                <a:cs typeface="+mn-cs"/>
              </a:rPr>
              <a:t>Content </a:t>
            </a:r>
            <a:r>
              <a:rPr lang="en-US" altLang="en-US" sz="2400" dirty="0">
                <a:solidFill>
                  <a:schemeClr val="tx1">
                    <a:lumMod val="75000"/>
                    <a:lumOff val="25000"/>
                  </a:schemeClr>
                </a:solidFill>
                <a:latin typeface="+mn-lt"/>
                <a:cs typeface="+mn-cs"/>
              </a:rPr>
              <a:t>sites commonly charge a fixed price per click rather than use a bidding system.</a:t>
            </a:r>
            <a:endParaRPr lang="ru-RU" altLang="en-US" sz="2400" dirty="0">
              <a:solidFill>
                <a:schemeClr val="tx1">
                  <a:lumMod val="75000"/>
                  <a:lumOff val="25000"/>
                </a:schemeClr>
              </a:solidFill>
              <a:latin typeface="+mn-lt"/>
              <a:cs typeface="+mn-cs"/>
            </a:endParaRPr>
          </a:p>
        </p:txBody>
      </p:sp>
      <p:pic>
        <p:nvPicPr>
          <p:cNvPr id="74757" name="Picture 5" descr="C:\Documents and Settings\shushan\Desktop\Ads cop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09370">
            <a:off x="8777816" y="4110141"/>
            <a:ext cx="2667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113E31D-E2AB-40D1-8B51-AFA5AFEF393A}" type="slidenum">
              <a:rPr lang="en-US" smtClean="0"/>
              <a:t>61</a:t>
            </a:fld>
            <a:endParaRPr lang="en-US" dirty="0"/>
          </a:p>
        </p:txBody>
      </p:sp>
    </p:spTree>
    <p:extLst>
      <p:ext uri="{BB962C8B-B14F-4D97-AF65-F5344CB8AC3E}">
        <p14:creationId xmlns:p14="http://schemas.microsoft.com/office/powerpoint/2010/main" val="25138111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Pay per Click </a:t>
            </a:r>
            <a:r>
              <a:rPr lang="en-US" dirty="0" smtClean="0"/>
              <a:t>Programs</a:t>
            </a:r>
            <a:endParaRPr lang="en-IE" dirty="0"/>
          </a:p>
        </p:txBody>
      </p:sp>
      <p:sp>
        <p:nvSpPr>
          <p:cNvPr id="3" name="Content Placeholder 2"/>
          <p:cNvSpPr>
            <a:spLocks noGrp="1"/>
          </p:cNvSpPr>
          <p:nvPr>
            <p:ph idx="1"/>
          </p:nvPr>
        </p:nvSpPr>
        <p:spPr/>
        <p:txBody>
          <a:bodyPr/>
          <a:lstStyle/>
          <a:p>
            <a:pPr>
              <a:defRPr/>
            </a:pPr>
            <a:r>
              <a:rPr lang="en-US" dirty="0"/>
              <a:t> Appear as “sponsored listings”</a:t>
            </a:r>
          </a:p>
          <a:p>
            <a:pPr>
              <a:defRPr/>
            </a:pPr>
            <a:r>
              <a:rPr lang="en-US" dirty="0"/>
              <a:t> Bid on price per click</a:t>
            </a:r>
          </a:p>
          <a:p>
            <a:pPr>
              <a:defRPr/>
            </a:pPr>
            <a:r>
              <a:rPr lang="en-US" dirty="0"/>
              <a:t> Typically have very good tracking tools and statistics</a:t>
            </a:r>
          </a:p>
          <a:p>
            <a:pPr>
              <a:defRPr/>
            </a:pPr>
            <a:r>
              <a:rPr lang="en-US" dirty="0"/>
              <a:t> Ability to control ad text</a:t>
            </a:r>
          </a:p>
          <a:p>
            <a:pPr>
              <a:defRPr/>
            </a:pPr>
            <a:r>
              <a:rPr lang="en-US" dirty="0"/>
              <a:t> Can set budgets and spending limits</a:t>
            </a:r>
          </a:p>
          <a:p>
            <a:pPr>
              <a:defRPr/>
            </a:pPr>
            <a:r>
              <a:rPr lang="en-US" dirty="0"/>
              <a:t> Google AdWords and Overture are the two leaders</a:t>
            </a:r>
          </a:p>
          <a:p>
            <a:endParaRPr lang="en-IE" dirty="0"/>
          </a:p>
        </p:txBody>
      </p:sp>
      <p:sp>
        <p:nvSpPr>
          <p:cNvPr id="4" name="Slide Number Placeholder 3"/>
          <p:cNvSpPr>
            <a:spLocks noGrp="1"/>
          </p:cNvSpPr>
          <p:nvPr>
            <p:ph type="sldNum" sz="quarter" idx="12"/>
          </p:nvPr>
        </p:nvSpPr>
        <p:spPr/>
        <p:txBody>
          <a:bodyPr/>
          <a:lstStyle/>
          <a:p>
            <a:fld id="{6113E31D-E2AB-40D1-8B51-AFA5AFEF393A}" type="slidenum">
              <a:rPr lang="en-US" smtClean="0"/>
              <a:t>62</a:t>
            </a:fld>
            <a:endParaRPr lang="en-US" dirty="0"/>
          </a:p>
        </p:txBody>
      </p:sp>
      <p:pic>
        <p:nvPicPr>
          <p:cNvPr id="5" name="Picture 17"/>
          <p:cNvPicPr>
            <a:picLocks noChangeAspect="1" noChangeArrowheads="1"/>
          </p:cNvPicPr>
          <p:nvPr/>
        </p:nvPicPr>
        <p:blipFill>
          <a:blip r:embed="rId2" cstate="screen"/>
          <a:srcRect/>
          <a:stretch>
            <a:fillRect/>
          </a:stretch>
        </p:blipFill>
        <p:spPr bwMode="auto">
          <a:xfrm>
            <a:off x="5322278" y="1682262"/>
            <a:ext cx="6275497" cy="956196"/>
          </a:xfrm>
          <a:prstGeom prst="rect">
            <a:avLst/>
          </a:prstGeom>
          <a:ln>
            <a:noFill/>
          </a:ln>
          <a:effectLst>
            <a:softEdge rad="112500"/>
          </a:effectLst>
        </p:spPr>
      </p:pic>
    </p:spTree>
    <p:extLst>
      <p:ext uri="{BB962C8B-B14F-4D97-AF65-F5344CB8AC3E}">
        <p14:creationId xmlns:p14="http://schemas.microsoft.com/office/powerpoint/2010/main" val="16675053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465966"/>
            <a:ext cx="10058400" cy="1450757"/>
          </a:xfrm>
        </p:spPr>
        <p:txBody>
          <a:bodyPr/>
          <a:lstStyle/>
          <a:p>
            <a:r>
              <a:rPr lang="en-US" dirty="0"/>
              <a:t>PPC vs. </a:t>
            </a:r>
            <a:r>
              <a:rPr lang="en-US" dirty="0" smtClean="0"/>
              <a:t>SEO</a:t>
            </a:r>
            <a:endParaRPr lang="en-IE" dirty="0"/>
          </a:p>
        </p:txBody>
      </p:sp>
      <p:sp>
        <p:nvSpPr>
          <p:cNvPr id="4" name="Slide Number Placeholder 3"/>
          <p:cNvSpPr>
            <a:spLocks noGrp="1"/>
          </p:cNvSpPr>
          <p:nvPr>
            <p:ph type="sldNum" sz="quarter" idx="12"/>
          </p:nvPr>
        </p:nvSpPr>
        <p:spPr/>
        <p:txBody>
          <a:bodyPr/>
          <a:lstStyle/>
          <a:p>
            <a:fld id="{6113E31D-E2AB-40D1-8B51-AFA5AFEF393A}" type="slidenum">
              <a:rPr lang="en-US" smtClean="0"/>
              <a:t>63</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l="3030" t="3030"/>
          <a:stretch>
            <a:fillRect/>
          </a:stretch>
        </p:blipFill>
        <p:spPr bwMode="auto">
          <a:xfrm>
            <a:off x="1" y="0"/>
            <a:ext cx="2239108" cy="167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Group 1053"/>
          <p:cNvGraphicFramePr>
            <a:graphicFrameLocks noGrp="1"/>
          </p:cNvGraphicFramePr>
          <p:nvPr>
            <p:extLst>
              <p:ext uri="{D42A27DB-BD31-4B8C-83A1-F6EECF244321}">
                <p14:modId xmlns:p14="http://schemas.microsoft.com/office/powerpoint/2010/main" val="1827395831"/>
              </p:ext>
            </p:extLst>
          </p:nvPr>
        </p:nvGraphicFramePr>
        <p:xfrm>
          <a:off x="1371600" y="2057400"/>
          <a:ext cx="9753600" cy="4015153"/>
        </p:xfrm>
        <a:graphic>
          <a:graphicData uri="http://schemas.openxmlformats.org/drawingml/2006/table">
            <a:tbl>
              <a:tblPr/>
              <a:tblGrid>
                <a:gridCol w="4876800"/>
                <a:gridCol w="4876800"/>
              </a:tblGrid>
              <a:tr h="335306">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accent1"/>
                          </a:solidFill>
                          <a:effectLst/>
                          <a:latin typeface="+mn-lt"/>
                        </a:rPr>
                        <a:t>Pay-Per-Click</a:t>
                      </a:r>
                    </a:p>
                  </a:txBody>
                  <a:tcPr marL="121920" marR="121920"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accent1"/>
                          </a:solidFill>
                          <a:effectLst/>
                          <a:latin typeface="+mn-lt"/>
                        </a:rPr>
                        <a:t>“Organic” SEO</a:t>
                      </a:r>
                    </a:p>
                  </a:txBody>
                  <a:tcPr marL="121920" marR="121920"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79847">
                <a:tc>
                  <a:txBody>
                    <a:bodyPr/>
                    <a:lstStyle/>
                    <a:p>
                      <a:pPr marL="285750" marR="0" lvl="0" indent="-285750" algn="l" defTabSz="914400" rtl="0" eaLnBrk="1" fontAlgn="base" latinLnBrk="0" hangingPunct="1">
                        <a:lnSpc>
                          <a:spcPct val="100000"/>
                        </a:lnSpc>
                        <a:spcBef>
                          <a:spcPct val="20000"/>
                        </a:spcBef>
                        <a:spcAft>
                          <a:spcPct val="0"/>
                        </a:spcAft>
                        <a:buClr>
                          <a:schemeClr val="accent1"/>
                        </a:buClr>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 results in 1-2 days</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 easier to use</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 ability to turn on and off at any moment</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 generally more costly per visitor </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 easy to compete in highly competitive market space</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 ability to target “local” markets</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 better for short-term and high-margin campaigns</a:t>
                      </a:r>
                    </a:p>
                  </a:txBody>
                  <a:tcPr marL="121920" marR="121920"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85750" marR="0" lvl="0" indent="-285750" algn="l" defTabSz="914400" rtl="0" eaLnBrk="1" fontAlgn="base" latinLnBrk="0" hangingPunct="1">
                        <a:lnSpc>
                          <a:spcPct val="100000"/>
                        </a:lnSpc>
                        <a:spcBef>
                          <a:spcPct val="20000"/>
                        </a:spcBef>
                        <a:spcAft>
                          <a:spcPct val="0"/>
                        </a:spcAft>
                        <a:buClr>
                          <a:schemeClr val="accent1"/>
                        </a:buClr>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results take 2 weeks to 4 months</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requires ongoing learning and experience to reap results</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 very difficult to control flow of traffic</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 generally more cost-effective, doesn’t penalize for    </a:t>
                      </a:r>
                      <a:br>
                        <a:rPr kumimoji="0" lang="en-US" sz="1600" b="0" i="0" u="none" strike="noStrike" cap="none" normalizeH="0" baseline="0" dirty="0" smtClean="0">
                          <a:ln>
                            <a:noFill/>
                          </a:ln>
                          <a:solidFill>
                            <a:schemeClr val="tx1"/>
                          </a:solidFill>
                          <a:effectLst/>
                          <a:latin typeface="+mn-lt"/>
                        </a:rPr>
                      </a:br>
                      <a:r>
                        <a:rPr kumimoji="0" lang="en-US" sz="1600" b="0" i="0" u="none" strike="noStrike" cap="none" normalizeH="0" baseline="0" dirty="0" smtClean="0">
                          <a:ln>
                            <a:noFill/>
                          </a:ln>
                          <a:solidFill>
                            <a:schemeClr val="tx1"/>
                          </a:solidFill>
                          <a:effectLst/>
                          <a:latin typeface="+mn-lt"/>
                        </a:rPr>
                        <a:t> more traffic</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 SERPs are more popular than sponsored ads</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 very difficult to compete in highly competitive  </a:t>
                      </a:r>
                      <a:br>
                        <a:rPr kumimoji="0" lang="en-US" sz="1600" b="0" i="0" u="none" strike="noStrike" cap="none" normalizeH="0" baseline="0" dirty="0" smtClean="0">
                          <a:ln>
                            <a:noFill/>
                          </a:ln>
                          <a:solidFill>
                            <a:schemeClr val="tx1"/>
                          </a:solidFill>
                          <a:effectLst/>
                          <a:latin typeface="+mn-lt"/>
                        </a:rPr>
                      </a:br>
                      <a:r>
                        <a:rPr kumimoji="0" lang="en-US" sz="1600" b="0" i="0" u="none" strike="noStrike" cap="none" normalizeH="0" baseline="0" dirty="0" smtClean="0">
                          <a:ln>
                            <a:noFill/>
                          </a:ln>
                          <a:solidFill>
                            <a:schemeClr val="tx1"/>
                          </a:solidFill>
                          <a:effectLst/>
                          <a:latin typeface="+mn-lt"/>
                        </a:rPr>
                        <a:t> market space</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 can generate exposure on related websites and </a:t>
                      </a:r>
                      <a:br>
                        <a:rPr kumimoji="0" lang="en-US" sz="1600" b="0" i="0" u="none" strike="noStrike" cap="none" normalizeH="0" baseline="0" dirty="0" smtClean="0">
                          <a:ln>
                            <a:noFill/>
                          </a:ln>
                          <a:solidFill>
                            <a:schemeClr val="tx1"/>
                          </a:solidFill>
                          <a:effectLst/>
                          <a:latin typeface="+mn-lt"/>
                        </a:rPr>
                      </a:br>
                      <a:r>
                        <a:rPr kumimoji="0" lang="en-US" sz="1600" b="0" i="0" u="none" strike="noStrike" cap="none" normalizeH="0" baseline="0" dirty="0" smtClean="0">
                          <a:ln>
                            <a:noFill/>
                          </a:ln>
                          <a:solidFill>
                            <a:schemeClr val="tx1"/>
                          </a:solidFill>
                          <a:effectLst/>
                          <a:latin typeface="+mn-lt"/>
                        </a:rPr>
                        <a:t> directories</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 more difficult to target local markets</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 better for long-term and lower margin campaigns</a:t>
                      </a:r>
                    </a:p>
                  </a:txBody>
                  <a:tcPr marL="121920" marR="121920"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812478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MY" dirty="0"/>
              <a:t>URL Submission</a:t>
            </a:r>
          </a:p>
        </p:txBody>
      </p:sp>
      <p:sp>
        <p:nvSpPr>
          <p:cNvPr id="77827" name="Content Placeholder 2"/>
          <p:cNvSpPr>
            <a:spLocks noGrp="1"/>
          </p:cNvSpPr>
          <p:nvPr>
            <p:ph idx="1"/>
          </p:nvPr>
        </p:nvSpPr>
        <p:spPr>
          <a:xfrm>
            <a:off x="914400" y="2069123"/>
            <a:ext cx="10363200" cy="3733800"/>
          </a:xfrm>
        </p:spPr>
        <p:txBody>
          <a:bodyPr/>
          <a:lstStyle/>
          <a:p>
            <a:pPr eaLnBrk="1" hangingPunct="1"/>
            <a:r>
              <a:rPr lang="en-MY" altLang="en-US" dirty="0" smtClean="0"/>
              <a:t>Google - </a:t>
            </a:r>
            <a:r>
              <a:rPr lang="en-MY" altLang="en-US" dirty="0" smtClean="0">
                <a:hlinkClick r:id="rId3"/>
              </a:rPr>
              <a:t>http://www.google.com/addurl/</a:t>
            </a:r>
            <a:endParaRPr lang="en-MY" altLang="en-US" dirty="0" smtClean="0"/>
          </a:p>
          <a:p>
            <a:pPr eaLnBrk="1" hangingPunct="1"/>
            <a:r>
              <a:rPr lang="en-MY" altLang="en-US" dirty="0" smtClean="0"/>
              <a:t>Yahoo! - </a:t>
            </a:r>
            <a:r>
              <a:rPr lang="en-MY" altLang="en-US" dirty="0" smtClean="0">
                <a:hlinkClick r:id="rId4"/>
              </a:rPr>
              <a:t>http://siteexplorer.search.yahoo.com/submit</a:t>
            </a:r>
            <a:r>
              <a:rPr lang="en-MY" altLang="en-US" dirty="0" smtClean="0"/>
              <a:t> </a:t>
            </a:r>
          </a:p>
          <a:p>
            <a:pPr eaLnBrk="1" hangingPunct="1"/>
            <a:r>
              <a:rPr lang="en-MY" altLang="en-US" dirty="0" smtClean="0"/>
              <a:t>Bing - </a:t>
            </a:r>
            <a:r>
              <a:rPr lang="en-MY" altLang="en-US" dirty="0" smtClean="0">
                <a:hlinkClick r:id="rId5"/>
              </a:rPr>
              <a:t>http://www.bing.com/docs/submit.aspx</a:t>
            </a:r>
            <a:r>
              <a:rPr lang="en-MY" altLang="en-US" dirty="0" smtClean="0"/>
              <a:t> </a:t>
            </a:r>
          </a:p>
        </p:txBody>
      </p:sp>
      <p:sp>
        <p:nvSpPr>
          <p:cNvPr id="3" name="Slide Number Placeholder 2"/>
          <p:cNvSpPr>
            <a:spLocks noGrp="1"/>
          </p:cNvSpPr>
          <p:nvPr>
            <p:ph type="sldNum" sz="quarter" idx="12"/>
          </p:nvPr>
        </p:nvSpPr>
        <p:spPr/>
        <p:txBody>
          <a:bodyPr/>
          <a:lstStyle/>
          <a:p>
            <a:fld id="{6113E31D-E2AB-40D1-8B51-AFA5AFEF393A}" type="slidenum">
              <a:rPr lang="en-US" smtClean="0"/>
              <a:t>64</a:t>
            </a:fld>
            <a:endParaRPr lang="en-US" dirty="0"/>
          </a:p>
        </p:txBody>
      </p:sp>
    </p:spTree>
    <p:extLst>
      <p:ext uri="{BB962C8B-B14F-4D97-AF65-F5344CB8AC3E}">
        <p14:creationId xmlns:p14="http://schemas.microsoft.com/office/powerpoint/2010/main" val="3822531169"/>
      </p:ext>
    </p:extLst>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389" y="2070589"/>
            <a:ext cx="10972800" cy="4525963"/>
          </a:xfrm>
        </p:spPr>
        <p:txBody>
          <a:bodyPr/>
          <a:lstStyle/>
          <a:p>
            <a:r>
              <a:rPr lang="en-US" altLang="en-US" sz="2400" dirty="0" smtClean="0"/>
              <a:t>Ranking by Google</a:t>
            </a:r>
          </a:p>
          <a:p>
            <a:pPr lvl="1"/>
            <a:r>
              <a:rPr lang="en-US" altLang="en-US" sz="2200" dirty="0" smtClean="0"/>
              <a:t>Google ranks a website based on</a:t>
            </a:r>
          </a:p>
          <a:p>
            <a:pPr lvl="1"/>
            <a:r>
              <a:rPr lang="en-US" altLang="en-US" sz="2200" dirty="0" smtClean="0"/>
              <a:t>Relevance</a:t>
            </a:r>
            <a:endParaRPr lang="en-US" altLang="en-US" sz="1800" dirty="0" smtClean="0">
              <a:solidFill>
                <a:schemeClr val="tx2"/>
              </a:solidFill>
            </a:endParaRPr>
          </a:p>
          <a:p>
            <a:pPr lvl="1"/>
            <a:r>
              <a:rPr lang="en-US" altLang="en-US" sz="2200" dirty="0" smtClean="0"/>
              <a:t>Importance</a:t>
            </a:r>
            <a:endParaRPr lang="en-US" altLang="en-US" sz="1800" dirty="0" smtClean="0">
              <a:solidFill>
                <a:schemeClr val="tx2"/>
              </a:solidFill>
            </a:endParaRPr>
          </a:p>
          <a:p>
            <a:pPr lvl="1"/>
            <a:r>
              <a:rPr lang="en-US" altLang="en-US" sz="2200" dirty="0" smtClean="0"/>
              <a:t>PageRank</a:t>
            </a:r>
          </a:p>
          <a:p>
            <a:pPr lvl="1"/>
            <a:r>
              <a:rPr lang="en-IE" sz="2200" dirty="0"/>
              <a:t>Google Panda </a:t>
            </a:r>
            <a:endParaRPr lang="en-US" altLang="en-US" sz="2200" dirty="0"/>
          </a:p>
          <a:p>
            <a:pPr lvl="1"/>
            <a:r>
              <a:rPr lang="en-US" altLang="en-US" sz="1800" dirty="0" smtClean="0">
                <a:solidFill>
                  <a:schemeClr val="tx2"/>
                </a:solidFill>
              </a:rPr>
              <a:t>Check: </a:t>
            </a:r>
            <a:r>
              <a:rPr lang="en-US" altLang="en-US" sz="1800" dirty="0" smtClean="0">
                <a:hlinkClick r:id="rId3"/>
              </a:rPr>
              <a:t>http://www.prchecker.info/</a:t>
            </a:r>
            <a:endParaRPr lang="en-US" altLang="en-US" dirty="0"/>
          </a:p>
          <a:p>
            <a:pPr lvl="2"/>
            <a:r>
              <a:rPr lang="en-IE" altLang="en-US" sz="1600" b="1" dirty="0" smtClean="0"/>
              <a:t>Page Rank checker is a free service to check Google™ page rank instantly via online PR checker or by adding a PageRank checking button to your web pages</a:t>
            </a:r>
            <a:endParaRPr lang="en-US" altLang="en-US" sz="1600" dirty="0" smtClean="0">
              <a:solidFill>
                <a:schemeClr val="tx2"/>
              </a:solidFill>
            </a:endParaRPr>
          </a:p>
          <a:p>
            <a:pPr eaLnBrk="1" hangingPunct="1">
              <a:buFont typeface="Wingdings 3" pitchFamily="18" charset="2"/>
              <a:buNone/>
            </a:pPr>
            <a:endParaRPr lang="en-US" altLang="en-US" sz="2000" dirty="0" smtClean="0">
              <a:solidFill>
                <a:schemeClr val="tx2"/>
              </a:solidFill>
            </a:endParaRPr>
          </a:p>
          <a:p>
            <a:pPr eaLnBrk="1" hangingPunct="1">
              <a:buFont typeface="Wingdings 3" pitchFamily="18" charset="2"/>
              <a:buNone/>
            </a:pPr>
            <a:endParaRPr lang="en-US" altLang="en-US" sz="2000" dirty="0" smtClean="0">
              <a:solidFill>
                <a:schemeClr val="tx2"/>
              </a:solidFill>
            </a:endParaRPr>
          </a:p>
        </p:txBody>
      </p:sp>
      <p:sp>
        <p:nvSpPr>
          <p:cNvPr id="4" name="Title 1"/>
          <p:cNvSpPr txBox="1">
            <a:spLocks/>
          </p:cNvSpPr>
          <p:nvPr/>
        </p:nvSpPr>
        <p:spPr>
          <a:xfrm>
            <a:off x="785447" y="533400"/>
            <a:ext cx="10972800" cy="1143000"/>
          </a:xfrm>
          <a:prstGeom prst="rect">
            <a:avLst/>
          </a:prstGeom>
        </p:spPr>
        <p:txBody>
          <a:bodyPr anchor="ctr">
            <a:normAutofit fontScale="97500"/>
          </a:bodyPr>
          <a:lstStyle/>
          <a:p>
            <a:pPr eaLnBrk="1" hangingPunct="1">
              <a:defRPr/>
            </a:pPr>
            <a:r>
              <a:rPr lang="en-US" sz="4800" spc="-50" dirty="0">
                <a:solidFill>
                  <a:schemeClr val="tx1">
                    <a:lumMod val="75000"/>
                    <a:lumOff val="25000"/>
                  </a:schemeClr>
                </a:solidFill>
                <a:latin typeface="+mj-lt"/>
                <a:ea typeface="+mj-ea"/>
                <a:cs typeface="+mj-cs"/>
              </a:rPr>
              <a:t>Ranking High in Search Results</a:t>
            </a:r>
          </a:p>
        </p:txBody>
      </p:sp>
      <p:sp>
        <p:nvSpPr>
          <p:cNvPr id="2" name="Slide Number Placeholder 1"/>
          <p:cNvSpPr>
            <a:spLocks noGrp="1"/>
          </p:cNvSpPr>
          <p:nvPr>
            <p:ph type="sldNum" sz="quarter" idx="12"/>
          </p:nvPr>
        </p:nvSpPr>
        <p:spPr/>
        <p:txBody>
          <a:bodyPr/>
          <a:lstStyle/>
          <a:p>
            <a:fld id="{6113E31D-E2AB-40D1-8B51-AFA5AFEF393A}" type="slidenum">
              <a:rPr lang="en-US" smtClean="0"/>
              <a:t>65</a:t>
            </a:fld>
            <a:endParaRPr lang="en-US" dirty="0"/>
          </a:p>
        </p:txBody>
      </p:sp>
    </p:spTree>
    <p:extLst>
      <p:ext uri="{BB962C8B-B14F-4D97-AF65-F5344CB8AC3E}">
        <p14:creationId xmlns:p14="http://schemas.microsoft.com/office/powerpoint/2010/main" val="2939908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1"/>
          <p:cNvSpPr txBox="1">
            <a:spLocks noChangeArrowheads="1"/>
          </p:cNvSpPr>
          <p:nvPr/>
        </p:nvSpPr>
        <p:spPr bwMode="auto">
          <a:xfrm>
            <a:off x="457200" y="855785"/>
            <a:ext cx="1219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720" tIns="40680" rIns="81720" bIns="4068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eaLnBrk="1" hangingPunct="1">
              <a:lnSpc>
                <a:spcPct val="120000"/>
              </a:lnSpc>
            </a:pPr>
            <a:r>
              <a:rPr lang="en-GB" altLang="en-US" sz="4700" spc="-50" dirty="0">
                <a:solidFill>
                  <a:schemeClr val="tx1">
                    <a:lumMod val="75000"/>
                    <a:lumOff val="25000"/>
                  </a:schemeClr>
                </a:solidFill>
                <a:latin typeface="+mj-lt"/>
                <a:ea typeface="+mj-ea"/>
                <a:cs typeface="+mj-cs"/>
              </a:rPr>
              <a:t>Search</a:t>
            </a:r>
            <a:r>
              <a:rPr lang="en-GB" altLang="en-US" sz="3400" b="1" dirty="0">
                <a:solidFill>
                  <a:srgbClr val="36789F"/>
                </a:solidFill>
              </a:rPr>
              <a:t> </a:t>
            </a:r>
            <a:r>
              <a:rPr lang="en-GB" altLang="en-US" sz="4700" spc="-50" dirty="0">
                <a:solidFill>
                  <a:schemeClr val="tx1">
                    <a:lumMod val="75000"/>
                    <a:lumOff val="25000"/>
                  </a:schemeClr>
                </a:solidFill>
                <a:latin typeface="+mj-lt"/>
                <a:ea typeface="+mj-ea"/>
                <a:cs typeface="+mj-cs"/>
              </a:rPr>
              <a:t>Engine</a:t>
            </a:r>
            <a:r>
              <a:rPr lang="en-GB" altLang="en-US" sz="3400" b="1" dirty="0">
                <a:solidFill>
                  <a:srgbClr val="36789F"/>
                </a:solidFill>
              </a:rPr>
              <a:t> </a:t>
            </a:r>
            <a:r>
              <a:rPr lang="en-GB" altLang="en-US" sz="4700" spc="-50" dirty="0">
                <a:solidFill>
                  <a:schemeClr val="tx1">
                    <a:lumMod val="75000"/>
                    <a:lumOff val="25000"/>
                  </a:schemeClr>
                </a:solidFill>
                <a:latin typeface="+mj-lt"/>
                <a:ea typeface="+mj-ea"/>
                <a:cs typeface="+mj-cs"/>
              </a:rPr>
              <a:t>Guidelines</a:t>
            </a:r>
          </a:p>
        </p:txBody>
      </p:sp>
      <p:pic>
        <p:nvPicPr>
          <p:cNvPr id="798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7757" y="1828800"/>
            <a:ext cx="774276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57200" y="5943600"/>
            <a:ext cx="11277600" cy="36988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defRPr/>
            </a:pPr>
            <a:r>
              <a:rPr lang="en-US" dirty="0">
                <a:solidFill>
                  <a:schemeClr val="accent6"/>
                </a:solidFill>
              </a:rPr>
              <a:t>www.google.com/support/webmasters/bin/answer.py?hl=en&amp;answer=35769</a:t>
            </a:r>
          </a:p>
        </p:txBody>
      </p:sp>
      <p:sp>
        <p:nvSpPr>
          <p:cNvPr id="2" name="Slide Number Placeholder 1"/>
          <p:cNvSpPr>
            <a:spLocks noGrp="1"/>
          </p:cNvSpPr>
          <p:nvPr>
            <p:ph type="sldNum" sz="quarter" idx="12"/>
          </p:nvPr>
        </p:nvSpPr>
        <p:spPr/>
        <p:txBody>
          <a:bodyPr/>
          <a:lstStyle/>
          <a:p>
            <a:fld id="{4FAB73BC-B049-4115-A692-8D63A059BFB8}" type="slidenum">
              <a:rPr lang="en-US" smtClean="0"/>
              <a:pPr/>
              <a:t>66</a:t>
            </a:fld>
            <a:endParaRPr lang="en-US" dirty="0"/>
          </a:p>
        </p:txBody>
      </p:sp>
    </p:spTree>
    <p:extLst>
      <p:ext uri="{BB962C8B-B14F-4D97-AF65-F5344CB8AC3E}">
        <p14:creationId xmlns:p14="http://schemas.microsoft.com/office/powerpoint/2010/main" val="16800618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Check your Google Status</a:t>
            </a:r>
            <a:endParaRPr lang="en-IE" dirty="0"/>
          </a:p>
        </p:txBody>
      </p:sp>
      <p:sp>
        <p:nvSpPr>
          <p:cNvPr id="3" name="Content Placeholder 2"/>
          <p:cNvSpPr>
            <a:spLocks noGrp="1"/>
          </p:cNvSpPr>
          <p:nvPr>
            <p:ph idx="1"/>
          </p:nvPr>
        </p:nvSpPr>
        <p:spPr/>
        <p:txBody>
          <a:bodyPr/>
          <a:lstStyle/>
          <a:p>
            <a:r>
              <a:rPr lang="en-IE" dirty="0" smtClean="0"/>
              <a:t>See indexed pages in your site (determine if your site is still in the Index)</a:t>
            </a:r>
          </a:p>
          <a:p>
            <a:pPr lvl="1"/>
            <a:r>
              <a:rPr lang="en-IE" dirty="0" err="1" smtClean="0"/>
              <a:t>site:www.ittralee.ie</a:t>
            </a:r>
            <a:endParaRPr lang="en-IE" dirty="0" smtClean="0"/>
          </a:p>
          <a:p>
            <a:r>
              <a:rPr lang="en-IE" dirty="0" smtClean="0"/>
              <a:t>See pages that link to your site</a:t>
            </a:r>
          </a:p>
          <a:p>
            <a:pPr lvl="1"/>
            <a:r>
              <a:rPr lang="en-IE" dirty="0" err="1" smtClean="0"/>
              <a:t>link:www.ittralee.ie</a:t>
            </a:r>
            <a:endParaRPr lang="en-IE" dirty="0" smtClean="0"/>
          </a:p>
          <a:p>
            <a:r>
              <a:rPr lang="en-IE" dirty="0" smtClean="0"/>
              <a:t>Results on how your site is indexed</a:t>
            </a:r>
          </a:p>
          <a:p>
            <a:pPr lvl="1"/>
            <a:r>
              <a:rPr lang="en-IE" dirty="0" err="1" smtClean="0"/>
              <a:t>info:www.ittraee.ie</a:t>
            </a:r>
            <a:endParaRPr lang="en-IE" dirty="0" smtClean="0"/>
          </a:p>
          <a:p>
            <a:r>
              <a:rPr lang="en-IE" dirty="0" smtClean="0"/>
              <a:t>See similar pages to your site</a:t>
            </a:r>
          </a:p>
          <a:p>
            <a:pPr lvl="1"/>
            <a:r>
              <a:rPr lang="en-IE" dirty="0" err="1" smtClean="0"/>
              <a:t>related:www.ittralee.ie</a:t>
            </a:r>
            <a:endParaRPr lang="en-IE" dirty="0" smtClean="0"/>
          </a:p>
          <a:p>
            <a:pPr lvl="1"/>
            <a:endParaRPr lang="en-IE" dirty="0" smtClean="0"/>
          </a:p>
          <a:p>
            <a:pPr lvl="1"/>
            <a:endParaRPr lang="en-IE" dirty="0"/>
          </a:p>
        </p:txBody>
      </p:sp>
      <p:sp>
        <p:nvSpPr>
          <p:cNvPr id="4" name="Slide Number Placeholder 3"/>
          <p:cNvSpPr>
            <a:spLocks noGrp="1"/>
          </p:cNvSpPr>
          <p:nvPr>
            <p:ph type="sldNum" sz="quarter" idx="12"/>
          </p:nvPr>
        </p:nvSpPr>
        <p:spPr/>
        <p:txBody>
          <a:bodyPr/>
          <a:lstStyle/>
          <a:p>
            <a:fld id="{6113E31D-E2AB-40D1-8B51-AFA5AFEF393A}" type="slidenum">
              <a:rPr lang="en-US" smtClean="0"/>
              <a:t>67</a:t>
            </a:fld>
            <a:endParaRPr lang="en-US" dirty="0"/>
          </a:p>
        </p:txBody>
      </p:sp>
    </p:spTree>
    <p:extLst>
      <p:ext uri="{BB962C8B-B14F-4D97-AF65-F5344CB8AC3E}">
        <p14:creationId xmlns:p14="http://schemas.microsoft.com/office/powerpoint/2010/main" val="1453170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Useful sites</a:t>
            </a:r>
            <a:endParaRPr lang="en-IE" dirty="0"/>
          </a:p>
        </p:txBody>
      </p:sp>
      <p:sp>
        <p:nvSpPr>
          <p:cNvPr id="3" name="Content Placeholder 2"/>
          <p:cNvSpPr>
            <a:spLocks noGrp="1"/>
          </p:cNvSpPr>
          <p:nvPr>
            <p:ph idx="1"/>
          </p:nvPr>
        </p:nvSpPr>
        <p:spPr/>
        <p:txBody>
          <a:bodyPr/>
          <a:lstStyle/>
          <a:p>
            <a:r>
              <a:rPr lang="en-IE" dirty="0" smtClean="0">
                <a:hlinkClick r:id="rId2"/>
              </a:rPr>
              <a:t>www.opensiteexplorer.org</a:t>
            </a:r>
            <a:endParaRPr lang="en-IE" dirty="0" smtClean="0"/>
          </a:p>
          <a:p>
            <a:r>
              <a:rPr lang="en-IE" dirty="0" smtClean="0"/>
              <a:t>Googles webmaster tools</a:t>
            </a:r>
          </a:p>
          <a:p>
            <a:r>
              <a:rPr lang="en-IE" dirty="0">
                <a:hlinkClick r:id="rId3"/>
              </a:rPr>
              <a:t>https://developers.google.com/speed/pagespeed/insights/?</a:t>
            </a:r>
            <a:r>
              <a:rPr lang="en-IE" dirty="0" smtClean="0">
                <a:hlinkClick r:id="rId3"/>
              </a:rPr>
              <a:t>hl=en&amp;utm_source=wmx&amp;utm_campaign=wmx_otherlinks&amp;url=www.ittralee.ie&amp;tab=desktop</a:t>
            </a:r>
            <a:endParaRPr lang="en-IE" dirty="0" smtClean="0"/>
          </a:p>
          <a:p>
            <a:r>
              <a:rPr lang="en-IE" dirty="0" smtClean="0"/>
              <a:t>Google Analytics</a:t>
            </a:r>
          </a:p>
          <a:p>
            <a:r>
              <a:rPr lang="en-IE" dirty="0">
                <a:hlinkClick r:id="rId4"/>
              </a:rPr>
              <a:t>http://</a:t>
            </a:r>
            <a:r>
              <a:rPr lang="en-IE" dirty="0" smtClean="0">
                <a:hlinkClick r:id="rId4"/>
              </a:rPr>
              <a:t>www.linkpopularity.com/</a:t>
            </a:r>
            <a:endParaRPr lang="en-IE" dirty="0" smtClean="0"/>
          </a:p>
          <a:p>
            <a:r>
              <a:rPr lang="en-IE" dirty="0" smtClean="0"/>
              <a:t>Googles Keyword Planner</a:t>
            </a:r>
          </a:p>
          <a:p>
            <a:r>
              <a:rPr lang="en-IE" dirty="0">
                <a:hlinkClick r:id="rId5"/>
              </a:rPr>
              <a:t>http://tools.pingdom.com/fpt</a:t>
            </a:r>
            <a:r>
              <a:rPr lang="en-IE" dirty="0" smtClean="0">
                <a:hlinkClick r:id="rId5"/>
              </a:rPr>
              <a:t>/</a:t>
            </a:r>
            <a:endParaRPr lang="en-IE" dirty="0" smtClean="0"/>
          </a:p>
          <a:p>
            <a:r>
              <a:rPr lang="en-IE" dirty="0"/>
              <a:t>http://moz.com/tools</a:t>
            </a:r>
          </a:p>
        </p:txBody>
      </p:sp>
      <p:sp>
        <p:nvSpPr>
          <p:cNvPr id="4" name="Slide Number Placeholder 3"/>
          <p:cNvSpPr>
            <a:spLocks noGrp="1"/>
          </p:cNvSpPr>
          <p:nvPr>
            <p:ph type="sldNum" sz="quarter" idx="12"/>
          </p:nvPr>
        </p:nvSpPr>
        <p:spPr/>
        <p:txBody>
          <a:bodyPr/>
          <a:lstStyle/>
          <a:p>
            <a:fld id="{6113E31D-E2AB-40D1-8B51-AFA5AFEF393A}" type="slidenum">
              <a:rPr lang="en-US" smtClean="0"/>
              <a:t>68</a:t>
            </a:fld>
            <a:endParaRPr lang="en-US" dirty="0"/>
          </a:p>
        </p:txBody>
      </p:sp>
    </p:spTree>
    <p:extLst>
      <p:ext uri="{BB962C8B-B14F-4D97-AF65-F5344CB8AC3E}">
        <p14:creationId xmlns:p14="http://schemas.microsoft.com/office/powerpoint/2010/main" val="2862252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965200" y="1875693"/>
            <a:ext cx="10972800" cy="4525963"/>
          </a:xfrm>
        </p:spPr>
        <p:txBody>
          <a:bodyPr/>
          <a:lstStyle/>
          <a:p>
            <a:pPr algn="just">
              <a:lnSpc>
                <a:spcPct val="80000"/>
              </a:lnSpc>
            </a:pPr>
            <a:r>
              <a:rPr lang="en-US" altLang="en-US" dirty="0"/>
              <a:t>85% of all traffic on the internet is referred to by search engines.</a:t>
            </a:r>
          </a:p>
          <a:p>
            <a:pPr eaLnBrk="1" hangingPunct="1"/>
            <a:r>
              <a:rPr lang="en-PH" altLang="en-US" dirty="0" smtClean="0"/>
              <a:t>72% of searchers stop with the top 10 search results, and 90% stop with the top 30</a:t>
            </a:r>
          </a:p>
          <a:p>
            <a:pPr eaLnBrk="1" hangingPunct="1"/>
            <a:r>
              <a:rPr lang="en-US" altLang="en-US" dirty="0" smtClean="0"/>
              <a:t>A natural </a:t>
            </a:r>
            <a:r>
              <a:rPr lang="en-US" altLang="en-US" dirty="0"/>
              <a:t>search receives 250% more traffic than paid search.</a:t>
            </a:r>
          </a:p>
          <a:p>
            <a:pPr lvl="1" eaLnBrk="1" hangingPunct="1"/>
            <a:r>
              <a:rPr lang="en-US" altLang="en-US" sz="2000" dirty="0"/>
              <a:t>A search performed by a search engine that displays the links on the results page in order of relevancy. </a:t>
            </a:r>
          </a:p>
          <a:p>
            <a:pPr lvl="1" eaLnBrk="1" hangingPunct="1"/>
            <a:r>
              <a:rPr lang="en-US" altLang="en-US" sz="2000" dirty="0" smtClean="0"/>
              <a:t>The </a:t>
            </a:r>
            <a:r>
              <a:rPr lang="en-US" altLang="en-US" sz="2000" dirty="0"/>
              <a:t>ranking order is based on some algorithm such as Google's notable method that uses "backlinks." </a:t>
            </a:r>
          </a:p>
          <a:p>
            <a:pPr lvl="1" eaLnBrk="1" hangingPunct="1"/>
            <a:r>
              <a:rPr lang="en-US" altLang="en-US" sz="2000" dirty="0"/>
              <a:t>Contrast with "paid ads," which appear up front on the first page because they were paid for by their advertisers. </a:t>
            </a:r>
          </a:p>
          <a:p>
            <a:pPr lvl="1" eaLnBrk="1" hangingPunct="1"/>
            <a:endParaRPr lang="en-US" altLang="en-US" sz="2400" dirty="0" smtClean="0">
              <a:latin typeface="Comic Sans MS" pitchFamily="66" charset="0"/>
            </a:endParaRPr>
          </a:p>
          <a:p>
            <a:pPr eaLnBrk="1" hangingPunct="1"/>
            <a:endParaRPr lang="en-PH" altLang="en-US" dirty="0" smtClean="0"/>
          </a:p>
          <a:p>
            <a:pPr eaLnBrk="1" hangingPunct="1"/>
            <a:endParaRPr lang="en-PH" altLang="en-US" dirty="0" smtClean="0"/>
          </a:p>
        </p:txBody>
      </p:sp>
      <p:sp>
        <p:nvSpPr>
          <p:cNvPr id="3" name="Title 2"/>
          <p:cNvSpPr>
            <a:spLocks noGrp="1"/>
          </p:cNvSpPr>
          <p:nvPr>
            <p:ph type="title"/>
          </p:nvPr>
        </p:nvSpPr>
        <p:spPr/>
        <p:txBody>
          <a:bodyPr/>
          <a:lstStyle/>
          <a:p>
            <a:pPr eaLnBrk="1" fontAlgn="auto" hangingPunct="1">
              <a:spcAft>
                <a:spcPts val="0"/>
              </a:spcAft>
              <a:defRPr/>
            </a:pPr>
            <a:r>
              <a:rPr lang="en-PH" dirty="0" smtClean="0"/>
              <a:t>Why SEO?</a:t>
            </a:r>
            <a:endParaRPr lang="en-PH" dirty="0"/>
          </a:p>
        </p:txBody>
      </p:sp>
      <p:sp>
        <p:nvSpPr>
          <p:cNvPr id="2" name="Slide Number Placeholder 1"/>
          <p:cNvSpPr>
            <a:spLocks noGrp="1"/>
          </p:cNvSpPr>
          <p:nvPr>
            <p:ph type="sldNum" sz="quarter" idx="12"/>
          </p:nvPr>
        </p:nvSpPr>
        <p:spPr/>
        <p:txBody>
          <a:bodyPr/>
          <a:lstStyle/>
          <a:p>
            <a:fld id="{6113E31D-E2AB-40D1-8B51-AFA5AFEF393A}" type="slidenum">
              <a:rPr lang="en-US" smtClean="0"/>
              <a:t>7</a:t>
            </a:fld>
            <a:endParaRPr lang="en-US" dirty="0"/>
          </a:p>
        </p:txBody>
      </p:sp>
    </p:spTree>
    <p:extLst>
      <p:ext uri="{BB962C8B-B14F-4D97-AF65-F5344CB8AC3E}">
        <p14:creationId xmlns:p14="http://schemas.microsoft.com/office/powerpoint/2010/main" val="1697555663"/>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596644" y="685800"/>
            <a:ext cx="911062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720" tIns="40680" rIns="81720" bIns="4068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ctr" eaLnBrk="1" hangingPunct="1">
              <a:lnSpc>
                <a:spcPct val="120000"/>
              </a:lnSpc>
            </a:pPr>
            <a:r>
              <a:rPr lang="en-GB" altLang="en-US" sz="4800" spc="-50" dirty="0">
                <a:solidFill>
                  <a:schemeClr val="tx1">
                    <a:lumMod val="75000"/>
                    <a:lumOff val="25000"/>
                  </a:schemeClr>
                </a:solidFill>
                <a:latin typeface="+mj-lt"/>
                <a:ea typeface="+mj-ea"/>
                <a:cs typeface="+mj-cs"/>
              </a:rPr>
              <a:t>Organic vs. Paid</a:t>
            </a:r>
            <a:r>
              <a:rPr lang="en-GB" altLang="en-US" sz="3400" b="1" dirty="0">
                <a:solidFill>
                  <a:srgbClr val="36789F"/>
                </a:solidFill>
              </a:rPr>
              <a:t> </a:t>
            </a:r>
            <a:r>
              <a:rPr lang="en-GB" altLang="en-US" sz="4800" spc="-50" dirty="0">
                <a:solidFill>
                  <a:schemeClr val="tx1">
                    <a:lumMod val="75000"/>
                    <a:lumOff val="25000"/>
                  </a:schemeClr>
                </a:solidFill>
                <a:latin typeface="+mj-lt"/>
                <a:ea typeface="+mj-ea"/>
                <a:cs typeface="+mj-cs"/>
              </a:rPr>
              <a:t>Search</a:t>
            </a: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1937971"/>
            <a:ext cx="107442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201085" y="5116514"/>
            <a:ext cx="901785"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defRPr/>
            </a:pPr>
            <a:r>
              <a:rPr lang="en-US" dirty="0">
                <a:solidFill>
                  <a:schemeClr val="accent6"/>
                </a:solidFill>
              </a:rPr>
              <a:t>Organic</a:t>
            </a:r>
          </a:p>
        </p:txBody>
      </p:sp>
      <p:sp>
        <p:nvSpPr>
          <p:cNvPr id="6" name="TextBox 5"/>
          <p:cNvSpPr txBox="1"/>
          <p:nvPr/>
        </p:nvSpPr>
        <p:spPr>
          <a:xfrm>
            <a:off x="304801" y="2133600"/>
            <a:ext cx="583686"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defRPr/>
            </a:pPr>
            <a:r>
              <a:rPr lang="en-US" dirty="0">
                <a:solidFill>
                  <a:schemeClr val="accent6"/>
                </a:solidFill>
              </a:rPr>
              <a:t>Paid</a:t>
            </a:r>
          </a:p>
        </p:txBody>
      </p:sp>
      <p:cxnSp>
        <p:nvCxnSpPr>
          <p:cNvPr id="8" name="Straight Arrow Connector 7"/>
          <p:cNvCxnSpPr/>
          <p:nvPr/>
        </p:nvCxnSpPr>
        <p:spPr bwMode="auto">
          <a:xfrm rot="16200000" flipH="1">
            <a:off x="965200" y="2463800"/>
            <a:ext cx="609600" cy="711200"/>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a:stCxn id="6" idx="3"/>
          </p:cNvCxnSpPr>
          <p:nvPr/>
        </p:nvCxnSpPr>
        <p:spPr bwMode="auto">
          <a:xfrm>
            <a:off x="888487" y="2318266"/>
            <a:ext cx="8255514" cy="1415534"/>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
        <p:nvSpPr>
          <p:cNvPr id="2" name="Slide Number Placeholder 1"/>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10896141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331139" y="1066800"/>
            <a:ext cx="10187354"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720" tIns="40680" rIns="81720" bIns="4068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Lucida Sans Unicode" pitchFamily="34" charset="0"/>
                <a:cs typeface="Arial" charset="0"/>
              </a:defRPr>
            </a:lvl9pPr>
          </a:lstStyle>
          <a:p>
            <a:pPr algn="ctr" eaLnBrk="1" hangingPunct="1">
              <a:lnSpc>
                <a:spcPct val="120000"/>
              </a:lnSpc>
            </a:pPr>
            <a:r>
              <a:rPr lang="en-GB" altLang="en-US" sz="4800" spc="-50" dirty="0">
                <a:solidFill>
                  <a:schemeClr val="tx1">
                    <a:lumMod val="75000"/>
                    <a:lumOff val="25000"/>
                  </a:schemeClr>
                </a:solidFill>
                <a:latin typeface="+mj-lt"/>
                <a:ea typeface="+mj-ea"/>
                <a:cs typeface="+mj-cs"/>
              </a:rPr>
              <a:t>Organic</a:t>
            </a:r>
            <a:r>
              <a:rPr lang="en-GB" altLang="en-US" sz="3400" b="1" dirty="0">
                <a:solidFill>
                  <a:srgbClr val="36789F"/>
                </a:solidFill>
              </a:rPr>
              <a:t> </a:t>
            </a:r>
            <a:r>
              <a:rPr lang="en-GB" altLang="en-US" sz="4800" spc="-50" dirty="0">
                <a:solidFill>
                  <a:schemeClr val="tx1">
                    <a:lumMod val="75000"/>
                    <a:lumOff val="25000"/>
                  </a:schemeClr>
                </a:solidFill>
                <a:latin typeface="+mj-lt"/>
                <a:ea typeface="+mj-ea"/>
                <a:cs typeface="+mj-cs"/>
              </a:rPr>
              <a:t>vs</a:t>
            </a:r>
            <a:r>
              <a:rPr lang="en-GB" altLang="en-US" sz="3400" b="1" dirty="0">
                <a:solidFill>
                  <a:srgbClr val="36789F"/>
                </a:solidFill>
              </a:rPr>
              <a:t>. </a:t>
            </a:r>
            <a:r>
              <a:rPr lang="en-GB" altLang="en-US" sz="4800" spc="-50" dirty="0">
                <a:solidFill>
                  <a:schemeClr val="tx1">
                    <a:lumMod val="75000"/>
                    <a:lumOff val="25000"/>
                  </a:schemeClr>
                </a:solidFill>
                <a:latin typeface="+mj-lt"/>
                <a:ea typeface="+mj-ea"/>
                <a:cs typeface="+mj-cs"/>
              </a:rPr>
              <a:t>Paid</a:t>
            </a:r>
            <a:r>
              <a:rPr lang="en-GB" altLang="en-US" sz="3400" b="1" dirty="0">
                <a:solidFill>
                  <a:srgbClr val="36789F"/>
                </a:solidFill>
              </a:rPr>
              <a:t> </a:t>
            </a:r>
            <a:r>
              <a:rPr lang="en-GB" altLang="en-US" sz="4800" spc="-50" dirty="0">
                <a:solidFill>
                  <a:schemeClr val="tx1">
                    <a:lumMod val="75000"/>
                    <a:lumOff val="25000"/>
                  </a:schemeClr>
                </a:solidFill>
                <a:latin typeface="+mj-lt"/>
                <a:ea typeface="+mj-ea"/>
                <a:cs typeface="+mj-cs"/>
              </a:rPr>
              <a:t>Search</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000"/>
            <a:ext cx="107442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201085" y="5116514"/>
            <a:ext cx="1400833"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defRPr/>
            </a:pPr>
            <a:r>
              <a:rPr lang="en-US" dirty="0">
                <a:solidFill>
                  <a:schemeClr val="accent6"/>
                </a:solidFill>
              </a:rPr>
              <a:t>90% of Clicks</a:t>
            </a:r>
          </a:p>
        </p:txBody>
      </p:sp>
      <p:sp>
        <p:nvSpPr>
          <p:cNvPr id="6" name="TextBox 5"/>
          <p:cNvSpPr txBox="1"/>
          <p:nvPr/>
        </p:nvSpPr>
        <p:spPr>
          <a:xfrm>
            <a:off x="304800" y="2133600"/>
            <a:ext cx="1400833"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defRPr/>
            </a:pPr>
            <a:r>
              <a:rPr lang="en-US" dirty="0">
                <a:solidFill>
                  <a:schemeClr val="accent6"/>
                </a:solidFill>
              </a:rPr>
              <a:t>10% of Clicks</a:t>
            </a:r>
          </a:p>
        </p:txBody>
      </p:sp>
      <p:cxnSp>
        <p:nvCxnSpPr>
          <p:cNvPr id="8" name="Straight Arrow Connector 7"/>
          <p:cNvCxnSpPr/>
          <p:nvPr/>
        </p:nvCxnSpPr>
        <p:spPr bwMode="auto">
          <a:xfrm rot="16200000" flipH="1">
            <a:off x="965200" y="2463800"/>
            <a:ext cx="609600" cy="711200"/>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a:stCxn id="6" idx="3"/>
          </p:cNvCxnSpPr>
          <p:nvPr/>
        </p:nvCxnSpPr>
        <p:spPr bwMode="auto">
          <a:xfrm>
            <a:off x="1705633" y="2318266"/>
            <a:ext cx="7438367" cy="1415534"/>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
        <p:nvSpPr>
          <p:cNvPr id="2" name="Slide Number Placeholder 1"/>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16058955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1609</TotalTime>
  <Words>3139</Words>
  <Application>Microsoft Office PowerPoint</Application>
  <PresentationFormat>Widescreen</PresentationFormat>
  <Paragraphs>538</Paragraphs>
  <Slides>68</Slides>
  <Notes>44</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82" baseType="lpstr">
      <vt:lpstr>Arial Unicode MS</vt:lpstr>
      <vt:lpstr>MS Gothic</vt:lpstr>
      <vt:lpstr>Arial</vt:lpstr>
      <vt:lpstr>Calibri</vt:lpstr>
      <vt:lpstr>Calibri Light</vt:lpstr>
      <vt:lpstr>Comic Sans MS</vt:lpstr>
      <vt:lpstr>Courier New</vt:lpstr>
      <vt:lpstr>Lucida Sans Unicode</vt:lpstr>
      <vt:lpstr>Times New Roman</vt:lpstr>
      <vt:lpstr>Verdana</vt:lpstr>
      <vt:lpstr>Wingdings</vt:lpstr>
      <vt:lpstr>Wingdings 3</vt:lpstr>
      <vt:lpstr>Retrospect</vt:lpstr>
      <vt:lpstr>Image</vt:lpstr>
      <vt:lpstr>HTML5 and CSS3</vt:lpstr>
      <vt:lpstr>How Search Engines Work</vt:lpstr>
      <vt:lpstr>How Search Engines Work</vt:lpstr>
      <vt:lpstr>How Search Engines Work</vt:lpstr>
      <vt:lpstr>PowerPoint Presentation</vt:lpstr>
      <vt:lpstr>What is Search Engine Optimization (SEO) ?</vt:lpstr>
      <vt:lpstr>Why SEO?</vt:lpstr>
      <vt:lpstr>PowerPoint Presentation</vt:lpstr>
      <vt:lpstr>PowerPoint Presentation</vt:lpstr>
      <vt:lpstr>Click Through Rate</vt:lpstr>
      <vt:lpstr>PowerPoint Presentation</vt:lpstr>
      <vt:lpstr>PowerPoint Presentation</vt:lpstr>
      <vt:lpstr>PowerPoint Presentation</vt:lpstr>
      <vt:lpstr>PowerPoint Presentation</vt:lpstr>
      <vt:lpstr>SEO: Website Optimization Process</vt:lpstr>
      <vt:lpstr>On-Page Optimization</vt:lpstr>
      <vt:lpstr>PowerPoint Presentation</vt:lpstr>
      <vt:lpstr>Do your keyword research</vt:lpstr>
      <vt:lpstr>Do your keyword research</vt:lpstr>
      <vt:lpstr>Do your keyword research</vt:lpstr>
      <vt:lpstr>Do your keyword research</vt:lpstr>
      <vt:lpstr>Do your keyword research</vt:lpstr>
      <vt:lpstr>Keyword Domain Names</vt:lpstr>
      <vt:lpstr>PowerPoint Presentation</vt:lpstr>
      <vt:lpstr>PowerPoint Presentation</vt:lpstr>
      <vt:lpstr>Webpage File Naming</vt:lpstr>
      <vt:lpstr>Sitemaps</vt:lpstr>
      <vt:lpstr>Write good content</vt:lpstr>
      <vt:lpstr>PowerPoint Presentation</vt:lpstr>
      <vt:lpstr>Meta Tags - description and keywords</vt:lpstr>
      <vt:lpstr>PowerPoint Presentation</vt:lpstr>
      <vt:lpstr>Meta Tags - description and keywords</vt:lpstr>
      <vt:lpstr>PowerPoint Presentation</vt:lpstr>
      <vt:lpstr>robots.txt File</vt:lpstr>
      <vt:lpstr>Images</vt:lpstr>
      <vt:lpstr>Headline/Header Tags</vt:lpstr>
      <vt:lpstr>Improve Keyword Prominence, Density &amp; Proximity</vt:lpstr>
      <vt:lpstr>Improve Keyword Prominence, Density &amp; Proximity</vt:lpstr>
      <vt:lpstr>Anchor text</vt:lpstr>
      <vt:lpstr>Off-page Optimization Processes</vt:lpstr>
      <vt:lpstr>Off-page Optimization Processes</vt:lpstr>
      <vt:lpstr>Link Building Strategies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Google Analytics</vt:lpstr>
      <vt:lpstr>Keep abreast of the latest SEO news</vt:lpstr>
      <vt:lpstr>Avoid black hat techniques</vt:lpstr>
      <vt:lpstr>Things we need to avoid</vt:lpstr>
      <vt:lpstr>PowerPoint Presentation</vt:lpstr>
      <vt:lpstr>Social Media Optimization</vt:lpstr>
      <vt:lpstr>Tracking Results: Web Analytics</vt:lpstr>
      <vt:lpstr>PowerPoint Presentation</vt:lpstr>
      <vt:lpstr>PowerPoint Presentation</vt:lpstr>
      <vt:lpstr>Tracking Results: Web Analytics</vt:lpstr>
      <vt:lpstr>PowerPoint Presentation</vt:lpstr>
      <vt:lpstr>Popular Pay per Click Programs</vt:lpstr>
      <vt:lpstr>PPC vs. SEO</vt:lpstr>
      <vt:lpstr>URL Submission</vt:lpstr>
      <vt:lpstr>PowerPoint Presentation</vt:lpstr>
      <vt:lpstr>PowerPoint Presentation</vt:lpstr>
      <vt:lpstr>Check your Google Status</vt:lpstr>
      <vt:lpstr>Useful sites</vt:lpstr>
    </vt:vector>
  </TitlesOfParts>
  <Company>Institute of Technology Tralee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and CSS3</dc:title>
  <dc:creator>Anne O Brien</dc:creator>
  <cp:lastModifiedBy>Anne O Brien</cp:lastModifiedBy>
  <cp:revision>94</cp:revision>
  <cp:lastPrinted>2014-04-07T09:53:23Z</cp:lastPrinted>
  <dcterms:created xsi:type="dcterms:W3CDTF">2013-09-05T11:16:02Z</dcterms:created>
  <dcterms:modified xsi:type="dcterms:W3CDTF">2014-04-07T14:00:25Z</dcterms:modified>
</cp:coreProperties>
</file>