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9" r:id="rId20"/>
    <p:sldId id="280" r:id="rId21"/>
    <p:sldId id="275" r:id="rId22"/>
    <p:sldId id="27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5" d="100"/>
          <a:sy n="55" d="100"/>
        </p:scale>
        <p:origin x="396"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44888-996B-4121-A323-9F930E2F78DF}" type="datetimeFigureOut">
              <a:rPr lang="en-IE" smtClean="0"/>
              <a:t>27/01/2014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218CA-70E7-4CE1-9DF7-8FBC9B25D319}"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B2EEB-6024-4374-A639-5E2EEC43D0B7}"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54E74ED-B981-4CD2-9F1A-BE55912386DB}"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298ED-B761-4A50-9DB5-0B1867E92EFE}" type="datetime1">
              <a:rPr lang="en-US" smtClean="0"/>
              <a:t>1/27/2014</a:t>
            </a:fld>
            <a:endParaRPr lang="en-US" dirty="0"/>
          </a:p>
        </p:txBody>
      </p:sp>
      <p:sp>
        <p:nvSpPr>
          <p:cNvPr id="5" name="Footer Placeholder 4"/>
          <p:cNvSpPr>
            <a:spLocks noGrp="1"/>
          </p:cNvSpPr>
          <p:nvPr>
            <p:ph type="ftr" sz="quarter" idx="11"/>
          </p:nvPr>
        </p:nvSpPr>
        <p:spPr/>
        <p:txBody>
          <a:bodyPr/>
          <a:lstStyle/>
          <a:p>
            <a:r>
              <a:rPr lang="en-IE" dirty="0"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09359D-0C5B-4E80-A2D8-2887D283A48A}" type="datetime1">
              <a:rPr lang="en-US" smtClean="0"/>
              <a:t>1/27/2014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838C11-1626-4A74-B899-8EB960FD6FC7}" type="datetime1">
              <a:rPr lang="en-US" smtClean="0"/>
              <a:t>1/27/2014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90DB00-3E05-4A7F-9F30-F6BB54D30414}" type="datetime1">
              <a:rPr lang="en-US" smtClean="0"/>
              <a:t>1/27/2014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9AD10C-0E6B-4178-8E6D-65FA4ADBC68C}" type="datetime1">
              <a:rPr lang="en-US" smtClean="0"/>
              <a:t>1/27/2014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456F99-0159-426F-B95F-E99F1A23F217}" type="datetime1">
              <a:rPr lang="en-US" smtClean="0"/>
              <a:t>1/27/2014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AEC00-F43E-4489-AE12-1E11750C66AA}" type="datetime1">
              <a:rPr lang="en-US" smtClean="0"/>
              <a:t>1/27/2014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E60F99-D6D2-49A8-BFBD-7AA6C172883C}" type="datetime1">
              <a:rPr lang="en-US" smtClean="0"/>
              <a:t>1/27/2014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a:r>
              <a:rPr lang="en-GB" altLang="en-US" dirty="0" smtClean="0"/>
              <a:t>CSS </a:t>
            </a:r>
            <a:br>
              <a:rPr lang="en-GB" altLang="en-US" dirty="0" smtClean="0"/>
            </a:br>
            <a:r>
              <a:rPr lang="en-GB" altLang="en-US" dirty="0" smtClean="0"/>
              <a:t>Absolute Positioning</a:t>
            </a:r>
            <a:r>
              <a:rPr lang="en-GB" altLang="en-US" smtClean="0"/>
              <a:t/>
            </a:r>
            <a:br>
              <a:rPr lang="en-GB" altLang="en-US" smtClean="0"/>
            </a:br>
            <a:r>
              <a:rPr lang="en-GB" altLang="en-US" smtClean="0"/>
              <a:t>&amp; Z-Index</a:t>
            </a:r>
            <a:endParaRPr lang="en-GB" altLang="en-US" dirty="0" smtClean="0"/>
          </a:p>
        </p:txBody>
      </p:sp>
      <p:sp>
        <p:nvSpPr>
          <p:cNvPr id="3076" name="Rectangle 3"/>
          <p:cNvSpPr>
            <a:spLocks noGrp="1" noChangeArrowheads="1"/>
          </p:cNvSpPr>
          <p:nvPr>
            <p:ph type="subTitle" idx="1"/>
          </p:nvPr>
        </p:nvSpPr>
        <p:spPr/>
        <p:txBody>
          <a:bodyPr/>
          <a:lstStyle/>
          <a:p>
            <a:pPr eaLnBrk="1" hangingPunct="1"/>
            <a:endParaRPr lang="en-GB" altLang="en-US"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a:t>
            </a:fld>
            <a:endParaRPr lang="en-US" dirty="0"/>
          </a:p>
        </p:txBody>
      </p:sp>
    </p:spTree>
    <p:extLst>
      <p:ext uri="{BB962C8B-B14F-4D97-AF65-F5344CB8AC3E}">
        <p14:creationId xmlns:p14="http://schemas.microsoft.com/office/powerpoint/2010/main" val="4091212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GB" altLang="en-US" dirty="0" smtClean="0"/>
              <a:t>Absolute Positioning (continued)</a:t>
            </a:r>
            <a:endParaRPr lang="en-US" altLang="en-US" dirty="0" smtClean="0"/>
          </a:p>
        </p:txBody>
      </p:sp>
      <p:sp>
        <p:nvSpPr>
          <p:cNvPr id="15364" name="Rectangle 3"/>
          <p:cNvSpPr>
            <a:spLocks noGrp="1" noChangeArrowheads="1"/>
          </p:cNvSpPr>
          <p:nvPr>
            <p:ph type="body" idx="1"/>
          </p:nvPr>
        </p:nvSpPr>
        <p:spPr>
          <a:xfrm>
            <a:off x="1007533" y="1989138"/>
            <a:ext cx="10363200" cy="4114800"/>
          </a:xfrm>
        </p:spPr>
        <p:txBody>
          <a:bodyPr>
            <a:normAutofit lnSpcReduction="10000"/>
          </a:bodyPr>
          <a:lstStyle/>
          <a:p>
            <a:pPr eaLnBrk="1" hangingPunct="1">
              <a:lnSpc>
                <a:spcPct val="80000"/>
              </a:lnSpc>
            </a:pPr>
            <a:r>
              <a:rPr lang="en-US" altLang="en-US" sz="2400" dirty="0" smtClean="0"/>
              <a:t>We want to absolutely position this box on the page so we need to declare "position: absolute".</a:t>
            </a:r>
          </a:p>
          <a:p>
            <a:pPr eaLnBrk="1" hangingPunct="1">
              <a:lnSpc>
                <a:spcPct val="80000"/>
              </a:lnSpc>
            </a:pPr>
            <a:endParaRPr lang="en-US" altLang="en-US" sz="2400" b="1" dirty="0" smtClean="0"/>
          </a:p>
          <a:p>
            <a:pPr>
              <a:lnSpc>
                <a:spcPct val="80000"/>
              </a:lnSpc>
              <a:buNone/>
            </a:pPr>
            <a:r>
              <a:rPr lang="en-US" altLang="en-US" sz="2400" dirty="0" smtClean="0"/>
              <a:t>#box1{</a:t>
            </a:r>
            <a:br>
              <a:rPr lang="en-US" altLang="en-US" sz="2400" dirty="0" smtClean="0"/>
            </a:br>
            <a:r>
              <a:rPr lang="en-US" altLang="en-US" sz="2400" dirty="0" smtClean="0">
                <a:solidFill>
                  <a:schemeClr val="accent2"/>
                </a:solidFill>
              </a:rPr>
              <a:t>position: absolute;</a:t>
            </a:r>
            <a:r>
              <a:rPr lang="en-US" altLang="en-US" sz="2400" dirty="0" smtClean="0"/>
              <a:t/>
            </a:r>
            <a:br>
              <a:rPr lang="en-US" altLang="en-US" sz="2400" dirty="0" smtClean="0"/>
            </a:br>
            <a:r>
              <a:rPr lang="en-US" altLang="en-US" sz="2400" dirty="0"/>
              <a:t>width: 100px;</a:t>
            </a:r>
            <a:br>
              <a:rPr lang="en-US" altLang="en-US" sz="2400" dirty="0"/>
            </a:br>
            <a:r>
              <a:rPr lang="en-US" altLang="en-US" sz="2400" dirty="0"/>
              <a:t>height: 100px;</a:t>
            </a:r>
            <a:br>
              <a:rPr lang="en-US" altLang="en-US" sz="2400" dirty="0"/>
            </a:br>
            <a:r>
              <a:rPr lang="en-US" altLang="en-US" sz="2400" dirty="0"/>
              <a:t>padding: 10px;</a:t>
            </a:r>
            <a:br>
              <a:rPr lang="en-US" altLang="en-US" sz="2400" dirty="0"/>
            </a:br>
            <a:r>
              <a:rPr lang="en-US" altLang="en-US" sz="2400" dirty="0"/>
              <a:t>border: 5px solid #000000;</a:t>
            </a:r>
            <a:br>
              <a:rPr lang="en-US" altLang="en-US" sz="2400" dirty="0"/>
            </a:br>
            <a:r>
              <a:rPr lang="en-US" altLang="en-US" sz="2400" dirty="0"/>
              <a:t>background-color: #ff0000;</a:t>
            </a:r>
            <a:br>
              <a:rPr lang="en-US" altLang="en-US" sz="2400" dirty="0"/>
            </a:br>
            <a:r>
              <a:rPr lang="en-US" altLang="en-US" sz="2400" dirty="0"/>
              <a:t>color: #000000;</a:t>
            </a:r>
            <a:br>
              <a:rPr lang="en-US" altLang="en-US" sz="2400" dirty="0"/>
            </a:br>
            <a:r>
              <a:rPr lang="en-US" altLang="en-US" sz="2400" dirty="0" smtClean="0"/>
              <a:t/>
            </a:r>
            <a:br>
              <a:rPr lang="en-US" altLang="en-US" sz="2400" dirty="0" smtClean="0"/>
            </a:br>
            <a:r>
              <a:rPr lang="en-US" altLang="en-US" sz="2400" dirty="0" smtClean="0"/>
              <a: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10</a:t>
            </a:fld>
            <a:endParaRPr lang="en-US" dirty="0"/>
          </a:p>
        </p:txBody>
      </p:sp>
    </p:spTree>
    <p:extLst>
      <p:ext uri="{BB962C8B-B14F-4D97-AF65-F5344CB8AC3E}">
        <p14:creationId xmlns:p14="http://schemas.microsoft.com/office/powerpoint/2010/main" val="3153817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6388" name="Rectangle 3"/>
          <p:cNvSpPr>
            <a:spLocks noGrp="1" noChangeArrowheads="1"/>
          </p:cNvSpPr>
          <p:nvPr>
            <p:ph type="body" idx="1"/>
          </p:nvPr>
        </p:nvSpPr>
        <p:spPr>
          <a:xfrm>
            <a:off x="954129" y="1907076"/>
            <a:ext cx="10851009" cy="4608512"/>
          </a:xfrm>
        </p:spPr>
        <p:txBody>
          <a:bodyPr/>
          <a:lstStyle/>
          <a:p>
            <a:pPr eaLnBrk="1" hangingPunct="1">
              <a:lnSpc>
                <a:spcPct val="80000"/>
              </a:lnSpc>
            </a:pPr>
            <a:r>
              <a:rPr lang="en-US" altLang="en-US" sz="1800" dirty="0" smtClean="0"/>
              <a:t>Now we can set coordinates to place that box anywhere we want on the page.</a:t>
            </a:r>
          </a:p>
          <a:p>
            <a:pPr eaLnBrk="1" hangingPunct="1">
              <a:lnSpc>
                <a:spcPct val="80000"/>
              </a:lnSpc>
            </a:pPr>
            <a:r>
              <a:rPr lang="en-US" altLang="en-US" sz="1800" dirty="0" smtClean="0"/>
              <a:t>We place the box by determining where we want to place the top-left corner of the box. We use the "</a:t>
            </a:r>
            <a:r>
              <a:rPr lang="en-US" altLang="en-US" sz="1800" dirty="0" smtClean="0">
                <a:solidFill>
                  <a:schemeClr val="accent2"/>
                </a:solidFill>
              </a:rPr>
              <a:t>top</a:t>
            </a:r>
            <a:r>
              <a:rPr lang="en-US" altLang="en-US" sz="1800" dirty="0" smtClean="0"/>
              <a:t>:" and “</a:t>
            </a:r>
            <a:r>
              <a:rPr lang="en-US" altLang="en-US" sz="1800" dirty="0" smtClean="0">
                <a:solidFill>
                  <a:schemeClr val="accent2"/>
                </a:solidFill>
              </a:rPr>
              <a:t>left</a:t>
            </a:r>
            <a:r>
              <a:rPr lang="en-US" altLang="en-US" sz="1800" dirty="0" smtClean="0"/>
              <a:t>:" properties to do this.</a:t>
            </a:r>
            <a:endParaRPr lang="en-US" altLang="en-US" sz="1800" b="1" dirty="0" smtClean="0"/>
          </a:p>
          <a:p>
            <a:pPr eaLnBrk="1" hangingPunct="1">
              <a:lnSpc>
                <a:spcPct val="80000"/>
              </a:lnSpc>
              <a:buFont typeface="Wingdings" pitchFamily="2" charset="2"/>
              <a:buNone/>
            </a:pPr>
            <a:r>
              <a:rPr lang="en-US" altLang="en-US" sz="1800" dirty="0" smtClean="0"/>
              <a:t>#box1{</a:t>
            </a:r>
            <a:br>
              <a:rPr lang="en-US" altLang="en-US" sz="1800" dirty="0" smtClean="0"/>
            </a:br>
            <a:r>
              <a:rPr lang="en-US" altLang="en-US" sz="1800" dirty="0" smtClean="0">
                <a:solidFill>
                  <a:schemeClr val="accent2"/>
                </a:solidFill>
              </a:rPr>
              <a:t>position: absolute;</a:t>
            </a:r>
            <a:br>
              <a:rPr lang="en-US" altLang="en-US" sz="1800" dirty="0" smtClean="0">
                <a:solidFill>
                  <a:schemeClr val="accent2"/>
                </a:solidFill>
              </a:rPr>
            </a:br>
            <a:r>
              <a:rPr lang="en-US" altLang="en-US" sz="1800" dirty="0" smtClean="0">
                <a:solidFill>
                  <a:schemeClr val="accent2"/>
                </a:solidFill>
              </a:rPr>
              <a:t>top: 40px;</a:t>
            </a:r>
            <a:br>
              <a:rPr lang="en-US" altLang="en-US" sz="1800" dirty="0" smtClean="0">
                <a:solidFill>
                  <a:schemeClr val="accent2"/>
                </a:solidFill>
              </a:rPr>
            </a:br>
            <a:r>
              <a:rPr lang="en-US" altLang="en-US" sz="1800" dirty="0" smtClean="0">
                <a:solidFill>
                  <a:schemeClr val="accent2"/>
                </a:solidFill>
              </a:rPr>
              <a:t>left: 100px;</a:t>
            </a:r>
            <a:br>
              <a:rPr lang="en-US" altLang="en-US" sz="1800" dirty="0" smtClean="0">
                <a:solidFill>
                  <a:schemeClr val="accent2"/>
                </a:solidFill>
              </a:rPr>
            </a:br>
            <a:r>
              <a:rPr lang="en-US" altLang="en-US" sz="1800" dirty="0" smtClean="0"/>
              <a:t>width: 100px;</a:t>
            </a:r>
            <a:br>
              <a:rPr lang="en-US" altLang="en-US" sz="1800" dirty="0" smtClean="0"/>
            </a:br>
            <a:r>
              <a:rPr lang="en-US" altLang="en-US" sz="1800" dirty="0" smtClean="0"/>
              <a:t>height: 100px;</a:t>
            </a:r>
            <a:br>
              <a:rPr lang="en-US" altLang="en-US" sz="1800" dirty="0" smtClean="0"/>
            </a:br>
            <a:r>
              <a:rPr lang="en-US" altLang="en-US" sz="1800" dirty="0" smtClean="0"/>
              <a:t>padding: 10px;</a:t>
            </a:r>
            <a:br>
              <a:rPr lang="en-US" altLang="en-US" sz="1800" dirty="0" smtClean="0"/>
            </a:br>
            <a:r>
              <a:rPr lang="en-US" altLang="en-US" sz="1800" dirty="0" smtClean="0"/>
              <a:t>border: 5px solid #000000;</a:t>
            </a:r>
            <a:br>
              <a:rPr lang="en-US" altLang="en-US" sz="1800" dirty="0" smtClean="0"/>
            </a:br>
            <a:r>
              <a:rPr lang="en-US" altLang="en-US" sz="1800" dirty="0" smtClean="0"/>
              <a:t>background-color: #ff0000;</a:t>
            </a:r>
            <a:br>
              <a:rPr lang="en-US" altLang="en-US" sz="1800" dirty="0" smtClean="0"/>
            </a:br>
            <a:r>
              <a:rPr lang="en-US" altLang="en-US" sz="1800" dirty="0" smtClean="0"/>
              <a:t>color: #000000;</a:t>
            </a:r>
            <a:br>
              <a:rPr lang="en-US" altLang="en-US" sz="1800" dirty="0" smtClean="0"/>
            </a:br>
            <a:r>
              <a:rPr lang="en-US" altLang="en-US" sz="1800" dirty="0" smtClean="0"/>
              <a:t>}</a:t>
            </a:r>
          </a:p>
          <a:p>
            <a:pPr eaLnBrk="1" hangingPunct="1">
              <a:lnSpc>
                <a:spcPct val="80000"/>
              </a:lnSpc>
            </a:pPr>
            <a:r>
              <a:rPr lang="en-US" altLang="en-US" sz="1800" dirty="0" smtClean="0"/>
              <a:t>This is what places the red box in our example 40 pixels down from the top of the screen, and 100 pixels to the right of the left edge of the screen.</a:t>
            </a:r>
            <a:r>
              <a:rPr lang="en-US" altLang="en-US" sz="1600" dirty="0" smtClean="0"/>
              <a:t>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11</a:t>
            </a:fld>
            <a:endParaRPr lang="en-US" dirty="0"/>
          </a:p>
        </p:txBody>
      </p:sp>
    </p:spTree>
    <p:extLst>
      <p:ext uri="{BB962C8B-B14F-4D97-AF65-F5344CB8AC3E}">
        <p14:creationId xmlns:p14="http://schemas.microsoft.com/office/powerpoint/2010/main" val="2035206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7412" name="Rectangle 3"/>
          <p:cNvSpPr>
            <a:spLocks noGrp="1" noChangeArrowheads="1"/>
          </p:cNvSpPr>
          <p:nvPr>
            <p:ph type="body" idx="1"/>
          </p:nvPr>
        </p:nvSpPr>
        <p:spPr>
          <a:xfrm>
            <a:off x="1102784" y="1989138"/>
            <a:ext cx="10657416" cy="4114800"/>
          </a:xfrm>
        </p:spPr>
        <p:txBody>
          <a:bodyPr/>
          <a:lstStyle/>
          <a:p>
            <a:pPr eaLnBrk="1" hangingPunct="1"/>
            <a:r>
              <a:rPr lang="en-IE" altLang="en-US" smtClean="0"/>
              <a:t>Can you now create the white and blue box ?</a:t>
            </a:r>
            <a:endParaRPr lang="en-US" altLang="en-US"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12</a:t>
            </a:fld>
            <a:endParaRPr lang="en-US" dirty="0"/>
          </a:p>
        </p:txBody>
      </p:sp>
    </p:spTree>
    <p:extLst>
      <p:ext uri="{BB962C8B-B14F-4D97-AF65-F5344CB8AC3E}">
        <p14:creationId xmlns:p14="http://schemas.microsoft.com/office/powerpoint/2010/main" val="834254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00151" y="981075"/>
            <a:ext cx="10390716" cy="1143000"/>
          </a:xfrm>
        </p:spPr>
        <p:txBody>
          <a:bodyPr>
            <a:noAutofit/>
          </a:bodyPr>
          <a:lstStyle/>
          <a:p>
            <a:pPr eaLnBrk="1" hangingPunct="1"/>
            <a:r>
              <a:rPr lang="en-US" altLang="en-US" dirty="0" smtClean="0"/>
              <a:t>Using Percentages &amp; Negative Numbers</a:t>
            </a:r>
            <a:br>
              <a:rPr lang="en-US" altLang="en-US" dirty="0" smtClean="0"/>
            </a:br>
            <a:endParaRPr lang="en-US" altLang="en-US" dirty="0" smtClean="0"/>
          </a:p>
        </p:txBody>
      </p:sp>
      <p:sp>
        <p:nvSpPr>
          <p:cNvPr id="18436" name="Rectangle 3"/>
          <p:cNvSpPr>
            <a:spLocks noGrp="1" noChangeArrowheads="1"/>
          </p:cNvSpPr>
          <p:nvPr>
            <p:ph type="body" idx="1"/>
          </p:nvPr>
        </p:nvSpPr>
        <p:spPr>
          <a:xfrm>
            <a:off x="1047751" y="2000861"/>
            <a:ext cx="10363200" cy="4114800"/>
          </a:xfrm>
        </p:spPr>
        <p:txBody>
          <a:bodyPr/>
          <a:lstStyle/>
          <a:p>
            <a:pPr eaLnBrk="1" hangingPunct="1">
              <a:lnSpc>
                <a:spcPct val="90000"/>
              </a:lnSpc>
            </a:pPr>
            <a:r>
              <a:rPr lang="en-US" altLang="en-US" sz="2400" dirty="0" smtClean="0"/>
              <a:t>You don't have to use specific pixel coordinates. Most browsers support the use of percentage values for "top:" and "left:". This can come in really handy when you want your page to look proportionately the same despite the viewer's monitor's resolution.</a:t>
            </a:r>
          </a:p>
          <a:p>
            <a:pPr eaLnBrk="1" hangingPunct="1">
              <a:lnSpc>
                <a:spcPct val="90000"/>
              </a:lnSpc>
            </a:pPr>
            <a:r>
              <a:rPr lang="en-US" altLang="en-US" sz="2400" dirty="0" smtClean="0"/>
              <a:t>Lets say the red box in our example uses </a:t>
            </a:r>
            <a:r>
              <a:rPr lang="en-US" altLang="en-US" sz="2400" dirty="0" smtClean="0">
                <a:solidFill>
                  <a:schemeClr val="accent2"/>
                </a:solidFill>
              </a:rPr>
              <a:t>left: 50%; </a:t>
            </a:r>
            <a:r>
              <a:rPr lang="en-US" altLang="en-US" sz="2400" dirty="0" smtClean="0"/>
              <a:t>to place the left side of the box half way across the screen. Mind you, this isn't centering because it's the left side of the box that's being placed half way out.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13</a:t>
            </a:fld>
            <a:endParaRPr lang="en-US" dirty="0"/>
          </a:p>
        </p:txBody>
      </p:sp>
    </p:spTree>
    <p:extLst>
      <p:ext uri="{BB962C8B-B14F-4D97-AF65-F5344CB8AC3E}">
        <p14:creationId xmlns:p14="http://schemas.microsoft.com/office/powerpoint/2010/main" val="2811991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9460" name="Rectangle 3"/>
          <p:cNvSpPr>
            <a:spLocks noGrp="1" noChangeArrowheads="1"/>
          </p:cNvSpPr>
          <p:nvPr>
            <p:ph type="body" idx="1"/>
          </p:nvPr>
        </p:nvSpPr>
        <p:spPr>
          <a:xfrm>
            <a:off x="1012581" y="1978513"/>
            <a:ext cx="10363200" cy="4114800"/>
          </a:xfrm>
        </p:spPr>
        <p:txBody>
          <a:bodyPr/>
          <a:lstStyle/>
          <a:p>
            <a:pPr eaLnBrk="1" hangingPunct="1">
              <a:lnSpc>
                <a:spcPct val="90000"/>
              </a:lnSpc>
            </a:pPr>
            <a:r>
              <a:rPr lang="en-US" altLang="en-US" sz="2000" dirty="0" smtClean="0"/>
              <a:t>You can center a box by using percentages to size its "width:" and position its "left:". </a:t>
            </a:r>
          </a:p>
          <a:p>
            <a:pPr eaLnBrk="1" hangingPunct="1">
              <a:lnSpc>
                <a:spcPct val="90000"/>
              </a:lnSpc>
            </a:pPr>
            <a:r>
              <a:rPr lang="en-US" altLang="en-US" sz="2000" dirty="0" smtClean="0"/>
              <a:t>Say we've got a box that's 20% of the screen wide with "left: 50%".</a:t>
            </a:r>
          </a:p>
          <a:p>
            <a:pPr eaLnBrk="1" hangingPunct="1">
              <a:lnSpc>
                <a:spcPct val="90000"/>
              </a:lnSpc>
            </a:pPr>
            <a:r>
              <a:rPr lang="en-US" altLang="en-US" sz="2000" dirty="0" smtClean="0"/>
              <a:t>To "straddle" the 50% mark with the 20% box, we just divide the width by 2 which gives us 10%. Now we subtract this from the 50% center-line leaving us with 40%. Now just use "width: 20%" and "left: 40%". This will "pull" the box 10% to the left and center it.</a:t>
            </a:r>
          </a:p>
          <a:p>
            <a:pPr eaLnBrk="1" hangingPunct="1">
              <a:lnSpc>
                <a:spcPct val="90000"/>
              </a:lnSpc>
            </a:pPr>
            <a:r>
              <a:rPr lang="en-US" altLang="en-US" sz="2000" dirty="0" smtClean="0"/>
              <a:t>The above takes a little figuring and practice. Remember that both the box's "width:" and "left:" must be percentage values to do this. You can align the center with any vertical or horizontal position on the screen using this method.</a:t>
            </a:r>
          </a:p>
          <a:p>
            <a:pPr eaLnBrk="1" hangingPunct="1">
              <a:lnSpc>
                <a:spcPct val="90000"/>
              </a:lnSpc>
            </a:pPr>
            <a:endParaRPr lang="en-US" altLang="en-US" sz="2000"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14</a:t>
            </a:fld>
            <a:endParaRPr lang="en-US" dirty="0"/>
          </a:p>
        </p:txBody>
      </p:sp>
    </p:spTree>
    <p:extLst>
      <p:ext uri="{BB962C8B-B14F-4D97-AF65-F5344CB8AC3E}">
        <p14:creationId xmlns:p14="http://schemas.microsoft.com/office/powerpoint/2010/main" val="240317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20484" name="Rectangle 3"/>
          <p:cNvSpPr>
            <a:spLocks noGrp="1" noChangeArrowheads="1"/>
          </p:cNvSpPr>
          <p:nvPr>
            <p:ph type="body" idx="1"/>
          </p:nvPr>
        </p:nvSpPr>
        <p:spPr>
          <a:xfrm>
            <a:off x="1102784" y="1989138"/>
            <a:ext cx="10363200" cy="4114800"/>
          </a:xfrm>
        </p:spPr>
        <p:txBody>
          <a:bodyPr/>
          <a:lstStyle/>
          <a:p>
            <a:pPr eaLnBrk="1" hangingPunct="1"/>
            <a:r>
              <a:rPr lang="en-US" altLang="en-US" sz="2400" dirty="0" smtClean="0"/>
              <a:t>Again most browsers support the use of "right:" and "bottom:" as well as "left:" and "top:". They work backwards from "left:" and "top:". </a:t>
            </a:r>
          </a:p>
          <a:p>
            <a:pPr eaLnBrk="1" hangingPunct="1"/>
            <a:r>
              <a:rPr lang="en-US" altLang="en-US" sz="2400" dirty="0" smtClean="0"/>
              <a:t>If you use:</a:t>
            </a:r>
            <a:endParaRPr lang="en-US" altLang="en-US" sz="2400" b="1" dirty="0" smtClean="0"/>
          </a:p>
          <a:p>
            <a:pPr lvl="1" eaLnBrk="1" hangingPunct="1">
              <a:buFont typeface="Wingdings" pitchFamily="2" charset="2"/>
              <a:buNone/>
            </a:pPr>
            <a:r>
              <a:rPr lang="en-US" altLang="en-US" sz="2000" b="1" dirty="0" smtClean="0"/>
              <a:t>	bottom: 0;</a:t>
            </a:r>
            <a:br>
              <a:rPr lang="en-US" altLang="en-US" sz="2000" b="1" dirty="0" smtClean="0"/>
            </a:br>
            <a:r>
              <a:rPr lang="en-US" altLang="en-US" sz="2000" b="1" dirty="0" smtClean="0"/>
              <a:t>right: 0;</a:t>
            </a:r>
          </a:p>
          <a:p>
            <a:pPr lvl="1" eaLnBrk="1" hangingPunct="1">
              <a:buFont typeface="Wingdings" pitchFamily="2" charset="2"/>
              <a:buNone/>
            </a:pPr>
            <a:endParaRPr lang="en-US" altLang="en-US" sz="2000" dirty="0" smtClean="0"/>
          </a:p>
          <a:p>
            <a:pPr lvl="1" eaLnBrk="1" hangingPunct="1"/>
            <a:r>
              <a:rPr lang="en-US" altLang="en-US" sz="2000" dirty="0" smtClean="0"/>
              <a:t>You'll get a box at the lower right corner of the page. Positive numbers move your box up and left, not down and right like with "left:" and "top:"</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15</a:t>
            </a:fld>
            <a:endParaRPr lang="en-US" dirty="0"/>
          </a:p>
        </p:txBody>
      </p:sp>
    </p:spTree>
    <p:extLst>
      <p:ext uri="{BB962C8B-B14F-4D97-AF65-F5344CB8AC3E}">
        <p14:creationId xmlns:p14="http://schemas.microsoft.com/office/powerpoint/2010/main" val="431740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176867" y="990111"/>
            <a:ext cx="10390717" cy="1143000"/>
          </a:xfrm>
        </p:spPr>
        <p:txBody>
          <a:bodyPr>
            <a:normAutofit fontScale="90000"/>
          </a:bodyPr>
          <a:lstStyle/>
          <a:p>
            <a:pPr eaLnBrk="1" hangingPunct="1"/>
            <a:r>
              <a:rPr lang="en-GB" altLang="en-US" sz="5300" dirty="0" smtClean="0"/>
              <a:t>top</a:t>
            </a:r>
            <a:r>
              <a:rPr lang="en-GB" altLang="en-US" sz="4000" dirty="0" smtClean="0"/>
              <a:t/>
            </a:r>
            <a:br>
              <a:rPr lang="en-GB" altLang="en-US" sz="4000" dirty="0" smtClean="0"/>
            </a:br>
            <a:endParaRPr lang="en-GB" altLang="en-US" sz="4000" dirty="0" smtClean="0"/>
          </a:p>
        </p:txBody>
      </p:sp>
      <p:sp>
        <p:nvSpPr>
          <p:cNvPr id="21508" name="Rectangle 3"/>
          <p:cNvSpPr>
            <a:spLocks noGrp="1" noChangeArrowheads="1"/>
          </p:cNvSpPr>
          <p:nvPr>
            <p:ph type="body" idx="1"/>
          </p:nvPr>
        </p:nvSpPr>
        <p:spPr>
          <a:xfrm>
            <a:off x="1078522" y="1887416"/>
            <a:ext cx="11113478" cy="4151190"/>
          </a:xfrm>
        </p:spPr>
        <p:txBody>
          <a:bodyPr/>
          <a:lstStyle/>
          <a:p>
            <a:pPr eaLnBrk="1" hangingPunct="1"/>
            <a:r>
              <a:rPr lang="en-GB" altLang="en-US" sz="2400" dirty="0" smtClean="0"/>
              <a:t>The </a:t>
            </a:r>
            <a:r>
              <a:rPr lang="en-GB" altLang="en-US" sz="2400" dirty="0" smtClean="0">
                <a:solidFill>
                  <a:schemeClr val="accent2"/>
                </a:solidFill>
              </a:rPr>
              <a:t>top</a:t>
            </a:r>
            <a:r>
              <a:rPr lang="en-GB" altLang="en-US" sz="2400" dirty="0" smtClean="0"/>
              <a:t> property specifies where the top of an element will be placed. </a:t>
            </a:r>
          </a:p>
          <a:p>
            <a:pPr eaLnBrk="1" hangingPunct="1"/>
            <a:r>
              <a:rPr lang="en-GB" altLang="en-US" sz="2400" dirty="0" smtClean="0"/>
              <a:t>Remember, though, to position an element you must also specify a value for its </a:t>
            </a:r>
            <a:r>
              <a:rPr lang="en-GB" altLang="en-US" sz="2400" dirty="0" smtClean="0">
                <a:solidFill>
                  <a:schemeClr val="accent2"/>
                </a:solidFill>
              </a:rPr>
              <a:t>position</a:t>
            </a:r>
            <a:r>
              <a:rPr lang="en-GB" altLang="en-US" sz="2400" dirty="0" smtClean="0"/>
              <a:t> property.</a:t>
            </a:r>
          </a:p>
          <a:p>
            <a:pPr eaLnBrk="1" hangingPunct="1"/>
            <a:r>
              <a:rPr lang="en-GB" altLang="en-US" sz="2400" dirty="0" smtClean="0"/>
              <a:t>top is an offset from either</a:t>
            </a:r>
          </a:p>
          <a:p>
            <a:pPr lvl="1" eaLnBrk="1" hangingPunct="1"/>
            <a:r>
              <a:rPr lang="en-GB" altLang="en-US" sz="2000" dirty="0" smtClean="0"/>
              <a:t>the top edge of the natural location of the element (for position: relative) </a:t>
            </a:r>
          </a:p>
          <a:p>
            <a:pPr lvl="1" eaLnBrk="1" hangingPunct="1"/>
            <a:r>
              <a:rPr lang="en-GB" altLang="en-US" sz="2000" dirty="0" smtClean="0"/>
              <a:t>the top of the parent element (for position: absolute) </a:t>
            </a:r>
          </a:p>
          <a:p>
            <a:pPr lvl="1" eaLnBrk="1" hangingPunct="1"/>
            <a:r>
              <a:rPr lang="en-GB" altLang="en-US" sz="2000" dirty="0" smtClean="0"/>
              <a:t>the top of the window (for position: fixed)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16</a:t>
            </a:fld>
            <a:endParaRPr lang="en-US" dirty="0"/>
          </a:p>
        </p:txBody>
      </p:sp>
    </p:spTree>
    <p:extLst>
      <p:ext uri="{BB962C8B-B14F-4D97-AF65-F5344CB8AC3E}">
        <p14:creationId xmlns:p14="http://schemas.microsoft.com/office/powerpoint/2010/main" val="1337882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175403" y="965566"/>
            <a:ext cx="10390716" cy="1143000"/>
          </a:xfrm>
        </p:spPr>
        <p:txBody>
          <a:bodyPr>
            <a:normAutofit fontScale="90000"/>
          </a:bodyPr>
          <a:lstStyle/>
          <a:p>
            <a:pPr eaLnBrk="1" hangingPunct="1"/>
            <a:r>
              <a:rPr lang="en-GB" altLang="en-US" sz="5300" dirty="0" smtClean="0"/>
              <a:t>left</a:t>
            </a:r>
            <a:r>
              <a:rPr lang="en-GB" altLang="en-US" sz="4000" dirty="0" smtClean="0"/>
              <a:t/>
            </a:r>
            <a:br>
              <a:rPr lang="en-GB" altLang="en-US" sz="4000" dirty="0" smtClean="0"/>
            </a:br>
            <a:endParaRPr lang="en-GB" altLang="en-US" sz="4000" dirty="0" smtClean="0"/>
          </a:p>
        </p:txBody>
      </p:sp>
      <p:sp>
        <p:nvSpPr>
          <p:cNvPr id="22532" name="Rectangle 3"/>
          <p:cNvSpPr>
            <a:spLocks noGrp="1" noChangeArrowheads="1"/>
          </p:cNvSpPr>
          <p:nvPr>
            <p:ph type="body" idx="1"/>
          </p:nvPr>
        </p:nvSpPr>
        <p:spPr>
          <a:xfrm>
            <a:off x="967318" y="1934308"/>
            <a:ext cx="10850033" cy="4114800"/>
          </a:xfrm>
        </p:spPr>
        <p:txBody>
          <a:bodyPr/>
          <a:lstStyle/>
          <a:p>
            <a:pPr eaLnBrk="1" hangingPunct="1"/>
            <a:r>
              <a:rPr lang="en-GB" altLang="en-US" sz="2400" dirty="0" smtClean="0"/>
              <a:t>The </a:t>
            </a:r>
            <a:r>
              <a:rPr lang="en-GB" altLang="en-US" sz="2400" dirty="0" smtClean="0">
                <a:solidFill>
                  <a:schemeClr val="accent2"/>
                </a:solidFill>
              </a:rPr>
              <a:t>left</a:t>
            </a:r>
            <a:r>
              <a:rPr lang="en-GB" altLang="en-US" sz="2400" dirty="0" smtClean="0"/>
              <a:t> property specifies where the left of an element will be placed. </a:t>
            </a:r>
          </a:p>
          <a:p>
            <a:pPr eaLnBrk="1" hangingPunct="1"/>
            <a:r>
              <a:rPr lang="en-GB" altLang="en-US" sz="2400" dirty="0" smtClean="0"/>
              <a:t>Remember, though, to position an element you must also specify a value for its </a:t>
            </a:r>
            <a:r>
              <a:rPr lang="en-GB" altLang="en-US" sz="2400" dirty="0" smtClean="0">
                <a:solidFill>
                  <a:schemeClr val="accent2"/>
                </a:solidFill>
              </a:rPr>
              <a:t>position</a:t>
            </a:r>
            <a:r>
              <a:rPr lang="en-GB" altLang="en-US" sz="2400" dirty="0" smtClean="0"/>
              <a:t> property.</a:t>
            </a:r>
          </a:p>
          <a:p>
            <a:pPr eaLnBrk="1" hangingPunct="1"/>
            <a:r>
              <a:rPr lang="en-GB" altLang="en-US" sz="2400" dirty="0" smtClean="0"/>
              <a:t>left is an offset from either</a:t>
            </a:r>
          </a:p>
          <a:p>
            <a:pPr lvl="1" eaLnBrk="1" hangingPunct="1"/>
            <a:r>
              <a:rPr lang="en-GB" altLang="en-US" sz="2000" dirty="0" smtClean="0"/>
              <a:t>the left edge of the natural location of the element (for position: relative) </a:t>
            </a:r>
          </a:p>
          <a:p>
            <a:pPr lvl="1" eaLnBrk="1" hangingPunct="1"/>
            <a:r>
              <a:rPr lang="en-GB" altLang="en-US" sz="2000" dirty="0" smtClean="0"/>
              <a:t>the left of the page or the left of the parent element (for position: absolute) </a:t>
            </a:r>
          </a:p>
          <a:p>
            <a:pPr lvl="1" eaLnBrk="1" hangingPunct="1"/>
            <a:r>
              <a:rPr lang="en-GB" altLang="en-US" sz="2000" dirty="0" smtClean="0"/>
              <a:t>the left of the window (for position: fixed)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17</a:t>
            </a:fld>
            <a:endParaRPr lang="en-US" dirty="0"/>
          </a:p>
        </p:txBody>
      </p:sp>
    </p:spTree>
    <p:extLst>
      <p:ext uri="{BB962C8B-B14F-4D97-AF65-F5344CB8AC3E}">
        <p14:creationId xmlns:p14="http://schemas.microsoft.com/office/powerpoint/2010/main" val="2189916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52962" y="673588"/>
            <a:ext cx="10390716" cy="1143000"/>
          </a:xfrm>
        </p:spPr>
        <p:txBody>
          <a:bodyPr>
            <a:noAutofit/>
          </a:bodyPr>
          <a:lstStyle/>
          <a:p>
            <a:pPr eaLnBrk="1" hangingPunct="1"/>
            <a:r>
              <a:rPr lang="en-GB" altLang="en-US" dirty="0" smtClean="0"/>
              <a:t>Height and Width</a:t>
            </a:r>
          </a:p>
        </p:txBody>
      </p:sp>
      <p:sp>
        <p:nvSpPr>
          <p:cNvPr id="23556" name="Rectangle 3"/>
          <p:cNvSpPr>
            <a:spLocks noGrp="1" noChangeArrowheads="1"/>
          </p:cNvSpPr>
          <p:nvPr>
            <p:ph type="body" idx="1"/>
          </p:nvPr>
        </p:nvSpPr>
        <p:spPr>
          <a:xfrm>
            <a:off x="925636" y="1884729"/>
            <a:ext cx="10926395" cy="4114800"/>
          </a:xfrm>
        </p:spPr>
        <p:txBody>
          <a:bodyPr/>
          <a:lstStyle/>
          <a:p>
            <a:pPr eaLnBrk="1" hangingPunct="1">
              <a:lnSpc>
                <a:spcPct val="80000"/>
              </a:lnSpc>
            </a:pPr>
            <a:r>
              <a:rPr lang="en-GB" altLang="en-US" sz="2000" dirty="0" smtClean="0"/>
              <a:t>You can specify the size an element will occupy on the page with height and width </a:t>
            </a:r>
          </a:p>
          <a:p>
            <a:pPr eaLnBrk="1" hangingPunct="1">
              <a:lnSpc>
                <a:spcPct val="80000"/>
              </a:lnSpc>
            </a:pPr>
            <a:r>
              <a:rPr lang="en-GB" altLang="en-US" sz="2000" dirty="0" smtClean="0"/>
              <a:t>Notes </a:t>
            </a:r>
          </a:p>
          <a:p>
            <a:pPr lvl="1" eaLnBrk="1" hangingPunct="1">
              <a:lnSpc>
                <a:spcPct val="80000"/>
              </a:lnSpc>
            </a:pPr>
            <a:r>
              <a:rPr lang="en-GB" altLang="en-US" sz="1800" dirty="0" smtClean="0"/>
              <a:t>Percentages are relative to the size of parent elements </a:t>
            </a:r>
          </a:p>
          <a:p>
            <a:pPr lvl="1" eaLnBrk="1" hangingPunct="1">
              <a:lnSpc>
                <a:spcPct val="80000"/>
              </a:lnSpc>
            </a:pPr>
            <a:r>
              <a:rPr lang="en-GB" altLang="en-US" sz="1800" dirty="0" smtClean="0"/>
              <a:t>Padding, borders, and margin are not included in the value of width </a:t>
            </a:r>
          </a:p>
          <a:p>
            <a:pPr lvl="1" eaLnBrk="1" hangingPunct="1">
              <a:lnSpc>
                <a:spcPct val="80000"/>
              </a:lnSpc>
            </a:pPr>
            <a:r>
              <a:rPr lang="en-GB" altLang="en-US" sz="1800" dirty="0" smtClean="0"/>
              <a:t>The </a:t>
            </a:r>
            <a:r>
              <a:rPr lang="en-GB" altLang="en-US" sz="1800" dirty="0" smtClean="0"/>
              <a:t>default width (auto): </a:t>
            </a:r>
          </a:p>
          <a:p>
            <a:pPr lvl="2" eaLnBrk="1" hangingPunct="1">
              <a:lnSpc>
                <a:spcPct val="80000"/>
              </a:lnSpc>
            </a:pPr>
            <a:r>
              <a:rPr lang="en-GB" altLang="en-US" sz="1800" dirty="0" smtClean="0"/>
              <a:t>for block level elements is width of the parent ("containing block") </a:t>
            </a:r>
          </a:p>
          <a:p>
            <a:pPr lvl="2" eaLnBrk="1" hangingPunct="1">
              <a:lnSpc>
                <a:spcPct val="80000"/>
              </a:lnSpc>
            </a:pPr>
            <a:r>
              <a:rPr lang="en-GB" altLang="en-US" sz="1800" dirty="0" smtClean="0"/>
              <a:t>if you manually set width, margin-left, and margin-right values, and their total does not equal the containing block, margin-right will be changed to auto.</a:t>
            </a:r>
            <a:r>
              <a:rPr lang="en-GB" altLang="en-US" sz="1800" b="1" dirty="0" smtClean="0"/>
              <a:t> </a:t>
            </a:r>
          </a:p>
          <a:p>
            <a:pPr lvl="3" eaLnBrk="1" hangingPunct="1">
              <a:lnSpc>
                <a:spcPct val="80000"/>
              </a:lnSpc>
            </a:pPr>
            <a:r>
              <a:rPr lang="en-GB" altLang="en-US" sz="1600" dirty="0" smtClean="0"/>
              <a:t>you can override this default, by setting margin-left to zero </a:t>
            </a:r>
          </a:p>
          <a:p>
            <a:pPr lvl="3" eaLnBrk="1" hangingPunct="1">
              <a:lnSpc>
                <a:spcPct val="80000"/>
              </a:lnSpc>
            </a:pPr>
            <a:r>
              <a:rPr lang="en-GB" altLang="en-US" sz="1600" dirty="0" smtClean="0"/>
              <a:t>you can set both margins to zero and they will have equal maximum values, thus </a:t>
            </a:r>
            <a:r>
              <a:rPr lang="en-GB" altLang="en-US" sz="1600" dirty="0" err="1" smtClean="0"/>
              <a:t>centering</a:t>
            </a:r>
            <a:r>
              <a:rPr lang="en-GB" altLang="en-US" sz="1600" dirty="0" smtClean="0"/>
              <a:t> an element.</a:t>
            </a:r>
            <a:r>
              <a:rPr lang="en-GB" altLang="en-US" sz="1800" dirty="0" smtClean="0"/>
              <a:t>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18</a:t>
            </a:fld>
            <a:endParaRPr lang="en-US" dirty="0"/>
          </a:p>
        </p:txBody>
      </p:sp>
    </p:spTree>
    <p:extLst>
      <p:ext uri="{BB962C8B-B14F-4D97-AF65-F5344CB8AC3E}">
        <p14:creationId xmlns:p14="http://schemas.microsoft.com/office/powerpoint/2010/main" val="3987112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Stacking Elements</a:t>
            </a:r>
            <a:endParaRPr lang="he-IL" dirty="0"/>
          </a:p>
        </p:txBody>
      </p:sp>
      <p:sp>
        <p:nvSpPr>
          <p:cNvPr id="20483" name="Content Placeholder 2"/>
          <p:cNvSpPr>
            <a:spLocks noGrp="1"/>
          </p:cNvSpPr>
          <p:nvPr>
            <p:ph idx="1"/>
          </p:nvPr>
        </p:nvSpPr>
        <p:spPr/>
        <p:txBody>
          <a:bodyPr/>
          <a:lstStyle/>
          <a:p>
            <a:pPr>
              <a:defRPr/>
            </a:pPr>
            <a:r>
              <a:rPr lang="en-US" u="sng" dirty="0" smtClean="0"/>
              <a:t>Stacking elements</a:t>
            </a:r>
            <a:r>
              <a:rPr lang="en-US" dirty="0" smtClean="0"/>
              <a:t>: positioning two elements so that they can overlap on a Web page</a:t>
            </a:r>
          </a:p>
          <a:p>
            <a:pPr lvl="1">
              <a:defRPr/>
            </a:pPr>
            <a:r>
              <a:rPr lang="en-US" dirty="0" smtClean="0"/>
              <a:t>Additional possibilities for layouts</a:t>
            </a:r>
          </a:p>
          <a:p>
            <a:pPr lvl="1">
              <a:defRPr/>
            </a:pPr>
            <a:r>
              <a:rPr lang="en-US" dirty="0" smtClean="0"/>
              <a:t>Applies only to positioned element</a:t>
            </a:r>
          </a:p>
          <a:p>
            <a:pPr lvl="1">
              <a:defRPr/>
            </a:pPr>
            <a:r>
              <a:rPr lang="en-US" dirty="0" smtClean="0"/>
              <a:t>Requires careful planning</a:t>
            </a:r>
          </a:p>
          <a:p>
            <a:pPr>
              <a:defRPr/>
            </a:pPr>
            <a:r>
              <a:rPr lang="en-US" dirty="0" smtClean="0"/>
              <a:t>Stacking order controlled by values assigned </a:t>
            </a:r>
            <a:r>
              <a:rPr lang="en-US" dirty="0" smtClean="0">
                <a:solidFill>
                  <a:schemeClr val="accent2"/>
                </a:solidFill>
              </a:rPr>
              <a:t>to</a:t>
            </a:r>
            <a:r>
              <a:rPr lang="en-US" dirty="0" smtClean="0">
                <a:solidFill>
                  <a:schemeClr val="accent1"/>
                </a:solidFill>
              </a:rPr>
              <a:t> </a:t>
            </a:r>
            <a:r>
              <a:rPr lang="en-US" dirty="0" smtClean="0">
                <a:solidFill>
                  <a:schemeClr val="accent2"/>
                </a:solidFill>
              </a:rPr>
              <a:t>z-index</a:t>
            </a:r>
            <a:r>
              <a:rPr lang="en-US" dirty="0" smtClean="0">
                <a:solidFill>
                  <a:schemeClr val="accent1"/>
                </a:solidFill>
              </a:rPr>
              <a:t> </a:t>
            </a:r>
            <a:r>
              <a:rPr lang="en-US" dirty="0" smtClean="0"/>
              <a:t>property </a:t>
            </a:r>
          </a:p>
          <a:p>
            <a:pPr>
              <a:lnSpc>
                <a:spcPct val="80000"/>
              </a:lnSpc>
            </a:pPr>
            <a:r>
              <a:rPr lang="en-US" altLang="en-US" dirty="0"/>
              <a:t>The </a:t>
            </a:r>
            <a:r>
              <a:rPr lang="en-US" altLang="en-US" dirty="0" smtClean="0">
                <a:solidFill>
                  <a:schemeClr val="accent2"/>
                </a:solidFill>
              </a:rPr>
              <a:t>z-index </a:t>
            </a:r>
            <a:r>
              <a:rPr lang="en-US" altLang="en-US" dirty="0" smtClean="0"/>
              <a:t>controls </a:t>
            </a:r>
            <a:r>
              <a:rPr lang="en-US" altLang="en-US" dirty="0"/>
              <a:t>what is layered on top of what regardless of the order of the </a:t>
            </a:r>
            <a:r>
              <a:rPr lang="en-US" altLang="en-US" dirty="0" smtClean="0"/>
              <a:t>code</a:t>
            </a:r>
            <a:endParaRPr lang="en-US" altLang="en-US" dirty="0"/>
          </a:p>
          <a:p>
            <a:pPr>
              <a:lnSpc>
                <a:spcPct val="80000"/>
              </a:lnSpc>
            </a:pPr>
            <a:r>
              <a:rPr lang="en-US" altLang="en-US" dirty="0"/>
              <a:t>The </a:t>
            </a:r>
            <a:r>
              <a:rPr lang="en-US" altLang="en-US" dirty="0" smtClean="0">
                <a:solidFill>
                  <a:schemeClr val="accent2"/>
                </a:solidFill>
              </a:rPr>
              <a:t>z-index </a:t>
            </a:r>
            <a:r>
              <a:rPr lang="en-US" altLang="en-US" dirty="0"/>
              <a:t>property is set to a numerical value like "2" or "3" and </a:t>
            </a:r>
            <a:r>
              <a:rPr lang="en-US" altLang="en-US" dirty="0" smtClean="0"/>
              <a:t>such</a:t>
            </a:r>
            <a:endParaRPr lang="en-US" altLang="en-US" dirty="0"/>
          </a:p>
          <a:p>
            <a:pPr>
              <a:lnSpc>
                <a:spcPct val="80000"/>
              </a:lnSpc>
            </a:pPr>
            <a:r>
              <a:rPr lang="en-US" altLang="en-US" dirty="0"/>
              <a:t>The bigger the number, the closer to the top a box is displayed</a:t>
            </a:r>
            <a:r>
              <a:rPr lang="en-US" altLang="en-US" dirty="0" smtClean="0"/>
              <a:t>.</a:t>
            </a:r>
            <a:endParaRPr lang="en-US" altLang="en-US" dirty="0"/>
          </a:p>
          <a:p>
            <a:pPr>
              <a:defRPr/>
            </a:pPr>
            <a:endParaRPr lang="en-US" dirty="0" smtClean="0"/>
          </a:p>
          <a:p>
            <a:pPr>
              <a:buFont typeface="Wingdings" pitchFamily="2" charset="2"/>
              <a:buNone/>
              <a:defRPr/>
            </a:pPr>
            <a:endParaRPr lang="en-US" dirty="0" smtClean="0"/>
          </a:p>
          <a:p>
            <a:pPr>
              <a:defRPr/>
            </a:pPr>
            <a:endParaRPr lang="en-US" dirty="0" smtClean="0"/>
          </a:p>
        </p:txBody>
      </p:sp>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19</a:t>
            </a:fld>
            <a:endParaRPr lang="en-US" dirty="0"/>
          </a:p>
        </p:txBody>
      </p:sp>
    </p:spTree>
    <p:extLst>
      <p:ext uri="{BB962C8B-B14F-4D97-AF65-F5344CB8AC3E}">
        <p14:creationId xmlns:p14="http://schemas.microsoft.com/office/powerpoint/2010/main" val="140821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IE" altLang="en-US" dirty="0" smtClean="0"/>
              <a:t>CSS-Positioning</a:t>
            </a:r>
            <a:endParaRPr lang="en-US" altLang="en-US" dirty="0" smtClean="0"/>
          </a:p>
        </p:txBody>
      </p:sp>
      <p:sp>
        <p:nvSpPr>
          <p:cNvPr id="8196" name="Rectangle 3"/>
          <p:cNvSpPr>
            <a:spLocks noGrp="1" noChangeArrowheads="1"/>
          </p:cNvSpPr>
          <p:nvPr>
            <p:ph type="body" idx="1"/>
          </p:nvPr>
        </p:nvSpPr>
        <p:spPr>
          <a:xfrm>
            <a:off x="1102784" y="2060575"/>
            <a:ext cx="10363200" cy="4114800"/>
          </a:xfrm>
        </p:spPr>
        <p:txBody>
          <a:bodyPr/>
          <a:lstStyle/>
          <a:p>
            <a:pPr eaLnBrk="1" hangingPunct="1">
              <a:lnSpc>
                <a:spcPct val="90000"/>
              </a:lnSpc>
            </a:pPr>
            <a:r>
              <a:rPr lang="en-US" altLang="en-US" sz="2400" dirty="0" smtClean="0"/>
              <a:t>The first rule of using CSS-P </a:t>
            </a:r>
            <a:r>
              <a:rPr lang="en-US" altLang="en-US" sz="2400" dirty="0" smtClean="0"/>
              <a:t>to layout </a:t>
            </a:r>
            <a:r>
              <a:rPr lang="en-US" altLang="en-US" sz="2400" dirty="0" smtClean="0"/>
              <a:t>a whole page is to put </a:t>
            </a:r>
            <a:r>
              <a:rPr lang="en-US" altLang="en-US" sz="2400" b="1" dirty="0" smtClean="0">
                <a:solidFill>
                  <a:schemeClr val="accent1"/>
                </a:solidFill>
              </a:rPr>
              <a:t>all</a:t>
            </a:r>
            <a:r>
              <a:rPr lang="en-US" altLang="en-US" sz="2400" dirty="0" smtClean="0">
                <a:solidFill>
                  <a:schemeClr val="accent1"/>
                </a:solidFill>
              </a:rPr>
              <a:t> </a:t>
            </a:r>
            <a:r>
              <a:rPr lang="en-US" altLang="en-US" sz="2400" dirty="0" smtClean="0"/>
              <a:t>content in &lt;div&gt;s. </a:t>
            </a:r>
          </a:p>
          <a:p>
            <a:pPr eaLnBrk="1" hangingPunct="1">
              <a:lnSpc>
                <a:spcPct val="90000"/>
              </a:lnSpc>
            </a:pPr>
            <a:r>
              <a:rPr lang="en-US" altLang="en-US" sz="2400" dirty="0" smtClean="0"/>
              <a:t>You don't have to put the whitespace between the boxes in &lt;div&gt;s, but all content must be placed in a box. </a:t>
            </a:r>
          </a:p>
          <a:p>
            <a:pPr eaLnBrk="1" hangingPunct="1">
              <a:lnSpc>
                <a:spcPct val="90000"/>
              </a:lnSpc>
            </a:pPr>
            <a:r>
              <a:rPr lang="en-US" altLang="en-US" sz="2400" dirty="0" smtClean="0"/>
              <a:t>Always code your layout before you add your content. This makes debugging and adjusting the layout a breeze.</a:t>
            </a:r>
          </a:p>
          <a:p>
            <a:pPr eaLnBrk="1" hangingPunct="1">
              <a:lnSpc>
                <a:spcPct val="90000"/>
              </a:lnSpc>
            </a:pPr>
            <a:r>
              <a:rPr lang="en-US" altLang="en-US" sz="2400" dirty="0" smtClean="0"/>
              <a:t>As you gain experience, you can jump right into coding these layouts, but to start out, calculate your dimensions and positions first.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a:t>
            </a:fld>
            <a:endParaRPr lang="en-US" dirty="0"/>
          </a:p>
        </p:txBody>
      </p:sp>
    </p:spTree>
    <p:extLst>
      <p:ext uri="{BB962C8B-B14F-4D97-AF65-F5344CB8AC3E}">
        <p14:creationId xmlns:p14="http://schemas.microsoft.com/office/powerpoint/2010/main" val="167671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522" y="480646"/>
            <a:ext cx="10464800" cy="1143000"/>
          </a:xfrm>
        </p:spPr>
        <p:txBody>
          <a:bodyPr>
            <a:normAutofit/>
          </a:bodyPr>
          <a:lstStyle/>
          <a:p>
            <a:pPr>
              <a:defRPr/>
            </a:pPr>
            <a:r>
              <a:rPr lang="en-US" dirty="0"/>
              <a:t>Stacking Elements</a:t>
            </a:r>
            <a:r>
              <a:rPr lang="en-US" dirty="0" smtClean="0"/>
              <a:t>(continued)</a:t>
            </a:r>
            <a:endParaRPr lang="he-IL" dirty="0"/>
          </a:p>
        </p:txBody>
      </p:sp>
      <p:pic>
        <p:nvPicPr>
          <p:cNvPr id="184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755" y="2381250"/>
            <a:ext cx="1007956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20</a:t>
            </a:fld>
            <a:endParaRPr lang="en-US" dirty="0"/>
          </a:p>
        </p:txBody>
      </p:sp>
    </p:spTree>
    <p:extLst>
      <p:ext uri="{BB962C8B-B14F-4D97-AF65-F5344CB8AC3E}">
        <p14:creationId xmlns:p14="http://schemas.microsoft.com/office/powerpoint/2010/main" val="425356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sz="4000" dirty="0" smtClean="0"/>
              <a:t/>
            </a:r>
            <a:br>
              <a:rPr lang="en-US" altLang="en-US" sz="4000" dirty="0" smtClean="0"/>
            </a:br>
            <a:endParaRPr lang="en-US" altLang="en-US" sz="4000" dirty="0" smtClean="0"/>
          </a:p>
        </p:txBody>
      </p:sp>
      <p:pic>
        <p:nvPicPr>
          <p:cNvPr id="2458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5513" y="879231"/>
            <a:ext cx="11752312" cy="4665783"/>
          </a:xfrm>
        </p:spPr>
      </p:pic>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21</a:t>
            </a:fld>
            <a:endParaRPr lang="en-US" dirty="0"/>
          </a:p>
        </p:txBody>
      </p:sp>
    </p:spTree>
    <p:extLst>
      <p:ext uri="{BB962C8B-B14F-4D97-AF65-F5344CB8AC3E}">
        <p14:creationId xmlns:p14="http://schemas.microsoft.com/office/powerpoint/2010/main" val="399726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en-US" dirty="0"/>
              <a:t>Stacking Elements(continued)</a:t>
            </a:r>
            <a:endParaRPr lang="en-US" altLang="en-US" dirty="0" smtClean="0"/>
          </a:p>
        </p:txBody>
      </p:sp>
      <p:sp>
        <p:nvSpPr>
          <p:cNvPr id="25604" name="Rectangle 3"/>
          <p:cNvSpPr>
            <a:spLocks noGrp="1" noChangeArrowheads="1"/>
          </p:cNvSpPr>
          <p:nvPr>
            <p:ph type="body" idx="1"/>
          </p:nvPr>
        </p:nvSpPr>
        <p:spPr>
          <a:xfrm>
            <a:off x="814917" y="2060575"/>
            <a:ext cx="10363200" cy="4114800"/>
          </a:xfrm>
        </p:spPr>
        <p:txBody>
          <a:bodyPr>
            <a:normAutofit fontScale="85000" lnSpcReduction="20000"/>
          </a:bodyPr>
          <a:lstStyle/>
          <a:p>
            <a:pPr eaLnBrk="1" hangingPunct="1"/>
            <a:r>
              <a:rPr lang="en-US" altLang="en-US" sz="2400" dirty="0" smtClean="0"/>
              <a:t>We've got three boxes that overlap each other. </a:t>
            </a:r>
          </a:p>
          <a:p>
            <a:pPr eaLnBrk="1" hangingPunct="1"/>
            <a:r>
              <a:rPr lang="en-US" altLang="en-US" sz="2400" dirty="0" smtClean="0"/>
              <a:t>When a browser sees that two or more boxes share some space, it always puts the last box coded on top. </a:t>
            </a:r>
          </a:p>
          <a:p>
            <a:pPr eaLnBrk="1" hangingPunct="1"/>
            <a:r>
              <a:rPr lang="en-US" altLang="en-US" sz="2400" dirty="0" smtClean="0"/>
              <a:t>This goes back to the idea that browsers render your code from top to bottom. First coded, first rendered. Last coded, last rendered.</a:t>
            </a:r>
          </a:p>
          <a:p>
            <a:pPr eaLnBrk="1" hangingPunct="1"/>
            <a:r>
              <a:rPr lang="en-US" altLang="en-US" sz="2400" dirty="0" smtClean="0"/>
              <a:t>We can change this default layering with CSS. It's not always convenient or possible to change the order of the page's code.</a:t>
            </a:r>
          </a:p>
          <a:p>
            <a:pPr lvl="0">
              <a:lnSpc>
                <a:spcPct val="80000"/>
              </a:lnSpc>
              <a:buClr>
                <a:srgbClr val="E48312"/>
              </a:buClr>
            </a:pPr>
            <a:r>
              <a:rPr lang="en-US" altLang="en-US" sz="2400" dirty="0">
                <a:solidFill>
                  <a:srgbClr val="000000">
                    <a:lumMod val="75000"/>
                    <a:lumOff val="25000"/>
                  </a:srgbClr>
                </a:solidFill>
              </a:rPr>
              <a:t>Lets use this to reverse the layering of the boxes by adding the following to the example's styling:</a:t>
            </a:r>
            <a:endParaRPr lang="en-US" altLang="en-US" sz="2400" b="1" dirty="0">
              <a:solidFill>
                <a:srgbClr val="000000">
                  <a:lumMod val="75000"/>
                  <a:lumOff val="25000"/>
                </a:srgbClr>
              </a:solidFill>
            </a:endParaRPr>
          </a:p>
          <a:p>
            <a:pPr marL="0" lvl="0" indent="0">
              <a:lnSpc>
                <a:spcPct val="80000"/>
              </a:lnSpc>
              <a:buClr>
                <a:srgbClr val="E48312"/>
              </a:buClr>
              <a:buNone/>
            </a:pPr>
            <a:r>
              <a:rPr lang="en-US" altLang="en-US" sz="2400" b="1" dirty="0">
                <a:solidFill>
                  <a:srgbClr val="000000">
                    <a:lumMod val="75000"/>
                    <a:lumOff val="25000"/>
                  </a:srgbClr>
                </a:solidFill>
              </a:rPr>
              <a:t>	</a:t>
            </a:r>
            <a:r>
              <a:rPr lang="en-US" altLang="en-US" sz="2400" b="1" dirty="0" smtClean="0">
                <a:solidFill>
                  <a:schemeClr val="accent2"/>
                </a:solidFill>
              </a:rPr>
              <a:t>#</a:t>
            </a:r>
            <a:r>
              <a:rPr lang="en-US" altLang="en-US" sz="2400" b="1" dirty="0">
                <a:solidFill>
                  <a:schemeClr val="accent2"/>
                </a:solidFill>
              </a:rPr>
              <a:t>box1{z-index: 3;}</a:t>
            </a:r>
            <a:br>
              <a:rPr lang="en-US" altLang="en-US" sz="2400" b="1" dirty="0">
                <a:solidFill>
                  <a:schemeClr val="accent2"/>
                </a:solidFill>
              </a:rPr>
            </a:br>
            <a:r>
              <a:rPr lang="en-US" altLang="en-US" sz="2400" b="1" dirty="0">
                <a:solidFill>
                  <a:schemeClr val="accent2"/>
                </a:solidFill>
              </a:rPr>
              <a:t>	#box2{z-index:2;}</a:t>
            </a:r>
            <a:br>
              <a:rPr lang="en-US" altLang="en-US" sz="2400" b="1" dirty="0">
                <a:solidFill>
                  <a:schemeClr val="accent2"/>
                </a:solidFill>
              </a:rPr>
            </a:br>
            <a:r>
              <a:rPr lang="en-US" altLang="en-US" sz="2400" b="1" dirty="0">
                <a:solidFill>
                  <a:schemeClr val="accent2"/>
                </a:solidFill>
              </a:rPr>
              <a:t>	#box3{z-index: 1;}</a:t>
            </a:r>
            <a:endParaRPr lang="en-US" altLang="en-US" sz="2400" dirty="0">
              <a:solidFill>
                <a:schemeClr val="accent2"/>
              </a:solidFill>
            </a:endParaRPr>
          </a:p>
          <a:p>
            <a:pPr lvl="0">
              <a:lnSpc>
                <a:spcPct val="80000"/>
              </a:lnSpc>
              <a:buClr>
                <a:srgbClr val="E48312"/>
              </a:buClr>
            </a:pPr>
            <a:r>
              <a:rPr lang="en-US" altLang="en-US" sz="2400" dirty="0">
                <a:solidFill>
                  <a:srgbClr val="000000">
                    <a:lumMod val="75000"/>
                    <a:lumOff val="25000"/>
                  </a:srgbClr>
                </a:solidFill>
              </a:rPr>
              <a:t>This would put </a:t>
            </a:r>
            <a:r>
              <a:rPr lang="en-US" altLang="en-US" sz="2400" dirty="0" smtClean="0">
                <a:solidFill>
                  <a:srgbClr val="000000">
                    <a:lumMod val="75000"/>
                    <a:lumOff val="25000"/>
                  </a:srgbClr>
                </a:solidFill>
              </a:rPr>
              <a:t>box </a:t>
            </a:r>
            <a:r>
              <a:rPr lang="en-US" altLang="en-US" sz="2400" dirty="0">
                <a:solidFill>
                  <a:srgbClr val="000000">
                    <a:lumMod val="75000"/>
                    <a:lumOff val="25000"/>
                  </a:srgbClr>
                </a:solidFill>
              </a:rPr>
              <a:t>#1 on top because its "z-index:" is higher than the other boxes. </a:t>
            </a:r>
            <a:r>
              <a:rPr lang="en-US" altLang="en-US" sz="2400" dirty="0" smtClean="0">
                <a:solidFill>
                  <a:srgbClr val="000000">
                    <a:lumMod val="75000"/>
                    <a:lumOff val="25000"/>
                  </a:srgbClr>
                </a:solidFill>
              </a:rPr>
              <a:t>box </a:t>
            </a:r>
            <a:r>
              <a:rPr lang="en-US" altLang="en-US" sz="2400" dirty="0">
                <a:solidFill>
                  <a:srgbClr val="000000">
                    <a:lumMod val="75000"/>
                    <a:lumOff val="25000"/>
                  </a:srgbClr>
                </a:solidFill>
              </a:rPr>
              <a:t>#3 would be at the bottom because it has the lowest "z-index:"</a:t>
            </a:r>
          </a:p>
          <a:p>
            <a:pPr eaLnBrk="1" hangingPunct="1"/>
            <a:endParaRPr lang="en-US" altLang="en-US" sz="2400" dirty="0" smtClean="0"/>
          </a:p>
          <a:p>
            <a:pPr eaLnBrk="1" hangingPunct="1"/>
            <a:endParaRPr lang="en-US" altLang="en-US" sz="2400" dirty="0" smtClean="0"/>
          </a:p>
          <a:p>
            <a:pPr eaLnBrk="1" hangingPunct="1"/>
            <a:endParaRPr lang="en-US" altLang="en-US" sz="2400" b="1" dirty="0" smtClean="0"/>
          </a:p>
        </p:txBody>
      </p:sp>
      <p:sp>
        <p:nvSpPr>
          <p:cNvPr id="8"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22</a:t>
            </a:fld>
            <a:endParaRPr lang="en-US" dirty="0"/>
          </a:p>
        </p:txBody>
      </p:sp>
    </p:spTree>
    <p:extLst>
      <p:ext uri="{BB962C8B-B14F-4D97-AF65-F5344CB8AC3E}">
        <p14:creationId xmlns:p14="http://schemas.microsoft.com/office/powerpoint/2010/main" val="3985612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53966" y="1521314"/>
            <a:ext cx="10363200" cy="4114800"/>
          </a:xfrm>
        </p:spPr>
      </p:pic>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23</a:t>
            </a:fld>
            <a:endParaRPr lang="en-US" dirty="0"/>
          </a:p>
        </p:txBody>
      </p:sp>
    </p:spTree>
    <p:extLst>
      <p:ext uri="{BB962C8B-B14F-4D97-AF65-F5344CB8AC3E}">
        <p14:creationId xmlns:p14="http://schemas.microsoft.com/office/powerpoint/2010/main" val="751438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54100" y="1095373"/>
            <a:ext cx="10390717" cy="1223963"/>
          </a:xfrm>
        </p:spPr>
        <p:txBody>
          <a:bodyPr>
            <a:noAutofit/>
          </a:bodyPr>
          <a:lstStyle/>
          <a:p>
            <a:pPr eaLnBrk="1" hangingPunct="1"/>
            <a:r>
              <a:rPr lang="en-GB" altLang="en-US" sz="5400" dirty="0" smtClean="0"/>
              <a:t>Ways of positioning</a:t>
            </a:r>
            <a:r>
              <a:rPr lang="en-GB" altLang="en-US" dirty="0" smtClean="0"/>
              <a:t/>
            </a:r>
            <a:br>
              <a:rPr lang="en-GB" altLang="en-US" dirty="0" smtClean="0"/>
            </a:br>
            <a:endParaRPr lang="en-GB" altLang="en-US" dirty="0" smtClean="0"/>
          </a:p>
        </p:txBody>
      </p:sp>
      <p:sp>
        <p:nvSpPr>
          <p:cNvPr id="9220" name="Rectangle 3"/>
          <p:cNvSpPr>
            <a:spLocks noGrp="1" noChangeArrowheads="1"/>
          </p:cNvSpPr>
          <p:nvPr>
            <p:ph type="body" idx="1"/>
          </p:nvPr>
        </p:nvSpPr>
        <p:spPr>
          <a:xfrm>
            <a:off x="1054100" y="1919898"/>
            <a:ext cx="10833100" cy="4114800"/>
          </a:xfrm>
        </p:spPr>
        <p:txBody>
          <a:bodyPr/>
          <a:lstStyle/>
          <a:p>
            <a:pPr eaLnBrk="1" hangingPunct="1">
              <a:lnSpc>
                <a:spcPct val="90000"/>
              </a:lnSpc>
            </a:pPr>
            <a:r>
              <a:rPr lang="en-GB" altLang="en-US" sz="2400" dirty="0" smtClean="0"/>
              <a:t>If you want to position an element you have to specify not just a set of coordinates that say where you want it to be, you also have to specify what these coordinates are with respect to. </a:t>
            </a:r>
          </a:p>
          <a:p>
            <a:pPr eaLnBrk="1" hangingPunct="1">
              <a:lnSpc>
                <a:spcPct val="90000"/>
              </a:lnSpc>
            </a:pPr>
            <a:r>
              <a:rPr lang="en-GB" altLang="en-US" sz="2400" dirty="0" smtClean="0"/>
              <a:t>The </a:t>
            </a:r>
            <a:r>
              <a:rPr lang="en-GB" altLang="en-US" sz="2400" dirty="0" smtClean="0">
                <a:solidFill>
                  <a:schemeClr val="accent2"/>
                </a:solidFill>
              </a:rPr>
              <a:t>position</a:t>
            </a:r>
            <a:r>
              <a:rPr lang="en-GB" altLang="en-US" sz="2400" dirty="0" smtClean="0"/>
              <a:t> property is used to determine what the coordinates are with respect to, or </a:t>
            </a:r>
            <a:r>
              <a:rPr lang="en-GB" altLang="en-US" sz="2400" b="1" dirty="0" smtClean="0"/>
              <a:t>how</a:t>
            </a:r>
            <a:r>
              <a:rPr lang="en-GB" altLang="en-US" sz="2400" dirty="0" smtClean="0"/>
              <a:t> the element will be drawn. </a:t>
            </a:r>
          </a:p>
          <a:p>
            <a:pPr eaLnBrk="1" hangingPunct="1">
              <a:lnSpc>
                <a:spcPct val="90000"/>
              </a:lnSpc>
            </a:pPr>
            <a:r>
              <a:rPr lang="en-GB" altLang="en-US" sz="2400" dirty="0" smtClean="0"/>
              <a:t>Simply assign the </a:t>
            </a:r>
            <a:r>
              <a:rPr lang="en-GB" altLang="en-US" sz="2400" dirty="0" smtClean="0">
                <a:solidFill>
                  <a:schemeClr val="accent2"/>
                </a:solidFill>
              </a:rPr>
              <a:t>position</a:t>
            </a:r>
            <a:r>
              <a:rPr lang="en-GB" altLang="en-US" sz="2400" dirty="0" smtClean="0"/>
              <a:t> property one of four keywords: </a:t>
            </a:r>
            <a:r>
              <a:rPr lang="en-GB" altLang="en-US" sz="2400" dirty="0" smtClean="0">
                <a:solidFill>
                  <a:schemeClr val="accent2"/>
                </a:solidFill>
              </a:rPr>
              <a:t>static, relative, absolute</a:t>
            </a:r>
            <a:r>
              <a:rPr lang="en-GB" altLang="en-US" sz="2400" dirty="0" smtClean="0"/>
              <a:t> and </a:t>
            </a:r>
            <a:r>
              <a:rPr lang="en-GB" altLang="en-US" sz="2400" dirty="0" smtClean="0">
                <a:solidFill>
                  <a:schemeClr val="accent2"/>
                </a:solidFill>
              </a:rPr>
              <a:t>fixed</a:t>
            </a:r>
            <a:r>
              <a:rPr lang="en-GB" altLang="en-US" sz="2400" dirty="0" smtClean="0"/>
              <a:t>.</a:t>
            </a:r>
          </a:p>
          <a:p>
            <a:pPr eaLnBrk="1" hangingPunct="1">
              <a:lnSpc>
                <a:spcPct val="90000"/>
              </a:lnSpc>
            </a:pPr>
            <a:r>
              <a:rPr lang="en-GB" altLang="en-US" sz="2400" dirty="0" smtClean="0"/>
              <a:t>The actual position (the </a:t>
            </a:r>
            <a:r>
              <a:rPr lang="en-GB" altLang="en-US" sz="2400" dirty="0" smtClean="0">
                <a:solidFill>
                  <a:schemeClr val="accent2"/>
                </a:solidFill>
              </a:rPr>
              <a:t>where</a:t>
            </a:r>
            <a:r>
              <a:rPr lang="en-GB" altLang="en-US" sz="2400" dirty="0" smtClean="0"/>
              <a:t>) is specified using the </a:t>
            </a:r>
            <a:r>
              <a:rPr lang="en-GB" altLang="en-US" sz="2400" dirty="0" smtClean="0">
                <a:solidFill>
                  <a:schemeClr val="accent2"/>
                </a:solidFill>
              </a:rPr>
              <a:t>top, left, bottom</a:t>
            </a:r>
            <a:r>
              <a:rPr lang="en-GB" altLang="en-US" sz="2400" dirty="0" smtClean="0"/>
              <a:t> and </a:t>
            </a:r>
            <a:r>
              <a:rPr lang="en-GB" altLang="en-US" sz="2400" dirty="0" smtClean="0">
                <a:solidFill>
                  <a:schemeClr val="accent2"/>
                </a:solidFill>
              </a:rPr>
              <a:t>right</a:t>
            </a:r>
            <a:r>
              <a:rPr lang="en-GB" altLang="en-US" sz="2400" dirty="0" smtClean="0"/>
              <a:t> properties.</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3</a:t>
            </a:fld>
            <a:endParaRPr lang="en-US" dirty="0"/>
          </a:p>
        </p:txBody>
      </p:sp>
    </p:spTree>
    <p:extLst>
      <p:ext uri="{BB962C8B-B14F-4D97-AF65-F5344CB8AC3E}">
        <p14:creationId xmlns:p14="http://schemas.microsoft.com/office/powerpoint/2010/main" val="1397369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en-GB" altLang="en-US" dirty="0" smtClean="0"/>
              <a:t>Four basic ways to position an element box:</a:t>
            </a:r>
          </a:p>
        </p:txBody>
      </p:sp>
      <p:sp>
        <p:nvSpPr>
          <p:cNvPr id="10244" name="Rectangle 3"/>
          <p:cNvSpPr>
            <a:spLocks noGrp="1" noChangeArrowheads="1"/>
          </p:cNvSpPr>
          <p:nvPr>
            <p:ph type="body" idx="1"/>
          </p:nvPr>
        </p:nvSpPr>
        <p:spPr>
          <a:xfrm>
            <a:off x="1093340" y="1896452"/>
            <a:ext cx="10363200" cy="4114800"/>
          </a:xfrm>
        </p:spPr>
        <p:txBody>
          <a:bodyPr/>
          <a:lstStyle/>
          <a:p>
            <a:pPr eaLnBrk="1" hangingPunct="1">
              <a:lnSpc>
                <a:spcPct val="90000"/>
              </a:lnSpc>
            </a:pPr>
            <a:r>
              <a:rPr lang="en-GB" altLang="en-US" sz="2400" dirty="0" smtClean="0">
                <a:solidFill>
                  <a:schemeClr val="accent2"/>
                </a:solidFill>
              </a:rPr>
              <a:t>static</a:t>
            </a:r>
            <a:r>
              <a:rPr lang="en-GB" altLang="en-US" sz="2400" dirty="0" smtClean="0"/>
              <a:t>: leave it in the flow </a:t>
            </a:r>
          </a:p>
          <a:p>
            <a:pPr lvl="1" eaLnBrk="1" hangingPunct="1">
              <a:lnSpc>
                <a:spcPct val="90000"/>
              </a:lnSpc>
            </a:pPr>
            <a:r>
              <a:rPr lang="en-GB" altLang="en-US" sz="2000" dirty="0" smtClean="0"/>
              <a:t>by default elements will display in their order in the .html page </a:t>
            </a:r>
          </a:p>
          <a:p>
            <a:pPr eaLnBrk="1" hangingPunct="1">
              <a:lnSpc>
                <a:spcPct val="90000"/>
              </a:lnSpc>
            </a:pPr>
            <a:r>
              <a:rPr lang="en-GB" altLang="en-US" sz="2400" dirty="0" smtClean="0">
                <a:solidFill>
                  <a:schemeClr val="accent2"/>
                </a:solidFill>
              </a:rPr>
              <a:t>absolute</a:t>
            </a:r>
            <a:r>
              <a:rPr lang="en-GB" altLang="en-US" sz="2400" dirty="0" smtClean="0"/>
              <a:t>: remove it from the normal flow and specify exact coordinates with respect to it's viewport/parent (explained later).</a:t>
            </a:r>
          </a:p>
          <a:p>
            <a:pPr eaLnBrk="1" hangingPunct="1">
              <a:lnSpc>
                <a:spcPct val="90000"/>
              </a:lnSpc>
            </a:pPr>
            <a:r>
              <a:rPr lang="en-GB" altLang="en-US" sz="2400" dirty="0" smtClean="0">
                <a:solidFill>
                  <a:schemeClr val="accent2"/>
                </a:solidFill>
              </a:rPr>
              <a:t>fixed</a:t>
            </a:r>
            <a:r>
              <a:rPr lang="en-GB" altLang="en-US" sz="2400" dirty="0" smtClean="0"/>
              <a:t>: remove it from the flow and specify exact coordinates with respect to the browser window. </a:t>
            </a:r>
          </a:p>
          <a:p>
            <a:pPr eaLnBrk="1" hangingPunct="1">
              <a:lnSpc>
                <a:spcPct val="90000"/>
              </a:lnSpc>
            </a:pPr>
            <a:r>
              <a:rPr lang="en-GB" altLang="en-US" sz="2400" dirty="0" smtClean="0">
                <a:solidFill>
                  <a:schemeClr val="accent2"/>
                </a:solidFill>
              </a:rPr>
              <a:t>relative</a:t>
            </a:r>
            <a:r>
              <a:rPr lang="en-GB" altLang="en-US" sz="2400" dirty="0" smtClean="0"/>
              <a:t>: move the box with respect to it's default position in the flow (where it should normally appear).</a:t>
            </a:r>
            <a:r>
              <a:rPr lang="en-GB" altLang="en-US" sz="2400" b="1" dirty="0" smtClean="0"/>
              <a:t> </a:t>
            </a:r>
            <a:endParaRPr lang="en-GB" altLang="en-US" sz="2400" dirty="0" smtClean="0"/>
          </a:p>
          <a:p>
            <a:pPr eaLnBrk="1" hangingPunct="1">
              <a:lnSpc>
                <a:spcPct val="90000"/>
              </a:lnSpc>
            </a:pPr>
            <a:endParaRPr lang="en-GB" altLang="en-US" sz="2400"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4</a:t>
            </a:fld>
            <a:endParaRPr lang="en-US" dirty="0"/>
          </a:p>
        </p:txBody>
      </p:sp>
    </p:spTree>
    <p:extLst>
      <p:ext uri="{BB962C8B-B14F-4D97-AF65-F5344CB8AC3E}">
        <p14:creationId xmlns:p14="http://schemas.microsoft.com/office/powerpoint/2010/main" val="2773820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altLang="en-US" dirty="0" smtClean="0"/>
              <a:t>Static (default) positioning</a:t>
            </a:r>
          </a:p>
        </p:txBody>
      </p:sp>
      <p:sp>
        <p:nvSpPr>
          <p:cNvPr id="11268" name="Rectangle 3"/>
          <p:cNvSpPr>
            <a:spLocks noGrp="1" noChangeArrowheads="1"/>
          </p:cNvSpPr>
          <p:nvPr>
            <p:ph type="body" idx="1"/>
          </p:nvPr>
        </p:nvSpPr>
        <p:spPr>
          <a:xfrm>
            <a:off x="1012744" y="1848461"/>
            <a:ext cx="10363200" cy="4114800"/>
          </a:xfrm>
        </p:spPr>
        <p:txBody>
          <a:bodyPr/>
          <a:lstStyle/>
          <a:p>
            <a:pPr eaLnBrk="1" hangingPunct="1"/>
            <a:r>
              <a:rPr lang="en-GB" altLang="en-US" dirty="0" smtClean="0"/>
              <a:t>Static, or normal positioning is the default. If you don't specify a </a:t>
            </a:r>
            <a:r>
              <a:rPr lang="en-GB" altLang="en-US" dirty="0" smtClean="0">
                <a:solidFill>
                  <a:schemeClr val="accent2"/>
                </a:solidFill>
              </a:rPr>
              <a:t>position: value</a:t>
            </a:r>
            <a:r>
              <a:rPr lang="en-GB" altLang="en-US" dirty="0" smtClean="0"/>
              <a:t> for an element, consider that it is static - in essence, the element appears exactly where it was typed in the code. </a:t>
            </a:r>
          </a:p>
          <a:p>
            <a:pPr lvl="1" eaLnBrk="1" hangingPunct="1"/>
            <a:r>
              <a:rPr lang="en-GB" altLang="en-US" dirty="0" smtClean="0"/>
              <a:t>Source Code - -position_static.html</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5</a:t>
            </a:fld>
            <a:endParaRPr lang="en-US" dirty="0"/>
          </a:p>
        </p:txBody>
      </p:sp>
    </p:spTree>
    <p:extLst>
      <p:ext uri="{BB962C8B-B14F-4D97-AF65-F5344CB8AC3E}">
        <p14:creationId xmlns:p14="http://schemas.microsoft.com/office/powerpoint/2010/main" val="155259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GB" altLang="en-US" dirty="0" smtClean="0"/>
              <a:t>Absolute Positioning</a:t>
            </a:r>
          </a:p>
        </p:txBody>
      </p:sp>
      <p:sp>
        <p:nvSpPr>
          <p:cNvPr id="12292" name="Rectangle 3"/>
          <p:cNvSpPr>
            <a:spLocks noGrp="1" noChangeArrowheads="1"/>
          </p:cNvSpPr>
          <p:nvPr>
            <p:ph type="body" idx="1"/>
          </p:nvPr>
        </p:nvSpPr>
        <p:spPr>
          <a:xfrm>
            <a:off x="1054589" y="1801569"/>
            <a:ext cx="10945283" cy="4114800"/>
          </a:xfrm>
        </p:spPr>
        <p:txBody>
          <a:bodyPr>
            <a:normAutofit/>
          </a:bodyPr>
          <a:lstStyle/>
          <a:p>
            <a:r>
              <a:rPr lang="en-US" altLang="en-US" sz="2400" dirty="0" smtClean="0"/>
              <a:t>When you specify </a:t>
            </a:r>
            <a:r>
              <a:rPr lang="en-US" altLang="en-US" sz="2400" dirty="0" err="1" smtClean="0">
                <a:solidFill>
                  <a:schemeClr val="accent2"/>
                </a:solidFill>
              </a:rPr>
              <a:t>position:absolute</a:t>
            </a:r>
            <a:r>
              <a:rPr lang="en-US" altLang="en-US" sz="2400" dirty="0" smtClean="0"/>
              <a:t>, the element is removed from the </a:t>
            </a:r>
            <a:r>
              <a:rPr lang="en-US" sz="2400" dirty="0"/>
              <a:t>page flow entirely </a:t>
            </a:r>
            <a:r>
              <a:rPr lang="en-US" altLang="en-US" sz="2400" dirty="0" smtClean="0"/>
              <a:t>and placed exactly where you tell it to go. </a:t>
            </a:r>
            <a:endParaRPr lang="en-GB" altLang="en-US" sz="2400" dirty="0"/>
          </a:p>
          <a:p>
            <a:pPr lvl="1">
              <a:defRPr/>
            </a:pPr>
            <a:r>
              <a:rPr lang="en-US" dirty="0" smtClean="0"/>
              <a:t>Allows </a:t>
            </a:r>
            <a:r>
              <a:rPr lang="en-US" dirty="0"/>
              <a:t>other elements to flow into </a:t>
            </a:r>
            <a:r>
              <a:rPr lang="en-US" dirty="0" smtClean="0"/>
              <a:t>the space the element </a:t>
            </a:r>
            <a:r>
              <a:rPr lang="en-US" dirty="0"/>
              <a:t>would have occupied</a:t>
            </a:r>
          </a:p>
          <a:p>
            <a:pPr lvl="1">
              <a:defRPr/>
            </a:pPr>
            <a:r>
              <a:rPr lang="en-US" dirty="0" smtClean="0"/>
              <a:t>Location </a:t>
            </a:r>
            <a:r>
              <a:rPr lang="en-US" dirty="0"/>
              <a:t>is calculated relative to </a:t>
            </a:r>
            <a:r>
              <a:rPr lang="en-US" dirty="0">
                <a:solidFill>
                  <a:schemeClr val="accent2"/>
                </a:solidFill>
              </a:rPr>
              <a:t>closest ancestor element that has </a:t>
            </a:r>
            <a:r>
              <a:rPr lang="en-US" dirty="0" smtClean="0">
                <a:solidFill>
                  <a:schemeClr val="accent2"/>
                </a:solidFill>
              </a:rPr>
              <a:t>position applied to it</a:t>
            </a:r>
            <a:endParaRPr lang="en-US" dirty="0">
              <a:solidFill>
                <a:schemeClr val="accent2"/>
              </a:solidFill>
            </a:endParaRPr>
          </a:p>
          <a:p>
            <a:pPr eaLnBrk="1" hangingPunct="1"/>
            <a:r>
              <a:rPr lang="en-GB" altLang="en-US" sz="2400" dirty="0" smtClean="0"/>
              <a:t>Note: </a:t>
            </a:r>
          </a:p>
          <a:p>
            <a:pPr lvl="1" eaLnBrk="1" hangingPunct="1"/>
            <a:r>
              <a:rPr lang="en-GB" altLang="en-US" sz="2000" dirty="0" smtClean="0"/>
              <a:t>Use percentages to create "liquid layouts" </a:t>
            </a:r>
          </a:p>
          <a:p>
            <a:pPr lvl="1" eaLnBrk="1" hangingPunct="1"/>
            <a:r>
              <a:rPr lang="en-GB" altLang="en-US" sz="2000" dirty="0" smtClean="0"/>
              <a:t>Since absolute elements are taken out of the flow they can overlap </a:t>
            </a:r>
          </a:p>
          <a:p>
            <a:pPr lvl="1" eaLnBrk="1" hangingPunct="1"/>
            <a:r>
              <a:rPr lang="en-GB" altLang="en-US" sz="2000" dirty="0" smtClean="0"/>
              <a:t>Positioning is not inherited </a:t>
            </a:r>
          </a:p>
          <a:p>
            <a:pPr lvl="1" eaLnBrk="1" hangingPunct="1"/>
            <a:r>
              <a:rPr lang="en-GB" altLang="en-US" sz="2000" dirty="0" smtClean="0"/>
              <a:t>At the highest level an element is nested within the &lt;body&gt;</a:t>
            </a:r>
            <a:r>
              <a:rPr lang="en-GB" altLang="en-US" dirty="0" smtClean="0"/>
              <a:t> </a:t>
            </a:r>
          </a:p>
          <a:p>
            <a:pPr lvl="1" eaLnBrk="1" hangingPunct="1"/>
            <a:endParaRPr lang="en-GB" altLang="en-US" sz="2000"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6</a:t>
            </a:fld>
            <a:endParaRPr lang="en-US" dirty="0"/>
          </a:p>
        </p:txBody>
      </p:sp>
    </p:spTree>
    <p:extLst>
      <p:ext uri="{BB962C8B-B14F-4D97-AF65-F5344CB8AC3E}">
        <p14:creationId xmlns:p14="http://schemas.microsoft.com/office/powerpoint/2010/main" val="240337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positioning and page </a:t>
            </a:r>
            <a:r>
              <a:rPr lang="en-US" dirty="0" smtClean="0"/>
              <a:t>flow</a:t>
            </a:r>
            <a:endParaRPr lang="en-IE"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72" y="2309447"/>
            <a:ext cx="10081684"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7</a:t>
            </a:fld>
            <a:endParaRPr lang="en-US" dirty="0"/>
          </a:p>
        </p:txBody>
      </p:sp>
    </p:spTree>
    <p:extLst>
      <p:ext uri="{BB962C8B-B14F-4D97-AF65-F5344CB8AC3E}">
        <p14:creationId xmlns:p14="http://schemas.microsoft.com/office/powerpoint/2010/main" val="3374925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GB" altLang="en-US" dirty="0"/>
              <a:t>Absolute </a:t>
            </a:r>
            <a:r>
              <a:rPr lang="en-GB" altLang="en-US" dirty="0" smtClean="0"/>
              <a:t>Positioning (continued)</a:t>
            </a:r>
            <a:endParaRPr lang="en-US" altLang="en-US" dirty="0" smtClean="0"/>
          </a:p>
        </p:txBody>
      </p:sp>
      <p:sp>
        <p:nvSpPr>
          <p:cNvPr id="13316" name="Rectangle 3"/>
          <p:cNvSpPr>
            <a:spLocks noGrp="1" noChangeArrowheads="1"/>
          </p:cNvSpPr>
          <p:nvPr>
            <p:ph type="body" idx="1"/>
          </p:nvPr>
        </p:nvSpPr>
        <p:spPr>
          <a:xfrm>
            <a:off x="960479" y="1904390"/>
            <a:ext cx="10363200" cy="4114800"/>
          </a:xfrm>
        </p:spPr>
        <p:txBody>
          <a:bodyPr/>
          <a:lstStyle/>
          <a:p>
            <a:pPr eaLnBrk="1" hangingPunct="1"/>
            <a:r>
              <a:rPr lang="en-US" altLang="en-US" sz="2400" dirty="0" smtClean="0"/>
              <a:t>We'll be making the following example to start.</a:t>
            </a:r>
          </a:p>
          <a:p>
            <a:pPr eaLnBrk="1" hangingPunct="1"/>
            <a:endParaRPr lang="en-US" altLang="en-US" dirty="0" smtClean="0"/>
          </a:p>
        </p:txBody>
      </p:sp>
      <p:pic>
        <p:nvPicPr>
          <p:cNvPr id="133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374017"/>
            <a:ext cx="6879818" cy="373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8</a:t>
            </a:fld>
            <a:endParaRPr lang="en-US" dirty="0"/>
          </a:p>
        </p:txBody>
      </p:sp>
    </p:spTree>
    <p:extLst>
      <p:ext uri="{BB962C8B-B14F-4D97-AF65-F5344CB8AC3E}">
        <p14:creationId xmlns:p14="http://schemas.microsoft.com/office/powerpoint/2010/main" val="2992031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4340" name="Rectangle 3"/>
          <p:cNvSpPr>
            <a:spLocks noGrp="1" noChangeArrowheads="1"/>
          </p:cNvSpPr>
          <p:nvPr>
            <p:ph type="body" idx="1"/>
          </p:nvPr>
        </p:nvSpPr>
        <p:spPr>
          <a:xfrm>
            <a:off x="985555" y="1965692"/>
            <a:ext cx="10754783" cy="4114800"/>
          </a:xfrm>
        </p:spPr>
        <p:txBody>
          <a:bodyPr/>
          <a:lstStyle/>
          <a:p>
            <a:pPr eaLnBrk="1" hangingPunct="1"/>
            <a:r>
              <a:rPr lang="en-US" altLang="en-US" sz="2400" dirty="0" smtClean="0"/>
              <a:t>You should be able to make and style the boxes. Below is the code for the styling of the red box:</a:t>
            </a:r>
            <a:endParaRPr lang="en-US" altLang="en-US" sz="2400" b="1" dirty="0" smtClean="0"/>
          </a:p>
          <a:p>
            <a:pPr eaLnBrk="1" hangingPunct="1">
              <a:buFont typeface="Wingdings" pitchFamily="2" charset="2"/>
              <a:buNone/>
            </a:pPr>
            <a:r>
              <a:rPr lang="en-US" altLang="en-US" sz="2400" dirty="0" smtClean="0"/>
              <a:t>#box1{</a:t>
            </a:r>
            <a:br>
              <a:rPr lang="en-US" altLang="en-US" sz="2400" dirty="0" smtClean="0"/>
            </a:br>
            <a:r>
              <a:rPr lang="en-US" altLang="en-US" sz="2400" dirty="0" smtClean="0"/>
              <a:t>width: 100px;</a:t>
            </a:r>
            <a:br>
              <a:rPr lang="en-US" altLang="en-US" sz="2400" dirty="0" smtClean="0"/>
            </a:br>
            <a:r>
              <a:rPr lang="en-US" altLang="en-US" sz="2400" dirty="0" smtClean="0"/>
              <a:t>height: 100px;</a:t>
            </a:r>
            <a:br>
              <a:rPr lang="en-US" altLang="en-US" sz="2400" dirty="0" smtClean="0"/>
            </a:br>
            <a:r>
              <a:rPr lang="en-US" altLang="en-US" sz="2400" dirty="0" smtClean="0"/>
              <a:t>padding: 10px;</a:t>
            </a:r>
            <a:br>
              <a:rPr lang="en-US" altLang="en-US" sz="2400" dirty="0" smtClean="0"/>
            </a:br>
            <a:r>
              <a:rPr lang="en-US" altLang="en-US" sz="2400" dirty="0" smtClean="0"/>
              <a:t>border: 5px solid #000000;</a:t>
            </a:r>
            <a:br>
              <a:rPr lang="en-US" altLang="en-US" sz="2400" dirty="0" smtClean="0"/>
            </a:br>
            <a:r>
              <a:rPr lang="en-US" altLang="en-US" sz="2400" dirty="0" smtClean="0"/>
              <a:t>background-color: #ff0000;</a:t>
            </a:r>
            <a:br>
              <a:rPr lang="en-US" altLang="en-US" sz="2400" dirty="0" smtClean="0"/>
            </a:br>
            <a:r>
              <a:rPr lang="en-US" altLang="en-US" sz="2400" dirty="0" smtClean="0"/>
              <a:t>color: #000000;</a:t>
            </a:r>
            <a:br>
              <a:rPr lang="en-US" altLang="en-US" sz="2400" dirty="0" smtClean="0"/>
            </a:br>
            <a:r>
              <a:rPr lang="en-US" altLang="en-US" sz="2400" dirty="0" smtClean="0"/>
              <a: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9</a:t>
            </a:fld>
            <a:endParaRPr lang="en-US" dirty="0"/>
          </a:p>
        </p:txBody>
      </p:sp>
    </p:spTree>
    <p:extLst>
      <p:ext uri="{BB962C8B-B14F-4D97-AF65-F5344CB8AC3E}">
        <p14:creationId xmlns:p14="http://schemas.microsoft.com/office/powerpoint/2010/main" val="1890304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1079</TotalTime>
  <Words>1389</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Times New Roman</vt:lpstr>
      <vt:lpstr>Wingdings</vt:lpstr>
      <vt:lpstr>Retrospect</vt:lpstr>
      <vt:lpstr>CSS  Absolute Positioning &amp; Z-Index</vt:lpstr>
      <vt:lpstr>CSS-Positioning</vt:lpstr>
      <vt:lpstr>Ways of positioning </vt:lpstr>
      <vt:lpstr>Four basic ways to position an element box:</vt:lpstr>
      <vt:lpstr>Static (default) positioning</vt:lpstr>
      <vt:lpstr>Absolute Positioning</vt:lpstr>
      <vt:lpstr>Absolute positioning and page flow</vt:lpstr>
      <vt:lpstr>Absolute Positioning (continued)</vt:lpstr>
      <vt:lpstr>Absolute Positioning (continued)</vt:lpstr>
      <vt:lpstr>Absolute Positioning (continued)</vt:lpstr>
      <vt:lpstr>Absolute Positioning (continued)</vt:lpstr>
      <vt:lpstr>Absolute Positioning (continued)</vt:lpstr>
      <vt:lpstr>Using Percentages &amp; Negative Numbers </vt:lpstr>
      <vt:lpstr>Absolute Positioning (continued)</vt:lpstr>
      <vt:lpstr>Absolute Positioning (continued)</vt:lpstr>
      <vt:lpstr>top </vt:lpstr>
      <vt:lpstr>left </vt:lpstr>
      <vt:lpstr>Height and Width</vt:lpstr>
      <vt:lpstr>Stacking Elements</vt:lpstr>
      <vt:lpstr>Stacking Elements(continued)</vt:lpstr>
      <vt:lpstr> </vt:lpstr>
      <vt:lpstr>Stacking Elements(continued)</vt:lpstr>
      <vt:lpstr>PowerPoint Presentation</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68</cp:revision>
  <dcterms:created xsi:type="dcterms:W3CDTF">2013-09-05T11:16:02Z</dcterms:created>
  <dcterms:modified xsi:type="dcterms:W3CDTF">2014-01-27T14:07:12Z</dcterms:modified>
</cp:coreProperties>
</file>