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handoutMasterIdLst>
    <p:handoutMasterId r:id="rId29"/>
  </p:handoutMasterIdLst>
  <p:sldIdLst>
    <p:sldId id="256" r:id="rId2"/>
    <p:sldId id="261" r:id="rId3"/>
    <p:sldId id="262" r:id="rId4"/>
    <p:sldId id="263" r:id="rId5"/>
    <p:sldId id="264" r:id="rId6"/>
    <p:sldId id="265" r:id="rId7"/>
    <p:sldId id="266" r:id="rId8"/>
    <p:sldId id="289" r:id="rId9"/>
    <p:sldId id="291" r:id="rId10"/>
    <p:sldId id="290" r:id="rId11"/>
    <p:sldId id="269" r:id="rId12"/>
    <p:sldId id="267" r:id="rId13"/>
    <p:sldId id="294" r:id="rId14"/>
    <p:sldId id="295" r:id="rId15"/>
    <p:sldId id="272" r:id="rId16"/>
    <p:sldId id="273" r:id="rId17"/>
    <p:sldId id="274" r:id="rId18"/>
    <p:sldId id="275" r:id="rId19"/>
    <p:sldId id="296" r:id="rId20"/>
    <p:sldId id="278" r:id="rId21"/>
    <p:sldId id="298" r:id="rId22"/>
    <p:sldId id="297" r:id="rId23"/>
    <p:sldId id="281" r:id="rId24"/>
    <p:sldId id="282" r:id="rId25"/>
    <p:sldId id="283" r:id="rId26"/>
    <p:sldId id="285" r:id="rId27"/>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37" tIns="45718" rIns="91437" bIns="45718" rtlCol="0"/>
          <a:lstStyle>
            <a:lvl1pPr algn="l">
              <a:defRPr sz="1200"/>
            </a:lvl1pPr>
          </a:lstStyle>
          <a:p>
            <a:endParaRPr lang="en-IE"/>
          </a:p>
        </p:txBody>
      </p:sp>
      <p:sp>
        <p:nvSpPr>
          <p:cNvPr id="3" name="Date Placeholder 2"/>
          <p:cNvSpPr>
            <a:spLocks noGrp="1"/>
          </p:cNvSpPr>
          <p:nvPr>
            <p:ph type="dt" sz="quarter" idx="1"/>
          </p:nvPr>
        </p:nvSpPr>
        <p:spPr>
          <a:xfrm>
            <a:off x="3805239" y="0"/>
            <a:ext cx="2911475" cy="493713"/>
          </a:xfrm>
          <a:prstGeom prst="rect">
            <a:avLst/>
          </a:prstGeom>
        </p:spPr>
        <p:txBody>
          <a:bodyPr vert="horz" lIns="91437" tIns="45718" rIns="91437" bIns="45718" rtlCol="0"/>
          <a:lstStyle>
            <a:lvl1pPr algn="r">
              <a:defRPr sz="1200"/>
            </a:lvl1pPr>
          </a:lstStyle>
          <a:p>
            <a:fld id="{58E6D9E9-79B4-4684-8637-B739DAA0DA7B}" type="datetimeFigureOut">
              <a:rPr lang="en-IE" smtClean="0"/>
              <a:t>10/03/2014</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37" tIns="45718" rIns="91437" bIns="45718" rtlCol="0" anchor="b"/>
          <a:lstStyle>
            <a:lvl1pPr algn="l">
              <a:defRPr sz="1200"/>
            </a:lvl1pPr>
          </a:lstStyle>
          <a:p>
            <a:endParaRPr lang="en-IE"/>
          </a:p>
        </p:txBody>
      </p:sp>
      <p:sp>
        <p:nvSpPr>
          <p:cNvPr id="5" name="Slide Number Placeholder 4"/>
          <p:cNvSpPr>
            <a:spLocks noGrp="1"/>
          </p:cNvSpPr>
          <p:nvPr>
            <p:ph type="sldNum" sz="quarter" idx="3"/>
          </p:nvPr>
        </p:nvSpPr>
        <p:spPr>
          <a:xfrm>
            <a:off x="3805239" y="9361488"/>
            <a:ext cx="2911475" cy="493712"/>
          </a:xfrm>
          <a:prstGeom prst="rect">
            <a:avLst/>
          </a:prstGeom>
        </p:spPr>
        <p:txBody>
          <a:bodyPr vert="horz" lIns="91437" tIns="45718" rIns="91437" bIns="45718" rtlCol="0" anchor="b"/>
          <a:lstStyle>
            <a:lvl1pPr algn="r">
              <a:defRPr sz="1200"/>
            </a:lvl1pPr>
          </a:lstStyle>
          <a:p>
            <a:fld id="{3FA1A82B-B76A-4A12-BAE0-DCA34FDF6942}" type="slidenum">
              <a:rPr lang="en-IE" smtClean="0"/>
              <a:t>‹#›</a:t>
            </a:fld>
            <a:endParaRPr lang="en-IE"/>
          </a:p>
        </p:txBody>
      </p:sp>
    </p:spTree>
    <p:extLst>
      <p:ext uri="{BB962C8B-B14F-4D97-AF65-F5344CB8AC3E}">
        <p14:creationId xmlns:p14="http://schemas.microsoft.com/office/powerpoint/2010/main" val="4169667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11263" cy="494472"/>
          </a:xfrm>
          <a:prstGeom prst="rect">
            <a:avLst/>
          </a:prstGeom>
        </p:spPr>
        <p:txBody>
          <a:bodyPr vert="horz" lIns="91437" tIns="45718" rIns="91437" bIns="45718" rtlCol="0"/>
          <a:lstStyle>
            <a:lvl1pPr algn="l">
              <a:defRPr sz="1200"/>
            </a:lvl1pPr>
          </a:lstStyle>
          <a:p>
            <a:endParaRPr lang="en-IE"/>
          </a:p>
        </p:txBody>
      </p:sp>
      <p:sp>
        <p:nvSpPr>
          <p:cNvPr id="3" name="Date Placeholder 2"/>
          <p:cNvSpPr>
            <a:spLocks noGrp="1"/>
          </p:cNvSpPr>
          <p:nvPr>
            <p:ph type="dt" idx="1"/>
          </p:nvPr>
        </p:nvSpPr>
        <p:spPr>
          <a:xfrm>
            <a:off x="3805483" y="1"/>
            <a:ext cx="2911263" cy="494472"/>
          </a:xfrm>
          <a:prstGeom prst="rect">
            <a:avLst/>
          </a:prstGeom>
        </p:spPr>
        <p:txBody>
          <a:bodyPr vert="horz" lIns="91437" tIns="45718" rIns="91437" bIns="45718" rtlCol="0"/>
          <a:lstStyle>
            <a:lvl1pPr algn="r">
              <a:defRPr sz="1200"/>
            </a:lvl1pPr>
          </a:lstStyle>
          <a:p>
            <a:fld id="{6F844888-996B-4121-A323-9F930E2F78DF}" type="datetimeFigureOut">
              <a:rPr lang="en-IE" smtClean="0"/>
              <a:t>10/03/2014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37" tIns="45718" rIns="91437" bIns="45718" rtlCol="0" anchor="ctr"/>
          <a:lstStyle/>
          <a:p>
            <a:endParaRPr lang="en-IE"/>
          </a:p>
        </p:txBody>
      </p:sp>
      <p:sp>
        <p:nvSpPr>
          <p:cNvPr id="5" name="Notes Placeholder 4"/>
          <p:cNvSpPr>
            <a:spLocks noGrp="1"/>
          </p:cNvSpPr>
          <p:nvPr>
            <p:ph type="body" sz="quarter" idx="3"/>
          </p:nvPr>
        </p:nvSpPr>
        <p:spPr>
          <a:xfrm>
            <a:off x="671830" y="4742816"/>
            <a:ext cx="5374640" cy="3880485"/>
          </a:xfrm>
          <a:prstGeom prst="rect">
            <a:avLst/>
          </a:prstGeom>
        </p:spPr>
        <p:txBody>
          <a:bodyPr vert="horz" lIns="91437" tIns="45718" rIns="91437" bIns="4571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1" y="9360730"/>
            <a:ext cx="2911263" cy="494470"/>
          </a:xfrm>
          <a:prstGeom prst="rect">
            <a:avLst/>
          </a:prstGeom>
        </p:spPr>
        <p:txBody>
          <a:bodyPr vert="horz" lIns="91437" tIns="45718" rIns="91437" bIns="45718" rtlCol="0" anchor="b"/>
          <a:lstStyle>
            <a:lvl1pPr algn="l">
              <a:defRPr sz="1200"/>
            </a:lvl1pPr>
          </a:lstStyle>
          <a:p>
            <a:endParaRPr lang="en-IE"/>
          </a:p>
        </p:txBody>
      </p:sp>
      <p:sp>
        <p:nvSpPr>
          <p:cNvPr id="7" name="Slide Number Placeholder 6"/>
          <p:cNvSpPr>
            <a:spLocks noGrp="1"/>
          </p:cNvSpPr>
          <p:nvPr>
            <p:ph type="sldNum" sz="quarter" idx="5"/>
          </p:nvPr>
        </p:nvSpPr>
        <p:spPr>
          <a:xfrm>
            <a:off x="3805483" y="9360730"/>
            <a:ext cx="2911263" cy="494470"/>
          </a:xfrm>
          <a:prstGeom prst="rect">
            <a:avLst/>
          </a:prstGeom>
        </p:spPr>
        <p:txBody>
          <a:bodyPr vert="horz" lIns="91437" tIns="45718" rIns="91437" bIns="45718"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212FF4D2-4B88-46C7-B323-3F3CB2EB18CB}" type="slidenum">
              <a:rPr lang="en-IE" smtClean="0"/>
              <a:t>1</a:t>
            </a:fld>
            <a:endParaRPr lang="en-IE"/>
          </a:p>
        </p:txBody>
      </p:sp>
    </p:spTree>
    <p:extLst>
      <p:ext uri="{BB962C8B-B14F-4D97-AF65-F5344CB8AC3E}">
        <p14:creationId xmlns:p14="http://schemas.microsoft.com/office/powerpoint/2010/main" val="89439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212FF4D2-4B88-46C7-B323-3F3CB2EB18CB}" type="slidenum">
              <a:rPr lang="en-IE" smtClean="0"/>
              <a:t>4</a:t>
            </a:fld>
            <a:endParaRPr lang="en-IE"/>
          </a:p>
        </p:txBody>
      </p:sp>
    </p:spTree>
    <p:extLst>
      <p:ext uri="{BB962C8B-B14F-4D97-AF65-F5344CB8AC3E}">
        <p14:creationId xmlns:p14="http://schemas.microsoft.com/office/powerpoint/2010/main" val="165577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944F85-B472-4902-9A55-A07B51C40C6F}" type="datetime1">
              <a:rPr lang="en-US" smtClean="0"/>
              <a:t>3/10/2014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B95A29-8012-4DFA-856F-645C5C6AD1A2}" type="datetime1">
              <a:rPr lang="en-US" smtClean="0"/>
              <a:t>3/10/2014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CFFE22-6765-4886-B4AD-28AB62712446}" type="datetime1">
              <a:rPr lang="en-US" smtClean="0"/>
              <a:t>3/10/2014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F73F995-0D6E-4BD6-B50D-D8170F6F2A7B}" type="datetime1">
              <a:rPr lang="en-US" smtClean="0"/>
              <a:t>3/10/2014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96276-DAA8-4D6C-8648-76FE1FB39D33}" type="datetime1">
              <a:rPr lang="en-US" smtClean="0"/>
              <a:t>3/10/2014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EBCC7A-8E4B-439F-8C1F-630F1F9286F9}" type="datetime1">
              <a:rPr lang="en-US" smtClean="0"/>
              <a:t>3/10/2014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D17FB8-A2C6-49D4-BEB7-375C2E4A369A}" type="datetime1">
              <a:rPr lang="en-US" smtClean="0"/>
              <a:t>3/10/2014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EB4502-79EF-4567-86C9-7A3555EB8947}" type="datetime1">
              <a:rPr lang="en-US" smtClean="0"/>
              <a:t>3/10/2014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FB3309-EBF6-4650-8065-74B9E780A761}" type="datetime1">
              <a:rPr lang="en-US" smtClean="0"/>
              <a:t>3/10/2014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90147D-B397-454B-BF8F-B97304CD2441}" type="datetime1">
              <a:rPr lang="en-US" smtClean="0"/>
              <a:t>3/10/2014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0AFBE-20FE-4975-81FA-CAB02AF2BB5F}" type="datetime1">
              <a:rPr lang="en-US" smtClean="0"/>
              <a:t>3/10/2014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56FDAE-3B4B-446B-94EA-A4D94E971191}" type="datetime1">
              <a:rPr lang="en-US" smtClean="0"/>
              <a:t>3/10/2014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imensionsapp.com/a/" TargetMode="External"/><Relationship Id="rId2" Type="http://schemas.openxmlformats.org/officeDocument/2006/relationships/hyperlink" Target="http://teamtreehouse.com/library/build-a-responsive-website/introduction-to-responsive-web-design/fixed-fluid-adaptive-and-responsive-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cs.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lstStyle/>
          <a:p>
            <a:r>
              <a:rPr lang="en-IE" dirty="0"/>
              <a:t>Responsive Design</a:t>
            </a:r>
          </a:p>
          <a:p>
            <a:endParaRPr lang="en-IE"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features can you check for?</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31766426"/>
              </p:ext>
            </p:extLst>
          </p:nvPr>
        </p:nvGraphicFramePr>
        <p:xfrm>
          <a:off x="359764" y="1888759"/>
          <a:ext cx="11242623" cy="4378638"/>
        </p:xfrm>
        <a:graphic>
          <a:graphicData uri="http://schemas.openxmlformats.org/drawingml/2006/table">
            <a:tbl>
              <a:tblPr firstRow="1" bandRow="1">
                <a:tableStyleId>{5C22544A-7EE6-4342-B048-85BDC9FD1C3A}</a:tableStyleId>
              </a:tblPr>
              <a:tblGrid>
                <a:gridCol w="1917839"/>
                <a:gridCol w="9324784"/>
              </a:tblGrid>
              <a:tr h="362973">
                <a:tc>
                  <a:txBody>
                    <a:bodyPr/>
                    <a:lstStyle/>
                    <a:p>
                      <a:pPr>
                        <a:lnSpc>
                          <a:spcPct val="107000"/>
                        </a:lnSpc>
                        <a:spcAft>
                          <a:spcPts val="0"/>
                        </a:spcAft>
                        <a:tabLst>
                          <a:tab pos="1362710" algn="ctr"/>
                        </a:tabLst>
                      </a:pPr>
                      <a:r>
                        <a:rPr lang="en-IE" sz="16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Feature</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E" sz="16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Explanation</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width</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400">
                          <a:solidFill>
                            <a:schemeClr val="bg1">
                              <a:lumMod val="50000"/>
                            </a:schemeClr>
                          </a:solidFill>
                          <a:effectLst/>
                          <a:latin typeface="+mj-lt"/>
                          <a:ea typeface="Times New Roman" panose="02020603050405020304" pitchFamily="18" charset="0"/>
                          <a:cs typeface="Times New Roman" panose="02020603050405020304" pitchFamily="18" charset="0"/>
                        </a:rPr>
                        <a:t>Check the width of the display area including any scroll bar. You can use min- and max- prefixes.</a:t>
                      </a:r>
                      <a:endParaRPr lang="en-IE" sz="200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height</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height of the display area including any scroll bar. You can use min- and max- prefixes</a:t>
                      </a:r>
                      <a:r>
                        <a:rPr lang="en-IE" sz="14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dirty="0" smtClean="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device-width</a:t>
                      </a: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width of the rendering surface. You can use min- and max- prefixes.</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dirty="0" smtClean="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device-height</a:t>
                      </a: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height of the rendering surface. You can use min- and max- prefixes.</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orientation</a:t>
                      </a:r>
                      <a:endParaRPr lang="en-IE" sz="1400" b="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50000"/>
                        </a:lnSpc>
                        <a:spcBef>
                          <a:spcPts val="0"/>
                        </a:spcBef>
                        <a:spcAft>
                          <a:spcPts val="800"/>
                        </a:spcAft>
                        <a:buClrTx/>
                        <a:buSzTx/>
                        <a:buFontTx/>
                        <a:buNone/>
                        <a:tabLst/>
                        <a:defRPr/>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if the orientation is portrait or landscape</a:t>
                      </a:r>
                      <a:r>
                        <a:rPr lang="en-IE" sz="14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 (</a:t>
                      </a:r>
                      <a:r>
                        <a:rPr lang="en-IE" sz="1400" kern="12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There is specific code for both iPads and Android devices for handling orientation. )</a:t>
                      </a:r>
                      <a:endPar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endParaRPr>
                    </a:p>
                  </a:txBody>
                  <a:tcPr marL="68580" marR="68580" marT="0" marB="0"/>
                </a:tc>
              </a:tr>
              <a:tr h="472489">
                <a:tc>
                  <a:txBody>
                    <a:bodyPr/>
                    <a:lstStyle/>
                    <a:p>
                      <a:pPr>
                        <a:lnSpc>
                          <a:spcPct val="150000"/>
                        </a:lnSpc>
                        <a:spcAft>
                          <a:spcPts val="0"/>
                        </a:spcAft>
                      </a:pPr>
                      <a:r>
                        <a:rPr lang="en-IE" sz="1400" b="0" dirty="0" err="1" smtClean="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Color</a:t>
                      </a: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number of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bits per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component. By just saying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you are applying the styles to all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devices. You can use min- and max- prefixes</a:t>
                      </a:r>
                      <a:r>
                        <a:rPr lang="en-IE" sz="14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color-index</a:t>
                      </a:r>
                      <a:endParaRPr lang="en-IE" sz="1400" b="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number of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entries in the </a:t>
                      </a:r>
                      <a:r>
                        <a:rPr lang="en-IE" sz="14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 lookup table of the device. You can use min- and max- prefixes</a:t>
                      </a:r>
                      <a:r>
                        <a:rPr lang="en-IE" sz="14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72489">
                <a:tc>
                  <a:txBody>
                    <a:bodyPr/>
                    <a:lstStyle/>
                    <a:p>
                      <a:pPr>
                        <a:lnSpc>
                          <a:spcPct val="150000"/>
                        </a:lnSpc>
                        <a:spcAft>
                          <a:spcPts val="0"/>
                        </a:spcAft>
                      </a:pPr>
                      <a:r>
                        <a:rPr lang="en-IE" sz="1400" b="0" dirty="0" smtClean="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Monochrome</a:t>
                      </a: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number of bits per pixel in a monochrome frame buffer. You can use just monochrome to match all monochrome devices. You can use min- and max- prefixes</a:t>
                      </a:r>
                      <a:r>
                        <a:rPr lang="en-IE" sz="1400" dirty="0" smtClean="0">
                          <a:solidFill>
                            <a:schemeClr val="bg1">
                              <a:lumMod val="50000"/>
                            </a:schemeClr>
                          </a:solidFill>
                          <a:effectLst/>
                          <a:latin typeface="+mj-lt"/>
                          <a:ea typeface="Times New Roman" panose="02020603050405020304" pitchFamily="18" charset="0"/>
                          <a:cs typeface="Times New Roman" panose="02020603050405020304" pitchFamily="18" charset="0"/>
                        </a:rPr>
                        <a:t>.</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r h="410615">
                <a:tc>
                  <a:txBody>
                    <a:bodyPr/>
                    <a:lstStyle/>
                    <a:p>
                      <a:pPr>
                        <a:lnSpc>
                          <a:spcPct val="150000"/>
                        </a:lnSpc>
                        <a:spcAft>
                          <a:spcPts val="0"/>
                        </a:spcAft>
                      </a:pPr>
                      <a:r>
                        <a:rPr lang="en-IE" sz="1400" b="0" dirty="0" smtClean="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Resolution</a:t>
                      </a:r>
                      <a:r>
                        <a:rPr lang="en-IE" sz="1400" b="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endParaRPr lang="en-IE" sz="1400" b="0"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800"/>
                        </a:spcAft>
                      </a:pPr>
                      <a:r>
                        <a:rPr lang="en-IE" sz="1400" dirty="0">
                          <a:solidFill>
                            <a:schemeClr val="bg1">
                              <a:lumMod val="50000"/>
                            </a:schemeClr>
                          </a:solidFill>
                          <a:effectLst/>
                          <a:latin typeface="+mj-lt"/>
                          <a:ea typeface="Times New Roman" panose="02020603050405020304" pitchFamily="18" charset="0"/>
                          <a:cs typeface="Times New Roman" panose="02020603050405020304" pitchFamily="18" charset="0"/>
                        </a:rPr>
                        <a:t>Check the pixel density of the output device. You can use min- and max- prefixes.</a:t>
                      </a:r>
                      <a:endParaRPr lang="en-IE" sz="2000" dirty="0">
                        <a:solidFill>
                          <a:schemeClr val="bg1">
                            <a:lumMod val="50000"/>
                          </a:schemeClr>
                        </a:solidFill>
                        <a:effectLst/>
                        <a:latin typeface="+mj-lt"/>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9670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a:t>
            </a:r>
            <a:r>
              <a:rPr lang="en-IE" b="1" dirty="0"/>
              <a:t> </a:t>
            </a:r>
            <a:r>
              <a:rPr lang="en-IE" dirty="0"/>
              <a:t>to</a:t>
            </a:r>
            <a:r>
              <a:rPr lang="en-IE" b="1" dirty="0"/>
              <a:t> </a:t>
            </a:r>
            <a:r>
              <a:rPr lang="en-IE" dirty="0"/>
              <a:t>Write a Media Query</a:t>
            </a:r>
          </a:p>
        </p:txBody>
      </p:sp>
      <p:sp>
        <p:nvSpPr>
          <p:cNvPr id="3" name="Content Placeholder 2"/>
          <p:cNvSpPr>
            <a:spLocks noGrp="1"/>
          </p:cNvSpPr>
          <p:nvPr>
            <p:ph idx="1"/>
          </p:nvPr>
        </p:nvSpPr>
        <p:spPr>
          <a:xfrm>
            <a:off x="1097280" y="1845734"/>
            <a:ext cx="10580058" cy="4023360"/>
          </a:xfrm>
        </p:spPr>
        <p:txBody>
          <a:bodyPr/>
          <a:lstStyle/>
          <a:p>
            <a:r>
              <a:rPr lang="en-IE" dirty="0" smtClean="0"/>
              <a:t>You place </a:t>
            </a:r>
            <a:r>
              <a:rPr lang="en-IE" dirty="0"/>
              <a:t>multiple styles for different browsers and sizes into a single style sheet. This eliminates the need for multiple requests for several different sheets. CSS media type declarations inside of  a CSS file look like </a:t>
            </a:r>
            <a:r>
              <a:rPr lang="en-IE" dirty="0" smtClean="0"/>
              <a:t>this:</a:t>
            </a:r>
            <a:endParaRPr lang="en-IE" dirty="0"/>
          </a:p>
        </p:txBody>
      </p:sp>
      <p:sp>
        <p:nvSpPr>
          <p:cNvPr id="5" name="Rectangle 4"/>
          <p:cNvSpPr/>
          <p:nvPr/>
        </p:nvSpPr>
        <p:spPr>
          <a:xfrm>
            <a:off x="4218950" y="2748120"/>
            <a:ext cx="6936730" cy="3416320"/>
          </a:xfrm>
          <a:prstGeom prst="rect">
            <a:avLst/>
          </a:prstGeom>
          <a:no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E" dirty="0">
                <a:solidFill>
                  <a:schemeClr val="bg1">
                    <a:lumMod val="50000"/>
                  </a:schemeClr>
                </a:solidFill>
              </a:rPr>
              <a:t>@media screen and (min-width: 600px) {</a:t>
            </a:r>
            <a:br>
              <a:rPr lang="en-IE" dirty="0">
                <a:solidFill>
                  <a:schemeClr val="bg1">
                    <a:lumMod val="50000"/>
                  </a:schemeClr>
                </a:solidFill>
              </a:rPr>
            </a:br>
            <a:r>
              <a:rPr lang="en-IE" dirty="0">
                <a:solidFill>
                  <a:schemeClr val="bg1">
                    <a:lumMod val="50000"/>
                  </a:schemeClr>
                </a:solidFill>
              </a:rPr>
              <a:t>     .</a:t>
            </a:r>
            <a:r>
              <a:rPr lang="en-IE" dirty="0" err="1">
                <a:solidFill>
                  <a:schemeClr val="bg1">
                    <a:lumMod val="50000"/>
                  </a:schemeClr>
                </a:solidFill>
              </a:rPr>
              <a:t>sixhundredminwidthclass</a:t>
            </a:r>
            <a:r>
              <a:rPr lang="en-IE" dirty="0">
                <a:solidFill>
                  <a:schemeClr val="bg1">
                    <a:lumMod val="50000"/>
                  </a:schemeClr>
                </a:solidFill>
              </a:rPr>
              <a:t> {</a:t>
            </a:r>
            <a:br>
              <a:rPr lang="en-IE" dirty="0">
                <a:solidFill>
                  <a:schemeClr val="bg1">
                    <a:lumMod val="50000"/>
                  </a:schemeClr>
                </a:solidFill>
              </a:rPr>
            </a:br>
            <a:r>
              <a:rPr lang="en-IE" dirty="0">
                <a:solidFill>
                  <a:schemeClr val="bg1">
                    <a:lumMod val="50000"/>
                  </a:schemeClr>
                </a:solidFill>
              </a:rPr>
              <a:t>          width: 30%;</a:t>
            </a:r>
            <a:br>
              <a:rPr lang="en-IE" dirty="0">
                <a:solidFill>
                  <a:schemeClr val="bg1">
                    <a:lumMod val="50000"/>
                  </a:schemeClr>
                </a:solidFill>
              </a:rPr>
            </a:br>
            <a:r>
              <a:rPr lang="en-IE" dirty="0">
                <a:solidFill>
                  <a:schemeClr val="bg1">
                    <a:lumMod val="50000"/>
                  </a:schemeClr>
                </a:solidFill>
              </a:rPr>
              <a:t>          float: right;</a:t>
            </a:r>
          </a:p>
          <a:p>
            <a:r>
              <a:rPr lang="en-IE" dirty="0">
                <a:solidFill>
                  <a:schemeClr val="bg1">
                    <a:lumMod val="50000"/>
                  </a:schemeClr>
                </a:solidFill>
              </a:rPr>
              <a:t>     }</a:t>
            </a:r>
            <a:br>
              <a:rPr lang="en-IE" dirty="0">
                <a:solidFill>
                  <a:schemeClr val="bg1">
                    <a:lumMod val="50000"/>
                  </a:schemeClr>
                </a:solidFill>
              </a:rPr>
            </a:br>
            <a:r>
              <a:rPr lang="en-IE" dirty="0">
                <a:solidFill>
                  <a:schemeClr val="bg1">
                    <a:lumMod val="50000"/>
                  </a:schemeClr>
                </a:solidFill>
              </a:rPr>
              <a:t>}</a:t>
            </a:r>
            <a:br>
              <a:rPr lang="en-IE" dirty="0">
                <a:solidFill>
                  <a:schemeClr val="bg1">
                    <a:lumMod val="50000"/>
                  </a:schemeClr>
                </a:solidFill>
              </a:rPr>
            </a:br>
            <a:r>
              <a:rPr lang="en-IE" dirty="0" smtClean="0">
                <a:solidFill>
                  <a:schemeClr val="bg1">
                    <a:lumMod val="50000"/>
                  </a:schemeClr>
                </a:solidFill>
              </a:rPr>
              <a:t>@</a:t>
            </a:r>
            <a:r>
              <a:rPr lang="en-IE" dirty="0">
                <a:solidFill>
                  <a:schemeClr val="bg1">
                    <a:lumMod val="50000"/>
                  </a:schemeClr>
                </a:solidFill>
              </a:rPr>
              <a:t>media screen and (max-width: 600px) {</a:t>
            </a:r>
            <a:br>
              <a:rPr lang="en-IE" dirty="0">
                <a:solidFill>
                  <a:schemeClr val="bg1">
                    <a:lumMod val="50000"/>
                  </a:schemeClr>
                </a:solidFill>
              </a:rPr>
            </a:br>
            <a:r>
              <a:rPr lang="en-IE" dirty="0">
                <a:solidFill>
                  <a:schemeClr val="bg1">
                    <a:lumMod val="50000"/>
                  </a:schemeClr>
                </a:solidFill>
              </a:rPr>
              <a:t>     .</a:t>
            </a:r>
            <a:r>
              <a:rPr lang="en-IE" dirty="0" err="1">
                <a:solidFill>
                  <a:schemeClr val="bg1">
                    <a:lumMod val="50000"/>
                  </a:schemeClr>
                </a:solidFill>
              </a:rPr>
              <a:t>sixhundredmaxwidth</a:t>
            </a:r>
            <a:r>
              <a:rPr lang="en-IE" dirty="0">
                <a:solidFill>
                  <a:schemeClr val="bg1">
                    <a:lumMod val="50000"/>
                  </a:schemeClr>
                </a:solidFill>
              </a:rPr>
              <a:t> {</a:t>
            </a:r>
            <a:br>
              <a:rPr lang="en-IE" dirty="0">
                <a:solidFill>
                  <a:schemeClr val="bg1">
                    <a:lumMod val="50000"/>
                  </a:schemeClr>
                </a:solidFill>
              </a:rPr>
            </a:br>
            <a:r>
              <a:rPr lang="en-IE" dirty="0">
                <a:solidFill>
                  <a:schemeClr val="bg1">
                    <a:lumMod val="50000"/>
                  </a:schemeClr>
                </a:solidFill>
              </a:rPr>
              <a:t>          clear: both;</a:t>
            </a:r>
            <a:br>
              <a:rPr lang="en-IE" dirty="0">
                <a:solidFill>
                  <a:schemeClr val="bg1">
                    <a:lumMod val="50000"/>
                  </a:schemeClr>
                </a:solidFill>
              </a:rPr>
            </a:br>
            <a:r>
              <a:rPr lang="en-IE" dirty="0">
                <a:solidFill>
                  <a:schemeClr val="bg1">
                    <a:lumMod val="50000"/>
                  </a:schemeClr>
                </a:solidFill>
              </a:rPr>
              <a:t>          font-size: 1.3em;</a:t>
            </a:r>
            <a:br>
              <a:rPr lang="en-IE" dirty="0">
                <a:solidFill>
                  <a:schemeClr val="bg1">
                    <a:lumMod val="50000"/>
                  </a:schemeClr>
                </a:solidFill>
              </a:rPr>
            </a:br>
            <a:r>
              <a:rPr lang="en-IE" dirty="0">
                <a:solidFill>
                  <a:schemeClr val="bg1">
                    <a:lumMod val="50000"/>
                  </a:schemeClr>
                </a:solidFill>
              </a:rPr>
              <a:t>     }</a:t>
            </a:r>
            <a:br>
              <a:rPr lang="en-IE" dirty="0">
                <a:solidFill>
                  <a:schemeClr val="bg1">
                    <a:lumMod val="50000"/>
                  </a:schemeClr>
                </a:solidFill>
              </a:rPr>
            </a:br>
            <a:r>
              <a:rPr lang="en-IE" dirty="0" smtClean="0">
                <a:solidFill>
                  <a:schemeClr val="bg1">
                    <a:lumMod val="50000"/>
                  </a:schemeClr>
                </a:solidFill>
              </a:rPr>
              <a:t>}</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657868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CSS3</a:t>
            </a:r>
            <a:r>
              <a:rPr lang="en-IE" b="1" dirty="0" smtClean="0"/>
              <a:t> </a:t>
            </a:r>
            <a:r>
              <a:rPr lang="en-IE" dirty="0"/>
              <a:t>Media</a:t>
            </a:r>
            <a:r>
              <a:rPr lang="en-IE" b="1" dirty="0"/>
              <a:t> </a:t>
            </a:r>
            <a:r>
              <a:rPr lang="en-IE" dirty="0"/>
              <a:t>Query</a:t>
            </a:r>
            <a:r>
              <a:rPr lang="en-IE" b="1" dirty="0"/>
              <a:t> </a:t>
            </a:r>
            <a:r>
              <a:rPr lang="en-IE" dirty="0"/>
              <a:t>Code</a:t>
            </a:r>
          </a:p>
        </p:txBody>
      </p:sp>
      <p:sp>
        <p:nvSpPr>
          <p:cNvPr id="3" name="Content Placeholder 2"/>
          <p:cNvSpPr>
            <a:spLocks noGrp="1"/>
          </p:cNvSpPr>
          <p:nvPr>
            <p:ph idx="1"/>
          </p:nvPr>
        </p:nvSpPr>
        <p:spPr>
          <a:xfrm>
            <a:off x="664028" y="1734794"/>
            <a:ext cx="11027229" cy="4351338"/>
          </a:xfrm>
        </p:spPr>
        <p:txBody>
          <a:bodyPr>
            <a:normAutofit/>
          </a:bodyPr>
          <a:lstStyle/>
          <a:p>
            <a:r>
              <a:rPr lang="en-IE" dirty="0" smtClean="0"/>
              <a:t>Here’s another way of writing the queries:</a:t>
            </a:r>
          </a:p>
          <a:p>
            <a:endParaRPr lang="en-IE" dirty="0"/>
          </a:p>
          <a:p>
            <a:endParaRPr lang="en-IE" dirty="0" smtClean="0"/>
          </a:p>
          <a:p>
            <a:endParaRPr lang="en-IE" dirty="0"/>
          </a:p>
          <a:p>
            <a:r>
              <a:rPr lang="en-IE" dirty="0" smtClean="0"/>
              <a:t>This </a:t>
            </a:r>
            <a:r>
              <a:rPr lang="en-IE" dirty="0"/>
              <a:t>media query will trigger your </a:t>
            </a:r>
            <a:r>
              <a:rPr lang="en-IE" dirty="0" err="1">
                <a:solidFill>
                  <a:schemeClr val="accent1"/>
                </a:solidFill>
              </a:rPr>
              <a:t>foureighty</a:t>
            </a:r>
            <a:r>
              <a:rPr lang="en-IE" dirty="0">
                <a:solidFill>
                  <a:schemeClr val="accent1"/>
                </a:solidFill>
              </a:rPr>
              <a:t> </a:t>
            </a:r>
            <a:r>
              <a:rPr lang="en-IE" dirty="0"/>
              <a:t>style sheet if the </a:t>
            </a:r>
            <a:r>
              <a:rPr lang="en-IE" dirty="0" smtClean="0"/>
              <a:t>width of the display area is </a:t>
            </a:r>
            <a:r>
              <a:rPr lang="en-IE" dirty="0"/>
              <a:t>480 pixels or less. </a:t>
            </a:r>
            <a:endParaRPr lang="en-IE" dirty="0" smtClean="0"/>
          </a:p>
          <a:p>
            <a:r>
              <a:rPr lang="en-IE" dirty="0" smtClean="0"/>
              <a:t>If </a:t>
            </a:r>
            <a:r>
              <a:rPr lang="en-IE" dirty="0"/>
              <a:t>you prefer a different style sheet for each design, then you can use the following code as an example to do so:</a:t>
            </a:r>
            <a:endParaRPr lang="en-IE" dirty="0" smtClean="0"/>
          </a:p>
          <a:p>
            <a:endParaRPr lang="en-IE" dirty="0"/>
          </a:p>
        </p:txBody>
      </p:sp>
      <p:sp>
        <p:nvSpPr>
          <p:cNvPr id="4" name="Rectangle 3"/>
          <p:cNvSpPr/>
          <p:nvPr/>
        </p:nvSpPr>
        <p:spPr>
          <a:xfrm>
            <a:off x="1097280" y="2479302"/>
            <a:ext cx="10247059" cy="369332"/>
          </a:xfrm>
          <a:prstGeom prst="rect">
            <a:avLst/>
          </a:prstGeom>
          <a:no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E" dirty="0">
                <a:solidFill>
                  <a:schemeClr val="bg1">
                    <a:lumMod val="50000"/>
                  </a:schemeClr>
                </a:solidFill>
              </a:rPr>
              <a:t>&lt;link </a:t>
            </a:r>
            <a:r>
              <a:rPr lang="en-IE" dirty="0" err="1">
                <a:solidFill>
                  <a:schemeClr val="bg1">
                    <a:lumMod val="50000"/>
                  </a:schemeClr>
                </a:solidFill>
              </a:rPr>
              <a:t>rel</a:t>
            </a:r>
            <a:r>
              <a:rPr lang="en-IE" dirty="0">
                <a:solidFill>
                  <a:schemeClr val="bg1">
                    <a:lumMod val="50000"/>
                  </a:schemeClr>
                </a:solidFill>
              </a:rPr>
              <a:t>="</a:t>
            </a:r>
            <a:r>
              <a:rPr lang="en-IE" dirty="0" err="1">
                <a:solidFill>
                  <a:schemeClr val="bg1">
                    <a:lumMod val="50000"/>
                  </a:schemeClr>
                </a:solidFill>
              </a:rPr>
              <a:t>stylesheet</a:t>
            </a:r>
            <a:r>
              <a:rPr lang="en-IE" dirty="0">
                <a:solidFill>
                  <a:schemeClr val="bg1">
                    <a:lumMod val="50000"/>
                  </a:schemeClr>
                </a:solidFill>
              </a:rPr>
              <a:t>" type="text/</a:t>
            </a:r>
            <a:r>
              <a:rPr lang="en-IE" dirty="0" err="1">
                <a:solidFill>
                  <a:schemeClr val="bg1">
                    <a:lumMod val="50000"/>
                  </a:schemeClr>
                </a:solidFill>
              </a:rPr>
              <a:t>css</a:t>
            </a:r>
            <a:r>
              <a:rPr lang="en-IE" dirty="0">
                <a:solidFill>
                  <a:schemeClr val="bg1">
                    <a:lumMod val="50000"/>
                  </a:schemeClr>
                </a:solidFill>
              </a:rPr>
              <a:t>“ media="screen and (</a:t>
            </a:r>
            <a:r>
              <a:rPr lang="en-IE" dirty="0" smtClean="0">
                <a:solidFill>
                  <a:schemeClr val="bg1">
                    <a:lumMod val="50000"/>
                  </a:schemeClr>
                </a:solidFill>
              </a:rPr>
              <a:t>max-width</a:t>
            </a:r>
            <a:r>
              <a:rPr lang="en-IE" dirty="0">
                <a:solidFill>
                  <a:schemeClr val="bg1">
                    <a:lumMod val="50000"/>
                  </a:schemeClr>
                </a:solidFill>
              </a:rPr>
              <a:t>: 480px)“  </a:t>
            </a:r>
            <a:r>
              <a:rPr lang="en-IE" dirty="0" err="1">
                <a:solidFill>
                  <a:schemeClr val="bg1">
                    <a:lumMod val="50000"/>
                  </a:schemeClr>
                </a:solidFill>
              </a:rPr>
              <a:t>href</a:t>
            </a:r>
            <a:r>
              <a:rPr lang="en-IE" dirty="0">
                <a:solidFill>
                  <a:schemeClr val="bg1">
                    <a:lumMod val="50000"/>
                  </a:schemeClr>
                </a:solidFill>
              </a:rPr>
              <a:t>="foureighty.css" /&gt;</a:t>
            </a:r>
          </a:p>
        </p:txBody>
      </p:sp>
      <p:sp>
        <p:nvSpPr>
          <p:cNvPr id="6" name="Slide Number Placeholder 5"/>
          <p:cNvSpPr>
            <a:spLocks noGrp="1"/>
          </p:cNvSpPr>
          <p:nvPr>
            <p:ph type="sldNum" sz="quarter" idx="12"/>
          </p:nvPr>
        </p:nvSpPr>
        <p:spPr/>
        <p:txBody>
          <a:bodyPr/>
          <a:lstStyle/>
          <a:p>
            <a:fld id="{6113E31D-E2AB-40D1-8B51-AFA5AFEF393A}" type="slidenum">
              <a:rPr lang="en-US" smtClean="0"/>
              <a:t>12</a:t>
            </a:fld>
            <a:endParaRPr lang="en-US" dirty="0"/>
          </a:p>
        </p:txBody>
      </p:sp>
      <p:sp>
        <p:nvSpPr>
          <p:cNvPr id="7" name="Rectangle 6"/>
          <p:cNvSpPr/>
          <p:nvPr/>
        </p:nvSpPr>
        <p:spPr>
          <a:xfrm>
            <a:off x="2296140" y="5162802"/>
            <a:ext cx="9395117" cy="923330"/>
          </a:xfrm>
          <a:prstGeom prst="rect">
            <a:avLst/>
          </a:prstGeom>
          <a:no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E" dirty="0" smtClean="0">
                <a:solidFill>
                  <a:schemeClr val="bg1">
                    <a:lumMod val="50000"/>
                  </a:schemeClr>
                </a:solidFill>
              </a:rPr>
              <a:t>&lt;</a:t>
            </a:r>
            <a:r>
              <a:rPr lang="en-IE" dirty="0">
                <a:solidFill>
                  <a:schemeClr val="bg1">
                    <a:lumMod val="50000"/>
                  </a:schemeClr>
                </a:solidFill>
              </a:rPr>
              <a:t>link </a:t>
            </a:r>
            <a:r>
              <a:rPr lang="en-IE" dirty="0" err="1">
                <a:solidFill>
                  <a:schemeClr val="bg1">
                    <a:lumMod val="50000"/>
                  </a:schemeClr>
                </a:solidFill>
              </a:rPr>
              <a:t>rel</a:t>
            </a:r>
            <a:r>
              <a:rPr lang="en-IE" dirty="0">
                <a:solidFill>
                  <a:schemeClr val="bg1">
                    <a:lumMod val="50000"/>
                  </a:schemeClr>
                </a:solidFill>
              </a:rPr>
              <a:t>="</a:t>
            </a:r>
            <a:r>
              <a:rPr lang="en-IE" dirty="0" err="1">
                <a:solidFill>
                  <a:schemeClr val="bg1">
                    <a:lumMod val="50000"/>
                  </a:schemeClr>
                </a:solidFill>
              </a:rPr>
              <a:t>stylesheet</a:t>
            </a:r>
            <a:r>
              <a:rPr lang="en-IE" dirty="0">
                <a:solidFill>
                  <a:schemeClr val="bg1">
                    <a:lumMod val="50000"/>
                  </a:schemeClr>
                </a:solidFill>
              </a:rPr>
              <a:t>" media="screen and (max-width: 600px)" </a:t>
            </a:r>
            <a:r>
              <a:rPr lang="en-IE" dirty="0" err="1">
                <a:solidFill>
                  <a:schemeClr val="bg1">
                    <a:lumMod val="50000"/>
                  </a:schemeClr>
                </a:solidFill>
              </a:rPr>
              <a:t>href</a:t>
            </a:r>
            <a:r>
              <a:rPr lang="en-IE" dirty="0">
                <a:solidFill>
                  <a:schemeClr val="bg1">
                    <a:lumMod val="50000"/>
                  </a:schemeClr>
                </a:solidFill>
              </a:rPr>
              <a:t>="small.css" /&gt;</a:t>
            </a:r>
            <a:br>
              <a:rPr lang="en-IE" dirty="0">
                <a:solidFill>
                  <a:schemeClr val="bg1">
                    <a:lumMod val="50000"/>
                  </a:schemeClr>
                </a:solidFill>
              </a:rPr>
            </a:br>
            <a:r>
              <a:rPr lang="en-IE" dirty="0">
                <a:solidFill>
                  <a:schemeClr val="bg1">
                    <a:lumMod val="50000"/>
                  </a:schemeClr>
                </a:solidFill>
              </a:rPr>
              <a:t>&lt;link </a:t>
            </a:r>
            <a:r>
              <a:rPr lang="en-IE" dirty="0" err="1">
                <a:solidFill>
                  <a:schemeClr val="bg1">
                    <a:lumMod val="50000"/>
                  </a:schemeClr>
                </a:solidFill>
              </a:rPr>
              <a:t>rel</a:t>
            </a:r>
            <a:r>
              <a:rPr lang="en-IE" dirty="0">
                <a:solidFill>
                  <a:schemeClr val="bg1">
                    <a:lumMod val="50000"/>
                  </a:schemeClr>
                </a:solidFill>
              </a:rPr>
              <a:t>="</a:t>
            </a:r>
            <a:r>
              <a:rPr lang="en-IE" dirty="0" err="1">
                <a:solidFill>
                  <a:schemeClr val="bg1">
                    <a:lumMod val="50000"/>
                  </a:schemeClr>
                </a:solidFill>
              </a:rPr>
              <a:t>stylesheet</a:t>
            </a:r>
            <a:r>
              <a:rPr lang="en-IE" dirty="0">
                <a:solidFill>
                  <a:schemeClr val="bg1">
                    <a:lumMod val="50000"/>
                  </a:schemeClr>
                </a:solidFill>
              </a:rPr>
              <a:t>" media="screen and (min-width: 600px)" </a:t>
            </a:r>
            <a:r>
              <a:rPr lang="en-IE" dirty="0" err="1">
                <a:solidFill>
                  <a:schemeClr val="bg1">
                    <a:lumMod val="50000"/>
                  </a:schemeClr>
                </a:solidFill>
              </a:rPr>
              <a:t>href</a:t>
            </a:r>
            <a:r>
              <a:rPr lang="en-IE" dirty="0">
                <a:solidFill>
                  <a:schemeClr val="bg1">
                    <a:lumMod val="50000"/>
                  </a:schemeClr>
                </a:solidFill>
              </a:rPr>
              <a:t>="large.css" /&gt;</a:t>
            </a:r>
            <a:br>
              <a:rPr lang="en-IE" dirty="0">
                <a:solidFill>
                  <a:schemeClr val="bg1">
                    <a:lumMod val="50000"/>
                  </a:schemeClr>
                </a:solidFill>
              </a:rPr>
            </a:br>
            <a:r>
              <a:rPr lang="en-IE" dirty="0">
                <a:solidFill>
                  <a:schemeClr val="bg1">
                    <a:lumMod val="50000"/>
                  </a:schemeClr>
                </a:solidFill>
              </a:rPr>
              <a:t>&lt;link </a:t>
            </a:r>
            <a:r>
              <a:rPr lang="en-IE" dirty="0" err="1">
                <a:solidFill>
                  <a:schemeClr val="bg1">
                    <a:lumMod val="50000"/>
                  </a:schemeClr>
                </a:solidFill>
              </a:rPr>
              <a:t>rel</a:t>
            </a:r>
            <a:r>
              <a:rPr lang="en-IE" dirty="0">
                <a:solidFill>
                  <a:schemeClr val="bg1">
                    <a:lumMod val="50000"/>
                  </a:schemeClr>
                </a:solidFill>
              </a:rPr>
              <a:t>="</a:t>
            </a:r>
            <a:r>
              <a:rPr lang="en-IE" dirty="0" err="1">
                <a:solidFill>
                  <a:schemeClr val="bg1">
                    <a:lumMod val="50000"/>
                  </a:schemeClr>
                </a:solidFill>
              </a:rPr>
              <a:t>stylesheet</a:t>
            </a:r>
            <a:r>
              <a:rPr lang="en-IE" dirty="0">
                <a:solidFill>
                  <a:schemeClr val="bg1">
                    <a:lumMod val="50000"/>
                  </a:schemeClr>
                </a:solidFill>
              </a:rPr>
              <a:t>" media="print" </a:t>
            </a:r>
            <a:r>
              <a:rPr lang="en-IE" dirty="0" err="1">
                <a:solidFill>
                  <a:schemeClr val="bg1">
                    <a:lumMod val="50000"/>
                  </a:schemeClr>
                </a:solidFill>
              </a:rPr>
              <a:t>href</a:t>
            </a:r>
            <a:r>
              <a:rPr lang="en-IE" dirty="0">
                <a:solidFill>
                  <a:schemeClr val="bg1">
                    <a:lumMod val="50000"/>
                  </a:schemeClr>
                </a:solidFill>
              </a:rPr>
              <a:t>="print.css" </a:t>
            </a:r>
            <a:r>
              <a:rPr lang="en-IE" dirty="0" smtClean="0">
                <a:solidFill>
                  <a:schemeClr val="bg1">
                    <a:lumMod val="50000"/>
                  </a:schemeClr>
                </a:solidFill>
              </a:rPr>
              <a:t>/&gt;</a:t>
            </a:r>
            <a:endParaRPr lang="en-IE" dirty="0">
              <a:solidFill>
                <a:schemeClr val="bg1">
                  <a:lumMod val="50000"/>
                </a:schemeClr>
              </a:solidFill>
            </a:endParaRPr>
          </a:p>
        </p:txBody>
      </p:sp>
    </p:spTree>
    <p:extLst>
      <p:ext uri="{BB962C8B-B14F-4D97-AF65-F5344CB8AC3E}">
        <p14:creationId xmlns:p14="http://schemas.microsoft.com/office/powerpoint/2010/main" val="3902054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CSS3</a:t>
            </a:r>
            <a:r>
              <a:rPr lang="en-IE" b="1" dirty="0"/>
              <a:t> </a:t>
            </a:r>
            <a:r>
              <a:rPr lang="en-IE" dirty="0"/>
              <a:t>Media</a:t>
            </a:r>
            <a:r>
              <a:rPr lang="en-IE" b="1" dirty="0"/>
              <a:t> </a:t>
            </a:r>
            <a:r>
              <a:rPr lang="en-IE" dirty="0"/>
              <a:t>Query</a:t>
            </a:r>
            <a:r>
              <a:rPr lang="en-IE" b="1" dirty="0"/>
              <a:t> </a:t>
            </a:r>
            <a:r>
              <a:rPr lang="en-IE" dirty="0"/>
              <a:t>Code</a:t>
            </a:r>
          </a:p>
        </p:txBody>
      </p:sp>
      <p:sp>
        <p:nvSpPr>
          <p:cNvPr id="3" name="Content Placeholder 2"/>
          <p:cNvSpPr>
            <a:spLocks noGrp="1"/>
          </p:cNvSpPr>
          <p:nvPr>
            <p:ph idx="1"/>
          </p:nvPr>
        </p:nvSpPr>
        <p:spPr/>
        <p:txBody>
          <a:bodyPr/>
          <a:lstStyle/>
          <a:p>
            <a:r>
              <a:rPr lang="en-IE" dirty="0" smtClean="0"/>
              <a:t>You can </a:t>
            </a:r>
            <a:r>
              <a:rPr lang="en-IE" dirty="0"/>
              <a:t>also </a:t>
            </a:r>
            <a:r>
              <a:rPr lang="en-IE" dirty="0" smtClean="0"/>
              <a:t>include the media query as </a:t>
            </a:r>
            <a:r>
              <a:rPr lang="en-IE" dirty="0"/>
              <a:t>part of an @import directive</a:t>
            </a:r>
            <a:r>
              <a:rPr lang="en-IE" dirty="0" smtClean="0"/>
              <a:t>:</a:t>
            </a:r>
          </a:p>
          <a:p>
            <a:endParaRPr lang="en-IE" dirty="0"/>
          </a:p>
          <a:p>
            <a:endParaRPr lang="en-IE" dirty="0" smtClean="0"/>
          </a:p>
          <a:p>
            <a:r>
              <a:rPr lang="en-IE" dirty="0"/>
              <a:t>But in each case, the effect is the same: </a:t>
            </a:r>
            <a:endParaRPr lang="en-IE" dirty="0" smtClean="0"/>
          </a:p>
          <a:p>
            <a:pPr lvl="1"/>
            <a:r>
              <a:rPr lang="en-IE" dirty="0" smtClean="0">
                <a:solidFill>
                  <a:schemeClr val="accent2"/>
                </a:solidFill>
              </a:rPr>
              <a:t>If </a:t>
            </a:r>
            <a:r>
              <a:rPr lang="en-IE" dirty="0">
                <a:solidFill>
                  <a:schemeClr val="accent2"/>
                </a:solidFill>
              </a:rPr>
              <a:t>the device passes the test put forth by our media query, the relevant CSS is applied to our </a:t>
            </a:r>
            <a:r>
              <a:rPr lang="en-IE" dirty="0" err="1" smtClean="0">
                <a:solidFill>
                  <a:schemeClr val="accent2"/>
                </a:solidFill>
              </a:rPr>
              <a:t>markup</a:t>
            </a:r>
            <a:r>
              <a:rPr lang="en-IE" dirty="0" smtClean="0">
                <a:solidFill>
                  <a:schemeClr val="accent2"/>
                </a:solidFill>
              </a:rPr>
              <a:t>.</a:t>
            </a:r>
            <a:endParaRPr lang="en-IE" dirty="0">
              <a:solidFill>
                <a:schemeClr val="accent2"/>
              </a:solidFill>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13</a:t>
            </a:fld>
            <a:endParaRPr lang="en-US" dirty="0"/>
          </a:p>
        </p:txBody>
      </p:sp>
      <p:pic>
        <p:nvPicPr>
          <p:cNvPr id="5" name="Picture 4"/>
          <p:cNvPicPr>
            <a:picLocks noChangeAspect="1"/>
          </p:cNvPicPr>
          <p:nvPr/>
        </p:nvPicPr>
        <p:blipFill>
          <a:blip r:embed="rId2"/>
          <a:stretch>
            <a:fillRect/>
          </a:stretch>
        </p:blipFill>
        <p:spPr>
          <a:xfrm>
            <a:off x="2296618" y="2458308"/>
            <a:ext cx="7595142" cy="494754"/>
          </a:xfrm>
          <a:prstGeom prst="rect">
            <a:avLst/>
          </a:prstGeom>
        </p:spPr>
      </p:pic>
    </p:spTree>
    <p:extLst>
      <p:ext uri="{BB962C8B-B14F-4D97-AF65-F5344CB8AC3E}">
        <p14:creationId xmlns:p14="http://schemas.microsoft.com/office/powerpoint/2010/main" val="238576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Media </a:t>
            </a:r>
            <a:r>
              <a:rPr lang="en-IE" dirty="0" smtClean="0"/>
              <a:t>Keywords</a:t>
            </a:r>
            <a:endParaRPr lang="en-IE" dirty="0"/>
          </a:p>
        </p:txBody>
      </p:sp>
      <p:sp>
        <p:nvSpPr>
          <p:cNvPr id="3" name="Content Placeholder 2"/>
          <p:cNvSpPr>
            <a:spLocks noGrp="1"/>
          </p:cNvSpPr>
          <p:nvPr>
            <p:ph idx="1"/>
          </p:nvPr>
        </p:nvSpPr>
        <p:spPr>
          <a:xfrm>
            <a:off x="1097280" y="1845734"/>
            <a:ext cx="10445146" cy="4023360"/>
          </a:xfrm>
        </p:spPr>
        <p:txBody>
          <a:bodyPr/>
          <a:lstStyle/>
          <a:p>
            <a:r>
              <a:rPr lang="en-IE" sz="2200" dirty="0"/>
              <a:t>Media keywords, such as "and" and "or" can group the media features together. They can also make older browsers ignore them all together if they don't support Media Queries. </a:t>
            </a:r>
            <a:endParaRPr lang="en-IE" sz="2200" dirty="0" smtClean="0"/>
          </a:p>
          <a:p>
            <a:pPr lvl="1"/>
            <a:r>
              <a:rPr lang="en-IE" sz="2000" b="1" dirty="0" smtClean="0"/>
              <a:t>and</a:t>
            </a:r>
            <a:r>
              <a:rPr lang="en-IE" sz="2000" b="1" dirty="0"/>
              <a:t>:</a:t>
            </a:r>
            <a:r>
              <a:rPr lang="en-IE" sz="2000" dirty="0"/>
              <a:t> This condition "and" this condition must equal true for browsers to apply the </a:t>
            </a:r>
            <a:r>
              <a:rPr lang="en-IE" sz="2000" dirty="0" err="1"/>
              <a:t>stylesheet</a:t>
            </a:r>
            <a:r>
              <a:rPr lang="en-IE" sz="2000" dirty="0"/>
              <a:t>. </a:t>
            </a:r>
          </a:p>
          <a:p>
            <a:pPr lvl="1"/>
            <a:r>
              <a:rPr lang="en-IE" sz="2000" b="1" dirty="0"/>
              <a:t>or:</a:t>
            </a:r>
            <a:r>
              <a:rPr lang="en-IE" sz="2000" dirty="0"/>
              <a:t> This condition "or" this condition must equal true for browsers to apply the </a:t>
            </a:r>
            <a:r>
              <a:rPr lang="en-IE" sz="2000" dirty="0" err="1"/>
              <a:t>stylesheet</a:t>
            </a:r>
            <a:r>
              <a:rPr lang="en-IE" sz="2000" dirty="0"/>
              <a:t>. </a:t>
            </a:r>
          </a:p>
          <a:p>
            <a:pPr lvl="1"/>
            <a:r>
              <a:rPr lang="en-IE" sz="2000" b="1" dirty="0"/>
              <a:t>not: </a:t>
            </a:r>
            <a:r>
              <a:rPr lang="en-IE" sz="2000" dirty="0"/>
              <a:t>"not" will do everything, but what you type after it. Also, older browsers that do not support media types will not recognize the "not" keyword and therefore the </a:t>
            </a:r>
            <a:r>
              <a:rPr lang="en-IE" sz="2000" dirty="0" err="1"/>
              <a:t>stylesheet</a:t>
            </a:r>
            <a:r>
              <a:rPr lang="en-IE" sz="2000" dirty="0"/>
              <a:t> is not applied. </a:t>
            </a:r>
          </a:p>
          <a:p>
            <a:pPr lvl="1"/>
            <a:r>
              <a:rPr lang="en-IE" sz="2000" b="1" dirty="0"/>
              <a:t>only:</a:t>
            </a:r>
            <a:r>
              <a:rPr lang="en-IE" sz="2000" dirty="0"/>
              <a:t> Older browsers that do not support media types will not recognize the "only" keyword and therefore the </a:t>
            </a:r>
            <a:r>
              <a:rPr lang="en-IE" sz="2000" dirty="0" err="1"/>
              <a:t>stylesheet</a:t>
            </a:r>
            <a:r>
              <a:rPr lang="en-IE" sz="2000" dirty="0"/>
              <a:t> is not applied. </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157019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Fluid images and media</a:t>
            </a:r>
          </a:p>
        </p:txBody>
      </p:sp>
      <p:sp>
        <p:nvSpPr>
          <p:cNvPr id="3" name="Content Placeholder 2"/>
          <p:cNvSpPr>
            <a:spLocks noGrp="1"/>
          </p:cNvSpPr>
          <p:nvPr>
            <p:ph idx="1"/>
          </p:nvPr>
        </p:nvSpPr>
        <p:spPr/>
        <p:txBody>
          <a:bodyPr>
            <a:normAutofit/>
          </a:bodyPr>
          <a:lstStyle/>
          <a:p>
            <a:r>
              <a:rPr lang="en-IE" dirty="0"/>
              <a:t>Fluid images </a:t>
            </a:r>
            <a:r>
              <a:rPr lang="en-IE" dirty="0" smtClean="0"/>
              <a:t>and </a:t>
            </a:r>
            <a:r>
              <a:rPr lang="en-IE" dirty="0"/>
              <a:t>media, like </a:t>
            </a:r>
            <a:r>
              <a:rPr lang="en-IE" dirty="0" smtClean="0"/>
              <a:t>fluid </a:t>
            </a:r>
            <a:r>
              <a:rPr lang="en-IE" dirty="0"/>
              <a:t>grids, scale </a:t>
            </a:r>
            <a:r>
              <a:rPr lang="en-IE" dirty="0" smtClean="0"/>
              <a:t>proportionally within </a:t>
            </a:r>
            <a:r>
              <a:rPr lang="en-IE" dirty="0"/>
              <a:t>the layout</a:t>
            </a:r>
            <a:r>
              <a:rPr lang="en-IE" dirty="0" smtClean="0"/>
              <a:t>.</a:t>
            </a:r>
          </a:p>
          <a:p>
            <a:r>
              <a:rPr lang="en-IE" dirty="0"/>
              <a:t>With this quick addition, we help to prevent any image or </a:t>
            </a:r>
            <a:r>
              <a:rPr lang="en-IE" dirty="0" smtClean="0"/>
              <a:t>embedded </a:t>
            </a:r>
            <a:r>
              <a:rPr lang="en-IE" dirty="0"/>
              <a:t>media object from being </a:t>
            </a:r>
            <a:r>
              <a:rPr lang="en-IE" dirty="0" smtClean="0"/>
              <a:t>wider </a:t>
            </a:r>
            <a:r>
              <a:rPr lang="en-IE" dirty="0"/>
              <a:t>than its containing </a:t>
            </a:r>
            <a:r>
              <a:rPr lang="en-IE" dirty="0" smtClean="0"/>
              <a:t>element</a:t>
            </a:r>
            <a:r>
              <a:rPr lang="en-IE" dirty="0"/>
              <a:t>. Because they are limited to 100% width—100% of  the </a:t>
            </a:r>
            <a:r>
              <a:rPr lang="en-IE" dirty="0" smtClean="0"/>
              <a:t>width </a:t>
            </a:r>
            <a:r>
              <a:rPr lang="en-IE" dirty="0"/>
              <a:t>of  their containing element—images and media obey their </a:t>
            </a:r>
            <a:r>
              <a:rPr lang="en-IE" dirty="0" smtClean="0"/>
              <a:t>parents </a:t>
            </a:r>
            <a:r>
              <a:rPr lang="en-IE" dirty="0"/>
              <a:t>and don’t try to break outside of  the boundaries. Nice!</a:t>
            </a:r>
            <a:endParaRPr lang="en-IE" dirty="0" smtClean="0"/>
          </a:p>
          <a:p>
            <a:r>
              <a:rPr lang="en-IE" dirty="0"/>
              <a:t>Just because an image </a:t>
            </a:r>
            <a:r>
              <a:rPr lang="en-IE" dirty="0" smtClean="0"/>
              <a:t>scales </a:t>
            </a:r>
            <a:r>
              <a:rPr lang="en-IE" dirty="0"/>
              <a:t>down on a </a:t>
            </a:r>
            <a:r>
              <a:rPr lang="en-IE" dirty="0" smtClean="0"/>
              <a:t>narrower </a:t>
            </a:r>
            <a:r>
              <a:rPr lang="en-IE" dirty="0"/>
              <a:t>screen doesn’t mean that it </a:t>
            </a:r>
            <a:r>
              <a:rPr lang="en-IE" dirty="0" smtClean="0"/>
              <a:t>isn’t </a:t>
            </a:r>
            <a:r>
              <a:rPr lang="en-IE" dirty="0"/>
              <a:t>still, at heart, a large image. An </a:t>
            </a:r>
            <a:r>
              <a:rPr lang="en-IE" dirty="0" smtClean="0"/>
              <a:t>800 </a:t>
            </a:r>
            <a:r>
              <a:rPr lang="en-IE" dirty="0"/>
              <a:t>KB JPEG is still an 800 KB JPEG, </a:t>
            </a:r>
            <a:r>
              <a:rPr lang="en-IE" dirty="0" smtClean="0"/>
              <a:t>even </a:t>
            </a:r>
            <a:r>
              <a:rPr lang="en-IE" dirty="0"/>
              <a:t>if it’s crammed down into a </a:t>
            </a:r>
            <a:r>
              <a:rPr lang="en-IE" dirty="0" smtClean="0"/>
              <a:t>120-pixel-wide </a:t>
            </a:r>
            <a:r>
              <a:rPr lang="en-IE" dirty="0"/>
              <a:t>column.</a:t>
            </a:r>
          </a:p>
        </p:txBody>
      </p:sp>
      <p:pic>
        <p:nvPicPr>
          <p:cNvPr id="4" name="Picture 3"/>
          <p:cNvPicPr>
            <a:picLocks noChangeAspect="1"/>
          </p:cNvPicPr>
          <p:nvPr/>
        </p:nvPicPr>
        <p:blipFill>
          <a:blip r:embed="rId2"/>
          <a:stretch>
            <a:fillRect/>
          </a:stretch>
        </p:blipFill>
        <p:spPr>
          <a:xfrm>
            <a:off x="6126480" y="4468990"/>
            <a:ext cx="5419725" cy="1695450"/>
          </a:xfrm>
          <a:prstGeom prst="rect">
            <a:avLst/>
          </a:prstGeom>
        </p:spPr>
      </p:pic>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50637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Fluid images and media</a:t>
            </a:r>
          </a:p>
        </p:txBody>
      </p:sp>
      <p:sp>
        <p:nvSpPr>
          <p:cNvPr id="3" name="Content Placeholder 2"/>
          <p:cNvSpPr>
            <a:spLocks noGrp="1"/>
          </p:cNvSpPr>
          <p:nvPr>
            <p:ph idx="1"/>
          </p:nvPr>
        </p:nvSpPr>
        <p:spPr/>
        <p:txBody>
          <a:bodyPr/>
          <a:lstStyle/>
          <a:p>
            <a:r>
              <a:rPr lang="en-IE" dirty="0"/>
              <a:t>Most great things don’t come without a bit of  sacrifice. To </a:t>
            </a:r>
            <a:r>
              <a:rPr lang="en-IE" dirty="0" smtClean="0"/>
              <a:t>use </a:t>
            </a:r>
            <a:r>
              <a:rPr lang="en-IE" dirty="0"/>
              <a:t>the fluid technique on images and media, we have to </a:t>
            </a:r>
            <a:r>
              <a:rPr lang="en-IE" dirty="0" smtClean="0"/>
              <a:t>forego </a:t>
            </a:r>
            <a:r>
              <a:rPr lang="en-IE" dirty="0"/>
              <a:t>our old friends: the width and height attributes.</a:t>
            </a:r>
          </a:p>
          <a:p>
            <a:r>
              <a:rPr lang="en-IE" dirty="0"/>
              <a:t>The CSS rule </a:t>
            </a:r>
            <a:r>
              <a:rPr lang="en-IE" dirty="0" smtClean="0"/>
              <a:t>on the previous slide will </a:t>
            </a:r>
            <a:r>
              <a:rPr lang="en-IE" dirty="0"/>
              <a:t>override a width attribute but will </a:t>
            </a:r>
            <a:r>
              <a:rPr lang="en-IE" dirty="0" smtClean="0"/>
              <a:t>not </a:t>
            </a:r>
            <a:r>
              <a:rPr lang="en-IE" dirty="0"/>
              <a:t>affect a height attribute. That means that, if  we use </a:t>
            </a:r>
            <a:r>
              <a:rPr lang="en-IE" dirty="0" smtClean="0"/>
              <a:t>height </a:t>
            </a:r>
            <a:r>
              <a:rPr lang="en-IE" dirty="0"/>
              <a:t>and width </a:t>
            </a:r>
            <a:r>
              <a:rPr lang="en-IE" dirty="0" smtClean="0"/>
              <a:t>attributes</a:t>
            </a:r>
            <a:r>
              <a:rPr lang="en-IE" dirty="0"/>
              <a:t>, we could end up with an </a:t>
            </a:r>
            <a:r>
              <a:rPr lang="en-IE" dirty="0" smtClean="0"/>
              <a:t>image </a:t>
            </a:r>
            <a:r>
              <a:rPr lang="en-IE" dirty="0"/>
              <a:t>that scales its width but not its height. End result: a </a:t>
            </a:r>
            <a:r>
              <a:rPr lang="en-IE" dirty="0" smtClean="0"/>
              <a:t>sad‑looking </a:t>
            </a:r>
            <a:r>
              <a:rPr lang="en-IE" dirty="0"/>
              <a:t>squished image in the wrong aspect ratio.</a:t>
            </a:r>
          </a:p>
        </p:txBody>
      </p:sp>
      <p:sp>
        <p:nvSpPr>
          <p:cNvPr id="4" name="Slide Number Placeholder 3"/>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71662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033" y="883964"/>
            <a:ext cx="9153768" cy="4965839"/>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66417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idx="1"/>
          </p:nvPr>
        </p:nvSpPr>
        <p:spPr/>
        <p:txBody>
          <a:bodyPr>
            <a:normAutofit lnSpcReduction="10000"/>
          </a:bodyPr>
          <a:lstStyle/>
          <a:p>
            <a:r>
              <a:rPr lang="en-IE" dirty="0"/>
              <a:t>If you test out CSS media queries on a mobile device, you most likely won't see the expected media queries applied initially. </a:t>
            </a:r>
            <a:endParaRPr lang="en-IE" dirty="0" smtClean="0"/>
          </a:p>
          <a:p>
            <a:r>
              <a:rPr lang="en-IE" dirty="0" smtClean="0"/>
              <a:t>There's </a:t>
            </a:r>
            <a:r>
              <a:rPr lang="en-IE" dirty="0"/>
              <a:t>nothing wrong with your syntax, it's just that your mobile browser thinks it's a desktop browser until someone clues it in</a:t>
            </a:r>
            <a:r>
              <a:rPr lang="en-IE" dirty="0" smtClean="0"/>
              <a:t>.</a:t>
            </a:r>
          </a:p>
          <a:p>
            <a:r>
              <a:rPr lang="en-IE" dirty="0" smtClean="0"/>
              <a:t>Touch-based </a:t>
            </a:r>
            <a:r>
              <a:rPr lang="en-IE" dirty="0"/>
              <a:t>smartphone browsers are capable of presenting web pages designed for desktop browsers, but that experience needs improvement. When loading full-sized pages, mobile browsers display the entire page at reduced magnification</a:t>
            </a:r>
            <a:r>
              <a:rPr lang="en-IE" dirty="0" smtClean="0"/>
              <a:t>.</a:t>
            </a:r>
            <a:r>
              <a:rPr lang="en-IE" dirty="0"/>
              <a:t> </a:t>
            </a:r>
            <a:endParaRPr lang="en-IE" dirty="0" smtClean="0"/>
          </a:p>
          <a:p>
            <a:pPr lvl="1"/>
            <a:r>
              <a:rPr lang="en-IE" dirty="0" smtClean="0"/>
              <a:t>iPhone </a:t>
            </a:r>
            <a:r>
              <a:rPr lang="en-IE" dirty="0"/>
              <a:t>or Android zoom out on webpages automatically when they are viewed to give the user a more expansive view of the page, meaning everything appears smaller, but also, more pixels are squeezed onto the screen. On iPhone devices, up to 980 pixels of a webpage are shown, and on Android devices, 800 pixels. </a:t>
            </a:r>
          </a:p>
          <a:p>
            <a:r>
              <a:rPr lang="en-IE" dirty="0" smtClean="0"/>
              <a:t>Users </a:t>
            </a:r>
            <a:r>
              <a:rPr lang="en-IE" dirty="0"/>
              <a:t>must double-tap or pinch the screen to magnify individual columns of content. Even then, text targeted for full-sized browsers often features long line lengths that make it more difficult to read on smaller mobile screens. </a:t>
            </a:r>
            <a:endParaRPr lang="en-IE" dirty="0" smtClean="0"/>
          </a:p>
        </p:txBody>
      </p:sp>
      <p:sp>
        <p:nvSpPr>
          <p:cNvPr id="4" name="Slide Number Placeholder 3"/>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24857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This shows how a typical web page layout displays on a  mobile screen</a:t>
            </a:r>
            <a:endParaRPr lang="en-I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22070"/>
            <a:ext cx="10058400" cy="3271111"/>
          </a:xfrm>
        </p:spPr>
      </p:pic>
      <p:sp>
        <p:nvSpPr>
          <p:cNvPr id="4" name="Slide Number Placeholder 3"/>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310769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Fixed, fluid, Adaptive and Responsive</a:t>
            </a:r>
            <a:endParaRPr lang="en-IE" dirty="0"/>
          </a:p>
        </p:txBody>
      </p:sp>
      <p:sp>
        <p:nvSpPr>
          <p:cNvPr id="3" name="Content Placeholder 2"/>
          <p:cNvSpPr>
            <a:spLocks noGrp="1"/>
          </p:cNvSpPr>
          <p:nvPr>
            <p:ph idx="1"/>
          </p:nvPr>
        </p:nvSpPr>
        <p:spPr/>
        <p:txBody>
          <a:bodyPr>
            <a:normAutofit fontScale="92500" lnSpcReduction="10000"/>
          </a:bodyPr>
          <a:lstStyle/>
          <a:p>
            <a:pPr lvl="0"/>
            <a:r>
              <a:rPr lang="en-IE" b="1" dirty="0">
                <a:solidFill>
                  <a:schemeClr val="accent2"/>
                </a:solidFill>
              </a:rPr>
              <a:t>Fixed</a:t>
            </a:r>
            <a:r>
              <a:rPr lang="en-IE" dirty="0">
                <a:solidFill>
                  <a:schemeClr val="accent2"/>
                </a:solidFill>
              </a:rPr>
              <a:t> </a:t>
            </a:r>
            <a:r>
              <a:rPr lang="en-IE" dirty="0"/>
              <a:t>websites have a set width and resizing the browser or viewing it on different devices won’t affect </a:t>
            </a:r>
            <a:r>
              <a:rPr lang="en-IE" dirty="0" smtClean="0"/>
              <a:t>the </a:t>
            </a:r>
            <a:r>
              <a:rPr lang="en-IE" dirty="0"/>
              <a:t>way the website looks. </a:t>
            </a:r>
          </a:p>
          <a:p>
            <a:pPr lvl="0"/>
            <a:r>
              <a:rPr lang="en-IE" b="1" dirty="0">
                <a:solidFill>
                  <a:schemeClr val="accent2"/>
                </a:solidFill>
              </a:rPr>
              <a:t>Fluid</a:t>
            </a:r>
            <a:r>
              <a:rPr lang="en-IE" dirty="0"/>
              <a:t> websites are built using percentages for widths. As a result, columns are relative to one another and the browser allowing it to scale up and down fluidly. </a:t>
            </a:r>
            <a:endParaRPr lang="en-IE" dirty="0" smtClean="0"/>
          </a:p>
          <a:p>
            <a:r>
              <a:rPr lang="en-IE" b="1" dirty="0">
                <a:solidFill>
                  <a:schemeClr val="accent2"/>
                </a:solidFill>
              </a:rPr>
              <a:t>Adaptive</a:t>
            </a:r>
            <a:r>
              <a:rPr lang="en-IE" dirty="0"/>
              <a:t> Web sites aren't necessarily built on a fluid grid. </a:t>
            </a:r>
            <a:r>
              <a:rPr lang="en-IE" dirty="0" smtClean="0"/>
              <a:t>They </a:t>
            </a:r>
            <a:r>
              <a:rPr lang="en-IE" dirty="0"/>
              <a:t>can also use a fixed grid and introduce media </a:t>
            </a:r>
            <a:r>
              <a:rPr lang="en-IE" dirty="0" smtClean="0"/>
              <a:t>queries to </a:t>
            </a:r>
            <a:r>
              <a:rPr lang="en-IE" dirty="0"/>
              <a:t>target device sizes, </a:t>
            </a:r>
            <a:r>
              <a:rPr lang="en-IE" dirty="0" smtClean="0"/>
              <a:t>like </a:t>
            </a:r>
            <a:r>
              <a:rPr lang="en-IE" dirty="0"/>
              <a:t>smaller monitors, tablets, and Smart phones. </a:t>
            </a:r>
          </a:p>
          <a:p>
            <a:r>
              <a:rPr lang="en-IE" b="1" dirty="0">
                <a:solidFill>
                  <a:schemeClr val="accent2"/>
                </a:solidFill>
              </a:rPr>
              <a:t>Responsive</a:t>
            </a:r>
            <a:r>
              <a:rPr lang="en-IE" dirty="0" smtClean="0"/>
              <a:t> </a:t>
            </a:r>
            <a:r>
              <a:rPr lang="en-IE" dirty="0"/>
              <a:t>websites are built on a fluid grid and use media queries to control the design and its content as it scales down or up with the browser or device</a:t>
            </a:r>
            <a:r>
              <a:rPr lang="en-IE" dirty="0" smtClean="0"/>
              <a:t>.</a:t>
            </a:r>
          </a:p>
          <a:p>
            <a:endParaRPr lang="en-IE" dirty="0" smtClean="0"/>
          </a:p>
          <a:p>
            <a:pPr lvl="1"/>
            <a:r>
              <a:rPr lang="en-IE" dirty="0">
                <a:hlinkClick r:id="rId2"/>
              </a:rPr>
              <a:t>http://</a:t>
            </a:r>
            <a:r>
              <a:rPr lang="en-IE" dirty="0" smtClean="0">
                <a:hlinkClick r:id="rId2"/>
              </a:rPr>
              <a:t>teamtreehouse.com/library/build-a-responsive-website/introduction-to-responsive-web-design/fixed-fluid-adaptive-and-responsive-2</a:t>
            </a:r>
            <a:endParaRPr lang="en-IE" dirty="0" smtClean="0"/>
          </a:p>
          <a:p>
            <a:pPr lvl="1"/>
            <a:r>
              <a:rPr lang="en-IE" u="sng" dirty="0">
                <a:hlinkClick r:id="rId3"/>
              </a:rPr>
              <a:t>http://www.dimensionsapp.com/a/</a:t>
            </a:r>
            <a:endParaRPr lang="en-IE" dirty="0"/>
          </a:p>
          <a:p>
            <a:pPr lvl="1"/>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211228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idx="1"/>
          </p:nvPr>
        </p:nvSpPr>
        <p:spPr/>
        <p:txBody>
          <a:bodyPr>
            <a:normAutofit/>
          </a:bodyPr>
          <a:lstStyle/>
          <a:p>
            <a:r>
              <a:rPr lang="en-IE" dirty="0"/>
              <a:t>The fixed rectangular area within which touch-based smartphone browsers display larger web pages is called the </a:t>
            </a:r>
            <a:r>
              <a:rPr lang="en-IE" dirty="0">
                <a:solidFill>
                  <a:schemeClr val="accent2"/>
                </a:solidFill>
              </a:rPr>
              <a:t>viewport</a:t>
            </a:r>
            <a:r>
              <a:rPr lang="en-IE" dirty="0"/>
              <a:t>. </a:t>
            </a:r>
            <a:endParaRPr lang="en-IE" dirty="0" smtClean="0"/>
          </a:p>
          <a:p>
            <a:r>
              <a:rPr lang="en-IE" dirty="0" smtClean="0"/>
              <a:t>Applying </a:t>
            </a:r>
            <a:r>
              <a:rPr lang="en-IE" dirty="0"/>
              <a:t>a viewport meta tag allows you to control how mobile browsers render content within this rectangle, and whether users can magnify the page. </a:t>
            </a:r>
          </a:p>
          <a:p>
            <a:r>
              <a:rPr lang="en-IE" dirty="0" smtClean="0"/>
              <a:t>The </a:t>
            </a:r>
            <a:r>
              <a:rPr lang="en-IE" dirty="0"/>
              <a:t>following shows a sample screen layout without a viewport. (For the sake of illustration, it displays a flexibly positioned text element that adapts to the full width of the screen, along with a fixed-size background image.) The initially loaded page is zoomed out much too far to be legible, while zooming in makes content extending off the right edge of the screen difficult to access: </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735816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IE" dirty="0" smtClean="0"/>
              <a:t>   This </a:t>
            </a:r>
            <a:r>
              <a:rPr lang="en-IE" dirty="0"/>
              <a:t>reflects the browser's default </a:t>
            </a:r>
            <a:r>
              <a:rPr lang="en-IE" dirty="0" smtClean="0"/>
              <a:t/>
            </a:r>
            <a:br>
              <a:rPr lang="en-IE" dirty="0" smtClean="0"/>
            </a:br>
            <a:r>
              <a:rPr lang="en-IE" dirty="0" smtClean="0"/>
              <a:t>   assumption </a:t>
            </a:r>
            <a:r>
              <a:rPr lang="en-IE" dirty="0"/>
              <a:t>that content should extend 980 </a:t>
            </a:r>
            <a:r>
              <a:rPr lang="en-IE" dirty="0" smtClean="0"/>
              <a:t/>
            </a:r>
            <a:br>
              <a:rPr lang="en-IE" dirty="0" smtClean="0"/>
            </a:br>
            <a:r>
              <a:rPr lang="en-IE" dirty="0" smtClean="0"/>
              <a:t>   pixels </a:t>
            </a:r>
            <a:r>
              <a:rPr lang="en-IE" dirty="0"/>
              <a:t>wide. </a:t>
            </a:r>
          </a:p>
          <a:p>
            <a:pPr>
              <a:buFont typeface="Wingdings" panose="05000000000000000000" pitchFamily="2" charset="2"/>
              <a:buChar char="§"/>
            </a:pPr>
            <a:r>
              <a:rPr lang="en-IE" dirty="0" smtClean="0"/>
              <a:t>   Mobile </a:t>
            </a:r>
            <a:r>
              <a:rPr lang="en-IE" dirty="0"/>
              <a:t>browsers must make that </a:t>
            </a:r>
            <a:r>
              <a:rPr lang="en-IE" dirty="0" smtClean="0"/>
              <a:t>  </a:t>
            </a:r>
            <a:br>
              <a:rPr lang="en-IE" dirty="0" smtClean="0"/>
            </a:br>
            <a:r>
              <a:rPr lang="en-IE" dirty="0" smtClean="0"/>
              <a:t>   assumption </a:t>
            </a:r>
            <a:r>
              <a:rPr lang="en-IE" dirty="0"/>
              <a:t>in order to render pages that are </a:t>
            </a:r>
            <a:r>
              <a:rPr lang="en-IE" dirty="0" smtClean="0"/>
              <a:t/>
            </a:r>
            <a:br>
              <a:rPr lang="en-IE" dirty="0" smtClean="0"/>
            </a:br>
            <a:r>
              <a:rPr lang="en-IE" dirty="0" smtClean="0"/>
              <a:t>   </a:t>
            </a:r>
            <a:r>
              <a:rPr lang="en-IE" i="1" dirty="0" smtClean="0"/>
              <a:t>not</a:t>
            </a:r>
            <a:r>
              <a:rPr lang="en-IE" dirty="0" smtClean="0"/>
              <a:t> </a:t>
            </a:r>
            <a:r>
              <a:rPr lang="en-IE" dirty="0"/>
              <a:t>optimized for display on mobile screens. </a:t>
            </a:r>
          </a:p>
          <a:p>
            <a:endParaRPr lang="en-IE" dirty="0"/>
          </a:p>
        </p:txBody>
      </p:sp>
      <p:sp>
        <p:nvSpPr>
          <p:cNvPr id="4" name="Content Placeholder 3"/>
          <p:cNvSpPr>
            <a:spLocks noGrp="1"/>
          </p:cNvSpPr>
          <p:nvPr>
            <p:ph sz="half" idx="2"/>
          </p:nvPr>
        </p:nvSpPr>
        <p:spPr/>
        <p:txBody>
          <a:bodyPr/>
          <a:lstStyle/>
          <a:p>
            <a:endParaRPr lang="en-IE" dirty="0"/>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pic>
        <p:nvPicPr>
          <p:cNvPr id="6" name="Picture 5"/>
          <p:cNvPicPr>
            <a:picLocks noChangeAspect="1"/>
          </p:cNvPicPr>
          <p:nvPr/>
        </p:nvPicPr>
        <p:blipFill>
          <a:blip r:embed="rId2"/>
          <a:stretch>
            <a:fillRect/>
          </a:stretch>
        </p:blipFill>
        <p:spPr>
          <a:xfrm>
            <a:off x="6285875" y="1845734"/>
            <a:ext cx="4801849" cy="3599038"/>
          </a:xfrm>
          <a:prstGeom prst="rect">
            <a:avLst/>
          </a:prstGeom>
        </p:spPr>
      </p:pic>
    </p:spTree>
    <p:extLst>
      <p:ext uri="{BB962C8B-B14F-4D97-AF65-F5344CB8AC3E}">
        <p14:creationId xmlns:p14="http://schemas.microsoft.com/office/powerpoint/2010/main" val="2325958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idx="1"/>
          </p:nvPr>
        </p:nvSpPr>
        <p:spPr>
          <a:xfrm>
            <a:off x="1097280" y="1845733"/>
            <a:ext cx="10235284" cy="4270253"/>
          </a:xfrm>
        </p:spPr>
        <p:txBody>
          <a:bodyPr>
            <a:normAutofit/>
          </a:bodyPr>
          <a:lstStyle/>
          <a:p>
            <a:r>
              <a:rPr lang="en-IE" dirty="0"/>
              <a:t>To override the browser's default behaviour, place this line within </a:t>
            </a:r>
            <a:r>
              <a:rPr lang="en-IE" dirty="0" smtClean="0"/>
              <a:t>the HTML's </a:t>
            </a:r>
            <a:r>
              <a:rPr lang="en-IE" b="1" dirty="0"/>
              <a:t>head</a:t>
            </a:r>
            <a:r>
              <a:rPr lang="en-IE" dirty="0"/>
              <a:t> region: </a:t>
            </a:r>
          </a:p>
          <a:p>
            <a:endParaRPr lang="en-IE" sz="2200" dirty="0" smtClean="0"/>
          </a:p>
          <a:p>
            <a:endParaRPr lang="en-IE" sz="2200" dirty="0" smtClean="0"/>
          </a:p>
          <a:p>
            <a:r>
              <a:rPr lang="en-IE" dirty="0" smtClean="0"/>
              <a:t>In </a:t>
            </a:r>
            <a:r>
              <a:rPr lang="en-IE" dirty="0"/>
              <a:t>the above, we're telling the mobile device to display the page without any </a:t>
            </a:r>
            <a:r>
              <a:rPr lang="en-IE" dirty="0" smtClean="0"/>
              <a:t>zooming</a:t>
            </a:r>
            <a:r>
              <a:rPr lang="en-IE" dirty="0"/>
              <a:t>.</a:t>
            </a:r>
          </a:p>
          <a:p>
            <a:r>
              <a:rPr lang="en-IE" dirty="0"/>
              <a:t>Setting the viewport </a:t>
            </a:r>
            <a:r>
              <a:rPr lang="en-IE" b="1" dirty="0">
                <a:solidFill>
                  <a:schemeClr val="accent2"/>
                </a:solidFill>
              </a:rPr>
              <a:t>width</a:t>
            </a:r>
            <a:r>
              <a:rPr lang="en-IE" dirty="0">
                <a:solidFill>
                  <a:schemeClr val="accent2"/>
                </a:solidFill>
              </a:rPr>
              <a:t> </a:t>
            </a:r>
            <a:r>
              <a:rPr lang="en-IE" dirty="0"/>
              <a:t>to </a:t>
            </a:r>
            <a:r>
              <a:rPr lang="en-IE" b="1" dirty="0">
                <a:solidFill>
                  <a:schemeClr val="accent2"/>
                </a:solidFill>
              </a:rPr>
              <a:t>device-width</a:t>
            </a:r>
            <a:r>
              <a:rPr lang="en-IE" dirty="0"/>
              <a:t> recalculates flexible CSS measurements (such as the </a:t>
            </a:r>
            <a:r>
              <a:rPr lang="en-IE" b="1" dirty="0">
                <a:solidFill>
                  <a:schemeClr val="accent2"/>
                </a:solidFill>
              </a:rPr>
              <a:t>width:100</a:t>
            </a:r>
            <a:r>
              <a:rPr lang="en-IE" b="1" dirty="0"/>
              <a:t>%</a:t>
            </a:r>
            <a:r>
              <a:rPr lang="en-IE" dirty="0"/>
              <a:t> CSS property)  within the width of the handset's screen rather than the default page width, so how much the device is able to fit on the screen is what's shown initially. </a:t>
            </a:r>
          </a:p>
          <a:p>
            <a:pPr lvl="1"/>
            <a:r>
              <a:rPr lang="en-IE" dirty="0"/>
              <a:t>So we can now use CSS media queries to cater our webpage to the available real estate on different devices, and not the other way around.</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22</a:t>
            </a:fld>
            <a:endParaRPr lang="en-US" dirty="0"/>
          </a:p>
        </p:txBody>
      </p:sp>
      <p:pic>
        <p:nvPicPr>
          <p:cNvPr id="5" name="Picture 4"/>
          <p:cNvPicPr>
            <a:picLocks noChangeAspect="1"/>
          </p:cNvPicPr>
          <p:nvPr/>
        </p:nvPicPr>
        <p:blipFill>
          <a:blip r:embed="rId2"/>
          <a:stretch>
            <a:fillRect/>
          </a:stretch>
        </p:blipFill>
        <p:spPr>
          <a:xfrm>
            <a:off x="2668075" y="2353457"/>
            <a:ext cx="8477357" cy="759532"/>
          </a:xfrm>
          <a:prstGeom prst="rect">
            <a:avLst/>
          </a:prstGeom>
        </p:spPr>
      </p:pic>
    </p:spTree>
    <p:extLst>
      <p:ext uri="{BB962C8B-B14F-4D97-AF65-F5344CB8AC3E}">
        <p14:creationId xmlns:p14="http://schemas.microsoft.com/office/powerpoint/2010/main" val="55162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idx="1"/>
          </p:nvPr>
        </p:nvSpPr>
        <p:spPr>
          <a:xfrm>
            <a:off x="914400" y="1845734"/>
            <a:ext cx="10241280" cy="4023360"/>
          </a:xfrm>
        </p:spPr>
        <p:txBody>
          <a:bodyPr>
            <a:normAutofit/>
          </a:bodyPr>
          <a:lstStyle/>
          <a:p>
            <a:r>
              <a:rPr lang="en-IE" dirty="0"/>
              <a:t>Here's how the screen layout looks </a:t>
            </a:r>
            <a:r>
              <a:rPr lang="en-IE" dirty="0" smtClean="0"/>
              <a:t/>
            </a:r>
            <a:br>
              <a:rPr lang="en-IE" dirty="0" smtClean="0"/>
            </a:br>
            <a:r>
              <a:rPr lang="en-IE" dirty="0" smtClean="0"/>
              <a:t>after </a:t>
            </a:r>
            <a:r>
              <a:rPr lang="en-IE" dirty="0"/>
              <a:t>you apply the </a:t>
            </a:r>
            <a:r>
              <a:rPr lang="en-IE" dirty="0" smtClean="0"/>
              <a:t>viewport.</a:t>
            </a:r>
          </a:p>
          <a:p>
            <a:endParaRPr lang="en-IE" dirty="0"/>
          </a:p>
          <a:p>
            <a:r>
              <a:rPr lang="en-IE" dirty="0" smtClean="0"/>
              <a:t>So </a:t>
            </a:r>
            <a:r>
              <a:rPr lang="en-IE" dirty="0"/>
              <a:t>whenever you're optimizing a webpage </a:t>
            </a:r>
            <a:r>
              <a:rPr lang="en-IE" dirty="0" smtClean="0"/>
              <a:t/>
            </a:r>
            <a:br>
              <a:rPr lang="en-IE" dirty="0" smtClean="0"/>
            </a:br>
            <a:r>
              <a:rPr lang="en-IE" dirty="0" smtClean="0"/>
              <a:t>for </a:t>
            </a:r>
            <a:r>
              <a:rPr lang="en-IE" dirty="0"/>
              <a:t>mobile devices, the first step is to </a:t>
            </a:r>
            <a:r>
              <a:rPr lang="en-IE" dirty="0" smtClean="0"/>
              <a:t/>
            </a:r>
            <a:br>
              <a:rPr lang="en-IE" dirty="0" smtClean="0"/>
            </a:br>
            <a:r>
              <a:rPr lang="en-IE" dirty="0" smtClean="0"/>
              <a:t>define the </a:t>
            </a:r>
            <a:r>
              <a:rPr lang="en-IE" dirty="0" smtClean="0">
                <a:solidFill>
                  <a:schemeClr val="accent2"/>
                </a:solidFill>
              </a:rPr>
              <a:t>viewport meta tag </a:t>
            </a:r>
            <a:r>
              <a:rPr lang="en-IE" dirty="0" smtClean="0"/>
              <a:t>on </a:t>
            </a:r>
            <a:r>
              <a:rPr lang="en-IE" dirty="0"/>
              <a:t>your page </a:t>
            </a:r>
            <a:r>
              <a:rPr lang="en-IE" dirty="0" smtClean="0"/>
              <a:t/>
            </a:r>
            <a:br>
              <a:rPr lang="en-IE" dirty="0" smtClean="0"/>
            </a:br>
            <a:r>
              <a:rPr lang="en-IE" dirty="0" smtClean="0"/>
              <a:t>to </a:t>
            </a:r>
            <a:r>
              <a:rPr lang="en-IE" dirty="0"/>
              <a:t>alter/ disable the "zoom in" </a:t>
            </a:r>
            <a:r>
              <a:rPr lang="en-IE" dirty="0" smtClean="0"/>
              <a:t>behaviour</a:t>
            </a:r>
            <a:br>
              <a:rPr lang="en-IE" dirty="0" smtClean="0"/>
            </a:br>
            <a:r>
              <a:rPr lang="en-IE" dirty="0" smtClean="0"/>
              <a:t>of </a:t>
            </a:r>
            <a:r>
              <a:rPr lang="en-IE" dirty="0"/>
              <a:t>mobile </a:t>
            </a:r>
            <a:r>
              <a:rPr lang="en-IE" dirty="0" smtClean="0"/>
              <a:t>browsers.</a:t>
            </a:r>
          </a:p>
          <a:p>
            <a:pPr lvl="1"/>
            <a:r>
              <a:rPr lang="en-IE" dirty="0" smtClean="0"/>
              <a:t>If </a:t>
            </a:r>
            <a:r>
              <a:rPr lang="en-IE" dirty="0"/>
              <a:t>your page is optimized for mobile devices (via CSS media queries and changing the layout of webpages accordingly), </a:t>
            </a:r>
            <a:r>
              <a:rPr lang="en-IE" dirty="0" smtClean="0"/>
              <a:t>this </a:t>
            </a:r>
            <a:r>
              <a:rPr lang="en-IE" dirty="0"/>
              <a:t>"zoom out" behaviour only gets in the way and defeats our efforts. </a:t>
            </a:r>
            <a:endParaRPr lang="en-IE" dirty="0" smtClean="0"/>
          </a:p>
          <a:p>
            <a:pPr lvl="1"/>
            <a:r>
              <a:rPr lang="en-IE" dirty="0" smtClean="0"/>
              <a:t>It </a:t>
            </a:r>
            <a:r>
              <a:rPr lang="en-IE" dirty="0"/>
              <a:t>means that our CSS media queries will match the dimensions of the "zoomed out" device's, and not its actual (</a:t>
            </a:r>
            <a:r>
              <a:rPr lang="en-IE" dirty="0" err="1"/>
              <a:t>ie</a:t>
            </a:r>
            <a:r>
              <a:rPr lang="en-IE" dirty="0"/>
              <a:t>: 980px for device-width on the iPhone instead of 320px). </a:t>
            </a:r>
          </a:p>
          <a:p>
            <a:pPr lvl="1"/>
            <a:endParaRPr lang="en-IE" dirty="0" smtClean="0"/>
          </a:p>
          <a:p>
            <a:endParaRPr lang="en-IE" dirty="0"/>
          </a:p>
          <a:p>
            <a:endParaRPr lang="en-IE" dirty="0"/>
          </a:p>
        </p:txBody>
      </p:sp>
      <p:pic>
        <p:nvPicPr>
          <p:cNvPr id="4" name="Picture 3"/>
          <p:cNvPicPr>
            <a:picLocks noChangeAspect="1"/>
          </p:cNvPicPr>
          <p:nvPr/>
        </p:nvPicPr>
        <p:blipFill>
          <a:blip r:embed="rId2"/>
          <a:stretch>
            <a:fillRect/>
          </a:stretch>
        </p:blipFill>
        <p:spPr>
          <a:xfrm>
            <a:off x="5743575" y="720902"/>
            <a:ext cx="6448425" cy="3629025"/>
          </a:xfrm>
          <a:prstGeom prst="rect">
            <a:avLst/>
          </a:prstGeom>
        </p:spPr>
      </p:pic>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3511404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viewport meta tag</a:t>
            </a:r>
          </a:p>
        </p:txBody>
      </p:sp>
      <p:sp>
        <p:nvSpPr>
          <p:cNvPr id="3" name="Content Placeholder 2"/>
          <p:cNvSpPr>
            <a:spLocks noGrp="1"/>
          </p:cNvSpPr>
          <p:nvPr>
            <p:ph idx="1"/>
          </p:nvPr>
        </p:nvSpPr>
        <p:spPr>
          <a:xfrm>
            <a:off x="1097280" y="1845734"/>
            <a:ext cx="4434090" cy="4023360"/>
          </a:xfrm>
        </p:spPr>
        <p:txBody>
          <a:bodyPr>
            <a:normAutofit/>
          </a:bodyPr>
          <a:lstStyle/>
          <a:p>
            <a:r>
              <a:rPr lang="en-IE" dirty="0" smtClean="0"/>
              <a:t>Applying </a:t>
            </a:r>
            <a:r>
              <a:rPr lang="en-IE" dirty="0"/>
              <a:t>a viewport has no effect on desktop browsers. It is interpreted only once when the page loads, and cannot be modified thereafter. </a:t>
            </a:r>
          </a:p>
          <a:p>
            <a:pPr lvl="1"/>
            <a:endParaRPr lang="en-IE" dirty="0" smtClean="0">
              <a:hlinkClick r:id="rId2"/>
            </a:endParaRPr>
          </a:p>
          <a:p>
            <a:r>
              <a:rPr lang="en-IE" sz="1800" dirty="0" smtClean="0">
                <a:hlinkClick r:id="rId2"/>
              </a:rPr>
              <a:t>http</a:t>
            </a:r>
            <a:r>
              <a:rPr lang="en-IE" sz="1800" dirty="0">
                <a:hlinkClick r:id="rId2"/>
              </a:rPr>
              <a:t>://docs.w</a:t>
            </a:r>
            <a:r>
              <a:rPr lang="en-IE" sz="1800" dirty="0"/>
              <a:t>ebplatform.org/wiki/tutorials/mobile_viewport</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24</a:t>
            </a:fld>
            <a:endParaRPr lang="en-US" dirty="0"/>
          </a:p>
        </p:txBody>
      </p:sp>
      <p:pic>
        <p:nvPicPr>
          <p:cNvPr id="5" name="Picture 4"/>
          <p:cNvPicPr>
            <a:picLocks noChangeAspect="1"/>
          </p:cNvPicPr>
          <p:nvPr/>
        </p:nvPicPr>
        <p:blipFill>
          <a:blip r:embed="rId3"/>
          <a:stretch>
            <a:fillRect/>
          </a:stretch>
        </p:blipFill>
        <p:spPr>
          <a:xfrm>
            <a:off x="5919719" y="1011981"/>
            <a:ext cx="6128076" cy="5218062"/>
          </a:xfrm>
          <a:prstGeom prst="rect">
            <a:avLst/>
          </a:prstGeom>
        </p:spPr>
      </p:pic>
    </p:spTree>
    <p:extLst>
      <p:ext uri="{BB962C8B-B14F-4D97-AF65-F5344CB8AC3E}">
        <p14:creationId xmlns:p14="http://schemas.microsoft.com/office/powerpoint/2010/main" val="720260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a:t>
            </a:r>
            <a:r>
              <a:rPr lang="en-IE" b="1" dirty="0"/>
              <a:t> </a:t>
            </a:r>
            <a:r>
              <a:rPr lang="en-IE" dirty="0"/>
              <a:t>over</a:t>
            </a:r>
            <a:r>
              <a:rPr lang="en-IE" b="1" dirty="0"/>
              <a:t> </a:t>
            </a:r>
            <a:r>
              <a:rPr lang="en-IE" dirty="0"/>
              <a:t>zooming</a:t>
            </a:r>
            <a:r>
              <a:rPr lang="en-IE" b="1" dirty="0"/>
              <a:t> </a:t>
            </a:r>
            <a:r>
              <a:rPr lang="en-IE" dirty="0"/>
              <a:t>Add</a:t>
            </a:r>
            <a:r>
              <a:rPr lang="en-IE" b="1" dirty="0"/>
              <a:t> </a:t>
            </a:r>
            <a:r>
              <a:rPr lang="en-IE" dirty="0"/>
              <a:t>comment</a:t>
            </a:r>
          </a:p>
        </p:txBody>
      </p:sp>
      <p:sp>
        <p:nvSpPr>
          <p:cNvPr id="3" name="Content Placeholder 2"/>
          <p:cNvSpPr>
            <a:spLocks noGrp="1"/>
          </p:cNvSpPr>
          <p:nvPr>
            <p:ph idx="1"/>
          </p:nvPr>
        </p:nvSpPr>
        <p:spPr/>
        <p:txBody>
          <a:bodyPr/>
          <a:lstStyle/>
          <a:p>
            <a:r>
              <a:rPr lang="en-IE" dirty="0" smtClean="0"/>
              <a:t>Once </a:t>
            </a:r>
            <a:r>
              <a:rPr lang="en-IE" dirty="0"/>
              <a:t>content is well-adapted and properly fit for presentation on mobile browsers, there may no longer be any need to use zoom controls to access different portions of the page. </a:t>
            </a:r>
            <a:endParaRPr lang="en-IE" dirty="0" smtClean="0"/>
          </a:p>
          <a:p>
            <a:r>
              <a:rPr lang="en-IE" dirty="0" smtClean="0"/>
              <a:t>To </a:t>
            </a:r>
            <a:r>
              <a:rPr lang="en-IE" dirty="0"/>
              <a:t>disable the browser's default double-tap and pinch-zoom gestures and ensure that content appears at the proper magnification level, apply this viewport: </a:t>
            </a:r>
          </a:p>
          <a:p>
            <a:endParaRPr lang="en-IE" dirty="0"/>
          </a:p>
        </p:txBody>
      </p:sp>
      <p:pic>
        <p:nvPicPr>
          <p:cNvPr id="4" name="Picture 3"/>
          <p:cNvPicPr>
            <a:picLocks noChangeAspect="1"/>
          </p:cNvPicPr>
          <p:nvPr/>
        </p:nvPicPr>
        <p:blipFill>
          <a:blip r:embed="rId2"/>
          <a:stretch>
            <a:fillRect/>
          </a:stretch>
        </p:blipFill>
        <p:spPr>
          <a:xfrm>
            <a:off x="1537110" y="3857414"/>
            <a:ext cx="9178739" cy="776045"/>
          </a:xfrm>
          <a:prstGeom prst="rect">
            <a:avLst/>
          </a:prstGeom>
        </p:spPr>
      </p:pic>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360728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Control over Text-size </a:t>
            </a:r>
            <a:endParaRPr lang="en-IE" dirty="0"/>
          </a:p>
        </p:txBody>
      </p:sp>
      <p:sp>
        <p:nvSpPr>
          <p:cNvPr id="3" name="Content Placeholder 2"/>
          <p:cNvSpPr>
            <a:spLocks noGrp="1"/>
          </p:cNvSpPr>
          <p:nvPr>
            <p:ph idx="1"/>
          </p:nvPr>
        </p:nvSpPr>
        <p:spPr/>
        <p:txBody>
          <a:bodyPr>
            <a:normAutofit/>
          </a:bodyPr>
          <a:lstStyle/>
          <a:p>
            <a:r>
              <a:rPr lang="en-IE" dirty="0"/>
              <a:t>To prevent the text size from changing, disable the </a:t>
            </a:r>
            <a:r>
              <a:rPr lang="en-IE" b="1" dirty="0"/>
              <a:t>text-size-adjust</a:t>
            </a:r>
            <a:r>
              <a:rPr lang="en-IE" dirty="0"/>
              <a:t> CSS property. </a:t>
            </a:r>
            <a:endParaRPr lang="en-IE" dirty="0" smtClean="0"/>
          </a:p>
          <a:p>
            <a:endParaRPr lang="en-IE" dirty="0"/>
          </a:p>
          <a:p>
            <a:endParaRPr lang="en-IE" dirty="0" smtClean="0"/>
          </a:p>
          <a:p>
            <a:endParaRPr lang="en-IE" dirty="0"/>
          </a:p>
          <a:p>
            <a:r>
              <a:rPr lang="en-IE" dirty="0"/>
              <a:t>Be careful not to apply the CSS above to a desktop-oriented interface. Doing so interferes with the browser's zoom feature, which is </a:t>
            </a:r>
            <a:r>
              <a:rPr lang="en-IE" i="1" dirty="0"/>
              <a:t>not</a:t>
            </a:r>
            <a:r>
              <a:rPr lang="en-IE" dirty="0"/>
              <a:t> controlled by mobile viewport settings. </a:t>
            </a:r>
            <a:endParaRPr lang="en-IE" dirty="0" smtClean="0"/>
          </a:p>
          <a:p>
            <a:endParaRPr lang="en-IE" dirty="0"/>
          </a:p>
        </p:txBody>
      </p:sp>
      <p:pic>
        <p:nvPicPr>
          <p:cNvPr id="4" name="Picture 3"/>
          <p:cNvPicPr>
            <a:picLocks noChangeAspect="1"/>
          </p:cNvPicPr>
          <p:nvPr/>
        </p:nvPicPr>
        <p:blipFill>
          <a:blip r:embed="rId2"/>
          <a:stretch>
            <a:fillRect/>
          </a:stretch>
        </p:blipFill>
        <p:spPr>
          <a:xfrm>
            <a:off x="2355743" y="2640143"/>
            <a:ext cx="5040420" cy="443114"/>
          </a:xfrm>
          <a:prstGeom prst="rect">
            <a:avLst/>
          </a:prstGeom>
        </p:spPr>
      </p:pic>
      <p:pic>
        <p:nvPicPr>
          <p:cNvPr id="5" name="Picture 4"/>
          <p:cNvPicPr>
            <a:picLocks noChangeAspect="1"/>
          </p:cNvPicPr>
          <p:nvPr/>
        </p:nvPicPr>
        <p:blipFill>
          <a:blip r:embed="rId3"/>
          <a:stretch>
            <a:fillRect/>
          </a:stretch>
        </p:blipFill>
        <p:spPr>
          <a:xfrm>
            <a:off x="3984220" y="4478514"/>
            <a:ext cx="6572250" cy="1685925"/>
          </a:xfrm>
          <a:prstGeom prst="rect">
            <a:avLst/>
          </a:prstGeom>
        </p:spPr>
      </p:pic>
      <p:sp>
        <p:nvSpPr>
          <p:cNvPr id="6" name="Slide Number Placeholder 5"/>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362405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Responsive?</a:t>
            </a:r>
            <a:endParaRPr lang="en-IE" dirty="0"/>
          </a:p>
        </p:txBody>
      </p:sp>
      <p:sp>
        <p:nvSpPr>
          <p:cNvPr id="3" name="Content Placeholder 2"/>
          <p:cNvSpPr>
            <a:spLocks noGrp="1"/>
          </p:cNvSpPr>
          <p:nvPr>
            <p:ph idx="1"/>
          </p:nvPr>
        </p:nvSpPr>
        <p:spPr/>
        <p:txBody>
          <a:bodyPr/>
          <a:lstStyle/>
          <a:p>
            <a:r>
              <a:rPr lang="en-IE" dirty="0" smtClean="0">
                <a:effectLst/>
              </a:rPr>
              <a:t>Essentially, there are just too many mobile devices hitting the market to tailor our websites to view well on them all. </a:t>
            </a:r>
          </a:p>
          <a:p>
            <a:r>
              <a:rPr lang="en-IE" dirty="0" smtClean="0">
                <a:effectLst/>
              </a:rPr>
              <a:t>Nearly every device released has a different screen size and resolution than it’s predecessor. It simply doesn’t make sense for companies big and small to spend the time and money to create a bespoke web experience for each device in the ever expanding line-up.</a:t>
            </a:r>
            <a:endParaRPr lang="en-IE" dirty="0" smtClean="0"/>
          </a:p>
          <a:p>
            <a:r>
              <a:rPr lang="en-IE" dirty="0" smtClean="0"/>
              <a:t>RWD is one of the simplest and quickest ways to make a website work handsomely on a lot of devices—and you can use the web skills you already have.</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228090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39409" y="752787"/>
            <a:ext cx="3257550" cy="21145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362" y="2181146"/>
            <a:ext cx="6076950" cy="3305175"/>
          </a:xfrm>
          <a:prstGeom prst="rect">
            <a:avLst/>
          </a:prstGeom>
          <a:effectLst>
            <a:softEdge rad="139700"/>
          </a:effectLst>
        </p:spPr>
      </p:pic>
      <p:sp>
        <p:nvSpPr>
          <p:cNvPr id="7" name="Slide Number Placeholder 6"/>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44813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Responsive Design</a:t>
            </a:r>
            <a:endParaRPr lang="en-IE" dirty="0"/>
          </a:p>
        </p:txBody>
      </p:sp>
      <p:sp>
        <p:nvSpPr>
          <p:cNvPr id="3" name="Content Placeholder 2"/>
          <p:cNvSpPr>
            <a:spLocks noGrp="1"/>
          </p:cNvSpPr>
          <p:nvPr>
            <p:ph idx="1"/>
          </p:nvPr>
        </p:nvSpPr>
        <p:spPr/>
        <p:txBody>
          <a:bodyPr>
            <a:normAutofit/>
          </a:bodyPr>
          <a:lstStyle/>
          <a:p>
            <a:r>
              <a:rPr lang="en-IE" dirty="0"/>
              <a:t>Responsive design is when your website design can adapt to the width and height of the device it is being viewed </a:t>
            </a:r>
            <a:r>
              <a:rPr lang="en-IE" dirty="0" smtClean="0"/>
              <a:t>on (content can  </a:t>
            </a:r>
            <a:r>
              <a:rPr lang="en-IE" dirty="0"/>
              <a:t>adapt to the </a:t>
            </a:r>
            <a:r>
              <a:rPr lang="en-IE" dirty="0" smtClean="0"/>
              <a:t>user.</a:t>
            </a:r>
            <a:endParaRPr lang="en-IE" dirty="0"/>
          </a:p>
          <a:p>
            <a:r>
              <a:rPr lang="en-IE" dirty="0" smtClean="0"/>
              <a:t>Responsive </a:t>
            </a:r>
            <a:r>
              <a:rPr lang="en-IE" dirty="0"/>
              <a:t>design is done by using media queries in your CSS file to change the styling of your HTML elements depending on certain breakpoints you setup. </a:t>
            </a:r>
          </a:p>
          <a:p>
            <a:r>
              <a:rPr lang="en-IE" dirty="0"/>
              <a:t>The breakpoints define a range of widths which will use different CSS styles. </a:t>
            </a:r>
            <a:endParaRPr lang="en-IE" dirty="0" smtClean="0"/>
          </a:p>
          <a:p>
            <a:pPr lvl="1"/>
            <a:r>
              <a:rPr lang="en-IE" dirty="0" smtClean="0"/>
              <a:t>This </a:t>
            </a:r>
            <a:r>
              <a:rPr lang="en-IE" dirty="0"/>
              <a:t>is typically different sizes of devices such as mobile phones, 7 inch tablets, 10 inch tablets, 13 inch laptops and desktop monitors.</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8298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79" y="293081"/>
            <a:ext cx="10058400" cy="1450757"/>
          </a:xfrm>
        </p:spPr>
        <p:txBody>
          <a:bodyPr/>
          <a:lstStyle/>
          <a:p>
            <a:r>
              <a:rPr lang="en-IE" dirty="0" smtClean="0"/>
              <a:t>The Recipe for Responsive Web Design</a:t>
            </a:r>
            <a:endParaRPr lang="en-IE" dirty="0"/>
          </a:p>
        </p:txBody>
      </p:sp>
      <p:sp>
        <p:nvSpPr>
          <p:cNvPr id="3" name="Content Placeholder 2"/>
          <p:cNvSpPr>
            <a:spLocks noGrp="1"/>
          </p:cNvSpPr>
          <p:nvPr>
            <p:ph idx="1"/>
          </p:nvPr>
        </p:nvSpPr>
        <p:spPr>
          <a:xfrm>
            <a:off x="738510" y="1817850"/>
            <a:ext cx="11345566" cy="4351338"/>
          </a:xfrm>
        </p:spPr>
        <p:txBody>
          <a:bodyPr>
            <a:normAutofit/>
          </a:bodyPr>
          <a:lstStyle/>
          <a:p>
            <a:r>
              <a:rPr lang="en-IE" dirty="0" smtClean="0"/>
              <a:t>There are three primary techniques for building a responsively designed website:</a:t>
            </a:r>
          </a:p>
          <a:p>
            <a:endParaRPr lang="en-IE" dirty="0" smtClean="0"/>
          </a:p>
          <a:p>
            <a:pPr marL="555498" lvl="1" indent="-514350">
              <a:buSzPct val="97000"/>
              <a:buFont typeface="+mj-lt"/>
              <a:buAutoNum type="romanLcPeriod"/>
            </a:pPr>
            <a:r>
              <a:rPr lang="en-IE" sz="2000" dirty="0" smtClean="0"/>
              <a:t>CSS3 media queries</a:t>
            </a:r>
          </a:p>
          <a:p>
            <a:pPr lvl="2"/>
            <a:r>
              <a:rPr lang="en-IE" sz="1600" dirty="0" smtClean="0"/>
              <a:t>Use </a:t>
            </a:r>
            <a:r>
              <a:rPr lang="en-IE" sz="1600" dirty="0"/>
              <a:t>media queries not to target specific device resolutions, but rather to adjust the design and content as it reaches various breakpoints. </a:t>
            </a:r>
          </a:p>
          <a:p>
            <a:pPr marL="498348" lvl="1" indent="-457200">
              <a:buFont typeface="+mj-lt"/>
              <a:buAutoNum type="romanLcPeriod"/>
            </a:pPr>
            <a:r>
              <a:rPr lang="en-IE" sz="2000" dirty="0" smtClean="0"/>
              <a:t>Fluid-grid layouts</a:t>
            </a:r>
          </a:p>
          <a:p>
            <a:pPr lvl="2"/>
            <a:r>
              <a:rPr lang="en-IE" sz="1600" dirty="0" smtClean="0"/>
              <a:t>Using relative CSS proportions instead of  absolute sizes for page layout elements.</a:t>
            </a:r>
          </a:p>
          <a:p>
            <a:pPr marL="498348" lvl="1" indent="-457200">
              <a:buFont typeface="+mj-lt"/>
              <a:buAutoNum type="romanLcPeriod"/>
            </a:pPr>
            <a:r>
              <a:rPr lang="en-IE" sz="2000" dirty="0" smtClean="0"/>
              <a:t>Fluid images and media</a:t>
            </a:r>
          </a:p>
          <a:p>
            <a:pPr lvl="2"/>
            <a:r>
              <a:rPr lang="en-IE" sz="1600" dirty="0"/>
              <a:t>Fluid images are a CSS technique that keeps outsized images (or media) from “breaking out” of their parent elements when the parent element width is smaller than that of the image (or media). The images and media scale down as the parent element scales down</a:t>
            </a:r>
            <a:r>
              <a:rPr lang="en-IE" sz="1600" dirty="0" smtClean="0"/>
              <a:t>.</a:t>
            </a:r>
          </a:p>
          <a:p>
            <a:pPr lvl="2"/>
            <a:endParaRPr lang="en-IE" sz="1600" dirty="0" smtClean="0"/>
          </a:p>
          <a:p>
            <a:pPr lvl="2"/>
            <a:endParaRPr lang="en-IE" sz="1600" dirty="0"/>
          </a:p>
          <a:p>
            <a:pPr lvl="2"/>
            <a:r>
              <a:rPr lang="en-IE" sz="1600" dirty="0" smtClean="0"/>
              <a:t>Using </a:t>
            </a:r>
            <a:r>
              <a:rPr lang="en-IE" sz="1600" dirty="0"/>
              <a:t>a simple </a:t>
            </a:r>
            <a:r>
              <a:rPr lang="en-IE" sz="1600" dirty="0"/>
              <a:t>font-size reset on the &lt;body&gt; element and defining font sizes in ems or percentages keeps our type fluid.</a:t>
            </a:r>
          </a:p>
          <a:p>
            <a:pPr lvl="1"/>
            <a:endParaRPr lang="en-IE" dirty="0"/>
          </a:p>
          <a:p>
            <a:pPr marL="0" indent="0">
              <a:buNone/>
            </a:pPr>
            <a:endParaRPr lang="en-IE" dirty="0" smtClean="0"/>
          </a:p>
        </p:txBody>
      </p:sp>
      <p:pic>
        <p:nvPicPr>
          <p:cNvPr id="5" name="Picture 4"/>
          <p:cNvPicPr>
            <a:picLocks noChangeAspect="1"/>
          </p:cNvPicPr>
          <p:nvPr/>
        </p:nvPicPr>
        <p:blipFill>
          <a:blip r:embed="rId2"/>
          <a:stretch>
            <a:fillRect/>
          </a:stretch>
        </p:blipFill>
        <p:spPr>
          <a:xfrm>
            <a:off x="9267824" y="2208911"/>
            <a:ext cx="2409825" cy="757273"/>
          </a:xfrm>
          <a:prstGeom prst="rect">
            <a:avLst/>
          </a:prstGeom>
        </p:spPr>
      </p:pic>
      <p:pic>
        <p:nvPicPr>
          <p:cNvPr id="6" name="Picture 5"/>
          <p:cNvPicPr>
            <a:picLocks noChangeAspect="1"/>
          </p:cNvPicPr>
          <p:nvPr/>
        </p:nvPicPr>
        <p:blipFill>
          <a:blip r:embed="rId3"/>
          <a:stretch>
            <a:fillRect/>
          </a:stretch>
        </p:blipFill>
        <p:spPr>
          <a:xfrm>
            <a:off x="8253254" y="3634619"/>
            <a:ext cx="2295525" cy="717799"/>
          </a:xfrm>
          <a:prstGeom prst="rect">
            <a:avLst/>
          </a:prstGeom>
        </p:spPr>
      </p:pic>
      <p:pic>
        <p:nvPicPr>
          <p:cNvPr id="7" name="Picture 6"/>
          <p:cNvPicPr>
            <a:picLocks noChangeAspect="1"/>
          </p:cNvPicPr>
          <p:nvPr/>
        </p:nvPicPr>
        <p:blipFill>
          <a:blip r:embed="rId4"/>
          <a:stretch>
            <a:fillRect/>
          </a:stretch>
        </p:blipFill>
        <p:spPr>
          <a:xfrm>
            <a:off x="9324975" y="5020853"/>
            <a:ext cx="2867025" cy="742950"/>
          </a:xfrm>
          <a:prstGeom prst="rect">
            <a:avLst/>
          </a:prstGeom>
        </p:spPr>
      </p:pic>
      <p:sp>
        <p:nvSpPr>
          <p:cNvPr id="4" name="Slide Number Placeholder 3"/>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383672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CSS3 </a:t>
            </a:r>
            <a:r>
              <a:rPr lang="en-IE" dirty="0"/>
              <a:t>media </a:t>
            </a:r>
            <a:r>
              <a:rPr lang="en-IE" dirty="0" smtClean="0"/>
              <a:t>queries              </a:t>
            </a:r>
            <a:endParaRPr lang="en-IE" dirty="0"/>
          </a:p>
        </p:txBody>
      </p:sp>
      <p:sp>
        <p:nvSpPr>
          <p:cNvPr id="4" name="Content Placeholder 3"/>
          <p:cNvSpPr>
            <a:spLocks noGrp="1"/>
          </p:cNvSpPr>
          <p:nvPr>
            <p:ph idx="1"/>
          </p:nvPr>
        </p:nvSpPr>
        <p:spPr/>
        <p:txBody>
          <a:bodyPr>
            <a:normAutofit/>
          </a:bodyPr>
          <a:lstStyle/>
          <a:p>
            <a:r>
              <a:rPr lang="en-IE" dirty="0" smtClean="0"/>
              <a:t>CSS3 media queries let us apply CSS selectively to different user environments based on the current value of relevant media features</a:t>
            </a:r>
            <a:r>
              <a:rPr lang="en-IE" dirty="0"/>
              <a:t>. </a:t>
            </a:r>
            <a:endParaRPr lang="en-IE" dirty="0" smtClean="0"/>
          </a:p>
          <a:p>
            <a:pPr lvl="1"/>
            <a:r>
              <a:rPr lang="en-IE" dirty="0" smtClean="0"/>
              <a:t>Media </a:t>
            </a:r>
            <a:r>
              <a:rPr lang="en-IE" dirty="0"/>
              <a:t>types (e.g., screen, print, projection) have media features (width, </a:t>
            </a:r>
            <a:r>
              <a:rPr lang="en-IE" dirty="0" err="1"/>
              <a:t>color</a:t>
            </a:r>
            <a:r>
              <a:rPr lang="en-IE" dirty="0"/>
              <a:t>, monochrome, orientation). It’s these media features we evaluate in our media queries.</a:t>
            </a:r>
          </a:p>
          <a:p>
            <a:r>
              <a:rPr lang="en-IE" dirty="0" smtClean="0"/>
              <a:t>A </a:t>
            </a:r>
            <a:r>
              <a:rPr lang="en-IE" dirty="0"/>
              <a:t>CSS media query is a logical expression. When it evaluates to TRUE, the enclosed CSS rules are applied</a:t>
            </a:r>
            <a:r>
              <a:rPr lang="en-IE" dirty="0" smtClean="0"/>
              <a:t>.</a:t>
            </a:r>
          </a:p>
          <a:p>
            <a:endParaRPr lang="en-IE" dirty="0"/>
          </a:p>
          <a:p>
            <a:endParaRPr lang="en-IE" dirty="0" smtClean="0"/>
          </a:p>
          <a:p>
            <a:endParaRPr lang="en-IE" dirty="0"/>
          </a:p>
        </p:txBody>
      </p:sp>
      <p:sp>
        <p:nvSpPr>
          <p:cNvPr id="3" name="Slide Number Placeholder 2"/>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707433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a:t>
            </a:r>
            <a:r>
              <a:rPr lang="en-IE" b="1" dirty="0"/>
              <a:t> </a:t>
            </a:r>
            <a:r>
              <a:rPr lang="en-IE" dirty="0"/>
              <a:t>to</a:t>
            </a:r>
            <a:r>
              <a:rPr lang="en-IE" b="1" dirty="0"/>
              <a:t> </a:t>
            </a:r>
            <a:r>
              <a:rPr lang="en-IE" dirty="0"/>
              <a:t>Write a Media Query</a:t>
            </a:r>
          </a:p>
        </p:txBody>
      </p:sp>
      <p:sp>
        <p:nvSpPr>
          <p:cNvPr id="3" name="Content Placeholder 2"/>
          <p:cNvSpPr>
            <a:spLocks noGrp="1"/>
          </p:cNvSpPr>
          <p:nvPr>
            <p:ph idx="1"/>
          </p:nvPr>
        </p:nvSpPr>
        <p:spPr/>
        <p:txBody>
          <a:bodyPr>
            <a:normAutofit lnSpcReduction="10000"/>
          </a:bodyPr>
          <a:lstStyle/>
          <a:p>
            <a:r>
              <a:rPr lang="en-IE" dirty="0"/>
              <a:t>A media query consists of a media type </a:t>
            </a:r>
            <a:r>
              <a:rPr lang="en-IE" dirty="0" smtClean="0"/>
              <a:t>and an </a:t>
            </a:r>
            <a:r>
              <a:rPr lang="en-IE" dirty="0"/>
              <a:t>optional expression to check for specific </a:t>
            </a:r>
            <a:r>
              <a:rPr lang="en-IE" dirty="0" smtClean="0"/>
              <a:t/>
            </a:r>
            <a:br>
              <a:rPr lang="en-IE" dirty="0" smtClean="0"/>
            </a:br>
            <a:r>
              <a:rPr lang="en-IE" dirty="0" smtClean="0"/>
              <a:t>media </a:t>
            </a:r>
            <a:r>
              <a:rPr lang="en-IE" dirty="0"/>
              <a:t>features. </a:t>
            </a:r>
            <a:endParaRPr lang="en-IE" dirty="0" smtClean="0"/>
          </a:p>
          <a:p>
            <a:r>
              <a:rPr lang="en-IE" dirty="0"/>
              <a:t>For example, </a:t>
            </a:r>
            <a:r>
              <a:rPr lang="en-IE" dirty="0" smtClean="0"/>
              <a:t>to define a layout for </a:t>
            </a:r>
            <a:r>
              <a:rPr lang="en-IE" dirty="0"/>
              <a:t>screens with a width </a:t>
            </a:r>
            <a:r>
              <a:rPr lang="en-IE" dirty="0" smtClean="0"/>
              <a:t>of 480px </a:t>
            </a:r>
            <a:r>
              <a:rPr lang="en-IE" dirty="0"/>
              <a:t>and below</a:t>
            </a:r>
            <a:r>
              <a:rPr lang="en-IE" dirty="0" smtClean="0"/>
              <a:t>.</a:t>
            </a:r>
          </a:p>
          <a:p>
            <a:endParaRPr lang="en-IE" dirty="0"/>
          </a:p>
          <a:p>
            <a:endParaRPr lang="en-IE" dirty="0" smtClean="0"/>
          </a:p>
          <a:p>
            <a:r>
              <a:rPr lang="en-IE" dirty="0"/>
              <a:t>For example, you might want to send mobile devices with a width between 400 and 800 pixels a special tablet style sheet. To define this you would write</a:t>
            </a:r>
            <a:r>
              <a:rPr lang="en-IE" dirty="0" smtClean="0"/>
              <a:t>:</a:t>
            </a:r>
          </a:p>
          <a:p>
            <a:endParaRPr lang="en-IE" dirty="0"/>
          </a:p>
          <a:p>
            <a:endParaRPr lang="en-IE" dirty="0" smtClean="0"/>
          </a:p>
          <a:p>
            <a:r>
              <a:rPr lang="en-IE" dirty="0"/>
              <a:t>To print a document only on 300dpi or better printers, you could write: </a:t>
            </a:r>
          </a:p>
          <a:p>
            <a:endParaRPr lang="en-IE" dirty="0"/>
          </a:p>
          <a:p>
            <a:endParaRPr lang="en-IE" dirty="0" smtClean="0"/>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8</a:t>
            </a:fld>
            <a:endParaRPr lang="en-US" dirty="0"/>
          </a:p>
        </p:txBody>
      </p:sp>
      <p:pic>
        <p:nvPicPr>
          <p:cNvPr id="16" name="Picture 15"/>
          <p:cNvPicPr>
            <a:picLocks noChangeAspect="1"/>
          </p:cNvPicPr>
          <p:nvPr/>
        </p:nvPicPr>
        <p:blipFill>
          <a:blip r:embed="rId2"/>
          <a:stretch>
            <a:fillRect/>
          </a:stretch>
        </p:blipFill>
        <p:spPr>
          <a:xfrm>
            <a:off x="1865371" y="4488443"/>
            <a:ext cx="7369278" cy="597913"/>
          </a:xfrm>
          <a:prstGeom prst="rect">
            <a:avLst/>
          </a:prstGeom>
        </p:spPr>
      </p:pic>
      <p:pic>
        <p:nvPicPr>
          <p:cNvPr id="17" name="Picture 16"/>
          <p:cNvPicPr>
            <a:picLocks noChangeAspect="1"/>
          </p:cNvPicPr>
          <p:nvPr/>
        </p:nvPicPr>
        <p:blipFill>
          <a:blip r:embed="rId3"/>
          <a:stretch>
            <a:fillRect/>
          </a:stretch>
        </p:blipFill>
        <p:spPr>
          <a:xfrm>
            <a:off x="2078324" y="3046227"/>
            <a:ext cx="5371787" cy="537179"/>
          </a:xfrm>
          <a:prstGeom prst="rect">
            <a:avLst/>
          </a:prstGeom>
        </p:spPr>
      </p:pic>
      <p:pic>
        <p:nvPicPr>
          <p:cNvPr id="18" name="Picture 17"/>
          <p:cNvPicPr>
            <a:picLocks noChangeAspect="1"/>
          </p:cNvPicPr>
          <p:nvPr/>
        </p:nvPicPr>
        <p:blipFill>
          <a:blip r:embed="rId4"/>
          <a:stretch>
            <a:fillRect/>
          </a:stretch>
        </p:blipFill>
        <p:spPr>
          <a:xfrm>
            <a:off x="2218261" y="5696262"/>
            <a:ext cx="6047380" cy="529925"/>
          </a:xfrm>
          <a:prstGeom prst="rect">
            <a:avLst/>
          </a:prstGeom>
        </p:spPr>
      </p:pic>
    </p:spTree>
    <p:extLst>
      <p:ext uri="{BB962C8B-B14F-4D97-AF65-F5344CB8AC3E}">
        <p14:creationId xmlns:p14="http://schemas.microsoft.com/office/powerpoint/2010/main" val="782164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media type exist ?</a:t>
            </a:r>
            <a:endParaRPr lang="en-I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57199039"/>
              </p:ext>
            </p:extLst>
          </p:nvPr>
        </p:nvGraphicFramePr>
        <p:xfrm>
          <a:off x="1096960" y="2071115"/>
          <a:ext cx="10058720" cy="2595880"/>
        </p:xfrm>
        <a:graphic>
          <a:graphicData uri="http://schemas.openxmlformats.org/drawingml/2006/table">
            <a:tbl>
              <a:tblPr firstRow="1" bandRow="1">
                <a:tableStyleId>{5C22544A-7EE6-4342-B048-85BDC9FD1C3A}</a:tableStyleId>
              </a:tblPr>
              <a:tblGrid>
                <a:gridCol w="1841113"/>
                <a:gridCol w="8217607"/>
              </a:tblGrid>
              <a:tr h="370840">
                <a:tc>
                  <a:txBody>
                    <a:bodyPr/>
                    <a:lstStyle/>
                    <a:p>
                      <a:pPr>
                        <a:lnSpc>
                          <a:spcPct val="107000"/>
                        </a:lnSpc>
                        <a:spcAft>
                          <a:spcPts val="0"/>
                        </a:spcAft>
                        <a:tabLst>
                          <a:tab pos="1362710" algn="ctr"/>
                        </a:tabLst>
                      </a:pPr>
                      <a:r>
                        <a:rPr lang="en-IE" sz="16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Media Type	</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E" sz="16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Explanation</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algn="l" defTabSz="914400" rtl="0" eaLnBrk="1" latinLnBrk="0" hangingPunct="1">
                        <a:lnSpc>
                          <a:spcPct val="150000"/>
                        </a:lnSpc>
                        <a:spcAft>
                          <a:spcPts val="0"/>
                        </a:spcAft>
                      </a:pPr>
                      <a:r>
                        <a:rPr lang="en-IE" sz="1400" b="0" kern="120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all</a:t>
                      </a:r>
                    </a:p>
                  </a:txBody>
                  <a:tcPr marL="68580" marR="68580" marT="0" marB="0"/>
                </a:tc>
                <a:tc>
                  <a:txBody>
                    <a:bodyPr/>
                    <a:lstStyle/>
                    <a:p>
                      <a:pPr>
                        <a:lnSpc>
                          <a:spcPct val="150000"/>
                        </a:lnSpc>
                        <a:spcAft>
                          <a:spcPts val="0"/>
                        </a:spcAft>
                      </a:pPr>
                      <a:r>
                        <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for all media types.</a:t>
                      </a:r>
                    </a:p>
                  </a:txBody>
                  <a:tcPr marL="68580" marR="68580" marT="0" marB="0"/>
                </a:tc>
              </a:tr>
              <a:tr h="370840">
                <a:tc>
                  <a:txBody>
                    <a:bodyPr/>
                    <a:lstStyle/>
                    <a:p>
                      <a:pPr marL="0" algn="l" defTabSz="914400" rtl="0" eaLnBrk="1" latinLnBrk="0" hangingPunct="1">
                        <a:lnSpc>
                          <a:spcPct val="150000"/>
                        </a:lnSpc>
                        <a:spcAft>
                          <a:spcPts val="0"/>
                        </a:spcAft>
                      </a:pPr>
                      <a:r>
                        <a:rPr lang="en-IE" sz="1400" b="0" kern="120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screen</a:t>
                      </a:r>
                    </a:p>
                  </a:txBody>
                  <a:tcPr marL="68580" marR="68580" marT="0" marB="0"/>
                </a:tc>
                <a:tc>
                  <a:txBody>
                    <a:bodyPr/>
                    <a:lstStyle/>
                    <a:p>
                      <a:pPr>
                        <a:lnSpc>
                          <a:spcPct val="150000"/>
                        </a:lnSpc>
                        <a:spcAft>
                          <a:spcPts val="0"/>
                        </a:spcAft>
                      </a:pPr>
                      <a:r>
                        <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on </a:t>
                      </a:r>
                      <a:r>
                        <a:rPr lang="en-IE" sz="1400" kern="1200" dirty="0" err="1">
                          <a:solidFill>
                            <a:schemeClr val="bg1">
                              <a:lumMod val="50000"/>
                            </a:schemeClr>
                          </a:solidFill>
                          <a:effectLst/>
                          <a:latin typeface="+mj-lt"/>
                          <a:ea typeface="Times New Roman" panose="02020603050405020304" pitchFamily="18" charset="0"/>
                          <a:cs typeface="Times New Roman" panose="02020603050405020304" pitchFamily="18" charset="0"/>
                        </a:rPr>
                        <a:t>color</a:t>
                      </a:r>
                      <a:r>
                        <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rPr>
                        <a:t> computer screens.</a:t>
                      </a:r>
                    </a:p>
                  </a:txBody>
                  <a:tcPr marL="68580" marR="68580" marT="0" marB="0"/>
                </a:tc>
              </a:tr>
              <a:tr h="370840">
                <a:tc>
                  <a:txBody>
                    <a:bodyPr/>
                    <a:lstStyle/>
                    <a:p>
                      <a:pPr marL="0" algn="l" defTabSz="914400" rtl="0" eaLnBrk="1" latinLnBrk="0" hangingPunct="1">
                        <a:lnSpc>
                          <a:spcPct val="150000"/>
                        </a:lnSpc>
                        <a:spcAft>
                          <a:spcPts val="0"/>
                        </a:spcAft>
                      </a:pPr>
                      <a:r>
                        <a:rPr lang="en-IE" sz="1400" b="0" kern="120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print</a:t>
                      </a:r>
                    </a:p>
                  </a:txBody>
                  <a:tcPr marL="68580" marR="68580" marT="0" marB="0"/>
                </a:tc>
                <a:tc>
                  <a:txBody>
                    <a:bodyPr/>
                    <a:lstStyle/>
                    <a:p>
                      <a:pPr>
                        <a:lnSpc>
                          <a:spcPct val="150000"/>
                        </a:lnSpc>
                        <a:spcAft>
                          <a:spcPts val="0"/>
                        </a:spcAft>
                      </a:pPr>
                      <a:r>
                        <a:rPr lang="en-IE" sz="1400" kern="120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on paper formats and documents viewed in "print preview" mode.</a:t>
                      </a:r>
                    </a:p>
                  </a:txBody>
                  <a:tcPr marL="68580" marR="68580" marT="0" marB="0"/>
                </a:tc>
              </a:tr>
              <a:tr h="370840">
                <a:tc>
                  <a:txBody>
                    <a:bodyPr/>
                    <a:lstStyle/>
                    <a:p>
                      <a:pPr marL="0" algn="l" defTabSz="914400" rtl="0" eaLnBrk="1" latinLnBrk="0" hangingPunct="1">
                        <a:lnSpc>
                          <a:spcPct val="150000"/>
                        </a:lnSpc>
                        <a:spcAft>
                          <a:spcPts val="0"/>
                        </a:spcAft>
                      </a:pPr>
                      <a:r>
                        <a:rPr lang="en-IE" sz="1400" b="0" kern="120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tv</a:t>
                      </a:r>
                    </a:p>
                  </a:txBody>
                  <a:tcPr marL="68580" marR="68580" marT="0" marB="0"/>
                </a:tc>
                <a:tc>
                  <a:txBody>
                    <a:bodyPr/>
                    <a:lstStyle/>
                    <a:p>
                      <a:pPr>
                        <a:lnSpc>
                          <a:spcPct val="150000"/>
                        </a:lnSpc>
                        <a:spcAft>
                          <a:spcPts val="0"/>
                        </a:spcAft>
                      </a:pPr>
                      <a:r>
                        <a:rPr lang="en-IE" sz="1400" kern="120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on television style devices, with low resolution, color and sound.</a:t>
                      </a:r>
                    </a:p>
                  </a:txBody>
                  <a:tcPr marL="68580" marR="68580" marT="0" marB="0"/>
                </a:tc>
              </a:tr>
              <a:tr h="370840">
                <a:tc>
                  <a:txBody>
                    <a:bodyPr/>
                    <a:lstStyle/>
                    <a:p>
                      <a:pPr marL="0" algn="l" defTabSz="914400" rtl="0" eaLnBrk="1" latinLnBrk="0" hangingPunct="1">
                        <a:lnSpc>
                          <a:spcPct val="150000"/>
                        </a:lnSpc>
                        <a:spcAft>
                          <a:spcPts val="0"/>
                        </a:spcAft>
                      </a:pPr>
                      <a:r>
                        <a:rPr lang="en-IE" sz="1400" b="0" kern="120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handheld</a:t>
                      </a:r>
                    </a:p>
                  </a:txBody>
                  <a:tcPr marL="68580" marR="68580" marT="0" marB="0"/>
                </a:tc>
                <a:tc>
                  <a:txBody>
                    <a:bodyPr/>
                    <a:lstStyle/>
                    <a:p>
                      <a:pPr>
                        <a:lnSpc>
                          <a:spcPct val="150000"/>
                        </a:lnSpc>
                        <a:spcAft>
                          <a:spcPts val="0"/>
                        </a:spcAft>
                      </a:pPr>
                      <a:r>
                        <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on small, usually monochrome, devices such as phones or PDAs.</a:t>
                      </a:r>
                    </a:p>
                  </a:txBody>
                  <a:tcPr marL="68580" marR="68580" marT="0" marB="0"/>
                </a:tc>
              </a:tr>
              <a:tr h="370840">
                <a:tc>
                  <a:txBody>
                    <a:bodyPr/>
                    <a:lstStyle/>
                    <a:p>
                      <a:pPr marL="0" algn="l" defTabSz="914400" rtl="0" eaLnBrk="1" latinLnBrk="0" hangingPunct="1">
                        <a:lnSpc>
                          <a:spcPct val="150000"/>
                        </a:lnSpc>
                        <a:spcAft>
                          <a:spcPts val="0"/>
                        </a:spcAft>
                      </a:pPr>
                      <a:r>
                        <a:rPr lang="en-IE" sz="1400" b="0" kern="120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projection</a:t>
                      </a:r>
                    </a:p>
                  </a:txBody>
                  <a:tcPr marL="68580" marR="68580" marT="0" marB="0"/>
                </a:tc>
                <a:tc>
                  <a:txBody>
                    <a:bodyPr/>
                    <a:lstStyle/>
                    <a:p>
                      <a:pPr>
                        <a:lnSpc>
                          <a:spcPct val="150000"/>
                        </a:lnSpc>
                        <a:spcAft>
                          <a:spcPts val="0"/>
                        </a:spcAft>
                      </a:pPr>
                      <a:r>
                        <a:rPr lang="en-IE" sz="1400" kern="1200" dirty="0">
                          <a:solidFill>
                            <a:schemeClr val="bg1">
                              <a:lumMod val="50000"/>
                            </a:schemeClr>
                          </a:solidFill>
                          <a:effectLst/>
                          <a:latin typeface="+mj-lt"/>
                          <a:ea typeface="Times New Roman" panose="02020603050405020304" pitchFamily="18" charset="0"/>
                          <a:cs typeface="Times New Roman" panose="02020603050405020304" pitchFamily="18" charset="0"/>
                        </a:rPr>
                        <a:t>The styles should be used with projection devices like overheads.</a:t>
                      </a: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4100605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4048</TotalTime>
  <Words>2102</Words>
  <Application>Microsoft Office PowerPoint</Application>
  <PresentationFormat>Widescreen</PresentationFormat>
  <Paragraphs>182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Times New Roman</vt:lpstr>
      <vt:lpstr>Wingdings</vt:lpstr>
      <vt:lpstr>Retrospect</vt:lpstr>
      <vt:lpstr>HTML5 and CSS3</vt:lpstr>
      <vt:lpstr>Fixed, fluid, Adaptive and Responsive</vt:lpstr>
      <vt:lpstr>Why Responsive?</vt:lpstr>
      <vt:lpstr>PowerPoint Presentation</vt:lpstr>
      <vt:lpstr>What is Responsive Design</vt:lpstr>
      <vt:lpstr>The Recipe for Responsive Web Design</vt:lpstr>
      <vt:lpstr>CSS3 media queries              </vt:lpstr>
      <vt:lpstr>How to Write a Media Query</vt:lpstr>
      <vt:lpstr>What media type exist ?</vt:lpstr>
      <vt:lpstr>What features can you check for?</vt:lpstr>
      <vt:lpstr>How to Write a Media Query</vt:lpstr>
      <vt:lpstr>CSS3 Media Query Code</vt:lpstr>
      <vt:lpstr>CSS3 Media Query Code</vt:lpstr>
      <vt:lpstr>Media Keywords</vt:lpstr>
      <vt:lpstr>Fluid images and media</vt:lpstr>
      <vt:lpstr>Fluid images and media</vt:lpstr>
      <vt:lpstr>PowerPoint Presentation</vt:lpstr>
      <vt:lpstr>viewport meta tag</vt:lpstr>
      <vt:lpstr>This shows how a typical web page layout displays on a  mobile screen</vt:lpstr>
      <vt:lpstr>viewport meta tag</vt:lpstr>
      <vt:lpstr>viewport meta tag</vt:lpstr>
      <vt:lpstr>viewport meta tag</vt:lpstr>
      <vt:lpstr>viewport meta tag</vt:lpstr>
      <vt:lpstr>viewport meta tag</vt:lpstr>
      <vt:lpstr>Control over zooming Add comment</vt:lpstr>
      <vt:lpstr>Control over Text-size </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80</cp:revision>
  <cp:lastPrinted>2014-03-07T14:23:07Z</cp:lastPrinted>
  <dcterms:created xsi:type="dcterms:W3CDTF">2013-09-05T11:16:02Z</dcterms:created>
  <dcterms:modified xsi:type="dcterms:W3CDTF">2014-03-10T11:56:43Z</dcterms:modified>
</cp:coreProperties>
</file>