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86" r:id="rId4"/>
    <p:sldId id="282" r:id="rId5"/>
    <p:sldId id="259" r:id="rId6"/>
    <p:sldId id="283" r:id="rId7"/>
    <p:sldId id="284" r:id="rId8"/>
    <p:sldId id="285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64" r:id="rId18"/>
    <p:sldId id="287" r:id="rId19"/>
    <p:sldId id="288" r:id="rId20"/>
    <p:sldId id="262" r:id="rId21"/>
    <p:sldId id="265" r:id="rId22"/>
    <p:sldId id="266" r:id="rId23"/>
    <p:sldId id="267" r:id="rId24"/>
  </p:sldIdLst>
  <p:sldSz cx="9144000" cy="6858000" type="screen4x3"/>
  <p:notesSz cx="6718300" cy="985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8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475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5238" y="0"/>
            <a:ext cx="2911475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C8129-9B18-4F29-A7A8-D71F53279CC8}" type="datetimeFigureOut">
              <a:rPr lang="en-IE" smtClean="0"/>
              <a:t>03/09/2013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1488"/>
            <a:ext cx="2911475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5238" y="9361488"/>
            <a:ext cx="2911475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8083F-2597-4B82-A7DD-B118A8015AE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347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4468B-C1E3-430A-9BA7-F240527FA077}" type="datetimeFigureOut">
              <a:rPr lang="en-IE" smtClean="0"/>
              <a:t>03/09/2013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1830" y="4681220"/>
            <a:ext cx="5374640" cy="44348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7355A-9E18-4F00-BC6E-0772ADF1ED6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9745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1AE1-F08A-4EF3-99BE-190F140E63B9}" type="datetime1">
              <a:rPr lang="en-IE" smtClean="0"/>
              <a:t>03/09/2013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6D1D562-DC7F-44C5-B434-E840A08A0FAF}" type="slidenum">
              <a:rPr lang="en-IE" smtClean="0"/>
              <a:t>‹#›</a:t>
            </a:fld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5DBB-7C49-4CA1-93C2-092DC071010B}" type="datetime1">
              <a:rPr lang="en-IE" smtClean="0"/>
              <a:t>03/09/2013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3F12-2B5E-429C-B8AE-89A89BFF008D}" type="datetime1">
              <a:rPr lang="en-IE" smtClean="0"/>
              <a:t>03/09/2013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65CE-FD58-4C17-A9BF-B57C6DFE0D1A}" type="datetime1">
              <a:rPr lang="en-IE" smtClean="0"/>
              <a:t>03/09/2013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E6AF2-9A6C-4200-91F8-E466BB0B04C0}" type="datetime1">
              <a:rPr lang="en-IE" smtClean="0"/>
              <a:t>03/09/2013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E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6D1D562-DC7F-44C5-B434-E840A08A0FAF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252C-A913-4AA8-8983-40C00E494968}" type="datetime1">
              <a:rPr lang="en-IE" smtClean="0"/>
              <a:t>03/09/2013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B776-1349-44E1-9DFE-9D68435DD582}" type="datetime1">
              <a:rPr lang="en-IE" smtClean="0"/>
              <a:t>03/09/2013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30C6-5699-4754-ABAF-768CFF3335F0}" type="datetime1">
              <a:rPr lang="en-IE" smtClean="0"/>
              <a:t>03/09/2013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D8E9-9890-4A77-A7FE-892582C98C8A}" type="datetime1">
              <a:rPr lang="en-IE" smtClean="0"/>
              <a:t>03/09/2013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A563C-730C-49F8-A3F3-5DAB13A11916}" type="datetime1">
              <a:rPr lang="en-IE" smtClean="0"/>
              <a:t>03/09/2013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879B-40BF-48DC-961A-D8AF195645EB}" type="datetime1">
              <a:rPr lang="en-IE" smtClean="0"/>
              <a:t>03/09/2013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6D1D562-DC7F-44C5-B434-E840A08A0FAF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DFC8768-7106-4ED1-AB52-A25F72615CBE}" type="datetime1">
              <a:rPr lang="en-IE" smtClean="0"/>
              <a:t>03/09/2013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6D1D562-DC7F-44C5-B434-E840A08A0FAF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Variables, </a:t>
            </a:r>
            <a:r>
              <a:rPr lang="en-IE" dirty="0" err="1" smtClean="0"/>
              <a:t>Datatypes</a:t>
            </a:r>
            <a:r>
              <a:rPr lang="en-IE" dirty="0" smtClean="0"/>
              <a:t> &amp; </a:t>
            </a:r>
            <a:r>
              <a:rPr lang="en-IE" dirty="0" smtClean="0"/>
              <a:t>Operators</a:t>
            </a:r>
            <a:endParaRPr lang="en-I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PHP – Lecture 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8802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10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27584" y="1268760"/>
            <a:ext cx="7772400" cy="4572000"/>
          </a:xfrm>
        </p:spPr>
        <p:txBody>
          <a:bodyPr>
            <a:normAutofit/>
          </a:bodyPr>
          <a:lstStyle/>
          <a:p>
            <a:r>
              <a:rPr lang="en-IE" dirty="0"/>
              <a:t>It can happen that you have both single quotes and double quotes in the data that you need to quote. </a:t>
            </a:r>
          </a:p>
          <a:p>
            <a:r>
              <a:rPr lang="en-IE" dirty="0"/>
              <a:t>At that point you need to escape the quote. To escape something is to tell the PHP parser that the </a:t>
            </a:r>
            <a:r>
              <a:rPr lang="en-IE" dirty="0" smtClean="0"/>
              <a:t>character </a:t>
            </a:r>
            <a:r>
              <a:rPr lang="en-IE" dirty="0"/>
              <a:t>is a data character and is not to be used as a control character, such as the ending quote. </a:t>
            </a:r>
          </a:p>
          <a:p>
            <a:r>
              <a:rPr lang="en-IE" dirty="0"/>
              <a:t>To escape, type a backslash ( \ ) before the character that needs to be escaped: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07904" y="4365104"/>
            <a:ext cx="5256584" cy="2246769"/>
          </a:xfrm>
          <a:prstGeom prst="rect">
            <a:avLst/>
          </a:prstGeom>
          <a:noFill/>
          <a:ln cap="rnd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$saying1 = ‘She said, “I 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didn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\’t hear what you said.”’;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$saying2 = “She said, \”I didn’t hear what you said.\””;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echo $saying1;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echo ‘&lt;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br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/&gt;’;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echo $saying2;</a:t>
            </a:r>
          </a:p>
          <a:p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?&gt;</a:t>
            </a: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82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Working with the Concatenation Operator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11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77544"/>
          </a:xfrm>
        </p:spPr>
        <p:txBody>
          <a:bodyPr>
            <a:normAutofit fontScale="92500" lnSpcReduction="20000"/>
          </a:bodyPr>
          <a:lstStyle/>
          <a:p>
            <a:r>
              <a:rPr lang="en-IE" dirty="0" smtClean="0"/>
              <a:t>You </a:t>
            </a:r>
            <a:r>
              <a:rPr lang="en-IE" dirty="0"/>
              <a:t>can attach two string values together. They can either be actual strings or variables that </a:t>
            </a:r>
            <a:r>
              <a:rPr lang="en-IE" dirty="0" smtClean="0"/>
              <a:t>have </a:t>
            </a:r>
            <a:r>
              <a:rPr lang="en-IE" dirty="0"/>
              <a:t>strings in them. This is called concatenation. You use a period ( </a:t>
            </a:r>
            <a:r>
              <a:rPr lang="en-IE" sz="2400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en-IE" dirty="0"/>
              <a:t> ) to concatenate the </a:t>
            </a:r>
            <a:r>
              <a:rPr lang="en-IE" dirty="0" smtClean="0"/>
              <a:t>different </a:t>
            </a:r>
            <a:r>
              <a:rPr lang="en-IE" dirty="0"/>
              <a:t>strings</a:t>
            </a:r>
            <a:r>
              <a:rPr lang="en-IE" dirty="0" smtClean="0"/>
              <a:t>:</a:t>
            </a:r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endParaRPr lang="en-IE" dirty="0"/>
          </a:p>
          <a:p>
            <a:endParaRPr lang="en-IE" dirty="0" smtClean="0"/>
          </a:p>
          <a:p>
            <a:r>
              <a:rPr lang="en-IE" dirty="0" smtClean="0"/>
              <a:t>Notice </a:t>
            </a:r>
            <a:r>
              <a:rPr lang="en-IE" dirty="0"/>
              <a:t>that there is a space after the word  is . All the spaces are ignored after the single quote until </a:t>
            </a:r>
            <a:r>
              <a:rPr lang="en-IE" dirty="0" smtClean="0"/>
              <a:t>you </a:t>
            </a:r>
            <a:r>
              <a:rPr lang="en-IE" dirty="0"/>
              <a:t>get to the variable. So if you do not have the space after  is  and before the single quote,  </a:t>
            </a: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200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sz="22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IE" dirty="0" smtClean="0"/>
              <a:t>would </a:t>
            </a:r>
            <a:r>
              <a:rPr lang="en-IE" dirty="0"/>
              <a:t>be </a:t>
            </a:r>
            <a:r>
              <a:rPr lang="en-IE" i="1" dirty="0" smtClean="0"/>
              <a:t>Hi</a:t>
            </a:r>
            <a:r>
              <a:rPr lang="en-IE" i="1" dirty="0"/>
              <a:t>, my name </a:t>
            </a:r>
            <a:r>
              <a:rPr lang="en-IE" i="1" dirty="0" err="1"/>
              <a:t>isAndy</a:t>
            </a:r>
            <a:r>
              <a:rPr lang="en-IE" dirty="0" smtClean="0"/>
              <a:t>.  </a:t>
            </a:r>
          </a:p>
          <a:p>
            <a:r>
              <a:rPr lang="en-IE" dirty="0" smtClean="0"/>
              <a:t>The </a:t>
            </a:r>
            <a:r>
              <a:rPr lang="en-IE" dirty="0"/>
              <a:t>spaces are optional around the concatenation operator and </a:t>
            </a:r>
            <a:r>
              <a:rPr lang="en-IE" dirty="0" smtClean="0"/>
              <a:t>are </a:t>
            </a:r>
            <a:r>
              <a:rPr lang="en-IE" dirty="0"/>
              <a:t>there to make the code easier to read.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9752" y="2564904"/>
            <a:ext cx="5256584" cy="1631216"/>
          </a:xfrm>
          <a:prstGeom prst="rect">
            <a:avLst/>
          </a:prstGeom>
          <a:noFill/>
          <a:ln cap="rnd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‘Andy’;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‘Hi, my name is ‘ .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echo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03426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12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If you are concatenating two variables and need a space between them, you concatenate a string that </a:t>
            </a:r>
            <a:r>
              <a:rPr lang="en-IE" dirty="0" smtClean="0"/>
              <a:t>consists </a:t>
            </a:r>
            <a:r>
              <a:rPr lang="en-IE" dirty="0"/>
              <a:t>of just a space:</a:t>
            </a:r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endParaRPr lang="en-IE" dirty="0"/>
          </a:p>
          <a:p>
            <a:r>
              <a:rPr lang="en-IE" dirty="0" smtClean="0"/>
              <a:t>The </a:t>
            </a:r>
            <a:r>
              <a:rPr lang="en-IE" dirty="0"/>
              <a:t>last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en-IE" dirty="0"/>
              <a:t> is not a concatenation period, but the period at the end of the sentence. So 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IE" dirty="0"/>
              <a:t>is equal </a:t>
            </a:r>
            <a:r>
              <a:rPr lang="en-IE" dirty="0" smtClean="0"/>
              <a:t>to </a:t>
            </a:r>
            <a:r>
              <a:rPr lang="en-IE" i="1" dirty="0" smtClean="0"/>
              <a:t>Hi</a:t>
            </a:r>
            <a:r>
              <a:rPr lang="en-IE" i="1" dirty="0"/>
              <a:t>, my name is Andy </a:t>
            </a:r>
            <a:r>
              <a:rPr lang="en-IE" i="1" dirty="0" err="1"/>
              <a:t>Tarr</a:t>
            </a:r>
            <a:r>
              <a:rPr lang="en-IE" i="1" dirty="0" smtClean="0"/>
              <a:t>.</a:t>
            </a:r>
            <a:endParaRPr lang="en-IE" i="1" dirty="0"/>
          </a:p>
        </p:txBody>
      </p:sp>
      <p:sp>
        <p:nvSpPr>
          <p:cNvPr id="5" name="TextBox 4"/>
          <p:cNvSpPr txBox="1"/>
          <p:nvPr/>
        </p:nvSpPr>
        <p:spPr>
          <a:xfrm>
            <a:off x="2267744" y="2420888"/>
            <a:ext cx="6192688" cy="1938992"/>
          </a:xfrm>
          <a:prstGeom prst="rect">
            <a:avLst/>
          </a:prstGeom>
          <a:noFill/>
          <a:ln cap="rnd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firstName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‘Andy’;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lastName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‘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Tarr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’;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‘Hi, my name is ‘ .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firstName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. ‘ ‘ .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lastName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. ‘.’;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echo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88627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13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In PHP you often have different ways of doing the same thing. You could accomplish the same thing </a:t>
            </a:r>
            <a:r>
              <a:rPr lang="en-IE" dirty="0" smtClean="0"/>
              <a:t>using </a:t>
            </a:r>
            <a:r>
              <a:rPr lang="en-IE" dirty="0"/>
              <a:t>double quotes and no concatenation</a:t>
            </a:r>
            <a:r>
              <a:rPr lang="en-IE" dirty="0" smtClean="0"/>
              <a:t>: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2051720" y="2764304"/>
            <a:ext cx="6192688" cy="1938992"/>
          </a:xfrm>
          <a:prstGeom prst="rect">
            <a:avLst/>
          </a:prstGeom>
          <a:noFill/>
          <a:ln cap="rnd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firstName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‘Andy’;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lastName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‘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Tarr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’;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“Hi, my name is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firstName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lastName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.”;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echo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?&gt;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1720" y="4797152"/>
            <a:ext cx="6192688" cy="1631216"/>
          </a:xfrm>
          <a:prstGeom prst="rect">
            <a:avLst/>
          </a:prstGeom>
          <a:noFill/>
          <a:ln cap="rnd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firstName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‘Andy’;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lastName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‘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Tarr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’;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cho “Hi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, my name is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firstName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lastName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.”;</a:t>
            </a:r>
          </a:p>
          <a:p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?&gt;</a:t>
            </a: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20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WORKING WITH NUMBERS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14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400" dirty="0" smtClean="0"/>
              <a:t>PHP </a:t>
            </a:r>
            <a:r>
              <a:rPr lang="en-IE" sz="2400" dirty="0"/>
              <a:t>works with two different types of numbers: integer and </a:t>
            </a:r>
            <a:r>
              <a:rPr lang="en-IE" sz="2400" dirty="0" smtClean="0"/>
              <a:t>ﬂoating-point </a:t>
            </a:r>
            <a:r>
              <a:rPr lang="en-IE" sz="2400" dirty="0"/>
              <a:t>numbers.</a:t>
            </a:r>
          </a:p>
          <a:p>
            <a:r>
              <a:rPr lang="en-IE" sz="2400" dirty="0"/>
              <a:t>Integers are whole numbers. They have no decimal points and can be positive, negative, or zero. </a:t>
            </a:r>
          </a:p>
          <a:p>
            <a:r>
              <a:rPr lang="en-IE" sz="2400" dirty="0"/>
              <a:t>Floating-point numbers are numbers that have decimals</a:t>
            </a:r>
            <a:r>
              <a:rPr lang="en-IE" sz="2400" dirty="0" smtClean="0"/>
              <a:t>.</a:t>
            </a:r>
          </a:p>
          <a:p>
            <a:r>
              <a:rPr lang="en-IE" sz="2400" dirty="0" smtClean="0"/>
              <a:t>Notice </a:t>
            </a:r>
            <a:r>
              <a:rPr lang="en-IE" sz="2400" dirty="0"/>
              <a:t>that, unlike strings, there are no quotes around the number</a:t>
            </a:r>
            <a:r>
              <a:rPr lang="en-IE" sz="2400" dirty="0" smtClean="0"/>
              <a:t>.</a:t>
            </a:r>
            <a:endParaRPr lang="en-IE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494112" y="4005064"/>
            <a:ext cx="6192688" cy="2585323"/>
          </a:xfrm>
          <a:prstGeom prst="rect">
            <a:avLst/>
          </a:prstGeom>
          <a:noFill/>
          <a:ln cap="rnd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$result = 2;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echo $result;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?&gt;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//The following code sets  $result  to 1.45: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$result = 1.45;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echo $result;</a:t>
            </a: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?&gt; 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1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Operators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15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321594"/>
            <a:ext cx="7772400" cy="5345905"/>
          </a:xfrm>
        </p:spPr>
        <p:txBody>
          <a:bodyPr/>
          <a:lstStyle/>
          <a:p>
            <a:r>
              <a:rPr lang="en-IE" sz="2000" dirty="0" smtClean="0"/>
              <a:t>Assignment Operators</a:t>
            </a:r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  <a:p>
            <a:endParaRPr lang="en-IE" dirty="0" smtClean="0"/>
          </a:p>
          <a:p>
            <a:r>
              <a:rPr lang="en-IE" sz="2000" dirty="0"/>
              <a:t>The numeric operators should look very familiar to you.  $a  is equal to 3 </a:t>
            </a:r>
            <a:r>
              <a:rPr lang="en-IE" sz="2000" dirty="0" smtClean="0"/>
              <a:t>in the following table:</a:t>
            </a:r>
          </a:p>
          <a:p>
            <a:endParaRPr lang="en-IE" sz="2000" dirty="0" smtClean="0"/>
          </a:p>
          <a:p>
            <a:endParaRPr lang="en-IE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503" y="1772816"/>
            <a:ext cx="5619750" cy="1800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503" y="4282468"/>
            <a:ext cx="5619750" cy="238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79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Assignment </a:t>
            </a:r>
            <a:r>
              <a:rPr lang="en-IE" dirty="0" smtClean="0"/>
              <a:t>Operators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16</a:t>
            </a:fld>
            <a:endParaRPr lang="en-I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927354" y="1417638"/>
            <a:ext cx="7772400" cy="4572000"/>
          </a:xfrm>
        </p:spPr>
        <p:txBody>
          <a:bodyPr/>
          <a:lstStyle/>
          <a:p>
            <a:r>
              <a:rPr lang="en-IE" sz="1800" dirty="0" smtClean="0"/>
              <a:t>These </a:t>
            </a:r>
            <a:r>
              <a:rPr lang="en-IE" sz="1800" dirty="0"/>
              <a:t>operators are most commonly used with integers or doubles, although </a:t>
            </a:r>
            <a:r>
              <a:rPr lang="en-IE" sz="1800" dirty="0" smtClean="0"/>
              <a:t>the equivalence </a:t>
            </a:r>
            <a:r>
              <a:rPr lang="en-IE" sz="1800" dirty="0"/>
              <a:t>operator is also used to compare strings. Be very sure to understand </a:t>
            </a:r>
            <a:r>
              <a:rPr lang="en-IE" sz="1800" dirty="0" smtClean="0"/>
              <a:t>the difference </a:t>
            </a:r>
            <a:r>
              <a:rPr lang="en-IE" sz="1800" dirty="0"/>
              <a:t>between the 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==</a:t>
            </a:r>
            <a:r>
              <a:rPr lang="en-IE" sz="1800" dirty="0"/>
              <a:t> and 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=</a:t>
            </a:r>
            <a:r>
              <a:rPr lang="en-IE" sz="1800" dirty="0"/>
              <a:t> operators. The 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==</a:t>
            </a:r>
            <a:r>
              <a:rPr lang="en-IE" sz="1800" dirty="0"/>
              <a:t> operator tests equivalence, </a:t>
            </a:r>
            <a:r>
              <a:rPr lang="en-IE" sz="1800" dirty="0" smtClean="0"/>
              <a:t>where- as </a:t>
            </a:r>
            <a:r>
              <a:rPr lang="en-IE" sz="1800" dirty="0"/>
              <a:t>the 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=</a:t>
            </a:r>
            <a:r>
              <a:rPr lang="en-IE" sz="1800" dirty="0"/>
              <a:t> operator assigns value. Also, remember that 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===</a:t>
            </a:r>
            <a:r>
              <a:rPr lang="en-IE" sz="1800" dirty="0"/>
              <a:t> tests equivalence </a:t>
            </a:r>
            <a:r>
              <a:rPr lang="en-IE" sz="1800" dirty="0" smtClean="0"/>
              <a:t>with regard </a:t>
            </a:r>
            <a:r>
              <a:rPr lang="en-IE" sz="1800" dirty="0"/>
              <a:t>to both value and type.</a:t>
            </a:r>
          </a:p>
          <a:p>
            <a:endParaRPr lang="en-IE" sz="2000" dirty="0"/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941440"/>
            <a:ext cx="4695825" cy="2819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636912"/>
            <a:ext cx="45053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3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</a:t>
            </a:r>
            <a:r>
              <a:rPr lang="en-US" dirty="0"/>
              <a:t>these </a:t>
            </a:r>
            <a:r>
              <a:rPr lang="en-US" dirty="0" smtClean="0"/>
              <a:t>variable examples</a:t>
            </a:r>
            <a:r>
              <a:rPr lang="en-US" dirty="0" smtClean="0"/>
              <a:t>: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Variables may be used almost anywhere that you use an actual value. </a:t>
            </a:r>
            <a:endParaRPr lang="en-IE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548640" lvl="2" indent="0">
              <a:buNone/>
            </a:pPr>
            <a:r>
              <a:rPr lang="en-IE" sz="1800" dirty="0" smtClean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var1 = "PHP"; // Assigns a value of "PHP" to $var1</a:t>
            </a:r>
          </a:p>
          <a:p>
            <a:pPr marL="548640" lvl="2" indent="0">
              <a:buNone/>
            </a:pP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$var2 = 5; // Assigns a value of 5 to $var2</a:t>
            </a:r>
          </a:p>
          <a:p>
            <a:pPr marL="548640" lvl="2" indent="0">
              <a:buNone/>
            </a:pP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$var3 = $var2 + 1; // Assigns a value of 6 to $var3</a:t>
            </a:r>
          </a:p>
          <a:p>
            <a:pPr marL="548640" lvl="2" indent="0">
              <a:buNone/>
            </a:pP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$var2 = $var1; // Assigns a value of "PHP" to $var2</a:t>
            </a:r>
          </a:p>
          <a:p>
            <a:pPr marL="548640" lvl="2" indent="0">
              <a:buNone/>
            </a:pP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IE" sz="1800" dirty="0" smtClean="0">
                <a:solidFill>
                  <a:schemeClr val="bg2">
                    <a:lumMod val="50000"/>
                  </a:schemeClr>
                </a:solidFill>
              </a:rPr>
              <a:t>cho $var1; 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// Outputs "PHP"</a:t>
            </a:r>
          </a:p>
          <a:p>
            <a:pPr marL="548640" lvl="2" indent="0">
              <a:buNone/>
            </a:pPr>
            <a:r>
              <a:rPr lang="en-IE" sz="1800" dirty="0" smtClean="0">
                <a:solidFill>
                  <a:schemeClr val="bg2">
                    <a:lumMod val="50000"/>
                  </a:schemeClr>
                </a:solidFill>
              </a:rPr>
              <a:t>echo $var2; 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// Outputs "PHP"</a:t>
            </a:r>
          </a:p>
          <a:p>
            <a:pPr marL="548640" lvl="2" indent="0">
              <a:buNone/>
            </a:pP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IE" sz="1800" dirty="0" smtClean="0">
                <a:solidFill>
                  <a:schemeClr val="bg2">
                    <a:lumMod val="50000"/>
                  </a:schemeClr>
                </a:solidFill>
              </a:rPr>
              <a:t>cho $var3; 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// Outputs 6</a:t>
            </a:r>
          </a:p>
          <a:p>
            <a:pPr marL="548640" lvl="2" indent="0">
              <a:buNone/>
            </a:pP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IE" sz="1800" dirty="0" smtClean="0">
                <a:solidFill>
                  <a:schemeClr val="bg2">
                    <a:lumMod val="50000"/>
                  </a:schemeClr>
                </a:solidFill>
              </a:rPr>
              <a:t>cho $var1 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. " rules</a:t>
            </a:r>
            <a:r>
              <a:rPr lang="en-IE" sz="1800" dirty="0" smtClean="0">
                <a:solidFill>
                  <a:schemeClr val="bg2">
                    <a:lumMod val="50000"/>
                  </a:schemeClr>
                </a:solidFill>
              </a:rPr>
              <a:t>!"; 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// Outputs "PHP rules!"</a:t>
            </a:r>
          </a:p>
          <a:p>
            <a:pPr marL="548640" lvl="2" indent="0">
              <a:buNone/>
            </a:pP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IE" sz="1800" dirty="0" smtClean="0">
                <a:solidFill>
                  <a:schemeClr val="bg2">
                    <a:lumMod val="50000"/>
                  </a:schemeClr>
                </a:solidFill>
              </a:rPr>
              <a:t>cho "$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var1 rules</a:t>
            </a:r>
            <a:r>
              <a:rPr lang="en-IE" sz="1800" dirty="0" smtClean="0">
                <a:solidFill>
                  <a:schemeClr val="bg2">
                    <a:lumMod val="50000"/>
                  </a:schemeClr>
                </a:solidFill>
              </a:rPr>
              <a:t>!"; 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// Outputs "PHP rules!"</a:t>
            </a:r>
          </a:p>
          <a:p>
            <a:pPr marL="548640" lvl="2" indent="0">
              <a:buNone/>
            </a:pP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IE" sz="1800" dirty="0" smtClean="0">
                <a:solidFill>
                  <a:schemeClr val="bg2">
                    <a:lumMod val="50000"/>
                  </a:schemeClr>
                </a:solidFill>
              </a:rPr>
              <a:t>cho '$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var1 rules</a:t>
            </a:r>
            <a:r>
              <a:rPr lang="en-IE" sz="1800" dirty="0" smtClean="0">
                <a:solidFill>
                  <a:schemeClr val="bg2">
                    <a:lumMod val="50000"/>
                  </a:schemeClr>
                </a:solidFill>
              </a:rPr>
              <a:t>!'; 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// Outputs '$var1 rules!'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88176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Global </a:t>
            </a:r>
            <a:r>
              <a:rPr lang="en-IE" dirty="0" smtClean="0"/>
              <a:t>Variables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18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3568" y="1447800"/>
            <a:ext cx="8208912" cy="4572000"/>
          </a:xfrm>
        </p:spPr>
        <p:txBody>
          <a:bodyPr>
            <a:normAutofit fontScale="85000" lnSpcReduction="20000"/>
          </a:bodyPr>
          <a:lstStyle/>
          <a:p>
            <a:r>
              <a:rPr lang="en-IE" dirty="0" smtClean="0"/>
              <a:t>In </a:t>
            </a:r>
            <a:r>
              <a:rPr lang="en-IE" dirty="0"/>
              <a:t>addition to the rules for naming variables, there are rules regarding the </a:t>
            </a:r>
            <a:r>
              <a:rPr lang="en-IE" dirty="0" smtClean="0"/>
              <a:t>availability </a:t>
            </a:r>
            <a:r>
              <a:rPr lang="en-IE" dirty="0"/>
              <a:t>of variables. </a:t>
            </a:r>
            <a:endParaRPr lang="en-IE" dirty="0" smtClean="0"/>
          </a:p>
          <a:p>
            <a:r>
              <a:rPr lang="en-IE" dirty="0" smtClean="0"/>
              <a:t>In </a:t>
            </a:r>
            <a:r>
              <a:rPr lang="en-IE" dirty="0"/>
              <a:t>general, the assigned value of a variable is present only </a:t>
            </a:r>
            <a:r>
              <a:rPr lang="en-IE" dirty="0" smtClean="0"/>
              <a:t>within the </a:t>
            </a:r>
            <a:r>
              <a:rPr lang="en-IE" dirty="0"/>
              <a:t>function or script where it resides. </a:t>
            </a:r>
            <a:endParaRPr lang="en-IE" dirty="0" smtClean="0"/>
          </a:p>
          <a:p>
            <a:pPr lvl="1"/>
            <a:r>
              <a:rPr lang="en-IE" dirty="0" smtClean="0"/>
              <a:t>For </a:t>
            </a:r>
            <a:r>
              <a:rPr lang="en-IE" dirty="0"/>
              <a:t>example, if you have </a:t>
            </a:r>
            <a:r>
              <a:rPr lang="en-IE" sz="2300" dirty="0" err="1">
                <a:solidFill>
                  <a:schemeClr val="bg2">
                    <a:lumMod val="50000"/>
                  </a:schemeClr>
                </a:solidFill>
              </a:rPr>
              <a:t>scriptA.php</a:t>
            </a:r>
            <a:r>
              <a:rPr lang="en-IE" dirty="0"/>
              <a:t> </a:t>
            </a:r>
            <a:r>
              <a:rPr lang="en-IE" dirty="0" smtClean="0"/>
              <a:t>that holds </a:t>
            </a:r>
            <a:r>
              <a:rPr lang="en-IE" dirty="0"/>
              <a:t>a variable called $name with a value of </a:t>
            </a:r>
            <a:r>
              <a:rPr lang="en-IE" sz="2300" dirty="0" err="1">
                <a:solidFill>
                  <a:schemeClr val="bg2">
                    <a:lumMod val="50000"/>
                  </a:schemeClr>
                </a:solidFill>
              </a:rPr>
              <a:t>joe</a:t>
            </a:r>
            <a:r>
              <a:rPr lang="en-IE" dirty="0"/>
              <a:t>, and you want to </a:t>
            </a:r>
            <a:r>
              <a:rPr lang="en-IE" dirty="0" smtClean="0"/>
              <a:t>create </a:t>
            </a:r>
            <a:r>
              <a:rPr lang="en-IE" sz="2300" dirty="0" err="1">
                <a:solidFill>
                  <a:schemeClr val="bg2">
                    <a:lumMod val="50000"/>
                  </a:schemeClr>
                </a:solidFill>
              </a:rPr>
              <a:t>scriptB.php</a:t>
            </a:r>
            <a:r>
              <a:rPr lang="en-IE" dirty="0" smtClean="0"/>
              <a:t> </a:t>
            </a:r>
            <a:r>
              <a:rPr lang="en-IE" dirty="0"/>
              <a:t>that also uses a </a:t>
            </a:r>
            <a:r>
              <a:rPr lang="en-IE" sz="2300" dirty="0">
                <a:solidFill>
                  <a:schemeClr val="bg2">
                    <a:lumMod val="50000"/>
                  </a:schemeClr>
                </a:solidFill>
              </a:rPr>
              <a:t>$name </a:t>
            </a:r>
            <a:r>
              <a:rPr lang="en-IE" dirty="0"/>
              <a:t>variable, you can assign to that second </a:t>
            </a:r>
            <a:r>
              <a:rPr lang="en-IE" sz="23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300" dirty="0">
                <a:solidFill>
                  <a:schemeClr val="bg2">
                    <a:lumMod val="50000"/>
                  </a:schemeClr>
                </a:solidFill>
              </a:rPr>
              <a:t>name </a:t>
            </a:r>
            <a:r>
              <a:rPr lang="en-IE" dirty="0" smtClean="0"/>
              <a:t>variable </a:t>
            </a:r>
            <a:r>
              <a:rPr lang="en-IE" dirty="0"/>
              <a:t>a value of </a:t>
            </a:r>
            <a:r>
              <a:rPr lang="en-IE" sz="2300" dirty="0" err="1">
                <a:solidFill>
                  <a:schemeClr val="bg2">
                    <a:lumMod val="50000"/>
                  </a:schemeClr>
                </a:solidFill>
              </a:rPr>
              <a:t>jane</a:t>
            </a:r>
            <a:r>
              <a:rPr lang="en-IE" dirty="0"/>
              <a:t> without affecting the variable in </a:t>
            </a:r>
            <a:r>
              <a:rPr lang="en-IE" sz="2300" dirty="0" err="1">
                <a:solidFill>
                  <a:schemeClr val="bg2">
                    <a:lumMod val="50000"/>
                  </a:schemeClr>
                </a:solidFill>
              </a:rPr>
              <a:t>scriptA.php</a:t>
            </a:r>
            <a:r>
              <a:rPr lang="en-IE" dirty="0"/>
              <a:t>. </a:t>
            </a:r>
            <a:endParaRPr lang="en-IE" dirty="0" smtClean="0"/>
          </a:p>
          <a:p>
            <a:pPr lvl="1"/>
            <a:r>
              <a:rPr lang="en-IE" dirty="0" smtClean="0"/>
              <a:t>The value of </a:t>
            </a:r>
            <a:r>
              <a:rPr lang="en-IE" dirty="0"/>
              <a:t>the </a:t>
            </a:r>
            <a:r>
              <a:rPr lang="en-IE" sz="2300" dirty="0">
                <a:solidFill>
                  <a:schemeClr val="bg2">
                    <a:lumMod val="50000"/>
                  </a:schemeClr>
                </a:solidFill>
              </a:rPr>
              <a:t>$name </a:t>
            </a:r>
            <a:r>
              <a:rPr lang="en-IE" dirty="0"/>
              <a:t>variable is </a:t>
            </a:r>
            <a:r>
              <a:rPr lang="en-IE" sz="2300" b="1" dirty="0">
                <a:solidFill>
                  <a:schemeClr val="bg2">
                    <a:lumMod val="50000"/>
                  </a:schemeClr>
                </a:solidFill>
              </a:rPr>
              <a:t>local</a:t>
            </a:r>
            <a:r>
              <a:rPr lang="en-IE" dirty="0"/>
              <a:t> to each script, and the assigned values are </a:t>
            </a:r>
            <a:r>
              <a:rPr lang="en-IE" dirty="0" smtClean="0"/>
              <a:t>independent of </a:t>
            </a:r>
            <a:r>
              <a:rPr lang="en-IE" dirty="0"/>
              <a:t>each other.</a:t>
            </a:r>
          </a:p>
          <a:p>
            <a:r>
              <a:rPr lang="en-IE" dirty="0"/>
              <a:t>However, you can also define the </a:t>
            </a:r>
            <a:r>
              <a:rPr lang="en-IE" sz="2300" dirty="0">
                <a:solidFill>
                  <a:schemeClr val="bg2">
                    <a:lumMod val="50000"/>
                  </a:schemeClr>
                </a:solidFill>
              </a:rPr>
              <a:t>$name </a:t>
            </a:r>
            <a:r>
              <a:rPr lang="en-IE" dirty="0"/>
              <a:t>variable as </a:t>
            </a:r>
            <a:r>
              <a:rPr lang="en-IE" sz="2300" b="1" dirty="0">
                <a:solidFill>
                  <a:schemeClr val="bg2">
                    <a:lumMod val="50000"/>
                  </a:schemeClr>
                </a:solidFill>
              </a:rPr>
              <a:t>global</a:t>
            </a:r>
            <a:r>
              <a:rPr lang="en-IE" dirty="0"/>
              <a:t> within a </a:t>
            </a:r>
            <a:r>
              <a:rPr lang="en-IE" dirty="0" smtClean="0"/>
              <a:t>script. </a:t>
            </a:r>
          </a:p>
          <a:p>
            <a:r>
              <a:rPr lang="en-IE" dirty="0" smtClean="0"/>
              <a:t>If </a:t>
            </a:r>
            <a:r>
              <a:rPr lang="en-IE" dirty="0"/>
              <a:t>the </a:t>
            </a:r>
            <a:r>
              <a:rPr lang="en-IE" sz="2300" dirty="0">
                <a:solidFill>
                  <a:schemeClr val="bg2">
                    <a:lumMod val="50000"/>
                  </a:schemeClr>
                </a:solidFill>
              </a:rPr>
              <a:t>$name </a:t>
            </a:r>
            <a:r>
              <a:rPr lang="en-IE" dirty="0"/>
              <a:t>variable is defined as a </a:t>
            </a:r>
            <a:r>
              <a:rPr lang="en-IE" sz="2300" b="1" dirty="0">
                <a:solidFill>
                  <a:schemeClr val="bg2">
                    <a:lumMod val="50000"/>
                  </a:schemeClr>
                </a:solidFill>
              </a:rPr>
              <a:t>global</a:t>
            </a:r>
            <a:r>
              <a:rPr lang="en-IE" dirty="0"/>
              <a:t> variable in both </a:t>
            </a:r>
            <a:r>
              <a:rPr lang="en-IE" sz="2300" dirty="0" err="1">
                <a:solidFill>
                  <a:schemeClr val="bg2">
                    <a:lumMod val="50000"/>
                  </a:schemeClr>
                </a:solidFill>
              </a:rPr>
              <a:t>scriptA.php</a:t>
            </a:r>
            <a:r>
              <a:rPr lang="en-IE" dirty="0"/>
              <a:t> </a:t>
            </a:r>
            <a:r>
              <a:rPr lang="en-IE" dirty="0" smtClean="0"/>
              <a:t>and </a:t>
            </a:r>
            <a:r>
              <a:rPr lang="en-IE" sz="2300" dirty="0" err="1" smtClean="0">
                <a:solidFill>
                  <a:schemeClr val="bg2">
                    <a:lumMod val="50000"/>
                  </a:schemeClr>
                </a:solidFill>
              </a:rPr>
              <a:t>scriptB.php</a:t>
            </a:r>
            <a:r>
              <a:rPr lang="en-IE" dirty="0"/>
              <a:t>, and these scripts are connected to each other (that is, one script </a:t>
            </a:r>
            <a:r>
              <a:rPr lang="en-IE" dirty="0" smtClean="0"/>
              <a:t>calls the </a:t>
            </a:r>
            <a:r>
              <a:rPr lang="en-IE" dirty="0"/>
              <a:t>other or includes the other), there will be just one value for the </a:t>
            </a:r>
            <a:r>
              <a:rPr lang="en-IE" dirty="0" smtClean="0"/>
              <a:t>now-shared </a:t>
            </a:r>
            <a:r>
              <a:rPr lang="en-IE" sz="2400" dirty="0">
                <a:solidFill>
                  <a:schemeClr val="bg2">
                    <a:lumMod val="50000"/>
                  </a:schemeClr>
                </a:solidFill>
              </a:rPr>
              <a:t>$name </a:t>
            </a:r>
            <a:r>
              <a:rPr lang="en-IE" dirty="0"/>
              <a:t>variable. </a:t>
            </a:r>
          </a:p>
        </p:txBody>
      </p:sp>
    </p:spTree>
    <p:extLst>
      <p:ext uri="{BB962C8B-B14F-4D97-AF65-F5344CB8AC3E}">
        <p14:creationId xmlns:p14="http://schemas.microsoft.com/office/powerpoint/2010/main" val="3687465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Superglobal</a:t>
            </a:r>
            <a:r>
              <a:rPr lang="en-IE" dirty="0"/>
              <a:t> </a:t>
            </a:r>
            <a:r>
              <a:rPr lang="en-IE" dirty="0" smtClean="0"/>
              <a:t>Variables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19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In </a:t>
            </a:r>
            <a:r>
              <a:rPr lang="en-IE" dirty="0"/>
              <a:t>addition to global variables of your own creation, PHP has several </a:t>
            </a:r>
            <a:r>
              <a:rPr lang="en-IE" dirty="0" smtClean="0"/>
              <a:t>predefined variables </a:t>
            </a:r>
            <a:r>
              <a:rPr lang="en-IE" dirty="0"/>
              <a:t>called </a:t>
            </a:r>
            <a:r>
              <a:rPr lang="en-IE" sz="2000" b="1" dirty="0" err="1">
                <a:solidFill>
                  <a:schemeClr val="bg2">
                    <a:lumMod val="50000"/>
                  </a:schemeClr>
                </a:solidFill>
              </a:rPr>
              <a:t>superglobals</a:t>
            </a:r>
            <a:r>
              <a:rPr lang="en-IE" dirty="0"/>
              <a:t>. </a:t>
            </a:r>
            <a:endParaRPr lang="en-IE" dirty="0" smtClean="0"/>
          </a:p>
          <a:p>
            <a:r>
              <a:rPr lang="en-IE" dirty="0" smtClean="0"/>
              <a:t>These </a:t>
            </a:r>
            <a:r>
              <a:rPr lang="en-IE" dirty="0"/>
              <a:t>variables are always present, and their </a:t>
            </a:r>
            <a:r>
              <a:rPr lang="en-IE" dirty="0" smtClean="0"/>
              <a:t>values are </a:t>
            </a:r>
            <a:r>
              <a:rPr lang="en-IE" dirty="0"/>
              <a:t>available to all your scripts. </a:t>
            </a:r>
            <a:r>
              <a:rPr lang="en-IE" dirty="0" smtClean="0"/>
              <a:t>More on these later.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0823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Variables and Operators</a:t>
            </a:r>
            <a:r>
              <a:rPr lang="en-IE" b="1" dirty="0"/>
              <a:t/>
            </a:r>
            <a:br>
              <a:rPr lang="en-IE" b="1" dirty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52736"/>
            <a:ext cx="7772400" cy="5256584"/>
          </a:xfrm>
        </p:spPr>
        <p:txBody>
          <a:bodyPr>
            <a:normAutofit fontScale="55000" lnSpcReduction="20000"/>
          </a:bodyPr>
          <a:lstStyle/>
          <a:p>
            <a:r>
              <a:rPr lang="en-IE" sz="3400" dirty="0"/>
              <a:t>Variables in PHP are identical to variables in most other programming languages. </a:t>
            </a:r>
            <a:endParaRPr lang="en-IE" sz="3400" dirty="0"/>
          </a:p>
          <a:p>
            <a:r>
              <a:rPr lang="en-IE" sz="3400" dirty="0"/>
              <a:t>For </a:t>
            </a:r>
            <a:r>
              <a:rPr lang="en-IE" sz="3400" dirty="0"/>
              <a:t>the uninitiated, a variable is a name given to an imaginary box into which any value may be placed. </a:t>
            </a:r>
            <a:endParaRPr lang="en-IE" sz="3400" dirty="0"/>
          </a:p>
          <a:p>
            <a:r>
              <a:rPr lang="en-IE" sz="3400" dirty="0"/>
              <a:t>Variable </a:t>
            </a:r>
            <a:r>
              <a:rPr lang="en-IE" sz="3400" dirty="0"/>
              <a:t>names are </a:t>
            </a:r>
            <a:r>
              <a:rPr lang="en-IE" sz="3300" b="1" dirty="0">
                <a:solidFill>
                  <a:schemeClr val="bg2">
                    <a:lumMod val="50000"/>
                  </a:schemeClr>
                </a:solidFill>
              </a:rPr>
              <a:t>case sensitive. </a:t>
            </a:r>
          </a:p>
          <a:p>
            <a:r>
              <a:rPr lang="en-IE" sz="3400" dirty="0"/>
              <a:t>The </a:t>
            </a:r>
            <a:r>
              <a:rPr lang="en-IE" sz="3400" dirty="0"/>
              <a:t>following statement creates a variable called</a:t>
            </a:r>
            <a:r>
              <a:rPr lang="en-IE" sz="3300" b="1" dirty="0">
                <a:solidFill>
                  <a:schemeClr val="bg2">
                    <a:lumMod val="50000"/>
                  </a:schemeClr>
                </a:solidFill>
              </a:rPr>
              <a:t> $</a:t>
            </a:r>
            <a:r>
              <a:rPr lang="en-IE" sz="3300" b="1" dirty="0" err="1">
                <a:solidFill>
                  <a:schemeClr val="bg2">
                    <a:lumMod val="50000"/>
                  </a:schemeClr>
                </a:solidFill>
              </a:rPr>
              <a:t>testvariable</a:t>
            </a:r>
            <a:r>
              <a:rPr lang="en-IE" sz="33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E" sz="3400" dirty="0"/>
              <a:t>(all variable names  in PHP begin with a dollar sign) and assigns it a value of 3:</a:t>
            </a:r>
          </a:p>
          <a:p>
            <a:endParaRPr lang="en-IE" sz="3400" dirty="0"/>
          </a:p>
          <a:p>
            <a:pPr marL="548640" lvl="2" indent="0">
              <a:buNone/>
            </a:pPr>
            <a:r>
              <a:rPr lang="en-IE" sz="33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3300" dirty="0" err="1">
                <a:solidFill>
                  <a:schemeClr val="bg2">
                    <a:lumMod val="50000"/>
                  </a:schemeClr>
                </a:solidFill>
              </a:rPr>
              <a:t>testvariable</a:t>
            </a:r>
            <a:r>
              <a:rPr lang="en-IE" sz="3300" dirty="0">
                <a:solidFill>
                  <a:schemeClr val="bg2">
                    <a:lumMod val="50000"/>
                  </a:schemeClr>
                </a:solidFill>
              </a:rPr>
              <a:t> = 3;</a:t>
            </a:r>
          </a:p>
          <a:p>
            <a:pPr marL="548640" lvl="2" indent="0">
              <a:buNone/>
            </a:pPr>
            <a:endParaRPr lang="en-IE" dirty="0" smtClean="0">
              <a:solidFill>
                <a:schemeClr val="bg2">
                  <a:lumMod val="50000"/>
                </a:schemeClr>
              </a:solidFill>
              <a:latin typeface="Book Antiqua" pitchFamily="18" charset="0"/>
              <a:ea typeface="Adobe Ming Std L" pitchFamily="18" charset="-128"/>
            </a:endParaRPr>
          </a:p>
          <a:p>
            <a:r>
              <a:rPr lang="en-US" sz="3300" dirty="0"/>
              <a:t>PHP is a </a:t>
            </a:r>
            <a:r>
              <a:rPr lang="en-US" sz="3300" b="1" dirty="0">
                <a:solidFill>
                  <a:schemeClr val="bg2">
                    <a:lumMod val="50000"/>
                  </a:schemeClr>
                </a:solidFill>
              </a:rPr>
              <a:t>loosely typed </a:t>
            </a:r>
            <a:r>
              <a:rPr lang="en-US" sz="3300" dirty="0"/>
              <a:t>language. </a:t>
            </a:r>
          </a:p>
          <a:p>
            <a:pPr lvl="1"/>
            <a:r>
              <a:rPr lang="en-US" sz="3300" dirty="0"/>
              <a:t>This means that a single variable may contain any type of data (be it a number, a string of text, or some other kind of value), and may change types over its lifetime. </a:t>
            </a:r>
          </a:p>
          <a:p>
            <a:pPr lvl="1"/>
            <a:r>
              <a:rPr lang="en-US" sz="3300" dirty="0"/>
              <a:t>Consider the following statements:</a:t>
            </a:r>
          </a:p>
          <a:p>
            <a:pPr marL="320040" lvl="1" indent="0">
              <a:buNone/>
            </a:pPr>
            <a:endParaRPr lang="en-US" sz="3300" dirty="0"/>
          </a:p>
          <a:p>
            <a:pPr marL="868680" lvl="3" indent="0">
              <a:buNone/>
            </a:pPr>
            <a:r>
              <a:rPr lang="en-US" sz="33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US" sz="3300" dirty="0" err="1">
                <a:solidFill>
                  <a:schemeClr val="bg2">
                    <a:lumMod val="50000"/>
                  </a:schemeClr>
                </a:solidFill>
              </a:rPr>
              <a:t>testvariable</a:t>
            </a:r>
            <a:r>
              <a:rPr lang="en-US" sz="3300" dirty="0">
                <a:solidFill>
                  <a:schemeClr val="bg2">
                    <a:lumMod val="50000"/>
                  </a:schemeClr>
                </a:solidFill>
              </a:rPr>
              <a:t> = 3;</a:t>
            </a:r>
            <a:endParaRPr lang="en-IE" sz="3300" dirty="0">
              <a:solidFill>
                <a:schemeClr val="bg2">
                  <a:lumMod val="50000"/>
                </a:schemeClr>
              </a:solidFill>
            </a:endParaRPr>
          </a:p>
          <a:p>
            <a:pPr marL="868680" lvl="3" indent="0">
              <a:buNone/>
            </a:pPr>
            <a:r>
              <a:rPr lang="en-US" sz="33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US" sz="3300" dirty="0" err="1">
                <a:solidFill>
                  <a:schemeClr val="bg2">
                    <a:lumMod val="50000"/>
                  </a:schemeClr>
                </a:solidFill>
              </a:rPr>
              <a:t>testvariable</a:t>
            </a:r>
            <a:r>
              <a:rPr lang="en-US" sz="3300" dirty="0">
                <a:solidFill>
                  <a:schemeClr val="bg2">
                    <a:lumMod val="50000"/>
                  </a:schemeClr>
                </a:solidFill>
              </a:rPr>
              <a:t> = ’Three</a:t>
            </a:r>
            <a:r>
              <a:rPr lang="en-US" sz="3300" dirty="0" smtClean="0">
                <a:solidFill>
                  <a:schemeClr val="bg2">
                    <a:lumMod val="50000"/>
                  </a:schemeClr>
                </a:solidFill>
              </a:rPr>
              <a:t>’;</a:t>
            </a:r>
          </a:p>
          <a:p>
            <a:r>
              <a:rPr lang="en-US" sz="3900" dirty="0"/>
              <a:t>The variable changes type: where it used to contain a number, it now contains a string of text:</a:t>
            </a:r>
            <a:endParaRPr lang="en-IE" sz="3900" dirty="0"/>
          </a:p>
          <a:p>
            <a:pPr marL="868680" lvl="3" indent="0">
              <a:buNone/>
            </a:pPr>
            <a:endParaRPr lang="en-IE" sz="3300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sz="2900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832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Comments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lines </a:t>
            </a:r>
            <a:r>
              <a:rPr lang="en-US" dirty="0" smtClean="0"/>
              <a:t>in the previous slide end </a:t>
            </a:r>
            <a:r>
              <a:rPr lang="en-US" dirty="0"/>
              <a:t>with a comment. 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omments </a:t>
            </a:r>
            <a:r>
              <a:rPr lang="en-US" dirty="0"/>
              <a:t>are a way to describe what your code is doing – they insert explanatory text into your code, and tell the PHP interpreter to ignore it. </a:t>
            </a:r>
            <a:endParaRPr lang="en-US" dirty="0" smtClean="0"/>
          </a:p>
          <a:p>
            <a:r>
              <a:rPr lang="en-US" dirty="0" smtClean="0"/>
              <a:t>Comments </a:t>
            </a:r>
            <a:r>
              <a:rPr lang="en-US" dirty="0"/>
              <a:t>begin with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//</a:t>
            </a:r>
            <a:r>
              <a:rPr lang="en-US" dirty="0"/>
              <a:t> and they finish at the end of the same line.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might be familiar with /* */ style comments in other languages - these work in PHP as well.  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64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Add two numbers together</a:t>
            </a:r>
            <a:r>
              <a:rPr lang="en-IE" dirty="0"/>
              <a:t/>
            </a:r>
            <a:br>
              <a:rPr lang="en-IE" dirty="0"/>
            </a:b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27584" y="1037018"/>
            <a:ext cx="7772400" cy="5005536"/>
          </a:xfrm>
        </p:spPr>
        <p:txBody>
          <a:bodyPr>
            <a:normAutofit/>
          </a:bodyPr>
          <a:lstStyle/>
          <a:p>
            <a:r>
              <a:rPr lang="en-US" b="1" dirty="0"/>
              <a:t>Remember to:</a:t>
            </a:r>
            <a:endParaRPr lang="en-IE" dirty="0"/>
          </a:p>
          <a:p>
            <a:pPr lvl="1"/>
            <a:r>
              <a:rPr lang="en-US" dirty="0" smtClean="0"/>
              <a:t>select </a:t>
            </a:r>
            <a:r>
              <a:rPr lang="en-US" dirty="0" err="1" smtClean="0"/>
              <a:t>php</a:t>
            </a:r>
            <a:r>
              <a:rPr lang="en-US" dirty="0" smtClean="0"/>
              <a:t> as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save as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type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save </a:t>
            </a:r>
            <a:r>
              <a:rPr lang="en-US" dirty="0"/>
              <a:t>the file in the </a:t>
            </a:r>
            <a:r>
              <a:rPr lang="en-US" dirty="0" err="1" smtClean="0"/>
              <a:t>xampp</a:t>
            </a:r>
            <a:r>
              <a:rPr lang="en-US" dirty="0" smtClean="0"/>
              <a:t>\</a:t>
            </a:r>
            <a:r>
              <a:rPr lang="en-US" dirty="0" err="1" smtClean="0"/>
              <a:t>htdocs</a:t>
            </a:r>
            <a:r>
              <a:rPr lang="en-US" dirty="0" smtClean="0"/>
              <a:t>\your folder </a:t>
            </a:r>
            <a:endParaRPr lang="en-IE" dirty="0"/>
          </a:p>
          <a:p>
            <a:pPr lvl="1"/>
            <a:r>
              <a:rPr lang="en-US" dirty="0" smtClean="0"/>
              <a:t>open </a:t>
            </a:r>
            <a:r>
              <a:rPr lang="en-US" dirty="0"/>
              <a:t>it through explorer using 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localhost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method</a:t>
            </a:r>
            <a:endParaRPr lang="en-IE" dirty="0"/>
          </a:p>
          <a:p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912724"/>
            <a:ext cx="5832648" cy="369331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&lt;body&gt;</a:t>
            </a:r>
            <a:endParaRPr lang="en-I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$number1=5;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$number2=10;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$sum=$number1 + $number2;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?&gt;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&lt;h1&gt; Thinking hard……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echo “The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sum of $number1 and $number2 is $sum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”;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?&gt;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&lt;/h1&gt;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&lt;/body&gt;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6804248" y="3018240"/>
            <a:ext cx="2153475" cy="2246769"/>
          </a:xfrm>
          <a:prstGeom prst="rect">
            <a:avLst/>
          </a:prstGeom>
          <a:noFill/>
          <a:ln>
            <a:gradFill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</a:ln>
        </p:spPr>
        <p:txBody>
          <a:bodyPr wrap="none" rtlCol="0">
            <a:spAutoFit/>
          </a:bodyPr>
          <a:lstStyle/>
          <a:p>
            <a:r>
              <a:rPr lang="en-IE" sz="2000" dirty="0"/>
              <a:t>You could have </a:t>
            </a:r>
            <a:r>
              <a:rPr lang="en-IE" sz="2000" dirty="0" smtClean="0"/>
              <a:t>the</a:t>
            </a:r>
          </a:p>
          <a:p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&lt;h1&gt; </a:t>
            </a:r>
            <a:r>
              <a:rPr lang="en-IE" sz="2000" dirty="0"/>
              <a:t>tags inside an </a:t>
            </a:r>
            <a:endParaRPr lang="en-IE" sz="2000" dirty="0" smtClean="0"/>
          </a:p>
          <a:p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echo </a:t>
            </a:r>
            <a:r>
              <a:rPr lang="en-IE" sz="2000" dirty="0"/>
              <a:t>if you wanted </a:t>
            </a:r>
            <a:endParaRPr lang="en-IE" sz="2000" dirty="0" smtClean="0"/>
          </a:p>
          <a:p>
            <a:r>
              <a:rPr lang="en-IE" sz="2000" dirty="0" smtClean="0"/>
              <a:t>but </a:t>
            </a:r>
            <a:r>
              <a:rPr lang="en-IE" sz="2000" dirty="0"/>
              <a:t>this way is </a:t>
            </a:r>
            <a:r>
              <a:rPr lang="en-GB" sz="2000" dirty="0"/>
              <a:t>more </a:t>
            </a:r>
            <a:endParaRPr lang="en-GB" sz="2000" dirty="0" smtClean="0"/>
          </a:p>
          <a:p>
            <a:r>
              <a:rPr lang="en-GB" sz="2000" dirty="0" smtClean="0"/>
              <a:t>efficient </a:t>
            </a:r>
            <a:r>
              <a:rPr lang="en-GB" sz="2000" dirty="0"/>
              <a:t>than </a:t>
            </a:r>
            <a:r>
              <a:rPr lang="en-GB" sz="2000" dirty="0" smtClean="0"/>
              <a:t>sending</a:t>
            </a:r>
          </a:p>
          <a:p>
            <a:r>
              <a:rPr lang="en-GB" sz="2000" dirty="0" smtClean="0"/>
              <a:t> </a:t>
            </a:r>
            <a:r>
              <a:rPr lang="en-GB" sz="2000" dirty="0"/>
              <a:t>all of the text </a:t>
            </a:r>
            <a:endParaRPr lang="en-GB" sz="2000" dirty="0" smtClean="0"/>
          </a:p>
          <a:p>
            <a:r>
              <a:rPr lang="en-GB" sz="2000" dirty="0" smtClean="0"/>
              <a:t>through </a:t>
            </a:r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</a:rPr>
              <a:t>echo</a:t>
            </a: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1715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Try this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Based </a:t>
            </a:r>
            <a:r>
              <a:rPr lang="en-GB" dirty="0"/>
              <a:t>on the </a:t>
            </a:r>
            <a:r>
              <a:rPr lang="en-GB" dirty="0" smtClean="0"/>
              <a:t>previous example </a:t>
            </a:r>
            <a:r>
              <a:rPr lang="en-GB" dirty="0"/>
              <a:t>and given the formula for the volume of a cylinder, V, </a:t>
            </a:r>
            <a:r>
              <a:rPr lang="en-GB" dirty="0" smtClean="0"/>
              <a:t>as </a:t>
            </a:r>
          </a:p>
          <a:p>
            <a:pPr marL="320040" lvl="1" indent="0">
              <a:buNone/>
            </a:pPr>
            <a:r>
              <a:rPr lang="en-GB" dirty="0" smtClean="0"/>
              <a:t>    </a:t>
            </a:r>
            <a:r>
              <a:rPr lang="en-GB" dirty="0"/>
              <a:t>V =  </a:t>
            </a:r>
            <a:r>
              <a:rPr lang="en-GB" dirty="0">
                <a:sym typeface="Symbol"/>
              </a:rPr>
              <a:t></a:t>
            </a:r>
            <a:r>
              <a:rPr lang="en-GB" dirty="0"/>
              <a:t>r2h                           </a:t>
            </a:r>
            <a:endParaRPr lang="en-IE" dirty="0"/>
          </a:p>
          <a:p>
            <a:pPr marL="0" indent="0">
              <a:buNone/>
            </a:pPr>
            <a:r>
              <a:rPr lang="en-GB" dirty="0"/>
              <a:t> </a:t>
            </a:r>
            <a:endParaRPr lang="en-IE" dirty="0"/>
          </a:p>
          <a:p>
            <a:r>
              <a:rPr lang="en-GB" dirty="0"/>
              <a:t>where r is the </a:t>
            </a:r>
            <a:r>
              <a:rPr lang="en-GB" b="1" dirty="0"/>
              <a:t>radius and set to 5</a:t>
            </a:r>
            <a:r>
              <a:rPr lang="en-GB" dirty="0"/>
              <a:t> and h the </a:t>
            </a:r>
            <a:r>
              <a:rPr lang="en-GB" b="1" dirty="0"/>
              <a:t>height</a:t>
            </a:r>
            <a:r>
              <a:rPr lang="en-GB" dirty="0"/>
              <a:t> </a:t>
            </a:r>
            <a:r>
              <a:rPr lang="en-GB" b="1" dirty="0"/>
              <a:t>and set to 6</a:t>
            </a:r>
            <a:r>
              <a:rPr lang="en-GB" dirty="0"/>
              <a:t> of the cylinder and taking </a:t>
            </a:r>
            <a:r>
              <a:rPr lang="en-GB" dirty="0">
                <a:sym typeface="Symbol"/>
              </a:rPr>
              <a:t></a:t>
            </a:r>
            <a:r>
              <a:rPr lang="en-GB" dirty="0"/>
              <a:t> as 3.142 , write a program to calculate and display its volume based on the formula given above 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output </a:t>
            </a:r>
            <a:r>
              <a:rPr lang="en-IE" dirty="0" smtClean="0"/>
              <a:t>is shown on the next slide.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5534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88840"/>
            <a:ext cx="52673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482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3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 </a:t>
            </a:r>
            <a:r>
              <a:rPr lang="en-IE" dirty="0"/>
              <a:t>There are a few rules that you need to follow when choosing a name for your PHP variables.</a:t>
            </a:r>
          </a:p>
          <a:p>
            <a:pPr lvl="1"/>
            <a:r>
              <a:rPr lang="en-IE" dirty="0"/>
              <a:t> 	PHP variables must start with a letter or underscore "_". </a:t>
            </a:r>
          </a:p>
          <a:p>
            <a:pPr lvl="1"/>
            <a:r>
              <a:rPr lang="en-IE" dirty="0"/>
              <a:t> 	PHP variables may only be comprised of alpha-numeric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     characters </a:t>
            </a:r>
            <a:r>
              <a:rPr lang="en-IE" dirty="0"/>
              <a:t>and </a:t>
            </a:r>
            <a:r>
              <a:rPr lang="en-IE" dirty="0" smtClean="0"/>
              <a:t>underscores</a:t>
            </a:r>
            <a:r>
              <a:rPr lang="en-IE" dirty="0"/>
              <a:t>. a-z, A-Z, 0-9, or _ . </a:t>
            </a:r>
          </a:p>
          <a:p>
            <a:pPr lvl="1"/>
            <a:r>
              <a:rPr lang="en-IE" dirty="0"/>
              <a:t> 	Variables with more than one word should be separated with </a:t>
            </a:r>
            <a:r>
              <a:rPr lang="en-IE" dirty="0" smtClean="0"/>
              <a:t> </a:t>
            </a:r>
            <a:br>
              <a:rPr lang="en-IE" dirty="0" smtClean="0"/>
            </a:br>
            <a:r>
              <a:rPr lang="en-IE" dirty="0" smtClean="0"/>
              <a:t>      underscores</a:t>
            </a:r>
            <a:r>
              <a:rPr lang="en-IE" dirty="0"/>
              <a:t>. </a:t>
            </a:r>
            <a:br>
              <a:rPr lang="en-IE" dirty="0"/>
            </a:br>
            <a:r>
              <a:rPr lang="en-IE" dirty="0"/>
              <a:t>      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  <a:ea typeface="Adobe Ming Std L" pitchFamily="18" charset="-128"/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  <a:latin typeface="Book Antiqua" pitchFamily="18" charset="0"/>
                <a:ea typeface="Adobe Ming Std L" pitchFamily="18" charset="-128"/>
              </a:rPr>
              <a:t>my_variable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  <a:ea typeface="Adobe Ming Std L" pitchFamily="18" charset="-128"/>
              </a:rPr>
              <a:t> </a:t>
            </a:r>
          </a:p>
          <a:p>
            <a:pPr lvl="1"/>
            <a:r>
              <a:rPr lang="en-IE" dirty="0"/>
              <a:t> 	Variables with more than one word can also be distinguished 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dirty="0" smtClean="0"/>
              <a:t>      with capitalization</a:t>
            </a:r>
            <a:r>
              <a:rPr lang="en-IE" dirty="0"/>
              <a:t>.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  <a:ea typeface="Adobe Ming Std L" pitchFamily="18" charset="-128"/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  <a:latin typeface="Book Antiqua" pitchFamily="18" charset="0"/>
                <a:ea typeface="Adobe Ming Std L" pitchFamily="18" charset="-128"/>
              </a:rPr>
              <a:t>myVariable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  <a:ea typeface="Adobe Ming Std L" pitchFamily="18" charset="-128"/>
              </a:rPr>
              <a:t>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6012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Data Types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4</a:t>
            </a:fld>
            <a:endParaRPr lang="en-IE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61520"/>
          </a:xfrm>
        </p:spPr>
        <p:txBody>
          <a:bodyPr>
            <a:normAutofit fontScale="62500" lnSpcReduction="20000"/>
          </a:bodyPr>
          <a:lstStyle/>
          <a:p>
            <a:r>
              <a:rPr lang="en-IE" dirty="0" smtClean="0"/>
              <a:t>8 standard data types in PHP.</a:t>
            </a:r>
          </a:p>
          <a:p>
            <a:endParaRPr lang="en-IE" b="1" dirty="0" smtClean="0"/>
          </a:p>
          <a:p>
            <a:endParaRPr lang="en-IE" b="1" dirty="0"/>
          </a:p>
          <a:p>
            <a:endParaRPr lang="en-IE" b="1" dirty="0" smtClean="0"/>
          </a:p>
          <a:p>
            <a:endParaRPr lang="en-IE" b="1" dirty="0"/>
          </a:p>
          <a:p>
            <a:endParaRPr lang="en-IE" b="1" dirty="0" smtClean="0"/>
          </a:p>
          <a:p>
            <a:endParaRPr lang="en-IE" b="1" dirty="0"/>
          </a:p>
          <a:p>
            <a:endParaRPr lang="en-IE" b="1" dirty="0" smtClean="0"/>
          </a:p>
          <a:p>
            <a:endParaRPr lang="en-IE" b="1" dirty="0" smtClean="0"/>
          </a:p>
          <a:p>
            <a:endParaRPr lang="en-IE" b="1" dirty="0"/>
          </a:p>
          <a:p>
            <a:endParaRPr lang="en-IE" b="1" dirty="0" smtClean="0"/>
          </a:p>
          <a:p>
            <a:r>
              <a:rPr lang="en-IE" b="1" dirty="0" smtClean="0"/>
              <a:t>array</a:t>
            </a:r>
            <a:r>
              <a:rPr lang="en-IE" dirty="0" smtClean="0"/>
              <a:t> </a:t>
            </a:r>
            <a:r>
              <a:rPr lang="en-IE" dirty="0"/>
              <a:t>- holds an array of items, e.g. several strings or several </a:t>
            </a:r>
            <a:r>
              <a:rPr lang="en-IE" dirty="0" smtClean="0"/>
              <a:t>integers.</a:t>
            </a:r>
          </a:p>
          <a:p>
            <a:r>
              <a:rPr lang="en-IE" b="1" dirty="0"/>
              <a:t>object</a:t>
            </a:r>
            <a:r>
              <a:rPr lang="en-IE" dirty="0"/>
              <a:t> - a reference to an instance of a class. This is related to Object Oriented programming, which we will talk more about later </a:t>
            </a:r>
            <a:r>
              <a:rPr lang="en-IE" dirty="0" smtClean="0"/>
              <a:t>on.</a:t>
            </a:r>
          </a:p>
          <a:p>
            <a:r>
              <a:rPr lang="en-IE" b="1" dirty="0"/>
              <a:t>NULL</a:t>
            </a:r>
            <a:r>
              <a:rPr lang="en-IE" dirty="0"/>
              <a:t> - a value of null is nothing. It's not the same as 0 (zero), because that's actually a value. Null is truly nothing. Variables which have not yet been assigned a value, or which you have used the unset() method on, will carry the NULL value. This is useful if you wish to check whether or not a variable contains any value - you may compare it against the NULL constant.</a:t>
            </a:r>
            <a:br>
              <a:rPr lang="en-IE" dirty="0"/>
            </a:br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132856"/>
            <a:ext cx="45815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3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 H</a:t>
            </a:r>
            <a:r>
              <a:rPr lang="en-IE" dirty="0" smtClean="0"/>
              <a:t>ow </a:t>
            </a:r>
            <a:r>
              <a:rPr lang="en-IE" dirty="0"/>
              <a:t>to display what's in your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77544"/>
          </a:xfrm>
        </p:spPr>
        <p:txBody>
          <a:bodyPr>
            <a:normAutofit/>
          </a:bodyPr>
          <a:lstStyle/>
          <a:p>
            <a:r>
              <a:rPr lang="en-IE" dirty="0"/>
              <a:t>To display things on the page, we've used </a:t>
            </a:r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  <a:latin typeface="Book Antiqua" pitchFamily="18" charset="0"/>
              </a:rPr>
              <a:t>echo .</a:t>
            </a:r>
            <a:r>
              <a:rPr lang="en-IE" dirty="0" smtClean="0"/>
              <a:t> </a:t>
            </a:r>
          </a:p>
          <a:p>
            <a:r>
              <a:rPr lang="en-IE" dirty="0" smtClean="0"/>
              <a:t>If </a:t>
            </a:r>
            <a:r>
              <a:rPr lang="en-IE" dirty="0"/>
              <a:t>you're printing direct text, then you need the quotation marks </a:t>
            </a:r>
            <a:r>
              <a:rPr lang="en-IE" dirty="0" smtClean="0"/>
              <a:t>(either single </a:t>
            </a:r>
            <a:r>
              <a:rPr lang="en-IE" dirty="0"/>
              <a:t>or double quotes). </a:t>
            </a:r>
            <a:endParaRPr lang="en-IE" dirty="0" smtClean="0"/>
          </a:p>
          <a:p>
            <a:pPr marL="320040" lvl="1" indent="0">
              <a:buNone/>
            </a:pPr>
            <a:r>
              <a:rPr lang="en-IE" sz="1600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en-IE" sz="1600" dirty="0" smtClean="0">
                <a:solidFill>
                  <a:schemeClr val="bg2">
                    <a:lumMod val="50000"/>
                  </a:schemeClr>
                </a:solidFill>
              </a:rPr>
              <a:t>echo </a:t>
            </a:r>
            <a:r>
              <a:rPr lang="en-IE" sz="1600" dirty="0">
                <a:solidFill>
                  <a:schemeClr val="bg2">
                    <a:lumMod val="50000"/>
                  </a:schemeClr>
                </a:solidFill>
              </a:rPr>
              <a:t>“Hi”;</a:t>
            </a:r>
          </a:p>
          <a:p>
            <a:r>
              <a:rPr lang="en-IE" dirty="0" smtClean="0"/>
              <a:t>To </a:t>
            </a:r>
            <a:r>
              <a:rPr lang="en-IE" dirty="0" smtClean="0"/>
              <a:t>print </a:t>
            </a:r>
            <a:r>
              <a:rPr lang="en-IE" dirty="0"/>
              <a:t>what's inside of a variable, just type the variable name (including the dollar). </a:t>
            </a:r>
            <a:endParaRPr lang="en-IE" dirty="0" smtClean="0"/>
          </a:p>
          <a:p>
            <a:r>
              <a:rPr lang="en-IE" dirty="0" smtClean="0"/>
              <a:t>Finally</a:t>
            </a:r>
            <a:r>
              <a:rPr lang="en-IE" dirty="0"/>
              <a:t>, the line of code ends as normal - with a semi-colon (;). We'll now set up a variable and print it to the page. 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6" name="TextBox 5"/>
          <p:cNvSpPr txBox="1"/>
          <p:nvPr/>
        </p:nvSpPr>
        <p:spPr>
          <a:xfrm>
            <a:off x="1835696" y="5009971"/>
            <a:ext cx="2529026" cy="12003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test_String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= 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‘It 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Worked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!’;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echo $</a:t>
            </a:r>
            <a:r>
              <a:rPr lang="en-IE" dirty="0" err="1" smtClean="0">
                <a:solidFill>
                  <a:schemeClr val="bg2">
                    <a:lumMod val="50000"/>
                  </a:schemeClr>
                </a:solidFill>
              </a:rPr>
              <a:t>test_String</a:t>
            </a: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;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?&gt;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2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WORKING WITH </a:t>
            </a:r>
            <a:r>
              <a:rPr lang="en-IE" dirty="0" smtClean="0"/>
              <a:t>TEXT</a:t>
            </a:r>
            <a:endParaRPr lang="en-I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6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78080" cy="4572000"/>
          </a:xfrm>
        </p:spPr>
        <p:txBody>
          <a:bodyPr>
            <a:normAutofit/>
          </a:bodyPr>
          <a:lstStyle/>
          <a:p>
            <a:r>
              <a:rPr lang="en-IE" sz="2400" dirty="0"/>
              <a:t>In </a:t>
            </a:r>
            <a:r>
              <a:rPr lang="en-IE" sz="2400" dirty="0"/>
              <a:t>programming, another term for text is </a:t>
            </a:r>
            <a:r>
              <a:rPr lang="en-IE" sz="2400" b="1" dirty="0">
                <a:solidFill>
                  <a:schemeClr val="bg2">
                    <a:lumMod val="50000"/>
                  </a:schemeClr>
                </a:solidFill>
              </a:rPr>
              <a:t>string</a:t>
            </a:r>
            <a:r>
              <a:rPr lang="en-IE" sz="2400" dirty="0"/>
              <a:t>. </a:t>
            </a:r>
            <a:endParaRPr lang="en-IE" sz="2400" dirty="0" smtClean="0"/>
          </a:p>
          <a:p>
            <a:r>
              <a:rPr lang="en-IE" sz="2400" dirty="0" smtClean="0"/>
              <a:t>Variables </a:t>
            </a:r>
            <a:r>
              <a:rPr lang="en-IE" sz="2400" dirty="0"/>
              <a:t>that contain text are called </a:t>
            </a:r>
            <a:r>
              <a:rPr lang="en-IE" sz="2400" b="1" dirty="0">
                <a:solidFill>
                  <a:schemeClr val="bg2">
                    <a:lumMod val="50000"/>
                  </a:schemeClr>
                </a:solidFill>
              </a:rPr>
              <a:t>string variables</a:t>
            </a:r>
            <a:r>
              <a:rPr lang="en-IE" sz="2400" dirty="0"/>
              <a:t>. </a:t>
            </a:r>
            <a:endParaRPr lang="en-IE" sz="2400" dirty="0" smtClean="0"/>
          </a:p>
          <a:p>
            <a:pPr lvl="2"/>
            <a:r>
              <a:rPr lang="en-IE" sz="2400" dirty="0" smtClean="0"/>
              <a:t>“</a:t>
            </a:r>
            <a:r>
              <a:rPr lang="en-IE" sz="2400" dirty="0"/>
              <a:t>Hello, world!” is a string. </a:t>
            </a:r>
            <a:endParaRPr lang="en-IE" sz="2400" dirty="0"/>
          </a:p>
          <a:p>
            <a:r>
              <a:rPr lang="en-IE" sz="2400" dirty="0"/>
              <a:t>To </a:t>
            </a:r>
            <a:r>
              <a:rPr lang="en-IE" sz="2400" dirty="0"/>
              <a:t>assign that string to a variable, use the </a:t>
            </a:r>
            <a:r>
              <a:rPr lang="en-IE" sz="2400" b="1" dirty="0">
                <a:solidFill>
                  <a:schemeClr val="bg2">
                    <a:lumMod val="50000"/>
                  </a:schemeClr>
                </a:solidFill>
              </a:rPr>
              <a:t>equal sign ( = )</a:t>
            </a:r>
            <a:r>
              <a:rPr lang="en-IE" sz="2400" dirty="0"/>
              <a:t>.</a:t>
            </a:r>
            <a:r>
              <a:rPr lang="en-IE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E" sz="2400" dirty="0"/>
              <a:t>This </a:t>
            </a:r>
            <a:r>
              <a:rPr lang="en-IE" sz="2400" dirty="0"/>
              <a:t>is  actually </a:t>
            </a:r>
            <a:r>
              <a:rPr lang="en-IE" sz="2400" dirty="0"/>
              <a:t>called the assignment operator. </a:t>
            </a:r>
            <a:endParaRPr lang="en-IE" sz="2400" dirty="0"/>
          </a:p>
          <a:p>
            <a:r>
              <a:rPr lang="en-IE" sz="2400" dirty="0"/>
              <a:t>The  </a:t>
            </a:r>
            <a:r>
              <a:rPr lang="en-IE" sz="2400" b="1" dirty="0">
                <a:solidFill>
                  <a:schemeClr val="bg2">
                    <a:lumMod val="50000"/>
                  </a:schemeClr>
                </a:solidFill>
              </a:rPr>
              <a:t>=</a:t>
            </a:r>
            <a:r>
              <a:rPr lang="en-IE" sz="2400" dirty="0"/>
              <a:t>  takes what is on the right side and uses that to set the value on the </a:t>
            </a:r>
            <a:r>
              <a:rPr lang="en-IE" sz="2400" dirty="0"/>
              <a:t>left </a:t>
            </a:r>
            <a:r>
              <a:rPr lang="en-IE" sz="2400" dirty="0"/>
              <a:t>side. </a:t>
            </a:r>
            <a:endParaRPr lang="en-IE" sz="2400" dirty="0"/>
          </a:p>
          <a:p>
            <a:r>
              <a:rPr lang="en-IE" sz="2400" dirty="0"/>
              <a:t>This </a:t>
            </a:r>
            <a:r>
              <a:rPr lang="en-IE" sz="2400" dirty="0"/>
              <a:t>piece of code assigns a value to  </a:t>
            </a:r>
            <a:r>
              <a:rPr lang="en-IE" sz="2400" b="1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400" b="1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sz="2400" b="1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IE" sz="2400" dirty="0"/>
              <a:t>and then displays it.</a:t>
            </a:r>
          </a:p>
          <a:p>
            <a:pPr marL="0" indent="0">
              <a:buNone/>
            </a:pPr>
            <a:endParaRPr lang="en-IE" sz="4500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4941168"/>
            <a:ext cx="5544616" cy="120032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548640" lvl="2" indent="0">
              <a:buNone/>
            </a:pP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pPr marL="548640" lvl="2" indent="0">
              <a:buNone/>
            </a:pP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= ‘Hi, my name is Andy’;</a:t>
            </a:r>
          </a:p>
          <a:p>
            <a:pPr marL="548640" lvl="2" indent="0">
              <a:buNone/>
            </a:pP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echo $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548640" lvl="2" indent="0">
              <a:buNone/>
            </a:pPr>
            <a:r>
              <a:rPr lang="en-IE" dirty="0" smtClean="0">
                <a:solidFill>
                  <a:schemeClr val="bg2">
                    <a:lumMod val="50000"/>
                  </a:schemeClr>
                </a:solidFill>
              </a:rPr>
              <a:t>?&gt;</a:t>
            </a:r>
            <a:endParaRPr lang="en-IE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9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7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3504" y="1447800"/>
            <a:ext cx="8216968" cy="4572000"/>
          </a:xfrm>
        </p:spPr>
        <p:txBody>
          <a:bodyPr>
            <a:normAutofit/>
          </a:bodyPr>
          <a:lstStyle/>
          <a:p>
            <a:r>
              <a:rPr lang="en-IE" sz="2800" dirty="0"/>
              <a:t>You can use either the single quote or the double quote when assigning a string value. </a:t>
            </a:r>
            <a:endParaRPr lang="en-IE" sz="2800" dirty="0" smtClean="0"/>
          </a:p>
          <a:p>
            <a:r>
              <a:rPr lang="en-IE" sz="2800" dirty="0" smtClean="0"/>
              <a:t>Up </a:t>
            </a:r>
            <a:r>
              <a:rPr lang="en-IE" sz="2800" dirty="0"/>
              <a:t>to now, single and double quotes </a:t>
            </a:r>
            <a:r>
              <a:rPr lang="en-IE" sz="2800" dirty="0" smtClean="0"/>
              <a:t>can be </a:t>
            </a:r>
            <a:r>
              <a:rPr lang="en-IE" sz="2800" dirty="0"/>
              <a:t>used interchangeably. </a:t>
            </a:r>
            <a:r>
              <a:rPr lang="en-IE" sz="2100" b="1" u="sng" dirty="0">
                <a:solidFill>
                  <a:schemeClr val="bg2">
                    <a:lumMod val="50000"/>
                  </a:schemeClr>
                </a:solidFill>
              </a:rPr>
              <a:t>There is a difference in how </a:t>
            </a:r>
            <a:r>
              <a:rPr lang="en-IE" sz="2100" b="1" u="sng" dirty="0">
                <a:solidFill>
                  <a:schemeClr val="bg2">
                    <a:lumMod val="50000"/>
                  </a:schemeClr>
                </a:solidFill>
              </a:rPr>
              <a:t>the </a:t>
            </a:r>
            <a:r>
              <a:rPr lang="en-IE" sz="2100" b="1" u="sng" dirty="0">
                <a:solidFill>
                  <a:schemeClr val="bg2">
                    <a:lumMod val="50000"/>
                  </a:schemeClr>
                </a:solidFill>
              </a:rPr>
              <a:t>two act. </a:t>
            </a:r>
            <a:endParaRPr lang="en-IE" sz="2100" b="1" u="sng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800" dirty="0" smtClean="0"/>
              <a:t>If </a:t>
            </a:r>
            <a:r>
              <a:rPr lang="en-IE" sz="2800" dirty="0"/>
              <a:t>you use double quotes, the PHP parser converts variables into their value within the </a:t>
            </a:r>
            <a:r>
              <a:rPr lang="en-IE" sz="2800" dirty="0" smtClean="0"/>
              <a:t>string</a:t>
            </a:r>
            <a:r>
              <a:rPr lang="en-IE" sz="2800" dirty="0"/>
              <a:t>. </a:t>
            </a:r>
            <a:endParaRPr lang="en-IE" sz="2800" dirty="0" smtClean="0"/>
          </a:p>
          <a:p>
            <a:r>
              <a:rPr lang="en-IE" sz="2800" dirty="0" smtClean="0"/>
              <a:t>The </a:t>
            </a:r>
            <a:r>
              <a:rPr lang="en-IE" sz="2800" dirty="0"/>
              <a:t>following code will interpret  </a:t>
            </a:r>
            <a:r>
              <a:rPr lang="en-IE" sz="21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100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sz="21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IE" sz="2800" dirty="0"/>
              <a:t>as </a:t>
            </a:r>
            <a:r>
              <a:rPr lang="en-IE" sz="2800" i="1" dirty="0"/>
              <a:t>Hi</a:t>
            </a:r>
            <a:r>
              <a:rPr lang="en-IE" sz="2800" i="1" dirty="0"/>
              <a:t>, my name is </a:t>
            </a:r>
            <a:r>
              <a:rPr lang="en-IE" sz="2800" i="1" dirty="0" smtClean="0"/>
              <a:t>Andy</a:t>
            </a:r>
            <a:r>
              <a:rPr lang="en-IE" sz="2800" dirty="0" smtClean="0"/>
              <a:t> and </a:t>
            </a:r>
            <a:r>
              <a:rPr lang="en-IE" sz="2400" dirty="0">
                <a:solidFill>
                  <a:schemeClr val="bg2">
                    <a:lumMod val="50000"/>
                  </a:schemeClr>
                </a:solidFill>
              </a:rPr>
              <a:t>echo</a:t>
            </a:r>
            <a:r>
              <a:rPr lang="en-IE" sz="3200" dirty="0" smtClean="0"/>
              <a:t> </a:t>
            </a:r>
            <a:r>
              <a:rPr lang="en-IE" sz="2800" dirty="0" smtClean="0"/>
              <a:t>that value to screen.</a:t>
            </a:r>
          </a:p>
          <a:p>
            <a:endParaRPr lang="en-I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5174148"/>
            <a:ext cx="3960440" cy="14773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myName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= ‘Andy’;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 = “Hi, my name is $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myName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”;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echo $</a:t>
            </a:r>
            <a:r>
              <a:rPr lang="en-IE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r>
              <a:rPr lang="en-IE" dirty="0">
                <a:solidFill>
                  <a:schemeClr val="bg2">
                    <a:lumMod val="50000"/>
                  </a:schemeClr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63462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8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34064" cy="4933528"/>
          </a:xfrm>
        </p:spPr>
        <p:txBody>
          <a:bodyPr>
            <a:normAutofit/>
          </a:bodyPr>
          <a:lstStyle/>
          <a:p>
            <a:r>
              <a:rPr lang="en-IE" sz="1800" dirty="0" smtClean="0"/>
              <a:t>Or you could do the following which also outputs </a:t>
            </a:r>
            <a:r>
              <a:rPr lang="en-IE" sz="1800" i="1" dirty="0" smtClean="0"/>
              <a:t>Hi</a:t>
            </a:r>
            <a:r>
              <a:rPr lang="en-IE" sz="1800" i="1" dirty="0"/>
              <a:t>, my name is </a:t>
            </a:r>
            <a:r>
              <a:rPr lang="en-IE" sz="1800" i="1" dirty="0" smtClean="0"/>
              <a:t>Andy</a:t>
            </a:r>
            <a:endParaRPr lang="en-IE" sz="1800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  <a:p>
            <a:r>
              <a:rPr lang="en-IE" sz="2000" dirty="0" smtClean="0"/>
              <a:t>If</a:t>
            </a:r>
            <a:r>
              <a:rPr lang="en-IE" sz="2000" dirty="0"/>
              <a:t>, however, you use single quotes,  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1800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sz="18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IE" sz="2000" dirty="0"/>
              <a:t>is interpreted as </a:t>
            </a:r>
            <a:r>
              <a:rPr lang="en-IE" sz="2000" i="1" dirty="0" smtClean="0"/>
              <a:t>Hi</a:t>
            </a:r>
            <a:r>
              <a:rPr lang="en-IE" sz="2000" i="1" dirty="0"/>
              <a:t>, my name is $</a:t>
            </a:r>
            <a:r>
              <a:rPr lang="en-IE" sz="2000" i="1" dirty="0" err="1" smtClean="0"/>
              <a:t>myName</a:t>
            </a:r>
            <a:r>
              <a:rPr lang="en-IE" sz="2000" dirty="0" smtClean="0"/>
              <a:t> </a:t>
            </a:r>
          </a:p>
          <a:p>
            <a:r>
              <a:rPr lang="en-IE" sz="2000" dirty="0" smtClean="0"/>
              <a:t>The </a:t>
            </a:r>
            <a:r>
              <a:rPr lang="en-IE" sz="2000" dirty="0"/>
              <a:t>PHP </a:t>
            </a:r>
            <a:r>
              <a:rPr lang="en-IE" sz="2000" dirty="0" smtClean="0"/>
              <a:t>parser </a:t>
            </a:r>
            <a:r>
              <a:rPr lang="en-IE" sz="2000" dirty="0"/>
              <a:t>does not expand the variable; that is, it does not replace the variable with the value inside the </a:t>
            </a:r>
            <a:r>
              <a:rPr lang="en-IE" sz="2000" dirty="0" smtClean="0"/>
              <a:t>variable, so in both cases below </a:t>
            </a:r>
            <a:r>
              <a:rPr lang="en-IE" sz="2000" i="1" dirty="0"/>
              <a:t>Hi, my name is $</a:t>
            </a:r>
            <a:r>
              <a:rPr lang="en-IE" sz="2000" i="1" dirty="0" err="1"/>
              <a:t>myName</a:t>
            </a:r>
            <a:r>
              <a:rPr lang="en-IE" sz="2000" dirty="0"/>
              <a:t> </a:t>
            </a:r>
            <a:r>
              <a:rPr lang="en-IE" sz="2000" dirty="0" smtClean="0"/>
              <a:t>is output.</a:t>
            </a:r>
            <a:endParaRPr lang="en-IE" sz="2000" dirty="0"/>
          </a:p>
          <a:p>
            <a:endParaRPr lang="en-IE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79089" y="5036284"/>
            <a:ext cx="4104456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‘Andy’;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‘Hi, my name is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’;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echo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?&gt;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7744" y="1871140"/>
            <a:ext cx="3736360" cy="132343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‘Andy’;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cho “Hi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, my name is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”;</a:t>
            </a:r>
          </a:p>
          <a:p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?&gt;</a:t>
            </a: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47415" y="5036284"/>
            <a:ext cx="3736360" cy="16312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myName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‘Andy’;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cho ‘Hi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, my name is $</a:t>
            </a:r>
            <a:r>
              <a:rPr lang="en-IE" sz="2000" dirty="0" err="1" smtClean="0">
                <a:solidFill>
                  <a:schemeClr val="bg2">
                    <a:lumMod val="50000"/>
                  </a:schemeClr>
                </a:solidFill>
              </a:rPr>
              <a:t>myName</a:t>
            </a:r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’;</a:t>
            </a: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 smtClean="0">
                <a:solidFill>
                  <a:schemeClr val="bg2">
                    <a:lumMod val="50000"/>
                  </a:schemeClr>
                </a:solidFill>
              </a:rPr>
              <a:t>?&gt;</a:t>
            </a:r>
          </a:p>
          <a:p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1014" y="5131209"/>
            <a:ext cx="419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or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1061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D562-DC7F-44C5-B434-E840A08A0FAF}" type="slidenum">
              <a:rPr lang="en-IE" smtClean="0"/>
              <a:t>9</a:t>
            </a:fld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Sometimes with double quotes there is some ambiguity about what exactly the parser should </a:t>
            </a:r>
            <a:r>
              <a:rPr lang="en-IE" dirty="0" smtClean="0"/>
              <a:t>interpret </a:t>
            </a:r>
            <a:r>
              <a:rPr lang="en-IE" dirty="0"/>
              <a:t>as a variable to be translated. </a:t>
            </a:r>
            <a:endParaRPr lang="en-IE" dirty="0" smtClean="0"/>
          </a:p>
          <a:p>
            <a:r>
              <a:rPr lang="en-IE" dirty="0" smtClean="0"/>
              <a:t>This </a:t>
            </a:r>
            <a:r>
              <a:rPr lang="en-IE" dirty="0"/>
              <a:t>can happen if text starts immediately after the variable. </a:t>
            </a:r>
            <a:endParaRPr lang="en-IE" dirty="0" smtClean="0"/>
          </a:p>
          <a:p>
            <a:r>
              <a:rPr lang="en-IE" dirty="0" smtClean="0"/>
              <a:t>You can </a:t>
            </a:r>
            <a:r>
              <a:rPr lang="en-IE" dirty="0"/>
              <a:t>put curly braces (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{} </a:t>
            </a:r>
            <a:r>
              <a:rPr lang="en-IE" dirty="0"/>
              <a:t>) around the variable to delineate it. The following code interprets  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IE" dirty="0"/>
              <a:t>as </a:t>
            </a:r>
          </a:p>
          <a:p>
            <a:pPr marL="0" indent="0">
              <a:buNone/>
            </a:pPr>
            <a:r>
              <a:rPr lang="en-IE" i="1" dirty="0" smtClean="0"/>
              <a:t>	There </a:t>
            </a:r>
            <a:r>
              <a:rPr lang="en-IE" i="1" dirty="0"/>
              <a:t>are 5 </a:t>
            </a:r>
            <a:r>
              <a:rPr lang="en-IE" i="1" dirty="0" smtClean="0"/>
              <a:t>cats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3491880" y="4437112"/>
            <a:ext cx="4888488" cy="193899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&lt;?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php</a:t>
            </a:r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myAnimal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‘cat’;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 = “There are 5 {$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myAnimal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}s”;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echo $</a:t>
            </a:r>
            <a:r>
              <a:rPr lang="en-IE" sz="2000" dirty="0" err="1">
                <a:solidFill>
                  <a:schemeClr val="bg2">
                    <a:lumMod val="50000"/>
                  </a:schemeClr>
                </a:solidFill>
              </a:rPr>
              <a:t>myVar</a:t>
            </a:r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r>
              <a:rPr lang="en-IE" sz="2000" dirty="0">
                <a:solidFill>
                  <a:schemeClr val="bg2">
                    <a:lumMod val="50000"/>
                  </a:schemeClr>
                </a:solidFill>
              </a:rPr>
              <a:t>?&gt;</a:t>
            </a:r>
          </a:p>
          <a:p>
            <a:endParaRPr lang="en-IE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3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655</TotalTime>
  <Words>2022</Words>
  <Application>Microsoft Office PowerPoint</Application>
  <PresentationFormat>On-screen Show (4:3)</PresentationFormat>
  <Paragraphs>247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Adobe Ming Std L</vt:lpstr>
      <vt:lpstr>Book Antiqua</vt:lpstr>
      <vt:lpstr>Calibri</vt:lpstr>
      <vt:lpstr>Franklin Gothic Book</vt:lpstr>
      <vt:lpstr>Perpetua</vt:lpstr>
      <vt:lpstr>Symbol</vt:lpstr>
      <vt:lpstr>Wingdings 2</vt:lpstr>
      <vt:lpstr>Equity</vt:lpstr>
      <vt:lpstr>PHP – Lecture 2</vt:lpstr>
      <vt:lpstr>Variables and Operators </vt:lpstr>
      <vt:lpstr>PowerPoint Presentation</vt:lpstr>
      <vt:lpstr>Data Types</vt:lpstr>
      <vt:lpstr> How to display what's in your variables</vt:lpstr>
      <vt:lpstr>WORKING WITH TEXT</vt:lpstr>
      <vt:lpstr>PowerPoint Presentation</vt:lpstr>
      <vt:lpstr>PowerPoint Presentation</vt:lpstr>
      <vt:lpstr>PowerPoint Presentation</vt:lpstr>
      <vt:lpstr>PowerPoint Presentation</vt:lpstr>
      <vt:lpstr>Working with the Concatenation Operator </vt:lpstr>
      <vt:lpstr>PowerPoint Presentation</vt:lpstr>
      <vt:lpstr>PowerPoint Presentation</vt:lpstr>
      <vt:lpstr>WORKING WITH NUMBERS</vt:lpstr>
      <vt:lpstr>Operators</vt:lpstr>
      <vt:lpstr>Assignment Operators</vt:lpstr>
      <vt:lpstr>Consider these variable examples:</vt:lpstr>
      <vt:lpstr>Global Variables</vt:lpstr>
      <vt:lpstr>Superglobal Variables</vt:lpstr>
      <vt:lpstr>Comments </vt:lpstr>
      <vt:lpstr> Add two numbers together </vt:lpstr>
      <vt:lpstr>Try this</vt:lpstr>
      <vt:lpstr>PowerPoint Presentation</vt:lpstr>
    </vt:vector>
  </TitlesOfParts>
  <Company>IT Tralee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– Lecture 2</dc:title>
  <dc:creator>t00036645</dc:creator>
  <cp:lastModifiedBy>Anne O Brien</cp:lastModifiedBy>
  <cp:revision>55</cp:revision>
  <cp:lastPrinted>2013-09-03T14:56:10Z</cp:lastPrinted>
  <dcterms:created xsi:type="dcterms:W3CDTF">2011-01-18T16:05:47Z</dcterms:created>
  <dcterms:modified xsi:type="dcterms:W3CDTF">2013-09-03T15:38:27Z</dcterms:modified>
</cp:coreProperties>
</file>