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2" r:id="rId1"/>
  </p:sldMasterIdLst>
  <p:notesMasterIdLst>
    <p:notesMasterId r:id="rId23"/>
  </p:notesMasterIdLst>
  <p:handoutMasterIdLst>
    <p:handoutMasterId r:id="rId24"/>
  </p:handoutMasterIdLst>
  <p:sldIdLst>
    <p:sldId id="386" r:id="rId2"/>
    <p:sldId id="436" r:id="rId3"/>
    <p:sldId id="458" r:id="rId4"/>
    <p:sldId id="457" r:id="rId5"/>
    <p:sldId id="459" r:id="rId6"/>
    <p:sldId id="473" r:id="rId7"/>
    <p:sldId id="471" r:id="rId8"/>
    <p:sldId id="472" r:id="rId9"/>
    <p:sldId id="475" r:id="rId10"/>
    <p:sldId id="476" r:id="rId11"/>
    <p:sldId id="474" r:id="rId12"/>
    <p:sldId id="462" r:id="rId13"/>
    <p:sldId id="461" r:id="rId14"/>
    <p:sldId id="454" r:id="rId15"/>
    <p:sldId id="463" r:id="rId16"/>
    <p:sldId id="464" r:id="rId17"/>
    <p:sldId id="465" r:id="rId18"/>
    <p:sldId id="466" r:id="rId19"/>
    <p:sldId id="467" r:id="rId20"/>
    <p:sldId id="469" r:id="rId21"/>
    <p:sldId id="470" r:id="rId22"/>
  </p:sldIdLst>
  <p:sldSz cx="9144000" cy="6858000" type="screen4x3"/>
  <p:notesSz cx="6854825" cy="9083675"/>
  <p:defaultTextStyle>
    <a:defPPr>
      <a:defRPr lang="en-US"/>
    </a:defPPr>
    <a:lvl1pPr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modifyVerifier cryptProviderType="rsaFull" cryptAlgorithmClass="hash" cryptAlgorithmType="typeAny" cryptAlgorithmSid="4" spinCount="100000" saltData="616LfJq89K3G3jBIEha3pQ==" hashData="hFxP+XGLEeRsj1Ijfn14dfs6Etg=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D2B4"/>
    <a:srgbClr val="35297D"/>
    <a:srgbClr val="00252E"/>
    <a:srgbClr val="FFFF9B"/>
    <a:srgbClr val="FFCC68"/>
    <a:srgbClr val="FFE59B"/>
    <a:srgbClr val="F6BF69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762" autoAdjust="0"/>
    <p:restoredTop sz="87500" autoAdjust="0"/>
  </p:normalViewPr>
  <p:slideViewPr>
    <p:cSldViewPr snapToGrid="0">
      <p:cViewPr>
        <p:scale>
          <a:sx n="87" d="100"/>
          <a:sy n="87" d="100"/>
        </p:scale>
        <p:origin x="-1500" y="-240"/>
      </p:cViewPr>
      <p:guideLst>
        <p:guide orient="horz" pos="2736"/>
        <p:guide orient="horz" pos="864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75" d="100"/>
          <a:sy n="75" d="100"/>
        </p:scale>
        <p:origin x="-2909" y="-86"/>
      </p:cViewPr>
      <p:guideLst>
        <p:guide orient="horz" pos="2861"/>
        <p:guide pos="215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55563" y="8764588"/>
            <a:ext cx="6710362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4849" tIns="49756" rIns="94849" bIns="49756">
            <a:spAutoFit/>
          </a:bodyPr>
          <a:lstStyle>
            <a:lvl1pPr algn="l" defTabSz="606425">
              <a:tabLst>
                <a:tab pos="2366963" algn="l"/>
                <a:tab pos="4789488" algn="l"/>
              </a:tabLst>
              <a:defRPr sz="2400">
                <a:solidFill>
                  <a:schemeClr val="tx1"/>
                </a:solidFill>
                <a:latin typeface="Arial" charset="0"/>
              </a:defRPr>
            </a:lvl1pPr>
            <a:lvl2pPr marL="657225" indent="-184150" algn="l" defTabSz="606425">
              <a:tabLst>
                <a:tab pos="2366963" algn="l"/>
                <a:tab pos="4789488" algn="l"/>
              </a:tabLst>
              <a:defRPr sz="2400">
                <a:solidFill>
                  <a:schemeClr val="tx1"/>
                </a:solidFill>
                <a:latin typeface="Arial" charset="0"/>
              </a:defRPr>
            </a:lvl2pPr>
            <a:lvl3pPr marL="1366838" algn="l" defTabSz="606425">
              <a:tabLst>
                <a:tab pos="2366963" algn="l"/>
                <a:tab pos="4789488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485900" algn="l" defTabSz="606425">
              <a:tabLst>
                <a:tab pos="2366963" algn="l"/>
                <a:tab pos="4789488" algn="l"/>
              </a:tabLst>
              <a:defRPr sz="2400">
                <a:solidFill>
                  <a:schemeClr val="tx1"/>
                </a:solidFill>
                <a:latin typeface="Arial" charset="0"/>
              </a:defRPr>
            </a:lvl4pPr>
            <a:lvl5pPr marL="1892300" algn="l" defTabSz="606425">
              <a:tabLst>
                <a:tab pos="2366963" algn="l"/>
                <a:tab pos="4789488" algn="l"/>
              </a:tabLst>
              <a:defRPr sz="2400">
                <a:solidFill>
                  <a:schemeClr val="tx1"/>
                </a:solidFill>
                <a:latin typeface="Arial" charset="0"/>
              </a:defRPr>
            </a:lvl5pPr>
            <a:lvl6pPr marL="2349500" defTabSz="606425" eaLnBrk="0" fontAlgn="base" hangingPunct="0">
              <a:spcBef>
                <a:spcPct val="0"/>
              </a:spcBef>
              <a:spcAft>
                <a:spcPct val="0"/>
              </a:spcAft>
              <a:tabLst>
                <a:tab pos="2366963" algn="l"/>
                <a:tab pos="4789488" algn="l"/>
              </a:tabLst>
              <a:defRPr sz="2400">
                <a:solidFill>
                  <a:schemeClr val="tx1"/>
                </a:solidFill>
                <a:latin typeface="Arial" charset="0"/>
              </a:defRPr>
            </a:lvl6pPr>
            <a:lvl7pPr marL="2806700" defTabSz="606425" eaLnBrk="0" fontAlgn="base" hangingPunct="0">
              <a:spcBef>
                <a:spcPct val="0"/>
              </a:spcBef>
              <a:spcAft>
                <a:spcPct val="0"/>
              </a:spcAft>
              <a:tabLst>
                <a:tab pos="2366963" algn="l"/>
                <a:tab pos="4789488" algn="l"/>
              </a:tabLst>
              <a:defRPr sz="2400">
                <a:solidFill>
                  <a:schemeClr val="tx1"/>
                </a:solidFill>
                <a:latin typeface="Arial" charset="0"/>
              </a:defRPr>
            </a:lvl7pPr>
            <a:lvl8pPr marL="3263900" defTabSz="606425" eaLnBrk="0" fontAlgn="base" hangingPunct="0">
              <a:spcBef>
                <a:spcPct val="0"/>
              </a:spcBef>
              <a:spcAft>
                <a:spcPct val="0"/>
              </a:spcAft>
              <a:tabLst>
                <a:tab pos="2366963" algn="l"/>
                <a:tab pos="4789488" algn="l"/>
              </a:tabLst>
              <a:defRPr sz="2400">
                <a:solidFill>
                  <a:schemeClr val="tx1"/>
                </a:solidFill>
                <a:latin typeface="Arial" charset="0"/>
              </a:defRPr>
            </a:lvl8pPr>
            <a:lvl9pPr marL="3721100" defTabSz="606425" eaLnBrk="0" fontAlgn="base" hangingPunct="0">
              <a:spcBef>
                <a:spcPct val="0"/>
              </a:spcBef>
              <a:spcAft>
                <a:spcPct val="0"/>
              </a:spcAft>
              <a:tabLst>
                <a:tab pos="2366963" algn="l"/>
                <a:tab pos="4789488" algn="l"/>
              </a:tabLs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800" b="1"/>
              <a:t>Copyright © 2001, Cisco Systems, Inc. All rights reserved. Printed in USA.</a:t>
            </a:r>
            <a:br>
              <a:rPr lang="en-US" altLang="en-US" sz="800" b="1"/>
            </a:br>
            <a:r>
              <a:rPr lang="en-US" altLang="en-US" sz="800" b="1"/>
              <a:t>Presentation_ID.scr</a:t>
            </a:r>
          </a:p>
        </p:txBody>
      </p:sp>
      <p:sp>
        <p:nvSpPr>
          <p:cNvPr id="3077" name="Line 5"/>
          <p:cNvSpPr>
            <a:spLocks noChangeShapeType="1"/>
          </p:cNvSpPr>
          <p:nvPr/>
        </p:nvSpPr>
        <p:spPr bwMode="auto">
          <a:xfrm>
            <a:off x="150813" y="8778875"/>
            <a:ext cx="65516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56276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304" name="Rectangle 8"/>
          <p:cNvSpPr>
            <a:spLocks noChangeArrowheads="1"/>
          </p:cNvSpPr>
          <p:nvPr/>
        </p:nvSpPr>
        <p:spPr bwMode="auto">
          <a:xfrm>
            <a:off x="6111875" y="8410575"/>
            <a:ext cx="439738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83305" name="Rectangle 9"/>
          <p:cNvSpPr>
            <a:spLocks noChangeArrowheads="1"/>
          </p:cNvSpPr>
          <p:nvPr/>
        </p:nvSpPr>
        <p:spPr bwMode="auto">
          <a:xfrm>
            <a:off x="55563" y="8585200"/>
            <a:ext cx="2562225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3435" tIns="49014" rIns="93435" bIns="49014">
            <a:spAutoFit/>
          </a:bodyPr>
          <a:lstStyle>
            <a:lvl1pPr algn="l" defTabSz="596900">
              <a:tabLst>
                <a:tab pos="2332038" algn="l"/>
                <a:tab pos="471805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1pPr>
            <a:lvl2pPr marL="649288" indent="-184150" algn="l" defTabSz="596900">
              <a:tabLst>
                <a:tab pos="2332038" algn="l"/>
                <a:tab pos="471805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2pPr>
            <a:lvl3pPr marL="1346200" algn="l" defTabSz="596900">
              <a:tabLst>
                <a:tab pos="2332038" algn="l"/>
                <a:tab pos="471805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463675" algn="l" defTabSz="596900">
              <a:tabLst>
                <a:tab pos="2332038" algn="l"/>
                <a:tab pos="471805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4pPr>
            <a:lvl5pPr marL="1865313" algn="l" defTabSz="596900">
              <a:tabLst>
                <a:tab pos="2332038" algn="l"/>
                <a:tab pos="471805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5pPr>
            <a:lvl6pPr marL="2322513" defTabSz="596900" eaLnBrk="0" fontAlgn="base" hangingPunct="0">
              <a:spcBef>
                <a:spcPct val="0"/>
              </a:spcBef>
              <a:spcAft>
                <a:spcPct val="0"/>
              </a:spcAft>
              <a:tabLst>
                <a:tab pos="2332038" algn="l"/>
                <a:tab pos="471805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79713" defTabSz="596900" eaLnBrk="0" fontAlgn="base" hangingPunct="0">
              <a:spcBef>
                <a:spcPct val="0"/>
              </a:spcBef>
              <a:spcAft>
                <a:spcPct val="0"/>
              </a:spcAft>
              <a:tabLst>
                <a:tab pos="2332038" algn="l"/>
                <a:tab pos="471805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7pPr>
            <a:lvl8pPr marL="3236913" defTabSz="596900" eaLnBrk="0" fontAlgn="base" hangingPunct="0">
              <a:spcBef>
                <a:spcPct val="0"/>
              </a:spcBef>
              <a:spcAft>
                <a:spcPct val="0"/>
              </a:spcAft>
              <a:tabLst>
                <a:tab pos="2332038" algn="l"/>
                <a:tab pos="471805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94113" defTabSz="596900" eaLnBrk="0" fontAlgn="base" hangingPunct="0">
              <a:spcBef>
                <a:spcPct val="0"/>
              </a:spcBef>
              <a:spcAft>
                <a:spcPct val="0"/>
              </a:spcAft>
              <a:tabLst>
                <a:tab pos="2332038" algn="l"/>
                <a:tab pos="471805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800" b="1"/>
              <a:t>© 2001, Cisco Systems, Inc. All rights reserved.</a:t>
            </a:r>
          </a:p>
          <a:p>
            <a:pPr>
              <a:lnSpc>
                <a:spcPct val="100000"/>
              </a:lnSpc>
            </a:pPr>
            <a:r>
              <a:rPr lang="en-US" altLang="en-US" sz="800" b="1"/>
              <a:t>&lt;Title of Course (ACRO) vX.X&gt;</a:t>
            </a:r>
          </a:p>
        </p:txBody>
      </p:sp>
      <p:sp>
        <p:nvSpPr>
          <p:cNvPr id="183306" name="Line 10"/>
          <p:cNvSpPr>
            <a:spLocks noChangeShapeType="1"/>
          </p:cNvSpPr>
          <p:nvPr/>
        </p:nvSpPr>
        <p:spPr bwMode="auto">
          <a:xfrm>
            <a:off x="149225" y="8599488"/>
            <a:ext cx="65039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83307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797550" y="8480425"/>
            <a:ext cx="795338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380" tIns="0" rIns="18380" bIns="0" numCol="1" anchor="b" anchorCtr="0" compatLnSpc="1">
            <a:prstTxWarp prst="textNoShape">
              <a:avLst/>
            </a:prstTxWarp>
          </a:bodyPr>
          <a:lstStyle>
            <a:lvl1pPr algn="r" defTabSz="881063">
              <a:lnSpc>
                <a:spcPct val="100000"/>
              </a:lnSpc>
              <a:defRPr sz="800"/>
            </a:lvl1pPr>
          </a:lstStyle>
          <a:p>
            <a:fld id="{C6263CF5-75A8-4208-A47E-4A858955933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83308" name="Rectangle 1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55663" y="239713"/>
            <a:ext cx="5200650" cy="39004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83309" name="Rectangle 1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95288" y="4278313"/>
            <a:ext cx="5986462" cy="4154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435" tIns="49014" rIns="93435" bIns="490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Body Text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212061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12713" indent="-112713" algn="l" defTabSz="1020763" rtl="0" eaLnBrk="0" fontAlgn="base" hangingPunct="0">
      <a:lnSpc>
        <a:spcPct val="90000"/>
      </a:lnSpc>
      <a:spcBef>
        <a:spcPct val="40000"/>
      </a:spcBef>
      <a:spcAft>
        <a:spcPct val="0"/>
      </a:spcAft>
      <a:buSzPct val="100000"/>
      <a:buChar char="•"/>
      <a:defRPr sz="1400" kern="1200">
        <a:solidFill>
          <a:schemeClr val="tx1"/>
        </a:solidFill>
        <a:latin typeface="Arial" charset="0"/>
        <a:ea typeface="+mn-ea"/>
        <a:cs typeface="+mn-cs"/>
      </a:defRPr>
    </a:lvl1pPr>
    <a:lvl2pPr marL="482600" indent="-120650" algn="l" defTabSz="1020763" rtl="0" eaLnBrk="0" fontAlgn="base" hangingPunct="0">
      <a:lnSpc>
        <a:spcPct val="90000"/>
      </a:lnSpc>
      <a:spcBef>
        <a:spcPct val="40000"/>
      </a:spcBef>
      <a:spcAft>
        <a:spcPct val="0"/>
      </a:spcAft>
      <a:buSzPct val="100000"/>
      <a:buChar char="•"/>
      <a:defRPr sz="1400" kern="1200">
        <a:solidFill>
          <a:schemeClr val="tx1"/>
        </a:solidFill>
        <a:latin typeface="Arial" charset="0"/>
        <a:ea typeface="+mn-ea"/>
        <a:cs typeface="+mn-cs"/>
      </a:defRPr>
    </a:lvl2pPr>
    <a:lvl3pPr marL="966788" algn="l" defTabSz="1020763" rtl="0" eaLnBrk="0" fontAlgn="base" hangingPunct="0">
      <a:lnSpc>
        <a:spcPct val="90000"/>
      </a:lnSpc>
      <a:spcBef>
        <a:spcPct val="40000"/>
      </a:spcBef>
      <a:spcAft>
        <a:spcPct val="0"/>
      </a:spcAft>
      <a:buSzPct val="100000"/>
      <a:buChar char="•"/>
      <a:defRPr sz="1400" kern="1200">
        <a:solidFill>
          <a:schemeClr val="tx1"/>
        </a:solidFill>
        <a:latin typeface="Arial" charset="0"/>
        <a:ea typeface="+mn-ea"/>
        <a:cs typeface="+mn-cs"/>
      </a:defRPr>
    </a:lvl3pPr>
    <a:lvl4pPr marL="1449388" algn="l" defTabSz="1020763" rtl="0" eaLnBrk="0" fontAlgn="base" hangingPunct="0">
      <a:lnSpc>
        <a:spcPct val="90000"/>
      </a:lnSpc>
      <a:spcBef>
        <a:spcPct val="40000"/>
      </a:spcBef>
      <a:spcAft>
        <a:spcPct val="0"/>
      </a:spcAft>
      <a:buSzPct val="100000"/>
      <a:buChar char="•"/>
      <a:defRPr sz="1400" kern="1200">
        <a:solidFill>
          <a:schemeClr val="tx1"/>
        </a:solidFill>
        <a:latin typeface="Arial" charset="0"/>
        <a:ea typeface="+mn-ea"/>
        <a:cs typeface="+mn-cs"/>
      </a:defRPr>
    </a:lvl4pPr>
    <a:lvl5pPr marL="1931988" algn="l" defTabSz="1020763" rtl="0" eaLnBrk="0" fontAlgn="base" hangingPunct="0">
      <a:lnSpc>
        <a:spcPct val="90000"/>
      </a:lnSpc>
      <a:spcBef>
        <a:spcPct val="40000"/>
      </a:spcBef>
      <a:spcAft>
        <a:spcPct val="0"/>
      </a:spcAft>
      <a:buSzPct val="100000"/>
      <a:buChar char="•"/>
      <a:defRPr sz="1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9DC773-277D-4CBD-AE38-B759CA99B675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897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8838" y="239713"/>
            <a:ext cx="5199062" cy="3898900"/>
          </a:xfrm>
          <a:ln/>
        </p:spPr>
      </p:sp>
      <p:sp>
        <p:nvSpPr>
          <p:cNvPr id="897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875" y="4278313"/>
            <a:ext cx="5984875" cy="4156075"/>
          </a:xfrm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F543DC-A478-4653-89D3-4A0EBFBB5504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1275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75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IE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581155B-512D-4288-8018-C3D07D870CA4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1277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77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IE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64D427D-480C-4B7C-955A-9880FBD2699A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1280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IE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7EEF39-AF51-4967-B7DB-652AD4D605DB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1282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IE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0C85B48-3341-4FE4-A2D4-184FC82ADEBD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1284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IE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597EBB-8C3F-45A6-864C-EBDF3EDEB46A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128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IE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3DC16C3-F4F2-4AA7-B531-BC4526A42203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129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IE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204993F-94B5-4427-B231-0E7FD43AF01C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1014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4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IE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227A6C2-DFF2-4DEC-8F20-063601DDB4BF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1265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5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IE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D08ED3-A125-4D5A-AAB7-4A1742AD418D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1263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3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IE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62792B-E41B-436A-AF04-240A079F3C61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1267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7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IE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B18F82-E4AD-4273-9190-DF1CB82E400A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1251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1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IE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333C11-2633-483C-9A40-9EC6E3B9A3AB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1273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73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IE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A470A4-1236-41F5-81D0-C357D717255D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1271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71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IE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9729B8E-A539-4551-A248-FF02C3B9C785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1257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7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IE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0DD2542-03A9-43CB-BE4C-7EC3090E7ED6}" type="slidenum">
              <a:rPr lang="en-IE" altLang="en-US"/>
              <a:pPr/>
              <a:t>‹#›</a:t>
            </a:fld>
            <a:endParaRPr lang="en-IE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IE" altLang="en-US"/>
              <a:t>F. McLysaght   Network Fundamentals</a:t>
            </a:r>
          </a:p>
        </p:txBody>
      </p:sp>
    </p:spTree>
    <p:extLst>
      <p:ext uri="{BB962C8B-B14F-4D97-AF65-F5344CB8AC3E}">
        <p14:creationId xmlns:p14="http://schemas.microsoft.com/office/powerpoint/2010/main" val="588321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77346C9-A58C-49E3-A341-56D290B773A1}" type="slidenum">
              <a:rPr lang="en-IE" altLang="en-US"/>
              <a:pPr/>
              <a:t>‹#›</a:t>
            </a:fld>
            <a:endParaRPr lang="en-IE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IE" altLang="en-US"/>
              <a:t>F. McLysaght   Network Fundamentals</a:t>
            </a:r>
          </a:p>
        </p:txBody>
      </p:sp>
    </p:spTree>
    <p:extLst>
      <p:ext uri="{BB962C8B-B14F-4D97-AF65-F5344CB8AC3E}">
        <p14:creationId xmlns:p14="http://schemas.microsoft.com/office/powerpoint/2010/main" val="2839758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5925" y="627063"/>
            <a:ext cx="2035175" cy="48450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5638" y="627063"/>
            <a:ext cx="5957887" cy="48450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8195F48-7425-413C-A18A-CFA945E55580}" type="slidenum">
              <a:rPr lang="en-IE" altLang="en-US"/>
              <a:pPr/>
              <a:t>‹#›</a:t>
            </a:fld>
            <a:endParaRPr lang="en-IE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IE" altLang="en-US"/>
              <a:t>F. McLysaght   Network Fundamentals</a:t>
            </a:r>
          </a:p>
        </p:txBody>
      </p:sp>
    </p:spTree>
    <p:extLst>
      <p:ext uri="{BB962C8B-B14F-4D97-AF65-F5344CB8AC3E}">
        <p14:creationId xmlns:p14="http://schemas.microsoft.com/office/powerpoint/2010/main" val="3412162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F1E3509-A231-4667-B1F8-C7FFB6D09976}" type="slidenum">
              <a:rPr lang="en-IE" altLang="en-US"/>
              <a:pPr/>
              <a:t>‹#›</a:t>
            </a:fld>
            <a:endParaRPr lang="en-IE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IE" altLang="en-US"/>
              <a:t>F. McLysaght   Network Fundamentals</a:t>
            </a:r>
          </a:p>
        </p:txBody>
      </p:sp>
    </p:spTree>
    <p:extLst>
      <p:ext uri="{BB962C8B-B14F-4D97-AF65-F5344CB8AC3E}">
        <p14:creationId xmlns:p14="http://schemas.microsoft.com/office/powerpoint/2010/main" val="663201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E73EDAB-34E9-40CC-8F67-EDCC86BCFBD7}" type="slidenum">
              <a:rPr lang="en-IE" altLang="en-US"/>
              <a:pPr/>
              <a:t>‹#›</a:t>
            </a:fld>
            <a:endParaRPr lang="en-IE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IE" altLang="en-US"/>
              <a:t>F. McLysaght   Network Fundamentals</a:t>
            </a:r>
          </a:p>
        </p:txBody>
      </p:sp>
    </p:spTree>
    <p:extLst>
      <p:ext uri="{BB962C8B-B14F-4D97-AF65-F5344CB8AC3E}">
        <p14:creationId xmlns:p14="http://schemas.microsoft.com/office/powerpoint/2010/main" val="1664915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5638" y="1900238"/>
            <a:ext cx="3894137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2175" y="1900238"/>
            <a:ext cx="3894138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E46DED2-25BE-4660-854F-2FCCFEFDFAE3}" type="slidenum">
              <a:rPr lang="en-IE" altLang="en-US"/>
              <a:pPr/>
              <a:t>‹#›</a:t>
            </a:fld>
            <a:endParaRPr lang="en-IE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IE" altLang="en-US"/>
              <a:t>F. McLysaght   Network Fundamentals</a:t>
            </a:r>
          </a:p>
        </p:txBody>
      </p:sp>
    </p:spTree>
    <p:extLst>
      <p:ext uri="{BB962C8B-B14F-4D97-AF65-F5344CB8AC3E}">
        <p14:creationId xmlns:p14="http://schemas.microsoft.com/office/powerpoint/2010/main" val="2074982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0F7A8A8-D0DB-4C32-9895-E3EB57BA0957}" type="slidenum">
              <a:rPr lang="en-IE" altLang="en-US"/>
              <a:pPr/>
              <a:t>‹#›</a:t>
            </a:fld>
            <a:endParaRPr lang="en-IE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IE" altLang="en-US"/>
              <a:t>F. McLysaght   Network Fundamentals</a:t>
            </a:r>
          </a:p>
        </p:txBody>
      </p:sp>
    </p:spTree>
    <p:extLst>
      <p:ext uri="{BB962C8B-B14F-4D97-AF65-F5344CB8AC3E}">
        <p14:creationId xmlns:p14="http://schemas.microsoft.com/office/powerpoint/2010/main" val="4119102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B650B8C-A886-4211-AFC3-92F746FA75E3}" type="slidenum">
              <a:rPr lang="en-IE" altLang="en-US"/>
              <a:pPr/>
              <a:t>‹#›</a:t>
            </a:fld>
            <a:endParaRPr lang="en-IE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IE" altLang="en-US"/>
              <a:t>F. McLysaght   Network Fundamentals</a:t>
            </a:r>
          </a:p>
        </p:txBody>
      </p:sp>
    </p:spTree>
    <p:extLst>
      <p:ext uri="{BB962C8B-B14F-4D97-AF65-F5344CB8AC3E}">
        <p14:creationId xmlns:p14="http://schemas.microsoft.com/office/powerpoint/2010/main" val="3042384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C47CAEF-8CCC-435E-A473-C7B910770508}" type="slidenum">
              <a:rPr lang="en-IE" altLang="en-US"/>
              <a:pPr/>
              <a:t>‹#›</a:t>
            </a:fld>
            <a:endParaRPr lang="en-IE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IE" altLang="en-US"/>
              <a:t>F. McLysaght   Network Fundamentals</a:t>
            </a:r>
          </a:p>
        </p:txBody>
      </p:sp>
    </p:spTree>
    <p:extLst>
      <p:ext uri="{BB962C8B-B14F-4D97-AF65-F5344CB8AC3E}">
        <p14:creationId xmlns:p14="http://schemas.microsoft.com/office/powerpoint/2010/main" val="3936682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3A1986A-15E1-4E77-B007-FAC70B1C3689}" type="slidenum">
              <a:rPr lang="en-IE" altLang="en-US"/>
              <a:pPr/>
              <a:t>‹#›</a:t>
            </a:fld>
            <a:endParaRPr lang="en-IE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IE" altLang="en-US"/>
              <a:t>F. McLysaght   Network Fundamentals</a:t>
            </a:r>
          </a:p>
        </p:txBody>
      </p:sp>
    </p:spTree>
    <p:extLst>
      <p:ext uri="{BB962C8B-B14F-4D97-AF65-F5344CB8AC3E}">
        <p14:creationId xmlns:p14="http://schemas.microsoft.com/office/powerpoint/2010/main" val="1771728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6000BA1-C9C5-417D-87C8-C4D8A91DFD56}" type="slidenum">
              <a:rPr lang="en-IE" altLang="en-US"/>
              <a:pPr/>
              <a:t>‹#›</a:t>
            </a:fld>
            <a:endParaRPr lang="en-IE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IE" altLang="en-US"/>
              <a:t>F. McLysaght   Network Fundamentals</a:t>
            </a:r>
          </a:p>
        </p:txBody>
      </p:sp>
    </p:spTree>
    <p:extLst>
      <p:ext uri="{BB962C8B-B14F-4D97-AF65-F5344CB8AC3E}">
        <p14:creationId xmlns:p14="http://schemas.microsoft.com/office/powerpoint/2010/main" val="3315213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3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55638" y="627063"/>
            <a:ext cx="8145462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82124" tIns="41061" rIns="82124" bIns="41061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Slide Title</a:t>
            </a:r>
          </a:p>
        </p:txBody>
      </p:sp>
      <p:sp>
        <p:nvSpPr>
          <p:cNvPr id="1295365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5638" y="1900238"/>
            <a:ext cx="7940675" cy="357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06774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Body Text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295375" name="Rectangle 1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63000" y="6553200"/>
            <a:ext cx="349250" cy="2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000" b="1"/>
            </a:lvl1pPr>
          </a:lstStyle>
          <a:p>
            <a:fld id="{3D649194-97BC-4100-A53A-1697D122E0FD}" type="slidenum">
              <a:rPr lang="en-IE" altLang="en-US"/>
              <a:pPr/>
              <a:t>‹#›</a:t>
            </a:fld>
            <a:endParaRPr lang="en-IE" altLang="en-US"/>
          </a:p>
        </p:txBody>
      </p:sp>
      <p:sp>
        <p:nvSpPr>
          <p:cNvPr id="1295376" name="Rectangle 1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43200" y="6629400"/>
            <a:ext cx="3516313" cy="20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000">
                <a:solidFill>
                  <a:srgbClr val="B2B2B2"/>
                </a:solidFill>
              </a:defRPr>
            </a:lvl1pPr>
          </a:lstStyle>
          <a:p>
            <a:r>
              <a:rPr lang="en-IE" altLang="en-US"/>
              <a:t>F. McLysaght   Network Fundamentals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+mj-lt"/>
          <a:ea typeface="+mj-ea"/>
          <a:cs typeface="+mj-cs"/>
        </a:defRPr>
      </a:lvl1pPr>
      <a:lvl2pPr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2pPr>
      <a:lvl3pPr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3pPr>
      <a:lvl4pPr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4pPr>
      <a:lvl5pPr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5pPr>
      <a:lvl6pPr marL="4572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6pPr>
      <a:lvl7pPr marL="9144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7pPr>
      <a:lvl8pPr marL="13716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8pPr>
      <a:lvl9pPr marL="18288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9pPr>
    </p:titleStyle>
    <p:bodyStyle>
      <a:lvl1pPr marL="236538" indent="-236538" algn="l" defTabSz="814388" rtl="0" fontAlgn="base">
        <a:lnSpc>
          <a:spcPct val="95000"/>
        </a:lnSpc>
        <a:spcBef>
          <a:spcPct val="50000"/>
        </a:spcBef>
        <a:spcAft>
          <a:spcPct val="0"/>
        </a:spcAft>
        <a:buClr>
          <a:srgbClr val="708CA1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74675" algn="l" defTabSz="814388" rtl="0" fontAlgn="base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2pPr>
      <a:lvl3pPr marL="914400" algn="l" defTabSz="814388" rtl="0" fontAlgn="base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3pPr>
      <a:lvl4pPr marL="1254125" algn="l" defTabSz="814388" rtl="0" fontAlgn="base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4pPr>
      <a:lvl5pPr marL="1604963" algn="l" defTabSz="814388" rtl="0" fontAlgn="base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5pPr>
      <a:lvl6pPr marL="2062163" algn="l" defTabSz="814388" rtl="0" fontAlgn="base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6pPr>
      <a:lvl7pPr marL="2519363" algn="l" defTabSz="814388" rtl="0" fontAlgn="base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7pPr>
      <a:lvl8pPr marL="2976563" algn="l" defTabSz="814388" rtl="0" fontAlgn="base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8pPr>
      <a:lvl9pPr marL="3433763" algn="l" defTabSz="814388" rtl="0" fontAlgn="base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vinginternet.com/i/ii_darpa.htm" TargetMode="External"/><Relationship Id="rId2" Type="http://schemas.openxmlformats.org/officeDocument/2006/relationships/hyperlink" Target="http://www.livinginternet.com/i/ii_rand.htm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livinginternet.com/i/i.htm" TargetMode="External"/><Relationship Id="rId4" Type="http://schemas.openxmlformats.org/officeDocument/2006/relationships/hyperlink" Target="http://www.livinginternet.com/i/ii_nsfnet.htm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3C3725-0478-4779-A569-2A3416B85ECD}" type="slidenum">
              <a:rPr lang="en-IE" altLang="en-US"/>
              <a:pPr/>
              <a:t>1</a:t>
            </a:fld>
            <a:endParaRPr lang="en-IE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altLang="en-US"/>
              <a:t>F. McLysaght   Network Fundamentals</a:t>
            </a:r>
          </a:p>
        </p:txBody>
      </p:sp>
      <p:sp>
        <p:nvSpPr>
          <p:cNvPr id="896003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754063" y="3024188"/>
            <a:ext cx="8018462" cy="9636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altLang="en-US" sz="3200"/>
              <a:t>Network Fundamentals – Lecture 1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1E3509-A231-4667-B1F8-C7FFB6D09976}" type="slidenum">
              <a:rPr lang="en-IE" altLang="en-US" smtClean="0"/>
              <a:pPr/>
              <a:t>10</a:t>
            </a:fld>
            <a:endParaRPr lang="en-IE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altLang="en-US" smtClean="0"/>
              <a:t>F. McLysaght   Network Fundamentals</a:t>
            </a:r>
            <a:endParaRPr lang="en-IE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311" y="845673"/>
            <a:ext cx="8425543" cy="5762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018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85B670-D2E4-44F0-B4CD-4D1E057523B3}" type="slidenum">
              <a:rPr lang="en-IE" altLang="en-US"/>
              <a:pPr/>
              <a:t>11</a:t>
            </a:fld>
            <a:endParaRPr lang="en-IE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altLang="en-US"/>
              <a:t>F. McLysaght   Network Fundamentals</a:t>
            </a:r>
          </a:p>
        </p:txBody>
      </p:sp>
      <p:sp>
        <p:nvSpPr>
          <p:cNvPr id="1250306" name="Rectangle 2"/>
          <p:cNvSpPr>
            <a:spLocks noGrp="1" noChangeArrowheads="1"/>
          </p:cNvSpPr>
          <p:nvPr>
            <p:ph type="title"/>
          </p:nvPr>
        </p:nvSpPr>
        <p:spPr>
          <a:xfrm>
            <a:off x="633866" y="801239"/>
            <a:ext cx="8074705" cy="494166"/>
          </a:xfrm>
        </p:spPr>
        <p:txBody>
          <a:bodyPr anchor="t"/>
          <a:lstStyle/>
          <a:p>
            <a:r>
              <a:rPr lang="en-US" altLang="en-US" sz="2400" dirty="0"/>
              <a:t>Data Networking Role, Components, and Challenges</a:t>
            </a:r>
          </a:p>
        </p:txBody>
      </p:sp>
      <p:sp>
        <p:nvSpPr>
          <p:cNvPr id="1250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7032" y="1392238"/>
            <a:ext cx="8259762" cy="2287133"/>
          </a:xfrm>
        </p:spPr>
        <p:txBody>
          <a:bodyPr/>
          <a:lstStyle/>
          <a:p>
            <a:r>
              <a:rPr lang="en-US" altLang="en-US" dirty="0"/>
              <a:t>Basic characteristics of </a:t>
            </a:r>
            <a:r>
              <a:rPr lang="en-US" altLang="en-US" dirty="0" smtClean="0"/>
              <a:t>communication – need rules - </a:t>
            </a:r>
            <a:r>
              <a:rPr lang="en-US" altLang="en-US" dirty="0" smtClean="0">
                <a:solidFill>
                  <a:srgbClr val="C00000"/>
                </a:solidFill>
              </a:rPr>
              <a:t>Protocols</a:t>
            </a:r>
            <a:endParaRPr lang="en-US" altLang="en-US" dirty="0">
              <a:solidFill>
                <a:srgbClr val="C00000"/>
              </a:solidFill>
            </a:endParaRPr>
          </a:p>
          <a:p>
            <a:pPr lvl="1">
              <a:buFontTx/>
              <a:buChar char="–"/>
            </a:pPr>
            <a:r>
              <a:rPr lang="en-US" altLang="en-US" dirty="0"/>
              <a:t>Rules or agreements are 1</a:t>
            </a:r>
            <a:r>
              <a:rPr lang="en-US" altLang="en-US" baseline="30000" dirty="0"/>
              <a:t>st</a:t>
            </a:r>
            <a:r>
              <a:rPr lang="en-US" altLang="en-US" dirty="0"/>
              <a:t> established</a:t>
            </a:r>
          </a:p>
          <a:p>
            <a:pPr lvl="1">
              <a:buFontTx/>
              <a:buChar char="–"/>
            </a:pPr>
            <a:r>
              <a:rPr lang="en-US" altLang="en-US" dirty="0"/>
              <a:t>Important information may need to be repeated</a:t>
            </a:r>
          </a:p>
          <a:p>
            <a:pPr lvl="1">
              <a:buFontTx/>
              <a:buChar char="–"/>
            </a:pPr>
            <a:r>
              <a:rPr lang="en-US" altLang="en-US" dirty="0"/>
              <a:t>Various modes of communication may impact the effectiveness of getting the message across.</a:t>
            </a:r>
          </a:p>
        </p:txBody>
      </p:sp>
      <p:pic>
        <p:nvPicPr>
          <p:cNvPr id="125030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1429" y="3644887"/>
            <a:ext cx="3966709" cy="3044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21539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77B623-6FC3-4708-9F82-36D7A9C891C2}" type="slidenum">
              <a:rPr lang="en-IE" altLang="en-US"/>
              <a:pPr/>
              <a:t>12</a:t>
            </a:fld>
            <a:endParaRPr lang="en-IE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altLang="en-US"/>
              <a:t>F. McLysaght   Network Fundamentals</a:t>
            </a:r>
          </a:p>
        </p:txBody>
      </p:sp>
      <p:sp>
        <p:nvSpPr>
          <p:cNvPr id="1272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/>
              <a:t>Data Networking Role, Components, and Challenges</a:t>
            </a:r>
          </a:p>
        </p:txBody>
      </p:sp>
      <p:sp>
        <p:nvSpPr>
          <p:cNvPr id="1272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1300" y="1522413"/>
            <a:ext cx="3641725" cy="4914900"/>
          </a:xfrm>
        </p:spPr>
        <p:txBody>
          <a:bodyPr/>
          <a:lstStyle/>
          <a:p>
            <a:r>
              <a:rPr lang="en-US" altLang="en-US" sz="2000" dirty="0"/>
              <a:t>The various elements that make up a network</a:t>
            </a:r>
          </a:p>
          <a:p>
            <a:pPr lvl="1">
              <a:buFontTx/>
              <a:buChar char="–"/>
            </a:pPr>
            <a:r>
              <a:rPr lang="en-US" altLang="en-US" sz="1800" dirty="0"/>
              <a:t>Devices</a:t>
            </a:r>
          </a:p>
          <a:p>
            <a:pPr lvl="2">
              <a:buFontTx/>
              <a:buChar char="•"/>
            </a:pPr>
            <a:r>
              <a:rPr lang="en-US" altLang="en-US" sz="1800" dirty="0"/>
              <a:t>These are used to communicate with one another</a:t>
            </a:r>
          </a:p>
          <a:p>
            <a:pPr lvl="1">
              <a:buFontTx/>
              <a:buChar char="–"/>
            </a:pPr>
            <a:r>
              <a:rPr lang="en-US" altLang="en-US" sz="1800" dirty="0"/>
              <a:t>Medium</a:t>
            </a:r>
          </a:p>
          <a:p>
            <a:pPr lvl="2">
              <a:buFontTx/>
              <a:buChar char="•"/>
            </a:pPr>
            <a:r>
              <a:rPr lang="en-US" altLang="en-US" sz="1800" dirty="0"/>
              <a:t>This is how the devices are connected together</a:t>
            </a:r>
          </a:p>
          <a:p>
            <a:pPr lvl="1">
              <a:buFontTx/>
              <a:buChar char="–"/>
            </a:pPr>
            <a:r>
              <a:rPr lang="en-US" altLang="en-US" sz="1800" dirty="0"/>
              <a:t>Messages</a:t>
            </a:r>
          </a:p>
          <a:p>
            <a:pPr lvl="2">
              <a:buFontTx/>
              <a:buChar char="•"/>
            </a:pPr>
            <a:r>
              <a:rPr lang="en-US" altLang="en-US" sz="1800" dirty="0"/>
              <a:t>Information that travels over the medium</a:t>
            </a:r>
          </a:p>
          <a:p>
            <a:pPr lvl="1">
              <a:buFontTx/>
              <a:buChar char="–"/>
            </a:pPr>
            <a:r>
              <a:rPr lang="en-US" altLang="en-US" sz="1800" dirty="0" smtClean="0"/>
              <a:t>Rules - Protocols</a:t>
            </a:r>
            <a:endParaRPr lang="en-US" altLang="en-US" sz="1800" dirty="0"/>
          </a:p>
          <a:p>
            <a:pPr lvl="2">
              <a:buFontTx/>
              <a:buChar char="•"/>
            </a:pPr>
            <a:r>
              <a:rPr lang="en-US" altLang="en-US" sz="1800" dirty="0"/>
              <a:t>Governs how messages flow across network</a:t>
            </a:r>
          </a:p>
        </p:txBody>
      </p:sp>
      <p:pic>
        <p:nvPicPr>
          <p:cNvPr id="127283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5725" y="2527300"/>
            <a:ext cx="5056188" cy="322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A92E91-42CB-4096-BB3E-EA4A2D133A40}" type="slidenum">
              <a:rPr lang="en-IE" altLang="en-US"/>
              <a:pPr/>
              <a:t>13</a:t>
            </a:fld>
            <a:endParaRPr lang="en-IE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altLang="en-US"/>
              <a:t>F. McLysaght   Network Fundamentals</a:t>
            </a:r>
          </a:p>
        </p:txBody>
      </p:sp>
      <p:sp>
        <p:nvSpPr>
          <p:cNvPr id="1270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/>
              <a:t>Data Networking Role, Components, and Challenges</a:t>
            </a:r>
          </a:p>
        </p:txBody>
      </p:sp>
      <p:sp>
        <p:nvSpPr>
          <p:cNvPr id="1270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5638" y="1392238"/>
            <a:ext cx="7940675" cy="5076825"/>
          </a:xfrm>
        </p:spPr>
        <p:txBody>
          <a:bodyPr/>
          <a:lstStyle/>
          <a:p>
            <a:pPr lvl="1"/>
            <a:r>
              <a:rPr lang="en-US" altLang="en-US"/>
              <a:t>Converged network</a:t>
            </a:r>
          </a:p>
          <a:p>
            <a:pPr lvl="2">
              <a:buFontTx/>
              <a:buChar char="•"/>
            </a:pPr>
            <a:r>
              <a:rPr lang="en-US" altLang="en-US"/>
              <a:t>  A type of network that can carry voice, video &amp; data over the same network</a:t>
            </a:r>
          </a:p>
          <a:p>
            <a:pPr lvl="1"/>
            <a:endParaRPr lang="en-US" altLang="en-US"/>
          </a:p>
        </p:txBody>
      </p:sp>
      <p:pic>
        <p:nvPicPr>
          <p:cNvPr id="127078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8713" y="3276600"/>
            <a:ext cx="5121275" cy="324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747319-6237-4B4F-A87F-F2BD01BD1E29}" type="slidenum">
              <a:rPr lang="en-IE" altLang="en-US"/>
              <a:pPr/>
              <a:t>14</a:t>
            </a:fld>
            <a:endParaRPr lang="en-IE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altLang="en-US"/>
              <a:t>F. McLysaght   Network Fundamentals</a:t>
            </a:r>
          </a:p>
        </p:txBody>
      </p:sp>
      <p:sp>
        <p:nvSpPr>
          <p:cNvPr id="1256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Network Architecture Characteristics</a:t>
            </a:r>
          </a:p>
        </p:txBody>
      </p:sp>
      <p:sp>
        <p:nvSpPr>
          <p:cNvPr id="1256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5638" y="1392238"/>
            <a:ext cx="7940675" cy="5076825"/>
          </a:xfrm>
        </p:spPr>
        <p:txBody>
          <a:bodyPr/>
          <a:lstStyle/>
          <a:p>
            <a:r>
              <a:rPr lang="en-US" altLang="en-US"/>
              <a:t>Characteristics that are addressed by network architecture design are</a:t>
            </a:r>
          </a:p>
          <a:p>
            <a:pPr lvl="1">
              <a:buFontTx/>
              <a:buChar char="–"/>
            </a:pPr>
            <a:r>
              <a:rPr lang="en-US" altLang="en-US"/>
              <a:t>Fault tolerance</a:t>
            </a:r>
          </a:p>
          <a:p>
            <a:pPr lvl="1">
              <a:buFontTx/>
              <a:buChar char="–"/>
            </a:pPr>
            <a:r>
              <a:rPr lang="en-US" altLang="en-US"/>
              <a:t>Scalability</a:t>
            </a:r>
          </a:p>
          <a:p>
            <a:pPr lvl="1">
              <a:buFontTx/>
              <a:buChar char="–"/>
            </a:pPr>
            <a:r>
              <a:rPr lang="en-US" altLang="en-US"/>
              <a:t>Quality of service</a:t>
            </a:r>
          </a:p>
          <a:p>
            <a:pPr lvl="1">
              <a:buFontTx/>
              <a:buChar char="–"/>
            </a:pPr>
            <a:r>
              <a:rPr lang="en-US" altLang="en-US"/>
              <a:t>Security</a:t>
            </a:r>
          </a:p>
        </p:txBody>
      </p:sp>
      <p:pic>
        <p:nvPicPr>
          <p:cNvPr id="125645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7900" y="2225675"/>
            <a:ext cx="4878388" cy="3724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4FAA4-8E64-4B72-BAA6-B691B5FEF99C}" type="slidenum">
              <a:rPr lang="en-IE" altLang="en-US"/>
              <a:pPr/>
              <a:t>15</a:t>
            </a:fld>
            <a:endParaRPr lang="en-IE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altLang="en-US"/>
              <a:t>F. McLysaght   Network Fundamentals</a:t>
            </a:r>
          </a:p>
        </p:txBody>
      </p:sp>
      <p:sp>
        <p:nvSpPr>
          <p:cNvPr id="1274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Network Architecture Characteristics</a:t>
            </a:r>
          </a:p>
        </p:txBody>
      </p:sp>
      <p:sp>
        <p:nvSpPr>
          <p:cNvPr id="1274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5638" y="1392238"/>
            <a:ext cx="7940675" cy="5076825"/>
          </a:xfrm>
        </p:spPr>
        <p:txBody>
          <a:bodyPr/>
          <a:lstStyle/>
          <a:p>
            <a:r>
              <a:rPr lang="en-US" altLang="en-US"/>
              <a:t>Packet switching helps improve the resiliency and fault tolerance of the Internet architecture</a:t>
            </a:r>
          </a:p>
        </p:txBody>
      </p:sp>
      <p:pic>
        <p:nvPicPr>
          <p:cNvPr id="127488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2130425"/>
            <a:ext cx="6638925" cy="4468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DEFA3C-5C81-40B5-B564-0106903DA92C}" type="slidenum">
              <a:rPr lang="en-IE" altLang="en-US"/>
              <a:pPr/>
              <a:t>16</a:t>
            </a:fld>
            <a:endParaRPr lang="en-IE" alt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altLang="en-US"/>
              <a:t>F. McLysaght   Network Fundamentals</a:t>
            </a:r>
          </a:p>
        </p:txBody>
      </p:sp>
      <p:sp>
        <p:nvSpPr>
          <p:cNvPr id="1276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Network Architecture Characteristics</a:t>
            </a:r>
          </a:p>
        </p:txBody>
      </p:sp>
      <p:sp>
        <p:nvSpPr>
          <p:cNvPr id="1276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5638" y="1392238"/>
            <a:ext cx="7940675" cy="5076825"/>
          </a:xfrm>
        </p:spPr>
        <p:txBody>
          <a:bodyPr/>
          <a:lstStyle/>
          <a:p>
            <a:r>
              <a:rPr lang="en-US" altLang="en-US"/>
              <a:t>Characteristics of the Internet that help it scale to meet user demand are</a:t>
            </a:r>
          </a:p>
          <a:p>
            <a:pPr lvl="1">
              <a:buFontTx/>
              <a:buChar char="–"/>
            </a:pPr>
            <a:r>
              <a:rPr lang="en-US" altLang="en-US"/>
              <a:t>Hierarchical</a:t>
            </a:r>
          </a:p>
          <a:p>
            <a:pPr lvl="1">
              <a:buFontTx/>
              <a:buChar char="–"/>
            </a:pPr>
            <a:r>
              <a:rPr lang="en-US" altLang="en-US"/>
              <a:t>Common standards</a:t>
            </a:r>
          </a:p>
          <a:p>
            <a:pPr lvl="1">
              <a:buFontTx/>
              <a:buChar char="–"/>
            </a:pPr>
            <a:r>
              <a:rPr lang="en-US" altLang="en-US"/>
              <a:t>Common protocols</a:t>
            </a:r>
          </a:p>
          <a:p>
            <a:pPr lvl="1"/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 sz="2800"/>
          </a:p>
        </p:txBody>
      </p:sp>
      <p:pic>
        <p:nvPicPr>
          <p:cNvPr id="127693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4313" y="3449638"/>
            <a:ext cx="6061075" cy="309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76935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0638" y="3321050"/>
            <a:ext cx="4175125" cy="388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89ED27-EE6D-4A8E-B0EB-9B46256FB8AA}" type="slidenum">
              <a:rPr lang="en-IE" altLang="en-US"/>
              <a:pPr/>
              <a:t>17</a:t>
            </a:fld>
            <a:endParaRPr lang="en-IE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altLang="en-US"/>
              <a:t>F. McLysaght   Network Fundamentals</a:t>
            </a:r>
          </a:p>
        </p:txBody>
      </p:sp>
      <p:sp>
        <p:nvSpPr>
          <p:cNvPr id="1278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Network Architecture Characteristics</a:t>
            </a:r>
          </a:p>
        </p:txBody>
      </p:sp>
      <p:sp>
        <p:nvSpPr>
          <p:cNvPr id="1278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5638" y="1392238"/>
            <a:ext cx="7940675" cy="5076825"/>
          </a:xfrm>
        </p:spPr>
        <p:txBody>
          <a:bodyPr/>
          <a:lstStyle/>
          <a:p>
            <a:r>
              <a:rPr lang="en-US" altLang="en-US"/>
              <a:t>Quality of Service and the mechanisms necessary to ensure it,</a:t>
            </a:r>
          </a:p>
          <a:p>
            <a:endParaRPr lang="en-US" altLang="en-US" sz="2800"/>
          </a:p>
        </p:txBody>
      </p:sp>
      <p:pic>
        <p:nvPicPr>
          <p:cNvPr id="127898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975" y="2181225"/>
            <a:ext cx="6680200" cy="4502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17E4F-0F96-4BBC-8FC6-45502F228C2A}" type="slidenum">
              <a:rPr lang="en-IE" altLang="en-US"/>
              <a:pPr/>
              <a:t>18</a:t>
            </a:fld>
            <a:endParaRPr lang="en-IE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altLang="en-US"/>
              <a:t>F. McLysaght   Network Fundamentals</a:t>
            </a:r>
          </a:p>
        </p:txBody>
      </p:sp>
      <p:sp>
        <p:nvSpPr>
          <p:cNvPr id="128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Network Architecture Characteristics</a:t>
            </a:r>
          </a:p>
        </p:txBody>
      </p:sp>
      <p:sp>
        <p:nvSpPr>
          <p:cNvPr id="128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5638" y="1392238"/>
            <a:ext cx="7940675" cy="5076825"/>
          </a:xfrm>
        </p:spPr>
        <p:txBody>
          <a:bodyPr/>
          <a:lstStyle/>
          <a:p>
            <a:r>
              <a:rPr lang="en-US" altLang="en-US"/>
              <a:t>QoS mechanisms work to ensure quality of service for applications that require it.</a:t>
            </a:r>
          </a:p>
          <a:p>
            <a:endParaRPr lang="en-US" altLang="en-US" sz="2800"/>
          </a:p>
        </p:txBody>
      </p:sp>
      <p:pic>
        <p:nvPicPr>
          <p:cNvPr id="128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8275" y="2359025"/>
            <a:ext cx="6013450" cy="419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FC944A-2148-45A1-866A-6E005536BA41}" type="slidenum">
              <a:rPr lang="en-IE" altLang="en-US"/>
              <a:pPr/>
              <a:t>19</a:t>
            </a:fld>
            <a:endParaRPr lang="en-IE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altLang="en-US"/>
              <a:t>F. McLysaght   Network Fundamentals</a:t>
            </a:r>
          </a:p>
        </p:txBody>
      </p:sp>
      <p:sp>
        <p:nvSpPr>
          <p:cNvPr id="128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Network Architecture Characteristics</a:t>
            </a:r>
          </a:p>
        </p:txBody>
      </p:sp>
      <p:sp>
        <p:nvSpPr>
          <p:cNvPr id="128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5638" y="1392238"/>
            <a:ext cx="7940675" cy="5076825"/>
          </a:xfrm>
        </p:spPr>
        <p:txBody>
          <a:bodyPr/>
          <a:lstStyle/>
          <a:p>
            <a:r>
              <a:rPr lang="en-US" altLang="en-US"/>
              <a:t>Describe how to select the appropriate QoS strategy for a given type of traffic</a:t>
            </a:r>
          </a:p>
        </p:txBody>
      </p:sp>
      <p:pic>
        <p:nvPicPr>
          <p:cNvPr id="128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0688" y="2262188"/>
            <a:ext cx="6080125" cy="432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82E6EE-9371-471C-B34F-4BC3D95B7122}" type="slidenum">
              <a:rPr lang="en-IE" altLang="en-US"/>
              <a:pPr/>
              <a:t>2</a:t>
            </a:fld>
            <a:endParaRPr lang="en-IE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altLang="en-US"/>
              <a:t>F. McLysaght   Network Fundamentals</a:t>
            </a:r>
          </a:p>
        </p:txBody>
      </p:sp>
      <p:sp>
        <p:nvSpPr>
          <p:cNvPr id="1013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How Networks Impact Daily Life</a:t>
            </a:r>
          </a:p>
        </p:txBody>
      </p:sp>
      <p:sp>
        <p:nvSpPr>
          <p:cNvPr id="1013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5638" y="1392238"/>
            <a:ext cx="7940675" cy="5076825"/>
          </a:xfrm>
        </p:spPr>
        <p:txBody>
          <a:bodyPr/>
          <a:lstStyle/>
          <a:p>
            <a:r>
              <a:rPr lang="en-US" altLang="en-US"/>
              <a:t>Networks provide instantaneous communication and supports and improves our lives.</a:t>
            </a:r>
          </a:p>
          <a:p>
            <a:endParaRPr lang="en-US" altLang="en-US"/>
          </a:p>
          <a:p>
            <a:endParaRPr lang="en-US" altLang="en-US"/>
          </a:p>
        </p:txBody>
      </p:sp>
      <p:pic>
        <p:nvPicPr>
          <p:cNvPr id="1013772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150" y="2214563"/>
            <a:ext cx="6762750" cy="394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DA30E1-AA76-4834-9642-FD5EA2A285CE}" type="slidenum">
              <a:rPr lang="en-IE" altLang="en-US"/>
              <a:pPr/>
              <a:t>20</a:t>
            </a:fld>
            <a:endParaRPr lang="en-IE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altLang="en-US"/>
              <a:t>F. McLysaght   Network Fundamentals</a:t>
            </a:r>
          </a:p>
        </p:txBody>
      </p:sp>
      <p:sp>
        <p:nvSpPr>
          <p:cNvPr id="128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Network Architecture Characteristics</a:t>
            </a:r>
          </a:p>
        </p:txBody>
      </p:sp>
      <p:sp>
        <p:nvSpPr>
          <p:cNvPr id="128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5638" y="1392238"/>
            <a:ext cx="7940675" cy="5076825"/>
          </a:xfrm>
        </p:spPr>
        <p:txBody>
          <a:bodyPr/>
          <a:lstStyle/>
          <a:p>
            <a:r>
              <a:rPr lang="en-US" altLang="en-US"/>
              <a:t>Networks must be secure</a:t>
            </a:r>
          </a:p>
          <a:p>
            <a:endParaRPr lang="en-US" altLang="en-US" sz="2800"/>
          </a:p>
        </p:txBody>
      </p:sp>
      <p:pic>
        <p:nvPicPr>
          <p:cNvPr id="128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8913" y="2066925"/>
            <a:ext cx="6184900" cy="4195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99E54-5529-4630-BEFF-7DF9617AB28D}" type="slidenum">
              <a:rPr lang="en-IE" altLang="en-US"/>
              <a:pPr/>
              <a:t>21</a:t>
            </a:fld>
            <a:endParaRPr lang="en-IE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altLang="en-US"/>
              <a:t>F. McLysaght   Network Fundamentals</a:t>
            </a:r>
          </a:p>
        </p:txBody>
      </p:sp>
      <p:sp>
        <p:nvSpPr>
          <p:cNvPr id="128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Network Architecture Characteristics</a:t>
            </a:r>
          </a:p>
        </p:txBody>
      </p:sp>
      <p:sp>
        <p:nvSpPr>
          <p:cNvPr id="128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663" y="1371600"/>
            <a:ext cx="7940675" cy="5076825"/>
          </a:xfrm>
        </p:spPr>
        <p:txBody>
          <a:bodyPr/>
          <a:lstStyle/>
          <a:p>
            <a:r>
              <a:rPr lang="en-US" altLang="en-US" dirty="0"/>
              <a:t>Basic measures to secure data networks</a:t>
            </a:r>
          </a:p>
          <a:p>
            <a:pPr lvl="1">
              <a:buFontTx/>
              <a:buChar char="–"/>
            </a:pPr>
            <a:r>
              <a:rPr lang="en-US" altLang="en-US" dirty="0"/>
              <a:t>Ensure confidentiality through use of</a:t>
            </a:r>
          </a:p>
          <a:p>
            <a:pPr lvl="2">
              <a:buFontTx/>
              <a:buChar char="•"/>
            </a:pPr>
            <a:r>
              <a:rPr lang="en-US" altLang="en-US" dirty="0"/>
              <a:t>User authentication</a:t>
            </a:r>
          </a:p>
          <a:p>
            <a:pPr lvl="2">
              <a:buFontTx/>
              <a:buChar char="•"/>
            </a:pPr>
            <a:r>
              <a:rPr lang="en-US" altLang="en-US" dirty="0"/>
              <a:t>Data encryption</a:t>
            </a:r>
          </a:p>
          <a:p>
            <a:pPr lvl="1">
              <a:buFontTx/>
              <a:buChar char="–"/>
            </a:pPr>
            <a:r>
              <a:rPr lang="en-US" altLang="en-US" dirty="0"/>
              <a:t>Maintain communication integrity through use of</a:t>
            </a:r>
          </a:p>
          <a:p>
            <a:pPr lvl="2">
              <a:buFontTx/>
              <a:buChar char="•"/>
            </a:pPr>
            <a:r>
              <a:rPr lang="en-US" altLang="en-US" dirty="0"/>
              <a:t>Digital signatures</a:t>
            </a:r>
          </a:p>
          <a:p>
            <a:pPr lvl="1">
              <a:buFontTx/>
              <a:buChar char="–"/>
            </a:pPr>
            <a:r>
              <a:rPr lang="en-US" altLang="en-US" dirty="0"/>
              <a:t>Ensure availability through use of</a:t>
            </a:r>
          </a:p>
          <a:p>
            <a:pPr lvl="2">
              <a:buFontTx/>
              <a:buChar char="•"/>
            </a:pPr>
            <a:r>
              <a:rPr lang="en-US" altLang="en-US" dirty="0"/>
              <a:t>Firewalls</a:t>
            </a:r>
          </a:p>
          <a:p>
            <a:pPr lvl="2">
              <a:buFontTx/>
              <a:buChar char="•"/>
            </a:pPr>
            <a:r>
              <a:rPr lang="en-US" altLang="en-US" dirty="0"/>
              <a:t>Redundant network</a:t>
            </a:r>
          </a:p>
          <a:p>
            <a:pPr lvl="2"/>
            <a:r>
              <a:rPr lang="en-US" altLang="en-US" dirty="0"/>
              <a:t> architecture</a:t>
            </a:r>
          </a:p>
          <a:p>
            <a:pPr lvl="2">
              <a:buFontTx/>
              <a:buChar char="•"/>
            </a:pPr>
            <a:r>
              <a:rPr lang="en-US" altLang="en-US" dirty="0"/>
              <a:t>Hardware without a single </a:t>
            </a:r>
          </a:p>
          <a:p>
            <a:pPr lvl="2"/>
            <a:r>
              <a:rPr lang="en-US" altLang="en-US" dirty="0"/>
              <a:t>  point of failure</a:t>
            </a:r>
          </a:p>
          <a:p>
            <a:endParaRPr lang="en-US" altLang="en-US" sz="2800" dirty="0"/>
          </a:p>
        </p:txBody>
      </p:sp>
      <p:pic>
        <p:nvPicPr>
          <p:cNvPr id="1289220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4738" y="3975100"/>
            <a:ext cx="4259262" cy="258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420E8B-877B-439E-BEBC-CA90741AAC19}" type="slidenum">
              <a:rPr lang="en-IE" altLang="en-US"/>
              <a:pPr/>
              <a:t>3</a:t>
            </a:fld>
            <a:endParaRPr lang="en-IE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altLang="en-US"/>
              <a:t>F. McLysaght   Network Fundamentals</a:t>
            </a:r>
          </a:p>
        </p:txBody>
      </p:sp>
      <p:sp>
        <p:nvSpPr>
          <p:cNvPr id="1264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How Networks Impact Daily Life</a:t>
            </a:r>
          </a:p>
        </p:txBody>
      </p:sp>
      <p:sp>
        <p:nvSpPr>
          <p:cNvPr id="1264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5638" y="1392238"/>
            <a:ext cx="7940675" cy="5076825"/>
          </a:xfrm>
        </p:spPr>
        <p:txBody>
          <a:bodyPr/>
          <a:lstStyle/>
          <a:p>
            <a:r>
              <a:rPr lang="en-US" altLang="en-US"/>
              <a:t>Communication over networks changes the way we work</a:t>
            </a:r>
          </a:p>
        </p:txBody>
      </p:sp>
      <p:pic>
        <p:nvPicPr>
          <p:cNvPr id="12646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438" y="2362200"/>
            <a:ext cx="6699250" cy="3846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7F0A01-BF6B-426E-A5E3-9F6DBBC1A8AD}" type="slidenum">
              <a:rPr lang="en-IE" altLang="en-US"/>
              <a:pPr/>
              <a:t>4</a:t>
            </a:fld>
            <a:endParaRPr lang="en-IE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altLang="en-US"/>
              <a:t>F. McLysaght   Network Fundamentals</a:t>
            </a:r>
          </a:p>
        </p:txBody>
      </p:sp>
      <p:sp>
        <p:nvSpPr>
          <p:cNvPr id="1262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How Networks Impact Daily Life</a:t>
            </a:r>
          </a:p>
        </p:txBody>
      </p:sp>
      <p:sp>
        <p:nvSpPr>
          <p:cNvPr id="1262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5638" y="1392238"/>
            <a:ext cx="7940675" cy="507682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endParaRPr lang="en-US" altLang="en-US"/>
          </a:p>
          <a:p>
            <a:endParaRPr lang="en-US" altLang="en-US" sz="2800"/>
          </a:p>
        </p:txBody>
      </p:sp>
      <p:pic>
        <p:nvPicPr>
          <p:cNvPr id="126259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432" y="1766888"/>
            <a:ext cx="7423150" cy="370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A156DA-0376-48CA-BA12-55AD36228556}" type="slidenum">
              <a:rPr lang="en-IE" altLang="en-US"/>
              <a:pPr/>
              <a:t>5</a:t>
            </a:fld>
            <a:endParaRPr lang="en-IE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altLang="en-US"/>
              <a:t>F. McLysaght   Network Fundamentals</a:t>
            </a:r>
          </a:p>
        </p:txBody>
      </p:sp>
      <p:sp>
        <p:nvSpPr>
          <p:cNvPr id="1266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How Networks Impact Daily Life</a:t>
            </a:r>
          </a:p>
        </p:txBody>
      </p:sp>
      <p:sp>
        <p:nvSpPr>
          <p:cNvPr id="1266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5638" y="1392238"/>
            <a:ext cx="7940675" cy="5076825"/>
          </a:xfrm>
        </p:spPr>
        <p:txBody>
          <a:bodyPr/>
          <a:lstStyle/>
          <a:p>
            <a:r>
              <a:rPr lang="en-US" altLang="en-US"/>
              <a:t>Communication over a network supports the way we play</a:t>
            </a:r>
            <a:endParaRPr lang="en-US" altLang="en-US" sz="2800"/>
          </a:p>
        </p:txBody>
      </p:sp>
      <p:pic>
        <p:nvPicPr>
          <p:cNvPr id="126669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9513" y="2266950"/>
            <a:ext cx="6637337" cy="414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0114" y="779467"/>
            <a:ext cx="8430986" cy="494166"/>
          </a:xfrm>
        </p:spPr>
        <p:txBody>
          <a:bodyPr anchor="t"/>
          <a:lstStyle/>
          <a:p>
            <a:pPr algn="ctr"/>
            <a:r>
              <a:rPr lang="en-GB" sz="2800" dirty="0" smtClean="0">
                <a:solidFill>
                  <a:srgbClr val="C00000"/>
                </a:solidFill>
                <a:latin typeface="Calibri" panose="020F0502020204030204" pitchFamily="34" charset="0"/>
              </a:rPr>
              <a:t>History of the largest network – the Internet.</a:t>
            </a:r>
            <a:endParaRPr lang="en-GB" sz="2800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1E3509-A231-4667-B1F8-C7FFB6D09976}" type="slidenum">
              <a:rPr lang="en-IE" altLang="en-US" smtClean="0"/>
              <a:pPr/>
              <a:t>6</a:t>
            </a:fld>
            <a:endParaRPr lang="en-IE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altLang="en-US" smtClean="0"/>
              <a:t>F. McLysaght   Network Fundamentals</a:t>
            </a:r>
            <a:endParaRPr lang="en-IE" altLang="en-US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163285" y="1426033"/>
            <a:ext cx="8860972" cy="5236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>
            <a:lvl1pPr algn="l" defTabSz="814388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08CA1"/>
                </a:solidFill>
                <a:latin typeface="+mj-lt"/>
                <a:ea typeface="+mj-ea"/>
                <a:cs typeface="+mj-cs"/>
              </a:defRPr>
            </a:lvl1pPr>
            <a:lvl2pPr algn="l" defTabSz="814388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08CA1"/>
                </a:solidFill>
                <a:latin typeface="Arial" charset="0"/>
              </a:defRPr>
            </a:lvl2pPr>
            <a:lvl3pPr algn="l" defTabSz="814388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08CA1"/>
                </a:solidFill>
                <a:latin typeface="Arial" charset="0"/>
              </a:defRPr>
            </a:lvl3pPr>
            <a:lvl4pPr algn="l" defTabSz="814388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08CA1"/>
                </a:solidFill>
                <a:latin typeface="Arial" charset="0"/>
              </a:defRPr>
            </a:lvl4pPr>
            <a:lvl5pPr algn="l" defTabSz="814388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08CA1"/>
                </a:solidFill>
                <a:latin typeface="Arial" charset="0"/>
              </a:defRPr>
            </a:lvl5pPr>
            <a:lvl6pPr marL="457200" algn="l" defTabSz="814388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08CA1"/>
                </a:solidFill>
                <a:latin typeface="Arial" charset="0"/>
              </a:defRPr>
            </a:lvl6pPr>
            <a:lvl7pPr marL="914400" algn="l" defTabSz="814388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08CA1"/>
                </a:solidFill>
                <a:latin typeface="Arial" charset="0"/>
              </a:defRPr>
            </a:lvl7pPr>
            <a:lvl8pPr marL="1371600" algn="l" defTabSz="814388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08CA1"/>
                </a:solidFill>
                <a:latin typeface="Arial" charset="0"/>
              </a:defRPr>
            </a:lvl8pPr>
            <a:lvl9pPr marL="1828800" algn="l" defTabSz="814388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08CA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z="2800" b="0" kern="0" dirty="0" smtClean="0">
                <a:solidFill>
                  <a:schemeClr val="tx1"/>
                </a:solidFill>
                <a:latin typeface="Calibri" panose="020F0502020204030204" pitchFamily="34" charset="0"/>
              </a:rPr>
              <a:t>1: </a:t>
            </a:r>
            <a:r>
              <a:rPr lang="en-GB" sz="2800" b="0" dirty="0">
                <a:solidFill>
                  <a:schemeClr val="tx1"/>
                </a:solidFill>
              </a:rPr>
              <a:t>P</a:t>
            </a:r>
            <a:r>
              <a:rPr lang="en-GB" sz="2800" b="0" dirty="0" smtClean="0">
                <a:solidFill>
                  <a:schemeClr val="tx1"/>
                </a:solidFill>
              </a:rPr>
              <a:t>acket </a:t>
            </a:r>
            <a:r>
              <a:rPr lang="en-GB" sz="2800" b="0" dirty="0">
                <a:solidFill>
                  <a:schemeClr val="tx1"/>
                </a:solidFill>
              </a:rPr>
              <a:t>s</a:t>
            </a:r>
            <a:r>
              <a:rPr lang="en-GB" sz="2800" b="0" dirty="0" smtClean="0">
                <a:solidFill>
                  <a:schemeClr val="tx1"/>
                </a:solidFill>
              </a:rPr>
              <a:t>witching </a:t>
            </a:r>
            <a:r>
              <a:rPr lang="en-GB" sz="2800" b="0" dirty="0">
                <a:solidFill>
                  <a:schemeClr val="tx1"/>
                </a:solidFill>
              </a:rPr>
              <a:t>invented by </a:t>
            </a:r>
            <a:r>
              <a:rPr lang="en-GB" sz="2800" b="0" i="1" dirty="0">
                <a:solidFill>
                  <a:schemeClr val="tx1"/>
                </a:solidFill>
                <a:hlinkClick r:id="rId2"/>
              </a:rPr>
              <a:t>Paul </a:t>
            </a:r>
            <a:r>
              <a:rPr lang="en-GB" sz="2800" b="0" i="1" dirty="0" err="1">
                <a:solidFill>
                  <a:schemeClr val="tx1"/>
                </a:solidFill>
                <a:hlinkClick r:id="rId2"/>
              </a:rPr>
              <a:t>Baran</a:t>
            </a:r>
            <a:r>
              <a:rPr lang="en-GB" sz="2800" b="0" dirty="0">
                <a:solidFill>
                  <a:schemeClr val="tx1"/>
                </a:solidFill>
              </a:rPr>
              <a:t> at </a:t>
            </a:r>
            <a:r>
              <a:rPr lang="en-GB" sz="2800" b="0" dirty="0" smtClean="0">
                <a:solidFill>
                  <a:schemeClr val="tx1"/>
                </a:solidFill>
              </a:rPr>
              <a:t>RAND.</a:t>
            </a:r>
          </a:p>
          <a:p>
            <a:pPr eaLnBrk="1" hangingPunct="1"/>
            <a:endParaRPr lang="en-GB" sz="2800" b="0" kern="0" dirty="0" smtClean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eaLnBrk="1" hangingPunct="1"/>
            <a:r>
              <a:rPr lang="en-GB" sz="2800" b="0" kern="0" dirty="0" smtClean="0">
                <a:solidFill>
                  <a:schemeClr val="tx1"/>
                </a:solidFill>
                <a:latin typeface="Calibri" panose="020F0502020204030204" pitchFamily="34" charset="0"/>
              </a:rPr>
              <a:t>2: In </a:t>
            </a:r>
            <a:r>
              <a:rPr lang="en-GB" sz="2800" b="0" dirty="0" smtClean="0">
                <a:solidFill>
                  <a:schemeClr val="tx1"/>
                </a:solidFill>
              </a:rPr>
              <a:t>1957</a:t>
            </a:r>
            <a:r>
              <a:rPr lang="en-GB" sz="2800" b="0" dirty="0">
                <a:solidFill>
                  <a:schemeClr val="tx1"/>
                </a:solidFill>
              </a:rPr>
              <a:t>, the Soviet Union launched the first satellite, Sputnik I, triggering US President Dwight Eisenhower to create the </a:t>
            </a:r>
            <a:r>
              <a:rPr lang="en-GB" sz="2800" b="0" i="1" dirty="0" smtClean="0">
                <a:solidFill>
                  <a:schemeClr val="tx1"/>
                </a:solidFill>
                <a:hlinkClick r:id="rId3"/>
              </a:rPr>
              <a:t>ARPA</a:t>
            </a:r>
            <a:r>
              <a:rPr lang="en-GB" sz="2800" b="0" i="1" dirty="0" smtClean="0">
                <a:solidFill>
                  <a:schemeClr val="tx1"/>
                </a:solidFill>
              </a:rPr>
              <a:t> </a:t>
            </a:r>
            <a:r>
              <a:rPr lang="en-GB" sz="2800" b="0" dirty="0" smtClean="0">
                <a:solidFill>
                  <a:schemeClr val="tx1"/>
                </a:solidFill>
              </a:rPr>
              <a:t>agency. APRA built APRANET.</a:t>
            </a:r>
            <a:r>
              <a:rPr lang="en-GB" sz="2800" b="0" dirty="0"/>
              <a:t> </a:t>
            </a:r>
            <a:endParaRPr lang="en-GB" sz="2800" b="0" dirty="0" smtClean="0"/>
          </a:p>
          <a:p>
            <a:pPr eaLnBrk="1" hangingPunct="1"/>
            <a:endParaRPr lang="en-GB" sz="2800" b="0" kern="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eaLnBrk="1" hangingPunct="1"/>
            <a:r>
              <a:rPr lang="en-GB" sz="2800" b="0" kern="0" dirty="0" smtClean="0">
                <a:solidFill>
                  <a:schemeClr val="tx1"/>
                </a:solidFill>
                <a:latin typeface="Calibri" panose="020F0502020204030204" pitchFamily="34" charset="0"/>
              </a:rPr>
              <a:t>3: </a:t>
            </a:r>
            <a:r>
              <a:rPr lang="en-GB" sz="2800" b="0" dirty="0">
                <a:solidFill>
                  <a:schemeClr val="tx1"/>
                </a:solidFill>
              </a:rPr>
              <a:t>In 1990, the ARPANET was retired and transferred to the </a:t>
            </a:r>
            <a:r>
              <a:rPr lang="en-GB" sz="2800" b="0" i="1" dirty="0">
                <a:solidFill>
                  <a:schemeClr val="tx1"/>
                </a:solidFill>
                <a:hlinkClick r:id="rId4"/>
              </a:rPr>
              <a:t>NSFNET</a:t>
            </a:r>
            <a:r>
              <a:rPr lang="en-GB" sz="2800" b="0" dirty="0">
                <a:solidFill>
                  <a:schemeClr val="tx1"/>
                </a:solidFill>
              </a:rPr>
              <a:t>. </a:t>
            </a:r>
            <a:r>
              <a:rPr lang="en-GB" sz="2800" b="0" dirty="0" smtClean="0">
                <a:solidFill>
                  <a:schemeClr val="tx1"/>
                </a:solidFill>
              </a:rPr>
              <a:t>The NSF opened up the network to commercial entities that has led to the present day internet.</a:t>
            </a:r>
          </a:p>
          <a:p>
            <a:pPr eaLnBrk="1" hangingPunct="1"/>
            <a:endParaRPr lang="en-GB" sz="2800" b="0" kern="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eaLnBrk="1" hangingPunct="1"/>
            <a:r>
              <a:rPr lang="en-GB" sz="2800" b="0" kern="0" dirty="0" smtClean="0">
                <a:solidFill>
                  <a:schemeClr val="tx1"/>
                </a:solidFill>
                <a:latin typeface="Calibri" panose="020F0502020204030204" pitchFamily="34" charset="0"/>
              </a:rPr>
              <a:t>See: </a:t>
            </a:r>
            <a:r>
              <a:rPr lang="en-GB" sz="2800" b="0" kern="0" dirty="0" smtClean="0">
                <a:solidFill>
                  <a:schemeClr val="tx1"/>
                </a:solidFill>
                <a:latin typeface="Calibri" panose="020F0502020204030204" pitchFamily="34" charset="0"/>
                <a:hlinkClick r:id="rId5"/>
              </a:rPr>
              <a:t>History of the Internet</a:t>
            </a:r>
            <a:endParaRPr lang="en-GB" sz="2800" b="0" kern="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568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4752" y="746806"/>
            <a:ext cx="8145462" cy="581251"/>
          </a:xfrm>
        </p:spPr>
        <p:txBody>
          <a:bodyPr anchor="t"/>
          <a:lstStyle/>
          <a:p>
            <a:r>
              <a:rPr lang="en-GB" sz="2400" dirty="0" smtClean="0"/>
              <a:t>Internet is largest network – network of networks.</a:t>
            </a:r>
            <a:endParaRPr lang="en-GB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1E3509-A231-4667-B1F8-C7FFB6D09976}" type="slidenum">
              <a:rPr lang="en-IE" altLang="en-US" smtClean="0"/>
              <a:pPr/>
              <a:t>7</a:t>
            </a:fld>
            <a:endParaRPr lang="en-IE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altLang="en-US" smtClean="0"/>
              <a:t>F. McLysaght   Network Fundamentals</a:t>
            </a:r>
            <a:endParaRPr lang="en-IE" altLang="en-US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228600" y="1480457"/>
            <a:ext cx="4305299" cy="9579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82124" tIns="41061" rIns="82124" bIns="41061" numCol="1" anchor="b" anchorCtr="0" compatLnSpc="1">
            <a:prstTxWarp prst="textNoShape">
              <a:avLst/>
            </a:prstTxWarp>
          </a:bodyPr>
          <a:lstStyle>
            <a:lvl1pPr algn="l" defTabSz="814388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08CA1"/>
                </a:solidFill>
                <a:latin typeface="+mj-lt"/>
                <a:ea typeface="+mj-ea"/>
                <a:cs typeface="+mj-cs"/>
              </a:defRPr>
            </a:lvl1pPr>
            <a:lvl2pPr algn="l" defTabSz="814388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08CA1"/>
                </a:solidFill>
                <a:latin typeface="Arial" charset="0"/>
              </a:defRPr>
            </a:lvl2pPr>
            <a:lvl3pPr algn="l" defTabSz="814388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08CA1"/>
                </a:solidFill>
                <a:latin typeface="Arial" charset="0"/>
              </a:defRPr>
            </a:lvl3pPr>
            <a:lvl4pPr algn="l" defTabSz="814388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08CA1"/>
                </a:solidFill>
                <a:latin typeface="Arial" charset="0"/>
              </a:defRPr>
            </a:lvl4pPr>
            <a:lvl5pPr algn="l" defTabSz="814388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08CA1"/>
                </a:solidFill>
                <a:latin typeface="Arial" charset="0"/>
              </a:defRPr>
            </a:lvl5pPr>
            <a:lvl6pPr marL="457200" algn="l" defTabSz="814388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08CA1"/>
                </a:solidFill>
                <a:latin typeface="Arial" charset="0"/>
              </a:defRPr>
            </a:lvl6pPr>
            <a:lvl7pPr marL="914400" algn="l" defTabSz="814388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08CA1"/>
                </a:solidFill>
                <a:latin typeface="Arial" charset="0"/>
              </a:defRPr>
            </a:lvl7pPr>
            <a:lvl8pPr marL="1371600" algn="l" defTabSz="814388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08CA1"/>
                </a:solidFill>
                <a:latin typeface="Arial" charset="0"/>
              </a:defRPr>
            </a:lvl8pPr>
            <a:lvl9pPr marL="1828800" algn="l" defTabSz="814388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08CA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400" b="0" kern="0" dirty="0" smtClean="0">
                <a:solidFill>
                  <a:srgbClr val="000066"/>
                </a:solidFill>
              </a:rPr>
              <a:t>A Brief Summary of the </a:t>
            </a:r>
            <a:br>
              <a:rPr lang="en-US" altLang="en-US" sz="2400" b="0" kern="0" dirty="0" smtClean="0">
                <a:solidFill>
                  <a:srgbClr val="000066"/>
                </a:solidFill>
              </a:rPr>
            </a:br>
            <a:r>
              <a:rPr lang="en-US" altLang="en-US" sz="2400" b="0" kern="0" dirty="0" smtClean="0">
                <a:solidFill>
                  <a:srgbClr val="000066"/>
                </a:solidFill>
              </a:rPr>
              <a:t>Evolution of the Internet</a:t>
            </a:r>
            <a:endParaRPr lang="en-US" altLang="en-US" sz="2400" b="0" kern="0" dirty="0">
              <a:solidFill>
                <a:srgbClr val="000066"/>
              </a:solidFill>
            </a:endParaRP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457200" y="5943600"/>
            <a:ext cx="79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1945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7924800" y="5943600"/>
            <a:ext cx="79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1995</a:t>
            </a:r>
          </a:p>
        </p:txBody>
      </p:sp>
      <p:sp>
        <p:nvSpPr>
          <p:cNvPr id="9" name="Line 5"/>
          <p:cNvSpPr>
            <a:spLocks noChangeShapeType="1"/>
          </p:cNvSpPr>
          <p:nvPr/>
        </p:nvSpPr>
        <p:spPr bwMode="auto">
          <a:xfrm>
            <a:off x="304800" y="59436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 rot="10800000" flipV="1">
            <a:off x="7086600" y="1524000"/>
            <a:ext cx="609600" cy="76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100" b="1" dirty="0"/>
              <a:t>WWW</a:t>
            </a:r>
          </a:p>
          <a:p>
            <a:pPr algn="ctr"/>
            <a:r>
              <a:rPr lang="en-US" altLang="en-US" sz="1100" b="1" dirty="0"/>
              <a:t>Created</a:t>
            </a:r>
          </a:p>
          <a:p>
            <a:pPr algn="ctr"/>
            <a:r>
              <a:rPr lang="en-US" altLang="en-US" sz="1100" b="1" dirty="0"/>
              <a:t>198</a:t>
            </a:r>
            <a:r>
              <a:rPr lang="en-US" altLang="en-US" sz="1200" b="1" dirty="0"/>
              <a:t>9</a:t>
            </a: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 rot="10800000" flipV="1">
            <a:off x="7696200" y="1295400"/>
            <a:ext cx="685800" cy="838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100" b="1" dirty="0"/>
              <a:t>Mosaic</a:t>
            </a:r>
          </a:p>
          <a:p>
            <a:pPr algn="ctr"/>
            <a:r>
              <a:rPr lang="en-US" altLang="en-US" sz="1100" b="1" dirty="0"/>
              <a:t>Created</a:t>
            </a:r>
          </a:p>
          <a:p>
            <a:pPr algn="ctr"/>
            <a:r>
              <a:rPr lang="en-US" altLang="en-US" sz="1100" b="1" dirty="0"/>
              <a:t>1993</a:t>
            </a: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 rot="10800000" flipV="1">
            <a:off x="272132" y="4495800"/>
            <a:ext cx="1284514" cy="990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200" b="1"/>
              <a:t>A </a:t>
            </a:r>
          </a:p>
          <a:p>
            <a:pPr algn="ctr"/>
            <a:r>
              <a:rPr lang="en-US" altLang="en-US" sz="1200" b="1"/>
              <a:t>Mathematical</a:t>
            </a:r>
          </a:p>
          <a:p>
            <a:pPr algn="ctr"/>
            <a:r>
              <a:rPr lang="en-US" altLang="en-US" sz="1200" b="1"/>
              <a:t>Theory of</a:t>
            </a:r>
          </a:p>
          <a:p>
            <a:pPr algn="ctr"/>
            <a:r>
              <a:rPr lang="en-US" altLang="en-US" sz="1200" b="1"/>
              <a:t> Communication</a:t>
            </a:r>
          </a:p>
          <a:p>
            <a:pPr algn="ctr"/>
            <a:r>
              <a:rPr lang="en-US" altLang="en-US" sz="1200" b="1"/>
              <a:t>1948</a:t>
            </a:r>
          </a:p>
        </p:txBody>
      </p:sp>
      <p:sp>
        <p:nvSpPr>
          <p:cNvPr id="14" name="Rectangle 10"/>
          <p:cNvSpPr>
            <a:spLocks noChangeArrowheads="1"/>
          </p:cNvSpPr>
          <p:nvPr/>
        </p:nvSpPr>
        <p:spPr bwMode="auto">
          <a:xfrm rot="10800000" flipV="1">
            <a:off x="3037106" y="3429000"/>
            <a:ext cx="83820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200" b="1" dirty="0"/>
              <a:t>Packet </a:t>
            </a:r>
          </a:p>
          <a:p>
            <a:pPr algn="ctr"/>
            <a:r>
              <a:rPr lang="en-US" altLang="en-US" sz="1200" b="1" dirty="0"/>
              <a:t>Switching </a:t>
            </a:r>
          </a:p>
          <a:p>
            <a:pPr algn="ctr"/>
            <a:r>
              <a:rPr lang="en-US" altLang="en-US" sz="1200" b="1" dirty="0" smtClean="0"/>
              <a:t>improved</a:t>
            </a:r>
            <a:endParaRPr lang="en-US" altLang="en-US" sz="1200" b="1" dirty="0"/>
          </a:p>
          <a:p>
            <a:pPr algn="ctr"/>
            <a:r>
              <a:rPr lang="en-US" altLang="en-US" sz="1200" b="1" dirty="0"/>
              <a:t>1964</a:t>
            </a:r>
          </a:p>
        </p:txBody>
      </p:sp>
      <p:sp>
        <p:nvSpPr>
          <p:cNvPr id="15" name="Rectangle 11"/>
          <p:cNvSpPr>
            <a:spLocks noChangeArrowheads="1"/>
          </p:cNvSpPr>
          <p:nvPr/>
        </p:nvSpPr>
        <p:spPr bwMode="auto">
          <a:xfrm rot="10800000" flipV="1">
            <a:off x="1567532" y="4191000"/>
            <a:ext cx="533400" cy="838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200" b="1"/>
              <a:t>Silicon</a:t>
            </a:r>
          </a:p>
          <a:p>
            <a:pPr algn="ctr"/>
            <a:r>
              <a:rPr lang="en-US" altLang="en-US" sz="1200" b="1"/>
              <a:t>Chip</a:t>
            </a:r>
          </a:p>
          <a:p>
            <a:pPr algn="ctr"/>
            <a:r>
              <a:rPr lang="en-US" altLang="en-US" sz="1200" b="1"/>
              <a:t>1958</a:t>
            </a:r>
          </a:p>
        </p:txBody>
      </p:sp>
      <p:sp>
        <p:nvSpPr>
          <p:cNvPr id="16" name="Rectangle 12"/>
          <p:cNvSpPr>
            <a:spLocks noChangeArrowheads="1"/>
          </p:cNvSpPr>
          <p:nvPr/>
        </p:nvSpPr>
        <p:spPr bwMode="auto">
          <a:xfrm rot="10800000" flipV="1">
            <a:off x="2100931" y="3733799"/>
            <a:ext cx="936173" cy="117305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200" b="1"/>
              <a:t>First Vast </a:t>
            </a:r>
          </a:p>
          <a:p>
            <a:pPr algn="ctr"/>
            <a:r>
              <a:rPr lang="en-US" altLang="en-US" sz="1200" b="1"/>
              <a:t>Computer</a:t>
            </a:r>
          </a:p>
          <a:p>
            <a:pPr algn="ctr"/>
            <a:r>
              <a:rPr lang="en-US" altLang="en-US" sz="1200" b="1"/>
              <a:t>Network</a:t>
            </a:r>
          </a:p>
          <a:p>
            <a:pPr algn="ctr"/>
            <a:r>
              <a:rPr lang="en-US" altLang="en-US" sz="1200" b="1"/>
              <a:t>Envisioned</a:t>
            </a:r>
          </a:p>
          <a:p>
            <a:pPr algn="ctr"/>
            <a:r>
              <a:rPr lang="en-US" altLang="en-US" sz="1200" b="1"/>
              <a:t>1962</a:t>
            </a:r>
          </a:p>
        </p:txBody>
      </p:sp>
      <p:sp>
        <p:nvSpPr>
          <p:cNvPr id="17" name="Rectangle 13"/>
          <p:cNvSpPr>
            <a:spLocks noChangeArrowheads="1"/>
          </p:cNvSpPr>
          <p:nvPr/>
        </p:nvSpPr>
        <p:spPr bwMode="auto">
          <a:xfrm rot="10800000" flipV="1">
            <a:off x="4767940" y="2667000"/>
            <a:ext cx="838200" cy="76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200" b="1"/>
              <a:t>ARPANET</a:t>
            </a:r>
          </a:p>
          <a:p>
            <a:pPr algn="ctr"/>
            <a:r>
              <a:rPr lang="en-US" altLang="en-US" sz="1200" b="1"/>
              <a:t>1969</a:t>
            </a:r>
          </a:p>
        </p:txBody>
      </p:sp>
      <p:sp>
        <p:nvSpPr>
          <p:cNvPr id="18" name="Rectangle 14"/>
          <p:cNvSpPr>
            <a:spLocks noChangeArrowheads="1"/>
          </p:cNvSpPr>
          <p:nvPr/>
        </p:nvSpPr>
        <p:spPr bwMode="auto">
          <a:xfrm rot="10800000" flipV="1">
            <a:off x="5606140" y="2438400"/>
            <a:ext cx="6858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200" b="1"/>
              <a:t>TCP/IP</a:t>
            </a:r>
          </a:p>
          <a:p>
            <a:pPr algn="ctr"/>
            <a:r>
              <a:rPr lang="en-US" altLang="en-US" sz="1200" b="1"/>
              <a:t>Created</a:t>
            </a:r>
          </a:p>
          <a:p>
            <a:pPr algn="ctr"/>
            <a:r>
              <a:rPr lang="en-US" altLang="en-US" sz="1200" b="1"/>
              <a:t>1972</a:t>
            </a:r>
          </a:p>
        </p:txBody>
      </p:sp>
      <p:sp>
        <p:nvSpPr>
          <p:cNvPr id="19" name="Rectangle 15"/>
          <p:cNvSpPr>
            <a:spLocks noChangeArrowheads="1"/>
          </p:cNvSpPr>
          <p:nvPr/>
        </p:nvSpPr>
        <p:spPr bwMode="auto">
          <a:xfrm rot="10800000" flipV="1">
            <a:off x="6291940" y="1752600"/>
            <a:ext cx="794660" cy="1143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200" b="1"/>
              <a:t>Internet</a:t>
            </a:r>
          </a:p>
          <a:p>
            <a:pPr algn="ctr"/>
            <a:r>
              <a:rPr lang="en-US" altLang="en-US" sz="1200" b="1"/>
              <a:t>Named </a:t>
            </a:r>
          </a:p>
          <a:p>
            <a:pPr algn="ctr"/>
            <a:r>
              <a:rPr lang="en-US" altLang="en-US" sz="1200" b="1"/>
              <a:t>and </a:t>
            </a:r>
          </a:p>
          <a:p>
            <a:pPr algn="ctr"/>
            <a:r>
              <a:rPr lang="en-US" altLang="en-US" sz="1200" b="1"/>
              <a:t>Goes</a:t>
            </a:r>
          </a:p>
          <a:p>
            <a:pPr algn="ctr"/>
            <a:r>
              <a:rPr lang="en-US" altLang="en-US" sz="1200" b="1"/>
              <a:t> TCP/IP</a:t>
            </a:r>
          </a:p>
          <a:p>
            <a:pPr algn="ctr"/>
            <a:r>
              <a:rPr lang="en-US" altLang="en-US" sz="1200" b="1"/>
              <a:t>1984</a:t>
            </a:r>
          </a:p>
        </p:txBody>
      </p:sp>
      <p:sp>
        <p:nvSpPr>
          <p:cNvPr id="20" name="Rectangle 16"/>
          <p:cNvSpPr>
            <a:spLocks noChangeArrowheads="1"/>
          </p:cNvSpPr>
          <p:nvPr/>
        </p:nvSpPr>
        <p:spPr bwMode="auto">
          <a:xfrm rot="10800000" flipV="1">
            <a:off x="3875304" y="2971799"/>
            <a:ext cx="892636" cy="91440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200" b="1" dirty="0"/>
              <a:t>Hypertext</a:t>
            </a:r>
          </a:p>
          <a:p>
            <a:pPr algn="ctr"/>
            <a:r>
              <a:rPr lang="en-US" altLang="en-US" sz="1200" b="1" dirty="0"/>
              <a:t>Invented</a:t>
            </a:r>
          </a:p>
          <a:p>
            <a:pPr algn="ctr"/>
            <a:r>
              <a:rPr lang="en-US" altLang="en-US" sz="1200" b="1" dirty="0"/>
              <a:t>1965</a:t>
            </a:r>
          </a:p>
        </p:txBody>
      </p:sp>
      <p:sp>
        <p:nvSpPr>
          <p:cNvPr id="21" name="Rectangle 17"/>
          <p:cNvSpPr>
            <a:spLocks noChangeArrowheads="1"/>
          </p:cNvSpPr>
          <p:nvPr/>
        </p:nvSpPr>
        <p:spPr bwMode="auto">
          <a:xfrm rot="10800000" flipV="1">
            <a:off x="8382000" y="1042987"/>
            <a:ext cx="762000" cy="83820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900" b="1" dirty="0"/>
              <a:t>Age of</a:t>
            </a:r>
          </a:p>
          <a:p>
            <a:pPr algn="ctr"/>
            <a:r>
              <a:rPr lang="en-US" altLang="en-US" sz="900" b="1" dirty="0" err="1"/>
              <a:t>eCommerce</a:t>
            </a:r>
            <a:endParaRPr lang="en-US" altLang="en-US" sz="900" b="1" dirty="0"/>
          </a:p>
          <a:p>
            <a:pPr algn="ctr"/>
            <a:r>
              <a:rPr lang="en-US" altLang="en-US" sz="900" b="1" dirty="0"/>
              <a:t>Begins</a:t>
            </a:r>
          </a:p>
          <a:p>
            <a:pPr algn="ctr"/>
            <a:r>
              <a:rPr lang="en-US" altLang="en-US" sz="900" b="1" dirty="0"/>
              <a:t>1995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980328" y="4784518"/>
            <a:ext cx="1418978" cy="2446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solidFill>
                  <a:srgbClr val="C00000"/>
                </a:solidFill>
              </a:rPr>
              <a:t>Donald </a:t>
            </a:r>
            <a:r>
              <a:rPr lang="en-GB" sz="1100" dirty="0" smtClean="0">
                <a:solidFill>
                  <a:srgbClr val="C00000"/>
                </a:solidFill>
              </a:rPr>
              <a:t>Davies NPL</a:t>
            </a:r>
            <a:endParaRPr lang="en-GB" sz="1100" dirty="0">
              <a:solidFill>
                <a:srgbClr val="C00000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 bwMode="auto">
          <a:xfrm flipH="1" flipV="1">
            <a:off x="3663035" y="4191000"/>
            <a:ext cx="642258" cy="59351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" name="TextBox 26"/>
          <p:cNvSpPr txBox="1"/>
          <p:nvPr/>
        </p:nvSpPr>
        <p:spPr>
          <a:xfrm>
            <a:off x="4785309" y="4310744"/>
            <a:ext cx="907621" cy="2446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 smtClean="0">
                <a:solidFill>
                  <a:srgbClr val="C00000"/>
                </a:solidFill>
              </a:rPr>
              <a:t>Ted Nelson</a:t>
            </a:r>
            <a:endParaRPr lang="en-GB" sz="1100" dirty="0">
              <a:solidFill>
                <a:srgbClr val="C00000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 bwMode="auto">
          <a:xfrm flipH="1" flipV="1">
            <a:off x="4512139" y="3679354"/>
            <a:ext cx="642258" cy="59351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" name="TextBox 28"/>
          <p:cNvSpPr txBox="1"/>
          <p:nvPr/>
        </p:nvSpPr>
        <p:spPr>
          <a:xfrm>
            <a:off x="1249436" y="5606636"/>
            <a:ext cx="2138727" cy="2446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 smtClean="0">
                <a:solidFill>
                  <a:srgbClr val="C00000"/>
                </a:solidFill>
              </a:rPr>
              <a:t>Claude Shannon Bell Labs/MIT</a:t>
            </a:r>
            <a:endParaRPr lang="en-GB" sz="1100" dirty="0">
              <a:solidFill>
                <a:srgbClr val="C00000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 bwMode="auto">
          <a:xfrm flipH="1" flipV="1">
            <a:off x="1216460" y="5309877"/>
            <a:ext cx="710295" cy="29675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" name="TextBox 31"/>
          <p:cNvSpPr txBox="1"/>
          <p:nvPr/>
        </p:nvSpPr>
        <p:spPr>
          <a:xfrm>
            <a:off x="6240459" y="3489118"/>
            <a:ext cx="1093569" cy="2446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 smtClean="0">
                <a:solidFill>
                  <a:srgbClr val="C00000"/>
                </a:solidFill>
              </a:rPr>
              <a:t>Kahn and Cerf</a:t>
            </a:r>
            <a:endParaRPr lang="en-GB" sz="1100" dirty="0">
              <a:solidFill>
                <a:srgbClr val="C00000"/>
              </a:solidFill>
            </a:endParaRPr>
          </a:p>
        </p:txBody>
      </p:sp>
      <p:cxnSp>
        <p:nvCxnSpPr>
          <p:cNvPr id="33" name="Straight Arrow Connector 32"/>
          <p:cNvCxnSpPr/>
          <p:nvPr/>
        </p:nvCxnSpPr>
        <p:spPr bwMode="auto">
          <a:xfrm flipH="1" flipV="1">
            <a:off x="6180587" y="3017941"/>
            <a:ext cx="541341" cy="4711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" name="TextBox 34"/>
          <p:cNvSpPr txBox="1"/>
          <p:nvPr/>
        </p:nvSpPr>
        <p:spPr>
          <a:xfrm>
            <a:off x="5194844" y="3749865"/>
            <a:ext cx="1329210" cy="2446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 smtClean="0">
                <a:solidFill>
                  <a:srgbClr val="C00000"/>
                </a:solidFill>
              </a:rPr>
              <a:t>Lawrence Roberts</a:t>
            </a:r>
            <a:endParaRPr lang="en-GB" sz="11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/>
          <p:nvPr/>
        </p:nvCxnSpPr>
        <p:spPr bwMode="auto">
          <a:xfrm flipH="1" flipV="1">
            <a:off x="5228234" y="3240835"/>
            <a:ext cx="541341" cy="4711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7" name="TextBox 36"/>
          <p:cNvSpPr txBox="1"/>
          <p:nvPr/>
        </p:nvSpPr>
        <p:spPr>
          <a:xfrm>
            <a:off x="7290484" y="2803318"/>
            <a:ext cx="1675460" cy="2446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 smtClean="0">
                <a:solidFill>
                  <a:srgbClr val="C00000"/>
                </a:solidFill>
              </a:rPr>
              <a:t>Tim Berners-Lee CERN</a:t>
            </a:r>
            <a:endParaRPr lang="en-GB" sz="1100" dirty="0">
              <a:solidFill>
                <a:srgbClr val="C00000"/>
              </a:solidFill>
            </a:endParaRPr>
          </a:p>
        </p:txBody>
      </p:sp>
      <p:cxnSp>
        <p:nvCxnSpPr>
          <p:cNvPr id="38" name="Straight Arrow Connector 37"/>
          <p:cNvCxnSpPr/>
          <p:nvPr/>
        </p:nvCxnSpPr>
        <p:spPr bwMode="auto">
          <a:xfrm flipH="1" flipV="1">
            <a:off x="7396842" y="2141641"/>
            <a:ext cx="527958" cy="63965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" name="TextBox 39"/>
          <p:cNvSpPr txBox="1"/>
          <p:nvPr/>
        </p:nvSpPr>
        <p:spPr>
          <a:xfrm>
            <a:off x="7854866" y="2422318"/>
            <a:ext cx="1289134" cy="2446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 smtClean="0">
                <a:solidFill>
                  <a:srgbClr val="C00000"/>
                </a:solidFill>
              </a:rPr>
              <a:t>Marc Andreessen</a:t>
            </a:r>
            <a:endParaRPr lang="en-GB" sz="11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40" idx="0"/>
          </p:cNvCxnSpPr>
          <p:nvPr/>
        </p:nvCxnSpPr>
        <p:spPr bwMode="auto">
          <a:xfrm flipH="1" flipV="1">
            <a:off x="8126200" y="1967462"/>
            <a:ext cx="373233" cy="45485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3" name="TextBox 42"/>
          <p:cNvSpPr txBox="1"/>
          <p:nvPr/>
        </p:nvSpPr>
        <p:spPr>
          <a:xfrm>
            <a:off x="133464" y="3476423"/>
            <a:ext cx="1793291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rgbClr val="C00000"/>
                </a:solidFill>
              </a:rPr>
              <a:t>Jack </a:t>
            </a:r>
            <a:r>
              <a:rPr lang="en-GB" sz="1100" dirty="0" err="1" smtClean="0">
                <a:solidFill>
                  <a:srgbClr val="C00000"/>
                </a:solidFill>
              </a:rPr>
              <a:t>Kilby</a:t>
            </a:r>
            <a:r>
              <a:rPr lang="en-GB" sz="1100" dirty="0" smtClean="0">
                <a:solidFill>
                  <a:srgbClr val="C00000"/>
                </a:solidFill>
              </a:rPr>
              <a:t> Texas Inst.</a:t>
            </a:r>
            <a:endParaRPr lang="en-GB" sz="1100" dirty="0">
              <a:solidFill>
                <a:srgbClr val="C00000"/>
              </a:solidFill>
            </a:endParaRPr>
          </a:p>
          <a:p>
            <a:endParaRPr lang="en-GB" dirty="0"/>
          </a:p>
        </p:txBody>
      </p:sp>
      <p:cxnSp>
        <p:nvCxnSpPr>
          <p:cNvPr id="44" name="Straight Arrow Connector 43"/>
          <p:cNvCxnSpPr/>
          <p:nvPr/>
        </p:nvCxnSpPr>
        <p:spPr bwMode="auto">
          <a:xfrm>
            <a:off x="914388" y="3712012"/>
            <a:ext cx="805555" cy="5987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347741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6781" y="703262"/>
            <a:ext cx="8145462" cy="838200"/>
          </a:xfrm>
        </p:spPr>
        <p:txBody>
          <a:bodyPr anchor="t"/>
          <a:lstStyle/>
          <a:p>
            <a:pPr algn="ctr"/>
            <a:r>
              <a:rPr lang="en-GB" sz="2400" b="0" dirty="0" smtClean="0">
                <a:solidFill>
                  <a:schemeClr val="tx1"/>
                </a:solidFill>
              </a:rPr>
              <a:t>Internet Traffic Volumes</a:t>
            </a:r>
            <a:endParaRPr lang="en-GB" sz="2400" b="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1E3509-A231-4667-B1F8-C7FFB6D09976}" type="slidenum">
              <a:rPr lang="en-IE" altLang="en-US" smtClean="0"/>
              <a:pPr/>
              <a:t>8</a:t>
            </a:fld>
            <a:endParaRPr lang="en-IE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altLang="en-US" smtClean="0"/>
              <a:t>F. McLysaght   Network Fundamentals</a:t>
            </a:r>
            <a:endParaRPr lang="en-IE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12371"/>
            <a:ext cx="9144000" cy="5013984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 bwMode="auto">
          <a:xfrm>
            <a:off x="-1" y="5998028"/>
            <a:ext cx="9024257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>
            <a:lvl1pPr algn="l" defTabSz="814388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08CA1"/>
                </a:solidFill>
                <a:latin typeface="+mj-lt"/>
                <a:ea typeface="+mj-ea"/>
                <a:cs typeface="+mj-cs"/>
              </a:defRPr>
            </a:lvl1pPr>
            <a:lvl2pPr algn="l" defTabSz="814388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08CA1"/>
                </a:solidFill>
                <a:latin typeface="Arial" charset="0"/>
              </a:defRPr>
            </a:lvl2pPr>
            <a:lvl3pPr algn="l" defTabSz="814388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08CA1"/>
                </a:solidFill>
                <a:latin typeface="Arial" charset="0"/>
              </a:defRPr>
            </a:lvl3pPr>
            <a:lvl4pPr algn="l" defTabSz="814388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08CA1"/>
                </a:solidFill>
                <a:latin typeface="Arial" charset="0"/>
              </a:defRPr>
            </a:lvl4pPr>
            <a:lvl5pPr algn="l" defTabSz="814388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08CA1"/>
                </a:solidFill>
                <a:latin typeface="Arial" charset="0"/>
              </a:defRPr>
            </a:lvl5pPr>
            <a:lvl6pPr marL="457200" algn="l" defTabSz="814388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08CA1"/>
                </a:solidFill>
                <a:latin typeface="Arial" charset="0"/>
              </a:defRPr>
            </a:lvl6pPr>
            <a:lvl7pPr marL="914400" algn="l" defTabSz="814388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08CA1"/>
                </a:solidFill>
                <a:latin typeface="Arial" charset="0"/>
              </a:defRPr>
            </a:lvl7pPr>
            <a:lvl8pPr marL="1371600" algn="l" defTabSz="814388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08CA1"/>
                </a:solidFill>
                <a:latin typeface="Arial" charset="0"/>
              </a:defRPr>
            </a:lvl8pPr>
            <a:lvl9pPr marL="1828800" algn="l" defTabSz="814388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08CA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z="2000" b="0" kern="0" dirty="0" smtClean="0">
                <a:solidFill>
                  <a:schemeClr val="tx1"/>
                </a:solidFill>
              </a:rPr>
              <a:t>Global internet traffic volume 2014 is approx. 62 </a:t>
            </a:r>
            <a:r>
              <a:rPr lang="en-GB" sz="2000" b="0" kern="0" dirty="0" err="1" smtClean="0">
                <a:solidFill>
                  <a:schemeClr val="tx1"/>
                </a:solidFill>
              </a:rPr>
              <a:t>Exabytes</a:t>
            </a:r>
            <a:r>
              <a:rPr lang="en-GB" sz="2000" b="0" kern="0" dirty="0" smtClean="0">
                <a:solidFill>
                  <a:schemeClr val="tx1"/>
                </a:solidFill>
              </a:rPr>
              <a:t> per month – </a:t>
            </a:r>
          </a:p>
          <a:p>
            <a:pPr eaLnBrk="1" hangingPunct="1"/>
            <a:r>
              <a:rPr lang="en-GB" sz="2000" b="0" kern="0" dirty="0" smtClean="0">
                <a:solidFill>
                  <a:schemeClr val="tx1"/>
                </a:solidFill>
              </a:rPr>
              <a:t>1 </a:t>
            </a:r>
            <a:r>
              <a:rPr lang="en-GB" sz="2000" b="0" kern="0" dirty="0" err="1" smtClean="0">
                <a:solidFill>
                  <a:schemeClr val="tx1"/>
                </a:solidFill>
              </a:rPr>
              <a:t>exabyte</a:t>
            </a:r>
            <a:r>
              <a:rPr lang="en-GB" sz="2000" b="0" kern="0" dirty="0" smtClean="0">
                <a:solidFill>
                  <a:schemeClr val="tx1"/>
                </a:solidFill>
              </a:rPr>
              <a:t> = 1 billion </a:t>
            </a:r>
            <a:r>
              <a:rPr lang="en-GB" sz="2000" b="0" kern="0" dirty="0" err="1" smtClean="0">
                <a:solidFill>
                  <a:schemeClr val="tx1"/>
                </a:solidFill>
              </a:rPr>
              <a:t>tera</a:t>
            </a:r>
            <a:r>
              <a:rPr lang="en-GB" sz="2000" b="0" kern="0" dirty="0" smtClean="0">
                <a:solidFill>
                  <a:schemeClr val="tx1"/>
                </a:solidFill>
              </a:rPr>
              <a:t> bytes – if stored on a CD stack it would reach the moon in less than 3 months!!</a:t>
            </a:r>
            <a:endParaRPr lang="en-GB" sz="2000" b="0" kern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0043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1E3509-A231-4667-B1F8-C7FFB6D09976}" type="slidenum">
              <a:rPr lang="en-IE" altLang="en-US" smtClean="0"/>
              <a:pPr/>
              <a:t>9</a:t>
            </a:fld>
            <a:endParaRPr lang="en-IE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altLang="en-US" smtClean="0"/>
              <a:t>F. McLysaght   Network Fundamentals</a:t>
            </a:r>
            <a:endParaRPr lang="en-IE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778838"/>
            <a:ext cx="8131629" cy="5637929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13587" y="5808803"/>
            <a:ext cx="8253470" cy="8402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/>
            <a:r>
              <a:rPr lang="en-GB" sz="1800" dirty="0" smtClean="0"/>
              <a:t>In 1995 there were only 16 million users – 0.4% of worlds population.</a:t>
            </a:r>
          </a:p>
          <a:p>
            <a:pPr algn="l"/>
            <a:r>
              <a:rPr lang="en-GB" sz="1800" dirty="0" smtClean="0"/>
              <a:t>Today there is nearly 3 billion users of the internet – 41% of the worlds population.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2932644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ster Slide">
  <a:themeElements>
    <a:clrScheme name="Master Slide 1">
      <a:dk1>
        <a:srgbClr val="000000"/>
      </a:dk1>
      <a:lt1>
        <a:srgbClr val="FFFFFF"/>
      </a:lt1>
      <a:dk2>
        <a:srgbClr val="0183B7"/>
      </a:dk2>
      <a:lt2>
        <a:srgbClr val="000000"/>
      </a:lt2>
      <a:accent1>
        <a:srgbClr val="0183B7"/>
      </a:accent1>
      <a:accent2>
        <a:srgbClr val="B21A1A"/>
      </a:accent2>
      <a:accent3>
        <a:srgbClr val="FFFFFF"/>
      </a:accent3>
      <a:accent4>
        <a:srgbClr val="000000"/>
      </a:accent4>
      <a:accent5>
        <a:srgbClr val="AAC1D8"/>
      </a:accent5>
      <a:accent6>
        <a:srgbClr val="A11616"/>
      </a:accent6>
      <a:hlink>
        <a:srgbClr val="83A2CF"/>
      </a:hlink>
      <a:folHlink>
        <a:srgbClr val="EFB525"/>
      </a:folHlink>
    </a:clrScheme>
    <a:fontScheme name="Master Slid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2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1796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2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1796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Master Slide 1">
        <a:dk1>
          <a:srgbClr val="000000"/>
        </a:dk1>
        <a:lt1>
          <a:srgbClr val="FFFFFF"/>
        </a:lt1>
        <a:dk2>
          <a:srgbClr val="0183B7"/>
        </a:dk2>
        <a:lt2>
          <a:srgbClr val="000000"/>
        </a:lt2>
        <a:accent1>
          <a:srgbClr val="0183B7"/>
        </a:accent1>
        <a:accent2>
          <a:srgbClr val="B21A1A"/>
        </a:accent2>
        <a:accent3>
          <a:srgbClr val="FFFFFF"/>
        </a:accent3>
        <a:accent4>
          <a:srgbClr val="000000"/>
        </a:accent4>
        <a:accent5>
          <a:srgbClr val="AAC1D8"/>
        </a:accent5>
        <a:accent6>
          <a:srgbClr val="A11616"/>
        </a:accent6>
        <a:hlink>
          <a:srgbClr val="83A2CF"/>
        </a:hlink>
        <a:folHlink>
          <a:srgbClr val="EFB52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Ciscopresentationwhite.10.3.06</Template>
  <TotalTime>6295</TotalTime>
  <Pages>28</Pages>
  <Words>646</Words>
  <Application>Microsoft Office PowerPoint</Application>
  <PresentationFormat>On-screen Show (4:3)</PresentationFormat>
  <Paragraphs>186</Paragraphs>
  <Slides>21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Master Slide</vt:lpstr>
      <vt:lpstr>PowerPoint Presentation</vt:lpstr>
      <vt:lpstr>How Networks Impact Daily Life</vt:lpstr>
      <vt:lpstr>How Networks Impact Daily Life</vt:lpstr>
      <vt:lpstr>How Networks Impact Daily Life</vt:lpstr>
      <vt:lpstr>How Networks Impact Daily Life</vt:lpstr>
      <vt:lpstr>History of the largest network – the Internet.</vt:lpstr>
      <vt:lpstr>Internet is largest network – network of networks.</vt:lpstr>
      <vt:lpstr>Internet Traffic Volumes</vt:lpstr>
      <vt:lpstr>PowerPoint Presentation</vt:lpstr>
      <vt:lpstr>PowerPoint Presentation</vt:lpstr>
      <vt:lpstr>Data Networking Role, Components, and Challenges</vt:lpstr>
      <vt:lpstr>Data Networking Role, Components, and Challenges</vt:lpstr>
      <vt:lpstr>Data Networking Role, Components, and Challenges</vt:lpstr>
      <vt:lpstr>Network Architecture Characteristics</vt:lpstr>
      <vt:lpstr>Network Architecture Characteristics</vt:lpstr>
      <vt:lpstr>Network Architecture Characteristics</vt:lpstr>
      <vt:lpstr>Network Architecture Characteristics</vt:lpstr>
      <vt:lpstr>Network Architecture Characteristics</vt:lpstr>
      <vt:lpstr>Network Architecture Characteristics</vt:lpstr>
      <vt:lpstr>Network Architecture Characteristics</vt:lpstr>
      <vt:lpstr>Network Architecture Characteristics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Fundamentals</dc:title>
  <dc:creator>Fergus</dc:creator>
  <cp:lastModifiedBy>Fergus</cp:lastModifiedBy>
  <cp:revision>362</cp:revision>
  <cp:lastPrinted>1999-01-27T00:54:54Z</cp:lastPrinted>
  <dcterms:created xsi:type="dcterms:W3CDTF">2002-08-27T12:04:17Z</dcterms:created>
  <dcterms:modified xsi:type="dcterms:W3CDTF">2014-09-14T15:34:00Z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isposition">
    <vt:bool>true</vt:bool>
  </property>
</Properties>
</file>