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501" r:id="rId2"/>
    <p:sldId id="502" r:id="rId3"/>
    <p:sldId id="503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29" r:id="rId30"/>
  </p:sldIdLst>
  <p:sldSz cx="9144000" cy="6858000" type="screen4x3"/>
  <p:notesSz cx="6854825" cy="9083675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MDLk3+aHiE12TaCoiJe7Aw==" hashData="kBccIibloBz+Hj5W75VTRiZ1tRI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B4"/>
    <a:srgbClr val="35297D"/>
    <a:srgbClr val="00252E"/>
    <a:srgbClr val="FFFF9B"/>
    <a:srgbClr val="FFCC68"/>
    <a:srgbClr val="FFE59B"/>
    <a:srgbClr val="F6BF6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2" autoAdjust="0"/>
    <p:restoredTop sz="87500" autoAdjust="0"/>
  </p:normalViewPr>
  <p:slideViewPr>
    <p:cSldViewPr snapToGrid="0">
      <p:cViewPr>
        <p:scale>
          <a:sx n="87" d="100"/>
          <a:sy n="87" d="100"/>
        </p:scale>
        <p:origin x="-534" y="-282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2909" y="-86"/>
      </p:cViewPr>
      <p:guideLst>
        <p:guide orient="horz" pos="2861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5563" y="8764588"/>
            <a:ext cx="67103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849" tIns="49756" rIns="94849" bIns="49756">
            <a:spAutoFit/>
          </a:bodyPr>
          <a:lstStyle/>
          <a:p>
            <a:pPr algn="l" defTabSz="606425">
              <a:lnSpc>
                <a:spcPct val="100000"/>
              </a:lnSpc>
              <a:tabLst>
                <a:tab pos="2366963" algn="l"/>
                <a:tab pos="4789488" algn="l"/>
              </a:tabLst>
            </a:pPr>
            <a:r>
              <a:rPr lang="en-US" sz="800" b="1"/>
              <a:t>Copyright © 2001, Cisco Systems, Inc. All rights reserved. Printed in USA.</a:t>
            </a:r>
            <a:br>
              <a:rPr lang="en-US" sz="800" b="1"/>
            </a:br>
            <a:r>
              <a:rPr lang="en-US" sz="800" b="1"/>
              <a:t>Presentation_ID.scr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50813" y="8778875"/>
            <a:ext cx="6551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0586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111875" y="8410575"/>
            <a:ext cx="43973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5563" y="8585200"/>
            <a:ext cx="25622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435" tIns="49014" rIns="93435" bIns="49014">
            <a:spAutoFit/>
          </a:bodyPr>
          <a:lstStyle/>
          <a:p>
            <a:pPr algn="l" defTabSz="596900">
              <a:lnSpc>
                <a:spcPct val="100000"/>
              </a:lnSpc>
              <a:tabLst>
                <a:tab pos="2332038" algn="l"/>
                <a:tab pos="4718050" algn="l"/>
              </a:tabLst>
            </a:pPr>
            <a:r>
              <a:rPr lang="en-US" sz="800" b="1"/>
              <a:t>© 2001, Cisco Systems, Inc. All rights reserved.</a:t>
            </a:r>
          </a:p>
          <a:p>
            <a:pPr algn="l" defTabSz="596900">
              <a:lnSpc>
                <a:spcPct val="100000"/>
              </a:lnSpc>
              <a:tabLst>
                <a:tab pos="2332038" algn="l"/>
                <a:tab pos="4718050" algn="l"/>
              </a:tabLst>
            </a:pPr>
            <a:r>
              <a:rPr lang="en-US" sz="800" b="1"/>
              <a:t>&lt;Title of Course (ACRO) vX.X&gt;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49225" y="8599488"/>
            <a:ext cx="650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380" tIns="0" rIns="18380" bIns="0" numCol="1" anchor="b" anchorCtr="0" compatLnSpc="1">
            <a:prstTxWarp prst="textNoShape">
              <a:avLst/>
            </a:prstTxWarp>
          </a:bodyPr>
          <a:lstStyle>
            <a:lvl1pPr algn="r" defTabSz="881063">
              <a:lnSpc>
                <a:spcPct val="100000"/>
              </a:lnSpc>
              <a:defRPr sz="800"/>
            </a:lvl1pPr>
          </a:lstStyle>
          <a:p>
            <a:fld id="{9455B7D2-B484-4470-A638-C12C7C8132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330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35" tIns="49014" rIns="93435" bIns="49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524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7E2D9A-8B01-4DAB-B983-E33A5E1D938D}" type="slidenum">
              <a:rPr lang="en-US"/>
              <a:pPr/>
              <a:t>1</a:t>
            </a:fld>
            <a:endParaRPr lang="en-US"/>
          </a:p>
        </p:txBody>
      </p:sp>
      <p:sp>
        <p:nvSpPr>
          <p:cNvPr id="135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8838" y="239713"/>
            <a:ext cx="5199062" cy="3898900"/>
          </a:xfrm>
          <a:ln/>
        </p:spPr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4278313"/>
            <a:ext cx="5984875" cy="415607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75CE72-C2C2-420C-B700-085CF406C2B6}" type="slidenum">
              <a:rPr lang="en-US"/>
              <a:pPr/>
              <a:t>10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7FB2E-4A92-4016-B387-D4C138C14023}" type="slidenum">
              <a:rPr lang="en-US"/>
              <a:pPr/>
              <a:t>11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4FA4D-E90E-4A14-B78E-F8AA62AF5A5F}" type="slidenum">
              <a:rPr lang="en-US"/>
              <a:pPr/>
              <a:t>12</a:t>
            </a:fld>
            <a:endParaRPr lang="en-US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F23D5-D804-4FC4-813E-FA08B6CFDF17}" type="slidenum">
              <a:rPr lang="en-US"/>
              <a:pPr/>
              <a:t>13</a:t>
            </a:fld>
            <a:endParaRPr lang="en-US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I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E6D38F-9126-434D-9A9F-0415292328D3}" type="slidenum">
              <a:rPr lang="en-US"/>
              <a:pPr/>
              <a:t>14</a:t>
            </a:fld>
            <a:endParaRPr lang="en-US"/>
          </a:p>
        </p:txBody>
      </p:sp>
      <p:sp>
        <p:nvSpPr>
          <p:cNvPr id="132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C650C6-6FFC-4C6C-81F5-BD0264FC58BF}" type="slidenum">
              <a:rPr lang="en-US"/>
              <a:pPr/>
              <a:t>15</a:t>
            </a:fld>
            <a:endParaRPr lang="en-US"/>
          </a:p>
        </p:txBody>
      </p:sp>
      <p:sp>
        <p:nvSpPr>
          <p:cNvPr id="132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4D24D-8A23-4752-8D68-DD743010CA07}" type="slidenum">
              <a:rPr lang="en-US"/>
              <a:pPr/>
              <a:t>16</a:t>
            </a:fld>
            <a:endParaRPr lang="en-US"/>
          </a:p>
        </p:txBody>
      </p:sp>
      <p:sp>
        <p:nvSpPr>
          <p:cNvPr id="132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C8547-D060-4AA8-B97B-6879D8837054}" type="slidenum">
              <a:rPr lang="en-US"/>
              <a:pPr/>
              <a:t>17</a:t>
            </a:fld>
            <a:endParaRPr 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FA96F-1870-472E-91CD-C580FF1559FF}" type="slidenum">
              <a:rPr lang="en-US"/>
              <a:pPr/>
              <a:t>18</a:t>
            </a:fld>
            <a:endParaRPr lang="en-US"/>
          </a:p>
        </p:txBody>
      </p:sp>
      <p:sp>
        <p:nvSpPr>
          <p:cNvPr id="133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0B2CC-4244-42B1-8E74-B3D0150E52AD}" type="slidenum">
              <a:rPr lang="en-US"/>
              <a:pPr/>
              <a:t>19</a:t>
            </a:fld>
            <a:endParaRPr lang="en-US"/>
          </a:p>
        </p:txBody>
      </p:sp>
      <p:sp>
        <p:nvSpPr>
          <p:cNvPr id="133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98EB15-0A4A-4DA1-8694-891CFE1DFAC1}" type="slidenum">
              <a:rPr lang="en-US"/>
              <a:pPr/>
              <a:t>2</a:t>
            </a:fld>
            <a:endParaRPr lang="en-US"/>
          </a:p>
        </p:txBody>
      </p:sp>
      <p:sp>
        <p:nvSpPr>
          <p:cNvPr id="130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B00454-4E7D-4A6B-8BD6-E02CAB681983}" type="slidenum">
              <a:rPr lang="en-US"/>
              <a:pPr/>
              <a:t>20</a:t>
            </a:fld>
            <a:endParaRPr lang="en-US"/>
          </a:p>
        </p:txBody>
      </p:sp>
      <p:sp>
        <p:nvSpPr>
          <p:cNvPr id="133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8CBF68-DF90-4664-9453-2A5BC6535B07}" type="slidenum">
              <a:rPr lang="en-US"/>
              <a:pPr/>
              <a:t>21</a:t>
            </a:fld>
            <a:endParaRPr lang="en-US"/>
          </a:p>
        </p:txBody>
      </p:sp>
      <p:sp>
        <p:nvSpPr>
          <p:cNvPr id="133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29611-0C77-4462-832A-405ACEEE8E05}" type="slidenum">
              <a:rPr lang="en-US"/>
              <a:pPr/>
              <a:t>22</a:t>
            </a:fld>
            <a:endParaRPr lang="en-US"/>
          </a:p>
        </p:txBody>
      </p:sp>
      <p:sp>
        <p:nvSpPr>
          <p:cNvPr id="134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DA579-7D33-44DC-8B6F-D81838ECCEAF}" type="slidenum">
              <a:rPr lang="en-US"/>
              <a:pPr/>
              <a:t>23</a:t>
            </a:fld>
            <a:endParaRPr lang="en-US"/>
          </a:p>
        </p:txBody>
      </p:sp>
      <p:sp>
        <p:nvSpPr>
          <p:cNvPr id="134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B89205-02F1-4326-B648-1B5CAEDA9044}" type="slidenum">
              <a:rPr lang="en-US"/>
              <a:pPr/>
              <a:t>24</a:t>
            </a:fld>
            <a:endParaRPr lang="en-US"/>
          </a:p>
        </p:txBody>
      </p:sp>
      <p:sp>
        <p:nvSpPr>
          <p:cNvPr id="134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41E15-927E-42D2-9BB4-1CA54612626F}" type="slidenum">
              <a:rPr lang="en-US"/>
              <a:pPr/>
              <a:t>25</a:t>
            </a:fld>
            <a:endParaRPr lang="en-US"/>
          </a:p>
        </p:txBody>
      </p:sp>
      <p:sp>
        <p:nvSpPr>
          <p:cNvPr id="134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AC11F1-75CC-436A-BED8-798CDB033BA6}" type="slidenum">
              <a:rPr lang="en-US"/>
              <a:pPr/>
              <a:t>26</a:t>
            </a:fld>
            <a:endParaRPr lang="en-US"/>
          </a:p>
        </p:txBody>
      </p:sp>
      <p:sp>
        <p:nvSpPr>
          <p:cNvPr id="134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AC68F-1610-420A-872F-FDCE304D093E}" type="slidenum">
              <a:rPr lang="en-US"/>
              <a:pPr/>
              <a:t>27</a:t>
            </a:fld>
            <a:endParaRPr lang="en-US"/>
          </a:p>
        </p:txBody>
      </p:sp>
      <p:sp>
        <p:nvSpPr>
          <p:cNvPr id="135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89F6A-7741-4830-A5D7-BC9691F510BD}" type="slidenum">
              <a:rPr lang="en-US"/>
              <a:pPr/>
              <a:t>28</a:t>
            </a:fld>
            <a:endParaRPr lang="en-US"/>
          </a:p>
        </p:txBody>
      </p:sp>
      <p:sp>
        <p:nvSpPr>
          <p:cNvPr id="135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32B5BE-0386-4B85-8607-DAC53A652D17}" type="slidenum">
              <a:rPr lang="en-US"/>
              <a:pPr/>
              <a:t>29</a:t>
            </a:fld>
            <a:endParaRPr lang="en-US"/>
          </a:p>
        </p:txBody>
      </p:sp>
      <p:sp>
        <p:nvSpPr>
          <p:cNvPr id="135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4208F-3350-45E1-88A3-C643CC22372B}" type="slidenum">
              <a:rPr lang="en-US"/>
              <a:pPr/>
              <a:t>3</a:t>
            </a:fld>
            <a:endParaRPr lang="en-US"/>
          </a:p>
        </p:txBody>
      </p:sp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F072C7-872B-4EDB-AA76-3CF52F517A2B}" type="slidenum">
              <a:rPr lang="en-US"/>
              <a:pPr/>
              <a:t>4</a:t>
            </a:fld>
            <a:endParaRPr 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FCABD-CBCC-43B7-B5B8-AD8B7C2EFEE3}" type="slidenum">
              <a:rPr lang="en-US"/>
              <a:pPr/>
              <a:t>5</a:t>
            </a:fld>
            <a:endParaRPr lang="en-US"/>
          </a:p>
        </p:txBody>
      </p:sp>
      <p:sp>
        <p:nvSpPr>
          <p:cNvPr id="130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57876-9DD7-4195-81F1-98632BFBC0DC}" type="slidenum">
              <a:rPr lang="en-US"/>
              <a:pPr/>
              <a:t>6</a:t>
            </a:fld>
            <a:endParaRPr lang="en-US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529AC-FFA3-4C96-ABBE-3AEA5B197ECF}" type="slidenum">
              <a:rPr lang="en-US"/>
              <a:pPr/>
              <a:t>7</a:t>
            </a:fld>
            <a:endParaRPr lang="en-US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65B046-AD9B-484A-9497-173834E51283}" type="slidenum">
              <a:rPr lang="en-US"/>
              <a:pPr/>
              <a:t>8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B6E162-D968-43EE-B05D-1E7A38CC9B86}" type="slidenum">
              <a:rPr lang="en-US"/>
              <a:pPr/>
              <a:t>9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A666E5-FA1B-476D-9CB6-B47E7E145FC9}" type="slidenum">
              <a:rPr lang="en-IE"/>
              <a:pPr/>
              <a:t>‹#›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F. McLysaght   Network Fundamentals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0CAD55-CE25-48CC-83F3-44ACE41F1A6A}" type="slidenum">
              <a:rPr lang="en-IE"/>
              <a:pPr/>
              <a:t>‹#›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F. McLysaght   Network Fundamentals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627063"/>
            <a:ext cx="2035175" cy="4845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627063"/>
            <a:ext cx="5957887" cy="4845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691996-43DC-4CAD-8E05-629C5061F3D4}" type="slidenum">
              <a:rPr lang="en-IE"/>
              <a:pPr/>
              <a:t>‹#›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F. McLysaght   Network Fundamentals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E2FD50-311D-4B58-B8D7-7827415428EB}" type="slidenum">
              <a:rPr lang="en-IE"/>
              <a:pPr/>
              <a:t>‹#›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F. McLysaght   Network Fundamentals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981560-BE13-4DAB-84A2-C249D71918A8}" type="slidenum">
              <a:rPr lang="en-IE"/>
              <a:pPr/>
              <a:t>‹#›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F. McLysaght   Network Fundamentals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EC099D-672E-48B6-A366-4AC5E7EF488A}" type="slidenum">
              <a:rPr lang="en-IE"/>
              <a:pPr/>
              <a:t>‹#›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F. McLysaght   Network Fundamentals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ADE7FA-EB6B-4413-92E1-B28CA4AA924C}" type="slidenum">
              <a:rPr lang="en-IE"/>
              <a:pPr/>
              <a:t>‹#›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F. McLysaght   Network Fundamentals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91A70B-34CE-4C03-A62E-BA978B7856AF}" type="slidenum">
              <a:rPr lang="en-IE"/>
              <a:pPr/>
              <a:t>‹#›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F. McLysaght   Network Fundamentals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EC33BC-1D41-40CB-AF07-9BF9495A5B09}" type="slidenum">
              <a:rPr lang="en-IE"/>
              <a:pPr/>
              <a:t>‹#›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F. McLysaght   Network Fundamentals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443B15-C54F-49C8-A255-BFE45F6070A0}" type="slidenum">
              <a:rPr lang="en-IE"/>
              <a:pPr/>
              <a:t>‹#›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F. McLysaght   Network Fundamentals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8222EA-6440-4EF2-A584-CC512925B847}" type="slidenum">
              <a:rPr lang="en-IE"/>
              <a:pPr/>
              <a:t>‹#›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F. McLysaght   Network Fundamentals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62706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2953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9002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9537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553200"/>
            <a:ext cx="3492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 b="1"/>
            </a:lvl1pPr>
          </a:lstStyle>
          <a:p>
            <a:fld id="{B3C041FF-6ACB-4D34-A07C-F15A898D71D9}" type="slidenum">
              <a:rPr lang="en-IE"/>
              <a:pPr/>
              <a:t>‹#›</a:t>
            </a:fld>
            <a:endParaRPr lang="en-IE"/>
          </a:p>
        </p:txBody>
      </p:sp>
      <p:sp>
        <p:nvSpPr>
          <p:cNvPr id="1295376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629400"/>
            <a:ext cx="3516313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000">
                <a:solidFill>
                  <a:srgbClr val="B2B2B2"/>
                </a:solidFill>
              </a:defRPr>
            </a:lvl1pPr>
          </a:lstStyle>
          <a:p>
            <a:r>
              <a:rPr lang="en-IE"/>
              <a:t>F. McLysaght   Network Fundamentals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fontAlgn="base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FA7D5-5875-4CE0-A9B6-F0A26F1B83BF}" type="slidenum">
              <a:rPr lang="en-IE"/>
              <a:pPr/>
              <a:t>1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5885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4063" y="3024188"/>
            <a:ext cx="8018462" cy="963612"/>
          </a:xfrm>
          <a:noFill/>
          <a:ln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3200"/>
              <a:t>Network Fundamentals – Lecture 2</a:t>
            </a:r>
          </a:p>
        </p:txBody>
      </p:sp>
    </p:spTree>
    <p:extLst>
      <p:ext uri="{BB962C8B-B14F-4D97-AF65-F5344CB8AC3E}">
        <p14:creationId xmlns:p14="http://schemas.microsoft.com/office/powerpoint/2010/main" val="2683074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69DA8-B37E-4F64-BD37-269A3A9671B1}" type="slidenum">
              <a:rPr lang="en-IE"/>
              <a:pPr/>
              <a:t>10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1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Types</a:t>
            </a:r>
          </a:p>
        </p:txBody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/>
              <a:t>Wide Area Networks (WANs)</a:t>
            </a:r>
          </a:p>
          <a:p>
            <a:pPr lvl="1"/>
            <a:r>
              <a:rPr lang="en-US"/>
              <a:t>- LANs separated by geographic distance are connected by a network known as a Wide Area Network (WAN)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158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050" y="3000375"/>
            <a:ext cx="7986713" cy="3081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205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64C8-477B-418B-81AB-B9AF75601EF7}" type="slidenum">
              <a:rPr lang="en-IE"/>
              <a:pPr/>
              <a:t>11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Types</a:t>
            </a:r>
          </a:p>
        </p:txBody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/>
              <a:t>Internet	</a:t>
            </a:r>
          </a:p>
          <a:p>
            <a:pPr lvl="1"/>
            <a:r>
              <a:rPr lang="en-US"/>
              <a:t>The internet is defined as a</a:t>
            </a:r>
          </a:p>
          <a:p>
            <a:pPr lvl="1"/>
            <a:r>
              <a:rPr lang="en-US"/>
              <a:t>	global mesh of interconnected networks</a:t>
            </a:r>
          </a:p>
        </p:txBody>
      </p:sp>
      <p:pic>
        <p:nvPicPr>
          <p:cNvPr id="1317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0863" y="2932113"/>
            <a:ext cx="4873625" cy="3633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949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74976-DC92-4B42-BFEF-A702EDE59626}" type="slidenum">
              <a:rPr lang="en-IE"/>
              <a:pPr/>
              <a:t>12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1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Types</a:t>
            </a:r>
          </a:p>
        </p:txBody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/>
              <a:t>Network representations</a:t>
            </a:r>
          </a:p>
        </p:txBody>
      </p:sp>
      <p:pic>
        <p:nvPicPr>
          <p:cNvPr id="13199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8400" y="2154238"/>
            <a:ext cx="6286500" cy="422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799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E0675-3E98-4F75-B9C7-5CB79F97E14E}" type="slidenum">
              <a:rPr lang="en-IE"/>
              <a:pPr/>
              <a:t>13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2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Function of Protocol in Network Communication</a:t>
            </a:r>
          </a:p>
        </p:txBody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/>
              <a:t>A protocol is a set of predetermined rules</a:t>
            </a:r>
          </a:p>
          <a:p>
            <a:endParaRPr lang="en-US"/>
          </a:p>
        </p:txBody>
      </p:sp>
      <p:pic>
        <p:nvPicPr>
          <p:cNvPr id="13219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3413" y="2479675"/>
            <a:ext cx="5473700" cy="3300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671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B99F2-1CCF-4429-AD1E-90264EF00D1A}" type="slidenum">
              <a:rPr lang="en-IE"/>
              <a:pPr/>
              <a:t>14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2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Function of Protocol in Network Communication</a:t>
            </a:r>
          </a:p>
        </p:txBody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/>
              <a:t>Network protocols are used</a:t>
            </a:r>
          </a:p>
          <a:p>
            <a:pPr lvl="1"/>
            <a:r>
              <a:rPr lang="en-US"/>
              <a:t>to allow devices to </a:t>
            </a:r>
          </a:p>
          <a:p>
            <a:pPr lvl="1"/>
            <a:r>
              <a:rPr lang="en-US"/>
              <a:t>communicate </a:t>
            </a:r>
          </a:p>
          <a:p>
            <a:pPr lvl="1"/>
            <a:r>
              <a:rPr lang="en-US"/>
              <a:t>successfully</a:t>
            </a:r>
          </a:p>
          <a:p>
            <a:endParaRPr lang="en-US"/>
          </a:p>
        </p:txBody>
      </p:sp>
      <p:pic>
        <p:nvPicPr>
          <p:cNvPr id="13240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1425" y="1243013"/>
            <a:ext cx="3382963" cy="524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4681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499B-8388-4013-A469-52F09F5162E7}" type="slidenum">
              <a:rPr lang="en-IE"/>
              <a:pPr/>
              <a:t>15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2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747713"/>
            <a:ext cx="8145463" cy="838200"/>
          </a:xfrm>
        </p:spPr>
        <p:txBody>
          <a:bodyPr/>
          <a:lstStyle/>
          <a:p>
            <a:r>
              <a:rPr lang="en-US" sz="2800"/>
              <a:t>Function of Protocol in Network Communication</a:t>
            </a:r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0513"/>
            <a:ext cx="8139113" cy="5397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Protocol suites and industry standards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A standard is </a:t>
            </a:r>
          </a:p>
          <a:p>
            <a:pPr lvl="1"/>
            <a:r>
              <a:rPr lang="en-US"/>
              <a:t>	a process or protocol that has been endorsed by the 	networking industry and ratified by a standards organization</a:t>
            </a:r>
          </a:p>
          <a:p>
            <a:pPr lvl="1"/>
            <a:endParaRPr lang="en-US"/>
          </a:p>
        </p:txBody>
      </p:sp>
      <p:pic>
        <p:nvPicPr>
          <p:cNvPr id="1326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3313" y="2008188"/>
            <a:ext cx="6626225" cy="3128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651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DACB-3299-4C05-9F97-B79FE7EEC1C6}" type="slidenum">
              <a:rPr lang="en-IE"/>
              <a:pPr/>
              <a:t>16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715963"/>
            <a:ext cx="8145462" cy="838200"/>
          </a:xfrm>
        </p:spPr>
        <p:txBody>
          <a:bodyPr/>
          <a:lstStyle/>
          <a:p>
            <a:r>
              <a:rPr lang="en-US" sz="2800"/>
              <a:t>Function of Protocol in Network Communication</a:t>
            </a:r>
          </a:p>
        </p:txBody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58925"/>
            <a:ext cx="7940675" cy="5076825"/>
          </a:xfrm>
        </p:spPr>
        <p:txBody>
          <a:bodyPr/>
          <a:lstStyle/>
          <a:p>
            <a:r>
              <a:rPr lang="en-US"/>
              <a:t>Different protocols and how they interact</a:t>
            </a:r>
          </a:p>
          <a:p>
            <a:endParaRPr lang="en-US"/>
          </a:p>
        </p:txBody>
      </p:sp>
      <p:pic>
        <p:nvPicPr>
          <p:cNvPr id="13281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700" y="2373313"/>
            <a:ext cx="7250113" cy="3222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358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412E3-B862-4511-90B6-1013879ADD73}" type="slidenum">
              <a:rPr lang="en-IE"/>
              <a:pPr/>
              <a:t>17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3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682625"/>
            <a:ext cx="8145462" cy="838200"/>
          </a:xfrm>
        </p:spPr>
        <p:txBody>
          <a:bodyPr/>
          <a:lstStyle/>
          <a:p>
            <a:r>
              <a:rPr lang="en-US" sz="2800"/>
              <a:t>Function of Protocol in Network Communication</a:t>
            </a:r>
          </a:p>
        </p:txBody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81138"/>
            <a:ext cx="7940675" cy="5076825"/>
          </a:xfrm>
        </p:spPr>
        <p:txBody>
          <a:bodyPr/>
          <a:lstStyle/>
          <a:p>
            <a:r>
              <a:rPr lang="en-US"/>
              <a:t>Technology independent Protocols </a:t>
            </a:r>
          </a:p>
          <a:p>
            <a:pPr lvl="1"/>
            <a:r>
              <a:rPr lang="en-US"/>
              <a:t>-Many diverse types of devices can communicate using the same sets of protocols.  This is because protocols specify network functionality, not the underlying technology to support this functionality.</a:t>
            </a:r>
          </a:p>
        </p:txBody>
      </p:sp>
      <p:pic>
        <p:nvPicPr>
          <p:cNvPr id="13301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4663" y="3186113"/>
            <a:ext cx="5424487" cy="298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100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EE475-EF06-45BE-BAB8-1843913C4A5C}" type="slidenum">
              <a:rPr lang="en-IE"/>
              <a:pPr/>
              <a:t>18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3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22275"/>
            <a:ext cx="8145462" cy="762000"/>
          </a:xfrm>
        </p:spPr>
        <p:txBody>
          <a:bodyPr/>
          <a:lstStyle/>
          <a:p>
            <a:r>
              <a:rPr lang="en-US"/>
              <a:t>Layers with TCP/IP and OSI Model</a:t>
            </a:r>
          </a:p>
        </p:txBody>
      </p:sp>
      <p:sp>
        <p:nvSpPr>
          <p:cNvPr id="133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138238"/>
            <a:ext cx="7940675" cy="5076825"/>
          </a:xfrm>
        </p:spPr>
        <p:txBody>
          <a:bodyPr/>
          <a:lstStyle/>
          <a:p>
            <a:r>
              <a:rPr lang="en-US"/>
              <a:t>Benefits of using a layered model</a:t>
            </a:r>
          </a:p>
          <a:p>
            <a:pPr lvl="1">
              <a:buFontTx/>
              <a:buChar char="–"/>
            </a:pPr>
            <a:r>
              <a:rPr lang="en-US" sz="1800"/>
              <a:t>Benefits include</a:t>
            </a:r>
          </a:p>
          <a:p>
            <a:pPr lvl="2">
              <a:buFontTx/>
              <a:buChar char="•"/>
            </a:pPr>
            <a:r>
              <a:rPr lang="en-US" sz="1800"/>
              <a:t>  assists in protocol design</a:t>
            </a:r>
          </a:p>
          <a:p>
            <a:pPr lvl="2">
              <a:buFontTx/>
              <a:buChar char="•"/>
            </a:pPr>
            <a:r>
              <a:rPr lang="en-US" sz="1800"/>
              <a:t>  fosters competition</a:t>
            </a:r>
          </a:p>
          <a:p>
            <a:pPr lvl="2">
              <a:buFontTx/>
              <a:buChar char="•"/>
            </a:pPr>
            <a:r>
              <a:rPr lang="en-US" sz="1800"/>
              <a:t>  changes in one layer do not affect other layers</a:t>
            </a:r>
          </a:p>
          <a:p>
            <a:pPr lvl="2">
              <a:buFontTx/>
              <a:buChar char="•"/>
            </a:pPr>
            <a:r>
              <a:rPr lang="en-US" sz="1800"/>
              <a:t>  provides a common language</a:t>
            </a:r>
          </a:p>
          <a:p>
            <a:pPr lvl="1"/>
            <a:r>
              <a:rPr lang="en-US"/>
              <a:t> </a:t>
            </a:r>
          </a:p>
          <a:p>
            <a:endParaRPr lang="en-US"/>
          </a:p>
          <a:p>
            <a:endParaRPr lang="en-US" sz="2800"/>
          </a:p>
        </p:txBody>
      </p:sp>
      <p:pic>
        <p:nvPicPr>
          <p:cNvPr id="13322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2913" y="3419475"/>
            <a:ext cx="5762625" cy="3438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265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7577-E7EC-4F2F-9491-1A9DFB85CDC5}" type="slidenum">
              <a:rPr lang="en-IE"/>
              <a:pPr/>
              <a:t>19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3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 with TCP/IP and OSI Model</a:t>
            </a:r>
          </a:p>
        </p:txBody>
      </p:sp>
      <p:sp>
        <p:nvSpPr>
          <p:cNvPr id="133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/>
              <a:t>TCP/IP Model</a:t>
            </a:r>
          </a:p>
          <a:p>
            <a:endParaRPr lang="en-US"/>
          </a:p>
          <a:p>
            <a:endParaRPr lang="en-US" sz="2800"/>
          </a:p>
        </p:txBody>
      </p:sp>
      <p:pic>
        <p:nvPicPr>
          <p:cNvPr id="1334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4138" y="2105025"/>
            <a:ext cx="7016750" cy="4013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3172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1741-F728-4839-AFF5-A18DD620DFB0}" type="slidenum">
              <a:rPr lang="en-IE"/>
              <a:pPr/>
              <a:t>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pPr marL="457200" indent="-457200"/>
            <a:r>
              <a:rPr lang="en-US"/>
              <a:t>Describe the structure of a network, including the devices and media that are necessary for successful communications.</a:t>
            </a:r>
          </a:p>
          <a:p>
            <a:pPr marL="457200" indent="-457200"/>
            <a:r>
              <a:rPr lang="en-US"/>
              <a:t>Explain the function of protocols in network communications.</a:t>
            </a:r>
          </a:p>
          <a:p>
            <a:pPr marL="457200" indent="-457200"/>
            <a:r>
              <a:rPr lang="en-US"/>
              <a:t>Explain the advantages of using a layered model to describe network functionality.</a:t>
            </a:r>
          </a:p>
          <a:p>
            <a:pPr marL="457200" indent="-457200"/>
            <a:r>
              <a:rPr lang="en-US"/>
              <a:t>Describe the role of each layer in two recognized network models: The TCP/IP model and the OSI model.</a:t>
            </a:r>
          </a:p>
          <a:p>
            <a:pPr marL="457200" indent="-457200"/>
            <a:r>
              <a:rPr lang="en-US"/>
              <a:t>Describe the importance of addressing and naming schemes in network communications.</a:t>
            </a:r>
          </a:p>
        </p:txBody>
      </p:sp>
    </p:spTree>
    <p:extLst>
      <p:ext uri="{BB962C8B-B14F-4D97-AF65-F5344CB8AC3E}">
        <p14:creationId xmlns:p14="http://schemas.microsoft.com/office/powerpoint/2010/main" val="17265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10A88-8DD1-4187-9B49-CCA76906D59F}" type="slidenum">
              <a:rPr lang="en-IE"/>
              <a:pPr/>
              <a:t>20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 with TCP/IP and OSI Model</a:t>
            </a:r>
          </a:p>
        </p:txBody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/>
              <a:t>The Communication Process</a:t>
            </a:r>
          </a:p>
          <a:p>
            <a:endParaRPr lang="en-US" sz="2800"/>
          </a:p>
        </p:txBody>
      </p:sp>
      <p:pic>
        <p:nvPicPr>
          <p:cNvPr id="13363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913" y="2163763"/>
            <a:ext cx="8121650" cy="4113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575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89978-9674-4467-A312-56C583E8760B}" type="slidenum">
              <a:rPr lang="en-IE"/>
              <a:pPr/>
              <a:t>21</a:t>
            </a:fld>
            <a:endParaRPr lang="en-IE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3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 with TCP/IP and OSI Model</a:t>
            </a:r>
          </a:p>
        </p:txBody>
      </p:sp>
      <p:sp>
        <p:nvSpPr>
          <p:cNvPr id="133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Protocol data units (PDU) and encapsulation</a:t>
            </a:r>
          </a:p>
          <a:p>
            <a:endParaRPr lang="en-US" sz="2800"/>
          </a:p>
        </p:txBody>
      </p:sp>
      <p:pic>
        <p:nvPicPr>
          <p:cNvPr id="1338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138" y="2147888"/>
            <a:ext cx="4645025" cy="324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3383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7300" y="3289300"/>
            <a:ext cx="3819525" cy="2705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882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8F318-20D4-42ED-9479-6565BE791197}" type="slidenum">
              <a:rPr lang="en-IE"/>
              <a:pPr/>
              <a:t>22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4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 with TCP/IP and OSI Model</a:t>
            </a:r>
          </a:p>
        </p:txBody>
      </p:sp>
      <p:sp>
        <p:nvSpPr>
          <p:cNvPr id="134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/>
              <a:t>The process of sending and receiving messages</a:t>
            </a:r>
          </a:p>
          <a:p>
            <a:endParaRPr lang="en-US"/>
          </a:p>
          <a:p>
            <a:endParaRPr lang="en-US" sz="2800"/>
          </a:p>
        </p:txBody>
      </p:sp>
      <p:pic>
        <p:nvPicPr>
          <p:cNvPr id="13404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5088" y="2273300"/>
            <a:ext cx="6518275" cy="3975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3723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B0A91-AF77-4943-9D3B-4D947E8FDADF}" type="slidenum">
              <a:rPr lang="en-IE"/>
              <a:pPr/>
              <a:t>23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4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446088"/>
            <a:ext cx="8145462" cy="838200"/>
          </a:xfrm>
        </p:spPr>
        <p:txBody>
          <a:bodyPr/>
          <a:lstStyle/>
          <a:p>
            <a:r>
              <a:rPr lang="en-US"/>
              <a:t>Layers with TCP/IP and OSI Model</a:t>
            </a:r>
          </a:p>
        </p:txBody>
      </p:sp>
      <p:sp>
        <p:nvSpPr>
          <p:cNvPr id="134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31913"/>
            <a:ext cx="3724275" cy="5076825"/>
          </a:xfrm>
        </p:spPr>
        <p:txBody>
          <a:bodyPr/>
          <a:lstStyle/>
          <a:p>
            <a:r>
              <a:rPr lang="en-US"/>
              <a:t>Protocol and reference models</a:t>
            </a:r>
          </a:p>
          <a:p>
            <a:pPr lvl="1"/>
            <a:r>
              <a:rPr lang="en-US"/>
              <a:t>A protocol model </a:t>
            </a:r>
          </a:p>
          <a:p>
            <a:pPr lvl="1"/>
            <a:r>
              <a:rPr lang="en-US"/>
              <a:t>	provides a model that 	closely matches the 	structure of a particular 	protocol suite.</a:t>
            </a:r>
          </a:p>
          <a:p>
            <a:pPr lvl="1"/>
            <a:endParaRPr lang="en-US"/>
          </a:p>
          <a:p>
            <a:pPr lvl="1"/>
            <a:r>
              <a:rPr lang="en-US"/>
              <a:t>A reference model </a:t>
            </a:r>
          </a:p>
          <a:p>
            <a:pPr lvl="1"/>
            <a:r>
              <a:rPr lang="en-US"/>
              <a:t>	provides a common 	reference for 	maintaining 	consistency within all 	types of network 	protocols and services.</a:t>
            </a:r>
          </a:p>
        </p:txBody>
      </p:sp>
      <p:pic>
        <p:nvPicPr>
          <p:cNvPr id="1342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2675" y="1362075"/>
            <a:ext cx="5521325" cy="4967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459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B9A11-AF08-4850-94BF-87318EBC06C9}" type="slidenum">
              <a:rPr lang="en-IE"/>
              <a:pPr/>
              <a:t>24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4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 with TCP/IP and OSI Model</a:t>
            </a:r>
          </a:p>
        </p:txBody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/>
              <a:t>OSI Model</a:t>
            </a:r>
          </a:p>
          <a:p>
            <a:endParaRPr lang="en-US" sz="2800"/>
          </a:p>
        </p:txBody>
      </p:sp>
      <p:pic>
        <p:nvPicPr>
          <p:cNvPr id="1344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750" y="1739900"/>
            <a:ext cx="2422525" cy="4283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504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FDD9-9E79-4F4C-8C86-5320A5D61B6B}" type="slidenum">
              <a:rPr lang="en-IE"/>
              <a:pPr/>
              <a:t>25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4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 with TCP/IP and OSI Model</a:t>
            </a:r>
          </a:p>
        </p:txBody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/>
              <a:t>Compare OSI and TCP/IP model</a:t>
            </a:r>
          </a:p>
          <a:p>
            <a:endParaRPr lang="en-US" sz="2800"/>
          </a:p>
        </p:txBody>
      </p:sp>
      <p:pic>
        <p:nvPicPr>
          <p:cNvPr id="13465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5825" y="1860550"/>
            <a:ext cx="5092700" cy="4768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842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AF352-AD60-4D8F-BCD9-CF2F97241DF7}" type="slidenum">
              <a:rPr lang="en-IE"/>
              <a:pPr/>
              <a:t>26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4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Addressing and Naming Schemes</a:t>
            </a:r>
          </a:p>
        </p:txBody>
      </p:sp>
      <p:sp>
        <p:nvSpPr>
          <p:cNvPr id="134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/>
              <a:t>Labels in encapsulation headers are used to manage communication in data networks </a:t>
            </a:r>
          </a:p>
          <a:p>
            <a:endParaRPr lang="en-US"/>
          </a:p>
          <a:p>
            <a:endParaRPr lang="en-US" sz="2800"/>
          </a:p>
        </p:txBody>
      </p:sp>
      <p:pic>
        <p:nvPicPr>
          <p:cNvPr id="13486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00" y="2717800"/>
            <a:ext cx="8116888" cy="185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713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BC7A8-047E-4B97-8EFC-655CD74AF9D3}" type="slidenum">
              <a:rPr lang="en-IE"/>
              <a:pPr/>
              <a:t>27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5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Addressing and Naming Schemes</a:t>
            </a:r>
          </a:p>
        </p:txBody>
      </p:sp>
      <p:sp>
        <p:nvSpPr>
          <p:cNvPr id="135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/>
              <a:t>Examples of Ethernet MAC Addresses, IP Addresses, and TCP/UDP Port numbers</a:t>
            </a:r>
          </a:p>
          <a:p>
            <a:endParaRPr lang="en-US" sz="2800"/>
          </a:p>
        </p:txBody>
      </p:sp>
      <p:pic>
        <p:nvPicPr>
          <p:cNvPr id="13506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100" y="2354263"/>
            <a:ext cx="5894388" cy="3548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62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4C6B9-C464-48D6-80EE-4F0F8F72D474}" type="slidenum">
              <a:rPr lang="en-IE"/>
              <a:pPr/>
              <a:t>28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5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Addressing and Naming Schemes</a:t>
            </a:r>
          </a:p>
        </p:txBody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/>
              <a:t>Labels in encapsulation headers are used to manage communication in data networks</a:t>
            </a:r>
          </a:p>
          <a:p>
            <a:endParaRPr lang="en-US" sz="2800"/>
          </a:p>
        </p:txBody>
      </p:sp>
      <p:pic>
        <p:nvPicPr>
          <p:cNvPr id="13527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8400" y="2546350"/>
            <a:ext cx="6564313" cy="3594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0127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6559-6678-49C9-87C5-F97243697D8D}" type="slidenum">
              <a:rPr lang="en-IE"/>
              <a:pPr/>
              <a:t>29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5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Addressing and Naming Schemes</a:t>
            </a:r>
          </a:p>
        </p:txBody>
      </p:sp>
      <p:sp>
        <p:nvSpPr>
          <p:cNvPr id="135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/>
              <a:t>Information in the encapsulation header is used to identify the source and destination processes for data communication</a:t>
            </a:r>
          </a:p>
          <a:p>
            <a:endParaRPr lang="en-US" sz="2800"/>
          </a:p>
        </p:txBody>
      </p:sp>
      <p:pic>
        <p:nvPicPr>
          <p:cNvPr id="13547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4588" y="2613025"/>
            <a:ext cx="6981825" cy="3992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80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49915-100E-478C-B01F-D3F7B3FA064C}" type="slidenum">
              <a:rPr lang="en-IE"/>
              <a:pPr/>
              <a:t>3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00038"/>
            <a:ext cx="8145462" cy="838200"/>
          </a:xfrm>
        </p:spPr>
        <p:txBody>
          <a:bodyPr/>
          <a:lstStyle/>
          <a:p>
            <a:r>
              <a:rPr lang="en-US"/>
              <a:t>Network Structure</a:t>
            </a:r>
          </a:p>
        </p:txBody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060450"/>
            <a:ext cx="8115300" cy="5638800"/>
          </a:xfrm>
        </p:spPr>
        <p:txBody>
          <a:bodyPr/>
          <a:lstStyle/>
          <a:p>
            <a:r>
              <a:rPr lang="en-US"/>
              <a:t>Define the elements of communication</a:t>
            </a:r>
          </a:p>
          <a:p>
            <a:pPr lvl="1">
              <a:buFontTx/>
              <a:buChar char="–"/>
            </a:pPr>
            <a:r>
              <a:rPr lang="en-US"/>
              <a:t>3 common elements of communication</a:t>
            </a:r>
          </a:p>
          <a:p>
            <a:pPr lvl="2">
              <a:buFontTx/>
              <a:buChar char="•"/>
            </a:pPr>
            <a:r>
              <a:rPr lang="en-US"/>
              <a:t>	message source</a:t>
            </a:r>
          </a:p>
          <a:p>
            <a:pPr lvl="2">
              <a:buFontTx/>
              <a:buChar char="•"/>
            </a:pPr>
            <a:r>
              <a:rPr lang="en-US"/>
              <a:t>	the channel</a:t>
            </a:r>
          </a:p>
          <a:p>
            <a:pPr lvl="2">
              <a:buFontTx/>
              <a:buChar char="•"/>
            </a:pPr>
            <a:r>
              <a:rPr lang="en-US"/>
              <a:t>	message destination</a:t>
            </a:r>
          </a:p>
          <a:p>
            <a:pPr lvl="2">
              <a:buFontTx/>
              <a:buChar char="•"/>
            </a:pPr>
            <a:endParaRPr lang="en-US"/>
          </a:p>
          <a:p>
            <a:pPr lvl="2">
              <a:buFontTx/>
              <a:buChar char="•"/>
            </a:pPr>
            <a:endParaRPr lang="en-US"/>
          </a:p>
          <a:p>
            <a:pPr lvl="2">
              <a:buFontTx/>
              <a:buChar char="•"/>
            </a:pPr>
            <a:endParaRPr lang="en-US"/>
          </a:p>
          <a:p>
            <a:pPr lvl="2">
              <a:buFontTx/>
              <a:buChar char="•"/>
            </a:pPr>
            <a:endParaRPr lang="en-US"/>
          </a:p>
          <a:p>
            <a:pPr lvl="2">
              <a:buFontTx/>
              <a:buChar char="•"/>
            </a:pPr>
            <a:endParaRPr lang="en-US"/>
          </a:p>
          <a:p>
            <a:pPr lvl="2"/>
            <a:endParaRPr lang="en-US"/>
          </a:p>
          <a:p>
            <a:r>
              <a:rPr lang="en-US"/>
              <a:t>Define a network</a:t>
            </a:r>
          </a:p>
          <a:p>
            <a:pPr lvl="1"/>
            <a:r>
              <a:rPr lang="en-US"/>
              <a:t>data or information networks capable of carrying many different types of communications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130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8488" y="3109913"/>
            <a:ext cx="5972175" cy="2128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522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157A-2781-4BDE-B942-2C39366EFED1}" type="slidenum">
              <a:rPr lang="en-IE"/>
              <a:pPr/>
              <a:t>4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Structure</a:t>
            </a:r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/>
              <a:t>Data is sent across a network in small “chunks” called segments</a:t>
            </a:r>
          </a:p>
        </p:txBody>
      </p:sp>
      <p:pic>
        <p:nvPicPr>
          <p:cNvPr id="130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650" y="2840038"/>
            <a:ext cx="4981575" cy="3328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39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427F-11CA-4DE6-A8ED-6DA7163D52E4}" type="slidenum">
              <a:rPr lang="en-IE"/>
              <a:pPr/>
              <a:t>5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Structure</a:t>
            </a:r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/>
              <a:t>Network components</a:t>
            </a:r>
          </a:p>
          <a:p>
            <a:pPr lvl="2">
              <a:buFontTx/>
              <a:buChar char="•"/>
            </a:pPr>
            <a:r>
              <a:rPr lang="en-US"/>
              <a:t>	hardware</a:t>
            </a:r>
          </a:p>
          <a:p>
            <a:pPr lvl="2">
              <a:buFontTx/>
              <a:buChar char="•"/>
            </a:pPr>
            <a:r>
              <a:rPr lang="en-US"/>
              <a:t>	software</a:t>
            </a:r>
          </a:p>
          <a:p>
            <a:endParaRPr lang="en-US"/>
          </a:p>
        </p:txBody>
      </p:sp>
      <p:pic>
        <p:nvPicPr>
          <p:cNvPr id="130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725" y="3086100"/>
            <a:ext cx="7748588" cy="3367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210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7F531-FA4B-41FA-9C3D-83FCC23F5CA6}" type="slidenum">
              <a:rPr lang="en-IE"/>
              <a:pPr/>
              <a:t>6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8" y="344488"/>
            <a:ext cx="8145462" cy="838200"/>
          </a:xfrm>
        </p:spPr>
        <p:txBody>
          <a:bodyPr/>
          <a:lstStyle/>
          <a:p>
            <a:r>
              <a:rPr lang="en-US"/>
              <a:t>Network Structure</a:t>
            </a:r>
          </a:p>
        </p:txBody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022350"/>
            <a:ext cx="7940675" cy="5076825"/>
          </a:xfrm>
        </p:spPr>
        <p:txBody>
          <a:bodyPr/>
          <a:lstStyle/>
          <a:p>
            <a:r>
              <a:rPr lang="en-US"/>
              <a:t>End devices form interface with human network &amp; communications network</a:t>
            </a:r>
          </a:p>
          <a:p>
            <a:pPr lvl="1">
              <a:buFontTx/>
              <a:buChar char="–"/>
            </a:pPr>
            <a:r>
              <a:rPr lang="en-US"/>
              <a:t>Role of end devices:</a:t>
            </a:r>
          </a:p>
          <a:p>
            <a:pPr lvl="2">
              <a:buFontTx/>
              <a:buChar char="•"/>
            </a:pPr>
            <a:r>
              <a:rPr lang="en-US" sz="1800"/>
              <a:t>	client</a:t>
            </a:r>
          </a:p>
          <a:p>
            <a:pPr lvl="2">
              <a:buFontTx/>
              <a:buChar char="•"/>
            </a:pPr>
            <a:r>
              <a:rPr lang="en-US" sz="1800"/>
              <a:t>	server</a:t>
            </a:r>
          </a:p>
          <a:p>
            <a:pPr lvl="2">
              <a:buFontTx/>
              <a:buChar char="•"/>
            </a:pPr>
            <a:r>
              <a:rPr lang="en-US" sz="1800"/>
              <a:t>	both client and server</a:t>
            </a:r>
          </a:p>
        </p:txBody>
      </p:sp>
      <p:pic>
        <p:nvPicPr>
          <p:cNvPr id="130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5838" y="3554413"/>
            <a:ext cx="6445250" cy="3303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85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6C75-8F87-49BA-8EAC-E94B28A9DD35}" type="slidenum">
              <a:rPr lang="en-IE"/>
              <a:pPr/>
              <a:t>7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400050"/>
            <a:ext cx="8145463" cy="838200"/>
          </a:xfrm>
        </p:spPr>
        <p:txBody>
          <a:bodyPr/>
          <a:lstStyle/>
          <a:p>
            <a:r>
              <a:rPr lang="en-US"/>
              <a:t>Network Structure</a:t>
            </a:r>
          </a:p>
        </p:txBody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252538"/>
            <a:ext cx="7940675" cy="5516562"/>
          </a:xfrm>
        </p:spPr>
        <p:txBody>
          <a:bodyPr/>
          <a:lstStyle/>
          <a:p>
            <a:r>
              <a:rPr lang="en-US" sz="2800"/>
              <a:t>Role of an intermediary device</a:t>
            </a:r>
          </a:p>
          <a:p>
            <a:pPr lvl="2">
              <a:buFontTx/>
              <a:buChar char="•"/>
            </a:pPr>
            <a:r>
              <a:rPr lang="en-US" sz="2400"/>
              <a:t>	provides connectivity and ensures data flows 	across network</a:t>
            </a:r>
          </a:p>
          <a:p>
            <a:pPr lvl="1"/>
            <a:endParaRPr lang="en-US"/>
          </a:p>
          <a:p>
            <a:endParaRPr lang="en-US"/>
          </a:p>
        </p:txBody>
      </p:sp>
      <p:pic>
        <p:nvPicPr>
          <p:cNvPr id="130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7175" y="3041650"/>
            <a:ext cx="6181725" cy="277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474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E2E4B-84A2-4383-81A4-8F0BDCB70AC5}" type="slidenum">
              <a:rPr lang="en-IE"/>
              <a:pPr/>
              <a:t>8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1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Structure</a:t>
            </a:r>
          </a:p>
        </p:txBody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/>
              <a:t>Network media</a:t>
            </a:r>
          </a:p>
          <a:p>
            <a:pPr lvl="1"/>
            <a:r>
              <a:rPr lang="en-US"/>
              <a:t>	this is the channel over which a message travels</a:t>
            </a:r>
          </a:p>
        </p:txBody>
      </p:sp>
      <p:pic>
        <p:nvPicPr>
          <p:cNvPr id="131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4038" y="3052763"/>
            <a:ext cx="5126037" cy="3632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51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166B9-302F-444F-A382-86A69B9F9ECD}" type="slidenum">
              <a:rPr lang="en-IE"/>
              <a:pPr/>
              <a:t>9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Types</a:t>
            </a:r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/>
              <a:t>Local Area Networks (LANs)</a:t>
            </a:r>
          </a:p>
          <a:p>
            <a:pPr lvl="1"/>
            <a:r>
              <a:rPr lang="en-US"/>
              <a:t>- A network serving a home, building or campus is considered a Local Area Network (LAN)</a:t>
            </a:r>
          </a:p>
        </p:txBody>
      </p:sp>
      <p:pic>
        <p:nvPicPr>
          <p:cNvPr id="131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7675" y="2936875"/>
            <a:ext cx="5175250" cy="3451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30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">
  <a:themeElements>
    <a:clrScheme name="Master Slid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Mast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ster Slid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6155</TotalTime>
  <Pages>28</Pages>
  <Words>684</Words>
  <Application>Microsoft Office PowerPoint</Application>
  <PresentationFormat>On-screen Show (4:3)</PresentationFormat>
  <Paragraphs>197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Master Slide</vt:lpstr>
      <vt:lpstr>PowerPoint Presentation</vt:lpstr>
      <vt:lpstr>Objectives</vt:lpstr>
      <vt:lpstr>Network Structure</vt:lpstr>
      <vt:lpstr>Network Structure</vt:lpstr>
      <vt:lpstr>Network Structure</vt:lpstr>
      <vt:lpstr>Network Structure</vt:lpstr>
      <vt:lpstr>Network Structure</vt:lpstr>
      <vt:lpstr>Network Structure</vt:lpstr>
      <vt:lpstr>Network Types</vt:lpstr>
      <vt:lpstr>Network Types</vt:lpstr>
      <vt:lpstr>Network Types</vt:lpstr>
      <vt:lpstr>Network Types</vt:lpstr>
      <vt:lpstr>Function of Protocol in Network Communication</vt:lpstr>
      <vt:lpstr>Function of Protocol in Network Communication</vt:lpstr>
      <vt:lpstr>Function of Protocol in Network Communication</vt:lpstr>
      <vt:lpstr>Function of Protocol in Network Communication</vt:lpstr>
      <vt:lpstr>Function of Protocol in Network Communication</vt:lpstr>
      <vt:lpstr>Layers with TCP/IP and OSI Model</vt:lpstr>
      <vt:lpstr>Layers with TCP/IP and OSI Model</vt:lpstr>
      <vt:lpstr>Layers with TCP/IP and OSI Model</vt:lpstr>
      <vt:lpstr>Layers with TCP/IP and OSI Model</vt:lpstr>
      <vt:lpstr>Layers with TCP/IP and OSI Model</vt:lpstr>
      <vt:lpstr>Layers with TCP/IP and OSI Model</vt:lpstr>
      <vt:lpstr>Layers with TCP/IP and OSI Model</vt:lpstr>
      <vt:lpstr>Layers with TCP/IP and OSI Model</vt:lpstr>
      <vt:lpstr>Addressing and Naming Schemes</vt:lpstr>
      <vt:lpstr>Addressing and Naming Schemes</vt:lpstr>
      <vt:lpstr>Addressing and Naming Schemes</vt:lpstr>
      <vt:lpstr>Addressing and Naming Schemes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Fundamentals</dc:title>
  <dc:subject/>
  <dc:creator/>
  <cp:keywords/>
  <dc:description/>
  <cp:lastModifiedBy>Administrator</cp:lastModifiedBy>
  <cp:revision>354</cp:revision>
  <cp:lastPrinted>1999-01-27T00:54:54Z</cp:lastPrinted>
  <dcterms:created xsi:type="dcterms:W3CDTF">2002-08-27T12:04:17Z</dcterms:created>
  <dcterms:modified xsi:type="dcterms:W3CDTF">2010-10-12T09:45:18Z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osition">
    <vt:bool>true</vt:bool>
  </property>
</Properties>
</file>