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500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4AXTqygh4Kw6VVqPNERPiQ==" hashData="dM0TxtqXbEN/E3Sp/7B9XsknDVY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87500" autoAdjust="0"/>
  </p:normalViewPr>
  <p:slideViewPr>
    <p:cSldViewPr snapToGrid="0">
      <p:cViewPr>
        <p:scale>
          <a:sx n="87" d="100"/>
          <a:sy n="87" d="100"/>
        </p:scale>
        <p:origin x="-456" y="-186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</a:pPr>
            <a:r>
              <a:rPr lang="en-US" sz="800" b="1"/>
              <a:t>Copyright © 2001, Cisco Systems, Inc. All rights reserved. Printed in USA.</a:t>
            </a:r>
            <a:br>
              <a:rPr lang="en-US" sz="800" b="1"/>
            </a:br>
            <a:r>
              <a:rPr lang="en-US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022470AF-0C4D-4C34-88E5-0D0D104D1F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C5C24-9A31-484D-B804-301F284FC071}" type="slidenum">
              <a:rPr lang="en-US"/>
              <a:pPr/>
              <a:t>1</a:t>
            </a:fld>
            <a:endParaRPr lang="en-US"/>
          </a:p>
        </p:txBody>
      </p:sp>
      <p:sp>
        <p:nvSpPr>
          <p:cNvPr id="135987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F9495-059F-4762-BD2F-FFFD3921169A}" type="slidenum">
              <a:rPr lang="en-US"/>
              <a:pPr/>
              <a:t>10</a:t>
            </a:fld>
            <a:endParaRPr lang="en-US"/>
          </a:p>
        </p:txBody>
      </p:sp>
      <p:sp>
        <p:nvSpPr>
          <p:cNvPr id="137830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07C11-23C2-4406-95ED-A4F64BC50A6B}" type="slidenum">
              <a:rPr lang="en-US"/>
              <a:pPr/>
              <a:t>11</a:t>
            </a:fld>
            <a:endParaRPr lang="en-US"/>
          </a:p>
        </p:txBody>
      </p:sp>
      <p:sp>
        <p:nvSpPr>
          <p:cNvPr id="138035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34924-6E2A-4414-9740-A087EFF45616}" type="slidenum">
              <a:rPr lang="en-US"/>
              <a:pPr/>
              <a:t>12</a:t>
            </a:fld>
            <a:endParaRPr lang="en-US"/>
          </a:p>
        </p:txBody>
      </p:sp>
      <p:sp>
        <p:nvSpPr>
          <p:cNvPr id="138240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5BE8-DC18-430D-B67A-7F03ED06E154}" type="slidenum">
              <a:rPr lang="en-US"/>
              <a:pPr/>
              <a:t>13</a:t>
            </a:fld>
            <a:endParaRPr lang="en-US"/>
          </a:p>
        </p:txBody>
      </p:sp>
      <p:sp>
        <p:nvSpPr>
          <p:cNvPr id="138445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30CBD-D6D3-4089-8289-9CE5EA78FC34}" type="slidenum">
              <a:rPr lang="en-US"/>
              <a:pPr/>
              <a:t>2</a:t>
            </a:fld>
            <a:endParaRPr lang="en-US"/>
          </a:p>
        </p:txBody>
      </p:sp>
      <p:sp>
        <p:nvSpPr>
          <p:cNvPr id="136192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50F3D-4F81-46A6-95A7-70A0E1FF4070}" type="slidenum">
              <a:rPr lang="en-US"/>
              <a:pPr/>
              <a:t>3</a:t>
            </a:fld>
            <a:endParaRPr lang="en-US"/>
          </a:p>
        </p:txBody>
      </p:sp>
      <p:sp>
        <p:nvSpPr>
          <p:cNvPr id="136397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C2F18-9F72-4357-8767-1229C196404A}" type="slidenum">
              <a:rPr lang="en-US"/>
              <a:pPr/>
              <a:t>4</a:t>
            </a:fld>
            <a:endParaRPr lang="en-US"/>
          </a:p>
        </p:txBody>
      </p:sp>
      <p:sp>
        <p:nvSpPr>
          <p:cNvPr id="136601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1EE67-591F-49DD-A23A-94407DC5F170}" type="slidenum">
              <a:rPr lang="en-US"/>
              <a:pPr/>
              <a:t>5</a:t>
            </a:fld>
            <a:endParaRPr lang="en-US"/>
          </a:p>
        </p:txBody>
      </p:sp>
      <p:sp>
        <p:nvSpPr>
          <p:cNvPr id="136806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E5D4D-0E22-4F1D-B846-332468A25D69}" type="slidenum">
              <a:rPr lang="en-US"/>
              <a:pPr/>
              <a:t>6</a:t>
            </a:fld>
            <a:endParaRPr lang="en-US"/>
          </a:p>
        </p:txBody>
      </p:sp>
      <p:sp>
        <p:nvSpPr>
          <p:cNvPr id="137011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A0046-287A-465E-B297-2540FA4DB91A}" type="slidenum">
              <a:rPr lang="en-US"/>
              <a:pPr/>
              <a:t>7</a:t>
            </a:fld>
            <a:endParaRPr lang="en-US"/>
          </a:p>
        </p:txBody>
      </p:sp>
      <p:sp>
        <p:nvSpPr>
          <p:cNvPr id="137216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30ECE-ACA1-4D1E-AA8B-A42618E20E19}" type="slidenum">
              <a:rPr lang="en-US"/>
              <a:pPr/>
              <a:t>8</a:t>
            </a:fld>
            <a:endParaRPr lang="en-US"/>
          </a:p>
        </p:txBody>
      </p:sp>
      <p:sp>
        <p:nvSpPr>
          <p:cNvPr id="137421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01557-397E-4950-B562-DB54EB512936}" type="slidenum">
              <a:rPr lang="en-US"/>
              <a:pPr/>
              <a:t>9</a:t>
            </a:fld>
            <a:endParaRPr lang="en-US"/>
          </a:p>
        </p:txBody>
      </p:sp>
      <p:sp>
        <p:nvSpPr>
          <p:cNvPr id="137625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A1DC7-2E44-4DE4-9768-1EC790818A28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47BB7A-EABD-4CDF-9C8C-2722C3FE5465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3BE3E-B675-4C6E-BF1D-CE8EF28DDC87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E701ED-4792-43AD-A3B6-D79460073724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AF0AB-C9C1-4AED-93C8-2355F9F65E1C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0560D-EE2E-40B5-A0EE-1424F602F860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98186-5F68-4DC7-83B7-C5717906E171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0CF28-CD72-48AC-83DD-BB322FA6DA18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ABF76D-50D1-449C-8AAC-37B5D79F4A20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077F32-B029-4713-9B72-8B79B8969610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BED76F-FB10-40CD-977F-1F2693335A59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9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537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53200"/>
            <a:ext cx="3492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b="1"/>
            </a:lvl1pPr>
          </a:lstStyle>
          <a:p>
            <a:fld id="{FDF0A502-C9B7-4771-B84F-DB249B103072}" type="slidenum">
              <a:rPr lang="en-IE"/>
              <a:pPr/>
              <a:t>‹#›</a:t>
            </a:fld>
            <a:endParaRPr lang="en-IE"/>
          </a:p>
        </p:txBody>
      </p:sp>
      <p:sp>
        <p:nvSpPr>
          <p:cNvPr id="129537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29400"/>
            <a:ext cx="35163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rgbClr val="B2B2B2"/>
                </a:solidFill>
              </a:defRPr>
            </a:lvl1pPr>
          </a:lstStyle>
          <a:p>
            <a:r>
              <a:rPr lang="en-IE"/>
              <a:t>F. McLysaght   Network Fundamentals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1FBF0-4BA9-4DB6-AC82-AC557BD97E49}" type="slidenum">
              <a:rPr lang="en-IE"/>
              <a:pPr/>
              <a:t>1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4063" y="3024188"/>
            <a:ext cx="8018462" cy="963612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200"/>
              <a:t>Network Fundamentals – Lecture 3</a:t>
            </a:r>
          </a:p>
          <a:p>
            <a:pPr>
              <a:lnSpc>
                <a:spcPct val="70000"/>
              </a:lnSpc>
            </a:pPr>
            <a:r>
              <a:rPr lang="en-US" sz="3200"/>
              <a:t>Application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FB554-C45F-473C-B6A5-0016F4F8784A}" type="slidenum">
              <a:rPr lang="en-IE"/>
              <a:pPr/>
              <a:t>10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82638"/>
            <a:ext cx="8145462" cy="838200"/>
          </a:xfrm>
        </p:spPr>
        <p:txBody>
          <a:bodyPr/>
          <a:lstStyle/>
          <a:p>
            <a:r>
              <a:rPr lang="en-US"/>
              <a:t>Features, Operation, and Use of TCP/IP Application Layer Services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25600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The DNS protocol supports DNS services</a:t>
            </a:r>
          </a:p>
          <a:p>
            <a:pPr>
              <a:lnSpc>
                <a:spcPct val="85000"/>
              </a:lnSpc>
            </a:pPr>
            <a:endParaRPr lang="en-US" sz="1800"/>
          </a:p>
        </p:txBody>
      </p:sp>
      <p:pic>
        <p:nvPicPr>
          <p:cNvPr id="1377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638" y="2189163"/>
            <a:ext cx="6818312" cy="441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88A94-DCCF-4179-A595-30EAB3828FBC}" type="slidenum">
              <a:rPr lang="en-IE"/>
              <a:pPr/>
              <a:t>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82638"/>
            <a:ext cx="8145462" cy="838200"/>
          </a:xfrm>
        </p:spPr>
        <p:txBody>
          <a:bodyPr/>
          <a:lstStyle/>
          <a:p>
            <a:r>
              <a:rPr lang="en-US"/>
              <a:t>Features, Operation, and Use of TCP/IP Application Layer Services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36713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HTTP protocol supports the delivery of web pages to the client </a:t>
            </a:r>
          </a:p>
          <a:p>
            <a:pPr>
              <a:lnSpc>
                <a:spcPct val="85000"/>
              </a:lnSpc>
            </a:pPr>
            <a:endParaRPr lang="en-US" sz="1800"/>
          </a:p>
        </p:txBody>
      </p:sp>
      <p:pic>
        <p:nvPicPr>
          <p:cNvPr id="137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138" y="2336800"/>
            <a:ext cx="7405687" cy="4103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0B7D-0D93-45DA-8C29-10B08103FAF2}" type="slidenum">
              <a:rPr lang="en-IE"/>
              <a:pPr/>
              <a:t>12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60413"/>
            <a:ext cx="8145462" cy="838200"/>
          </a:xfrm>
        </p:spPr>
        <p:txBody>
          <a:bodyPr/>
          <a:lstStyle/>
          <a:p>
            <a:r>
              <a:rPr lang="en-US"/>
              <a:t>Features, Operation, and Use of TCP/IP Application Layer Services</a:t>
            </a: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8925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POP and SMTP protocols support e-mail services </a:t>
            </a:r>
          </a:p>
          <a:p>
            <a:pPr>
              <a:lnSpc>
                <a:spcPct val="85000"/>
              </a:lnSpc>
            </a:pPr>
            <a:endParaRPr lang="en-US" sz="1800"/>
          </a:p>
        </p:txBody>
      </p:sp>
      <p:pic>
        <p:nvPicPr>
          <p:cNvPr id="1381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2176463"/>
            <a:ext cx="6332538" cy="4551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E2DDB-234B-43A6-92EE-A402BEFD950C}" type="slidenum">
              <a:rPr lang="en-IE"/>
              <a:pPr/>
              <a:t>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82638"/>
            <a:ext cx="8145462" cy="838200"/>
          </a:xfrm>
        </p:spPr>
        <p:txBody>
          <a:bodyPr/>
          <a:lstStyle/>
          <a:p>
            <a:r>
              <a:rPr lang="en-US"/>
              <a:t>Features, Operation, and Use of TCP/IP Application Layer Services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70038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The Telnet protocol is used to logon to remote networks and is used in network management. </a:t>
            </a:r>
          </a:p>
          <a:p>
            <a:pPr>
              <a:lnSpc>
                <a:spcPct val="85000"/>
              </a:lnSpc>
            </a:pPr>
            <a:endParaRPr lang="en-US" sz="1800"/>
          </a:p>
          <a:p>
            <a:pPr>
              <a:lnSpc>
                <a:spcPct val="85000"/>
              </a:lnSpc>
            </a:pPr>
            <a:endParaRPr lang="en-US" sz="1800"/>
          </a:p>
        </p:txBody>
      </p:sp>
      <p:pic>
        <p:nvPicPr>
          <p:cNvPr id="138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888" y="2216150"/>
            <a:ext cx="5211762" cy="424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F4CC-1241-4389-8CDB-6130E8F19FD8}" type="slidenum">
              <a:rPr lang="en-IE"/>
              <a:pPr/>
              <a:t>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indent="-457200"/>
            <a:r>
              <a:rPr lang="en-US" sz="2800"/>
              <a:t>Define the application layer as the source and destination of data for communication across networks.</a:t>
            </a:r>
          </a:p>
          <a:p>
            <a:pPr marL="457200" indent="-457200"/>
            <a:r>
              <a:rPr lang="en-US" sz="2800"/>
              <a:t>Explain the role of protocols in supporting communication between server and client processes.</a:t>
            </a:r>
          </a:p>
          <a:p>
            <a:pPr marL="457200" indent="-457200"/>
            <a:r>
              <a:rPr lang="en-US" sz="2800"/>
              <a:t>Describe the features, operation, and use of well-known TCP/IP application layer services (HTTP, DNS, SMTP).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1CC8-52F2-4889-90A7-4C58BFB594FB}" type="slidenum">
              <a:rPr lang="en-IE"/>
              <a:pPr/>
              <a:t>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82638"/>
            <a:ext cx="8145462" cy="838200"/>
          </a:xfrm>
        </p:spPr>
        <p:txBody>
          <a:bodyPr/>
          <a:lstStyle/>
          <a:p>
            <a:r>
              <a:rPr lang="en-US"/>
              <a:t>Applications – The Interface Between Human and Data Networks 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92263"/>
            <a:ext cx="7940675" cy="5076825"/>
          </a:xfrm>
        </p:spPr>
        <p:txBody>
          <a:bodyPr/>
          <a:lstStyle/>
          <a:p>
            <a:r>
              <a:rPr lang="en-US" sz="2000"/>
              <a:t>Applications provide the means for generating and receiving data that can be transported on the network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136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475" y="2432050"/>
            <a:ext cx="6389688" cy="408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C9204-230E-4B0E-A7E5-86D7DC6EE4A4}" type="slidenum">
              <a:rPr lang="en-IE"/>
              <a:pPr/>
              <a:t>4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804863"/>
            <a:ext cx="8145462" cy="838200"/>
          </a:xfrm>
        </p:spPr>
        <p:txBody>
          <a:bodyPr/>
          <a:lstStyle/>
          <a:p>
            <a:r>
              <a:rPr lang="en-US"/>
              <a:t>Applications – The Interface Between Human and Data Networks 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81150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136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2227263"/>
            <a:ext cx="7007225" cy="399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35700-5719-40BB-B388-A260D8C7D65C}" type="slidenum">
              <a:rPr lang="en-IE"/>
              <a:pPr/>
              <a:t>5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93750"/>
            <a:ext cx="8145462" cy="838200"/>
          </a:xfrm>
        </p:spPr>
        <p:txBody>
          <a:bodyPr/>
          <a:lstStyle/>
          <a:p>
            <a:r>
              <a:rPr lang="en-US"/>
              <a:t>Applications – The Interface Between Human and Data Networks 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14488"/>
            <a:ext cx="7940675" cy="5076825"/>
          </a:xfrm>
        </p:spPr>
        <p:txBody>
          <a:bodyPr/>
          <a:lstStyle/>
          <a:p>
            <a:r>
              <a:rPr lang="en-US" sz="2000"/>
              <a:t>Applications, services and protocols have separate roles in transporting data through networks 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36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8" y="2314575"/>
            <a:ext cx="7983537" cy="394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EC52-A140-4E27-9C1C-67A62D81FBE0}" type="slidenum">
              <a:rPr lang="en-IE"/>
              <a:pPr/>
              <a:t>6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pic>
        <p:nvPicPr>
          <p:cNvPr id="136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238" y="2416175"/>
            <a:ext cx="5335587" cy="3916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6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655638" y="782638"/>
            <a:ext cx="8145462" cy="838200"/>
          </a:xfrm>
        </p:spPr>
        <p:txBody>
          <a:bodyPr/>
          <a:lstStyle/>
          <a:p>
            <a:r>
              <a:rPr lang="en-US"/>
              <a:t>Applications – The Interface Between Human and Data Networks </a:t>
            </a: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5638" y="1658938"/>
            <a:ext cx="7940675" cy="5076825"/>
          </a:xfrm>
        </p:spPr>
        <p:txBody>
          <a:bodyPr/>
          <a:lstStyle/>
          <a:p>
            <a:r>
              <a:rPr lang="en-US" sz="2000"/>
              <a:t>Protocols identify different message properties that can be defined by a protocol 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F6D4A-7E3B-4B58-9DD9-EFE040204924}" type="slidenum">
              <a:rPr lang="en-IE"/>
              <a:pPr/>
              <a:t>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70050"/>
            <a:ext cx="7940675" cy="5076825"/>
          </a:xfrm>
        </p:spPr>
        <p:txBody>
          <a:bodyPr/>
          <a:lstStyle/>
          <a:p>
            <a:r>
              <a:rPr lang="en-US" sz="2000"/>
              <a:t>Client and server run different processes in data networks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3711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163" y="2238375"/>
            <a:ext cx="7097712" cy="432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9C7C-B047-4C6A-88B6-0C881E645FAC}" type="slidenum">
              <a:rPr lang="en-IE"/>
              <a:pPr/>
              <a:t>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92263"/>
            <a:ext cx="7940675" cy="5076825"/>
          </a:xfrm>
        </p:spPr>
        <p:txBody>
          <a:bodyPr/>
          <a:lstStyle/>
          <a:p>
            <a:r>
              <a:rPr lang="en-US"/>
              <a:t>Application Layers services and protocols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73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425" y="2079625"/>
            <a:ext cx="5630863" cy="451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3402-CED2-4721-846D-4CFD3AE8C718}" type="slidenum">
              <a:rPr lang="en-IE"/>
              <a:pPr/>
              <a:t>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F. McLysaght   Network Fundamentals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47813"/>
            <a:ext cx="7940675" cy="5076825"/>
          </a:xfrm>
        </p:spPr>
        <p:txBody>
          <a:bodyPr/>
          <a:lstStyle/>
          <a:p>
            <a:r>
              <a:rPr lang="en-US" sz="2000"/>
              <a:t>Compare and contrast client server networking with peer-to-peer networking and peer-to-peer applications  </a:t>
            </a:r>
          </a:p>
          <a:p>
            <a:endParaRPr lang="en-US" sz="2000"/>
          </a:p>
        </p:txBody>
      </p:sp>
      <p:pic>
        <p:nvPicPr>
          <p:cNvPr id="137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5538" y="2217738"/>
            <a:ext cx="7121525" cy="464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">
  <a:themeElements>
    <a:clrScheme name="Master Slid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Mast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Slid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6182</TotalTime>
  <Pages>28</Pages>
  <Words>338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Master Slide</vt:lpstr>
      <vt:lpstr>Slide 1</vt:lpstr>
      <vt:lpstr>Objectives</vt:lpstr>
      <vt:lpstr>Applications – The Interface Between Human and Data Networks </vt:lpstr>
      <vt:lpstr>Applications – The Interface Between Human and Data Networks </vt:lpstr>
      <vt:lpstr>Applications – The Interface Between Human and Data Networks </vt:lpstr>
      <vt:lpstr>Applications – The Interface Between Human and Data Networks </vt:lpstr>
      <vt:lpstr>Slide 7</vt:lpstr>
      <vt:lpstr>Slide 8</vt:lpstr>
      <vt:lpstr>Slide 9</vt:lpstr>
      <vt:lpstr>Features, Operation, and Use of TCP/IP Application Layer Services</vt:lpstr>
      <vt:lpstr>Features, Operation, and Use of TCP/IP Application Layer Services</vt:lpstr>
      <vt:lpstr>Features, Operation, and Use of TCP/IP Application Layer Services</vt:lpstr>
      <vt:lpstr>Features, Operation, and Use of TCP/IP Application Layer Services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Fundamentals</dc:title>
  <dc:subject/>
  <dc:creator/>
  <cp:keywords/>
  <dc:description/>
  <cp:lastModifiedBy>ITT</cp:lastModifiedBy>
  <cp:revision>356</cp:revision>
  <cp:lastPrinted>1999-01-27T00:54:54Z</cp:lastPrinted>
  <dcterms:created xsi:type="dcterms:W3CDTF">2002-08-27T12:04:17Z</dcterms:created>
  <dcterms:modified xsi:type="dcterms:W3CDTF">2009-11-02T11:21:15Z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bool>true</vt:bool>
  </property>
</Properties>
</file>