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450" r:id="rId2"/>
    <p:sldId id="365" r:id="rId3"/>
    <p:sldId id="366" r:id="rId4"/>
    <p:sldId id="367" r:id="rId5"/>
    <p:sldId id="368" r:id="rId6"/>
    <p:sldId id="369" r:id="rId7"/>
    <p:sldId id="435" r:id="rId8"/>
    <p:sldId id="419" r:id="rId9"/>
    <p:sldId id="436" r:id="rId10"/>
    <p:sldId id="434" r:id="rId11"/>
    <p:sldId id="437" r:id="rId12"/>
    <p:sldId id="370" r:id="rId13"/>
    <p:sldId id="371" r:id="rId14"/>
    <p:sldId id="372" r:id="rId15"/>
    <p:sldId id="373" r:id="rId16"/>
    <p:sldId id="439" r:id="rId17"/>
    <p:sldId id="374" r:id="rId18"/>
    <p:sldId id="376" r:id="rId19"/>
    <p:sldId id="377" r:id="rId20"/>
    <p:sldId id="378" r:id="rId21"/>
    <p:sldId id="380" r:id="rId22"/>
    <p:sldId id="379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440" r:id="rId34"/>
    <p:sldId id="391" r:id="rId35"/>
    <p:sldId id="392" r:id="rId36"/>
    <p:sldId id="449" r:id="rId37"/>
    <p:sldId id="420" r:id="rId38"/>
    <p:sldId id="441" r:id="rId39"/>
    <p:sldId id="421" r:id="rId40"/>
    <p:sldId id="442" r:id="rId41"/>
    <p:sldId id="443" r:id="rId42"/>
    <p:sldId id="444" r:id="rId43"/>
    <p:sldId id="445" r:id="rId44"/>
    <p:sldId id="446" r:id="rId45"/>
    <p:sldId id="447" r:id="rId46"/>
    <p:sldId id="399" r:id="rId47"/>
    <p:sldId id="400" r:id="rId48"/>
    <p:sldId id="401" r:id="rId49"/>
    <p:sldId id="402" r:id="rId50"/>
    <p:sldId id="403" r:id="rId51"/>
    <p:sldId id="448" r:id="rId52"/>
    <p:sldId id="404" r:id="rId53"/>
    <p:sldId id="405" r:id="rId54"/>
    <p:sldId id="406" r:id="rId55"/>
    <p:sldId id="407" r:id="rId56"/>
    <p:sldId id="414" r:id="rId57"/>
    <p:sldId id="415" r:id="rId58"/>
    <p:sldId id="416" r:id="rId59"/>
    <p:sldId id="418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33"/>
    <a:srgbClr val="9933FF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2342353D-F970-4F5F-B978-27891209D1F5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AF03FD-FEDC-4E5B-BC15-6CC7D895F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1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325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304800" y="838200"/>
            <a:ext cx="84582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27A33AD9-5EA4-452D-B66F-336B17800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1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52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323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173038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39700"/>
            <a:ext cx="115570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20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135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03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Copyright © 2011 by John Wiley &amp; Sons.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35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2013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0BB00F3-004C-405E-88BA-A8F2F0168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ej.org/" TargetMode="External"/><Relationship Id="rId2" Type="http://schemas.openxmlformats.org/officeDocument/2006/relationships/hyperlink" Target="http://www.drjava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smtClean="0">
                <a:ea typeface="ＭＳ Ｐゴシック" panose="020B0600070205080204" pitchFamily="34" charset="-128"/>
              </a:rPr>
              <a:t>Author: Horstmann</a:t>
            </a:r>
            <a:br>
              <a:rPr lang="en-IE" altLang="en-US" smtClean="0">
                <a:ea typeface="ＭＳ Ｐゴシック" panose="020B0600070205080204" pitchFamily="34" charset="-128"/>
              </a:rPr>
            </a:br>
            <a:r>
              <a:rPr lang="en-IE" altLang="en-US" smtClean="0">
                <a:ea typeface="ＭＳ Ｐゴシック" panose="020B0600070205080204" pitchFamily="34" charset="-128"/>
              </a:rPr>
              <a:t>Title: Big Java Late Objects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altLang="en-US" smtClean="0">
                <a:ea typeface="ＭＳ Ｐゴシック" panose="020B0600070205080204" pitchFamily="34" charset="-128"/>
              </a:rPr>
              <a:t>“This material is reproduced with permission of John Wiley &amp; Sons, Inc.”). </a:t>
            </a:r>
            <a:br>
              <a:rPr lang="en-IE" altLang="en-US" smtClean="0">
                <a:ea typeface="ＭＳ Ｐゴシック" panose="020B0600070205080204" pitchFamily="34" charset="-128"/>
              </a:rPr>
            </a:br>
            <a:endParaRPr lang="en-IE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49496" r="20000"/>
          <a:stretch>
            <a:fillRect/>
          </a:stretch>
        </p:blipFill>
        <p:spPr bwMode="auto">
          <a:xfrm>
            <a:off x="7210425" y="3735388"/>
            <a:ext cx="16652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Instantiating Objects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320675" y="1066800"/>
            <a:ext cx="8458200" cy="2971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Objects are created based on classes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Use the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new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operator to construct objects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Give each object a unique name (like variables)</a:t>
            </a: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have used the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new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operator before:</a:t>
            </a:r>
          </a:p>
          <a:p>
            <a:pPr>
              <a:spcBef>
                <a:spcPct val="0"/>
              </a:spcBef>
            </a:pPr>
            <a:endParaRPr lang="en-US" altLang="en-US" sz="360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Creating two instances of Counter objects:</a:t>
            </a:r>
          </a:p>
          <a:p>
            <a:pPr>
              <a:spcBef>
                <a:spcPts val="200"/>
              </a:spcBef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solidFill>
                <a:srgbClr val="00B0F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2743200" y="5302250"/>
            <a:ext cx="33528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Use the </a:t>
            </a:r>
            <a:r>
              <a:rPr lang="en-US" altLang="en-US" sz="200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2000">
                <a:cs typeface="Arial" panose="020B0604020202020204" pitchFamily="34" charset="0"/>
              </a:rPr>
              <a:t> operator to construct objects of a class.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74688" y="2754313"/>
            <a:ext cx="6030912" cy="446087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Scanner in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Scanner(System.in);</a:t>
            </a:r>
          </a:p>
        </p:txBody>
      </p:sp>
      <p:sp>
        <p:nvSpPr>
          <p:cNvPr id="2048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04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D6FD734-985F-4B80-917C-E947F7D48E0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74663" y="4360863"/>
            <a:ext cx="6430962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Consolas" pitchFamily="49" charset="0"/>
              </a:rPr>
              <a:t>Counter </a:t>
            </a:r>
            <a:r>
              <a:rPr lang="en-US" sz="2200" kern="0" dirty="0" err="1">
                <a:latin typeface="Consolas" pitchFamily="49" charset="0"/>
              </a:rPr>
              <a:t>concertCounter</a:t>
            </a:r>
            <a:r>
              <a:rPr lang="en-US" sz="2200" kern="0" dirty="0">
                <a:latin typeface="Consolas" pitchFamily="49" charset="0"/>
              </a:rPr>
              <a:t> 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Counter();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sz="2200" kern="0" dirty="0">
                <a:latin typeface="Consolas" pitchFamily="49" charset="0"/>
              </a:rPr>
              <a:t>Counter </a:t>
            </a:r>
            <a:r>
              <a:rPr lang="en-US" sz="2200" kern="0" dirty="0" err="1">
                <a:latin typeface="Consolas" pitchFamily="49" charset="0"/>
              </a:rPr>
              <a:t>boardingCounter</a:t>
            </a:r>
            <a:r>
              <a:rPr lang="en-US" sz="2200" kern="0" dirty="0">
                <a:latin typeface="Consolas" pitchFamily="49" charset="0"/>
              </a:rPr>
              <a:t> = </a:t>
            </a:r>
            <a:r>
              <a:rPr lang="en-US" sz="2200" kern="0" dirty="0">
                <a:solidFill>
                  <a:srgbClr val="0033CC"/>
                </a:solidFill>
                <a:latin typeface="Consolas" pitchFamily="49" charset="0"/>
              </a:rPr>
              <a:t>new</a:t>
            </a:r>
            <a:r>
              <a:rPr lang="en-US" sz="2200" kern="0" dirty="0">
                <a:latin typeface="Consolas" pitchFamily="49" charset="0"/>
              </a:rPr>
              <a:t> Counter();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2712244" y="3191669"/>
            <a:ext cx="369887" cy="1990725"/>
          </a:xfrm>
          <a:prstGeom prst="leftBrace">
            <a:avLst>
              <a:gd name="adj1" fmla="val 8333"/>
              <a:gd name="adj2" fmla="val 52392"/>
            </a:avLst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2078038" y="3729038"/>
            <a:ext cx="18399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+mn-lt"/>
              </a:rPr>
              <a:t>Object name</a:t>
            </a: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471488" y="3730625"/>
            <a:ext cx="14033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cs typeface="Arial" panose="020B0604020202020204" pitchFamily="34" charset="0"/>
              </a:rPr>
              <a:t>Class name</a:t>
            </a:r>
          </a:p>
        </p:txBody>
      </p:sp>
      <p:sp>
        <p:nvSpPr>
          <p:cNvPr id="23" name="Left Brace 22"/>
          <p:cNvSpPr/>
          <p:nvPr/>
        </p:nvSpPr>
        <p:spPr>
          <a:xfrm rot="5400000">
            <a:off x="957263" y="3692525"/>
            <a:ext cx="304800" cy="9906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494" name="TextBox 14"/>
          <p:cNvSpPr txBox="1">
            <a:spLocks noChangeArrowheads="1"/>
          </p:cNvSpPr>
          <p:nvPr/>
        </p:nvSpPr>
        <p:spPr bwMode="auto">
          <a:xfrm>
            <a:off x="5046663" y="3725863"/>
            <a:ext cx="140335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cs typeface="Arial" panose="020B0604020202020204" pitchFamily="34" charset="0"/>
              </a:rPr>
              <a:t>Class name</a:t>
            </a:r>
          </a:p>
        </p:txBody>
      </p:sp>
      <p:sp>
        <p:nvSpPr>
          <p:cNvPr id="28" name="Left Brace 27"/>
          <p:cNvSpPr/>
          <p:nvPr/>
        </p:nvSpPr>
        <p:spPr>
          <a:xfrm rot="5400000">
            <a:off x="5530850" y="3687763"/>
            <a:ext cx="304800" cy="990600"/>
          </a:xfrm>
          <a:prstGeom prst="leftBrace">
            <a:avLst>
              <a:gd name="adj1" fmla="val 8333"/>
              <a:gd name="adj2" fmla="val 5099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49496" r="20000"/>
          <a:stretch>
            <a:fillRect/>
          </a:stretch>
        </p:blipFill>
        <p:spPr bwMode="auto">
          <a:xfrm>
            <a:off x="2433638" y="3624263"/>
            <a:ext cx="1665287" cy="253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0" y="1673225"/>
            <a:ext cx="3581400" cy="46513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Counter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private </a:t>
            </a:r>
            <a:r>
              <a:rPr lang="en-US" sz="2000" kern="0" dirty="0" err="1"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value;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public void count()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  value = value + 1;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0033CC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public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  <a:latin typeface="Consolas" pitchFamily="49" charset="0"/>
              </a:rPr>
              <a:t>getValue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  return value;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95"/>
          <a:stretch>
            <a:fillRect/>
          </a:stretch>
        </p:blipFill>
        <p:spPr bwMode="auto">
          <a:xfrm>
            <a:off x="960438" y="3587750"/>
            <a:ext cx="147320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Tally Counter Methods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>
          <a:xfrm>
            <a:off x="331788" y="1066800"/>
            <a:ext cx="8458200" cy="25574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Design a method named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count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that adds 1 to the instance variable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Which instance variable?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Use the name of the object</a:t>
            </a:r>
          </a:p>
          <a:p>
            <a:pPr lvl="2">
              <a:spcBef>
                <a:spcPts val="300"/>
              </a:spcBef>
            </a:pP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concertCounter.count()</a:t>
            </a:r>
          </a:p>
          <a:p>
            <a:pPr lvl="2">
              <a:spcBef>
                <a:spcPts val="300"/>
              </a:spcBef>
            </a:pP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boardingCounter.count()</a:t>
            </a:r>
          </a:p>
        </p:txBody>
      </p:sp>
      <p:sp>
        <p:nvSpPr>
          <p:cNvPr id="215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C5EA161-63C1-4461-8F4D-2545646F9F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8.3  Public Interface of a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When you design a class, start by specifying the public interface of the new class</a:t>
            </a:r>
          </a:p>
          <a:p>
            <a:pPr lvl="1" eaLnBrk="1" hangingPunct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Example:  A Cash Register Class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tasks will this class perform?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methods will you need?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parameters will the methods need to receive?</a:t>
            </a:r>
          </a:p>
          <a:p>
            <a:pPr lvl="2"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What will the methods return?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     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3962400"/>
          <a:ext cx="7848600" cy="224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Returns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225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25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456FEC6-E767-4B7B-AFC9-2963386A37C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Writing the Public Interface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25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 simulated cash register that tracks the item 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and the total amount due.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Adds an item to this cash register.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@param price: the price of this item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public void addItem(double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Method body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Gets the price of all items in the current sale.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  @return the total price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public double getTotal()  </a:t>
            </a:r>
            <a:r>
              <a:rPr lang="en-US" kern="0" dirty="0">
                <a:latin typeface="Consolas" pitchFamily="49" charset="0"/>
              </a:rPr>
              <a:t>...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4495800" y="4191000"/>
            <a:ext cx="40386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method declarations make up the </a:t>
            </a:r>
            <a:r>
              <a:rPr lang="en-US" altLang="en-US" sz="2000" i="1">
                <a:cs typeface="Arial" panose="020B0604020202020204" pitchFamily="34" charset="0"/>
              </a:rPr>
              <a:t>public interface </a:t>
            </a:r>
            <a:r>
              <a:rPr lang="en-US" altLang="en-US" sz="2000">
                <a:cs typeface="Arial" panose="020B0604020202020204" pitchFamily="34" charset="0"/>
              </a:rPr>
              <a:t>of the class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4191000" y="5562600"/>
            <a:ext cx="4648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data and method bodies make up the </a:t>
            </a:r>
            <a:r>
              <a:rPr lang="en-US" altLang="en-US" sz="2000" i="1">
                <a:cs typeface="Arial" panose="020B0604020202020204" pitchFamily="34" charset="0"/>
              </a:rPr>
              <a:t>private implementation</a:t>
            </a:r>
            <a:r>
              <a:rPr lang="en-US" altLang="en-US" sz="2000">
                <a:cs typeface="Arial" panose="020B0604020202020204" pitchFamily="34" charset="0"/>
              </a:rPr>
              <a:t> of the class</a:t>
            </a:r>
          </a:p>
        </p:txBody>
      </p:sp>
      <p:sp>
        <p:nvSpPr>
          <p:cNvPr id="235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35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DDF29DB-2D0C-438B-9DDE-13D568C9908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5257800" y="1752600"/>
            <a:ext cx="3292475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Javadoc style comments document the class and the behavior of each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508635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4114800"/>
            <a:ext cx="6705600" cy="2209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Construct a CashRegister object</a:t>
            </a:r>
            <a:r>
              <a:rPr lang="en-US" sz="2000" kern="0" dirty="0">
                <a:latin typeface="Consolas" pitchFamily="49" charset="0"/>
              </a:rPr>
              <a:t>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CashRegister register1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Invoke a non-static method of the object</a:t>
            </a: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register1.addItem(1.95);   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Non-static Methods Means…</a:t>
            </a:r>
          </a:p>
        </p:txBody>
      </p:sp>
      <p:sp>
        <p:nvSpPr>
          <p:cNvPr id="24581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914400"/>
          </a:xfrm>
        </p:spPr>
        <p:txBody>
          <a:bodyPr/>
          <a:lstStyle/>
          <a:p>
            <a:r>
              <a:rPr lang="en-US" altLang="en-US" sz="2600" smtClean="0">
                <a:ea typeface="ＭＳ Ｐゴシック" panose="020B0600070205080204" pitchFamily="34" charset="-128"/>
              </a:rPr>
              <a:t>We have been writing </a:t>
            </a:r>
            <a:r>
              <a:rPr lang="en-US" altLang="en-US" sz="2600" i="1" smtClean="0">
                <a:ea typeface="ＭＳ Ｐゴシック" panose="020B0600070205080204" pitchFamily="34" charset="-128"/>
              </a:rPr>
              <a:t>class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 methods using the </a:t>
            </a:r>
            <a:r>
              <a:rPr lang="en-US" altLang="en-US" sz="260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 modifier:  </a:t>
            </a:r>
          </a:p>
          <a:p>
            <a:r>
              <a:rPr lang="en-US" altLang="en-US" sz="2600" smtClean="0">
                <a:ea typeface="ＭＳ Ｐゴシック" panose="020B0600070205080204" pitchFamily="34" charset="-128"/>
              </a:rPr>
              <a:t>For non-static (</a:t>
            </a:r>
            <a:r>
              <a:rPr lang="en-US" altLang="en-US" sz="2600" i="1" smtClean="0">
                <a:ea typeface="ＭＳ Ｐゴシック" panose="020B0600070205080204" pitchFamily="34" charset="-128"/>
              </a:rPr>
              <a:t>instance</a:t>
            </a:r>
            <a:r>
              <a:rPr lang="en-US" altLang="en-US" sz="2600" smtClean="0">
                <a:ea typeface="ＭＳ Ｐゴシック" panose="020B0600070205080204" pitchFamily="34" charset="-128"/>
              </a:rPr>
              <a:t>) methods, you must instantiate an object of the class before you can invoke methods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Then invoke methods of the object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43200" y="1524000"/>
            <a:ext cx="55626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static</a:t>
            </a:r>
            <a:r>
              <a:rPr lang="en-US" sz="2000" kern="0" dirty="0">
                <a:latin typeface="Consolas" pitchFamily="49" charset="0"/>
              </a:rPr>
              <a:t> void addItem(double val)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67200" y="3581400"/>
            <a:ext cx="46482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void addItem(double val)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2458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45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15200B7-2E3B-40D6-8E15-994AC10483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Accessor and Mutator Methods</a:t>
            </a:r>
          </a:p>
        </p:txBody>
      </p:sp>
      <p:sp>
        <p:nvSpPr>
          <p:cNvPr id="25603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Many methods fall into two categories:</a:t>
            </a:r>
            <a:endParaRPr lang="en-US" altLang="en-US" sz="2400" smtClean="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1) Accessor Methods:   	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b="1" smtClean="0">
                <a:ea typeface="ＭＳ Ｐゴシック" panose="020B0600070205080204" pitchFamily="34" charset="-128"/>
              </a:rPr>
              <a:t>get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 methods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Asks the object for information without changing it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Normally return a value of some type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2) Mutator Methods:		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b="1" smtClean="0">
                <a:ea typeface="ＭＳ Ｐゴシック" panose="020B0600070205080204" pitchFamily="34" charset="-128"/>
              </a:rPr>
              <a:t>set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'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 methods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Changes values in the object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Usually take a parameter that will change an instance variable</a:t>
            </a:r>
          </a:p>
          <a:p>
            <a:pPr lvl="2"/>
            <a:r>
              <a:rPr lang="en-US" altLang="en-US" sz="2000" smtClean="0">
                <a:ea typeface="ＭＳ Ｐゴシック" panose="020B0600070205080204" pitchFamily="34" charset="-128"/>
              </a:rPr>
              <a:t>Normally return void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95400" y="5181600"/>
            <a:ext cx="60198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addItem(double price) {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void</a:t>
            </a:r>
            <a:r>
              <a:rPr lang="en-US" sz="2000" kern="0" dirty="0">
                <a:latin typeface="Consolas" pitchFamily="49" charset="0"/>
              </a:rPr>
              <a:t> clear() {  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19200" y="2743200"/>
            <a:ext cx="51816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double</a:t>
            </a:r>
            <a:r>
              <a:rPr lang="en-US" sz="2000" kern="0" dirty="0">
                <a:latin typeface="Consolas" pitchFamily="49" charset="0"/>
              </a:rPr>
              <a:t> getTotal() {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getCount() {  }</a:t>
            </a:r>
          </a:p>
        </p:txBody>
      </p:sp>
      <p:sp>
        <p:nvSpPr>
          <p:cNvPr id="256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560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421563A-9202-4B7C-A19A-201C1B1BA6A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 Topic 8.1:  Javadoc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Javadoc utility generates a set of HTML files from the Javadoc style comments in your source code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Methods document parameters and returns:</a:t>
            </a:r>
          </a:p>
          <a:p>
            <a:pPr lvl="2"/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@param</a:t>
            </a:r>
          </a:p>
          <a:p>
            <a:pPr lvl="2"/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@return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A884ABA-D7B5-4845-935C-91A0E864C4E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/>
          <a:srcRect r="18170"/>
          <a:stretch>
            <a:fillRect/>
          </a:stretch>
        </p:blipFill>
        <p:spPr bwMode="auto">
          <a:xfrm>
            <a:off x="2971800" y="3048000"/>
            <a:ext cx="5338763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8.4  Designing the Data Representation</a:t>
            </a:r>
          </a:p>
        </p:txBody>
      </p:sp>
      <p:sp>
        <p:nvSpPr>
          <p:cNvPr id="27651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An object stores data in instance variables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Variables declared inside the class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All methods inside the class have access to them</a:t>
            </a: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</a:rPr>
              <a:t>Can change or access them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What data will our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CashRegister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methods need?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3200400"/>
          <a:ext cx="7848600" cy="247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524000"/>
                <a:gridCol w="2209800"/>
              </a:tblGrid>
              <a:tr h="3657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Data Needed</a:t>
                      </a:r>
                      <a:endParaRPr lang="en-US" sz="1800" dirty="0"/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price </a:t>
                      </a:r>
                      <a:r>
                        <a:rPr lang="en-US" sz="2000" dirty="0" smtClean="0"/>
                        <a:t>of an item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total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amount owed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46937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count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of items purchased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  <a:tr h="70103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total, count</a:t>
                      </a:r>
                      <a:endParaRPr lang="en-US" sz="18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45719" marB="45719"/>
                </a:tc>
              </a:tr>
            </a:tbl>
          </a:graphicData>
        </a:graphic>
      </p:graphicFrame>
      <p:sp>
        <p:nvSpPr>
          <p:cNvPr id="27678" name="TextBox 6"/>
          <p:cNvSpPr txBox="1">
            <a:spLocks noChangeArrowheads="1"/>
          </p:cNvSpPr>
          <p:nvPr/>
        </p:nvSpPr>
        <p:spPr bwMode="auto">
          <a:xfrm>
            <a:off x="4267200" y="5486400"/>
            <a:ext cx="41910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An object holds instance variables that are accessed by methods</a:t>
            </a:r>
          </a:p>
        </p:txBody>
      </p:sp>
      <p:sp>
        <p:nvSpPr>
          <p:cNvPr id="2767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768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E4D4A4E-E491-4837-8767-90EBD090BA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Instance Variables of Objects</a:t>
            </a:r>
          </a:p>
        </p:txBody>
      </p:sp>
      <p:sp>
        <p:nvSpPr>
          <p:cNvPr id="28675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Each object of a class has a separate set of instance variables.</a:t>
            </a: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67818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609600" y="3505200"/>
            <a:ext cx="32766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values stored in instance variables make up the </a:t>
            </a:r>
            <a:r>
              <a:rPr lang="en-US" altLang="en-US" sz="2000" b="1">
                <a:cs typeface="Arial" panose="020B0604020202020204" pitchFamily="34" charset="0"/>
              </a:rPr>
              <a:t>state </a:t>
            </a:r>
            <a:r>
              <a:rPr lang="en-US" altLang="en-US" sz="2000">
                <a:cs typeface="Arial" panose="020B0604020202020204" pitchFamily="34" charset="0"/>
              </a:rPr>
              <a:t>of the object.</a:t>
            </a:r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59092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868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7B9A0D8-8CB5-4D78-98F4-C483A715E5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Accessing Instance Variables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057400"/>
            <a:ext cx="73914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register1.itemCount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0" name="TextBox 8"/>
          <p:cNvSpPr txBox="1">
            <a:spLocks noChangeArrowheads="1"/>
          </p:cNvSpPr>
          <p:nvPr/>
        </p:nvSpPr>
        <p:spPr bwMode="auto">
          <a:xfrm>
            <a:off x="5334000" y="3200400"/>
            <a:ext cx="33528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compiler will not allow this violation of privacy</a:t>
            </a:r>
          </a:p>
        </p:txBody>
      </p:sp>
      <p:sp>
        <p:nvSpPr>
          <p:cNvPr id="29701" name="Content Placeholder 9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2192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private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instance variables cannot be accessed from methods outside of the class</a:t>
            </a:r>
          </a:p>
        </p:txBody>
      </p:sp>
      <p:sp>
        <p:nvSpPr>
          <p:cNvPr id="10" name="Content Placeholder 9"/>
          <p:cNvSpPr txBox="1">
            <a:spLocks/>
          </p:cNvSpPr>
          <p:nvPr/>
        </p:nvSpPr>
        <p:spPr bwMode="auto">
          <a:xfrm>
            <a:off x="457200" y="38862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kern="0" dirty="0">
                <a:latin typeface="+mn-lt"/>
              </a:rPr>
              <a:t>Use accessor methods of the class instead!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4419600"/>
            <a:ext cx="73914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System.out.println( </a:t>
            </a:r>
            <a:r>
              <a:rPr lang="fr-F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register1.getCount()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); 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704" name="TextBox 6"/>
          <p:cNvSpPr txBox="1">
            <a:spLocks noChangeArrowheads="1"/>
          </p:cNvSpPr>
          <p:nvPr/>
        </p:nvSpPr>
        <p:spPr bwMode="auto">
          <a:xfrm>
            <a:off x="3657600" y="5638800"/>
            <a:ext cx="49530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Encapsulation provides a public interface and hides the implementation details.</a:t>
            </a:r>
          </a:p>
        </p:txBody>
      </p:sp>
      <p:sp>
        <p:nvSpPr>
          <p:cNvPr id="2970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297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362FDA0-2B9E-4258-9970-299BD512B90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4343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2291" name="Text Box 3"/>
          <p:cNvSpPr txBox="1">
            <a:spLocks noChangeAspect="1" noChangeArrowheads="1"/>
          </p:cNvSpPr>
          <p:nvPr/>
        </p:nvSpPr>
        <p:spPr bwMode="auto">
          <a:xfrm>
            <a:off x="685800" y="533400"/>
            <a:ext cx="8001000" cy="26670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57200"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4000" b="1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3048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OBJECTS AND CLASSES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1066800"/>
            <a:ext cx="32766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  <p:sp>
        <p:nvSpPr>
          <p:cNvPr id="12294" name="TextBox 8"/>
          <p:cNvSpPr txBox="1">
            <a:spLocks noChangeArrowheads="1"/>
          </p:cNvSpPr>
          <p:nvPr/>
        </p:nvSpPr>
        <p:spPr bwMode="auto">
          <a:xfrm>
            <a:off x="4191000" y="6248400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Slides by Donald W. Smith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TechNeTrain.com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7115175" y="6246813"/>
            <a:ext cx="820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Final Draft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10/30/2011</a:t>
            </a:r>
          </a:p>
        </p:txBody>
      </p:sp>
      <p:sp>
        <p:nvSpPr>
          <p:cNvPr id="12296" name="TextBox 2"/>
          <p:cNvSpPr txBox="1">
            <a:spLocks noChangeArrowheads="1"/>
          </p:cNvSpPr>
          <p:nvPr/>
        </p:nvSpPr>
        <p:spPr bwMode="auto">
          <a:xfrm>
            <a:off x="4267200" y="914400"/>
            <a:ext cx="68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000" b="1"/>
              <a:t>8</a:t>
            </a:r>
          </a:p>
        </p:txBody>
      </p:sp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5" y="533400"/>
            <a:ext cx="35353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8.5  Implementing Instance Methods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Implement instance methods that will use the private instance variables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3962400"/>
          <a:ext cx="7848600" cy="224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2133600"/>
                <a:gridCol w="1143000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Task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Returns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600"/>
                        </a:spcBef>
                        <a:buNone/>
                      </a:pPr>
                      <a:r>
                        <a:rPr lang="en-US" sz="2000" dirty="0" smtClean="0"/>
                        <a:t>Add the price of an item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ts val="200"/>
                        </a:spcBef>
                      </a:pPr>
                      <a:r>
                        <a:rPr lang="en-US" sz="1800" dirty="0" smtClean="0">
                          <a:solidFill>
                            <a:srgbClr val="333333"/>
                          </a:solidFill>
                          <a:latin typeface="Consolas" pitchFamily="49" charset="0"/>
                          <a:cs typeface="Consolas" pitchFamily="49" charset="0"/>
                        </a:rPr>
                        <a:t>addItem(double)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total amount owed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getTotal()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Get the count of items purchased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getCount()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69347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Clear the cash register for a new sale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clear()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void</a:t>
                      </a:r>
                      <a:endParaRPr lang="en-US" sz="1800" dirty="0"/>
                    </a:p>
                  </a:txBody>
                  <a:tcPr marT="45716" marB="45716"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057400"/>
            <a:ext cx="5257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void addItem(double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itemCount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5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075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A7C4356-7ABF-4256-BF93-485F7A6FAE1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8054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 8.2: Instance Methods</a:t>
            </a:r>
          </a:p>
        </p:txBody>
      </p:sp>
      <p:sp>
        <p:nvSpPr>
          <p:cNvPr id="31748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Use instance variables inside methods of the class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There is no need to specify the implicit parameter (name of the object) when using instance variables inside the class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Explicit parameters must be listed in the method declaration</a:t>
            </a:r>
          </a:p>
        </p:txBody>
      </p:sp>
      <p:sp>
        <p:nvSpPr>
          <p:cNvPr id="3174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83D6DBA-C65A-4FB6-AD48-5A8928B245E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Implicit and Explicit Parameters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914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When an item is added, it affects the instance variables of the object on which the method is invoked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17713"/>
            <a:ext cx="525303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277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714F488-1B6A-44EF-8EC5-BEC9F5172EA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3581400"/>
            <a:ext cx="6334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5862638" y="4800600"/>
            <a:ext cx="3124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object on which a method is applied is the </a:t>
            </a:r>
            <a:r>
              <a:rPr lang="en-US" altLang="en-US" sz="2000" i="1">
                <a:cs typeface="Arial" panose="020B0604020202020204" pitchFamily="34" charset="0"/>
              </a:rPr>
              <a:t>implicit</a:t>
            </a:r>
            <a:r>
              <a:rPr lang="en-US" altLang="en-US" sz="2000">
                <a:cs typeface="Arial" panose="020B0604020202020204" pitchFamily="34" charset="0"/>
              </a:rPr>
              <a:t> parameter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8.6  Constructors</a:t>
            </a:r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constructor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is a method that initializes instance variables of an object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is automatically called when an object is created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has exactly the same name as the class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895600"/>
            <a:ext cx="8534400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CashRegister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Constructs a cash register with cleared item count and total.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CashRegister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// A constructor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itemCount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totalPrice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3581400" y="5105400"/>
            <a:ext cx="4648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Constructors never return values, but do not use </a:t>
            </a:r>
            <a:r>
              <a:rPr lang="en-US" altLang="en-US" sz="2000">
                <a:solidFill>
                  <a:srgbClr val="C00000"/>
                </a:solidFill>
                <a:cs typeface="Arial" panose="020B0604020202020204" pitchFamily="34" charset="0"/>
              </a:rPr>
              <a:t>void</a:t>
            </a:r>
            <a:r>
              <a:rPr lang="en-US" altLang="en-US" sz="2000">
                <a:cs typeface="Arial" panose="020B0604020202020204" pitchFamily="34" charset="0"/>
              </a:rPr>
              <a:t> in their declaration</a:t>
            </a:r>
          </a:p>
        </p:txBody>
      </p:sp>
      <p:sp>
        <p:nvSpPr>
          <p:cNvPr id="337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37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15190A7-E7D5-4CE7-A5B9-F96BA0A0D14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Multiple Constructors</a:t>
            </a:r>
          </a:p>
        </p:txBody>
      </p:sp>
      <p:sp>
        <p:nvSpPr>
          <p:cNvPr id="34819" name="Content Placeholder 6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A class can have more than one constructor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must have a unique set of parameters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981200"/>
            <a:ext cx="8534400" cy="365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Constructs a bank account with a zero balance.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BankAccount( 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Constructs a bank account with a given balance.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@param initialBalance the initial balance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BankAccount(double initialBalance)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1" name="TextBox 9"/>
          <p:cNvSpPr txBox="1">
            <a:spLocks noChangeArrowheads="1"/>
          </p:cNvSpPr>
          <p:nvPr/>
        </p:nvSpPr>
        <p:spPr bwMode="auto">
          <a:xfrm>
            <a:off x="3810000" y="2133600"/>
            <a:ext cx="4648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compiler picks the constructor that matches the construction parameters.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5562600"/>
            <a:ext cx="70866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BankAccount joesAccount = new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BankAccount()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BankAccount lisasAccount = new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BankAccount(499.95)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482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48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330DED1-89EC-4540-A747-674D8B13091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 8.3: Constructors</a:t>
            </a:r>
          </a:p>
        </p:txBody>
      </p:sp>
      <p:sp>
        <p:nvSpPr>
          <p:cNvPr id="3584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160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One constructors is invoked when the object is created with the </a:t>
            </a:r>
            <a:r>
              <a:rPr lang="en-US" altLang="en-US" sz="24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new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keyword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677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584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F2E00E0E-DEB3-44C3-AC01-FECF0ACB1F3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Default Constructor</a:t>
            </a:r>
          </a:p>
        </p:txBody>
      </p:sp>
      <p:sp>
        <p:nvSpPr>
          <p:cNvPr id="3686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If you do not supply any constructors, the compiler will make a default constructor automatically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takes no parameters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It initializes all instance variables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895600"/>
            <a:ext cx="8534400" cy="3429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CashRegister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Does exactly what a compiler generated constructor would do.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CashRegister()</a:t>
            </a:r>
            <a:endParaRPr lang="en-US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itemCount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3886200" y="2971800"/>
            <a:ext cx="49530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By default, numbers are initialized to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altLang="en-US" sz="2000"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booleans</a:t>
            </a:r>
            <a:r>
              <a:rPr lang="en-US" altLang="en-US" sz="2000">
                <a:cs typeface="Arial" panose="020B0604020202020204" pitchFamily="34" charset="0"/>
              </a:rPr>
              <a:t> to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r>
              <a:rPr lang="en-US" altLang="en-US" sz="2000">
                <a:cs typeface="Arial" panose="020B0604020202020204" pitchFamily="34" charset="0"/>
              </a:rPr>
              <a:t>, and objects as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null</a:t>
            </a:r>
            <a:r>
              <a:rPr lang="en-US" altLang="en-US" sz="200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68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687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3CC3D61-EC69-4FC9-81F8-F0EA779B564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anose="020B0A04020102020204" pitchFamily="34" charset="0"/>
                <a:ea typeface="ＭＳ Ｐゴシック" panose="020B0600070205080204" pitchFamily="34" charset="-128"/>
              </a:rPr>
              <a:t>CashRegister.java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5638800" cy="52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90600"/>
            <a:ext cx="45878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789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4E2A997-DF17-4EA4-BBB7-A458B7C186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16002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7086600" cy="71596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Common Error 8.1 </a:t>
            </a:r>
          </a:p>
        </p:txBody>
      </p:sp>
      <p:sp>
        <p:nvSpPr>
          <p:cNvPr id="38916" name="Content Placeholder 7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Not initializing object references in constructor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References are by default initialized to </a:t>
            </a:r>
            <a:r>
              <a:rPr lang="en-US" altLang="en-US" sz="240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null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Calling a method on a null reference results in a runtime error:  </a:t>
            </a:r>
            <a:r>
              <a:rPr lang="en-US" altLang="en-US" sz="2400" b="1" smtClean="0">
                <a:solidFill>
                  <a:srgbClr val="C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NullPointerException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compiler catches uninitialized local variables for you</a:t>
            </a:r>
            <a:endParaRPr lang="en-US" altLang="en-US" sz="2400" smtClean="0">
              <a:solidFill>
                <a:srgbClr val="C0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3124200"/>
            <a:ext cx="85344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String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name</a:t>
            </a:r>
            <a:r>
              <a:rPr lang="en-US" kern="0" dirty="0">
                <a:latin typeface="Consolas" pitchFamily="49" charset="0"/>
              </a:rPr>
              <a:t>;   // default constructor will set to null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showStrings()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String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localName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System.out.println(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name.length()</a:t>
            </a:r>
            <a:r>
              <a:rPr lang="en-US" kern="0" dirty="0">
                <a:latin typeface="Consolas" pitchFamily="49" charset="0"/>
              </a:rPr>
              <a:t>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System.out.println(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localName.length()</a:t>
            </a:r>
            <a:r>
              <a:rPr lang="en-US" kern="0" dirty="0">
                <a:latin typeface="Consolas" pitchFamily="49" charset="0"/>
              </a:rPr>
              <a:t>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b="1" kern="0" dirty="0">
              <a:latin typeface="Consolas" pitchFamily="49" charset="0"/>
            </a:endParaRPr>
          </a:p>
        </p:txBody>
      </p:sp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2819400" y="5715000"/>
            <a:ext cx="6019800" cy="646113"/>
          </a:xfrm>
          <a:prstGeom prst="rect">
            <a:avLst/>
          </a:prstGeom>
          <a:solidFill>
            <a:srgbClr val="FAE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 Error:  variable localName might not have been initialized</a:t>
            </a:r>
          </a:p>
        </p:txBody>
      </p:sp>
      <p:sp>
        <p:nvSpPr>
          <p:cNvPr id="38919" name="TextBox 8"/>
          <p:cNvSpPr txBox="1">
            <a:spLocks noChangeArrowheads="1"/>
          </p:cNvSpPr>
          <p:nvPr/>
        </p:nvSpPr>
        <p:spPr bwMode="auto">
          <a:xfrm>
            <a:off x="4648200" y="4419600"/>
            <a:ext cx="4343400" cy="6461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 Error: java.lang.NullPointerException</a:t>
            </a:r>
          </a:p>
        </p:txBody>
      </p:sp>
      <p:sp>
        <p:nvSpPr>
          <p:cNvPr id="3892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892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193526A-FE64-4182-BCC0-906C56AF582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Common Error 8.2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2514600"/>
            <a:ext cx="6477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Trying to Call a Constructor</a:t>
            </a: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You cannot call a constructor like other methods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It is </a:t>
            </a:r>
            <a:r>
              <a:rPr lang="fr-FR" altLang="ja-JP" sz="2400" smtClean="0">
                <a:ea typeface="ＭＳ Ｐゴシック" panose="020B0600070205080204" pitchFamily="34" charset="-128"/>
              </a:rPr>
              <a:t>‘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invoked’ for you by the </a:t>
            </a:r>
            <a:r>
              <a:rPr lang="en-US" altLang="ja-JP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 reserved word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You cannot invoke the constructor on an existing object: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But you can create a new object using your existing reference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143000" y="3429000"/>
            <a:ext cx="6477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register1.CashRegister();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</a:rPr>
              <a:t>// Error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143000" y="4648200"/>
            <a:ext cx="64770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Register1.newItem(1.95);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kern="0" dirty="0">
                <a:latin typeface="Consolas" pitchFamily="49" charset="0"/>
              </a:rPr>
              <a:t>CashRegister register1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3994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3994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AD420DB-A219-421D-9EB9-D296DAD702D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To understand the concepts of classes, objects and encapsulation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To implement instance variables, methods and constructors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To be able to design, implement, and test your own classes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To understand the behavior of object references, static variables and static methods</a:t>
            </a: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3200400" y="5029200"/>
            <a:ext cx="54102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 this chapter, you will learn how to discover, specify, and implement your own classes, and how to use them in your programs.</a:t>
            </a:r>
          </a:p>
        </p:txBody>
      </p:sp>
      <p:sp>
        <p:nvSpPr>
          <p:cNvPr id="1331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331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D95A1E1-1F6C-4D6A-93A6-4EFD37AE04C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Common Error 8.3 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Declaring a Constructor as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endParaRPr lang="en-US" altLang="en-US" sz="240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Constructors have no return type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This creates a method with a return type of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void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which is NOT a constructor!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The Java compiler does not consider this an error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3429000"/>
            <a:ext cx="8534400" cy="2895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Intended to be a constructor.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BankAccount( 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. . .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6" name="TextBox 9"/>
          <p:cNvSpPr txBox="1">
            <a:spLocks noChangeArrowheads="1"/>
          </p:cNvSpPr>
          <p:nvPr/>
        </p:nvSpPr>
        <p:spPr bwMode="auto">
          <a:xfrm>
            <a:off x="4267200" y="4724400"/>
            <a:ext cx="4267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Not a constructor…. Just another method that returns nothing (void)</a:t>
            </a:r>
          </a:p>
        </p:txBody>
      </p:sp>
      <p:sp>
        <p:nvSpPr>
          <p:cNvPr id="4096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096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F58469D-D2F3-4614-B41B-3FB1D8EE12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Special Topic 8.2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Overloading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We have seen that multiple constructors can have exactly the same name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They require different lists of parameters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Actually any method can be overloaded</a:t>
            </a:r>
          </a:p>
          <a:p>
            <a:pPr lvl="2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Same method name with different parameters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We will not be using overloading in this book</a:t>
            </a:r>
          </a:p>
          <a:p>
            <a:pPr lvl="2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Except as required for constructors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8382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4038600"/>
            <a:ext cx="64770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void print(CashRegister register)  	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void print(BankAccount account)    	{ . . . }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kern="0" dirty="0">
                <a:latin typeface="Consolas" pitchFamily="49" charset="0"/>
              </a:rPr>
              <a:t>void print(int value)    		{ . . . }</a:t>
            </a:r>
          </a:p>
          <a:p>
            <a:pPr marL="342900" indent="-342900">
              <a:buClr>
                <a:srgbClr val="835E01"/>
              </a:buClr>
              <a:buSzPct val="60000"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Void print(double value) 		</a:t>
            </a:r>
            <a:r>
              <a:rPr lang="en-US" kern="0" dirty="0">
                <a:latin typeface="Consolas" pitchFamily="49" charset="0"/>
              </a:rPr>
              <a:t>{ . . . }</a:t>
            </a: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4199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199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9CD98AE-C961-466E-AF1B-888337763DC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352800" y="4724400"/>
            <a:ext cx="5486400" cy="1752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CashRegisterTester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void main(String[] args)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CashRegister c1 = new CashRegister();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333333"/>
                </a:solidFill>
                <a:latin typeface="Consolas" pitchFamily="49" charset="0"/>
              </a:rPr>
              <a:t>    ...</a:t>
            </a: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8.7 Testing a Class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We wrote a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CashRegister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class but…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You cannot execute the class – it has no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become part of a larger program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Test it first though with </a:t>
            </a:r>
            <a:r>
              <a:rPr lang="en-US" altLang="en-US" sz="2400" b="1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unit testing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To test a new class, you can use: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Programming tools that interactively create objects:</a:t>
            </a: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DrJava:  </a:t>
            </a: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  <a:hlinkClick r:id="rId2"/>
              </a:rPr>
              <a:t>www.drjava.org</a:t>
            </a:r>
            <a:endParaRPr lang="en-US" altLang="en-US" sz="20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BlueJ:  </a:t>
            </a: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  <a:hlinkClick r:id="rId3"/>
              </a:rPr>
              <a:t>www.bluej.org</a:t>
            </a:r>
            <a:endParaRPr lang="en-US" altLang="en-US" sz="20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Or write a tester class:</a:t>
            </a:r>
          </a:p>
          <a:p>
            <a:pPr lvl="2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With a 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4301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301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6CE5B46-5AF1-4918-9353-897CC078A20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BlueJ:  An IDE for Testing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BlueJ can interactively instantiate objects of a class, and allows you to invoke their methods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Great for testing!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8F6095E-A981-4073-AB8D-818D9CB4D67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5294313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4770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 Black" panose="020B0A04020102020204" pitchFamily="34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CashRegisterTester.java</a:t>
            </a:r>
            <a:endParaRPr lang="en-US" altLang="en-US" sz="3600" smtClean="0">
              <a:latin typeface="Arial Black" panose="020B0A040201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50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1981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9"/>
          <p:cNvSpPr txBox="1">
            <a:spLocks noChangeArrowheads="1"/>
          </p:cNvSpPr>
          <p:nvPr/>
        </p:nvSpPr>
        <p:spPr bwMode="auto">
          <a:xfrm>
            <a:off x="4495800" y="5105400"/>
            <a:ext cx="41148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 unit test verifies that a class works correctly in isolation, outside a complete program.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1066800"/>
            <a:ext cx="1676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5063" name="Content Placeholder 2"/>
          <p:cNvSpPr>
            <a:spLocks noGrp="1"/>
          </p:cNvSpPr>
          <p:nvPr>
            <p:ph idx="1"/>
          </p:nvPr>
        </p:nvSpPr>
        <p:spPr>
          <a:xfrm>
            <a:off x="5410200" y="1143000"/>
            <a:ext cx="3733800" cy="2133600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Test all methods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Print expected results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Output actual results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Compare results</a:t>
            </a:r>
          </a:p>
          <a:p>
            <a:pPr lvl="1"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506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506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4F4FE53-A9D7-4C94-B1E3-B67C72D4BB2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2" b="14403"/>
          <a:stretch>
            <a:fillRect/>
          </a:stretch>
        </p:blipFill>
        <p:spPr bwMode="auto">
          <a:xfrm>
            <a:off x="4876800" y="3048000"/>
            <a:ext cx="4113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4676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Steps to Implementing a Class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867400" cy="5257800"/>
          </a:xfrm>
        </p:spPr>
        <p:txBody>
          <a:bodyPr/>
          <a:lstStyle/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1) Get an informal list of responsibilities for your objects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2) Specify the public interface</a:t>
            </a:r>
          </a:p>
          <a:p>
            <a:pPr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en-US" sz="2400" smtClean="0">
                <a:ea typeface="ＭＳ Ｐゴシック" panose="020B0600070205080204" pitchFamily="34" charset="-128"/>
              </a:rPr>
              <a:t>3) Document the public interface</a:t>
            </a:r>
          </a:p>
          <a:p>
            <a:pPr lvl="1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Javadoc comments</a:t>
            </a:r>
            <a:endParaRPr lang="en-US" altLang="en-US" sz="20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1847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82"/>
          <a:stretch>
            <a:fillRect/>
          </a:stretch>
        </p:blipFill>
        <p:spPr bwMode="auto">
          <a:xfrm>
            <a:off x="5181600" y="4572000"/>
            <a:ext cx="37369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608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2869FB3-F7A4-44F0-ABCD-192F4A35123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Steps to Implementing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Font typeface="Wingdings" charset="0"/>
              <a:buNone/>
              <a:defRPr/>
            </a:pPr>
            <a:r>
              <a:rPr lang="en-US" dirty="0" smtClean="0"/>
              <a:t>4) Determine the instance variables</a:t>
            </a:r>
          </a:p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Char char="q"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r>
              <a:rPr lang="en-US" dirty="0" smtClean="0"/>
              <a:t>5) Implement constructors and methods</a:t>
            </a:r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endParaRPr lang="en-US" dirty="0" smtClean="0"/>
          </a:p>
          <a:p>
            <a:pPr>
              <a:spcBef>
                <a:spcPts val="200"/>
              </a:spcBef>
              <a:buFont typeface="Wingdings" charset="0"/>
              <a:buNone/>
              <a:defRPr/>
            </a:pPr>
            <a:r>
              <a:rPr lang="en-US" dirty="0" smtClean="0"/>
              <a:t>6) Test your class</a:t>
            </a:r>
            <a:endParaRPr lang="en-US" sz="2800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2011 by John Wiley &amp; Sons.  All rights reserved.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9B20576-51E9-41F4-8287-44325906E11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648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7274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8.8 Problem Solving: Tracing Objects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Use an Index card for each object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An object is manipulated through the public interface (front of the card)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encapsulated data is on the back of the card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2FC9283-770C-4D80-90F0-6115BFD4851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0008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Mutator Methods and Cards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As mutator methods are called, keep track of the value of instance variables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5EF733B-AC7E-4C9B-841A-2D4A9FCA804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286000"/>
            <a:ext cx="6705600" cy="876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err="1">
                <a:latin typeface="Consolas" pitchFamily="49" charset="0"/>
              </a:rPr>
              <a:t>CashRegister</a:t>
            </a:r>
            <a:r>
              <a:rPr lang="en-US" kern="0" dirty="0">
                <a:latin typeface="Consolas" pitchFamily="49" charset="0"/>
              </a:rPr>
              <a:t> reg2(7.5); // 7.5 percent sales tax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reg2.addItem(3.95, false); // Not taxable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reg2.addItem(19.95, true); // Taxable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460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3276600"/>
            <a:ext cx="6181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8.9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/>
              <a:t>Patterns for Object Data</a:t>
            </a:r>
          </a:p>
          <a:p>
            <a:pPr>
              <a:defRPr/>
            </a:pPr>
            <a:r>
              <a:rPr lang="en-US" dirty="0" smtClean="0"/>
              <a:t>Common patterns when designing instance variables</a:t>
            </a:r>
          </a:p>
          <a:p>
            <a:pPr lvl="1">
              <a:defRPr/>
            </a:pPr>
            <a:r>
              <a:rPr lang="en-US" dirty="0" smtClean="0"/>
              <a:t>Keeping a Total</a:t>
            </a:r>
          </a:p>
          <a:p>
            <a:pPr lvl="1">
              <a:defRPr/>
            </a:pPr>
            <a:r>
              <a:rPr lang="en-US" dirty="0" smtClean="0"/>
              <a:t>Counting Events</a:t>
            </a:r>
          </a:p>
          <a:p>
            <a:pPr lvl="1">
              <a:defRPr/>
            </a:pPr>
            <a:r>
              <a:rPr lang="en-US" dirty="0" smtClean="0"/>
              <a:t>Collecting Values</a:t>
            </a:r>
          </a:p>
          <a:p>
            <a:pPr lvl="1">
              <a:defRPr/>
            </a:pPr>
            <a:r>
              <a:rPr lang="en-US" dirty="0" smtClean="0"/>
              <a:t>Managing Object Properties</a:t>
            </a:r>
          </a:p>
          <a:p>
            <a:pPr lvl="1">
              <a:defRPr/>
            </a:pPr>
            <a:r>
              <a:rPr lang="en-US" dirty="0" smtClean="0"/>
              <a:t>Modeling Objects with Distinct States</a:t>
            </a:r>
          </a:p>
          <a:p>
            <a:pPr lvl="1">
              <a:defRPr/>
            </a:pPr>
            <a:r>
              <a:rPr lang="en-US" dirty="0" smtClean="0"/>
              <a:t>Describing the Position of an Object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0369EEB8-1C02-4CBF-8693-B0E6B5868E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Implementing a Simple Class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Specifying the Public Interface of a Class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Designing the Data Representation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Implementing Instance Methods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Constructors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Testing a Class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Problem Solving:</a:t>
            </a:r>
          </a:p>
          <a:p>
            <a:pPr lvl="1"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Tracing Objects, Patterns for Object Data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Object References</a:t>
            </a:r>
          </a:p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Static Variables and Methods</a:t>
            </a:r>
          </a:p>
        </p:txBody>
      </p:sp>
      <p:sp>
        <p:nvSpPr>
          <p:cNvPr id="1434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06C3DC8-9B5A-4590-BB29-07FD11AA419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Keeping a Total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Bank account balance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Cash Register total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Car gas tank fuel level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Variables needed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Total (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totalPrice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Add (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addItem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Clear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getTotal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3E3F89F1-961C-45D2-8C3D-5E878FDE8B6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43400" y="1295400"/>
            <a:ext cx="4648200" cy="487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</a:t>
            </a:r>
            <a:r>
              <a:rPr lang="en-US" kern="0" dirty="0" err="1">
                <a:latin typeface="Consolas" pitchFamily="49" charset="0"/>
              </a:rPr>
              <a:t>CashRegister</a:t>
            </a: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double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addItem</a:t>
            </a:r>
            <a:r>
              <a:rPr lang="en-US" kern="0" dirty="0">
                <a:latin typeface="Consolas" pitchFamily="49" charset="0"/>
              </a:rPr>
              <a:t>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+= price;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clear()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double </a:t>
            </a:r>
            <a:r>
              <a:rPr lang="en-US" kern="0" dirty="0" err="1">
                <a:latin typeface="Consolas" pitchFamily="49" charset="0"/>
              </a:rPr>
              <a:t>getTotal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return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91000" y="1066800"/>
            <a:ext cx="4724400" cy="533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</a:t>
            </a:r>
            <a:r>
              <a:rPr lang="en-US" kern="0" dirty="0" err="1">
                <a:latin typeface="Consolas" pitchFamily="49" charset="0"/>
              </a:rPr>
              <a:t>CashRegister</a:t>
            </a: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double </a:t>
            </a:r>
            <a:r>
              <a:rPr lang="en-US" kern="0" dirty="0" err="1"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private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addItem</a:t>
            </a:r>
            <a:r>
              <a:rPr lang="en-US" kern="0" dirty="0">
                <a:latin typeface="Consolas" pitchFamily="49" charset="0"/>
              </a:rPr>
              <a:t>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+= price;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clear()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latin typeface="Consolas" pitchFamily="49" charset="0"/>
              </a:rPr>
              <a:t>totalPrice</a:t>
            </a:r>
            <a:r>
              <a:rPr lang="en-US" kern="0" dirty="0"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 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public double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getCount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  return </a:t>
            </a:r>
            <a:r>
              <a:rPr lang="en-US" kern="0" dirty="0" err="1">
                <a:solidFill>
                  <a:srgbClr val="0033CC"/>
                </a:solidFill>
                <a:latin typeface="Consolas" pitchFamily="49" charset="0"/>
              </a:rPr>
              <a:t>itemCount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Counting Events</a:t>
            </a:r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Cash Register items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Bank transaction fee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Variables needed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Count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Add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Clear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Optional: getCount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22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223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AB48EF8-033E-4FB7-8A31-EA082133576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Collecting Values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0386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Multiple choice question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Shopping cart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Storing values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Array or ArrayList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Constructor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Initialize to empty collection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Add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2643C6D-DE9B-4BC3-B625-684D0D23ADB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43400" y="1066800"/>
            <a:ext cx="4572000" cy="510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Cart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String[] items;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Cart()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// Constructor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items = new String[50];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addItem</a:t>
            </a:r>
            <a:r>
              <a:rPr lang="en-US" kern="0" dirty="0">
                <a:latin typeface="Consolas" pitchFamily="49" charset="0"/>
              </a:rPr>
              <a:t>(String name)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if(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 &lt; 50)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items[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] = name;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</a:t>
            </a:r>
            <a:r>
              <a:rPr lang="en-US" kern="0" dirty="0" err="1">
                <a:latin typeface="Consolas" pitchFamily="49" charset="0"/>
              </a:rPr>
              <a:t>itemCount</a:t>
            </a:r>
            <a:r>
              <a:rPr lang="en-US" kern="0" dirty="0">
                <a:latin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Patterns:  Managing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5105400"/>
          </a:xfrm>
        </p:spPr>
        <p:txBody>
          <a:bodyPr/>
          <a:lstStyle/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A property of an object can be set and retrieved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Examples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Student: name, ID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Constructor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Set a unique value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Methods Required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set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get</a:t>
            </a:r>
          </a:p>
          <a:p>
            <a:pPr lvl="1">
              <a:spcBef>
                <a:spcPts val="300"/>
              </a:spcBef>
              <a:defRPr/>
            </a:pPr>
            <a:endParaRPr lang="en-US" sz="2400" dirty="0" smtClean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D25D4D75-55D0-4429-B339-5E976D6E75B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38600" y="1066800"/>
            <a:ext cx="4953000" cy="533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Student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String name;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ID;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Student(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</a:t>
            </a:r>
            <a:r>
              <a:rPr lang="en-US" kern="0" dirty="0" err="1">
                <a:latin typeface="Consolas" pitchFamily="49" charset="0"/>
              </a:rPr>
              <a:t>anID</a:t>
            </a:r>
            <a:r>
              <a:rPr lang="en-US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ID = </a:t>
            </a:r>
            <a:r>
              <a:rPr lang="en-US" kern="0" dirty="0" err="1">
                <a:latin typeface="Consolas" pitchFamily="49" charset="0"/>
              </a:rPr>
              <a:t>anID</a:t>
            </a:r>
            <a:r>
              <a:rPr lang="en-US" kern="0" dirty="0">
                <a:latin typeface="Consolas" pitchFamily="49" charset="0"/>
              </a:rPr>
              <a:t>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setName</a:t>
            </a:r>
            <a:r>
              <a:rPr lang="en-US" kern="0" dirty="0">
                <a:latin typeface="Consolas" pitchFamily="49" charset="0"/>
              </a:rPr>
              <a:t>(String </a:t>
            </a:r>
            <a:r>
              <a:rPr lang="en-US" kern="0" dirty="0" err="1">
                <a:latin typeface="Consolas" pitchFamily="49" charset="0"/>
              </a:rPr>
              <a:t>newname</a:t>
            </a:r>
            <a:r>
              <a:rPr lang="en-US" kern="0" dirty="0">
                <a:latin typeface="Consolas" pitchFamily="49" charset="0"/>
              </a:rPr>
              <a:t>)</a:t>
            </a:r>
            <a:endParaRPr lang="en-US" kern="0" dirty="0">
              <a:solidFill>
                <a:srgbClr val="00B050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if (</a:t>
            </a:r>
            <a:r>
              <a:rPr lang="en-US" kern="0" dirty="0" err="1">
                <a:latin typeface="Consolas" pitchFamily="49" charset="0"/>
              </a:rPr>
              <a:t>newName.length</a:t>
            </a:r>
            <a:r>
              <a:rPr lang="en-US" kern="0" dirty="0">
                <a:latin typeface="Consolas" pitchFamily="49" charset="0"/>
              </a:rPr>
              <a:t>() &gt; 0)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name = </a:t>
            </a:r>
            <a:r>
              <a:rPr lang="en-US" kern="0" dirty="0" err="1">
                <a:latin typeface="Consolas" pitchFamily="49" charset="0"/>
              </a:rPr>
              <a:t>newName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</a:t>
            </a:r>
            <a:r>
              <a:rPr lang="en-US" kern="0" dirty="0" err="1">
                <a:latin typeface="Consolas" pitchFamily="49" charset="0"/>
              </a:rPr>
              <a:t>getName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return name;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Patterns:  Modeling Stateful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029200"/>
          </a:xfrm>
        </p:spPr>
        <p:txBody>
          <a:bodyPr/>
          <a:lstStyle/>
          <a:p>
            <a:pPr marL="0" indent="0"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Some objects can be in one of a set of distinct states. 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Example:  A fish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/>
              <a:t>H</a:t>
            </a:r>
            <a:r>
              <a:rPr lang="en-US" sz="2400" dirty="0" smtClean="0"/>
              <a:t>unger states: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000" dirty="0" smtClean="0"/>
              <a:t>Somewhat Hungry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000" dirty="0" smtClean="0"/>
              <a:t>Very Hungry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000" dirty="0" smtClean="0"/>
              <a:t>Not Hungry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Methods will change the state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eat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 smtClean="0"/>
              <a:t>move</a:t>
            </a:r>
          </a:p>
          <a:p>
            <a:pPr lvl="1">
              <a:spcBef>
                <a:spcPts val="300"/>
              </a:spcBef>
              <a:defRPr/>
            </a:pPr>
            <a:endParaRPr lang="en-US" dirty="0" smtClean="0"/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BDC442D6-4107-4AF0-A860-8B1574E6B8A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066800"/>
            <a:ext cx="3810000" cy="533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Fish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hungry;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final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NOT_HUNGRY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final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SOMEWHAT_HUNGRY = 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static final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VERY_HUNGRY = 2;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eat()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hungry = NOT_HUNGRY;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move()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if (hungry &lt; VERY_HUNGRY)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{ hungry++;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55303" name="Picture 1" descr="bjol_08_sum09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24034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Patterns:  Object Position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6482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Game object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Bug (on a grid)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Cannonball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Storing values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Row, column, direction, speed. . .</a:t>
            </a:r>
          </a:p>
          <a:p>
            <a:pPr>
              <a:spcBef>
                <a:spcPts val="3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Required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move</a:t>
            </a:r>
          </a:p>
          <a:p>
            <a:pPr lvl="1">
              <a:spcBef>
                <a:spcPts val="3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turn</a:t>
            </a:r>
          </a:p>
          <a:p>
            <a:pPr lvl="1">
              <a:spcBef>
                <a:spcPts val="300"/>
              </a:spcBef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C3B6B470-C294-4EB4-91DC-7B7A43B70EE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0" y="1219200"/>
            <a:ext cx="4114800" cy="426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Bug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row;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column;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</a:t>
            </a:r>
            <a:r>
              <a:rPr lang="en-US" kern="0" dirty="0" err="1">
                <a:latin typeface="Consolas" pitchFamily="49" charset="0"/>
              </a:rPr>
              <a:t>int</a:t>
            </a:r>
            <a:r>
              <a:rPr lang="en-US" kern="0" dirty="0">
                <a:latin typeface="Consolas" pitchFamily="49" charset="0"/>
              </a:rPr>
              <a:t> direction;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// 0 = N, 1 = E, 2 = S, 3 = W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void </a:t>
            </a:r>
            <a:r>
              <a:rPr lang="en-US" kern="0" dirty="0" err="1">
                <a:latin typeface="Consolas" pitchFamily="49" charset="0"/>
              </a:rPr>
              <a:t>moveOneUnit</a:t>
            </a:r>
            <a:r>
              <a:rPr lang="en-US" kern="0" dirty="0">
                <a:latin typeface="Consolas" pitchFamily="49" charset="0"/>
              </a:rPr>
              <a:t>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switch(direction)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case 0: row--; break;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case 1: column++; break;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}   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5029200"/>
            <a:ext cx="33528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8.10 Object References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Objects are similar to arrays because they always have reference variables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Array Reference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Reference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2" t="68114" r="6905" b="9596"/>
          <a:stretch>
            <a:fillRect/>
          </a:stretch>
        </p:blipFill>
        <p:spPr bwMode="auto">
          <a:xfrm>
            <a:off x="4343400" y="2057400"/>
            <a:ext cx="42672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0"/>
            <a:ext cx="4924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667000"/>
            <a:ext cx="50292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double[] values = new double[5];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495800"/>
            <a:ext cx="56388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3886200" y="5334000"/>
            <a:ext cx="4724400" cy="830263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 An object reference specifies the </a:t>
            </a:r>
            <a:r>
              <a:rPr lang="en-US" altLang="en-US" sz="2400" i="1">
                <a:cs typeface="Arial" panose="020B0604020202020204" pitchFamily="34" charset="0"/>
              </a:rPr>
              <a:t>memory location </a:t>
            </a:r>
            <a:r>
              <a:rPr lang="en-US" altLang="en-US" sz="2400">
                <a:cs typeface="Arial" panose="020B0604020202020204" pitchFamily="34" charset="0"/>
              </a:rPr>
              <a:t>of the object</a:t>
            </a:r>
          </a:p>
        </p:txBody>
      </p:sp>
      <p:sp>
        <p:nvSpPr>
          <p:cNvPr id="5735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735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163003A7-6030-441B-96F5-9A0AE308E96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Shared References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25908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Multiple object variables may contain references to the same object.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Single Reference</a:t>
            </a:r>
          </a:p>
          <a:p>
            <a:pPr lvl="1"/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Shared References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4924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67200"/>
            <a:ext cx="49720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514600"/>
            <a:ext cx="56388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3810000"/>
            <a:ext cx="3810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reg2 = reg1;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8376" name="TextBox 9"/>
          <p:cNvSpPr txBox="1">
            <a:spLocks noChangeArrowheads="1"/>
          </p:cNvSpPr>
          <p:nvPr/>
        </p:nvSpPr>
        <p:spPr bwMode="auto">
          <a:xfrm>
            <a:off x="609600" y="5257800"/>
            <a:ext cx="4876800" cy="830263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The internal values can be changed through either reference</a:t>
            </a:r>
          </a:p>
        </p:txBody>
      </p:sp>
      <p:sp>
        <p:nvSpPr>
          <p:cNvPr id="58377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8378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E9B8506-3C9A-40CB-8730-1AE0A5AC33D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Primitive versus Reference Copy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2590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Primitive variables can be copied, but work differently than object references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Primitive Copy		Reference Copy</a:t>
            </a:r>
          </a:p>
          <a:p>
            <a:pPr lvl="2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Two locations		    One location for both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76600" y="2667000"/>
            <a:ext cx="56388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reg1 = new CashRegister;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reg2 = reg1;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reg2.addItem(2.95);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124200"/>
            <a:ext cx="17843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4943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667000"/>
            <a:ext cx="25908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num1 = 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int num2 = num1;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num2++;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59400" name="TextBox 9"/>
          <p:cNvSpPr txBox="1">
            <a:spLocks noChangeArrowheads="1"/>
          </p:cNvSpPr>
          <p:nvPr/>
        </p:nvSpPr>
        <p:spPr bwMode="auto">
          <a:xfrm>
            <a:off x="3657600" y="5486400"/>
            <a:ext cx="4876800" cy="830263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Why?  Primitives take much less storage space than objects!</a:t>
            </a:r>
          </a:p>
        </p:txBody>
      </p:sp>
      <p:sp>
        <p:nvSpPr>
          <p:cNvPr id="5940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5940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8ECBE6A2-D4C5-44FA-A756-24586B888D2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A reference may point to </a:t>
            </a:r>
            <a:r>
              <a:rPr lang="en-US" altLang="ja-JP" smtClean="0">
                <a:ea typeface="ＭＳ Ｐゴシック" panose="020B0600070205080204" pitchFamily="34" charset="-128"/>
              </a:rPr>
              <a:t>‘no’ object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You cannot invoke methods of an object via a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 – causes a run-time error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To test if a reference is </a:t>
            </a:r>
            <a:r>
              <a:rPr lang="en-US" altLang="en-US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null</a:t>
            </a:r>
            <a:r>
              <a:rPr lang="en-US" altLang="en-US" smtClean="0">
                <a:ea typeface="ＭＳ Ｐゴシック" panose="020B0600070205080204" pitchFamily="34" charset="-128"/>
              </a:rPr>
              <a:t> before using it: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886200"/>
            <a:ext cx="8458200" cy="2286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String middleInitial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;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No middle initial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(middleInitial ==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System.out.println(firstName + " " + lastName);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else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System.out.println(firstName + " " + middleInitial + ". " + lastName);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514600"/>
            <a:ext cx="8305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CashRegister reg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null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System.out.println(reg.getTotal());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</a:rPr>
              <a:t>// Runtime Error!</a:t>
            </a:r>
          </a:p>
        </p:txBody>
      </p:sp>
      <p:sp>
        <p:nvSpPr>
          <p:cNvPr id="604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042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13F1881-E93D-42E6-BECF-87F0CAAD875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8.1 Object-Oriented Programming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You have learned structured programming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Breaking tasks into subtasks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Writing re-usable methods to handle tasks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We will now study Objects and Classes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To build larger and more complex programs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To model objects we use in the world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3276600" y="4648200"/>
            <a:ext cx="5410200" cy="132397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 class describes objects with the same behavior. For example, a Car class describes all passenger vehicles that have a certain capacity and shape.</a:t>
            </a:r>
          </a:p>
        </p:txBody>
      </p:sp>
      <p:sp>
        <p:nvSpPr>
          <p:cNvPr id="1536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53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8C67990-F321-4421-B6AF-85B67D18C8F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367" name="Picture 1" descr="bjol_08_un0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0"/>
            <a:ext cx="2630488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Methods receive the ‘</a:t>
            </a:r>
            <a:r>
              <a:rPr lang="en-US" altLang="ja-JP" smtClean="0">
                <a:ea typeface="ＭＳ Ｐゴシック" panose="020B0600070205080204" pitchFamily="34" charset="-128"/>
              </a:rPr>
              <a:t>implicit parameter’ in a reference variable called ‘</a:t>
            </a:r>
            <a:r>
              <a:rPr lang="en-US" altLang="ja-JP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ja-JP" smtClean="0">
                <a:ea typeface="ＭＳ Ｐゴシック" panose="020B0600070205080204" pitchFamily="34" charset="-128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It is a reference to the object the method was invoked on: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It can clarify when instance variables are used: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200" y="4724400"/>
            <a:ext cx="66294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void addItem(double price)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.itemCount++;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.totalPrice =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</a:t>
            </a:r>
            <a:r>
              <a:rPr lang="en-US" sz="2000" kern="0" dirty="0">
                <a:latin typeface="Consolas" pitchFamily="49" charset="0"/>
              </a:rPr>
              <a:t>.totalPrice + price;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5534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144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4A60325B-5963-4278-873D-39754CF3E63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Constructor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Sometimes people use the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mtClean="0">
                <a:ea typeface="ＭＳ Ｐゴシック" panose="020B0600070205080204" pitchFamily="34" charset="-128"/>
              </a:rPr>
              <a:t> reference in constructors 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anose="020B0600070205080204" pitchFamily="34" charset="-128"/>
              </a:rPr>
              <a:t>It makes it very clear that you are setting the instance variable:</a:t>
            </a:r>
          </a:p>
          <a:p>
            <a:pPr lvl="1">
              <a:spcBef>
                <a:spcPts val="20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76400" y="3048000"/>
            <a:ext cx="57150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public class Student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private </a:t>
            </a:r>
            <a:r>
              <a:rPr lang="en-US" sz="2000" kern="0" dirty="0" err="1"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id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private String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name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public Student(</a:t>
            </a:r>
            <a:r>
              <a:rPr lang="en-US" sz="2000" kern="0" dirty="0" err="1">
                <a:latin typeface="Consolas" pitchFamily="49" charset="0"/>
              </a:rPr>
              <a:t>int</a:t>
            </a:r>
            <a:r>
              <a:rPr lang="en-US" sz="2000" kern="0" dirty="0">
                <a:latin typeface="Consolas" pitchFamily="49" charset="0"/>
              </a:rPr>
              <a:t>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2000" kern="0" dirty="0">
                <a:latin typeface="Consolas" pitchFamily="49" charset="0"/>
              </a:rPr>
              <a:t>, String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name</a:t>
            </a:r>
            <a:r>
              <a:rPr lang="en-US" sz="2000" kern="0" dirty="0">
                <a:latin typeface="Consolas" pitchFamily="49" charset="0"/>
              </a:rPr>
              <a:t>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this.id</a:t>
            </a:r>
            <a:r>
              <a:rPr lang="en-US" sz="2000" kern="0" dirty="0">
                <a:latin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this.name</a:t>
            </a:r>
            <a:r>
              <a:rPr lang="en-US" sz="2000" kern="0" dirty="0">
                <a:latin typeface="Consolas" pitchFamily="49" charset="0"/>
              </a:rPr>
              <a:t>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name</a:t>
            </a:r>
            <a:r>
              <a:rPr lang="en-US" sz="2000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246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247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B0CBAB6-F014-4F58-B83C-0C1368FE34E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2667000"/>
            <a:ext cx="6096000" cy="365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BankAccount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double balance;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 int accountNumber;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private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static </a:t>
            </a:r>
            <a:r>
              <a:rPr lang="en-US" kern="0" dirty="0">
                <a:latin typeface="Consolas" pitchFamily="49" charset="0"/>
              </a:rPr>
              <a:t>int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 </a:t>
            </a:r>
            <a:r>
              <a:rPr lang="en-US" kern="0" dirty="0">
                <a:latin typeface="Consolas" pitchFamily="49" charset="0"/>
              </a:rPr>
              <a:t>= 1000;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public BankAccount()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latin typeface="Consolas" pitchFamily="49" charset="0"/>
              </a:rPr>
              <a:t>++;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accountNumber =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lastAssignedNumber</a:t>
            </a:r>
            <a:r>
              <a:rPr lang="en-US" kern="0" dirty="0">
                <a:latin typeface="Consolas" pitchFamily="49" charset="0"/>
              </a:rPr>
              <a:t>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8.11 Static Variables and Methods</a:t>
            </a:r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Variables can be declared as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280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in the Class declaration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There is one copy of a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variable that is shared among all objects of the Class</a:t>
            </a:r>
          </a:p>
        </p:txBody>
      </p:sp>
      <p:sp>
        <p:nvSpPr>
          <p:cNvPr id="63493" name="TextBox 9"/>
          <p:cNvSpPr txBox="1">
            <a:spLocks noChangeArrowheads="1"/>
          </p:cNvSpPr>
          <p:nvPr/>
        </p:nvSpPr>
        <p:spPr bwMode="auto">
          <a:xfrm>
            <a:off x="3733800" y="5638800"/>
            <a:ext cx="50292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Methods of any object of the class can use or change the value of a static variable</a:t>
            </a:r>
          </a:p>
        </p:txBody>
      </p:sp>
      <p:pic>
        <p:nvPicPr>
          <p:cNvPr id="634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1000"/>
            <a:ext cx="21717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349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FADFECED-C13D-4F40-BF2B-CE66C096B54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7533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Using Static Variables</a:t>
            </a:r>
            <a:endParaRPr lang="en-US" altLang="en-US" sz="36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645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54578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57435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67400"/>
            <a:ext cx="4333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21526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Content Placeholder 2"/>
          <p:cNvSpPr>
            <a:spLocks noGrp="1"/>
          </p:cNvSpPr>
          <p:nvPr>
            <p:ph idx="1"/>
          </p:nvPr>
        </p:nvSpPr>
        <p:spPr>
          <a:xfrm>
            <a:off x="228600" y="3733800"/>
            <a:ext cx="52578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lvl="1">
              <a:spcBef>
                <a:spcPts val="200"/>
              </a:spcBef>
            </a:pP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Each time a new account is created, the </a:t>
            </a: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lastAssignedNumber</a:t>
            </a:r>
            <a:r>
              <a:rPr lang="en-US" altLang="en-US" sz="20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variable is incremented by the constructor</a:t>
            </a:r>
          </a:p>
          <a:p>
            <a:pPr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Access the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variable using:</a:t>
            </a:r>
          </a:p>
          <a:p>
            <a:pPr lvl="1">
              <a:spcBef>
                <a:spcPts val="200"/>
              </a:spcBef>
            </a:pPr>
            <a:r>
              <a:rPr lang="en-US" altLang="en-US" sz="20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ClassName.variableName</a:t>
            </a:r>
          </a:p>
          <a:p>
            <a:pPr>
              <a:spcBef>
                <a:spcPts val="200"/>
              </a:spcBef>
            </a:pPr>
            <a:endParaRPr lang="en-US" altLang="en-US" sz="24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452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452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CF76E79-1FB3-4011-886B-B5CB6D6D250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Using Static Methods</a:t>
            </a:r>
            <a:endParaRPr lang="en-US" altLang="en-US" sz="3600" smtClean="0"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1981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Java API has many classes that provide methods you can use without instantiating objects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Math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class is an example we have used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Math.sqrt(value)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is a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that returns the square root of a value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You do not need to instantiate the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Math</a:t>
            </a:r>
            <a:r>
              <a:rPr lang="en-US" altLang="en-US" sz="24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class first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Access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static</a:t>
            </a:r>
            <a:r>
              <a:rPr lang="en-US" altLang="en-US" sz="280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methods using: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ClassName.methodName()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sz="2800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554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55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688E54F6-94D0-47F3-AB13-9690D9C0908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524000"/>
            <a:ext cx="8763000" cy="365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public class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Financial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/**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Computes a percentage of an amount.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@param percentage the percentage to apply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@param amount the amount to which the percentage is applied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@return the requested percentage of the amount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*/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public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static</a:t>
            </a:r>
            <a:r>
              <a:rPr lang="en-US" kern="0" dirty="0">
                <a:latin typeface="Consolas" pitchFamily="49" charset="0"/>
              </a:rPr>
              <a:t> double percentOf(double percentage, double amount)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  return (percentage / 100) * amount;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}</a:t>
            </a:r>
            <a:endParaRPr lang="en-US" kern="0" dirty="0">
              <a:solidFill>
                <a:srgbClr val="333333"/>
              </a:solidFill>
              <a:latin typeface="Consolas" pitchFamily="49" charset="0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391400" cy="715962"/>
          </a:xfrm>
        </p:spPr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Writing your own Static Methods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60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You can define your own </a:t>
            </a:r>
            <a:r>
              <a:rPr lang="en-US" altLang="en-US" sz="28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static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methods</a:t>
            </a:r>
          </a:p>
        </p:txBody>
      </p:sp>
      <p:sp>
        <p:nvSpPr>
          <p:cNvPr id="66565" name="TextBox 9"/>
          <p:cNvSpPr txBox="1">
            <a:spLocks noChangeArrowheads="1"/>
          </p:cNvSpPr>
          <p:nvPr/>
        </p:nvSpPr>
        <p:spPr bwMode="auto">
          <a:xfrm>
            <a:off x="3276600" y="4648200"/>
            <a:ext cx="5486400" cy="7080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static</a:t>
            </a:r>
            <a:r>
              <a:rPr lang="en-US" altLang="en-US" sz="2000">
                <a:cs typeface="Arial" panose="020B0604020202020204" pitchFamily="34" charset="0"/>
              </a:rPr>
              <a:t> methods usually return a value.  They can only access 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static</a:t>
            </a:r>
            <a:r>
              <a:rPr lang="en-US" altLang="en-US" sz="2000">
                <a:cs typeface="Arial" panose="020B0604020202020204" pitchFamily="34" charset="0"/>
              </a:rPr>
              <a:t> variables and methods.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5867400"/>
            <a:ext cx="8305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double tax =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Financial</a:t>
            </a:r>
            <a:r>
              <a:rPr lang="en-US" sz="2000" kern="0" dirty="0">
                <a:latin typeface="Consolas" pitchFamily="49" charset="0"/>
              </a:rPr>
              <a:t>.percentOf(taxRate, total);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5334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</a:rPr>
              <a:t>Invoke the method on the Class, not an object</a:t>
            </a:r>
          </a:p>
        </p:txBody>
      </p:sp>
      <p:sp>
        <p:nvSpPr>
          <p:cNvPr id="6656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65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7B3C518-33B2-49D4-B4B9-5E84409AF9D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Summary: Classes and Objects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00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A class describes a set of objects with the same behavior.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Every class has a public interface: a collection of methods through which the objects of the class can be manipulated.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Encapsulation is the act of providing a public interface and hiding the implementation details.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Encapsulation enables changes in the implementation without affecting users of a class</a:t>
            </a:r>
            <a:endParaRPr lang="en-US" dirty="0" smtClean="0"/>
          </a:p>
        </p:txBody>
      </p:sp>
      <p:sp>
        <p:nvSpPr>
          <p:cNvPr id="6758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75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BF1E439-E5AF-44D6-8718-B1BC53CA327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Summary:  Variables and Methods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An object</a:t>
            </a:r>
            <a:r>
              <a:rPr lang="en-US" altLang="ja-JP" sz="2800" smtClean="0">
                <a:ea typeface="ＭＳ Ｐゴシック" panose="020B0600070205080204" pitchFamily="34" charset="-128"/>
              </a:rPr>
              <a:t>’s instance variables store the data required for executing its methods.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Each object of a class has its own set of instance variables.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An instance method can access the instance variables of the object on which it acts.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A private instance variable can only be accessed by the methods of its own class.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Variables declared as </a:t>
            </a:r>
            <a:r>
              <a:rPr lang="en-US" altLang="en-US" sz="28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 in a class have a single copy of the variable shared among all of the instances of the class.</a:t>
            </a:r>
          </a:p>
        </p:txBody>
      </p:sp>
      <p:sp>
        <p:nvSpPr>
          <p:cNvPr id="6861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86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716F2274-7679-4784-90E0-44B938C13FF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Summary: Method Headers, Data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 Headers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You can use method headers and method comments to specify the public interface of a class.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mutator method changes the object on which it operates.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An accessor method does not change the object on which it operates.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Data Declaration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For each accessor method, an object must either store or compute the result.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Commonly, there is more than one way of representing the data of an object, and you must make a choice.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Be sure that your data representation supports method calls in any order.</a:t>
            </a:r>
          </a:p>
        </p:txBody>
      </p:sp>
      <p:sp>
        <p:nvSpPr>
          <p:cNvPr id="6963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6963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5F94C635-006E-4058-81D8-0B5ED96B2D0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Summary:  Parameters, Constructors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Methods Parameters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object on which a method is applied is the implicit parameter.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Explicit parameters of a method are listed in the method declaration.</a:t>
            </a:r>
          </a:p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Constructors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constructor initializes the object</a:t>
            </a:r>
            <a:r>
              <a:rPr lang="en-US" altLang="ja-JP" sz="2400" smtClean="0">
                <a:ea typeface="ＭＳ Ｐゴシック" panose="020B0600070205080204" pitchFamily="34" charset="-128"/>
              </a:rPr>
              <a:t>’s instance variables 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constructor is invoked when an object is created with the </a:t>
            </a:r>
            <a:r>
              <a:rPr lang="en-US" altLang="en-US" sz="24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new</a:t>
            </a:r>
            <a:r>
              <a:rPr lang="en-US" altLang="en-US" sz="240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operator.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name of a constructor is the same as the class 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class can have multiple constructors.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The compiler picks the constructor that matches the construction arguments.</a:t>
            </a:r>
          </a:p>
        </p:txBody>
      </p:sp>
      <p:sp>
        <p:nvSpPr>
          <p:cNvPr id="7066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7066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A611827E-F6B3-4B1B-803B-F311B9D700A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Objects and Programs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2971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Java programs are made of objects that interact with each other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object is based on a class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A class describes a set of objects with the same behavior</a:t>
            </a: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Each class defines a specific set of methods to use with its objects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For example, the </a:t>
            </a:r>
            <a:r>
              <a:rPr lang="en-US" altLang="en-US" sz="240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String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 class provides methods:</a:t>
            </a:r>
          </a:p>
          <a:p>
            <a:pPr lvl="2">
              <a:spcBef>
                <a:spcPct val="0"/>
              </a:spcBef>
            </a:pPr>
            <a:r>
              <a:rPr lang="en-US" altLang="en-US" sz="2000" smtClean="0">
                <a:ea typeface="ＭＳ Ｐゴシック" panose="020B0600070205080204" pitchFamily="34" charset="-128"/>
              </a:rPr>
              <a:t>Examples:  </a:t>
            </a:r>
            <a:r>
              <a:rPr lang="en-US" altLang="en-US" sz="200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length()</a:t>
            </a:r>
            <a:r>
              <a:rPr lang="en-US" altLang="en-US" sz="200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2000" smtClean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charAt()</a:t>
            </a:r>
            <a:r>
              <a:rPr lang="en-US" altLang="en-US" sz="2000" smtClean="0">
                <a:solidFill>
                  <a:srgbClr val="00B050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methods</a:t>
            </a: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98A573B4-EA42-4C6B-A5E5-2727B6F51C8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219200" y="4724400"/>
            <a:ext cx="53340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smtClean="0">
                <a:latin typeface="Consolas" pitchFamily="49" charset="0"/>
              </a:rPr>
              <a:t>String greeting = </a:t>
            </a:r>
            <a:r>
              <a:rPr lang="ja-JP" altLang="en-US" sz="2000" smtClean="0">
                <a:latin typeface="Consolas" pitchFamily="49" charset="0"/>
              </a:rPr>
              <a:t>“</a:t>
            </a:r>
            <a:r>
              <a:rPr lang="en-US" altLang="ja-JP" sz="2000" smtClean="0">
                <a:latin typeface="Consolas" pitchFamily="49" charset="0"/>
              </a:rPr>
              <a:t>Hello World</a:t>
            </a:r>
            <a:r>
              <a:rPr lang="ja-JP" altLang="en-US" sz="2000" smtClean="0">
                <a:latin typeface="Consolas" pitchFamily="49" charset="0"/>
              </a:rPr>
              <a:t>”</a:t>
            </a:r>
            <a:r>
              <a:rPr lang="en-US" altLang="ja-JP" sz="2000" smtClean="0">
                <a:latin typeface="Consolas" pitchFamily="49" charset="0"/>
              </a:rPr>
              <a:t>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smtClean="0">
                <a:latin typeface="Consolas" pitchFamily="49" charset="0"/>
              </a:rPr>
              <a:t>int len = greeting.</a:t>
            </a:r>
            <a:r>
              <a:rPr lang="en-US" sz="2000" smtClean="0">
                <a:solidFill>
                  <a:srgbClr val="0033CC"/>
                </a:solidFill>
                <a:latin typeface="Consolas" pitchFamily="49" charset="0"/>
              </a:rPr>
              <a:t>length()</a:t>
            </a:r>
            <a:r>
              <a:rPr lang="en-US" sz="2000" smtClean="0">
                <a:latin typeface="Consolas" pitchFamily="49" charset="0"/>
              </a:rPr>
              <a:t>;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smtClean="0">
                <a:latin typeface="Consolas" pitchFamily="49" charset="0"/>
              </a:rPr>
              <a:t>char c1 = greeting.</a:t>
            </a:r>
            <a:r>
              <a:rPr lang="en-US" sz="2000" smtClean="0">
                <a:solidFill>
                  <a:srgbClr val="00B050"/>
                </a:solidFill>
                <a:latin typeface="Consolas" pitchFamily="49" charset="0"/>
              </a:rPr>
              <a:t>charAt(0)</a:t>
            </a:r>
            <a:r>
              <a:rPr lang="en-US" sz="2000" smtClean="0"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Diagram of a Class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5257800" cy="5092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Private Data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object has its own private data that other objects cannot directly access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Methods of the public interface provide access to private data, while hiding implementation details:  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This is called Encapsulation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sz="2800" smtClean="0">
                <a:ea typeface="ＭＳ Ｐゴシック" panose="020B0600070205080204" pitchFamily="34" charset="-128"/>
              </a:rPr>
              <a:t>Public Interface</a:t>
            </a:r>
          </a:p>
          <a:p>
            <a:pPr lvl="1">
              <a:spcBef>
                <a:spcPct val="0"/>
              </a:spcBef>
            </a:pPr>
            <a:r>
              <a:rPr lang="en-US" altLang="en-US" sz="2400" smtClean="0">
                <a:ea typeface="ＭＳ Ｐゴシック" panose="020B0600070205080204" pitchFamily="34" charset="-128"/>
              </a:rPr>
              <a:t>Each object has a set of methods available for other objects to use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BE04A0A-3E95-415A-AFCE-4610011FD50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5867400" y="1143000"/>
            <a:ext cx="2895600" cy="3048000"/>
            <a:chOff x="5867400" y="1143000"/>
            <a:chExt cx="2895600" cy="3048000"/>
          </a:xfrm>
        </p:grpSpPr>
        <p:sp>
          <p:nvSpPr>
            <p:cNvPr id="7" name="Rectangle 6"/>
            <p:cNvSpPr/>
            <p:nvPr/>
          </p:nvSpPr>
          <p:spPr>
            <a:xfrm>
              <a:off x="5867400" y="1143000"/>
              <a:ext cx="2895600" cy="304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Class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1627188"/>
              <a:ext cx="2590800" cy="1136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Private Data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(Variables)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2916238"/>
              <a:ext cx="2590800" cy="11382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Public Interface</a:t>
              </a:r>
            </a:p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(Methods)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8.2  Implementing a Simple Class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Tally Counter:  A class that models a mechanical device that is used to count people</a:t>
            </a:r>
          </a:p>
          <a:p>
            <a:pPr lvl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example, to find out how many people attend a concert or board a bus</a:t>
            </a:r>
          </a:p>
          <a:p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What should it do?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Increment the tally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Get the current total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26877E7A-3C7C-4811-806D-D706AD40197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6938" y="2743200"/>
            <a:ext cx="28098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7839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Tally Counter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Specify instance variables in the class declaration: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4000" dirty="0"/>
          </a:p>
          <a:p>
            <a:pPr>
              <a:defRPr/>
            </a:pPr>
            <a:r>
              <a:rPr lang="en-US" sz="2800" dirty="0" smtClean="0"/>
              <a:t>Each object instantiated from the class has its own set of instance variables</a:t>
            </a:r>
          </a:p>
          <a:p>
            <a:pPr lvl="1">
              <a:defRPr/>
            </a:pPr>
            <a:r>
              <a:rPr lang="en-US" sz="2400" dirty="0" smtClean="0"/>
              <a:t>Each tally counter has its own current count</a:t>
            </a:r>
          </a:p>
          <a:p>
            <a:pPr>
              <a:defRPr/>
            </a:pPr>
            <a:r>
              <a:rPr lang="en-US" sz="2800" dirty="0" smtClean="0"/>
              <a:t>Access </a:t>
            </a:r>
            <a:r>
              <a:rPr lang="en-US" sz="2800" dirty="0" err="1" smtClean="0"/>
              <a:t>Specifiers</a:t>
            </a:r>
            <a:r>
              <a:rPr lang="en-US" sz="2800" dirty="0" smtClean="0"/>
              <a:t>:</a:t>
            </a:r>
          </a:p>
          <a:p>
            <a:pPr lvl="1">
              <a:defRPr/>
            </a:pPr>
            <a:r>
              <a:rPr lang="en-US" sz="2400" dirty="0" smtClean="0"/>
              <a:t>Classes (and interface methods) are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 </a:t>
            </a:r>
          </a:p>
          <a:p>
            <a:pPr lvl="1">
              <a:defRPr/>
            </a:pPr>
            <a:r>
              <a:rPr lang="en-US" sz="2400" dirty="0" smtClean="0"/>
              <a:t>Instance variables are always 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private</a:t>
            </a:r>
            <a:endParaRPr lang="en-US" sz="2400" dirty="0"/>
          </a:p>
        </p:txBody>
      </p:sp>
      <p:sp>
        <p:nvSpPr>
          <p:cNvPr id="194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Copyright © 2013 by John Wiley &amp; Sons.  All rights reserved.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Page </a:t>
            </a:r>
            <a:fld id="{E67D6A78-8DC5-4D0F-AF7A-452ECDB590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4673</Words>
  <Application>Microsoft Office PowerPoint</Application>
  <PresentationFormat>On-screen Show (4:3)</PresentationFormat>
  <Paragraphs>936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ＭＳ Ｐゴシック</vt:lpstr>
      <vt:lpstr>Wingdings</vt:lpstr>
      <vt:lpstr>Calibri</vt:lpstr>
      <vt:lpstr>Arial Unicode MS</vt:lpstr>
      <vt:lpstr>Consolas</vt:lpstr>
      <vt:lpstr>Times New Roman</vt:lpstr>
      <vt:lpstr>Arial Black</vt:lpstr>
      <vt:lpstr>Courier New</vt:lpstr>
      <vt:lpstr>Default Design</vt:lpstr>
      <vt:lpstr>Author: Horstmann Title: Big Java Late Objects</vt:lpstr>
      <vt:lpstr>PowerPoint Presentation</vt:lpstr>
      <vt:lpstr>Chapter Goals</vt:lpstr>
      <vt:lpstr>Contents</vt:lpstr>
      <vt:lpstr>8.1 Object-Oriented Programming</vt:lpstr>
      <vt:lpstr>Objects and Programs</vt:lpstr>
      <vt:lpstr>Diagram of a Class</vt:lpstr>
      <vt:lpstr>8.2  Implementing a Simple Class</vt:lpstr>
      <vt:lpstr>Tally Counter Class</vt:lpstr>
      <vt:lpstr>Instantiating Objects</vt:lpstr>
      <vt:lpstr>Tally Counter Methods</vt:lpstr>
      <vt:lpstr>8.3  Public Interface of a Class</vt:lpstr>
      <vt:lpstr>Writing the Public Interface</vt:lpstr>
      <vt:lpstr>Non-static Methods Means…</vt:lpstr>
      <vt:lpstr>Accessor and Mutator Methods</vt:lpstr>
      <vt:lpstr>Special Topic 8.1:  Javadoc</vt:lpstr>
      <vt:lpstr>8.4  Designing the Data Representation</vt:lpstr>
      <vt:lpstr>Instance Variables of Objects</vt:lpstr>
      <vt:lpstr>Accessing Instance Variables</vt:lpstr>
      <vt:lpstr>8.5  Implementing Instance Methods</vt:lpstr>
      <vt:lpstr>Syntax 8.2: Instance Methods</vt:lpstr>
      <vt:lpstr>Implicit and Explicit Parameters</vt:lpstr>
      <vt:lpstr>8.6  Constructors</vt:lpstr>
      <vt:lpstr>Multiple Constructors</vt:lpstr>
      <vt:lpstr>Syntax 8.3: Constructors</vt:lpstr>
      <vt:lpstr>The Default Constructor</vt:lpstr>
      <vt:lpstr>CashRegister.java</vt:lpstr>
      <vt:lpstr>Common Error 8.1 </vt:lpstr>
      <vt:lpstr>Common Error 8.2 </vt:lpstr>
      <vt:lpstr>Common Error 8.3 </vt:lpstr>
      <vt:lpstr>Special Topic 8.2</vt:lpstr>
      <vt:lpstr>8.7 Testing a Class</vt:lpstr>
      <vt:lpstr>BlueJ:  An IDE for Testing</vt:lpstr>
      <vt:lpstr>CashRegisterTester.java</vt:lpstr>
      <vt:lpstr>Steps to Implementing a Class</vt:lpstr>
      <vt:lpstr>Steps to Implementing a Class</vt:lpstr>
      <vt:lpstr>8.8 Problem Solving: Tracing Objects</vt:lpstr>
      <vt:lpstr>Mutator Methods and Cards</vt:lpstr>
      <vt:lpstr>8.9 Problem Solving</vt:lpstr>
      <vt:lpstr>Patterns:  Keeping a Total</vt:lpstr>
      <vt:lpstr>Patterns:  Counting Events</vt:lpstr>
      <vt:lpstr>Patterns:  Collecting Values</vt:lpstr>
      <vt:lpstr>Patterns:  Managing Properties</vt:lpstr>
      <vt:lpstr>Patterns:  Modeling Stateful Objects</vt:lpstr>
      <vt:lpstr>Patterns:  Object Position</vt:lpstr>
      <vt:lpstr>8.10 Object References</vt:lpstr>
      <vt:lpstr>Shared References</vt:lpstr>
      <vt:lpstr>Primitive versus Reference Copy</vt:lpstr>
      <vt:lpstr>The null reference</vt:lpstr>
      <vt:lpstr>The this reference</vt:lpstr>
      <vt:lpstr>Constructor this reference</vt:lpstr>
      <vt:lpstr>8.11 Static Variables and Methods</vt:lpstr>
      <vt:lpstr>Using Static Variables</vt:lpstr>
      <vt:lpstr>Using Static Methods</vt:lpstr>
      <vt:lpstr>Writing your own Static Methods</vt:lpstr>
      <vt:lpstr>Summary: Classes and Objects</vt:lpstr>
      <vt:lpstr>Summary:  Variables and Methods</vt:lpstr>
      <vt:lpstr>Summary: Method Headers, Data</vt:lpstr>
      <vt:lpstr>Summary:  Parameters, Constructors</vt:lpstr>
    </vt:vector>
  </TitlesOfParts>
  <Company>Technetrain.com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Objects and Classes</dc:title>
  <dc:subject>Java for Everyone 2e</dc:subject>
  <dc:creator>Donald W. Smith</dc:creator>
  <dc:description>Based on bjlo_ch08_8.pdf</dc:description>
  <cp:lastModifiedBy>John Walsh</cp:lastModifiedBy>
  <cp:revision>270</cp:revision>
  <dcterms:created xsi:type="dcterms:W3CDTF">2007-02-01T21:32:19Z</dcterms:created>
  <dcterms:modified xsi:type="dcterms:W3CDTF">2014-09-16T10:32:11Z</dcterms:modified>
  <cp:contentStatus>Final Draft</cp:contentStatus>
</cp:coreProperties>
</file>