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6" r:id="rId2"/>
    <p:sldId id="374" r:id="rId3"/>
    <p:sldId id="341" r:id="rId4"/>
    <p:sldId id="342" r:id="rId5"/>
    <p:sldId id="343" r:id="rId6"/>
    <p:sldId id="344" r:id="rId7"/>
    <p:sldId id="345" r:id="rId8"/>
    <p:sldId id="346" r:id="rId9"/>
    <p:sldId id="350" r:id="rId10"/>
    <p:sldId id="351" r:id="rId11"/>
    <p:sldId id="352" r:id="rId12"/>
    <p:sldId id="353" r:id="rId13"/>
    <p:sldId id="365" r:id="rId14"/>
    <p:sldId id="387" r:id="rId15"/>
    <p:sldId id="357" r:id="rId16"/>
    <p:sldId id="360" r:id="rId17"/>
    <p:sldId id="388" r:id="rId18"/>
    <p:sldId id="361" r:id="rId19"/>
    <p:sldId id="362" r:id="rId20"/>
    <p:sldId id="363" r:id="rId21"/>
    <p:sldId id="364" r:id="rId22"/>
  </p:sldIdLst>
  <p:sldSz cx="9144000" cy="6858000" type="screen4x3"/>
  <p:notesSz cx="6669088" cy="9928225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9900"/>
    <a:srgbClr val="CC0000"/>
    <a:srgbClr val="008000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2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CF1A2B-20CF-49E6-B4CA-4C2D8E5BCC2E}" type="datetime1">
              <a:rPr lang="en-IE"/>
              <a:pPr>
                <a:defRPr/>
              </a:pPr>
              <a:t>13/11/2014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A nic G OOP2 Slides 5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421918-BFB4-4E44-8566-F2B5D8B6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2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F3C5426-43E5-4958-8E65-8203D6A6BC61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IE"/>
              <a:t>A nic G OOP2 Slides 5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A2175C-D388-4D83-A4F2-813D93E019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4301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70CEC4-ED2C-49F0-A85B-7FD39C7BA62B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AED0DE-AB45-4371-86AD-644432FB9B92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2143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E701D2-E8F0-47EB-84DD-DDEF07D284C3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8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8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78500C-2A2E-4A07-BFA2-D5385DC40BF6}" type="slidenum">
              <a:rPr lang="en-IE" sz="1200" smtClean="0"/>
              <a:pPr/>
              <a:t>10</a:t>
            </a:fld>
            <a:endParaRPr lang="en-IE" sz="1200" smtClean="0"/>
          </a:p>
        </p:txBody>
      </p:sp>
      <p:sp>
        <p:nvSpPr>
          <p:cNvPr id="158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26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84E39A-A6A5-4681-A6A6-E6F2FF911731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9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9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52D26D-1BE6-4BBB-B79A-1C423FE4B64E}" type="slidenum">
              <a:rPr lang="en-IE" sz="1200" smtClean="0"/>
              <a:pPr/>
              <a:t>11</a:t>
            </a:fld>
            <a:endParaRPr lang="en-IE" sz="1200" smtClean="0"/>
          </a:p>
        </p:txBody>
      </p:sp>
      <p:sp>
        <p:nvSpPr>
          <p:cNvPr id="159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779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928370-BF17-4F41-8EF3-BF14E843CF82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0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0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C82EEC-657F-4E2E-AB16-61F5659196F1}" type="slidenum">
              <a:rPr lang="en-IE" sz="1200" smtClean="0"/>
              <a:pPr/>
              <a:t>12</a:t>
            </a:fld>
            <a:endParaRPr lang="en-IE" sz="1200" smtClean="0"/>
          </a:p>
        </p:txBody>
      </p:sp>
      <p:sp>
        <p:nvSpPr>
          <p:cNvPr id="160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35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3E726E-8201-4DA7-8C83-4A28714535E3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1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1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CEBBCC-1E5C-495C-8280-C51BDDE3AF05}" type="slidenum">
              <a:rPr lang="en-IE" sz="1200" smtClean="0"/>
              <a:pPr/>
              <a:t>13</a:t>
            </a:fld>
            <a:endParaRPr lang="en-IE" sz="1200" smtClean="0"/>
          </a:p>
        </p:txBody>
      </p:sp>
      <p:sp>
        <p:nvSpPr>
          <p:cNvPr id="161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657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494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F92644-4AA3-4932-8BA3-AA8E39977B93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3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3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F9FAA0-95FA-4875-B2BE-E1E5349DFBF1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63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63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0861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83B3D1-9A43-40BB-8A57-6D2868B00DDC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4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344D26-5479-487D-AC72-A4CEB6FBF8D2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64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64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5215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486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3FDB44-B96B-490B-868E-690035A474D1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6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6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57B92E-DD8E-4C9E-BD4D-CFA523B85BA4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66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66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1371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8603AB-1A53-4CDF-A9A1-D8BA2BD2C3FF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7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7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7BFE17-A80E-4F83-B1AD-D46877AA970A}" type="slidenum">
              <a:rPr lang="en-IE" sz="1200" smtClean="0"/>
              <a:pPr/>
              <a:t>19</a:t>
            </a:fld>
            <a:endParaRPr lang="en-IE" sz="1200" smtClean="0"/>
          </a:p>
        </p:txBody>
      </p:sp>
      <p:sp>
        <p:nvSpPr>
          <p:cNvPr id="167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67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003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B1902F-9B6A-4F71-8BD6-53BB23934D98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0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0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4B3310-E270-4326-B880-337AF6C8DBD7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18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59D98D-62FF-4D45-8DBF-DF0E14FAF6F0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8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8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8581A2-77F9-4B99-B069-ECA1C7473616}" type="slidenum">
              <a:rPr lang="en-IE" sz="1200" smtClean="0"/>
              <a:pPr/>
              <a:t>20</a:t>
            </a:fld>
            <a:endParaRPr lang="en-IE" sz="1200" smtClean="0"/>
          </a:p>
        </p:txBody>
      </p:sp>
      <p:sp>
        <p:nvSpPr>
          <p:cNvPr id="168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68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3332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71CE5A-0595-4BFB-8A5B-D103D2788D31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69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69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ECC9EA-AE9D-4118-970E-C701752E7A72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69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69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4546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FE587E-2981-43BD-A2D5-32BD48C154A6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1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1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0736FE-5B21-4B06-B8F7-38E502028221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51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224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94CD11-A8F1-43A5-81E6-D59AF72A9592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2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2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C79829-D0C0-48F0-A8EB-C8EA8F66518F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52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916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15F870-A707-4F88-B904-DE933C82EA3E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178A89-1C39-4432-9495-2531016E908D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929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942455-4F56-41AF-BED3-42A793AF6FD5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4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4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BD655-7974-4964-A137-FAB651CBFAD2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54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195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FE751E-CECC-4E00-A8F7-2A3535DE06D2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5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5B1EA8-1C23-4A52-992F-666DAF907762}" type="slidenum">
              <a:rPr lang="en-IE" sz="1200" smtClean="0"/>
              <a:pPr/>
              <a:t>7</a:t>
            </a:fld>
            <a:endParaRPr lang="en-IE" sz="1200" smtClean="0"/>
          </a:p>
        </p:txBody>
      </p:sp>
      <p:sp>
        <p:nvSpPr>
          <p:cNvPr id="155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96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95701F-DFF5-4351-96F5-13D9880D1C8A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58E8D7-D0AA-4F66-A7CE-3FFBEF769578}" type="slidenum">
              <a:rPr lang="en-IE" sz="1200" smtClean="0"/>
              <a:pPr/>
              <a:t>8</a:t>
            </a:fld>
            <a:endParaRPr lang="en-IE" sz="1200" smtClean="0"/>
          </a:p>
        </p:txBody>
      </p:sp>
      <p:sp>
        <p:nvSpPr>
          <p:cNvPr id="156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56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060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F05FBD-8FA9-4998-820D-B19851446073}" type="datetime1">
              <a:rPr lang="en-IE" sz="1200" smtClean="0"/>
              <a:pPr/>
              <a:t>13/11/2014</a:t>
            </a:fld>
            <a:endParaRPr lang="en-IE" sz="1200" smtClean="0"/>
          </a:p>
        </p:txBody>
      </p:sp>
      <p:sp>
        <p:nvSpPr>
          <p:cNvPr id="157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5</a:t>
            </a:r>
          </a:p>
        </p:txBody>
      </p:sp>
      <p:sp>
        <p:nvSpPr>
          <p:cNvPr id="157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4B2424-1212-40F4-9BEA-4474575C2094}" type="slidenum">
              <a:rPr lang="en-IE" sz="1200" smtClean="0"/>
              <a:pPr/>
              <a:t>9</a:t>
            </a:fld>
            <a:endParaRPr lang="en-IE" sz="1200" smtClean="0"/>
          </a:p>
        </p:txBody>
      </p:sp>
      <p:sp>
        <p:nvSpPr>
          <p:cNvPr id="157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/>
        </p:spPr>
      </p:sp>
      <p:sp>
        <p:nvSpPr>
          <p:cNvPr id="157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9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526E4-5955-4B09-932B-2CBA714030F2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3E717B2B-C30A-4C3F-A960-8AA4550D8CC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3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4484F-BBB4-4AB5-9616-8EE76C4DCDD7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D944AB24-CBC2-46B1-9A9C-3910553CDA0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153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2FA96-E72C-46AD-9D5B-79E1E359D6E2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12E21D84-C8C3-4D26-91C6-E9810847AF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C721-427E-4CCC-ADFC-45D65EC2020E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566ED0E4-A0EA-4908-8BAB-99B9EFB5498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039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4906E-B985-4530-9BCC-CE68960B7694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20D9EB1E-A362-480A-8F37-BA40DF15E20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4A0C0-8725-4DC5-BEB8-0BC3CD0A36CB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918E54C0-4B7D-407C-8F2D-3ACCED01E81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116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350BD-1F52-4881-916A-8A6A45AC5649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FBAA2A62-1CDD-4ACB-BB43-0F7A079699F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992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F305B-F759-4437-A491-8AD3252604AD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30350892-CB65-4043-98F0-AC9FDE922C1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700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5D53F-3DE8-4E37-AD34-DB9460AC39C4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13EB22E2-B5FC-40CC-A5E1-80C03240BD9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88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01A66-1BAC-46E5-83BB-391ACE151E58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CA166096-118D-4A1D-9F0D-F315BF5D363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900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435E5-27A1-4A46-9FD6-B8CC14B45444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Slide </a:t>
            </a:r>
            <a:fld id="{4A317479-9DD5-472F-91A2-DC462E7A032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52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4CF7C67-51E2-47BA-B835-2D79AE126A36}" type="datetime1">
              <a:rPr lang="en-IE"/>
              <a:pPr>
                <a:defRPr/>
              </a:pPr>
              <a:t>13/11/2014</a:t>
            </a:fld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IE"/>
              <a:t>Slide </a:t>
            </a:r>
            <a:fld id="{1E15E312-4698-46F2-97AB-0E54823DE26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0" y="0"/>
          <a:ext cx="390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 Photo" r:id="rId14" imgW="285866" imgH="5028571" progId="MSPhotoEd.3">
                  <p:embed/>
                </p:oleObj>
              </mc:Choice>
              <mc:Fallback>
                <p:oleObj name="Photo Editor Photo" r:id="rId14" imgW="285866" imgH="5028571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905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A153C59-2723-4F70-8375-2476C893DA4F}" type="slidenum">
              <a:rPr lang="en-IE" sz="1400" smtClean="0"/>
              <a:pPr/>
              <a:t>1</a:t>
            </a:fld>
            <a:endParaRPr lang="en-IE" sz="14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18450" cy="1892300"/>
          </a:xfrm>
        </p:spPr>
        <p:txBody>
          <a:bodyPr/>
          <a:lstStyle/>
          <a:p>
            <a:r>
              <a:rPr lang="en-GB" sz="4000" smtClean="0"/>
              <a:t>Unit 15: structuring a menu-driven record-keeping application</a:t>
            </a:r>
            <a:endParaRPr lang="en-US" sz="400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81300"/>
            <a:ext cx="7486650" cy="2684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Sample Programs: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Bicycle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BicycleFrame0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BicycleFrame1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BicycleFrame2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BicycleFrame3  : added in Unit 16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BicycleFrame4  : added in Unit 18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31E9D28-D5EA-4C5F-926D-BA99BBA0B6D8}" type="slidenum">
              <a:rPr lang="en-IE" sz="1400" smtClean="0"/>
              <a:pPr/>
              <a:t>10</a:t>
            </a:fld>
            <a:endParaRPr lang="en-IE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BicycleFrame constructor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creates the array to hold the bike list (initially empty)</a:t>
            </a:r>
          </a:p>
          <a:p>
            <a:r>
              <a:rPr lang="en-GB" smtClean="0"/>
              <a:t>builds the menus:  </a:t>
            </a:r>
            <a:r>
              <a:rPr lang="en-GB" sz="2400" smtClean="0">
                <a:solidFill>
                  <a:srgbClr val="009900"/>
                </a:solidFill>
              </a:rPr>
              <a:t>(delegated to separate methods)</a:t>
            </a:r>
          </a:p>
          <a:p>
            <a:r>
              <a:rPr lang="en-GB" smtClean="0"/>
              <a:t>   a JMenubar</a:t>
            </a:r>
          </a:p>
          <a:p>
            <a:r>
              <a:rPr lang="en-GB" smtClean="0"/>
              <a:t>   two JMenus</a:t>
            </a:r>
          </a:p>
          <a:p>
            <a:r>
              <a:rPr lang="en-GB" smtClean="0"/>
              <a:t>   a number of JMenuItems and separators</a:t>
            </a:r>
          </a:p>
          <a:p>
            <a:r>
              <a:rPr lang="en-GB" smtClean="0"/>
              <a:t>configures the screen (colours, size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73CCB64-8977-482F-A178-B181389A427E}" type="slidenum">
              <a:rPr lang="en-IE" sz="1400" smtClean="0"/>
              <a:pPr/>
              <a:t>11</a:t>
            </a:fld>
            <a:endParaRPr lang="en-IE" sz="14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building the menus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in the constructor: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smtClean="0"/>
              <a:t>     </a:t>
            </a:r>
            <a:r>
              <a:rPr lang="en-US" sz="1600" smtClean="0"/>
              <a:t>JMenuBar bar = new JMenuBar();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setJMenuBar (bar);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smtClean="0"/>
              <a:t>    createFileMenu();</a:t>
            </a: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    bar.add(fileMenu);</a:t>
            </a:r>
            <a:endParaRPr lang="en-GB" sz="1600" smtClean="0"/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private void createFileMenu(){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smtClean="0"/>
              <a:t>       </a:t>
            </a:r>
            <a:r>
              <a:rPr lang="en-US" sz="1800" smtClean="0"/>
              <a:t>fileMenu = new JMenu("File");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      JMenuItem item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       item= new JMenuItem("New");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       item.addActionListener(this);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       fileMenu.add(item);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smtClean="0"/>
              <a:t>}</a:t>
            </a:r>
            <a:endParaRPr lang="en-GB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AC0E6AB-9115-48BE-A266-63BA833815DD}" type="slidenum">
              <a:rPr lang="en-IE" sz="1400" smtClean="0"/>
              <a:pPr/>
              <a:t>12</a:t>
            </a:fld>
            <a:endParaRPr lang="en-IE" sz="14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actionPerformed()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handles selections from the menus (if-else if selection block)</a:t>
            </a:r>
          </a:p>
          <a:p>
            <a:r>
              <a:rPr lang="en-GB" smtClean="0"/>
              <a:t>uses ‘getActionCommand()’ and .equals() to determine which menu item was clicked</a:t>
            </a:r>
          </a:p>
          <a:p>
            <a:r>
              <a:rPr lang="en-GB" smtClean="0"/>
              <a:t>delegates complicated processes to separate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5F0BE4AC-347F-43D7-A070-6D5870AE2221}" type="slidenum">
              <a:rPr lang="en-IE" sz="1400" smtClean="0"/>
              <a:pPr/>
              <a:t>13</a:t>
            </a:fld>
            <a:endParaRPr lang="en-IE" sz="14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newSystem()</a:t>
            </a:r>
            <a:endParaRPr lang="en-US" sz="400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creates the array to a fixed size</a:t>
            </a:r>
          </a:p>
          <a:p>
            <a:pPr>
              <a:lnSpc>
                <a:spcPct val="90000"/>
              </a:lnSpc>
            </a:pPr>
            <a:r>
              <a:rPr lang="en-GB" smtClean="0"/>
              <a:t>sets the counter for valid records to 0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Remember: 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‘Class View’ within JCreator gives you a list of methods.  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Clicking on a method name takes you to that method.</a:t>
            </a: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adding a bicycle</a:t>
            </a:r>
            <a:endParaRPr lang="en-US" sz="400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Method adds one bicycle to the system:</a:t>
            </a:r>
          </a:p>
          <a:p>
            <a:pPr>
              <a:lnSpc>
                <a:spcPct val="90000"/>
              </a:lnSpc>
            </a:pPr>
            <a:r>
              <a:rPr lang="en-GB" smtClean="0"/>
              <a:t>creates and configures a Bicycle instance to represent the new bicycle</a:t>
            </a:r>
          </a:p>
          <a:p>
            <a:pPr>
              <a:lnSpc>
                <a:spcPct val="90000"/>
              </a:lnSpc>
            </a:pPr>
            <a:r>
              <a:rPr lang="en-GB" smtClean="0"/>
              <a:t>adds this instance to the existing list or array</a:t>
            </a:r>
          </a:p>
          <a:p>
            <a:pPr>
              <a:lnSpc>
                <a:spcPct val="90000"/>
              </a:lnSpc>
            </a:pPr>
            <a:r>
              <a:rPr lang="en-GB" smtClean="0"/>
              <a:t>There are various ways to do this, depending on the range of constructors in the Bicycle class</a:t>
            </a: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D8A053B3-1E59-4B4F-B3C9-5BCE4FB49B0D}" type="slidenum">
              <a:rPr lang="en-IE" sz="1400" smtClean="0"/>
              <a:pPr/>
              <a:t>15</a:t>
            </a:fld>
            <a:endParaRPr lang="en-IE" sz="14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addBicycle() method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/>
              <a:t>constructs a default Bicycle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asks the user to enter the details 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if everything is ok, adds the new bicycle to the array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It should check that valid details were entered, and that there is room in the array</a:t>
            </a:r>
          </a:p>
          <a:p>
            <a:pPr>
              <a:lnSpc>
                <a:spcPct val="90000"/>
              </a:lnSpc>
            </a:pPr>
            <a:endParaRPr lang="en-GB" sz="2800" smtClean="0"/>
          </a:p>
          <a:p>
            <a:pPr>
              <a:lnSpc>
                <a:spcPct val="90000"/>
              </a:lnSpc>
            </a:pPr>
            <a:r>
              <a:rPr lang="en-GB" sz="2800" smtClean="0"/>
              <a:t>current version only asks for owner name: you need to ask also for make and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A27C157-6429-4851-9F11-F7DD3A764804}" type="slidenum">
              <a:rPr lang="en-IE" sz="1400" smtClean="0"/>
              <a:pPr/>
              <a:t>16</a:t>
            </a:fld>
            <a:endParaRPr lang="en-IE" sz="1400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addBicycle(): no error-checking</a:t>
            </a:r>
            <a:endParaRPr lang="en-US" sz="400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33CC"/>
                </a:solidFill>
              </a:rPr>
              <a:t>public void</a:t>
            </a:r>
            <a:r>
              <a:rPr lang="en-US" sz="2400" smtClean="0"/>
              <a:t> addBicycle()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Bicycle temp </a:t>
            </a:r>
            <a:r>
              <a:rPr lang="en-US" sz="2400" smtClean="0">
                <a:solidFill>
                  <a:srgbClr val="CC0000"/>
                </a:solidFill>
              </a:rPr>
              <a:t>=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33CC"/>
                </a:solidFill>
              </a:rPr>
              <a:t>new</a:t>
            </a:r>
            <a:r>
              <a:rPr lang="en-US" sz="2400" smtClean="0"/>
              <a:t> Bicycle();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    temp.setName ( </a:t>
            </a:r>
            <a:r>
              <a:rPr lang="en-US" sz="2400" smtClean="0">
                <a:solidFill>
                  <a:srgbClr val="0033CC"/>
                </a:solidFill>
              </a:rPr>
              <a:t>JOptionPane</a:t>
            </a:r>
            <a:r>
              <a:rPr lang="en-US" sz="2400" smtClean="0"/>
              <a:t>.showInputDialog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                   </a:t>
            </a:r>
            <a:r>
              <a:rPr lang="en-US" sz="2400" smtClean="0">
                <a:solidFill>
                  <a:srgbClr val="9900CC"/>
                </a:solidFill>
              </a:rPr>
              <a:t>(“Owner’s name:</a:t>
            </a:r>
            <a:r>
              <a:rPr lang="en-US" sz="2400" smtClean="0"/>
              <a:t> 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    temp.setMake ( </a:t>
            </a:r>
            <a:r>
              <a:rPr lang="en-US" sz="2400" smtClean="0">
                <a:solidFill>
                  <a:srgbClr val="0033CC"/>
                </a:solidFill>
              </a:rPr>
              <a:t>JOptionPane</a:t>
            </a:r>
            <a:r>
              <a:rPr lang="en-US" sz="2400" smtClean="0"/>
              <a:t>.showInputDialog</a:t>
            </a:r>
            <a:r>
              <a:rPr lang="en-US" sz="2400" smtClean="0">
                <a:solidFill>
                  <a:srgbClr val="9900CC"/>
                </a:solidFill>
              </a:rPr>
              <a:t>(“make:</a:t>
            </a:r>
            <a:r>
              <a:rPr lang="en-US" sz="2400" smtClean="0"/>
              <a:t> 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    temp.setValue ( </a:t>
            </a:r>
            <a:r>
              <a:rPr lang="en-US" sz="2400" smtClean="0">
                <a:solidFill>
                  <a:srgbClr val="0033CC"/>
                </a:solidFill>
              </a:rPr>
              <a:t>Double</a:t>
            </a:r>
            <a:r>
              <a:rPr lang="en-US" sz="2400" smtClean="0"/>
              <a:t>.parseDouble(</a:t>
            </a:r>
            <a:r>
              <a:rPr lang="en-US" sz="2400" smtClean="0">
                <a:solidFill>
                  <a:srgbClr val="0033CC"/>
                </a:solidFill>
              </a:rPr>
              <a:t>JOptionPane</a:t>
            </a:r>
            <a:r>
              <a:rPr lang="en-US" sz="2400" smtClean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                   showInputDialog</a:t>
            </a:r>
            <a:r>
              <a:rPr lang="en-US" sz="2400" smtClean="0">
                <a:solidFill>
                  <a:srgbClr val="9900CC"/>
                </a:solidFill>
              </a:rPr>
              <a:t>(“value:</a:t>
            </a:r>
            <a:r>
              <a:rPr lang="en-US" sz="2400" smtClean="0"/>
              <a:t> ")));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     </a:t>
            </a:r>
            <a:r>
              <a:rPr lang="en-US" sz="2400" smtClean="0">
                <a:solidFill>
                  <a:srgbClr val="008000"/>
                </a:solidFill>
              </a:rPr>
              <a:t>// add to the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     bikes[count] </a:t>
            </a:r>
            <a:r>
              <a:rPr lang="en-US" sz="2400" smtClean="0">
                <a:solidFill>
                  <a:srgbClr val="CC0000"/>
                </a:solidFill>
              </a:rPr>
              <a:t>=</a:t>
            </a:r>
            <a:r>
              <a:rPr lang="en-US" sz="2400" smtClean="0"/>
              <a:t> temp;  </a:t>
            </a:r>
            <a:r>
              <a:rPr lang="en-US" sz="2400" smtClean="0">
                <a:solidFill>
                  <a:srgbClr val="008000"/>
                </a:solidFill>
              </a:rPr>
              <a:t>// should check is there space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smtClean="0"/>
              <a:t>      count</a:t>
            </a:r>
            <a:r>
              <a:rPr lang="en-GB" sz="2400" smtClean="0">
                <a:solidFill>
                  <a:srgbClr val="CC0000"/>
                </a:solidFill>
              </a:rPr>
              <a:t>++</a:t>
            </a:r>
            <a:r>
              <a:rPr lang="en-GB" sz="2400" smtClean="0"/>
              <a:t>;</a:t>
            </a: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display()</a:t>
            </a:r>
            <a:endParaRPr lang="en-US" sz="40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Purpose: display a list of all bicycles in the system in a pop-up dialog</a:t>
            </a:r>
          </a:p>
          <a:p>
            <a:endParaRPr lang="en-GB" smtClean="0"/>
          </a:p>
          <a:p>
            <a:r>
              <a:rPr lang="en-GB" smtClean="0"/>
              <a:t>If there are none at the moment, display an appropriate message instead</a:t>
            </a: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6856321-AC5C-404C-A923-59CCF1F1F9D1}" type="slidenum">
              <a:rPr lang="en-IE" sz="1400" smtClean="0"/>
              <a:pPr/>
              <a:t>18</a:t>
            </a:fld>
            <a:endParaRPr lang="en-IE" sz="14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display()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uses a JTextArea to hold the list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setText() for the heading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append() for details of each valid bike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checks the value of ‘count’ to see are there any bikes in the system</a:t>
            </a:r>
          </a:p>
          <a:p>
            <a:pPr>
              <a:lnSpc>
                <a:spcPct val="80000"/>
              </a:lnSpc>
            </a:pPr>
            <a:endParaRPr lang="en-GB" sz="2800" smtClean="0"/>
          </a:p>
          <a:p>
            <a:pPr>
              <a:lnSpc>
                <a:spcPct val="80000"/>
              </a:lnSpc>
            </a:pPr>
            <a:r>
              <a:rPr lang="en-GB" sz="2800" smtClean="0"/>
              <a:t>Current version uses unformatted toString() to display the details: you should use the ‘get’ methods, a monospaced font and String.format() for a better tabular display</a:t>
            </a:r>
          </a:p>
          <a:p>
            <a:pPr>
              <a:lnSpc>
                <a:spcPct val="80000"/>
              </a:lnSpc>
            </a:pPr>
            <a:endParaRPr lang="en-GB" sz="2800" smtClean="0"/>
          </a:p>
          <a:p>
            <a:pPr>
              <a:lnSpc>
                <a:spcPct val="80000"/>
              </a:lnSpc>
            </a:pPr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22B2A27-0AF7-49C4-B11C-C58D1A7903B4}" type="slidenum">
              <a:rPr lang="en-IE" sz="1400" smtClean="0"/>
              <a:pPr/>
              <a:t>19</a:t>
            </a:fld>
            <a:endParaRPr lang="en-IE" sz="140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public void display() {  </a:t>
            </a:r>
            <a:endParaRPr lang="en-GB" sz="40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993063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   </a:t>
            </a:r>
            <a:r>
              <a:rPr lang="en-US" sz="2800" smtClean="0">
                <a:solidFill>
                  <a:schemeClr val="accent2"/>
                </a:solidFill>
              </a:rPr>
              <a:t>JTextArea</a:t>
            </a:r>
            <a:r>
              <a:rPr lang="en-US" sz="2800" smtClean="0"/>
              <a:t> output = </a:t>
            </a:r>
            <a:r>
              <a:rPr lang="en-US" sz="2800" smtClean="0">
                <a:solidFill>
                  <a:srgbClr val="0033CC"/>
                </a:solidFill>
              </a:rPr>
              <a:t>new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accent2"/>
                </a:solidFill>
              </a:rPr>
              <a:t>JTextArea</a:t>
            </a:r>
            <a:r>
              <a:rPr lang="en-US" sz="2800" smtClean="0"/>
              <a:t>();</a:t>
            </a:r>
          </a:p>
          <a:p>
            <a:pPr>
              <a:buFontTx/>
              <a:buNone/>
            </a:pPr>
            <a:r>
              <a:rPr lang="en-GB" sz="2800" smtClean="0"/>
              <a:t>   </a:t>
            </a:r>
            <a:r>
              <a:rPr lang="en-GB" sz="2800" smtClean="0">
                <a:solidFill>
                  <a:srgbClr val="0033CC"/>
                </a:solidFill>
              </a:rPr>
              <a:t>if</a:t>
            </a:r>
            <a:r>
              <a:rPr lang="en-GB" sz="2800" smtClean="0"/>
              <a:t> (count </a:t>
            </a:r>
            <a:r>
              <a:rPr lang="en-GB" sz="2800" smtClean="0">
                <a:solidFill>
                  <a:srgbClr val="CC0000"/>
                </a:solidFill>
              </a:rPr>
              <a:t>&gt; </a:t>
            </a:r>
            <a:r>
              <a:rPr lang="en-GB" sz="2800" smtClean="0"/>
              <a:t>0) {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      output.setText("Bicycle list\n"); </a:t>
            </a:r>
          </a:p>
          <a:p>
            <a:pPr>
              <a:buFontTx/>
              <a:buNone/>
            </a:pPr>
            <a:r>
              <a:rPr lang="en-US" sz="2800" smtClean="0"/>
              <a:t>       </a:t>
            </a:r>
            <a:r>
              <a:rPr lang="en-US" sz="2800" smtClean="0">
                <a:solidFill>
                  <a:srgbClr val="0033CC"/>
                </a:solidFill>
              </a:rPr>
              <a:t>for</a:t>
            </a:r>
            <a:r>
              <a:rPr lang="en-US" sz="2800" smtClean="0"/>
              <a:t> (i </a:t>
            </a:r>
            <a:r>
              <a:rPr lang="en-US" sz="2800" smtClean="0">
                <a:solidFill>
                  <a:srgbClr val="CC0000"/>
                </a:solidFill>
              </a:rPr>
              <a:t>=</a:t>
            </a:r>
            <a:r>
              <a:rPr lang="en-US" sz="2800" smtClean="0"/>
              <a:t> 0; i </a:t>
            </a:r>
            <a:r>
              <a:rPr lang="en-US" sz="2800" smtClean="0">
                <a:solidFill>
                  <a:srgbClr val="CC0000"/>
                </a:solidFill>
              </a:rPr>
              <a:t>&lt; </a:t>
            </a:r>
            <a:r>
              <a:rPr lang="en-US" sz="2800" smtClean="0"/>
              <a:t>count; i</a:t>
            </a:r>
            <a:r>
              <a:rPr lang="en-US" sz="2800" smtClean="0">
                <a:solidFill>
                  <a:srgbClr val="CC0000"/>
                </a:solidFill>
              </a:rPr>
              <a:t>++</a:t>
            </a:r>
            <a:r>
              <a:rPr lang="en-US" sz="2800" smtClean="0"/>
              <a:t>)</a:t>
            </a:r>
          </a:p>
          <a:p>
            <a:pPr>
              <a:buFontTx/>
              <a:buNone/>
            </a:pPr>
            <a:r>
              <a:rPr lang="en-US" sz="2800" smtClean="0"/>
              <a:t>            output.append ( bikes[i].toString() </a:t>
            </a:r>
            <a:r>
              <a:rPr lang="en-US" sz="2800" smtClean="0">
                <a:solidFill>
                  <a:srgbClr val="CC0000"/>
                </a:solidFill>
              </a:rPr>
              <a:t>+</a:t>
            </a:r>
            <a:r>
              <a:rPr lang="en-US" sz="2800" smtClean="0"/>
              <a:t> “\n”);</a:t>
            </a:r>
          </a:p>
          <a:p>
            <a:pPr>
              <a:buFontTx/>
              <a:buNone/>
            </a:pPr>
            <a:r>
              <a:rPr lang="en-GB" sz="2800" smtClean="0"/>
              <a:t>  } </a:t>
            </a:r>
            <a:r>
              <a:rPr lang="en-GB" sz="2800" smtClean="0">
                <a:solidFill>
                  <a:srgbClr val="009900"/>
                </a:solidFill>
              </a:rPr>
              <a:t>// end if</a:t>
            </a:r>
            <a:endParaRPr lang="en-US" sz="2800" smtClean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2800" smtClean="0"/>
              <a:t>   </a:t>
            </a:r>
            <a:r>
              <a:rPr lang="en-US" sz="2800" smtClean="0">
                <a:solidFill>
                  <a:schemeClr val="accent2"/>
                </a:solidFill>
              </a:rPr>
              <a:t>JOptionPane</a:t>
            </a:r>
            <a:r>
              <a:rPr lang="en-US" sz="2800" smtClean="0"/>
              <a:t>.showMessageDialog(</a:t>
            </a:r>
            <a:r>
              <a:rPr lang="en-US" sz="2800" smtClean="0">
                <a:solidFill>
                  <a:srgbClr val="0033CC"/>
                </a:solidFill>
              </a:rPr>
              <a:t>null</a:t>
            </a:r>
            <a:r>
              <a:rPr lang="en-US" sz="2800" smtClean="0"/>
              <a:t>, output);</a:t>
            </a:r>
          </a:p>
          <a:p>
            <a:pPr>
              <a:buFontTx/>
              <a:buNone/>
            </a:pPr>
            <a:r>
              <a:rPr lang="en-US" sz="2800" smtClean="0"/>
              <a:t> } </a:t>
            </a:r>
            <a:r>
              <a:rPr lang="en-US" sz="2800" smtClean="0">
                <a:solidFill>
                  <a:srgbClr val="009900"/>
                </a:solidFill>
              </a:rPr>
              <a:t>// end method</a:t>
            </a:r>
            <a:endParaRPr lang="en-GB" sz="280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DC462D6-FA38-42BD-8110-0055039FC6AD}" type="slidenum">
              <a:rPr lang="en-IE" sz="1400" smtClean="0"/>
              <a:pPr/>
              <a:t>2</a:t>
            </a:fld>
            <a:endParaRPr lang="en-IE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Objectives, Unit 15</a:t>
            </a:r>
            <a:endParaRPr lang="en-US" sz="400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Write a simple menu-driven system to set up and manipulate a set of records </a:t>
            </a:r>
          </a:p>
          <a:p>
            <a:r>
              <a:rPr lang="en-GB" smtClean="0"/>
              <a:t>Hold that set of records in memory as an array or ArrayList or LinkedList</a:t>
            </a:r>
          </a:p>
          <a:p>
            <a:r>
              <a:rPr lang="en-GB" smtClean="0"/>
              <a:t>Divide the system into a series of single-purpose methods for ease of coding and testing</a:t>
            </a: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EBF0F23A-62FA-4148-955C-6D2AAE983C0C}" type="slidenum">
              <a:rPr lang="en-IE" sz="1400" smtClean="0"/>
              <a:pPr/>
              <a:t>20</a:t>
            </a:fld>
            <a:endParaRPr lang="en-IE" sz="1400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showMessage() : utility method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purpose: make it a little simpler to use a messageDialog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no need to type JOptionPane or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// version to display a 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public void showMessage(String s) {      JOptionPane.showMessageDialog( null , 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smtClean="0"/>
              <a:t>// version to display a JTextArea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public void showMessage(JTextArea a) {      JOptionPane.showMessageDialog( null , a);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 }</a:t>
            </a:r>
            <a:endParaRPr lang="en-GB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EFF1045-2866-4442-A842-616F0511A3B2}" type="slidenum">
              <a:rPr lang="en-IE" sz="1400" smtClean="0"/>
              <a:pPr/>
              <a:t>21</a:t>
            </a:fld>
            <a:endParaRPr lang="en-IE" sz="1400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critical factors: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addBicycle() method must request the data needed for a new Bicycle</a:t>
            </a:r>
          </a:p>
          <a:p>
            <a:r>
              <a:rPr lang="en-GB" smtClean="0"/>
              <a:t>Bicycle class must have a correponding constructor method and/or ‘set’ methods</a:t>
            </a:r>
          </a:p>
          <a:p>
            <a:r>
              <a:rPr lang="en-GB" smtClean="0"/>
              <a:t>display() uses ‘get’ methods or toString(): tabs don’t work well with dialogs, so you may need String.format() to get control over the display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B8EEFD0-946A-406E-85AF-962FC96948EA}" type="slidenum">
              <a:rPr lang="en-IE" sz="1400" smtClean="0"/>
              <a:pPr/>
              <a:t>3</a:t>
            </a:fld>
            <a:endParaRPr lang="en-IE" sz="1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The Bicycle List application</a:t>
            </a:r>
            <a:endParaRPr lang="en-US" sz="4000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 smtClean="0"/>
              <a:t>Menu-driven system: allows the user to </a:t>
            </a:r>
          </a:p>
          <a:p>
            <a:r>
              <a:rPr lang="en-GB" sz="2800" smtClean="0"/>
              <a:t>set up a new system to keep track of bicycles</a:t>
            </a:r>
          </a:p>
          <a:p>
            <a:r>
              <a:rPr lang="en-GB" sz="2800" smtClean="0"/>
              <a:t>add bicycles, adding each one to an array as they are entered (or a list, after unit 18)</a:t>
            </a:r>
          </a:p>
          <a:p>
            <a:r>
              <a:rPr lang="en-GB" sz="2800" smtClean="0"/>
              <a:t>display the list of bicycles</a:t>
            </a:r>
          </a:p>
          <a:p>
            <a:r>
              <a:rPr lang="en-GB" sz="2800" smtClean="0"/>
              <a:t>save the details to persistent storage, and load them up on re-starting (implemented after unit 16)</a:t>
            </a:r>
          </a:p>
          <a:p>
            <a:r>
              <a:rPr lang="en-GB" sz="2800" smtClean="0"/>
              <a:t>perform other processing</a:t>
            </a:r>
            <a:endParaRPr lang="en-US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5EF20B28-9F04-428F-9935-FFB8ABDD7E01}" type="slidenum">
              <a:rPr lang="en-IE" sz="1400" smtClean="0"/>
              <a:pPr/>
              <a:t>4</a:t>
            </a:fld>
            <a:endParaRPr lang="en-IE" sz="1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Based on a JFrame with menus</a:t>
            </a:r>
            <a:endParaRPr lang="en-US" sz="4000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Attributes: </a:t>
            </a:r>
          </a:p>
          <a:p>
            <a:r>
              <a:rPr lang="en-GB" smtClean="0"/>
              <a:t>2 menus (File and Bicycle)</a:t>
            </a:r>
          </a:p>
          <a:p>
            <a:r>
              <a:rPr lang="en-GB" smtClean="0"/>
              <a:t>A JTextArea (for displaying the list)</a:t>
            </a:r>
          </a:p>
          <a:p>
            <a:r>
              <a:rPr lang="en-GB" smtClean="0"/>
              <a:t>An array of Bicycles (for storing the list)</a:t>
            </a:r>
          </a:p>
          <a:p>
            <a:r>
              <a:rPr lang="en-GB" smtClean="0"/>
              <a:t>an int to keep track of how many valid bicycles there are in the array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65DE9D57-6F70-483B-93A0-A74C587E44EE}" type="slidenum">
              <a:rPr lang="en-IE" sz="1400" smtClean="0"/>
              <a:pPr/>
              <a:t>5</a:t>
            </a:fld>
            <a:endParaRPr lang="en-IE" sz="14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Actions</a:t>
            </a:r>
            <a:endParaRPr lang="en-US" sz="400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Set up a new system (clear the array, and set the count back to 0)</a:t>
            </a:r>
          </a:p>
          <a:p>
            <a:pPr>
              <a:lnSpc>
                <a:spcPct val="90000"/>
              </a:lnSpc>
            </a:pPr>
            <a:r>
              <a:rPr lang="en-GB" smtClean="0"/>
              <a:t>Add a new Bicycle (create a new Bicycle, ask for the details and set them up, store it in the next array slot, and increase the count by 1)</a:t>
            </a:r>
          </a:p>
          <a:p>
            <a:pPr>
              <a:lnSpc>
                <a:spcPct val="90000"/>
              </a:lnSpc>
            </a:pPr>
            <a:r>
              <a:rPr lang="en-GB" smtClean="0"/>
              <a:t>Display the list of Bicycles</a:t>
            </a:r>
          </a:p>
          <a:p>
            <a:pPr>
              <a:lnSpc>
                <a:spcPct val="90000"/>
              </a:lnSpc>
            </a:pPr>
            <a:r>
              <a:rPr lang="en-GB" smtClean="0"/>
              <a:t>Quit</a:t>
            </a: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5B3405B-3468-4D22-9D63-D6BC4A47F8A2}" type="slidenum">
              <a:rPr lang="en-IE" sz="1400" smtClean="0"/>
              <a:pPr/>
              <a:t>6</a:t>
            </a:fld>
            <a:endParaRPr lang="en-IE" sz="14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Methods</a:t>
            </a:r>
            <a:endParaRPr lang="en-US" sz="400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/>
              <a:t>constructor  	   // </a:t>
            </a:r>
            <a:r>
              <a:rPr lang="en-GB" sz="2400" smtClean="0">
                <a:solidFill>
                  <a:srgbClr val="008000"/>
                </a:solidFill>
              </a:rPr>
              <a:t>initialises the screen and the array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addBicycle() 	   // </a:t>
            </a:r>
            <a:r>
              <a:rPr lang="en-GB" sz="2400" smtClean="0">
                <a:solidFill>
                  <a:srgbClr val="008000"/>
                </a:solidFill>
              </a:rPr>
              <a:t>adds one bicycle to the system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display()   //</a:t>
            </a:r>
            <a:r>
              <a:rPr lang="en-GB" sz="2400" smtClean="0">
                <a:solidFill>
                  <a:srgbClr val="008000"/>
                </a:solidFill>
              </a:rPr>
              <a:t>displays all bicycles currently in the system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actionPerformed() // </a:t>
            </a:r>
            <a:r>
              <a:rPr lang="en-GB" sz="2400" smtClean="0">
                <a:solidFill>
                  <a:srgbClr val="008000"/>
                </a:solidFill>
              </a:rPr>
              <a:t>processes button clicks</a:t>
            </a:r>
          </a:p>
          <a:p>
            <a:pPr>
              <a:lnSpc>
                <a:spcPct val="90000"/>
              </a:lnSpc>
            </a:pPr>
            <a:endParaRPr lang="en-GB" sz="2800" smtClean="0"/>
          </a:p>
          <a:p>
            <a:pPr>
              <a:lnSpc>
                <a:spcPct val="90000"/>
              </a:lnSpc>
            </a:pPr>
            <a:r>
              <a:rPr lang="en-GB" sz="2800" smtClean="0"/>
              <a:t>createFileMenu() and createBikeMenu()  </a:t>
            </a:r>
            <a:r>
              <a:rPr lang="en-GB" sz="2400" smtClean="0">
                <a:solidFill>
                  <a:srgbClr val="008000"/>
                </a:solidFill>
              </a:rPr>
              <a:t>(make the constructor shorter)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newSystem()   	   </a:t>
            </a:r>
            <a:r>
              <a:rPr lang="en-GB" sz="2400" smtClean="0">
                <a:solidFill>
                  <a:srgbClr val="008000"/>
                </a:solidFill>
              </a:rPr>
              <a:t>// clears the array and sets count to 0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showMessage() 	   </a:t>
            </a:r>
            <a:r>
              <a:rPr lang="en-GB" sz="2400" smtClean="0">
                <a:solidFill>
                  <a:srgbClr val="008000"/>
                </a:solidFill>
              </a:rPr>
              <a:t>// makes the code simpler</a:t>
            </a:r>
            <a:endParaRPr lang="en-US" sz="24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2B8F4186-DA3C-4D3C-B88A-AF5277E9D9B3}" type="slidenum">
              <a:rPr lang="en-IE" sz="1400" smtClean="0"/>
              <a:pPr/>
              <a:t>7</a:t>
            </a:fld>
            <a:endParaRPr lang="en-IE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Classes</a:t>
            </a:r>
            <a:endParaRPr lang="en-US" sz="40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BicycleFrame</a:t>
            </a:r>
          </a:p>
          <a:p>
            <a:pPr>
              <a:lnSpc>
                <a:spcPct val="90000"/>
              </a:lnSpc>
            </a:pPr>
            <a:r>
              <a:rPr lang="en-GB" smtClean="0"/>
              <a:t>a screen class with menus, which handles its own action events; has its own short main()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Bicycle</a:t>
            </a:r>
          </a:p>
          <a:p>
            <a:pPr>
              <a:lnSpc>
                <a:spcPct val="90000"/>
              </a:lnSpc>
            </a:pPr>
            <a:r>
              <a:rPr lang="en-GB" smtClean="0"/>
              <a:t>an instantiable class which models a bicycle</a:t>
            </a:r>
          </a:p>
          <a:p>
            <a:pPr>
              <a:lnSpc>
                <a:spcPct val="90000"/>
              </a:lnSpc>
            </a:pPr>
            <a:r>
              <a:rPr lang="en-GB" smtClean="0"/>
              <a:t>each bicycle has owner name, make and value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28DE5D6A-EF4C-4EA2-A63F-7E6BAF3713A6}" type="slidenum">
              <a:rPr lang="en-IE" sz="1400" smtClean="0"/>
              <a:pPr/>
              <a:t>8</a:t>
            </a:fld>
            <a:endParaRPr lang="en-IE" sz="14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Why two Classes?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BicycleFrame models the screen, with menu bar, two menus, and various blocks of code for handling selections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BicycleFrame has an array of Bicycles as an attribute and contains methods for dealing with a set of bicycles </a:t>
            </a:r>
          </a:p>
          <a:p>
            <a:pPr>
              <a:lnSpc>
                <a:spcPct val="80000"/>
              </a:lnSpc>
            </a:pPr>
            <a:endParaRPr lang="en-GB" sz="2800" smtClean="0"/>
          </a:p>
          <a:p>
            <a:pPr>
              <a:lnSpc>
                <a:spcPct val="80000"/>
              </a:lnSpc>
            </a:pPr>
            <a:r>
              <a:rPr lang="en-GB" sz="2800" smtClean="0"/>
              <a:t>Bicycle models one Bicycle. It has methods for dealing with one Bicycle, and attributes like make and value.  This is an instantiable class independent of the GUI.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57D95FC-3299-4C05-8C6B-214DE99B32BD}" type="slidenum">
              <a:rPr lang="en-IE" sz="1400" smtClean="0"/>
              <a:pPr/>
              <a:t>9</a:t>
            </a:fld>
            <a:endParaRPr lang="en-IE" sz="14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Versions of Bicycle System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CC3300"/>
                </a:solidFill>
              </a:rPr>
              <a:t>0.</a:t>
            </a:r>
            <a:r>
              <a:rPr lang="en-GB" sz="2400" smtClean="0"/>
              <a:t> Menus only (when you click on an item, nothing happens)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CC3300"/>
                </a:solidFill>
              </a:rPr>
              <a:t>1.</a:t>
            </a:r>
            <a:r>
              <a:rPr lang="en-GB" sz="2400" smtClean="0"/>
              <a:t> Skeleton action-handling:  a showMessage() method, a displayAll() method which only gives the heading, and a stub action for add()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CC3300"/>
                </a:solidFill>
              </a:rPr>
              <a:t>2</a:t>
            </a:r>
            <a:r>
              <a:rPr lang="en-GB" sz="2400" smtClean="0"/>
              <a:t>. Allows you to add several bikes and remember all of them (held in an array of Bicycle objects:  each entry in the array is a Bicycle.)  The Bicycle class is needed at this stage.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CC3300"/>
                </a:solidFill>
              </a:rPr>
              <a:t>3</a:t>
            </a:r>
            <a:r>
              <a:rPr lang="en-GB" sz="2400" smtClean="0"/>
              <a:t>. Allows you to store the array to disc and load it up again. Will be provided after you have studied persistence and exceptions.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smtClean="0">
                <a:solidFill>
                  <a:srgbClr val="CC3300"/>
                </a:solidFill>
              </a:rPr>
              <a:t>4.</a:t>
            </a:r>
            <a:r>
              <a:rPr lang="en-GB" sz="2400" smtClean="0"/>
              <a:t> Uses an LinkedList data structure instead of an array.  Will be provided after you have studied unit 18.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1273</Words>
  <Application>Microsoft Office PowerPoint</Application>
  <PresentationFormat>On-screen Show (4:3)</PresentationFormat>
  <Paragraphs>225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Comic Sans MS</vt:lpstr>
      <vt:lpstr>Times New Roman</vt:lpstr>
      <vt:lpstr>Default Design</vt:lpstr>
      <vt:lpstr>Photo Editor Photo</vt:lpstr>
      <vt:lpstr>Unit 15: structuring a menu-driven record-keeping application</vt:lpstr>
      <vt:lpstr>Objectives, Unit 15</vt:lpstr>
      <vt:lpstr>The Bicycle List application</vt:lpstr>
      <vt:lpstr>Based on a JFrame with menus</vt:lpstr>
      <vt:lpstr>Actions</vt:lpstr>
      <vt:lpstr>Methods</vt:lpstr>
      <vt:lpstr>Classes</vt:lpstr>
      <vt:lpstr>Why two Classes?</vt:lpstr>
      <vt:lpstr>Versions of Bicycle System</vt:lpstr>
      <vt:lpstr>BicycleFrame constructor</vt:lpstr>
      <vt:lpstr>building the menus</vt:lpstr>
      <vt:lpstr>actionPerformed()</vt:lpstr>
      <vt:lpstr>newSystem()</vt:lpstr>
      <vt:lpstr>adding a bicycle</vt:lpstr>
      <vt:lpstr>addBicycle() method</vt:lpstr>
      <vt:lpstr>addBicycle(): no error-checking</vt:lpstr>
      <vt:lpstr>display()</vt:lpstr>
      <vt:lpstr>display()</vt:lpstr>
      <vt:lpstr>public void display() {  </vt:lpstr>
      <vt:lpstr>showMessage() : utility method</vt:lpstr>
      <vt:lpstr>critical factors: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OOP2 Lecture Slides 5</dc:title>
  <dc:creator>Aoileann nic Gearailt</dc:creator>
  <cp:lastModifiedBy>John Walsh</cp:lastModifiedBy>
  <cp:revision>127</cp:revision>
  <dcterms:created xsi:type="dcterms:W3CDTF">2002-05-07T20:59:36Z</dcterms:created>
  <dcterms:modified xsi:type="dcterms:W3CDTF">2014-11-13T11:24:45Z</dcterms:modified>
</cp:coreProperties>
</file>