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tags/tag7.xml" ContentType="application/vnd.openxmlformats-officedocument.presentationml.tags+xml"/>
  <Override PartName="/ppt/notesSlides/notesSlide15.xml" ContentType="application/vnd.openxmlformats-officedocument.presentationml.notesSlide+xml"/>
  <Override PartName="/ppt/tags/tag8.xml" ContentType="application/vnd.openxmlformats-officedocument.presentationml.tags+xml"/>
  <Override PartName="/ppt/notesSlides/notesSlide16.xml" ContentType="application/vnd.openxmlformats-officedocument.presentationml.notesSlide+xml"/>
  <Override PartName="/ppt/tags/tag9.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tags/tag1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3.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tags/tag15.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3"/>
  </p:notesMasterIdLst>
  <p:handoutMasterIdLst>
    <p:handoutMasterId r:id="rId34"/>
  </p:handoutMasterIdLst>
  <p:sldIdLst>
    <p:sldId id="314" r:id="rId2"/>
    <p:sldId id="375" r:id="rId3"/>
    <p:sldId id="318" r:id="rId4"/>
    <p:sldId id="319" r:id="rId5"/>
    <p:sldId id="320" r:id="rId6"/>
    <p:sldId id="322" r:id="rId7"/>
    <p:sldId id="384" r:id="rId8"/>
    <p:sldId id="376" r:id="rId9"/>
    <p:sldId id="323" r:id="rId10"/>
    <p:sldId id="329" r:id="rId11"/>
    <p:sldId id="385" r:id="rId12"/>
    <p:sldId id="377" r:id="rId13"/>
    <p:sldId id="331" r:id="rId14"/>
    <p:sldId id="332" r:id="rId15"/>
    <p:sldId id="333" r:id="rId16"/>
    <p:sldId id="334" r:id="rId17"/>
    <p:sldId id="335" r:id="rId18"/>
    <p:sldId id="386" r:id="rId19"/>
    <p:sldId id="336" r:id="rId20"/>
    <p:sldId id="326" r:id="rId21"/>
    <p:sldId id="378" r:id="rId22"/>
    <p:sldId id="324" r:id="rId23"/>
    <p:sldId id="380" r:id="rId24"/>
    <p:sldId id="381" r:id="rId25"/>
    <p:sldId id="337" r:id="rId26"/>
    <p:sldId id="338" r:id="rId27"/>
    <p:sldId id="382" r:id="rId28"/>
    <p:sldId id="339" r:id="rId29"/>
    <p:sldId id="340" r:id="rId30"/>
    <p:sldId id="379" r:id="rId31"/>
    <p:sldId id="383" r:id="rId32"/>
  </p:sldIdLst>
  <p:sldSz cx="9144000" cy="6858000" type="screen4x3"/>
  <p:notesSz cx="6669088" cy="9928225"/>
  <p:defaultTextStyle>
    <a:defPPr>
      <a:defRPr lang="en-IE"/>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009900"/>
    <a:srgbClr val="CC0000"/>
    <a:srgbClr val="008000"/>
    <a:srgbClr val="FF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4" d="100"/>
          <a:sy n="74" d="100"/>
        </p:scale>
        <p:origin x="-69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90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3795" name="Rectangle 3"/>
          <p:cNvSpPr>
            <a:spLocks noGrp="1" noChangeArrowheads="1"/>
          </p:cNvSpPr>
          <p:nvPr>
            <p:ph type="dt" sz="quarter"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97FF6FCB-1969-413C-BB09-4F16D869FF3A}" type="datetime1">
              <a:rPr lang="en-IE"/>
              <a:pPr>
                <a:defRPr/>
              </a:pPr>
              <a:t>12/11/2012</a:t>
            </a:fld>
            <a:endParaRPr lang="en-US"/>
          </a:p>
        </p:txBody>
      </p:sp>
      <p:sp>
        <p:nvSpPr>
          <p:cNvPr id="33796" name="Rectangle 4"/>
          <p:cNvSpPr>
            <a:spLocks noGrp="1" noChangeArrowheads="1"/>
          </p:cNvSpPr>
          <p:nvPr>
            <p:ph type="ftr" sz="quarter" idx="2"/>
          </p:nvPr>
        </p:nvSpPr>
        <p:spPr bwMode="auto">
          <a:xfrm>
            <a:off x="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t>A nic G OOP2 Slides 5</a:t>
            </a:r>
          </a:p>
        </p:txBody>
      </p:sp>
      <p:sp>
        <p:nvSpPr>
          <p:cNvPr id="33797" name="Rectangle 5"/>
          <p:cNvSpPr>
            <a:spLocks noGrp="1" noChangeArrowheads="1"/>
          </p:cNvSpPr>
          <p:nvPr>
            <p:ph type="sldNum" sz="quarter" idx="3"/>
          </p:nvPr>
        </p:nvSpPr>
        <p:spPr bwMode="auto">
          <a:xfrm>
            <a:off x="377825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B50EA95-849C-42DC-9841-526246D983D1}" type="slidenum">
              <a:rPr lang="en-US"/>
              <a:pPr>
                <a:defRPr/>
              </a:pPr>
              <a:t>‹#›</a:t>
            </a:fld>
            <a:endParaRPr lang="en-US"/>
          </a:p>
        </p:txBody>
      </p:sp>
    </p:spTree>
    <p:extLst>
      <p:ext uri="{BB962C8B-B14F-4D97-AF65-F5344CB8AC3E}">
        <p14:creationId xmlns:p14="http://schemas.microsoft.com/office/powerpoint/2010/main" val="1026730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IE"/>
          </a:p>
        </p:txBody>
      </p:sp>
      <p:sp>
        <p:nvSpPr>
          <p:cNvPr id="4099" name="Rectangle 3"/>
          <p:cNvSpPr>
            <a:spLocks noGrp="1" noChangeArrowheads="1"/>
          </p:cNvSpPr>
          <p:nvPr>
            <p:ph type="dt" idx="1"/>
          </p:nvPr>
        </p:nvSpPr>
        <p:spPr bwMode="auto">
          <a:xfrm>
            <a:off x="3779838"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BBDABCE9-A0BA-4110-BE93-7C69D301ADBC}" type="datetime1">
              <a:rPr lang="en-IE"/>
              <a:pPr>
                <a:defRPr/>
              </a:pPr>
              <a:t>12/11/2012</a:t>
            </a:fld>
            <a:endParaRPr lang="en-IE"/>
          </a:p>
        </p:txBody>
      </p:sp>
      <p:sp>
        <p:nvSpPr>
          <p:cNvPr id="86020"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889000" y="4716463"/>
            <a:ext cx="48910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IE" noProof="0" smtClean="0"/>
              <a:t>Click to edit Master text styles</a:t>
            </a:r>
          </a:p>
          <a:p>
            <a:pPr lvl="1"/>
            <a:r>
              <a:rPr lang="en-IE" noProof="0" smtClean="0"/>
              <a:t>Second level</a:t>
            </a:r>
          </a:p>
          <a:p>
            <a:pPr lvl="2"/>
            <a:r>
              <a:rPr lang="en-IE" noProof="0" smtClean="0"/>
              <a:t>Third level</a:t>
            </a:r>
          </a:p>
          <a:p>
            <a:pPr lvl="3"/>
            <a:r>
              <a:rPr lang="en-IE" noProof="0" smtClean="0"/>
              <a:t>Fourth level</a:t>
            </a:r>
          </a:p>
          <a:p>
            <a:pPr lvl="4"/>
            <a:r>
              <a:rPr lang="en-IE" noProof="0" smtClean="0"/>
              <a:t>Fifth level</a:t>
            </a:r>
          </a:p>
        </p:txBody>
      </p:sp>
      <p:sp>
        <p:nvSpPr>
          <p:cNvPr id="4102" name="Rectangle 6"/>
          <p:cNvSpPr>
            <a:spLocks noGrp="1" noChangeArrowheads="1"/>
          </p:cNvSpPr>
          <p:nvPr>
            <p:ph type="ftr" sz="quarter" idx="4"/>
          </p:nvPr>
        </p:nvSpPr>
        <p:spPr bwMode="auto">
          <a:xfrm>
            <a:off x="0" y="9431338"/>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IE"/>
              <a:t>A nic G OOP2 Slides 5</a:t>
            </a:r>
          </a:p>
        </p:txBody>
      </p:sp>
      <p:sp>
        <p:nvSpPr>
          <p:cNvPr id="4103" name="Rectangle 7"/>
          <p:cNvSpPr>
            <a:spLocks noGrp="1" noChangeArrowheads="1"/>
          </p:cNvSpPr>
          <p:nvPr>
            <p:ph type="sldNum" sz="quarter" idx="5"/>
          </p:nvPr>
        </p:nvSpPr>
        <p:spPr bwMode="auto">
          <a:xfrm>
            <a:off x="3779838" y="9431338"/>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62AB237-8DA2-4D15-9C12-6D1228FBBD99}" type="slidenum">
              <a:rPr lang="en-IE"/>
              <a:pPr>
                <a:defRPr/>
              </a:pPr>
              <a:t>‹#›</a:t>
            </a:fld>
            <a:endParaRPr lang="en-IE"/>
          </a:p>
        </p:txBody>
      </p:sp>
    </p:spTree>
    <p:extLst>
      <p:ext uri="{BB962C8B-B14F-4D97-AF65-F5344CB8AC3E}">
        <p14:creationId xmlns:p14="http://schemas.microsoft.com/office/powerpoint/2010/main" val="1758423459"/>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DDF43FA-188D-41C5-9B20-3FAC53586530}" type="datetime1">
              <a:rPr lang="en-IE" sz="1200" smtClean="0"/>
              <a:pPr/>
              <a:t>12/11/2012</a:t>
            </a:fld>
            <a:endParaRPr lang="en-IE" sz="1200" smtClean="0"/>
          </a:p>
        </p:txBody>
      </p:sp>
      <p:sp>
        <p:nvSpPr>
          <p:cNvPr id="1177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177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D3E5A56-52F0-4B1A-85B5-B8EE86C783AE}" type="slidenum">
              <a:rPr lang="en-IE" sz="1200" smtClean="0"/>
              <a:pPr/>
              <a:t>1</a:t>
            </a:fld>
            <a:endParaRPr lang="en-IE" sz="1200" smtClean="0"/>
          </a:p>
        </p:txBody>
      </p:sp>
      <p:sp>
        <p:nvSpPr>
          <p:cNvPr id="117765" name="Rectangle 2"/>
          <p:cNvSpPr>
            <a:spLocks noGrp="1" noRot="1" noChangeAspect="1" noChangeArrowheads="1" noTextEdit="1"/>
          </p:cNvSpPr>
          <p:nvPr>
            <p:ph type="sldImg"/>
          </p:nvPr>
        </p:nvSpPr>
        <p:spPr>
          <a:ln/>
        </p:spPr>
      </p:sp>
      <p:sp>
        <p:nvSpPr>
          <p:cNvPr id="1177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8E9EF34-F165-4B6A-85E8-FDA75CCB5012}" type="datetime1">
              <a:rPr lang="en-IE" sz="1200" smtClean="0"/>
              <a:pPr/>
              <a:t>12/11/2012</a:t>
            </a:fld>
            <a:endParaRPr lang="en-IE" sz="1200" smtClean="0"/>
          </a:p>
        </p:txBody>
      </p:sp>
      <p:sp>
        <p:nvSpPr>
          <p:cNvPr id="1269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269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17FB39C-481D-4034-BC34-D7FE56131B76}" type="slidenum">
              <a:rPr lang="en-IE" sz="1200" smtClean="0"/>
              <a:pPr/>
              <a:t>10</a:t>
            </a:fld>
            <a:endParaRPr lang="en-IE" sz="1200" smtClean="0"/>
          </a:p>
        </p:txBody>
      </p:sp>
      <p:sp>
        <p:nvSpPr>
          <p:cNvPr id="126981" name="Rectangle 2"/>
          <p:cNvSpPr>
            <a:spLocks noGrp="1" noRot="1" noChangeAspect="1" noChangeArrowheads="1" noTextEdit="1"/>
          </p:cNvSpPr>
          <p:nvPr>
            <p:ph type="sldImg"/>
          </p:nvPr>
        </p:nvSpPr>
        <p:spPr>
          <a:xfrm>
            <a:off x="854075" y="744538"/>
            <a:ext cx="4964113" cy="3722687"/>
          </a:xfrm>
          <a:ln/>
        </p:spPr>
      </p:sp>
      <p:sp>
        <p:nvSpPr>
          <p:cNvPr id="1269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en-US" smtClean="0"/>
              <a:t>When an array is initialized in this manner, its capacity is set to the number of elements in the list.</a:t>
            </a:r>
          </a:p>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5597156-6BD2-4998-A527-E5626DA0D12E}" type="datetime1">
              <a:rPr lang="en-IE" sz="1200" smtClean="0"/>
              <a:pPr/>
              <a:t>12/11/2012</a:t>
            </a:fld>
            <a:endParaRPr lang="en-IE" sz="1200" smtClean="0"/>
          </a:p>
        </p:txBody>
      </p:sp>
      <p:sp>
        <p:nvSpPr>
          <p:cNvPr id="1290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290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AA8AD32-9EBE-4488-8795-071C52CC9828}" type="slidenum">
              <a:rPr lang="en-IE" sz="1200" smtClean="0"/>
              <a:pPr/>
              <a:t>12</a:t>
            </a:fld>
            <a:endParaRPr lang="en-IE" sz="1200" smtClean="0"/>
          </a:p>
        </p:txBody>
      </p:sp>
      <p:sp>
        <p:nvSpPr>
          <p:cNvPr id="129029" name="Rectangle 2"/>
          <p:cNvSpPr>
            <a:spLocks noGrp="1" noRot="1" noChangeAspect="1" noChangeArrowheads="1" noTextEdit="1"/>
          </p:cNvSpPr>
          <p:nvPr>
            <p:ph type="sldImg"/>
          </p:nvPr>
        </p:nvSpPr>
        <p:spPr>
          <a:ln/>
        </p:spPr>
      </p:sp>
      <p:sp>
        <p:nvSpPr>
          <p:cNvPr id="1290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78B2E0D-83A0-4CAE-B9C9-1F731D6556DE}" type="datetime1">
              <a:rPr lang="en-IE" sz="1200" smtClean="0"/>
              <a:pPr/>
              <a:t>12/11/2012</a:t>
            </a:fld>
            <a:endParaRPr lang="en-IE" sz="1200" smtClean="0"/>
          </a:p>
        </p:txBody>
      </p:sp>
      <p:sp>
        <p:nvSpPr>
          <p:cNvPr id="1300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300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BFE5FAC-DA41-49E5-858E-DC53DDF8FBA6}" type="slidenum">
              <a:rPr lang="en-IE" sz="1200" smtClean="0"/>
              <a:pPr/>
              <a:t>13</a:t>
            </a:fld>
            <a:endParaRPr lang="en-IE" sz="1200" smtClean="0"/>
          </a:p>
        </p:txBody>
      </p:sp>
      <p:sp>
        <p:nvSpPr>
          <p:cNvPr id="130053" name="Rectangle 2"/>
          <p:cNvSpPr>
            <a:spLocks noGrp="1" noRot="1" noChangeAspect="1" noChangeArrowheads="1" noTextEdit="1"/>
          </p:cNvSpPr>
          <p:nvPr>
            <p:ph type="sldImg"/>
          </p:nvPr>
        </p:nvSpPr>
        <p:spPr>
          <a:xfrm>
            <a:off x="854075" y="744538"/>
            <a:ext cx="4964113" cy="3722687"/>
          </a:xfrm>
          <a:ln/>
        </p:spPr>
      </p:sp>
      <p:sp>
        <p:nvSpPr>
          <p:cNvPr id="1300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en-US" smtClean="0"/>
              <a:t>By combining the power of arrays and objects, we can structure programs in a clean, logical manner.</a:t>
            </a:r>
          </a:p>
          <a:p>
            <a:r>
              <a:rPr lang="en-US" smtClean="0"/>
              <a:t>Without an array of objects, to represent a collection of Account objects, for example, we need to use several different arrays, one for names, one for addresses, and so forth. This is very cumbersome and error-prone. </a:t>
            </a:r>
          </a:p>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15DCDEF-5718-4F82-BA5D-73EAA153B5A6}" type="datetime1">
              <a:rPr lang="en-IE" sz="1200" smtClean="0"/>
              <a:pPr/>
              <a:t>12/11/2012</a:t>
            </a:fld>
            <a:endParaRPr lang="en-IE" sz="1200" smtClean="0"/>
          </a:p>
        </p:txBody>
      </p:sp>
      <p:sp>
        <p:nvSpPr>
          <p:cNvPr id="1310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310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E383BE6-94F1-4A98-BD46-706A8C9504AE}" type="slidenum">
              <a:rPr lang="en-IE" sz="1200" smtClean="0"/>
              <a:pPr/>
              <a:t>14</a:t>
            </a:fld>
            <a:endParaRPr lang="en-IE" sz="1200" smtClean="0"/>
          </a:p>
        </p:txBody>
      </p:sp>
      <p:sp>
        <p:nvSpPr>
          <p:cNvPr id="131077" name="Rectangle 2"/>
          <p:cNvSpPr>
            <a:spLocks noGrp="1" noRot="1" noChangeAspect="1" noChangeArrowheads="1" noTextEdit="1"/>
          </p:cNvSpPr>
          <p:nvPr>
            <p:ph type="sldImg"/>
          </p:nvPr>
        </p:nvSpPr>
        <p:spPr>
          <a:xfrm>
            <a:off x="854075" y="744538"/>
            <a:ext cx="4964113" cy="3722687"/>
          </a:xfrm>
          <a:ln/>
        </p:spPr>
      </p:sp>
      <p:sp>
        <p:nvSpPr>
          <p:cNvPr id="1310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6D807C2-8691-475E-8C22-56EE913FDCDC}" type="datetime1">
              <a:rPr lang="en-IE" sz="1200" smtClean="0"/>
              <a:pPr/>
              <a:t>12/11/2012</a:t>
            </a:fld>
            <a:endParaRPr lang="en-IE" sz="1200" smtClean="0"/>
          </a:p>
        </p:txBody>
      </p:sp>
      <p:sp>
        <p:nvSpPr>
          <p:cNvPr id="1320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321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52E94B8-4D60-4F0B-A6F1-618E81B6F5B4}" type="slidenum">
              <a:rPr lang="en-IE" sz="1200" smtClean="0"/>
              <a:pPr/>
              <a:t>15</a:t>
            </a:fld>
            <a:endParaRPr lang="en-IE" sz="1200" smtClean="0"/>
          </a:p>
        </p:txBody>
      </p:sp>
      <p:sp>
        <p:nvSpPr>
          <p:cNvPr id="13210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endParaRPr lang="en-US" smtClean="0"/>
          </a:p>
        </p:txBody>
      </p:sp>
      <p:sp>
        <p:nvSpPr>
          <p:cNvPr id="132102" name="Rectangle 3"/>
          <p:cNvSpPr>
            <a:spLocks noGrp="1" noRot="1" noChangeAspect="1" noChangeArrowheads="1" noTextEdit="1"/>
          </p:cNvSpPr>
          <p:nvPr>
            <p:ph type="sldImg"/>
          </p:nvPr>
        </p:nvSpPr>
        <p:spPr>
          <a:xfrm>
            <a:off x="854075" y="744538"/>
            <a:ext cx="4964113" cy="3722687"/>
          </a:xfr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789A128-64D2-40FA-B7A5-01947D965828}" type="datetime1">
              <a:rPr lang="en-IE" sz="1200" smtClean="0"/>
              <a:pPr/>
              <a:t>12/11/2012</a:t>
            </a:fld>
            <a:endParaRPr lang="en-IE" sz="1200" smtClean="0"/>
          </a:p>
        </p:txBody>
      </p:sp>
      <p:sp>
        <p:nvSpPr>
          <p:cNvPr id="1331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331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EC71D78-7264-4F6D-B02D-2B3CFE29230D}" type="slidenum">
              <a:rPr lang="en-IE" sz="1200" smtClean="0"/>
              <a:pPr/>
              <a:t>16</a:t>
            </a:fld>
            <a:endParaRPr lang="en-IE" sz="1200" smtClean="0"/>
          </a:p>
        </p:txBody>
      </p:sp>
      <p:sp>
        <p:nvSpPr>
          <p:cNvPr id="13312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endParaRPr lang="en-US" smtClean="0"/>
          </a:p>
        </p:txBody>
      </p:sp>
      <p:sp>
        <p:nvSpPr>
          <p:cNvPr id="133126" name="Rectangle 3"/>
          <p:cNvSpPr>
            <a:spLocks noGrp="1" noRot="1" noChangeAspect="1" noChangeArrowheads="1" noTextEdit="1"/>
          </p:cNvSpPr>
          <p:nvPr>
            <p:ph type="sldImg"/>
          </p:nvPr>
        </p:nvSpPr>
        <p:spPr>
          <a:xfrm>
            <a:off x="854075" y="744538"/>
            <a:ext cx="4964113" cy="3722687"/>
          </a:xfr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0F94E1E-EB78-4824-8D95-A39B0C040AD3}" type="datetime1">
              <a:rPr lang="en-IE" sz="1200" smtClean="0"/>
              <a:pPr/>
              <a:t>12/11/2012</a:t>
            </a:fld>
            <a:endParaRPr lang="en-IE" sz="1200" smtClean="0"/>
          </a:p>
        </p:txBody>
      </p:sp>
      <p:sp>
        <p:nvSpPr>
          <p:cNvPr id="1341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341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2F90E4E-5E05-4A94-9776-7CBD59ED3A9C}" type="slidenum">
              <a:rPr lang="en-IE" sz="1200" smtClean="0"/>
              <a:pPr/>
              <a:t>17</a:t>
            </a:fld>
            <a:endParaRPr lang="en-IE" sz="1200" smtClean="0"/>
          </a:p>
        </p:txBody>
      </p:sp>
      <p:sp>
        <p:nvSpPr>
          <p:cNvPr id="13414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endParaRPr lang="en-US" smtClean="0"/>
          </a:p>
        </p:txBody>
      </p:sp>
      <p:sp>
        <p:nvSpPr>
          <p:cNvPr id="134150" name="Rectangle 3"/>
          <p:cNvSpPr>
            <a:spLocks noGrp="1" noRot="1" noChangeAspect="1" noChangeArrowheads="1" noTextEdit="1"/>
          </p:cNvSpPr>
          <p:nvPr>
            <p:ph type="sldImg"/>
          </p:nvPr>
        </p:nvSpPr>
        <p:spPr>
          <a:xfrm>
            <a:off x="854075" y="744538"/>
            <a:ext cx="4964113" cy="3722687"/>
          </a:xfr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B1E1CF9-C4F9-4D00-B105-2A8426E32103}" type="datetime1">
              <a:rPr lang="en-IE" sz="1200" smtClean="0"/>
              <a:pPr/>
              <a:t>12/11/2012</a:t>
            </a:fld>
            <a:endParaRPr lang="en-IE" sz="1200" smtClean="0"/>
          </a:p>
        </p:txBody>
      </p:sp>
      <p:sp>
        <p:nvSpPr>
          <p:cNvPr id="1361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361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1B38921-104A-412E-B24F-BF159991E69A}" type="slidenum">
              <a:rPr lang="en-IE" sz="1200" smtClean="0"/>
              <a:pPr/>
              <a:t>19</a:t>
            </a:fld>
            <a:endParaRPr lang="en-IE" sz="1200" smtClean="0"/>
          </a:p>
        </p:txBody>
      </p:sp>
      <p:sp>
        <p:nvSpPr>
          <p:cNvPr id="136197" name="Rectangle 2"/>
          <p:cNvSpPr>
            <a:spLocks noGrp="1" noRot="1" noChangeAspect="1" noChangeArrowheads="1" noTextEdit="1"/>
          </p:cNvSpPr>
          <p:nvPr>
            <p:ph type="sldImg"/>
          </p:nvPr>
        </p:nvSpPr>
        <p:spPr>
          <a:xfrm>
            <a:off x="854075" y="744538"/>
            <a:ext cx="4964113" cy="3722687"/>
          </a:xfrm>
          <a:ln/>
        </p:spPr>
      </p:sp>
      <p:sp>
        <p:nvSpPr>
          <p:cNvPr id="1361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en-US" sz="1000" smtClean="0"/>
              <a:t>The indexed expression</a:t>
            </a:r>
          </a:p>
          <a:p>
            <a:r>
              <a:rPr lang="en-US" sz="1000" smtClean="0"/>
              <a:t> </a:t>
            </a:r>
          </a:p>
          <a:p>
            <a:r>
              <a:rPr lang="en-US" sz="1000" smtClean="0"/>
              <a:t>	person[i]</a:t>
            </a:r>
          </a:p>
          <a:p>
            <a:endParaRPr lang="en-US" sz="1000" smtClean="0"/>
          </a:p>
          <a:p>
            <a:r>
              <a:rPr lang="en-US" sz="1000" smtClean="0"/>
              <a:t>is used to refer to the (i+1)st object in the person array. Since this expression refers to an object, we write</a:t>
            </a:r>
          </a:p>
          <a:p>
            <a:endParaRPr lang="en-US" sz="1000" smtClean="0"/>
          </a:p>
          <a:p>
            <a:r>
              <a:rPr lang="en-US" sz="1000" smtClean="0"/>
              <a:t>	person[i].setAge( 20 );</a:t>
            </a:r>
          </a:p>
          <a:p>
            <a:endParaRPr lang="en-US" sz="1000" smtClean="0"/>
          </a:p>
          <a:p>
            <a:r>
              <a:rPr lang="en-US" sz="1000" smtClean="0"/>
              <a:t>to call this Person object’s setAge method, for example. This is the syntax we use to call an object’s method. We are just using an indexed expression to refer to an object instead of a simple variable.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2536151-6020-4E0B-AFE6-0BF741CFE22A}" type="datetime1">
              <a:rPr lang="en-IE" sz="1200" smtClean="0"/>
              <a:pPr/>
              <a:t>12/11/2012</a:t>
            </a:fld>
            <a:endParaRPr lang="en-IE" sz="1200" smtClean="0"/>
          </a:p>
        </p:txBody>
      </p:sp>
      <p:sp>
        <p:nvSpPr>
          <p:cNvPr id="1187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187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426EA80-B82F-4477-9378-4645FF3090CE}" type="slidenum">
              <a:rPr lang="en-IE" sz="1200" smtClean="0"/>
              <a:pPr/>
              <a:t>2</a:t>
            </a:fld>
            <a:endParaRPr lang="en-IE" sz="1200" smtClean="0"/>
          </a:p>
        </p:txBody>
      </p:sp>
      <p:sp>
        <p:nvSpPr>
          <p:cNvPr id="118789" name="Rectangle 2"/>
          <p:cNvSpPr>
            <a:spLocks noGrp="1" noRot="1" noChangeAspect="1" noChangeArrowheads="1" noTextEdit="1"/>
          </p:cNvSpPr>
          <p:nvPr>
            <p:ph type="sldImg"/>
          </p:nvPr>
        </p:nvSpPr>
        <p:spPr>
          <a:ln/>
        </p:spPr>
      </p:sp>
      <p:sp>
        <p:nvSpPr>
          <p:cNvPr id="1187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13ACC5F-540A-4173-AD6C-CB443321E61E}" type="datetime1">
              <a:rPr lang="en-IE" sz="1200" smtClean="0"/>
              <a:pPr/>
              <a:t>12/11/2012</a:t>
            </a:fld>
            <a:endParaRPr lang="en-IE" sz="1200" smtClean="0"/>
          </a:p>
        </p:txBody>
      </p:sp>
      <p:sp>
        <p:nvSpPr>
          <p:cNvPr id="1372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372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AC55B56-E236-4231-9B11-9EBDAD6ADFB1}" type="slidenum">
              <a:rPr lang="en-IE" sz="1200" smtClean="0"/>
              <a:pPr/>
              <a:t>20</a:t>
            </a:fld>
            <a:endParaRPr lang="en-IE" sz="1200" smtClean="0"/>
          </a:p>
        </p:txBody>
      </p:sp>
      <p:sp>
        <p:nvSpPr>
          <p:cNvPr id="137221" name="Rectangle 2"/>
          <p:cNvSpPr>
            <a:spLocks noGrp="1" noRot="1" noChangeAspect="1" noChangeArrowheads="1" noTextEdit="1"/>
          </p:cNvSpPr>
          <p:nvPr>
            <p:ph type="sldImg"/>
          </p:nvPr>
        </p:nvSpPr>
        <p:spPr>
          <a:xfrm>
            <a:off x="854075" y="744538"/>
            <a:ext cx="4964113" cy="3722687"/>
          </a:xfrm>
          <a:ln/>
        </p:spPr>
      </p:sp>
      <p:sp>
        <p:nvSpPr>
          <p:cNvPr id="1372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a:tabLst>
                <a:tab pos="857250" algn="l"/>
                <a:tab pos="1143000" algn="l"/>
                <a:tab pos="1371600" algn="l"/>
              </a:tabLst>
            </a:pPr>
            <a:r>
              <a:rPr lang="en-US" sz="1000" smtClean="0">
                <a:ea typeface="ＭＳ Ｐゴシック" pitchFamily="34" charset="-128"/>
              </a:rPr>
              <a:t>This code computes the average annual rainfall. Notice the public constant length returns the capacity, not the actual number of non-blank values in the array.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E4073F1-FE7D-4F5F-81FB-E2A0ACEA2FA5}" type="datetime1">
              <a:rPr lang="en-IE" sz="1200" smtClean="0"/>
              <a:pPr/>
              <a:t>12/11/2012</a:t>
            </a:fld>
            <a:endParaRPr lang="en-IE" sz="1200" smtClean="0"/>
          </a:p>
        </p:txBody>
      </p:sp>
      <p:sp>
        <p:nvSpPr>
          <p:cNvPr id="1382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382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D39BB66-7FC8-44B6-98C6-8D4DECF2CDD3}" type="slidenum">
              <a:rPr lang="en-IE" sz="1200" smtClean="0"/>
              <a:pPr/>
              <a:t>21</a:t>
            </a:fld>
            <a:endParaRPr lang="en-IE" sz="1200" smtClean="0"/>
          </a:p>
        </p:txBody>
      </p:sp>
      <p:sp>
        <p:nvSpPr>
          <p:cNvPr id="138245" name="Rectangle 2"/>
          <p:cNvSpPr>
            <a:spLocks noGrp="1" noRot="1" noChangeAspect="1" noChangeArrowheads="1" noTextEdit="1"/>
          </p:cNvSpPr>
          <p:nvPr>
            <p:ph type="sldImg"/>
          </p:nvPr>
        </p:nvSpPr>
        <p:spPr>
          <a:xfrm>
            <a:off x="854075" y="744538"/>
            <a:ext cx="4964113" cy="3722687"/>
          </a:xfrm>
          <a:ln/>
        </p:spPr>
      </p:sp>
      <p:sp>
        <p:nvSpPr>
          <p:cNvPr id="1382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a:tabLst>
                <a:tab pos="857250" algn="l"/>
                <a:tab pos="1143000" algn="l"/>
                <a:tab pos="1371600" algn="l"/>
              </a:tabLst>
            </a:pPr>
            <a:r>
              <a:rPr lang="en-US" sz="1000" smtClean="0">
                <a:ea typeface="ＭＳ Ｐゴシック" pitchFamily="34" charset="-128"/>
              </a:rPr>
              <a:t>This code computes the average annual rainfall. Notice the public constant length returns the capacity, not the actual number of non-blank values in the array.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C766527-DD40-4165-88C1-E00239C86E13}" type="datetime1">
              <a:rPr lang="en-IE" sz="1200" smtClean="0"/>
              <a:pPr/>
              <a:t>12/11/2012</a:t>
            </a:fld>
            <a:endParaRPr lang="en-IE" sz="1200" smtClean="0"/>
          </a:p>
        </p:txBody>
      </p:sp>
      <p:sp>
        <p:nvSpPr>
          <p:cNvPr id="1392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392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43B8582-EC6B-4D12-B230-7C06EF6610BB}" type="slidenum">
              <a:rPr lang="en-IE" sz="1200" smtClean="0"/>
              <a:pPr/>
              <a:t>22</a:t>
            </a:fld>
            <a:endParaRPr lang="en-IE" sz="1200" smtClean="0"/>
          </a:p>
        </p:txBody>
      </p:sp>
      <p:sp>
        <p:nvSpPr>
          <p:cNvPr id="139269" name="Rectangle 2"/>
          <p:cNvSpPr>
            <a:spLocks noGrp="1" noRot="1" noChangeAspect="1" noChangeArrowheads="1" noTextEdit="1"/>
          </p:cNvSpPr>
          <p:nvPr>
            <p:ph type="sldImg"/>
          </p:nvPr>
        </p:nvSpPr>
        <p:spPr>
          <a:ln/>
        </p:spPr>
      </p:sp>
      <p:sp>
        <p:nvSpPr>
          <p:cNvPr id="1392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4B0BA92-A98D-46AF-AACA-9386BBD3D11B}" type="datetime1">
              <a:rPr lang="en-IE" sz="1200" smtClean="0"/>
              <a:pPr/>
              <a:t>12/11/2012</a:t>
            </a:fld>
            <a:endParaRPr lang="en-IE" sz="1200" smtClean="0"/>
          </a:p>
        </p:txBody>
      </p:sp>
      <p:sp>
        <p:nvSpPr>
          <p:cNvPr id="1402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402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21F775E-E088-4001-81E8-FBEA340F7676}" type="slidenum">
              <a:rPr lang="en-IE" sz="1200" smtClean="0"/>
              <a:pPr/>
              <a:t>23</a:t>
            </a:fld>
            <a:endParaRPr lang="en-IE" sz="1200" smtClean="0"/>
          </a:p>
        </p:txBody>
      </p:sp>
      <p:sp>
        <p:nvSpPr>
          <p:cNvPr id="140293" name="Rectangle 2"/>
          <p:cNvSpPr>
            <a:spLocks noGrp="1" noRot="1" noChangeAspect="1" noChangeArrowheads="1" noTextEdit="1"/>
          </p:cNvSpPr>
          <p:nvPr>
            <p:ph type="sldImg"/>
          </p:nvPr>
        </p:nvSpPr>
        <p:spPr>
          <a:ln/>
        </p:spPr>
      </p:sp>
      <p:sp>
        <p:nvSpPr>
          <p:cNvPr id="1402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DEFDA71-2F92-48B3-B8BA-0A74797C9DCB}" type="datetime1">
              <a:rPr lang="en-IE" sz="1200" smtClean="0"/>
              <a:pPr/>
              <a:t>12/11/2012</a:t>
            </a:fld>
            <a:endParaRPr lang="en-IE" sz="1200" smtClean="0"/>
          </a:p>
        </p:txBody>
      </p:sp>
      <p:sp>
        <p:nvSpPr>
          <p:cNvPr id="1413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413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384EBFA-E0B1-4FC1-9C24-E3317F5A68C9}" type="slidenum">
              <a:rPr lang="en-IE" sz="1200" smtClean="0"/>
              <a:pPr/>
              <a:t>24</a:t>
            </a:fld>
            <a:endParaRPr lang="en-IE" sz="1200" smtClean="0"/>
          </a:p>
        </p:txBody>
      </p:sp>
      <p:sp>
        <p:nvSpPr>
          <p:cNvPr id="141317" name="Rectangle 2"/>
          <p:cNvSpPr>
            <a:spLocks noGrp="1" noRot="1" noChangeAspect="1" noChangeArrowheads="1" noTextEdit="1"/>
          </p:cNvSpPr>
          <p:nvPr>
            <p:ph type="sldImg"/>
          </p:nvPr>
        </p:nvSpPr>
        <p:spPr>
          <a:ln/>
        </p:spPr>
      </p:sp>
      <p:sp>
        <p:nvSpPr>
          <p:cNvPr id="1413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30CB231-FBBB-42F6-809C-9F3EC05AA353}" type="datetime1">
              <a:rPr lang="en-IE" sz="1200" smtClean="0"/>
              <a:pPr/>
              <a:t>12/11/2012</a:t>
            </a:fld>
            <a:endParaRPr lang="en-IE" sz="1200" smtClean="0"/>
          </a:p>
        </p:txBody>
      </p:sp>
      <p:sp>
        <p:nvSpPr>
          <p:cNvPr id="1423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423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5B09147-1199-4B42-AA4F-95FA1D9C2385}" type="slidenum">
              <a:rPr lang="en-IE" sz="1200" smtClean="0"/>
              <a:pPr/>
              <a:t>25</a:t>
            </a:fld>
            <a:endParaRPr lang="en-IE" sz="1200" smtClean="0"/>
          </a:p>
        </p:txBody>
      </p:sp>
      <p:sp>
        <p:nvSpPr>
          <p:cNvPr id="142341" name="Rectangle 2"/>
          <p:cNvSpPr>
            <a:spLocks noGrp="1" noRot="1" noChangeAspect="1" noChangeArrowheads="1" noTextEdit="1"/>
          </p:cNvSpPr>
          <p:nvPr>
            <p:ph type="sldImg"/>
          </p:nvPr>
        </p:nvSpPr>
        <p:spPr>
          <a:xfrm>
            <a:off x="854075" y="744538"/>
            <a:ext cx="4964113" cy="3722687"/>
          </a:xfrm>
          <a:ln/>
        </p:spPr>
      </p:sp>
      <p:sp>
        <p:nvSpPr>
          <p:cNvPr id="1423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p>
            <a:pPr>
              <a:tabLst>
                <a:tab pos="457200" algn="l"/>
                <a:tab pos="914400" algn="l"/>
                <a:tab pos="1371600" algn="l"/>
              </a:tabLst>
            </a:pPr>
            <a:r>
              <a:rPr lang="en-US" sz="1000" smtClean="0"/>
              <a:t>Here’s another approach with two Person variables:</a:t>
            </a:r>
          </a:p>
          <a:p>
            <a:pPr>
              <a:tabLst>
                <a:tab pos="457200" algn="l"/>
                <a:tab pos="914400" algn="l"/>
                <a:tab pos="1371600" algn="l"/>
              </a:tabLst>
            </a:pPr>
            <a:endParaRPr lang="en-US" sz="1000" smtClean="0"/>
          </a:p>
          <a:p>
            <a:pPr>
              <a:tabLst>
                <a:tab pos="457200" algn="l"/>
                <a:tab pos="914400" algn="l"/>
                <a:tab pos="1371600" algn="l"/>
              </a:tabLst>
            </a:pPr>
            <a:r>
              <a:rPr lang="en-US" sz="1000" smtClean="0"/>
              <a:t>Person 	youngest, //points to the youngest person</a:t>
            </a:r>
          </a:p>
          <a:p>
            <a:pPr>
              <a:tabLst>
                <a:tab pos="457200" algn="l"/>
                <a:tab pos="914400" algn="l"/>
                <a:tab pos="1371600" algn="l"/>
              </a:tabLst>
            </a:pPr>
            <a:r>
              <a:rPr lang="en-US" sz="1000" smtClean="0"/>
              <a:t>	oldest;   //points to the oldest person</a:t>
            </a:r>
          </a:p>
          <a:p>
            <a:pPr>
              <a:tabLst>
                <a:tab pos="457200" algn="l"/>
                <a:tab pos="914400" algn="l"/>
                <a:tab pos="1371600" algn="l"/>
              </a:tabLst>
            </a:pPr>
            <a:endParaRPr lang="en-US" sz="1000" smtClean="0"/>
          </a:p>
          <a:p>
            <a:pPr>
              <a:tabLst>
                <a:tab pos="457200" algn="l"/>
                <a:tab pos="914400" algn="l"/>
                <a:tab pos="1371600" algn="l"/>
              </a:tabLst>
            </a:pPr>
            <a:r>
              <a:rPr lang="en-US" sz="1000" smtClean="0"/>
              <a:t>youngest = oldest = person[0];</a:t>
            </a:r>
          </a:p>
          <a:p>
            <a:pPr>
              <a:tabLst>
                <a:tab pos="457200" algn="l"/>
                <a:tab pos="914400" algn="l"/>
                <a:tab pos="1371600" algn="l"/>
              </a:tabLst>
            </a:pPr>
            <a:endParaRPr lang="en-US" sz="1000" smtClean="0"/>
          </a:p>
          <a:p>
            <a:pPr>
              <a:tabLst>
                <a:tab pos="457200" algn="l"/>
                <a:tab pos="914400" algn="l"/>
                <a:tab pos="1371600" algn="l"/>
              </a:tabLst>
            </a:pPr>
            <a:r>
              <a:rPr lang="en-US" sz="1000" smtClean="0"/>
              <a:t>for (int i = 1; i &lt; person.length; i++) {</a:t>
            </a:r>
          </a:p>
          <a:p>
            <a:pPr>
              <a:tabLst>
                <a:tab pos="457200" algn="l"/>
                <a:tab pos="914400" algn="l"/>
                <a:tab pos="1371600" algn="l"/>
              </a:tabLst>
            </a:pPr>
            <a:endParaRPr lang="en-US" sz="1000" smtClean="0"/>
          </a:p>
          <a:p>
            <a:pPr>
              <a:tabLst>
                <a:tab pos="457200" algn="l"/>
                <a:tab pos="914400" algn="l"/>
                <a:tab pos="1371600" algn="l"/>
              </a:tabLst>
            </a:pPr>
            <a:r>
              <a:rPr lang="en-US" sz="1000" smtClean="0"/>
              <a:t>	if ( person[i].getAge() &lt; youngest.getAge() ) { </a:t>
            </a:r>
          </a:p>
          <a:p>
            <a:pPr>
              <a:tabLst>
                <a:tab pos="457200" algn="l"/>
                <a:tab pos="914400" algn="l"/>
                <a:tab pos="1371600" algn="l"/>
              </a:tabLst>
            </a:pPr>
            <a:r>
              <a:rPr lang="en-US" sz="1000" smtClean="0"/>
              <a:t>		youngest = person[i]; //found a younger person</a:t>
            </a:r>
          </a:p>
          <a:p>
            <a:pPr>
              <a:tabLst>
                <a:tab pos="457200" algn="l"/>
                <a:tab pos="914400" algn="l"/>
                <a:tab pos="1371600" algn="l"/>
              </a:tabLst>
            </a:pPr>
            <a:r>
              <a:rPr lang="en-US" sz="1000" smtClean="0"/>
              <a:t>	}</a:t>
            </a:r>
          </a:p>
          <a:p>
            <a:pPr>
              <a:tabLst>
                <a:tab pos="457200" algn="l"/>
                <a:tab pos="914400" algn="l"/>
                <a:tab pos="1371600" algn="l"/>
              </a:tabLst>
            </a:pPr>
            <a:r>
              <a:rPr lang="en-US" sz="1000" smtClean="0"/>
              <a:t>	else if ( person[i].getAge() &gt; oldest.getAge() ) {		</a:t>
            </a:r>
          </a:p>
          <a:p>
            <a:pPr>
              <a:tabLst>
                <a:tab pos="457200" algn="l"/>
                <a:tab pos="914400" algn="l"/>
                <a:tab pos="1371600" algn="l"/>
              </a:tabLst>
            </a:pPr>
            <a:r>
              <a:rPr lang="en-US" sz="1000" smtClean="0"/>
              <a:t>		oldest	= person[i]; //found an older person</a:t>
            </a:r>
          </a:p>
          <a:p>
            <a:pPr>
              <a:tabLst>
                <a:tab pos="457200" algn="l"/>
                <a:tab pos="914400" algn="l"/>
                <a:tab pos="1371600" algn="l"/>
              </a:tabLst>
            </a:pPr>
            <a:r>
              <a:rPr lang="en-US" sz="1000" smtClean="0"/>
              <a:t>	}</a:t>
            </a:r>
          </a:p>
          <a:p>
            <a:pPr>
              <a:tabLst>
                <a:tab pos="457200" algn="l"/>
                <a:tab pos="914400" algn="l"/>
                <a:tab pos="1371600" algn="l"/>
              </a:tabLst>
            </a:pPr>
            <a:r>
              <a:rPr lang="en-US" sz="1000" smtClean="0"/>
              <a:t>}</a:t>
            </a:r>
          </a:p>
          <a:p>
            <a:pPr>
              <a:tabLst>
                <a:tab pos="457200" algn="l"/>
                <a:tab pos="914400" algn="l"/>
                <a:tab pos="1371600" algn="l"/>
              </a:tabLst>
            </a:pPr>
            <a:endParaRPr lang="en-US" sz="1000" smtClean="0"/>
          </a:p>
          <a:p>
            <a:pPr>
              <a:tabLst>
                <a:tab pos="457200" algn="l"/>
                <a:tab pos="914400" algn="l"/>
                <a:tab pos="1371600" algn="l"/>
              </a:tabLst>
            </a:pPr>
            <a:r>
              <a:rPr lang="en-US" sz="1000" smtClean="0"/>
              <a:t>outputBox.printLine("Oldest  : " + oldest.getName() </a:t>
            </a:r>
          </a:p>
          <a:p>
            <a:pPr>
              <a:tabLst>
                <a:tab pos="457200" algn="l"/>
                <a:tab pos="914400" algn="l"/>
                <a:tab pos="1371600" algn="l"/>
              </a:tabLst>
            </a:pPr>
            <a:r>
              <a:rPr lang="en-US" sz="1000" smtClean="0"/>
              <a:t>			+ " is " +   oldest.getAge() + " years old.");</a:t>
            </a:r>
          </a:p>
          <a:p>
            <a:pPr>
              <a:tabLst>
                <a:tab pos="457200" algn="l"/>
                <a:tab pos="914400" algn="l"/>
                <a:tab pos="1371600" algn="l"/>
              </a:tabLst>
            </a:pPr>
            <a:endParaRPr lang="en-US" sz="1000" smtClean="0"/>
          </a:p>
          <a:p>
            <a:pPr>
              <a:tabLst>
                <a:tab pos="457200" algn="l"/>
                <a:tab pos="914400" algn="l"/>
                <a:tab pos="1371600" algn="l"/>
              </a:tabLst>
            </a:pPr>
            <a:r>
              <a:rPr lang="en-US" sz="1000" smtClean="0"/>
              <a:t>outputBox.printLine("Youngest: " + youngest.getName() </a:t>
            </a:r>
          </a:p>
          <a:p>
            <a:pPr>
              <a:tabLst>
                <a:tab pos="457200" algn="l"/>
                <a:tab pos="914400" algn="l"/>
                <a:tab pos="1371600" algn="l"/>
              </a:tabLst>
            </a:pPr>
            <a:r>
              <a:rPr lang="en-US" sz="1000" smtClean="0"/>
              <a:t>			+ " is " + youngest.getAge() + " years old.");</a:t>
            </a:r>
            <a:endParaRPr lang="en-US" sz="800" smtClean="0">
              <a:latin typeface="Courier New" pitchFamily="49"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BB4F667-09E7-4BB6-BF3B-3CF4F0986229}" type="datetime1">
              <a:rPr lang="en-IE" sz="1200" smtClean="0"/>
              <a:pPr/>
              <a:t>12/11/2012</a:t>
            </a:fld>
            <a:endParaRPr lang="en-IE" sz="1200" smtClean="0"/>
          </a:p>
        </p:txBody>
      </p:sp>
      <p:sp>
        <p:nvSpPr>
          <p:cNvPr id="1433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433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D8581AD-CED2-45E8-9F5C-607703C3997C}" type="slidenum">
              <a:rPr lang="en-IE" sz="1200" smtClean="0"/>
              <a:pPr/>
              <a:t>26</a:t>
            </a:fld>
            <a:endParaRPr lang="en-IE" sz="1200" smtClean="0"/>
          </a:p>
        </p:txBody>
      </p:sp>
      <p:sp>
        <p:nvSpPr>
          <p:cNvPr id="143365" name="Rectangle 2"/>
          <p:cNvSpPr>
            <a:spLocks noGrp="1" noRot="1" noChangeAspect="1" noChangeArrowheads="1" noTextEdit="1"/>
          </p:cNvSpPr>
          <p:nvPr>
            <p:ph type="sldImg"/>
          </p:nvPr>
        </p:nvSpPr>
        <p:spPr>
          <a:xfrm>
            <a:off x="854075" y="744538"/>
            <a:ext cx="4964113" cy="3722687"/>
          </a:xfrm>
          <a:ln/>
        </p:spPr>
      </p:sp>
      <p:sp>
        <p:nvSpPr>
          <p:cNvPr id="1433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7547125-98F8-43A6-999C-4EC22A2288AD}" type="datetime1">
              <a:rPr lang="en-IE" sz="1200" smtClean="0"/>
              <a:pPr/>
              <a:t>12/11/2012</a:t>
            </a:fld>
            <a:endParaRPr lang="en-IE" sz="1200" smtClean="0"/>
          </a:p>
        </p:txBody>
      </p:sp>
      <p:sp>
        <p:nvSpPr>
          <p:cNvPr id="1443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443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5E49C46-E019-4D10-8782-E2C5BBDAEFF3}" type="slidenum">
              <a:rPr lang="en-IE" sz="1200" smtClean="0"/>
              <a:pPr/>
              <a:t>27</a:t>
            </a:fld>
            <a:endParaRPr lang="en-IE" sz="1200" smtClean="0"/>
          </a:p>
        </p:txBody>
      </p:sp>
      <p:sp>
        <p:nvSpPr>
          <p:cNvPr id="144389" name="Rectangle 2"/>
          <p:cNvSpPr>
            <a:spLocks noGrp="1" noRot="1" noChangeAspect="1" noChangeArrowheads="1" noTextEdit="1"/>
          </p:cNvSpPr>
          <p:nvPr>
            <p:ph type="sldImg"/>
          </p:nvPr>
        </p:nvSpPr>
        <p:spPr>
          <a:xfrm>
            <a:off x="854075" y="744538"/>
            <a:ext cx="4964113" cy="3722687"/>
          </a:xfrm>
          <a:ln/>
        </p:spPr>
      </p:sp>
      <p:sp>
        <p:nvSpPr>
          <p:cNvPr id="1443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67A58BE-9D78-4BB6-8A8E-CB7281B3928B}" type="datetime1">
              <a:rPr lang="en-IE" sz="1200" smtClean="0"/>
              <a:pPr/>
              <a:t>12/11/2012</a:t>
            </a:fld>
            <a:endParaRPr lang="en-IE" sz="1200" smtClean="0"/>
          </a:p>
        </p:txBody>
      </p:sp>
      <p:sp>
        <p:nvSpPr>
          <p:cNvPr id="1454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454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44BE11C-F48F-4BF4-BB90-84EA390A855C}" type="slidenum">
              <a:rPr lang="en-IE" sz="1200" smtClean="0"/>
              <a:pPr/>
              <a:t>28</a:t>
            </a:fld>
            <a:endParaRPr lang="en-IE" sz="1200" smtClean="0"/>
          </a:p>
        </p:txBody>
      </p:sp>
      <p:sp>
        <p:nvSpPr>
          <p:cNvPr id="14541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p>
            <a:r>
              <a:rPr lang="en-US" smtClean="0"/>
              <a:t>In this approach, we simply leave the position of a deleted object to a null. With this approach, an array index positions will be a mixture of null and real pointers.</a:t>
            </a:r>
          </a:p>
        </p:txBody>
      </p:sp>
      <p:sp>
        <p:nvSpPr>
          <p:cNvPr id="145414" name="Rectangle 3"/>
          <p:cNvSpPr>
            <a:spLocks noGrp="1" noRot="1" noChangeAspect="1" noChangeArrowheads="1" noTextEdit="1"/>
          </p:cNvSpPr>
          <p:nvPr>
            <p:ph type="sldImg"/>
          </p:nvPr>
        </p:nvSpPr>
        <p:spPr>
          <a:xfrm>
            <a:off x="854075" y="744538"/>
            <a:ext cx="4964113" cy="3722687"/>
          </a:xfr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D75FF18-A3A3-4247-9100-C847097E85F3}" type="datetime1">
              <a:rPr lang="en-IE" sz="1200" smtClean="0"/>
              <a:pPr/>
              <a:t>12/11/2012</a:t>
            </a:fld>
            <a:endParaRPr lang="en-IE" sz="1200" smtClean="0"/>
          </a:p>
        </p:txBody>
      </p:sp>
      <p:sp>
        <p:nvSpPr>
          <p:cNvPr id="1464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464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277E72A-2707-4A2C-9A27-45D237DA7385}" type="slidenum">
              <a:rPr lang="en-IE" sz="1200" smtClean="0"/>
              <a:pPr/>
              <a:t>29</a:t>
            </a:fld>
            <a:endParaRPr lang="en-IE" sz="1200" smtClean="0"/>
          </a:p>
        </p:txBody>
      </p:sp>
      <p:sp>
        <p:nvSpPr>
          <p:cNvPr id="146437" name="Rectangle 2"/>
          <p:cNvSpPr>
            <a:spLocks noGrp="1" noRot="1" noChangeAspect="1" noChangeArrowheads="1" noTextEdit="1"/>
          </p:cNvSpPr>
          <p:nvPr>
            <p:ph type="sldImg"/>
          </p:nvPr>
        </p:nvSpPr>
        <p:spPr>
          <a:xfrm>
            <a:off x="854075" y="744538"/>
            <a:ext cx="4964113" cy="3722687"/>
          </a:xfrm>
          <a:ln/>
        </p:spPr>
      </p:sp>
      <p:sp>
        <p:nvSpPr>
          <p:cNvPr id="146438" name="Text Box 3"/>
          <p:cNvSpPr txBox="1">
            <a:spLocks noChangeArrowheads="1"/>
          </p:cNvSpPr>
          <p:nvPr/>
        </p:nvSpPr>
        <p:spPr bwMode="auto">
          <a:xfrm>
            <a:off x="889000" y="4799013"/>
            <a:ext cx="4891088"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000">
                <a:ea typeface="ＭＳ Ｐゴシック" pitchFamily="34" charset="-128"/>
              </a:rPr>
              <a:t>With the second approach, we divide the array into two parts: the first part contains the real</a:t>
            </a:r>
          </a:p>
          <a:p>
            <a:pPr eaLnBrk="1" hangingPunct="1"/>
            <a:r>
              <a:rPr lang="en-US" sz="1000">
                <a:ea typeface="ＭＳ Ｐゴシック" pitchFamily="34" charset="-128"/>
              </a:rPr>
              <a:t>references and the second part contains the null references. When we delete a node, a hole will result and we must fill this hole. </a:t>
            </a:r>
          </a:p>
          <a:p>
            <a:pPr eaLnBrk="1" hangingPunct="1"/>
            <a:endParaRPr lang="en-US" sz="1000">
              <a:ea typeface="ＭＳ Ｐゴシック" pitchFamily="34" charset="-128"/>
            </a:endParaRPr>
          </a:p>
          <a:p>
            <a:pPr eaLnBrk="1" hangingPunct="1"/>
            <a:r>
              <a:rPr lang="en-US" sz="1000">
                <a:ea typeface="ＭＳ Ｐゴシック" pitchFamily="34" charset="-128"/>
              </a:rPr>
              <a:t>There are two possible solutions. The first solution is to pack the elements. If an object at position </a:t>
            </a:r>
            <a:r>
              <a:rPr lang="en-US" sz="1000">
                <a:latin typeface="Arial" charset="0"/>
                <a:ea typeface="ＭＳ Ｐゴシック" pitchFamily="34" charset="-128"/>
              </a:rPr>
              <a:t>J</a:t>
            </a:r>
            <a:r>
              <a:rPr lang="en-US" sz="1000">
                <a:ea typeface="ＭＳ Ｐゴシック" pitchFamily="34" charset="-128"/>
              </a:rPr>
              <a:t> is removed (i.e., this position is set to null), then elements from position </a:t>
            </a:r>
            <a:r>
              <a:rPr lang="en-US" sz="1000">
                <a:latin typeface="Arial" charset="0"/>
                <a:ea typeface="ＭＳ Ｐゴシック" pitchFamily="34" charset="-128"/>
              </a:rPr>
              <a:t>J+1</a:t>
            </a:r>
            <a:r>
              <a:rPr lang="en-US" sz="1000">
                <a:ea typeface="ＭＳ Ｐゴシック" pitchFamily="34" charset="-128"/>
              </a:rPr>
              <a:t> till the last non-null reference are shifted one position lower. And, finally, the last non-null reference is set to null. The second solution is to replace the removed element by the last element in the array. The first solution is necessary if the </a:t>
            </a:r>
            <a:r>
              <a:rPr lang="en-US" sz="1000">
                <a:latin typeface="Arial" charset="0"/>
                <a:ea typeface="ＭＳ Ｐゴシック" pitchFamily="34" charset="-128"/>
              </a:rPr>
              <a:t>Person</a:t>
            </a:r>
            <a:r>
              <a:rPr lang="en-US" sz="1000">
                <a:ea typeface="ＭＳ Ｐゴシック" pitchFamily="34" charset="-128"/>
              </a:rPr>
              <a:t> objects are arranged in some order (e.g., in ascending order of age). The second solution is a better one if the </a:t>
            </a:r>
            <a:r>
              <a:rPr lang="en-US" sz="1000">
                <a:latin typeface="Arial" charset="0"/>
                <a:ea typeface="ＭＳ Ｐゴシック" pitchFamily="34" charset="-128"/>
              </a:rPr>
              <a:t>Person</a:t>
            </a:r>
            <a:r>
              <a:rPr lang="en-US" sz="1000">
                <a:ea typeface="ＭＳ Ｐゴシック" pitchFamily="34" charset="-128"/>
              </a:rPr>
              <a:t> objects are not arranged in any order.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D61EA50-7B7C-41A0-93FE-23781D262071}" type="datetime1">
              <a:rPr lang="en-IE" sz="1200" smtClean="0"/>
              <a:pPr/>
              <a:t>12/11/2012</a:t>
            </a:fld>
            <a:endParaRPr lang="en-IE" sz="1200" smtClean="0"/>
          </a:p>
        </p:txBody>
      </p:sp>
      <p:sp>
        <p:nvSpPr>
          <p:cNvPr id="1198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198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18ED452-D106-4EC6-8084-5017E5A27AAE}" type="slidenum">
              <a:rPr lang="en-IE" sz="1200" smtClean="0"/>
              <a:pPr/>
              <a:t>3</a:t>
            </a:fld>
            <a:endParaRPr lang="en-IE" sz="1200" smtClean="0"/>
          </a:p>
        </p:txBody>
      </p:sp>
      <p:sp>
        <p:nvSpPr>
          <p:cNvPr id="119813" name="Rectangle 2"/>
          <p:cNvSpPr>
            <a:spLocks noGrp="1" noRot="1" noChangeAspect="1" noChangeArrowheads="1" noTextEdit="1"/>
          </p:cNvSpPr>
          <p:nvPr>
            <p:ph type="sldImg"/>
          </p:nvPr>
        </p:nvSpPr>
        <p:spPr>
          <a:ln/>
        </p:spPr>
      </p:sp>
      <p:sp>
        <p:nvSpPr>
          <p:cNvPr id="1198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05A82E9-5766-4A11-BE10-D443E8A4BAC9}" type="datetime1">
              <a:rPr lang="en-IE" sz="1200" smtClean="0"/>
              <a:pPr/>
              <a:t>12/11/2012</a:t>
            </a:fld>
            <a:endParaRPr lang="en-IE" sz="1200" smtClean="0"/>
          </a:p>
        </p:txBody>
      </p:sp>
      <p:sp>
        <p:nvSpPr>
          <p:cNvPr id="1474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474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0640BCE-FDF3-40A9-884E-9AB2DD182AC2}" type="slidenum">
              <a:rPr lang="en-IE" sz="1200" smtClean="0"/>
              <a:pPr/>
              <a:t>30</a:t>
            </a:fld>
            <a:endParaRPr lang="en-IE" sz="1200" smtClean="0"/>
          </a:p>
        </p:txBody>
      </p:sp>
      <p:sp>
        <p:nvSpPr>
          <p:cNvPr id="147461" name="Rectangle 2"/>
          <p:cNvSpPr>
            <a:spLocks noGrp="1" noRot="1" noChangeAspect="1" noChangeArrowheads="1" noTextEdit="1"/>
          </p:cNvSpPr>
          <p:nvPr>
            <p:ph type="sldImg"/>
          </p:nvPr>
        </p:nvSpPr>
        <p:spPr>
          <a:ln/>
        </p:spPr>
      </p:sp>
      <p:sp>
        <p:nvSpPr>
          <p:cNvPr id="1474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96DAC90-46F9-4091-817E-DAA71C055C0C}" type="datetime1">
              <a:rPr lang="en-IE" sz="1200" smtClean="0"/>
              <a:pPr/>
              <a:t>12/11/2012</a:t>
            </a:fld>
            <a:endParaRPr lang="en-IE" sz="1200" smtClean="0"/>
          </a:p>
        </p:txBody>
      </p:sp>
      <p:sp>
        <p:nvSpPr>
          <p:cNvPr id="1484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484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A0B3525-9080-4ECE-A672-AFD47E4F39F7}" type="slidenum">
              <a:rPr lang="en-IE" sz="1200" smtClean="0"/>
              <a:pPr/>
              <a:t>31</a:t>
            </a:fld>
            <a:endParaRPr lang="en-IE" sz="1200" smtClean="0"/>
          </a:p>
        </p:txBody>
      </p:sp>
      <p:sp>
        <p:nvSpPr>
          <p:cNvPr id="148485" name="Rectangle 2"/>
          <p:cNvSpPr>
            <a:spLocks noGrp="1" noRot="1" noChangeAspect="1" noChangeArrowheads="1" noTextEdit="1"/>
          </p:cNvSpPr>
          <p:nvPr>
            <p:ph type="sldImg"/>
          </p:nvPr>
        </p:nvSpPr>
        <p:spPr>
          <a:ln/>
        </p:spPr>
      </p:sp>
      <p:sp>
        <p:nvSpPr>
          <p:cNvPr id="1484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0C36086-F099-435D-9060-9BAAD5D37C27}" type="datetime1">
              <a:rPr lang="en-IE" sz="1200" smtClean="0"/>
              <a:pPr/>
              <a:t>12/11/2012</a:t>
            </a:fld>
            <a:endParaRPr lang="en-IE" sz="1200" smtClean="0"/>
          </a:p>
        </p:txBody>
      </p:sp>
      <p:sp>
        <p:nvSpPr>
          <p:cNvPr id="1208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208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48AE052-60E3-46D6-8678-E4AAF36F4558}" type="slidenum">
              <a:rPr lang="en-IE" sz="1200" smtClean="0"/>
              <a:pPr/>
              <a:t>4</a:t>
            </a:fld>
            <a:endParaRPr lang="en-IE" sz="1200" smtClean="0"/>
          </a:p>
        </p:txBody>
      </p:sp>
      <p:sp>
        <p:nvSpPr>
          <p:cNvPr id="120837" name="Rectangle 2"/>
          <p:cNvSpPr>
            <a:spLocks noGrp="1" noRot="1" noChangeAspect="1" noChangeArrowheads="1" noTextEdit="1"/>
          </p:cNvSpPr>
          <p:nvPr>
            <p:ph type="sldImg"/>
          </p:nvPr>
        </p:nvSpPr>
        <p:spPr>
          <a:xfrm>
            <a:off x="854075" y="744538"/>
            <a:ext cx="4964113" cy="3722687"/>
          </a:xfrm>
          <a:ln/>
        </p:spPr>
      </p:sp>
      <p:sp>
        <p:nvSpPr>
          <p:cNvPr id="1208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en-US" altLang="ja-JP" smtClean="0"/>
              <a:t>Suppose you need to handle up to 300 Student objects in a program for maintaining a high school alumni list, would you use 300 variables?</a:t>
            </a:r>
          </a:p>
          <a:p>
            <a:r>
              <a:rPr lang="en-US" altLang="ja-JP" smtClean="0"/>
              <a:t>Suppose you need to process daily temperatures for a 12-month period in a science project, would you use 365 variables?</a:t>
            </a:r>
          </a:p>
          <a:p>
            <a:r>
              <a:rPr lang="en-US" altLang="ja-JP" smtClean="0"/>
              <a:t>You can, but would you? To manipulate a collection of data, we can use arrays.</a:t>
            </a:r>
            <a:endParaRPr lang="ja-JP"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77C6D97-D4C8-4E00-AE0E-459108B18101}" type="datetime1">
              <a:rPr lang="en-IE" sz="1200" smtClean="0"/>
              <a:pPr/>
              <a:t>12/11/2012</a:t>
            </a:fld>
            <a:endParaRPr lang="en-IE" sz="1200" smtClean="0"/>
          </a:p>
        </p:txBody>
      </p:sp>
      <p:sp>
        <p:nvSpPr>
          <p:cNvPr id="1218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218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A475819-DC72-408C-83E8-AA09E7EC6382}" type="slidenum">
              <a:rPr lang="en-IE" sz="1200" smtClean="0"/>
              <a:pPr/>
              <a:t>5</a:t>
            </a:fld>
            <a:endParaRPr lang="en-IE" sz="1200" smtClean="0"/>
          </a:p>
        </p:txBody>
      </p:sp>
      <p:sp>
        <p:nvSpPr>
          <p:cNvPr id="121861" name="Rectangle 2"/>
          <p:cNvSpPr>
            <a:spLocks noGrp="1" noRot="1" noChangeAspect="1" noChangeArrowheads="1" noTextEdit="1"/>
          </p:cNvSpPr>
          <p:nvPr>
            <p:ph type="sldImg"/>
          </p:nvPr>
        </p:nvSpPr>
        <p:spPr>
          <a:xfrm>
            <a:off x="854075" y="744538"/>
            <a:ext cx="4964113" cy="3722687"/>
          </a:xfrm>
          <a:ln/>
        </p:spPr>
      </p:sp>
      <p:sp>
        <p:nvSpPr>
          <p:cNvPr id="1218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en-US" sz="1000" smtClean="0"/>
              <a:t>As you can declare and create objects in one statement such as</a:t>
            </a:r>
          </a:p>
          <a:p>
            <a:endParaRPr lang="en-US" sz="1000" smtClean="0"/>
          </a:p>
          <a:p>
            <a:r>
              <a:rPr lang="en-US" sz="1000" smtClean="0"/>
              <a:t>	Person p = new Person( );</a:t>
            </a:r>
          </a:p>
          <a:p>
            <a:endParaRPr lang="en-US" sz="1000" smtClean="0"/>
          </a:p>
          <a:p>
            <a:r>
              <a:rPr lang="en-US" sz="1000" smtClean="0"/>
              <a:t> you can declare and create an array in one statement as</a:t>
            </a:r>
          </a:p>
          <a:p>
            <a:endParaRPr lang="en-US" sz="1000" smtClean="0"/>
          </a:p>
          <a:p>
            <a:r>
              <a:rPr lang="en-US" sz="1000" smtClean="0"/>
              <a:t>	double[ ] rainfall = new double[12];</a:t>
            </a:r>
          </a:p>
          <a:p>
            <a:endParaRPr lang="en-US" sz="1000" smtClean="0"/>
          </a:p>
          <a:p>
            <a:r>
              <a:rPr lang="en-US" sz="1000" smtClean="0"/>
              <a:t>Strictly speaking, an array is a reference data type and really an object because there is no class called Array in Java. The thumbnail note in page 413 is therefore not 100 percent accurate.</a:t>
            </a:r>
          </a:p>
          <a:p>
            <a:endParaRPr lang="en-US" sz="10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86AD096-A704-4B99-A8DD-B0B71092FFE6}" type="datetime1">
              <a:rPr lang="en-IE" sz="1200" smtClean="0"/>
              <a:pPr/>
              <a:t>12/11/2012</a:t>
            </a:fld>
            <a:endParaRPr lang="en-IE" sz="1200" smtClean="0"/>
          </a:p>
        </p:txBody>
      </p:sp>
      <p:sp>
        <p:nvSpPr>
          <p:cNvPr id="1228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228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69AFB4E-CCA6-4C79-8893-4937CDBA464E}" type="slidenum">
              <a:rPr lang="en-IE" sz="1200" smtClean="0"/>
              <a:pPr/>
              <a:t>6</a:t>
            </a:fld>
            <a:endParaRPr lang="en-IE" sz="1200" smtClean="0"/>
          </a:p>
        </p:txBody>
      </p:sp>
      <p:sp>
        <p:nvSpPr>
          <p:cNvPr id="122885" name="Rectangle 2"/>
          <p:cNvSpPr>
            <a:spLocks noGrp="1" noRot="1" noChangeAspect="1" noChangeArrowheads="1" noTextEdit="1"/>
          </p:cNvSpPr>
          <p:nvPr>
            <p:ph type="sldImg"/>
          </p:nvPr>
        </p:nvSpPr>
        <p:spPr>
          <a:xfrm>
            <a:off x="854075" y="744538"/>
            <a:ext cx="4964113" cy="3722687"/>
          </a:xfrm>
          <a:ln/>
        </p:spPr>
      </p:sp>
      <p:sp>
        <p:nvSpPr>
          <p:cNvPr id="1228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24F8E80-7379-459E-955B-2DD764D5908A}" type="datetime1">
              <a:rPr lang="en-IE" sz="1200" smtClean="0"/>
              <a:pPr/>
              <a:t>12/11/2012</a:t>
            </a:fld>
            <a:endParaRPr lang="en-IE" sz="1200" smtClean="0"/>
          </a:p>
        </p:txBody>
      </p:sp>
      <p:sp>
        <p:nvSpPr>
          <p:cNvPr id="1239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239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795F9FE-4406-45EC-8D86-B39B1FD2AFC3}" type="slidenum">
              <a:rPr lang="en-IE" sz="1200" smtClean="0"/>
              <a:pPr/>
              <a:t>7</a:t>
            </a:fld>
            <a:endParaRPr lang="en-IE" sz="1200" smtClean="0"/>
          </a:p>
        </p:txBody>
      </p:sp>
      <p:sp>
        <p:nvSpPr>
          <p:cNvPr id="123909" name="Rectangle 2"/>
          <p:cNvSpPr>
            <a:spLocks noGrp="1" noRot="1" noChangeAspect="1" noChangeArrowheads="1" noTextEdit="1"/>
          </p:cNvSpPr>
          <p:nvPr>
            <p:ph type="sldImg"/>
          </p:nvPr>
        </p:nvSpPr>
        <p:spPr>
          <a:ln/>
        </p:spPr>
      </p:sp>
      <p:sp>
        <p:nvSpPr>
          <p:cNvPr id="1239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65EEC20-14A2-4730-A15A-2C1C6AF7D2EE}" type="datetime1">
              <a:rPr lang="en-IE" sz="1200" smtClean="0"/>
              <a:pPr/>
              <a:t>12/11/2012</a:t>
            </a:fld>
            <a:endParaRPr lang="en-IE" sz="1200" smtClean="0"/>
          </a:p>
        </p:txBody>
      </p:sp>
      <p:sp>
        <p:nvSpPr>
          <p:cNvPr id="1249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249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1DB3E8-0EA8-43AA-89A3-435BAB14F9E0}" type="slidenum">
              <a:rPr lang="en-IE" sz="1200" smtClean="0"/>
              <a:pPr/>
              <a:t>8</a:t>
            </a:fld>
            <a:endParaRPr lang="en-IE" sz="1200" smtClean="0"/>
          </a:p>
        </p:txBody>
      </p:sp>
      <p:sp>
        <p:nvSpPr>
          <p:cNvPr id="124933" name="Rectangle 2"/>
          <p:cNvSpPr>
            <a:spLocks noGrp="1" noRot="1" noChangeAspect="1" noChangeArrowheads="1" noTextEdit="1"/>
          </p:cNvSpPr>
          <p:nvPr>
            <p:ph type="sldImg"/>
          </p:nvPr>
        </p:nvSpPr>
        <p:spPr>
          <a:ln/>
        </p:spPr>
      </p:sp>
      <p:sp>
        <p:nvSpPr>
          <p:cNvPr id="1249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924A1BD-2EC5-4678-99FB-E3D8B6CC8A1F}" type="datetime1">
              <a:rPr lang="en-IE" sz="1200" smtClean="0"/>
              <a:pPr/>
              <a:t>12/11/2012</a:t>
            </a:fld>
            <a:endParaRPr lang="en-IE" sz="1200" smtClean="0"/>
          </a:p>
        </p:txBody>
      </p:sp>
      <p:sp>
        <p:nvSpPr>
          <p:cNvPr id="1259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259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94F59-CDDC-481E-9375-704A6ED59F31}" type="slidenum">
              <a:rPr lang="en-IE" sz="1200" smtClean="0"/>
              <a:pPr/>
              <a:t>9</a:t>
            </a:fld>
            <a:endParaRPr lang="en-IE" sz="1200" smtClean="0"/>
          </a:p>
        </p:txBody>
      </p:sp>
      <p:sp>
        <p:nvSpPr>
          <p:cNvPr id="125957" name="Rectangle 2"/>
          <p:cNvSpPr>
            <a:spLocks noGrp="1" noRot="1" noChangeAspect="1" noChangeArrowheads="1" noTextEdit="1"/>
          </p:cNvSpPr>
          <p:nvPr>
            <p:ph type="sldImg"/>
          </p:nvPr>
        </p:nvSpPr>
        <p:spPr>
          <a:ln/>
        </p:spPr>
      </p:sp>
      <p:sp>
        <p:nvSpPr>
          <p:cNvPr id="1259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DE3D5BED-C43F-4F91-8F59-8D9817D868A0}" type="datetime1">
              <a:rPr lang="en-IE"/>
              <a:pPr>
                <a:defRPr/>
              </a:pPr>
              <a:t>12/11/2012</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0017BA96-5D9F-441E-8689-ED943D17F28E}" type="slidenum">
              <a:rPr lang="en-IE"/>
              <a:pPr>
                <a:defRPr/>
              </a:pPr>
              <a:t>‹#›</a:t>
            </a:fld>
            <a:endParaRPr lang="en-IE"/>
          </a:p>
        </p:txBody>
      </p:sp>
    </p:spTree>
    <p:extLst>
      <p:ext uri="{BB962C8B-B14F-4D97-AF65-F5344CB8AC3E}">
        <p14:creationId xmlns:p14="http://schemas.microsoft.com/office/powerpoint/2010/main" val="4158382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BD014B78-0C86-4C8C-931A-1AEE7AC3DDCF}" type="datetime1">
              <a:rPr lang="en-IE"/>
              <a:pPr>
                <a:defRPr/>
              </a:pPr>
              <a:t>12/11/2012</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873DD05A-6119-4D26-8A16-794D010F1A96}" type="slidenum">
              <a:rPr lang="en-IE"/>
              <a:pPr>
                <a:defRPr/>
              </a:pPr>
              <a:t>‹#›</a:t>
            </a:fld>
            <a:endParaRPr lang="en-IE"/>
          </a:p>
        </p:txBody>
      </p:sp>
    </p:spTree>
    <p:extLst>
      <p:ext uri="{BB962C8B-B14F-4D97-AF65-F5344CB8AC3E}">
        <p14:creationId xmlns:p14="http://schemas.microsoft.com/office/powerpoint/2010/main" val="1648051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5410200"/>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685800" y="4572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1F9A7C94-7461-4556-B574-336001FAC192}" type="datetime1">
              <a:rPr lang="en-IE"/>
              <a:pPr>
                <a:defRPr/>
              </a:pPr>
              <a:t>12/11/2012</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B62B094C-8406-4F00-A6C3-89D6E37D0BB8}" type="slidenum">
              <a:rPr lang="en-IE"/>
              <a:pPr>
                <a:defRPr/>
              </a:pPr>
              <a:t>‹#›</a:t>
            </a:fld>
            <a:endParaRPr lang="en-IE"/>
          </a:p>
        </p:txBody>
      </p:sp>
    </p:spTree>
    <p:extLst>
      <p:ext uri="{BB962C8B-B14F-4D97-AF65-F5344CB8AC3E}">
        <p14:creationId xmlns:p14="http://schemas.microsoft.com/office/powerpoint/2010/main" val="3944593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7C06FD02-D672-47CD-A0B9-A19470A60E4D}" type="datetime1">
              <a:rPr lang="en-IE"/>
              <a:pPr>
                <a:defRPr/>
              </a:pPr>
              <a:t>12/11/2012</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31DF6C40-EB19-46AB-ADF5-37AD16BF9576}" type="slidenum">
              <a:rPr lang="en-IE"/>
              <a:pPr>
                <a:defRPr/>
              </a:pPr>
              <a:t>‹#›</a:t>
            </a:fld>
            <a:endParaRPr lang="en-IE"/>
          </a:p>
        </p:txBody>
      </p:sp>
    </p:spTree>
    <p:extLst>
      <p:ext uri="{BB962C8B-B14F-4D97-AF65-F5344CB8AC3E}">
        <p14:creationId xmlns:p14="http://schemas.microsoft.com/office/powerpoint/2010/main" val="3035370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5CB187F7-F6D4-4A8C-824A-8999D0F40121}" type="datetime1">
              <a:rPr lang="en-IE"/>
              <a:pPr>
                <a:defRPr/>
              </a:pPr>
              <a:t>12/11/2012</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E05779FD-C7ED-43B9-BD53-46D1E8F08935}" type="slidenum">
              <a:rPr lang="en-IE"/>
              <a:pPr>
                <a:defRPr/>
              </a:pPr>
              <a:t>‹#›</a:t>
            </a:fld>
            <a:endParaRPr lang="en-IE"/>
          </a:p>
        </p:txBody>
      </p:sp>
    </p:spTree>
    <p:extLst>
      <p:ext uri="{BB962C8B-B14F-4D97-AF65-F5344CB8AC3E}">
        <p14:creationId xmlns:p14="http://schemas.microsoft.com/office/powerpoint/2010/main" val="2802829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6858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fld id="{10D8F653-DAEB-46F1-90B7-0ACE9D609EB3}" type="datetime1">
              <a:rPr lang="en-IE"/>
              <a:pPr>
                <a:defRPr/>
              </a:pPr>
              <a:t>12/11/2012</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AB66D7CD-395E-41AA-B095-76174652333F}" type="slidenum">
              <a:rPr lang="en-IE"/>
              <a:pPr>
                <a:defRPr/>
              </a:pPr>
              <a:t>‹#›</a:t>
            </a:fld>
            <a:endParaRPr lang="en-IE"/>
          </a:p>
        </p:txBody>
      </p:sp>
    </p:spTree>
    <p:extLst>
      <p:ext uri="{BB962C8B-B14F-4D97-AF65-F5344CB8AC3E}">
        <p14:creationId xmlns:p14="http://schemas.microsoft.com/office/powerpoint/2010/main" val="2501917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fld id="{03143FF7-A0F0-4299-BB14-5E03B4BD4859}" type="datetime1">
              <a:rPr lang="en-IE"/>
              <a:pPr>
                <a:defRPr/>
              </a:pPr>
              <a:t>12/11/2012</a:t>
            </a:fld>
            <a:endParaRPr lang="en-IE"/>
          </a:p>
        </p:txBody>
      </p:sp>
      <p:sp>
        <p:nvSpPr>
          <p:cNvPr id="8" name="Rectangle 5"/>
          <p:cNvSpPr>
            <a:spLocks noGrp="1" noChangeArrowheads="1"/>
          </p:cNvSpPr>
          <p:nvPr>
            <p:ph type="ftr" sz="quarter" idx="11"/>
          </p:nvPr>
        </p:nvSpPr>
        <p:spPr>
          <a:ln/>
        </p:spPr>
        <p:txBody>
          <a:bodyPr/>
          <a:lstStyle>
            <a:lvl1pPr>
              <a:defRPr/>
            </a:lvl1pPr>
          </a:lstStyle>
          <a:p>
            <a:pPr>
              <a:defRPr/>
            </a:pPr>
            <a:endParaRPr lang="en-IE"/>
          </a:p>
        </p:txBody>
      </p:sp>
      <p:sp>
        <p:nvSpPr>
          <p:cNvPr id="9" name="Rectangle 6"/>
          <p:cNvSpPr>
            <a:spLocks noGrp="1" noChangeArrowheads="1"/>
          </p:cNvSpPr>
          <p:nvPr>
            <p:ph type="sldNum" sz="quarter" idx="12"/>
          </p:nvPr>
        </p:nvSpPr>
        <p:spPr>
          <a:ln/>
        </p:spPr>
        <p:txBody>
          <a:bodyPr/>
          <a:lstStyle>
            <a:lvl1pPr>
              <a:defRPr/>
            </a:lvl1pPr>
          </a:lstStyle>
          <a:p>
            <a:pPr>
              <a:defRPr/>
            </a:pPr>
            <a:r>
              <a:rPr lang="en-IE"/>
              <a:t>Slide </a:t>
            </a:r>
            <a:fld id="{46F2887E-F8E0-4797-9325-478CAEBD266F}" type="slidenum">
              <a:rPr lang="en-IE"/>
              <a:pPr>
                <a:defRPr/>
              </a:pPr>
              <a:t>‹#›</a:t>
            </a:fld>
            <a:endParaRPr lang="en-IE"/>
          </a:p>
        </p:txBody>
      </p:sp>
    </p:spTree>
    <p:extLst>
      <p:ext uri="{BB962C8B-B14F-4D97-AF65-F5344CB8AC3E}">
        <p14:creationId xmlns:p14="http://schemas.microsoft.com/office/powerpoint/2010/main" val="948285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fld id="{D210E13B-7686-4DB3-B394-A058E3A8F4BC}" type="datetime1">
              <a:rPr lang="en-IE"/>
              <a:pPr>
                <a:defRPr/>
              </a:pPr>
              <a:t>12/11/2012</a:t>
            </a:fld>
            <a:endParaRPr lang="en-IE"/>
          </a:p>
        </p:txBody>
      </p:sp>
      <p:sp>
        <p:nvSpPr>
          <p:cNvPr id="4" name="Rectangle 5"/>
          <p:cNvSpPr>
            <a:spLocks noGrp="1" noChangeArrowheads="1"/>
          </p:cNvSpPr>
          <p:nvPr>
            <p:ph type="ftr" sz="quarter" idx="11"/>
          </p:nvPr>
        </p:nvSpPr>
        <p:spPr>
          <a:ln/>
        </p:spPr>
        <p:txBody>
          <a:bodyPr/>
          <a:lstStyle>
            <a:lvl1pPr>
              <a:defRPr/>
            </a:lvl1pPr>
          </a:lstStyle>
          <a:p>
            <a:pPr>
              <a:defRPr/>
            </a:pPr>
            <a:endParaRPr lang="en-IE"/>
          </a:p>
        </p:txBody>
      </p:sp>
      <p:sp>
        <p:nvSpPr>
          <p:cNvPr id="5" name="Rectangle 6"/>
          <p:cNvSpPr>
            <a:spLocks noGrp="1" noChangeArrowheads="1"/>
          </p:cNvSpPr>
          <p:nvPr>
            <p:ph type="sldNum" sz="quarter" idx="12"/>
          </p:nvPr>
        </p:nvSpPr>
        <p:spPr>
          <a:ln/>
        </p:spPr>
        <p:txBody>
          <a:bodyPr/>
          <a:lstStyle>
            <a:lvl1pPr>
              <a:defRPr/>
            </a:lvl1pPr>
          </a:lstStyle>
          <a:p>
            <a:pPr>
              <a:defRPr/>
            </a:pPr>
            <a:r>
              <a:rPr lang="en-IE"/>
              <a:t>Slide </a:t>
            </a:r>
            <a:fld id="{4E7A79EB-97A0-4DAD-B7CE-D9CA477C59CA}" type="slidenum">
              <a:rPr lang="en-IE"/>
              <a:pPr>
                <a:defRPr/>
              </a:pPr>
              <a:t>‹#›</a:t>
            </a:fld>
            <a:endParaRPr lang="en-IE"/>
          </a:p>
        </p:txBody>
      </p:sp>
    </p:spTree>
    <p:extLst>
      <p:ext uri="{BB962C8B-B14F-4D97-AF65-F5344CB8AC3E}">
        <p14:creationId xmlns:p14="http://schemas.microsoft.com/office/powerpoint/2010/main" val="2237006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EB06EAE-1CA9-4975-9AF5-5E0740016B88}" type="datetime1">
              <a:rPr lang="en-IE"/>
              <a:pPr>
                <a:defRPr/>
              </a:pPr>
              <a:t>12/11/2012</a:t>
            </a:fld>
            <a:endParaRPr lang="en-IE"/>
          </a:p>
        </p:txBody>
      </p:sp>
      <p:sp>
        <p:nvSpPr>
          <p:cNvPr id="3" name="Rectangle 5"/>
          <p:cNvSpPr>
            <a:spLocks noGrp="1" noChangeArrowheads="1"/>
          </p:cNvSpPr>
          <p:nvPr>
            <p:ph type="ftr" sz="quarter" idx="11"/>
          </p:nvPr>
        </p:nvSpPr>
        <p:spPr>
          <a:ln/>
        </p:spPr>
        <p:txBody>
          <a:bodyPr/>
          <a:lstStyle>
            <a:lvl1pPr>
              <a:defRPr/>
            </a:lvl1pPr>
          </a:lstStyle>
          <a:p>
            <a:pPr>
              <a:defRPr/>
            </a:pPr>
            <a:endParaRPr lang="en-IE"/>
          </a:p>
        </p:txBody>
      </p:sp>
      <p:sp>
        <p:nvSpPr>
          <p:cNvPr id="4" name="Rectangle 6"/>
          <p:cNvSpPr>
            <a:spLocks noGrp="1" noChangeArrowheads="1"/>
          </p:cNvSpPr>
          <p:nvPr>
            <p:ph type="sldNum" sz="quarter" idx="12"/>
          </p:nvPr>
        </p:nvSpPr>
        <p:spPr>
          <a:ln/>
        </p:spPr>
        <p:txBody>
          <a:bodyPr/>
          <a:lstStyle>
            <a:lvl1pPr>
              <a:defRPr/>
            </a:lvl1pPr>
          </a:lstStyle>
          <a:p>
            <a:pPr>
              <a:defRPr/>
            </a:pPr>
            <a:r>
              <a:rPr lang="en-IE"/>
              <a:t>Slide </a:t>
            </a:r>
            <a:fld id="{02831EFA-7558-4F2C-8476-9E620C41B9E9}" type="slidenum">
              <a:rPr lang="en-IE"/>
              <a:pPr>
                <a:defRPr/>
              </a:pPr>
              <a:t>‹#›</a:t>
            </a:fld>
            <a:endParaRPr lang="en-IE"/>
          </a:p>
        </p:txBody>
      </p:sp>
    </p:spTree>
    <p:extLst>
      <p:ext uri="{BB962C8B-B14F-4D97-AF65-F5344CB8AC3E}">
        <p14:creationId xmlns:p14="http://schemas.microsoft.com/office/powerpoint/2010/main" val="2932286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C8E445E-926E-40CE-A904-2B2402480B18}" type="datetime1">
              <a:rPr lang="en-IE"/>
              <a:pPr>
                <a:defRPr/>
              </a:pPr>
              <a:t>12/11/2012</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C73D3D5E-AEC6-49B3-B8E3-C5952C60939C}" type="slidenum">
              <a:rPr lang="en-IE"/>
              <a:pPr>
                <a:defRPr/>
              </a:pPr>
              <a:t>‹#›</a:t>
            </a:fld>
            <a:endParaRPr lang="en-IE"/>
          </a:p>
        </p:txBody>
      </p:sp>
    </p:spTree>
    <p:extLst>
      <p:ext uri="{BB962C8B-B14F-4D97-AF65-F5344CB8AC3E}">
        <p14:creationId xmlns:p14="http://schemas.microsoft.com/office/powerpoint/2010/main" val="3818314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06EF3D28-909C-4DA6-B4FB-4E17979C906C}" type="datetime1">
              <a:rPr lang="en-IE"/>
              <a:pPr>
                <a:defRPr/>
              </a:pPr>
              <a:t>12/11/2012</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08C16320-5321-43EB-94B9-851C063A3E6E}" type="slidenum">
              <a:rPr lang="en-IE"/>
              <a:pPr>
                <a:defRPr/>
              </a:pPr>
              <a:t>‹#›</a:t>
            </a:fld>
            <a:endParaRPr lang="en-IE"/>
          </a:p>
        </p:txBody>
      </p:sp>
    </p:spTree>
    <p:extLst>
      <p:ext uri="{BB962C8B-B14F-4D97-AF65-F5344CB8AC3E}">
        <p14:creationId xmlns:p14="http://schemas.microsoft.com/office/powerpoint/2010/main" val="3893385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4572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IE" smtClean="0"/>
              <a:t>Click to edit Master title</a:t>
            </a:r>
          </a:p>
        </p:txBody>
      </p:sp>
      <p:sp>
        <p:nvSpPr>
          <p:cNvPr id="1027" name="Rectangle 3"/>
          <p:cNvSpPr>
            <a:spLocks noGrp="1" noChangeArrowheads="1"/>
          </p:cNvSpPr>
          <p:nvPr>
            <p:ph type="body" idx="1"/>
          </p:nvPr>
        </p:nvSpPr>
        <p:spPr bwMode="auto">
          <a:xfrm>
            <a:off x="685800" y="1752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10621098-E6F0-4345-A65E-3312FADDA353}" type="datetime1">
              <a:rPr lang="en-IE"/>
              <a:pPr>
                <a:defRPr/>
              </a:pPr>
              <a:t>12/11/2012</a:t>
            </a:fld>
            <a:endParaRPr lang="en-IE"/>
          </a:p>
        </p:txBody>
      </p:sp>
      <p:sp>
        <p:nvSpPr>
          <p:cNvPr id="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IE"/>
          </a:p>
        </p:txBody>
      </p:sp>
      <p:sp>
        <p:nvSpPr>
          <p:cNvPr id="1030" name="Rectangle 6"/>
          <p:cNvSpPr>
            <a:spLocks noGrp="1" noChangeArrowheads="1"/>
          </p:cNvSpPr>
          <p:nvPr>
            <p:ph type="sldNum" sz="quarter" idx="4"/>
          </p:nvPr>
        </p:nvSpPr>
        <p:spPr bwMode="auto">
          <a:xfrm>
            <a:off x="6324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r>
              <a:rPr lang="en-IE"/>
              <a:t>Slide </a:t>
            </a:r>
            <a:fld id="{1E5A564F-9A86-497D-93EC-BD397417A233}" type="slidenum">
              <a:rPr lang="en-IE"/>
              <a:pPr>
                <a:defRPr/>
              </a:pPr>
              <a:t>‹#›</a:t>
            </a:fld>
            <a:endParaRPr lang="en-IE"/>
          </a:p>
        </p:txBody>
      </p:sp>
      <p:graphicFrame>
        <p:nvGraphicFramePr>
          <p:cNvPr id="1031" name="Object 8"/>
          <p:cNvGraphicFramePr>
            <a:graphicFrameLocks noChangeAspect="1"/>
          </p:cNvGraphicFramePr>
          <p:nvPr/>
        </p:nvGraphicFramePr>
        <p:xfrm>
          <a:off x="0" y="0"/>
          <a:ext cx="390525" cy="6858000"/>
        </p:xfrm>
        <a:graphic>
          <a:graphicData uri="http://schemas.openxmlformats.org/presentationml/2006/ole">
            <mc:AlternateContent xmlns:mc="http://schemas.openxmlformats.org/markup-compatibility/2006">
              <mc:Choice xmlns:v="urn:schemas-microsoft-com:vml" Requires="v">
                <p:oleObj spid="_x0000_s1033" name="Photo Editor Photo" r:id="rId14" imgW="285866" imgH="5028571" progId="MSPhotoEd.3">
                  <p:embed/>
                </p:oleObj>
              </mc:Choice>
              <mc:Fallback>
                <p:oleObj name="Photo Editor Photo" r:id="rId14" imgW="285866" imgH="5028571" progId="MSPhotoEd.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39052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4400">
          <a:solidFill>
            <a:srgbClr val="008000"/>
          </a:solidFill>
          <a:latin typeface="+mj-lt"/>
          <a:ea typeface="+mj-ea"/>
          <a:cs typeface="+mj-cs"/>
        </a:defRPr>
      </a:lvl1pPr>
      <a:lvl2pPr algn="l" rtl="0" eaLnBrk="0" fontAlgn="base" hangingPunct="0">
        <a:spcBef>
          <a:spcPct val="0"/>
        </a:spcBef>
        <a:spcAft>
          <a:spcPct val="0"/>
        </a:spcAft>
        <a:defRPr sz="4400">
          <a:solidFill>
            <a:srgbClr val="008000"/>
          </a:solidFill>
          <a:latin typeface="Comic Sans MS" pitchFamily="66" charset="0"/>
        </a:defRPr>
      </a:lvl2pPr>
      <a:lvl3pPr algn="l" rtl="0" eaLnBrk="0" fontAlgn="base" hangingPunct="0">
        <a:spcBef>
          <a:spcPct val="0"/>
        </a:spcBef>
        <a:spcAft>
          <a:spcPct val="0"/>
        </a:spcAft>
        <a:defRPr sz="4400">
          <a:solidFill>
            <a:srgbClr val="008000"/>
          </a:solidFill>
          <a:latin typeface="Comic Sans MS" pitchFamily="66" charset="0"/>
        </a:defRPr>
      </a:lvl3pPr>
      <a:lvl4pPr algn="l" rtl="0" eaLnBrk="0" fontAlgn="base" hangingPunct="0">
        <a:spcBef>
          <a:spcPct val="0"/>
        </a:spcBef>
        <a:spcAft>
          <a:spcPct val="0"/>
        </a:spcAft>
        <a:defRPr sz="4400">
          <a:solidFill>
            <a:srgbClr val="008000"/>
          </a:solidFill>
          <a:latin typeface="Comic Sans MS" pitchFamily="66" charset="0"/>
        </a:defRPr>
      </a:lvl4pPr>
      <a:lvl5pPr algn="l" rtl="0" eaLnBrk="0" fontAlgn="base" hangingPunct="0">
        <a:spcBef>
          <a:spcPct val="0"/>
        </a:spcBef>
        <a:spcAft>
          <a:spcPct val="0"/>
        </a:spcAft>
        <a:defRPr sz="4400">
          <a:solidFill>
            <a:srgbClr val="008000"/>
          </a:solidFill>
          <a:latin typeface="Comic Sans MS" pitchFamily="66" charset="0"/>
        </a:defRPr>
      </a:lvl5pPr>
      <a:lvl6pPr marL="457200" algn="l" rtl="0" eaLnBrk="0" fontAlgn="base" hangingPunct="0">
        <a:spcBef>
          <a:spcPct val="0"/>
        </a:spcBef>
        <a:spcAft>
          <a:spcPct val="0"/>
        </a:spcAft>
        <a:defRPr sz="4400">
          <a:solidFill>
            <a:srgbClr val="008000"/>
          </a:solidFill>
          <a:latin typeface="Comic Sans MS" pitchFamily="66" charset="0"/>
        </a:defRPr>
      </a:lvl6pPr>
      <a:lvl7pPr marL="914400" algn="l" rtl="0" eaLnBrk="0" fontAlgn="base" hangingPunct="0">
        <a:spcBef>
          <a:spcPct val="0"/>
        </a:spcBef>
        <a:spcAft>
          <a:spcPct val="0"/>
        </a:spcAft>
        <a:defRPr sz="4400">
          <a:solidFill>
            <a:srgbClr val="008000"/>
          </a:solidFill>
          <a:latin typeface="Comic Sans MS" pitchFamily="66" charset="0"/>
        </a:defRPr>
      </a:lvl7pPr>
      <a:lvl8pPr marL="1371600" algn="l" rtl="0" eaLnBrk="0" fontAlgn="base" hangingPunct="0">
        <a:spcBef>
          <a:spcPct val="0"/>
        </a:spcBef>
        <a:spcAft>
          <a:spcPct val="0"/>
        </a:spcAft>
        <a:defRPr sz="4400">
          <a:solidFill>
            <a:srgbClr val="008000"/>
          </a:solidFill>
          <a:latin typeface="Comic Sans MS" pitchFamily="66" charset="0"/>
        </a:defRPr>
      </a:lvl8pPr>
      <a:lvl9pPr marL="1828800" algn="l" rtl="0" eaLnBrk="0" fontAlgn="base" hangingPunct="0">
        <a:spcBef>
          <a:spcPct val="0"/>
        </a:spcBef>
        <a:spcAft>
          <a:spcPct val="0"/>
        </a:spcAft>
        <a:defRPr sz="4400">
          <a:solidFill>
            <a:srgbClr val="008000"/>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hyperlink" Target="http://www.youtube.com/watch?v=jIvcnMse4cc"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ybdTyd2CiZw"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DBB333B-000C-43ED-8BA7-FE6D27020BDF}" type="slidenum">
              <a:rPr lang="en-IE" sz="1400" smtClean="0"/>
              <a:pPr/>
              <a:t>1</a:t>
            </a:fld>
            <a:endParaRPr lang="en-IE" sz="1400" smtClean="0"/>
          </a:p>
        </p:txBody>
      </p:sp>
      <p:sp>
        <p:nvSpPr>
          <p:cNvPr id="32771" name="Rectangle 2"/>
          <p:cNvSpPr>
            <a:spLocks noGrp="1" noChangeArrowheads="1"/>
          </p:cNvSpPr>
          <p:nvPr>
            <p:ph type="title"/>
          </p:nvPr>
        </p:nvSpPr>
        <p:spPr/>
        <p:txBody>
          <a:bodyPr/>
          <a:lstStyle/>
          <a:p>
            <a:r>
              <a:rPr lang="en-GB" sz="4000" smtClean="0"/>
              <a:t>Unit 14: Arrays of Objects</a:t>
            </a:r>
            <a:endParaRPr lang="en-US" sz="4000" smtClean="0"/>
          </a:p>
        </p:txBody>
      </p:sp>
      <p:sp>
        <p:nvSpPr>
          <p:cNvPr id="32772" name="Rectangle 3"/>
          <p:cNvSpPr>
            <a:spLocks noGrp="1" noChangeArrowheads="1"/>
          </p:cNvSpPr>
          <p:nvPr>
            <p:ph type="body" idx="1"/>
          </p:nvPr>
        </p:nvSpPr>
        <p:spPr>
          <a:xfrm>
            <a:off x="684213" y="1557338"/>
            <a:ext cx="7772400" cy="4525962"/>
          </a:xfrm>
        </p:spPr>
        <p:txBody>
          <a:bodyPr/>
          <a:lstStyle/>
          <a:p>
            <a:pPr>
              <a:lnSpc>
                <a:spcPct val="80000"/>
              </a:lnSpc>
              <a:buFontTx/>
              <a:buNone/>
            </a:pPr>
            <a:r>
              <a:rPr lang="en-GB" sz="2400" smtClean="0"/>
              <a:t>Objectives: be able to</a:t>
            </a:r>
          </a:p>
          <a:p>
            <a:pPr>
              <a:lnSpc>
                <a:spcPct val="80000"/>
              </a:lnSpc>
            </a:pPr>
            <a:r>
              <a:rPr lang="en-GB" sz="2400" smtClean="0"/>
              <a:t>Enter a set of records of the same type and hold them in memory in an array or other data structure (linked list)</a:t>
            </a:r>
          </a:p>
          <a:p>
            <a:pPr>
              <a:lnSpc>
                <a:spcPct val="80000"/>
              </a:lnSpc>
            </a:pPr>
            <a:r>
              <a:rPr lang="en-GB" sz="2400" smtClean="0"/>
              <a:t>Process an array or list of objects, including</a:t>
            </a:r>
          </a:p>
          <a:p>
            <a:pPr lvl="1">
              <a:lnSpc>
                <a:spcPct val="80000"/>
              </a:lnSpc>
            </a:pPr>
            <a:r>
              <a:rPr lang="en-GB" sz="1800" smtClean="0"/>
              <a:t>Displaying all the objects, or a selected subset</a:t>
            </a:r>
          </a:p>
          <a:p>
            <a:pPr lvl="1">
              <a:lnSpc>
                <a:spcPct val="80000"/>
              </a:lnSpc>
            </a:pPr>
            <a:r>
              <a:rPr lang="en-GB" sz="1800" smtClean="0"/>
              <a:t>Finding the object with the largest or smallest value of a given attribute</a:t>
            </a:r>
          </a:p>
          <a:p>
            <a:pPr lvl="1">
              <a:lnSpc>
                <a:spcPct val="80000"/>
              </a:lnSpc>
            </a:pPr>
            <a:r>
              <a:rPr lang="en-GB" sz="1800" smtClean="0"/>
              <a:t>Finding objects which match a particular value of a given  attribute</a:t>
            </a:r>
          </a:p>
          <a:p>
            <a:pPr lvl="1">
              <a:lnSpc>
                <a:spcPct val="80000"/>
              </a:lnSpc>
            </a:pPr>
            <a:endParaRPr lang="en-GB" sz="1800" smtClean="0"/>
          </a:p>
          <a:p>
            <a:pPr>
              <a:lnSpc>
                <a:spcPct val="80000"/>
              </a:lnSpc>
            </a:pPr>
            <a:r>
              <a:rPr lang="en-GB" sz="2400" smtClean="0"/>
              <a:t>Use the enhanced ‘for’ loop for reporting from an array</a:t>
            </a:r>
          </a:p>
          <a:p>
            <a:pPr>
              <a:lnSpc>
                <a:spcPct val="80000"/>
              </a:lnSpc>
            </a:pPr>
            <a:r>
              <a:rPr lang="en-GB" sz="2400" smtClean="0"/>
              <a:t>State the advantages and drawbacks of using an array data structure to hold a set of objects in memory</a:t>
            </a:r>
          </a:p>
          <a:p>
            <a:pPr>
              <a:lnSpc>
                <a:spcPct val="80000"/>
              </a:lnSpc>
            </a:pPr>
            <a:r>
              <a:rPr lang="en-GB" sz="2400" smtClean="0"/>
              <a:t>Write programs which make use of command-line arguments (String [] args) and explain how to run them</a:t>
            </a:r>
          </a:p>
          <a:p>
            <a:pPr>
              <a:lnSpc>
                <a:spcPct val="80000"/>
              </a:lnSpc>
            </a:pPr>
            <a:endParaRPr lang="en-US" sz="24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354D057-958E-43D3-B67C-4042DCE06DCB}" type="slidenum">
              <a:rPr lang="en-IE" sz="1400" smtClean="0"/>
              <a:pPr/>
              <a:t>10</a:t>
            </a:fld>
            <a:endParaRPr lang="en-IE" sz="1400" smtClean="0"/>
          </a:p>
        </p:txBody>
      </p:sp>
      <p:sp>
        <p:nvSpPr>
          <p:cNvPr id="41987" name="Rectangle 2"/>
          <p:cNvSpPr>
            <a:spLocks noGrp="1" noChangeArrowheads="1"/>
          </p:cNvSpPr>
          <p:nvPr>
            <p:ph type="title"/>
          </p:nvPr>
        </p:nvSpPr>
        <p:spPr/>
        <p:txBody>
          <a:bodyPr/>
          <a:lstStyle/>
          <a:p>
            <a:r>
              <a:rPr lang="en-US" smtClean="0"/>
              <a:t>Array Initialization</a:t>
            </a:r>
          </a:p>
        </p:txBody>
      </p:sp>
      <p:sp>
        <p:nvSpPr>
          <p:cNvPr id="41988" name="Rectangle 3"/>
          <p:cNvSpPr>
            <a:spLocks noGrp="1" noChangeArrowheads="1"/>
          </p:cNvSpPr>
          <p:nvPr>
            <p:ph type="body" idx="1"/>
          </p:nvPr>
        </p:nvSpPr>
        <p:spPr>
          <a:xfrm>
            <a:off x="304800" y="1143000"/>
            <a:ext cx="8534400" cy="4648200"/>
          </a:xfrm>
        </p:spPr>
        <p:txBody>
          <a:bodyPr/>
          <a:lstStyle/>
          <a:p>
            <a:r>
              <a:rPr lang="en-US" sz="2400" smtClean="0"/>
              <a:t>It is possible to declare and initialize at the same time an array of ints, doubles or Strings.  In this case, the word ‘new’ is not needed. This cannot be done for arrays of other objects.</a:t>
            </a:r>
          </a:p>
          <a:p>
            <a:r>
              <a:rPr lang="en-IE" sz="2400" smtClean="0"/>
              <a:t>Arrays have a public ‘length’ attribute</a:t>
            </a:r>
            <a:endParaRPr lang="en-US" sz="2400" smtClean="0"/>
          </a:p>
        </p:txBody>
      </p:sp>
      <p:grpSp>
        <p:nvGrpSpPr>
          <p:cNvPr id="41989" name="Group 4"/>
          <p:cNvGrpSpPr>
            <a:grpSpLocks/>
          </p:cNvGrpSpPr>
          <p:nvPr/>
        </p:nvGrpSpPr>
        <p:grpSpPr bwMode="auto">
          <a:xfrm>
            <a:off x="827088" y="2708275"/>
            <a:ext cx="7797800" cy="2452688"/>
            <a:chOff x="516" y="1219"/>
            <a:chExt cx="4912" cy="1545"/>
          </a:xfrm>
        </p:grpSpPr>
        <p:sp>
          <p:nvSpPr>
            <p:cNvPr id="42001" name="Rectangle 5"/>
            <p:cNvSpPr>
              <a:spLocks noChangeArrowheads="1"/>
            </p:cNvSpPr>
            <p:nvPr/>
          </p:nvSpPr>
          <p:spPr bwMode="auto">
            <a:xfrm>
              <a:off x="516" y="1219"/>
              <a:ext cx="4912" cy="154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2002" name="Text Box 6"/>
            <p:cNvSpPr txBox="1">
              <a:spLocks noChangeArrowheads="1"/>
            </p:cNvSpPr>
            <p:nvPr/>
          </p:nvSpPr>
          <p:spPr bwMode="auto">
            <a:xfrm>
              <a:off x="672" y="1268"/>
              <a:ext cx="4582" cy="1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solidFill>
                    <a:srgbClr val="0033CC"/>
                  </a:solidFill>
                  <a:latin typeface="Courier New" pitchFamily="49" charset="0"/>
                  <a:ea typeface="ＭＳ Ｐゴシック" pitchFamily="34" charset="-128"/>
                </a:rPr>
                <a:t>int</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 number = </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 2, 4, 6, 8 </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endParaRPr lang="en-US" sz="1600">
                <a:latin typeface="Courier New" pitchFamily="49" charset="0"/>
                <a:ea typeface="ＭＳ Ｐゴシック" pitchFamily="34" charset="-128"/>
              </a:endParaRPr>
            </a:p>
            <a:p>
              <a:pPr eaLnBrk="1" hangingPunct="1"/>
              <a:r>
                <a:rPr lang="en-US" sz="1600">
                  <a:solidFill>
                    <a:srgbClr val="0033CC"/>
                  </a:solidFill>
                  <a:latin typeface="Courier New" pitchFamily="49" charset="0"/>
                  <a:ea typeface="ＭＳ Ｐゴシック" pitchFamily="34" charset="-128"/>
                </a:rPr>
                <a:t>double</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 samplingData = </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 2.443, 8.99, 12.3, 45.009, 18.2,</a:t>
              </a:r>
            </a:p>
            <a:p>
              <a:pPr eaLnBrk="1" hangingPunct="1"/>
              <a:r>
                <a:rPr lang="en-US" sz="1600">
                  <a:latin typeface="Courier New" pitchFamily="49" charset="0"/>
                  <a:ea typeface="ＭＳ Ｐゴシック" pitchFamily="34" charset="-128"/>
                </a:rPr>
                <a:t>			    9.00, 3.123, 22.084, 18.08 </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endParaRPr lang="en-US" sz="1600">
                <a:latin typeface="Courier New" pitchFamily="49" charset="0"/>
                <a:ea typeface="ＭＳ Ｐゴシック" pitchFamily="34" charset="-128"/>
              </a:endParaRPr>
            </a:p>
            <a:p>
              <a:pPr eaLnBrk="1" hangingPunct="1"/>
              <a:r>
                <a:rPr lang="en-US" sz="1600">
                  <a:solidFill>
                    <a:srgbClr val="0033CC"/>
                  </a:solidFill>
                  <a:latin typeface="Courier New" pitchFamily="49" charset="0"/>
                  <a:ea typeface="ＭＳ Ｐゴシック" pitchFamily="34" charset="-128"/>
                </a:rPr>
                <a:t>String</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 monthName = </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	</a:t>
              </a:r>
              <a:r>
                <a:rPr lang="en-US" sz="1600">
                  <a:solidFill>
                    <a:srgbClr val="0066CC"/>
                  </a:solidFill>
                  <a:latin typeface="Courier New" pitchFamily="49" charset="0"/>
                  <a:ea typeface="ＭＳ Ｐゴシック" pitchFamily="34" charset="-128"/>
                </a:rPr>
                <a:t>"January"</a:t>
              </a:r>
              <a:r>
                <a:rPr lang="en-US" sz="1600">
                  <a:latin typeface="Courier New" pitchFamily="49" charset="0"/>
                  <a:ea typeface="ＭＳ Ｐゴシック" pitchFamily="34" charset="-128"/>
                </a:rPr>
                <a:t>, </a:t>
              </a:r>
              <a:r>
                <a:rPr lang="en-US" sz="1600">
                  <a:solidFill>
                    <a:srgbClr val="0066CC"/>
                  </a:solidFill>
                  <a:latin typeface="Courier New" pitchFamily="49" charset="0"/>
                  <a:ea typeface="ＭＳ Ｐゴシック" pitchFamily="34" charset="-128"/>
                </a:rPr>
                <a:t>"February"</a:t>
              </a:r>
              <a:r>
                <a:rPr lang="en-US" sz="1600">
                  <a:latin typeface="Courier New" pitchFamily="49" charset="0"/>
                  <a:ea typeface="ＭＳ Ｐゴシック" pitchFamily="34" charset="-128"/>
                </a:rPr>
                <a:t>, </a:t>
              </a:r>
              <a:r>
                <a:rPr lang="en-US" sz="1600">
                  <a:solidFill>
                    <a:srgbClr val="0066CC"/>
                  </a:solidFill>
                  <a:latin typeface="Courier New" pitchFamily="49" charset="0"/>
                  <a:ea typeface="ＭＳ Ｐゴシック" pitchFamily="34" charset="-128"/>
                </a:rPr>
                <a:t>"March"</a:t>
              </a:r>
              <a:r>
                <a:rPr lang="en-US" sz="1600">
                  <a:latin typeface="Courier New" pitchFamily="49" charset="0"/>
                  <a:ea typeface="ＭＳ Ｐゴシック" pitchFamily="34" charset="-128"/>
                </a:rPr>
                <a:t>,</a:t>
              </a:r>
            </a:p>
            <a:p>
              <a:pPr eaLnBrk="1" hangingPunct="1"/>
              <a:r>
                <a:rPr lang="en-US" sz="1600">
                  <a:latin typeface="Courier New" pitchFamily="49" charset="0"/>
                  <a:ea typeface="ＭＳ Ｐゴシック" pitchFamily="34" charset="-128"/>
                </a:rPr>
                <a:t> 			</a:t>
              </a:r>
              <a:r>
                <a:rPr lang="en-US" sz="1600">
                  <a:solidFill>
                    <a:srgbClr val="0066CC"/>
                  </a:solidFill>
                  <a:latin typeface="Courier New" pitchFamily="49" charset="0"/>
                  <a:ea typeface="ＭＳ Ｐゴシック" pitchFamily="34" charset="-128"/>
                </a:rPr>
                <a:t>"April"</a:t>
              </a:r>
              <a:r>
                <a:rPr lang="en-US" sz="1600">
                  <a:latin typeface="Courier New" pitchFamily="49" charset="0"/>
                  <a:ea typeface="ＭＳ Ｐゴシック" pitchFamily="34" charset="-128"/>
                </a:rPr>
                <a:t>, </a:t>
              </a:r>
              <a:r>
                <a:rPr lang="en-US" sz="1600">
                  <a:solidFill>
                    <a:srgbClr val="0066CC"/>
                  </a:solidFill>
                  <a:latin typeface="Courier New" pitchFamily="49" charset="0"/>
                  <a:ea typeface="ＭＳ Ｐゴシック" pitchFamily="34" charset="-128"/>
                </a:rPr>
                <a:t>"May"</a:t>
              </a:r>
              <a:r>
                <a:rPr lang="en-US" sz="1600">
                  <a:latin typeface="Courier New" pitchFamily="49" charset="0"/>
                  <a:ea typeface="ＭＳ Ｐゴシック" pitchFamily="34" charset="-128"/>
                </a:rPr>
                <a:t>, </a:t>
              </a:r>
              <a:r>
                <a:rPr lang="en-US" sz="1600">
                  <a:solidFill>
                    <a:srgbClr val="0066CC"/>
                  </a:solidFill>
                  <a:latin typeface="Courier New" pitchFamily="49" charset="0"/>
                  <a:ea typeface="ＭＳ Ｐゴシック" pitchFamily="34" charset="-128"/>
                </a:rPr>
                <a:t>"June"</a:t>
              </a:r>
              <a:r>
                <a:rPr lang="en-US" sz="1600">
                  <a:latin typeface="Courier New" pitchFamily="49" charset="0"/>
                  <a:ea typeface="ＭＳ Ｐゴシック" pitchFamily="34" charset="-128"/>
                </a:rPr>
                <a:t>, </a:t>
              </a:r>
              <a:r>
                <a:rPr lang="en-US" sz="1600">
                  <a:solidFill>
                    <a:srgbClr val="0066CC"/>
                  </a:solidFill>
                  <a:latin typeface="Courier New" pitchFamily="49" charset="0"/>
                  <a:ea typeface="ＭＳ Ｐゴシック" pitchFamily="34" charset="-128"/>
                </a:rPr>
                <a:t>"July"</a:t>
              </a:r>
              <a:r>
                <a:rPr lang="en-US" sz="1600">
                  <a:latin typeface="Courier New" pitchFamily="49" charset="0"/>
                  <a:ea typeface="ＭＳ Ｐゴシック" pitchFamily="34" charset="-128"/>
                </a:rPr>
                <a:t>,</a:t>
              </a:r>
            </a:p>
            <a:p>
              <a:pPr eaLnBrk="1" hangingPunct="1"/>
              <a:r>
                <a:rPr lang="en-US" sz="1600">
                  <a:latin typeface="Courier New" pitchFamily="49" charset="0"/>
                  <a:ea typeface="ＭＳ Ｐゴシック" pitchFamily="34" charset="-128"/>
                </a:rPr>
                <a:t>			</a:t>
              </a:r>
              <a:r>
                <a:rPr lang="en-US" sz="1600">
                  <a:solidFill>
                    <a:srgbClr val="0066CC"/>
                  </a:solidFill>
                  <a:latin typeface="Courier New" pitchFamily="49" charset="0"/>
                  <a:ea typeface="ＭＳ Ｐゴシック" pitchFamily="34" charset="-128"/>
                </a:rPr>
                <a:t>"August"</a:t>
              </a:r>
              <a:r>
                <a:rPr lang="en-US" sz="1600">
                  <a:latin typeface="Courier New" pitchFamily="49" charset="0"/>
                  <a:ea typeface="ＭＳ Ｐゴシック" pitchFamily="34" charset="-128"/>
                </a:rPr>
                <a:t>, </a:t>
              </a:r>
              <a:r>
                <a:rPr lang="en-US" sz="1600">
                  <a:solidFill>
                    <a:srgbClr val="0066CC"/>
                  </a:solidFill>
                  <a:latin typeface="Courier New" pitchFamily="49" charset="0"/>
                  <a:ea typeface="ＭＳ Ｐゴシック" pitchFamily="34" charset="-128"/>
                </a:rPr>
                <a:t>"September"</a:t>
              </a:r>
              <a:r>
                <a:rPr lang="en-US" sz="1600">
                  <a:latin typeface="Courier New" pitchFamily="49" charset="0"/>
                  <a:ea typeface="ＭＳ Ｐゴシック" pitchFamily="34" charset="-128"/>
                </a:rPr>
                <a:t>, </a:t>
              </a:r>
              <a:r>
                <a:rPr lang="en-US" sz="1600">
                  <a:solidFill>
                    <a:srgbClr val="0066CC"/>
                  </a:solidFill>
                  <a:latin typeface="Courier New" pitchFamily="49" charset="0"/>
                  <a:ea typeface="ＭＳ Ｐゴシック" pitchFamily="34" charset="-128"/>
                </a:rPr>
                <a:t>"October"</a:t>
              </a:r>
              <a:r>
                <a:rPr lang="en-US" sz="1600">
                  <a:latin typeface="Courier New" pitchFamily="49" charset="0"/>
                  <a:ea typeface="ＭＳ Ｐゴシック" pitchFamily="34" charset="-128"/>
                </a:rPr>
                <a:t>,</a:t>
              </a:r>
            </a:p>
            <a:p>
              <a:pPr eaLnBrk="1" hangingPunct="1"/>
              <a:r>
                <a:rPr lang="en-US" sz="1600">
                  <a:latin typeface="Courier New" pitchFamily="49" charset="0"/>
                  <a:ea typeface="ＭＳ Ｐゴシック" pitchFamily="34" charset="-128"/>
                </a:rPr>
                <a:t>			</a:t>
              </a:r>
              <a:r>
                <a:rPr lang="en-US" sz="1600">
                  <a:solidFill>
                    <a:srgbClr val="0066CC"/>
                  </a:solidFill>
                  <a:latin typeface="Courier New" pitchFamily="49" charset="0"/>
                  <a:ea typeface="ＭＳ Ｐゴシック" pitchFamily="34" charset="-128"/>
                </a:rPr>
                <a:t>"November"</a:t>
              </a:r>
              <a:r>
                <a:rPr lang="en-US" sz="1600">
                  <a:latin typeface="Courier New" pitchFamily="49" charset="0"/>
                  <a:ea typeface="ＭＳ Ｐゴシック" pitchFamily="34" charset="-128"/>
                </a:rPr>
                <a:t>, </a:t>
              </a:r>
              <a:r>
                <a:rPr lang="en-US" sz="1600">
                  <a:solidFill>
                    <a:srgbClr val="0066CC"/>
                  </a:solidFill>
                  <a:latin typeface="Courier New" pitchFamily="49" charset="0"/>
                  <a:ea typeface="ＭＳ Ｐゴシック" pitchFamily="34" charset="-128"/>
                </a:rPr>
                <a:t>"December"</a:t>
              </a:r>
              <a:r>
                <a:rPr lang="en-US" sz="1600">
                  <a:latin typeface="Courier New" pitchFamily="49" charset="0"/>
                  <a:ea typeface="ＭＳ Ｐゴシック" pitchFamily="34" charset="-128"/>
                </a:rPr>
                <a:t>  </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p:txBody>
        </p:sp>
      </p:grpSp>
      <p:grpSp>
        <p:nvGrpSpPr>
          <p:cNvPr id="41990" name="Group 7"/>
          <p:cNvGrpSpPr>
            <a:grpSpLocks/>
          </p:cNvGrpSpPr>
          <p:nvPr/>
        </p:nvGrpSpPr>
        <p:grpSpPr bwMode="auto">
          <a:xfrm>
            <a:off x="2124075" y="5084763"/>
            <a:ext cx="4379913" cy="1093787"/>
            <a:chOff x="1290" y="3172"/>
            <a:chExt cx="2759" cy="689"/>
          </a:xfrm>
        </p:grpSpPr>
        <p:sp>
          <p:nvSpPr>
            <p:cNvPr id="41991" name="Rectangle 8"/>
            <p:cNvSpPr>
              <a:spLocks noChangeArrowheads="1"/>
            </p:cNvSpPr>
            <p:nvPr/>
          </p:nvSpPr>
          <p:spPr bwMode="auto">
            <a:xfrm>
              <a:off x="1290" y="3197"/>
              <a:ext cx="1971"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pPr>
              <a:r>
                <a:rPr lang="en-US" sz="2000">
                  <a:latin typeface="Courier New" pitchFamily="49" charset="0"/>
                  <a:ea typeface="ＭＳ Ｐゴシック" pitchFamily="34" charset="-128"/>
                </a:rPr>
                <a:t>number.length</a:t>
              </a:r>
              <a:br>
                <a:rPr lang="en-US" sz="2000">
                  <a:latin typeface="Courier New" pitchFamily="49" charset="0"/>
                  <a:ea typeface="ＭＳ Ｐゴシック" pitchFamily="34" charset="-128"/>
                </a:rPr>
              </a:br>
              <a:r>
                <a:rPr lang="en-US" sz="2000">
                  <a:latin typeface="Courier New" pitchFamily="49" charset="0"/>
                  <a:ea typeface="ＭＳ Ｐゴシック" pitchFamily="34" charset="-128"/>
                </a:rPr>
                <a:t>samplingData.length</a:t>
              </a:r>
              <a:br>
                <a:rPr lang="en-US" sz="2000">
                  <a:latin typeface="Courier New" pitchFamily="49" charset="0"/>
                  <a:ea typeface="ＭＳ Ｐゴシック" pitchFamily="34" charset="-128"/>
                </a:rPr>
              </a:br>
              <a:r>
                <a:rPr lang="en-US" sz="2000">
                  <a:latin typeface="Courier New" pitchFamily="49" charset="0"/>
                  <a:ea typeface="ＭＳ Ｐゴシック" pitchFamily="34" charset="-128"/>
                </a:rPr>
                <a:t>monthName.length</a:t>
              </a:r>
            </a:p>
          </p:txBody>
        </p:sp>
        <p:grpSp>
          <p:nvGrpSpPr>
            <p:cNvPr id="41992" name="Group 9"/>
            <p:cNvGrpSpPr>
              <a:grpSpLocks/>
            </p:cNvGrpSpPr>
            <p:nvPr/>
          </p:nvGrpSpPr>
          <p:grpSpPr bwMode="auto">
            <a:xfrm>
              <a:off x="3257" y="3172"/>
              <a:ext cx="785" cy="288"/>
              <a:chOff x="3251" y="3266"/>
              <a:chExt cx="1068" cy="288"/>
            </a:xfrm>
          </p:grpSpPr>
          <p:sp>
            <p:nvSpPr>
              <p:cNvPr id="41999" name="Line 10"/>
              <p:cNvSpPr>
                <a:spLocks noChangeShapeType="1"/>
              </p:cNvSpPr>
              <p:nvPr/>
            </p:nvSpPr>
            <p:spPr bwMode="auto">
              <a:xfrm>
                <a:off x="3251" y="3410"/>
                <a:ext cx="595" cy="0"/>
              </a:xfrm>
              <a:prstGeom prst="line">
                <a:avLst/>
              </a:prstGeom>
              <a:noFill/>
              <a:ln w="1905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nchor="ctr"/>
              <a:lstStyle/>
              <a:p>
                <a:endParaRPr lang="en-IE"/>
              </a:p>
            </p:txBody>
          </p:sp>
          <p:sp>
            <p:nvSpPr>
              <p:cNvPr id="42000" name="Text Box 11"/>
              <p:cNvSpPr txBox="1">
                <a:spLocks noChangeArrowheads="1"/>
              </p:cNvSpPr>
              <p:nvPr/>
            </p:nvSpPr>
            <p:spPr bwMode="auto">
              <a:xfrm>
                <a:off x="3871" y="3266"/>
                <a:ext cx="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b="1">
                    <a:solidFill>
                      <a:schemeClr val="tx2"/>
                    </a:solidFill>
                    <a:latin typeface="Arial" charset="0"/>
                    <a:ea typeface="ＭＳ Ｐゴシック" pitchFamily="34" charset="-128"/>
                  </a:rPr>
                  <a:t>  4</a:t>
                </a:r>
              </a:p>
            </p:txBody>
          </p:sp>
        </p:grpSp>
        <p:grpSp>
          <p:nvGrpSpPr>
            <p:cNvPr id="41993" name="Group 12"/>
            <p:cNvGrpSpPr>
              <a:grpSpLocks/>
            </p:cNvGrpSpPr>
            <p:nvPr/>
          </p:nvGrpSpPr>
          <p:grpSpPr bwMode="auto">
            <a:xfrm>
              <a:off x="3258" y="3369"/>
              <a:ext cx="785" cy="288"/>
              <a:chOff x="3251" y="3266"/>
              <a:chExt cx="1068" cy="288"/>
            </a:xfrm>
          </p:grpSpPr>
          <p:sp>
            <p:nvSpPr>
              <p:cNvPr id="41997" name="Line 13"/>
              <p:cNvSpPr>
                <a:spLocks noChangeShapeType="1"/>
              </p:cNvSpPr>
              <p:nvPr/>
            </p:nvSpPr>
            <p:spPr bwMode="auto">
              <a:xfrm>
                <a:off x="3251" y="3410"/>
                <a:ext cx="595" cy="0"/>
              </a:xfrm>
              <a:prstGeom prst="line">
                <a:avLst/>
              </a:prstGeom>
              <a:noFill/>
              <a:ln w="1905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nchor="ctr"/>
              <a:lstStyle/>
              <a:p>
                <a:endParaRPr lang="en-IE"/>
              </a:p>
            </p:txBody>
          </p:sp>
          <p:sp>
            <p:nvSpPr>
              <p:cNvPr id="41998" name="Text Box 14"/>
              <p:cNvSpPr txBox="1">
                <a:spLocks noChangeArrowheads="1"/>
              </p:cNvSpPr>
              <p:nvPr/>
            </p:nvSpPr>
            <p:spPr bwMode="auto">
              <a:xfrm>
                <a:off x="3871" y="3266"/>
                <a:ext cx="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b="1">
                    <a:solidFill>
                      <a:schemeClr val="tx2"/>
                    </a:solidFill>
                    <a:latin typeface="Arial" charset="0"/>
                    <a:ea typeface="ＭＳ Ｐゴシック" pitchFamily="34" charset="-128"/>
                  </a:rPr>
                  <a:t>  9</a:t>
                </a:r>
              </a:p>
            </p:txBody>
          </p:sp>
        </p:grpSp>
        <p:grpSp>
          <p:nvGrpSpPr>
            <p:cNvPr id="41994" name="Group 15"/>
            <p:cNvGrpSpPr>
              <a:grpSpLocks/>
            </p:cNvGrpSpPr>
            <p:nvPr/>
          </p:nvGrpSpPr>
          <p:grpSpPr bwMode="auto">
            <a:xfrm>
              <a:off x="3263" y="3573"/>
              <a:ext cx="786" cy="288"/>
              <a:chOff x="3251" y="3266"/>
              <a:chExt cx="1070" cy="288"/>
            </a:xfrm>
          </p:grpSpPr>
          <p:sp>
            <p:nvSpPr>
              <p:cNvPr id="41995" name="Line 16"/>
              <p:cNvSpPr>
                <a:spLocks noChangeShapeType="1"/>
              </p:cNvSpPr>
              <p:nvPr/>
            </p:nvSpPr>
            <p:spPr bwMode="auto">
              <a:xfrm>
                <a:off x="3251" y="3410"/>
                <a:ext cx="595" cy="0"/>
              </a:xfrm>
              <a:prstGeom prst="line">
                <a:avLst/>
              </a:prstGeom>
              <a:noFill/>
              <a:ln w="1905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nchor="ctr"/>
              <a:lstStyle/>
              <a:p>
                <a:endParaRPr lang="en-IE"/>
              </a:p>
            </p:txBody>
          </p:sp>
          <p:sp>
            <p:nvSpPr>
              <p:cNvPr id="41996" name="Text Box 17"/>
              <p:cNvSpPr txBox="1">
                <a:spLocks noChangeArrowheads="1"/>
              </p:cNvSpPr>
              <p:nvPr/>
            </p:nvSpPr>
            <p:spPr bwMode="auto">
              <a:xfrm>
                <a:off x="3872" y="3266"/>
                <a:ext cx="4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b="1">
                    <a:solidFill>
                      <a:schemeClr val="tx2"/>
                    </a:solidFill>
                    <a:latin typeface="Arial" charset="0"/>
                    <a:ea typeface="ＭＳ Ｐゴシック" pitchFamily="34" charset="-128"/>
                  </a:rPr>
                  <a:t>12</a:t>
                </a:r>
              </a:p>
            </p:txBody>
          </p:sp>
        </p:grpSp>
      </p:grpSp>
    </p:spTree>
    <p:custDataLst>
      <p:tags r:id="rId1"/>
    </p:custData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sz="4000" smtClean="0"/>
              <a:t>Array Initialisation is used</a:t>
            </a:r>
            <a:endParaRPr lang="en-US" sz="4000" smtClean="0"/>
          </a:p>
        </p:txBody>
      </p:sp>
      <p:sp>
        <p:nvSpPr>
          <p:cNvPr id="43011" name="Rectangle 3"/>
          <p:cNvSpPr>
            <a:spLocks noGrp="1" noChangeArrowheads="1"/>
          </p:cNvSpPr>
          <p:nvPr>
            <p:ph type="body" idx="1"/>
          </p:nvPr>
        </p:nvSpPr>
        <p:spPr/>
        <p:txBody>
          <a:bodyPr/>
          <a:lstStyle/>
          <a:p>
            <a:r>
              <a:rPr lang="en-GB" smtClean="0"/>
              <a:t>To set up an array of numeric values for the purposes of testing an algorithm (you don’t have to enter the values each time you run the application)</a:t>
            </a:r>
            <a:endParaRPr lang="en-US" smtClean="0"/>
          </a:p>
          <a:p>
            <a:endParaRPr lang="en-GB" smtClean="0"/>
          </a:p>
          <a:p>
            <a:r>
              <a:rPr lang="en-GB" smtClean="0"/>
              <a:t>To set up an array of String labels for eg the days of the week or the headings of a table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543F7331-DA80-4678-972E-C36A47AE3B0A}" type="slidenum">
              <a:rPr lang="en-IE" sz="1400" smtClean="0"/>
              <a:pPr/>
              <a:t>12</a:t>
            </a:fld>
            <a:endParaRPr lang="en-IE" sz="1400" smtClean="0"/>
          </a:p>
        </p:txBody>
      </p:sp>
      <p:sp>
        <p:nvSpPr>
          <p:cNvPr id="44035" name="Rectangle 2"/>
          <p:cNvSpPr>
            <a:spLocks noGrp="1" noChangeArrowheads="1"/>
          </p:cNvSpPr>
          <p:nvPr>
            <p:ph type="title"/>
          </p:nvPr>
        </p:nvSpPr>
        <p:spPr/>
        <p:txBody>
          <a:bodyPr/>
          <a:lstStyle/>
          <a:p>
            <a:r>
              <a:rPr lang="en-IE" sz="3600" smtClean="0"/>
              <a:t>Arrays of String labels</a:t>
            </a:r>
            <a:endParaRPr lang="en-US" sz="3600" smtClean="0"/>
          </a:p>
        </p:txBody>
      </p:sp>
      <p:sp>
        <p:nvSpPr>
          <p:cNvPr id="44036" name="Rectangle 3"/>
          <p:cNvSpPr>
            <a:spLocks noGrp="1" noChangeArrowheads="1"/>
          </p:cNvSpPr>
          <p:nvPr>
            <p:ph type="body" idx="1"/>
          </p:nvPr>
        </p:nvSpPr>
        <p:spPr/>
        <p:txBody>
          <a:bodyPr/>
          <a:lstStyle/>
          <a:p>
            <a:r>
              <a:rPr lang="en-IE" smtClean="0"/>
              <a:t>String [ ] dayName = {“Monday”, “Tuesday”, …, “Sunday”};</a:t>
            </a:r>
          </a:p>
          <a:p>
            <a:endParaRPr lang="en-IE" smtClean="0"/>
          </a:p>
          <a:p>
            <a:r>
              <a:rPr lang="en-IE" smtClean="0"/>
              <a:t>int dayNumber = 3;</a:t>
            </a:r>
          </a:p>
          <a:p>
            <a:r>
              <a:rPr lang="en-IE" smtClean="0"/>
              <a:t>System.out.println(“Your appointment is</a:t>
            </a:r>
          </a:p>
          <a:p>
            <a:pPr>
              <a:buFontTx/>
              <a:buNone/>
            </a:pPr>
            <a:r>
              <a:rPr lang="en-IE" smtClean="0"/>
              <a:t>                  on “ + dayName[dayNumber-1]);</a:t>
            </a:r>
            <a:endParaRPr lang="en-US"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A7477B3-5953-4657-B919-238934756459}" type="slidenum">
              <a:rPr lang="en-IE" sz="1400" smtClean="0"/>
              <a:pPr/>
              <a:t>13</a:t>
            </a:fld>
            <a:endParaRPr lang="en-IE" sz="1400" smtClean="0"/>
          </a:p>
        </p:txBody>
      </p:sp>
      <p:sp>
        <p:nvSpPr>
          <p:cNvPr id="45059" name="Rectangle 2"/>
          <p:cNvSpPr>
            <a:spLocks noGrp="1" noChangeArrowheads="1"/>
          </p:cNvSpPr>
          <p:nvPr>
            <p:ph type="title"/>
          </p:nvPr>
        </p:nvSpPr>
        <p:spPr/>
        <p:txBody>
          <a:bodyPr/>
          <a:lstStyle/>
          <a:p>
            <a:r>
              <a:rPr lang="en-US" smtClean="0"/>
              <a:t>Arrays of Objects</a:t>
            </a:r>
          </a:p>
        </p:txBody>
      </p:sp>
      <p:sp>
        <p:nvSpPr>
          <p:cNvPr id="45060" name="Rectangle 3"/>
          <p:cNvSpPr>
            <a:spLocks noGrp="1" noChangeArrowheads="1"/>
          </p:cNvSpPr>
          <p:nvPr>
            <p:ph type="body" idx="1"/>
          </p:nvPr>
        </p:nvSpPr>
        <p:spPr>
          <a:xfrm>
            <a:off x="685800" y="1752600"/>
            <a:ext cx="7772400" cy="4087813"/>
          </a:xfrm>
        </p:spPr>
        <p:txBody>
          <a:bodyPr/>
          <a:lstStyle/>
          <a:p>
            <a:r>
              <a:rPr lang="en-US" smtClean="0"/>
              <a:t>In Java, in addition to arrays of primitive data types, we can declare arrays of objects </a:t>
            </a:r>
          </a:p>
          <a:p>
            <a:r>
              <a:rPr lang="en-US" smtClean="0"/>
              <a:t>The array must be declared and created</a:t>
            </a:r>
          </a:p>
          <a:p>
            <a:r>
              <a:rPr lang="en-US" smtClean="0"/>
              <a:t>There is an extra step: each object within the array must be created.</a:t>
            </a:r>
          </a:p>
        </p:txBody>
      </p:sp>
    </p:spTree>
    <p:custDataLst>
      <p:tags r:id="rId1"/>
    </p:custData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18B269A-2EB7-4347-AE49-B97BAC18BCE3}" type="slidenum">
              <a:rPr lang="en-IE" sz="1400" smtClean="0"/>
              <a:pPr/>
              <a:t>14</a:t>
            </a:fld>
            <a:endParaRPr lang="en-IE" sz="1400" smtClean="0"/>
          </a:p>
        </p:txBody>
      </p:sp>
      <p:sp>
        <p:nvSpPr>
          <p:cNvPr id="46083" name="Rectangle 2"/>
          <p:cNvSpPr>
            <a:spLocks noGrp="1" noChangeArrowheads="1"/>
          </p:cNvSpPr>
          <p:nvPr>
            <p:ph type="title"/>
          </p:nvPr>
        </p:nvSpPr>
        <p:spPr/>
        <p:txBody>
          <a:bodyPr/>
          <a:lstStyle/>
          <a:p>
            <a:r>
              <a:rPr lang="en-US" smtClean="0"/>
              <a:t>Arrays of Persons</a:t>
            </a:r>
          </a:p>
        </p:txBody>
      </p:sp>
      <p:sp>
        <p:nvSpPr>
          <p:cNvPr id="46084" name="Rectangle 3"/>
          <p:cNvSpPr>
            <a:spLocks noGrp="1" noChangeArrowheads="1"/>
          </p:cNvSpPr>
          <p:nvPr>
            <p:ph type="body" idx="1"/>
          </p:nvPr>
        </p:nvSpPr>
        <p:spPr>
          <a:xfrm>
            <a:off x="685800" y="1752600"/>
            <a:ext cx="7772400" cy="623888"/>
          </a:xfrm>
        </p:spPr>
        <p:txBody>
          <a:bodyPr/>
          <a:lstStyle/>
          <a:p>
            <a:pPr>
              <a:lnSpc>
                <a:spcPct val="90000"/>
              </a:lnSpc>
            </a:pPr>
            <a:r>
              <a:rPr lang="en-US" sz="2800" smtClean="0"/>
              <a:t>We will use Person objects to illustrate the use of an array of objects.</a:t>
            </a:r>
          </a:p>
        </p:txBody>
      </p:sp>
      <p:grpSp>
        <p:nvGrpSpPr>
          <p:cNvPr id="46085" name="Group 4"/>
          <p:cNvGrpSpPr>
            <a:grpSpLocks/>
          </p:cNvGrpSpPr>
          <p:nvPr/>
        </p:nvGrpSpPr>
        <p:grpSpPr bwMode="auto">
          <a:xfrm>
            <a:off x="601663" y="2554288"/>
            <a:ext cx="8051800" cy="3179762"/>
            <a:chOff x="235" y="650"/>
            <a:chExt cx="5072" cy="3130"/>
          </a:xfrm>
        </p:grpSpPr>
        <p:sp>
          <p:nvSpPr>
            <p:cNvPr id="46087" name="Rectangle 5"/>
            <p:cNvSpPr>
              <a:spLocks noChangeArrowheads="1"/>
            </p:cNvSpPr>
            <p:nvPr/>
          </p:nvSpPr>
          <p:spPr bwMode="auto">
            <a:xfrm>
              <a:off x="235" y="650"/>
              <a:ext cx="5072" cy="313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6088" name="Rectangle 6"/>
            <p:cNvSpPr>
              <a:spLocks noChangeArrowheads="1"/>
            </p:cNvSpPr>
            <p:nvPr/>
          </p:nvSpPr>
          <p:spPr bwMode="auto">
            <a:xfrm>
              <a:off x="311" y="784"/>
              <a:ext cx="4918" cy="2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 pos="974725" algn="l"/>
                  <a:tab pos="1257300" algn="l"/>
                  <a:tab pos="1828800" algn="l"/>
                  <a:tab pos="2057400" algn="l"/>
                  <a:tab pos="2286000" algn="l"/>
                  <a:tab pos="3027363" algn="l"/>
                </a:tabLst>
              </a:pPr>
              <a:r>
                <a:rPr lang="en-US" sz="1400">
                  <a:latin typeface="Courier New" pitchFamily="49" charset="0"/>
                  <a:ea typeface="ＭＳ Ｐゴシック" pitchFamily="34" charset="-128"/>
                </a:rPr>
                <a:t>Person [] friends = new Person[20];</a:t>
              </a:r>
            </a:p>
            <a:p>
              <a:pPr eaLnBrk="1" hangingPunct="1">
                <a:lnSpc>
                  <a:spcPct val="80000"/>
                </a:lnSpc>
                <a:spcBef>
                  <a:spcPct val="50000"/>
                </a:spcBef>
                <a:tabLst>
                  <a:tab pos="457200" algn="l"/>
                  <a:tab pos="974725" algn="l"/>
                  <a:tab pos="1257300" algn="l"/>
                  <a:tab pos="1828800" algn="l"/>
                  <a:tab pos="2057400" algn="l"/>
                  <a:tab pos="2286000" algn="l"/>
                  <a:tab pos="3027363" algn="l"/>
                </a:tabLst>
              </a:pPr>
              <a:endParaRPr lang="en-US" sz="1400">
                <a:latin typeface="Courier New" pitchFamily="49" charset="0"/>
                <a:ea typeface="ＭＳ Ｐゴシック" pitchFamily="34" charset="-128"/>
              </a:endParaRPr>
            </a:p>
            <a:p>
              <a:pPr eaLnBrk="1" hangingPunct="1">
                <a:lnSpc>
                  <a:spcPct val="80000"/>
                </a:lnSpc>
                <a:spcBef>
                  <a:spcPct val="50000"/>
                </a:spcBef>
                <a:tabLst>
                  <a:tab pos="457200" algn="l"/>
                  <a:tab pos="974725" algn="l"/>
                  <a:tab pos="1257300" algn="l"/>
                  <a:tab pos="1828800" algn="l"/>
                  <a:tab pos="2057400" algn="l"/>
                  <a:tab pos="2286000" algn="l"/>
                  <a:tab pos="3027363" algn="l"/>
                </a:tabLst>
              </a:pPr>
              <a:r>
                <a:rPr lang="en-US" sz="1400">
                  <a:latin typeface="Courier New" pitchFamily="49" charset="0"/>
                  <a:ea typeface="ＭＳ Ｐゴシック" pitchFamily="34" charset="-128"/>
                </a:rPr>
                <a:t>friends[0] = </a:t>
              </a:r>
              <a:r>
                <a:rPr lang="en-US" sz="1400">
                  <a:solidFill>
                    <a:srgbClr val="0033CC"/>
                  </a:solidFill>
                  <a:latin typeface="Courier New" pitchFamily="49" charset="0"/>
                  <a:ea typeface="ＭＳ Ｐゴシック" pitchFamily="34" charset="-128"/>
                </a:rPr>
                <a:t>new</a:t>
              </a:r>
              <a:r>
                <a:rPr lang="en-US" sz="1400">
                  <a:latin typeface="Courier New" pitchFamily="49" charset="0"/>
                  <a:ea typeface="ＭＳ Ｐゴシック" pitchFamily="34" charset="-128"/>
                </a:rPr>
                <a:t> Person</a:t>
              </a:r>
              <a:r>
                <a:rPr lang="en-US" sz="1400">
                  <a:solidFill>
                    <a:srgbClr val="A50021"/>
                  </a:solidFill>
                  <a:latin typeface="Courier New" pitchFamily="49" charset="0"/>
                  <a:ea typeface="ＭＳ Ｐゴシック" pitchFamily="34" charset="-128"/>
                </a:rPr>
                <a:t>( )</a:t>
              </a:r>
              <a:r>
                <a:rPr lang="en-US" sz="1400">
                  <a:latin typeface="Courier New" pitchFamily="49" charset="0"/>
                  <a:ea typeface="ＭＳ Ｐゴシック" pitchFamily="34" charset="-128"/>
                </a:rPr>
                <a:t>;</a:t>
              </a:r>
            </a:p>
            <a:p>
              <a:pPr eaLnBrk="1" hangingPunct="1">
                <a:lnSpc>
                  <a:spcPct val="80000"/>
                </a:lnSpc>
                <a:spcBef>
                  <a:spcPct val="50000"/>
                </a:spcBef>
                <a:tabLst>
                  <a:tab pos="457200" algn="l"/>
                  <a:tab pos="974725" algn="l"/>
                  <a:tab pos="1257300" algn="l"/>
                  <a:tab pos="1828800" algn="l"/>
                  <a:tab pos="2057400" algn="l"/>
                  <a:tab pos="2286000" algn="l"/>
                  <a:tab pos="3027363" algn="l"/>
                </a:tabLst>
              </a:pPr>
              <a:r>
                <a:rPr lang="en-US" sz="1400">
                  <a:latin typeface="Courier New" pitchFamily="49" charset="0"/>
                  <a:ea typeface="ＭＳ Ｐゴシック" pitchFamily="34" charset="-128"/>
                </a:rPr>
                <a:t>friends[0].setName</a:t>
              </a:r>
              <a:r>
                <a:rPr lang="en-US" sz="1400">
                  <a:solidFill>
                    <a:srgbClr val="A50021"/>
                  </a:solidFill>
                  <a:latin typeface="Courier New" pitchFamily="49" charset="0"/>
                  <a:ea typeface="ＭＳ Ｐゴシック" pitchFamily="34" charset="-128"/>
                </a:rPr>
                <a:t>(</a:t>
              </a:r>
              <a:r>
                <a:rPr lang="en-US" sz="1400">
                  <a:solidFill>
                    <a:srgbClr val="0066CC"/>
                  </a:solidFill>
                  <a:latin typeface="Courier New" pitchFamily="49" charset="0"/>
                  <a:ea typeface="ＭＳ Ｐゴシック" pitchFamily="34" charset="-128"/>
                </a:rPr>
                <a:t>"Ms. Latte"</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a:t>
              </a:r>
            </a:p>
            <a:p>
              <a:pPr eaLnBrk="1" hangingPunct="1">
                <a:lnSpc>
                  <a:spcPct val="80000"/>
                </a:lnSpc>
                <a:spcBef>
                  <a:spcPct val="50000"/>
                </a:spcBef>
                <a:tabLst>
                  <a:tab pos="457200" algn="l"/>
                  <a:tab pos="974725" algn="l"/>
                  <a:tab pos="1257300" algn="l"/>
                  <a:tab pos="1828800" algn="l"/>
                  <a:tab pos="2057400" algn="l"/>
                  <a:tab pos="2286000" algn="l"/>
                  <a:tab pos="3027363" algn="l"/>
                </a:tabLst>
              </a:pPr>
              <a:r>
                <a:rPr lang="en-US" sz="1400">
                  <a:latin typeface="Courier New" pitchFamily="49" charset="0"/>
                  <a:ea typeface="ＭＳ Ｐゴシック" pitchFamily="34" charset="-128"/>
                </a:rPr>
                <a:t>friends[0].setAge</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20</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a:t>
              </a:r>
            </a:p>
            <a:p>
              <a:pPr eaLnBrk="1" hangingPunct="1">
                <a:lnSpc>
                  <a:spcPct val="30000"/>
                </a:lnSpc>
                <a:spcBef>
                  <a:spcPct val="50000"/>
                </a:spcBef>
                <a:tabLst>
                  <a:tab pos="457200" algn="l"/>
                  <a:tab pos="974725" algn="l"/>
                  <a:tab pos="1257300" algn="l"/>
                  <a:tab pos="1828800" algn="l"/>
                  <a:tab pos="2057400" algn="l"/>
                  <a:tab pos="2286000" algn="l"/>
                  <a:tab pos="3027363" algn="l"/>
                </a:tabLst>
              </a:pPr>
              <a:r>
                <a:rPr lang="en-US" sz="1400">
                  <a:latin typeface="Courier New" pitchFamily="49" charset="0"/>
                  <a:ea typeface="ＭＳ Ｐゴシック" pitchFamily="34" charset="-128"/>
                </a:rPr>
                <a:t>friends[0].setGender</a:t>
              </a:r>
              <a:r>
                <a:rPr lang="en-US" sz="1400">
                  <a:solidFill>
                    <a:srgbClr val="A50021"/>
                  </a:solidFill>
                  <a:latin typeface="Courier New" pitchFamily="49" charset="0"/>
                  <a:ea typeface="ＭＳ Ｐゴシック" pitchFamily="34" charset="-128"/>
                </a:rPr>
                <a:t>(</a:t>
              </a:r>
              <a:r>
                <a:rPr lang="en-US" sz="1400">
                  <a:solidFill>
                    <a:srgbClr val="0066CC"/>
                  </a:solidFill>
                  <a:latin typeface="Courier New" pitchFamily="49" charset="0"/>
                  <a:ea typeface="ＭＳ Ｐゴシック" pitchFamily="34" charset="-128"/>
                </a:rPr>
                <a:t>'F'</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a:t>
              </a:r>
            </a:p>
            <a:p>
              <a:pPr eaLnBrk="1" hangingPunct="1">
                <a:lnSpc>
                  <a:spcPct val="30000"/>
                </a:lnSpc>
                <a:spcBef>
                  <a:spcPct val="50000"/>
                </a:spcBef>
                <a:tabLst>
                  <a:tab pos="457200" algn="l"/>
                  <a:tab pos="974725" algn="l"/>
                  <a:tab pos="1257300" algn="l"/>
                  <a:tab pos="1828800" algn="l"/>
                  <a:tab pos="2057400" algn="l"/>
                  <a:tab pos="2286000" algn="l"/>
                  <a:tab pos="3027363" algn="l"/>
                </a:tabLst>
              </a:pPr>
              <a:endParaRPr lang="en-US" sz="1400">
                <a:latin typeface="Courier New" pitchFamily="49" charset="0"/>
                <a:ea typeface="ＭＳ Ｐゴシック" pitchFamily="34" charset="-128"/>
              </a:endParaRPr>
            </a:p>
            <a:p>
              <a:pPr eaLnBrk="1" hangingPunct="1">
                <a:lnSpc>
                  <a:spcPct val="30000"/>
                </a:lnSpc>
                <a:spcBef>
                  <a:spcPct val="50000"/>
                </a:spcBef>
                <a:tabLst>
                  <a:tab pos="457200" algn="l"/>
                  <a:tab pos="974725" algn="l"/>
                  <a:tab pos="1257300" algn="l"/>
                  <a:tab pos="1828800" algn="l"/>
                  <a:tab pos="2057400" algn="l"/>
                  <a:tab pos="2286000" algn="l"/>
                  <a:tab pos="3027363" algn="l"/>
                </a:tabLst>
              </a:pPr>
              <a:r>
                <a:rPr lang="en-US" sz="1400">
                  <a:latin typeface="Courier New" pitchFamily="49" charset="0"/>
                  <a:ea typeface="ＭＳ Ｐゴシック" pitchFamily="34" charset="-128"/>
                </a:rPr>
                <a:t>System.out.println</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 </a:t>
              </a:r>
              <a:r>
                <a:rPr lang="en-US" sz="1400">
                  <a:solidFill>
                    <a:srgbClr val="0066CC"/>
                  </a:solidFill>
                  <a:latin typeface="Courier New" pitchFamily="49" charset="0"/>
                  <a:ea typeface="ＭＳ Ｐゴシック" pitchFamily="34" charset="-128"/>
                </a:rPr>
                <a:t>"Name: "</a:t>
              </a:r>
              <a:r>
                <a:rPr lang="en-US" sz="1400">
                  <a:latin typeface="Courier New" pitchFamily="49" charset="0"/>
                  <a:ea typeface="ＭＳ Ｐゴシック" pitchFamily="34" charset="-128"/>
                </a:rPr>
                <a:t> + friends[0].getName</a:t>
              </a:r>
              <a:r>
                <a:rPr lang="en-US" sz="1400">
                  <a:solidFill>
                    <a:srgbClr val="A50021"/>
                  </a:solidFill>
                  <a:latin typeface="Courier New" pitchFamily="49" charset="0"/>
                  <a:ea typeface="ＭＳ Ｐゴシック" pitchFamily="34" charset="-128"/>
                </a:rPr>
                <a:t>()   )</a:t>
              </a:r>
              <a:r>
                <a:rPr lang="en-US" sz="1400">
                  <a:latin typeface="Courier New" pitchFamily="49" charset="0"/>
                  <a:ea typeface="ＭＳ Ｐゴシック" pitchFamily="34" charset="-128"/>
                </a:rPr>
                <a:t>;</a:t>
              </a:r>
            </a:p>
            <a:p>
              <a:pPr eaLnBrk="1" hangingPunct="1">
                <a:lnSpc>
                  <a:spcPct val="30000"/>
                </a:lnSpc>
                <a:spcBef>
                  <a:spcPct val="50000"/>
                </a:spcBef>
                <a:tabLst>
                  <a:tab pos="457200" algn="l"/>
                  <a:tab pos="974725" algn="l"/>
                  <a:tab pos="1257300" algn="l"/>
                  <a:tab pos="1828800" algn="l"/>
                  <a:tab pos="2057400" algn="l"/>
                  <a:tab pos="2286000" algn="l"/>
                  <a:tab pos="3027363" algn="l"/>
                </a:tabLst>
              </a:pPr>
              <a:r>
                <a:rPr lang="en-US" sz="1400">
                  <a:latin typeface="Courier New" pitchFamily="49" charset="0"/>
                  <a:ea typeface="ＭＳ Ｐゴシック" pitchFamily="34" charset="-128"/>
                </a:rPr>
                <a:t>System.out.println</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 </a:t>
              </a:r>
              <a:r>
                <a:rPr lang="en-US" sz="1400">
                  <a:solidFill>
                    <a:srgbClr val="0066CC"/>
                  </a:solidFill>
                  <a:latin typeface="Courier New" pitchFamily="49" charset="0"/>
                  <a:ea typeface="ＭＳ Ｐゴシック" pitchFamily="34" charset="-128"/>
                </a:rPr>
                <a:t>"Age : "</a:t>
              </a:r>
              <a:r>
                <a:rPr lang="en-US" sz="1400">
                  <a:latin typeface="Courier New" pitchFamily="49" charset="0"/>
                  <a:ea typeface="ＭＳ Ｐゴシック" pitchFamily="34" charset="-128"/>
                </a:rPr>
                <a:t> + friends[0].getAge</a:t>
              </a:r>
              <a:r>
                <a:rPr lang="en-US" sz="1400">
                  <a:solidFill>
                    <a:srgbClr val="A50021"/>
                  </a:solidFill>
                  <a:latin typeface="Courier New" pitchFamily="49" charset="0"/>
                  <a:ea typeface="ＭＳ Ｐゴシック" pitchFamily="34" charset="-128"/>
                </a:rPr>
                <a:t>()    )</a:t>
              </a:r>
              <a:r>
                <a:rPr lang="en-US" sz="1400">
                  <a:latin typeface="Courier New" pitchFamily="49" charset="0"/>
                  <a:ea typeface="ＭＳ Ｐゴシック" pitchFamily="34" charset="-128"/>
                </a:rPr>
                <a:t>;</a:t>
              </a:r>
            </a:p>
            <a:p>
              <a:pPr eaLnBrk="1" hangingPunct="1">
                <a:lnSpc>
                  <a:spcPct val="30000"/>
                </a:lnSpc>
                <a:spcBef>
                  <a:spcPct val="50000"/>
                </a:spcBef>
                <a:tabLst>
                  <a:tab pos="457200" algn="l"/>
                  <a:tab pos="974725" algn="l"/>
                  <a:tab pos="1257300" algn="l"/>
                  <a:tab pos="1828800" algn="l"/>
                  <a:tab pos="2057400" algn="l"/>
                  <a:tab pos="2286000" algn="l"/>
                  <a:tab pos="3027363" algn="l"/>
                </a:tabLst>
              </a:pPr>
              <a:r>
                <a:rPr lang="en-US" sz="1400">
                  <a:latin typeface="Courier New" pitchFamily="49" charset="0"/>
                  <a:ea typeface="ＭＳ Ｐゴシック" pitchFamily="34" charset="-128"/>
                </a:rPr>
                <a:t>System.out.println</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 </a:t>
              </a:r>
              <a:r>
                <a:rPr lang="en-US" sz="1400">
                  <a:solidFill>
                    <a:srgbClr val="0066CC"/>
                  </a:solidFill>
                  <a:latin typeface="Courier New" pitchFamily="49" charset="0"/>
                  <a:ea typeface="ＭＳ Ｐゴシック" pitchFamily="34" charset="-128"/>
                </a:rPr>
                <a:t>"Sex : "</a:t>
              </a:r>
              <a:r>
                <a:rPr lang="en-US" sz="1400">
                  <a:latin typeface="Courier New" pitchFamily="49" charset="0"/>
                  <a:ea typeface="ＭＳ Ｐゴシック" pitchFamily="34" charset="-128"/>
                </a:rPr>
                <a:t> + friends[0].getGender</a:t>
              </a:r>
              <a:r>
                <a:rPr lang="en-US" sz="1400">
                  <a:solidFill>
                    <a:srgbClr val="A50021"/>
                  </a:solidFill>
                  <a:latin typeface="Courier New" pitchFamily="49" charset="0"/>
                  <a:ea typeface="ＭＳ Ｐゴシック" pitchFamily="34" charset="-128"/>
                </a:rPr>
                <a:t>() )</a:t>
              </a:r>
              <a:r>
                <a:rPr lang="en-US" sz="1400">
                  <a:latin typeface="Courier New" pitchFamily="49" charset="0"/>
                  <a:ea typeface="ＭＳ Ｐゴシック" pitchFamily="34" charset="-128"/>
                </a:rPr>
                <a:t>;</a:t>
              </a:r>
            </a:p>
          </p:txBody>
        </p:sp>
      </p:grpSp>
      <p:sp>
        <p:nvSpPr>
          <p:cNvPr id="46086" name="AutoShape 7"/>
          <p:cNvSpPr>
            <a:spLocks noChangeArrowheads="1"/>
          </p:cNvSpPr>
          <p:nvPr/>
        </p:nvSpPr>
        <p:spPr bwMode="auto">
          <a:xfrm>
            <a:off x="6161088" y="2801938"/>
            <a:ext cx="2341562" cy="698500"/>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eaLnBrk="1" hangingPunct="1"/>
            <a:r>
              <a:rPr lang="en-US" altLang="ja-JP" sz="1400">
                <a:solidFill>
                  <a:srgbClr val="000000"/>
                </a:solidFill>
                <a:latin typeface="Arial" charset="0"/>
                <a:ea typeface="ＭＳ Ｐゴシック" pitchFamily="34" charset="-128"/>
              </a:rPr>
              <a:t>The </a:t>
            </a:r>
            <a:r>
              <a:rPr lang="en-US" altLang="ja-JP" sz="1400">
                <a:solidFill>
                  <a:schemeClr val="tx2"/>
                </a:solidFill>
                <a:latin typeface="Arial" charset="0"/>
                <a:ea typeface="ＭＳ Ｐゴシック" pitchFamily="34" charset="-128"/>
              </a:rPr>
              <a:t>Person</a:t>
            </a:r>
            <a:r>
              <a:rPr lang="en-US" altLang="ja-JP" sz="1400">
                <a:solidFill>
                  <a:srgbClr val="000000"/>
                </a:solidFill>
                <a:latin typeface="Arial" charset="0"/>
                <a:ea typeface="ＭＳ Ｐゴシック" pitchFamily="34" charset="-128"/>
              </a:rPr>
              <a:t> class supports the set methods and </a:t>
            </a:r>
            <a:r>
              <a:rPr lang="en-US" altLang="ja-JP" sz="1400">
                <a:solidFill>
                  <a:schemeClr val="tx2"/>
                </a:solidFill>
                <a:latin typeface="Arial" charset="0"/>
                <a:ea typeface="ＭＳ Ｐゴシック" pitchFamily="34" charset="-128"/>
              </a:rPr>
              <a:t>get</a:t>
            </a:r>
            <a:r>
              <a:rPr lang="en-US" altLang="ja-JP" sz="1400">
                <a:solidFill>
                  <a:srgbClr val="000000"/>
                </a:solidFill>
                <a:latin typeface="Arial" charset="0"/>
                <a:ea typeface="ＭＳ Ｐゴシック" pitchFamily="34" charset="-128"/>
              </a:rPr>
              <a:t> methods.</a:t>
            </a:r>
          </a:p>
        </p:txBody>
      </p:sp>
    </p:spTree>
    <p:custDataLst>
      <p:tags r:id="rId1"/>
    </p:custData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18AABC6-43F3-40FC-96AA-0E4EE032B51B}" type="slidenum">
              <a:rPr lang="en-IE" sz="1400" smtClean="0"/>
              <a:pPr/>
              <a:t>15</a:t>
            </a:fld>
            <a:endParaRPr lang="en-IE" sz="1400" smtClean="0"/>
          </a:p>
        </p:txBody>
      </p:sp>
      <p:sp>
        <p:nvSpPr>
          <p:cNvPr id="47107" name="Rectangle 2"/>
          <p:cNvSpPr>
            <a:spLocks noGrp="1" noChangeArrowheads="1"/>
          </p:cNvSpPr>
          <p:nvPr>
            <p:ph type="title"/>
          </p:nvPr>
        </p:nvSpPr>
        <p:spPr>
          <a:xfrm>
            <a:off x="661988" y="215900"/>
            <a:ext cx="8026400" cy="565150"/>
          </a:xfrm>
        </p:spPr>
        <p:txBody>
          <a:bodyPr/>
          <a:lstStyle/>
          <a:p>
            <a:r>
              <a:rPr lang="en-US" sz="3600" smtClean="0"/>
              <a:t>Creating an Object Array - 1</a:t>
            </a:r>
          </a:p>
        </p:txBody>
      </p:sp>
      <p:sp>
        <p:nvSpPr>
          <p:cNvPr id="47108" name="Text Box 3"/>
          <p:cNvSpPr txBox="1">
            <a:spLocks noChangeArrowheads="1"/>
          </p:cNvSpPr>
          <p:nvPr/>
        </p:nvSpPr>
        <p:spPr bwMode="auto">
          <a:xfrm>
            <a:off x="155575" y="1117600"/>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ja-JP" sz="2000" b="1">
                <a:solidFill>
                  <a:srgbClr val="15151D"/>
                </a:solidFill>
                <a:latin typeface="Tahoma" pitchFamily="34" charset="0"/>
                <a:ea typeface="ＭＳ Ｐゴシック" pitchFamily="34" charset="-128"/>
              </a:rPr>
              <a:t>Code</a:t>
            </a:r>
            <a:endParaRPr lang="en-US" altLang="ja-JP" sz="2000">
              <a:solidFill>
                <a:srgbClr val="15151D"/>
              </a:solidFill>
              <a:ea typeface="ＭＳ Ｐゴシック" pitchFamily="34" charset="-128"/>
            </a:endParaRPr>
          </a:p>
        </p:txBody>
      </p:sp>
      <p:sp>
        <p:nvSpPr>
          <p:cNvPr id="47109" name="Text Box 4"/>
          <p:cNvSpPr txBox="1">
            <a:spLocks noChangeArrowheads="1"/>
          </p:cNvSpPr>
          <p:nvPr/>
        </p:nvSpPr>
        <p:spPr bwMode="auto">
          <a:xfrm>
            <a:off x="163513" y="4532313"/>
            <a:ext cx="12334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ja-JP" sz="2000" b="1">
                <a:solidFill>
                  <a:srgbClr val="15151D"/>
                </a:solidFill>
                <a:latin typeface="Tahoma" pitchFamily="34" charset="0"/>
                <a:ea typeface="ＭＳ Ｐゴシック" pitchFamily="34" charset="-128"/>
              </a:rPr>
              <a:t>State </a:t>
            </a:r>
          </a:p>
          <a:p>
            <a:pPr eaLnBrk="1" hangingPunct="1"/>
            <a:r>
              <a:rPr lang="en-US" altLang="ja-JP" sz="2000" b="1">
                <a:solidFill>
                  <a:srgbClr val="15151D"/>
                </a:solidFill>
                <a:latin typeface="Tahoma" pitchFamily="34" charset="0"/>
                <a:ea typeface="ＭＳ Ｐゴシック" pitchFamily="34" charset="-128"/>
              </a:rPr>
              <a:t>of </a:t>
            </a:r>
          </a:p>
          <a:p>
            <a:pPr eaLnBrk="1" hangingPunct="1"/>
            <a:r>
              <a:rPr lang="en-US" altLang="ja-JP" sz="2000" b="1">
                <a:solidFill>
                  <a:srgbClr val="15151D"/>
                </a:solidFill>
                <a:latin typeface="Tahoma" pitchFamily="34" charset="0"/>
                <a:ea typeface="ＭＳ Ｐゴシック" pitchFamily="34" charset="-128"/>
              </a:rPr>
              <a:t>Memory</a:t>
            </a:r>
            <a:endParaRPr lang="en-US" altLang="ja-JP" sz="2000">
              <a:ea typeface="ＭＳ Ｐゴシック" pitchFamily="34" charset="-128"/>
            </a:endParaRPr>
          </a:p>
        </p:txBody>
      </p:sp>
      <p:grpSp>
        <p:nvGrpSpPr>
          <p:cNvPr id="47110" name="Group 5"/>
          <p:cNvGrpSpPr>
            <a:grpSpLocks/>
          </p:cNvGrpSpPr>
          <p:nvPr/>
        </p:nvGrpSpPr>
        <p:grpSpPr bwMode="auto">
          <a:xfrm>
            <a:off x="2011363" y="1146175"/>
            <a:ext cx="4129087" cy="1171575"/>
            <a:chOff x="165" y="1025"/>
            <a:chExt cx="1295" cy="798"/>
          </a:xfrm>
        </p:grpSpPr>
        <p:sp>
          <p:nvSpPr>
            <p:cNvPr id="47128" name="Rectangle 6"/>
            <p:cNvSpPr>
              <a:spLocks noChangeArrowheads="1"/>
            </p:cNvSpPr>
            <p:nvPr/>
          </p:nvSpPr>
          <p:spPr bwMode="auto">
            <a:xfrm>
              <a:off x="165" y="1025"/>
              <a:ext cx="1295" cy="798"/>
            </a:xfrm>
            <a:prstGeom prst="rect">
              <a:avLst/>
            </a:prstGeom>
            <a:solidFill>
              <a:srgbClr val="EFFBFF"/>
            </a:solidFill>
            <a:ln w="9525">
              <a:solidFill>
                <a:srgbClr val="EAF0FE"/>
              </a:solidFill>
              <a:miter lim="800000"/>
              <a:headEnd/>
              <a:tailEnd/>
            </a:ln>
            <a:effectLst>
              <a:outerShdw dist="117088" dir="2963922" algn="ctr" rotWithShape="0">
                <a:schemeClr val="tx1"/>
              </a:outerShdw>
            </a:effectLst>
          </p:spPr>
          <p:txBody>
            <a:bodyPr wrap="none" anchor="ctr"/>
            <a:lstStyle/>
            <a:p>
              <a:pPr algn="ctr" eaLnBrk="1" hangingPunct="1"/>
              <a:endParaRPr lang="ja-JP" altLang="en-US">
                <a:solidFill>
                  <a:srgbClr val="DDDDDD"/>
                </a:solidFill>
                <a:ea typeface="ＭＳ Ｐゴシック" pitchFamily="34" charset="-128"/>
              </a:endParaRPr>
            </a:p>
          </p:txBody>
        </p:sp>
        <p:sp>
          <p:nvSpPr>
            <p:cNvPr id="47129" name="Text Box 7"/>
            <p:cNvSpPr txBox="1">
              <a:spLocks noChangeArrowheads="1"/>
            </p:cNvSpPr>
            <p:nvPr/>
          </p:nvSpPr>
          <p:spPr bwMode="auto">
            <a:xfrm>
              <a:off x="245" y="1042"/>
              <a:ext cx="1169" cy="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pPr>
              <a:r>
                <a:rPr lang="en-US" altLang="ja-JP" sz="1400">
                  <a:solidFill>
                    <a:srgbClr val="000000"/>
                  </a:solidFill>
                  <a:latin typeface="Courier New" pitchFamily="49" charset="0"/>
                  <a:ea typeface="ＭＳ Ｐゴシック" pitchFamily="34" charset="-128"/>
                </a:rPr>
                <a:t>Person</a:t>
              </a:r>
              <a:r>
                <a:rPr lang="en-US" altLang="ja-JP" sz="1400">
                  <a:solidFill>
                    <a:srgbClr val="A50021"/>
                  </a:solidFill>
                  <a:latin typeface="Courier New" pitchFamily="49" charset="0"/>
                  <a:ea typeface="ＭＳ Ｐゴシック" pitchFamily="34" charset="-128"/>
                </a:rPr>
                <a:t>[ ]</a:t>
              </a:r>
              <a:r>
                <a:rPr lang="en-US" altLang="ja-JP" sz="1400">
                  <a:solidFill>
                    <a:srgbClr val="000000"/>
                  </a:solidFill>
                  <a:latin typeface="Courier New" pitchFamily="49" charset="0"/>
                  <a:ea typeface="ＭＳ Ｐゴシック" pitchFamily="34" charset="-128"/>
                </a:rPr>
                <a:t>  friends;</a:t>
              </a:r>
            </a:p>
            <a:p>
              <a:pPr eaLnBrk="1" hangingPunct="1">
                <a:lnSpc>
                  <a:spcPct val="150000"/>
                </a:lnSpc>
              </a:pPr>
              <a:r>
                <a:rPr lang="en-US" altLang="ja-JP" sz="1400">
                  <a:solidFill>
                    <a:srgbClr val="000000"/>
                  </a:solidFill>
                  <a:latin typeface="Courier New" pitchFamily="49" charset="0"/>
                  <a:ea typeface="ＭＳ Ｐゴシック" pitchFamily="34" charset="-128"/>
                </a:rPr>
                <a:t>friends = </a:t>
              </a:r>
              <a:r>
                <a:rPr lang="en-US" altLang="ja-JP" sz="1400">
                  <a:solidFill>
                    <a:srgbClr val="0033CC"/>
                  </a:solidFill>
                  <a:latin typeface="Courier New" pitchFamily="49" charset="0"/>
                  <a:ea typeface="ＭＳ Ｐゴシック" pitchFamily="34" charset="-128"/>
                </a:rPr>
                <a:t>new</a:t>
              </a:r>
              <a:r>
                <a:rPr lang="en-US" altLang="ja-JP" sz="1400">
                  <a:solidFill>
                    <a:srgbClr val="000000"/>
                  </a:solidFill>
                  <a:latin typeface="Courier New" pitchFamily="49" charset="0"/>
                  <a:ea typeface="ＭＳ Ｐゴシック" pitchFamily="34" charset="-128"/>
                </a:rPr>
                <a:t> Person</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20</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a:t>
              </a:r>
            </a:p>
            <a:p>
              <a:pPr eaLnBrk="1" hangingPunct="1">
                <a:lnSpc>
                  <a:spcPct val="150000"/>
                </a:lnSpc>
              </a:pPr>
              <a:r>
                <a:rPr lang="en-US" altLang="ja-JP" sz="1400">
                  <a:solidFill>
                    <a:srgbClr val="000000"/>
                  </a:solidFill>
                  <a:latin typeface="Courier New" pitchFamily="49" charset="0"/>
                  <a:ea typeface="ＭＳ Ｐゴシック" pitchFamily="34" charset="-128"/>
                </a:rPr>
                <a:t>friends</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0</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 = </a:t>
              </a:r>
              <a:r>
                <a:rPr lang="en-US" altLang="ja-JP" sz="1400">
                  <a:solidFill>
                    <a:srgbClr val="0033CC"/>
                  </a:solidFill>
                  <a:latin typeface="Courier New" pitchFamily="49" charset="0"/>
                  <a:ea typeface="ＭＳ Ｐゴシック" pitchFamily="34" charset="-128"/>
                </a:rPr>
                <a:t>new</a:t>
              </a:r>
              <a:r>
                <a:rPr lang="en-US" altLang="ja-JP" sz="1400">
                  <a:solidFill>
                    <a:srgbClr val="000000"/>
                  </a:solidFill>
                  <a:latin typeface="Courier New" pitchFamily="49" charset="0"/>
                  <a:ea typeface="ＭＳ Ｐゴシック" pitchFamily="34" charset="-128"/>
                </a:rPr>
                <a:t> Person</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 </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a:t>
              </a:r>
              <a:r>
                <a:rPr lang="en-US" altLang="ja-JP" sz="1600">
                  <a:solidFill>
                    <a:srgbClr val="000000"/>
                  </a:solidFill>
                  <a:latin typeface="Courier New" pitchFamily="49" charset="0"/>
                  <a:ea typeface="ＭＳ Ｐゴシック" pitchFamily="34" charset="-128"/>
                </a:rPr>
                <a:t> </a:t>
              </a:r>
              <a:endParaRPr lang="en-US" altLang="ja-JP">
                <a:solidFill>
                  <a:srgbClr val="000000"/>
                </a:solidFill>
                <a:ea typeface="ＭＳ Ｐゴシック" pitchFamily="34" charset="-128"/>
              </a:endParaRPr>
            </a:p>
          </p:txBody>
        </p:sp>
      </p:grpSp>
      <p:grpSp>
        <p:nvGrpSpPr>
          <p:cNvPr id="47111" name="Group 8"/>
          <p:cNvGrpSpPr>
            <a:grpSpLocks/>
          </p:cNvGrpSpPr>
          <p:nvPr/>
        </p:nvGrpSpPr>
        <p:grpSpPr bwMode="auto">
          <a:xfrm>
            <a:off x="1316038" y="1201738"/>
            <a:ext cx="4543425" cy="347662"/>
            <a:chOff x="1194" y="757"/>
            <a:chExt cx="2862" cy="219"/>
          </a:xfrm>
        </p:grpSpPr>
        <p:sp>
          <p:nvSpPr>
            <p:cNvPr id="47126" name="Oval 9"/>
            <p:cNvSpPr>
              <a:spLocks noChangeArrowheads="1"/>
            </p:cNvSpPr>
            <p:nvPr/>
          </p:nvSpPr>
          <p:spPr bwMode="auto">
            <a:xfrm>
              <a:off x="1194" y="757"/>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eaLnBrk="1" hangingPunct="1"/>
              <a:r>
                <a:rPr lang="en-US" altLang="ja-JP" b="1">
                  <a:solidFill>
                    <a:srgbClr val="C1051B"/>
                  </a:solidFill>
                  <a:latin typeface="Arial" charset="0"/>
                  <a:ea typeface="ＭＳ Ｐゴシック" pitchFamily="34" charset="-128"/>
                </a:rPr>
                <a:t>A</a:t>
              </a:r>
              <a:endParaRPr lang="en-US" altLang="ja-JP">
                <a:solidFill>
                  <a:srgbClr val="000000"/>
                </a:solidFill>
                <a:ea typeface="ＭＳ Ｐゴシック" pitchFamily="34" charset="-128"/>
              </a:endParaRPr>
            </a:p>
          </p:txBody>
        </p:sp>
        <p:sp>
          <p:nvSpPr>
            <p:cNvPr id="47127" name="Rectangle 10"/>
            <p:cNvSpPr>
              <a:spLocks noChangeArrowheads="1"/>
            </p:cNvSpPr>
            <p:nvPr/>
          </p:nvSpPr>
          <p:spPr bwMode="auto">
            <a:xfrm>
              <a:off x="1707" y="789"/>
              <a:ext cx="2349" cy="179"/>
            </a:xfrm>
            <a:prstGeom prst="rect">
              <a:avLst/>
            </a:prstGeom>
            <a:noFill/>
            <a:ln w="12700">
              <a:solidFill>
                <a:srgbClr val="D21804"/>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7112" name="AutoShape 11"/>
          <p:cNvSpPr>
            <a:spLocks noChangeArrowheads="1"/>
          </p:cNvSpPr>
          <p:nvPr/>
        </p:nvSpPr>
        <p:spPr bwMode="auto">
          <a:xfrm>
            <a:off x="6818313" y="1504950"/>
            <a:ext cx="2178050" cy="717550"/>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eaLnBrk="1" hangingPunct="1"/>
            <a:r>
              <a:rPr lang="en-US" altLang="ja-JP" sz="1400">
                <a:solidFill>
                  <a:srgbClr val="000000"/>
                </a:solidFill>
                <a:latin typeface="Arial" charset="0"/>
                <a:ea typeface="ＭＳ Ｐゴシック" pitchFamily="34" charset="-128"/>
              </a:rPr>
              <a:t>Only the name friends is declared, no array is allocated yet.</a:t>
            </a:r>
          </a:p>
        </p:txBody>
      </p:sp>
      <p:grpSp>
        <p:nvGrpSpPr>
          <p:cNvPr id="47113" name="Group 12"/>
          <p:cNvGrpSpPr>
            <a:grpSpLocks/>
          </p:cNvGrpSpPr>
          <p:nvPr/>
        </p:nvGrpSpPr>
        <p:grpSpPr bwMode="auto">
          <a:xfrm>
            <a:off x="1420813" y="2797175"/>
            <a:ext cx="6942137" cy="3151188"/>
            <a:chOff x="895" y="1762"/>
            <a:chExt cx="4373" cy="1985"/>
          </a:xfrm>
        </p:grpSpPr>
        <p:sp>
          <p:nvSpPr>
            <p:cNvPr id="47114" name="Rectangle 13"/>
            <p:cNvSpPr>
              <a:spLocks noChangeArrowheads="1"/>
            </p:cNvSpPr>
            <p:nvPr/>
          </p:nvSpPr>
          <p:spPr bwMode="auto">
            <a:xfrm>
              <a:off x="895" y="1762"/>
              <a:ext cx="4373" cy="1985"/>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eaLnBrk="1" hangingPunct="1"/>
              <a:endParaRPr lang="ja-JP" altLang="en-US">
                <a:solidFill>
                  <a:srgbClr val="DDDDDD"/>
                </a:solidFill>
                <a:ea typeface="ＭＳ Ｐゴシック" pitchFamily="34" charset="-128"/>
              </a:endParaRPr>
            </a:p>
          </p:txBody>
        </p:sp>
        <p:grpSp>
          <p:nvGrpSpPr>
            <p:cNvPr id="47115" name="Group 14"/>
            <p:cNvGrpSpPr>
              <a:grpSpLocks/>
            </p:cNvGrpSpPr>
            <p:nvPr/>
          </p:nvGrpSpPr>
          <p:grpSpPr bwMode="auto">
            <a:xfrm>
              <a:off x="1433" y="3422"/>
              <a:ext cx="1810" cy="288"/>
              <a:chOff x="1486" y="2098"/>
              <a:chExt cx="1810" cy="288"/>
            </a:xfrm>
          </p:grpSpPr>
          <p:sp>
            <p:nvSpPr>
              <p:cNvPr id="47124" name="Text Box 15"/>
              <p:cNvSpPr txBox="1">
                <a:spLocks noChangeArrowheads="1"/>
              </p:cNvSpPr>
              <p:nvPr/>
            </p:nvSpPr>
            <p:spPr bwMode="auto">
              <a:xfrm>
                <a:off x="1486" y="2098"/>
                <a:ext cx="18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ea typeface="ＭＳ Ｐゴシック" pitchFamily="34" charset="-128"/>
                  </a:rPr>
                  <a:t>After         is executed</a:t>
                </a:r>
                <a:endParaRPr lang="en-US">
                  <a:solidFill>
                    <a:schemeClr val="tx2"/>
                  </a:solidFill>
                  <a:latin typeface="Arial" charset="0"/>
                  <a:ea typeface="ＭＳ Ｐゴシック" pitchFamily="34" charset="-128"/>
                </a:endParaRPr>
              </a:p>
            </p:txBody>
          </p:sp>
          <p:sp>
            <p:nvSpPr>
              <p:cNvPr id="47125" name="Oval 16"/>
              <p:cNvSpPr>
                <a:spLocks noChangeArrowheads="1"/>
              </p:cNvSpPr>
              <p:nvPr/>
            </p:nvSpPr>
            <p:spPr bwMode="auto">
              <a:xfrm>
                <a:off x="1999" y="2132"/>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eaLnBrk="1" hangingPunct="1"/>
                <a:r>
                  <a:rPr lang="en-US" altLang="ja-JP" b="1">
                    <a:solidFill>
                      <a:srgbClr val="C1051B"/>
                    </a:solidFill>
                    <a:latin typeface="Arial" charset="0"/>
                    <a:ea typeface="ＭＳ Ｐゴシック" pitchFamily="34" charset="-128"/>
                  </a:rPr>
                  <a:t>A</a:t>
                </a:r>
                <a:endParaRPr lang="en-US" altLang="ja-JP">
                  <a:solidFill>
                    <a:srgbClr val="000000"/>
                  </a:solidFill>
                  <a:ea typeface="ＭＳ Ｐゴシック" pitchFamily="34" charset="-128"/>
                </a:endParaRPr>
              </a:p>
            </p:txBody>
          </p:sp>
        </p:grpSp>
        <p:grpSp>
          <p:nvGrpSpPr>
            <p:cNvPr id="47116" name="Group 17"/>
            <p:cNvGrpSpPr>
              <a:grpSpLocks/>
            </p:cNvGrpSpPr>
            <p:nvPr/>
          </p:nvGrpSpPr>
          <p:grpSpPr bwMode="auto">
            <a:xfrm>
              <a:off x="928" y="1829"/>
              <a:ext cx="662" cy="609"/>
              <a:chOff x="928" y="1829"/>
              <a:chExt cx="662" cy="609"/>
            </a:xfrm>
          </p:grpSpPr>
          <p:sp>
            <p:nvSpPr>
              <p:cNvPr id="47117" name="Text Box 18"/>
              <p:cNvSpPr txBox="1">
                <a:spLocks noChangeArrowheads="1"/>
              </p:cNvSpPr>
              <p:nvPr/>
            </p:nvSpPr>
            <p:spPr bwMode="auto">
              <a:xfrm>
                <a:off x="928" y="1829"/>
                <a:ext cx="6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a:latin typeface="Arial" charset="0"/>
                    <a:ea typeface="ＭＳ Ｐゴシック" pitchFamily="34" charset="-128"/>
                  </a:rPr>
                  <a:t>friends</a:t>
                </a:r>
              </a:p>
            </p:txBody>
          </p:sp>
          <p:sp>
            <p:nvSpPr>
              <p:cNvPr id="47118" name="Rectangle 19"/>
              <p:cNvSpPr>
                <a:spLocks noChangeArrowheads="1"/>
              </p:cNvSpPr>
              <p:nvPr/>
            </p:nvSpPr>
            <p:spPr bwMode="auto">
              <a:xfrm>
                <a:off x="1045" y="2061"/>
                <a:ext cx="372" cy="19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ea typeface="ＭＳ Ｐゴシック" pitchFamily="34" charset="-128"/>
                </a:endParaRPr>
              </a:p>
            </p:txBody>
          </p:sp>
          <p:grpSp>
            <p:nvGrpSpPr>
              <p:cNvPr id="47119" name="Group 20"/>
              <p:cNvGrpSpPr>
                <a:grpSpLocks/>
              </p:cNvGrpSpPr>
              <p:nvPr/>
            </p:nvGrpSpPr>
            <p:grpSpPr bwMode="auto">
              <a:xfrm>
                <a:off x="1191" y="2141"/>
                <a:ext cx="97" cy="297"/>
                <a:chOff x="1709" y="2313"/>
                <a:chExt cx="97" cy="297"/>
              </a:xfrm>
            </p:grpSpPr>
            <p:sp>
              <p:nvSpPr>
                <p:cNvPr id="47120" name="Oval 21"/>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7121" name="Line 22"/>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7122" name="Line 23"/>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7123" name="Line 24"/>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grpSp>
    </p:spTree>
    <p:custDataLst>
      <p:tags r:id="rId1"/>
    </p:custData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4F3DCB4-174D-4446-940E-294BEBDE741A}" type="slidenum">
              <a:rPr lang="en-IE" sz="1400" smtClean="0"/>
              <a:pPr/>
              <a:t>16</a:t>
            </a:fld>
            <a:endParaRPr lang="en-IE" sz="1400" smtClean="0"/>
          </a:p>
        </p:txBody>
      </p:sp>
      <p:grpSp>
        <p:nvGrpSpPr>
          <p:cNvPr id="48131" name="Group 2"/>
          <p:cNvGrpSpPr>
            <a:grpSpLocks/>
          </p:cNvGrpSpPr>
          <p:nvPr/>
        </p:nvGrpSpPr>
        <p:grpSpPr bwMode="auto">
          <a:xfrm>
            <a:off x="1420813" y="2797175"/>
            <a:ext cx="6942137" cy="3151188"/>
            <a:chOff x="895" y="1762"/>
            <a:chExt cx="4373" cy="1985"/>
          </a:xfrm>
        </p:grpSpPr>
        <p:sp>
          <p:nvSpPr>
            <p:cNvPr id="48228" name="Rectangle 3"/>
            <p:cNvSpPr>
              <a:spLocks noChangeArrowheads="1"/>
            </p:cNvSpPr>
            <p:nvPr/>
          </p:nvSpPr>
          <p:spPr bwMode="auto">
            <a:xfrm>
              <a:off x="895" y="1762"/>
              <a:ext cx="4373" cy="1985"/>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eaLnBrk="1" hangingPunct="1"/>
              <a:endParaRPr lang="ja-JP" altLang="en-US">
                <a:solidFill>
                  <a:srgbClr val="DDDDDD"/>
                </a:solidFill>
                <a:ea typeface="ＭＳ Ｐゴシック" pitchFamily="34" charset="-128"/>
              </a:endParaRPr>
            </a:p>
          </p:txBody>
        </p:sp>
        <p:grpSp>
          <p:nvGrpSpPr>
            <p:cNvPr id="48229" name="Group 4"/>
            <p:cNvGrpSpPr>
              <a:grpSpLocks/>
            </p:cNvGrpSpPr>
            <p:nvPr/>
          </p:nvGrpSpPr>
          <p:grpSpPr bwMode="auto">
            <a:xfrm>
              <a:off x="928" y="1829"/>
              <a:ext cx="662" cy="609"/>
              <a:chOff x="1446" y="2001"/>
              <a:chExt cx="662" cy="609"/>
            </a:xfrm>
          </p:grpSpPr>
          <p:sp>
            <p:nvSpPr>
              <p:cNvPr id="48230" name="Text Box 5"/>
              <p:cNvSpPr txBox="1">
                <a:spLocks noChangeArrowheads="1"/>
              </p:cNvSpPr>
              <p:nvPr/>
            </p:nvSpPr>
            <p:spPr bwMode="auto">
              <a:xfrm>
                <a:off x="1446" y="2001"/>
                <a:ext cx="6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a:latin typeface="Arial" charset="0"/>
                    <a:ea typeface="ＭＳ Ｐゴシック" pitchFamily="34" charset="-128"/>
                  </a:rPr>
                  <a:t>person</a:t>
                </a:r>
              </a:p>
            </p:txBody>
          </p:sp>
          <p:sp>
            <p:nvSpPr>
              <p:cNvPr id="48231" name="Rectangle 6"/>
              <p:cNvSpPr>
                <a:spLocks noChangeArrowheads="1"/>
              </p:cNvSpPr>
              <p:nvPr/>
            </p:nvSpPr>
            <p:spPr bwMode="auto">
              <a:xfrm>
                <a:off x="1563" y="2233"/>
                <a:ext cx="372" cy="19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ea typeface="ＭＳ Ｐゴシック" pitchFamily="34" charset="-128"/>
                </a:endParaRPr>
              </a:p>
            </p:txBody>
          </p:sp>
          <p:grpSp>
            <p:nvGrpSpPr>
              <p:cNvPr id="48232" name="Group 7"/>
              <p:cNvGrpSpPr>
                <a:grpSpLocks/>
              </p:cNvGrpSpPr>
              <p:nvPr/>
            </p:nvGrpSpPr>
            <p:grpSpPr bwMode="auto">
              <a:xfrm>
                <a:off x="1709" y="2313"/>
                <a:ext cx="97" cy="297"/>
                <a:chOff x="1709" y="2313"/>
                <a:chExt cx="97" cy="297"/>
              </a:xfrm>
            </p:grpSpPr>
            <p:sp>
              <p:nvSpPr>
                <p:cNvPr id="48233" name="Oval 8"/>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8234" name="Line 9"/>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235" name="Line 10"/>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236" name="Line 11"/>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grpSp>
      <p:sp>
        <p:nvSpPr>
          <p:cNvPr id="48132" name="Rectangle 12"/>
          <p:cNvSpPr>
            <a:spLocks noGrp="1" noChangeArrowheads="1"/>
          </p:cNvSpPr>
          <p:nvPr>
            <p:ph type="title"/>
          </p:nvPr>
        </p:nvSpPr>
        <p:spPr>
          <a:xfrm>
            <a:off x="661988" y="215900"/>
            <a:ext cx="8026400" cy="565150"/>
          </a:xfrm>
        </p:spPr>
        <p:txBody>
          <a:bodyPr/>
          <a:lstStyle/>
          <a:p>
            <a:r>
              <a:rPr lang="en-US" sz="3600" smtClean="0"/>
              <a:t>Creating an Object Array - 2</a:t>
            </a:r>
          </a:p>
        </p:txBody>
      </p:sp>
      <p:sp>
        <p:nvSpPr>
          <p:cNvPr id="48133" name="Text Box 13"/>
          <p:cNvSpPr txBox="1">
            <a:spLocks noChangeArrowheads="1"/>
          </p:cNvSpPr>
          <p:nvPr/>
        </p:nvSpPr>
        <p:spPr bwMode="auto">
          <a:xfrm>
            <a:off x="155575" y="1117600"/>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ja-JP" sz="2000" b="1">
                <a:solidFill>
                  <a:srgbClr val="15151D"/>
                </a:solidFill>
                <a:latin typeface="Tahoma" pitchFamily="34" charset="0"/>
                <a:ea typeface="ＭＳ Ｐゴシック" pitchFamily="34" charset="-128"/>
              </a:rPr>
              <a:t>Code</a:t>
            </a:r>
            <a:endParaRPr lang="en-US" altLang="ja-JP" sz="2000">
              <a:solidFill>
                <a:srgbClr val="15151D"/>
              </a:solidFill>
              <a:ea typeface="ＭＳ Ｐゴシック" pitchFamily="34" charset="-128"/>
            </a:endParaRPr>
          </a:p>
        </p:txBody>
      </p:sp>
      <p:sp>
        <p:nvSpPr>
          <p:cNvPr id="48134" name="Text Box 14"/>
          <p:cNvSpPr txBox="1">
            <a:spLocks noChangeArrowheads="1"/>
          </p:cNvSpPr>
          <p:nvPr/>
        </p:nvSpPr>
        <p:spPr bwMode="auto">
          <a:xfrm>
            <a:off x="163513" y="4532313"/>
            <a:ext cx="12334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ja-JP" sz="2000" b="1">
                <a:solidFill>
                  <a:srgbClr val="15151D"/>
                </a:solidFill>
                <a:latin typeface="Tahoma" pitchFamily="34" charset="0"/>
                <a:ea typeface="ＭＳ Ｐゴシック" pitchFamily="34" charset="-128"/>
              </a:rPr>
              <a:t>State </a:t>
            </a:r>
          </a:p>
          <a:p>
            <a:pPr eaLnBrk="1" hangingPunct="1"/>
            <a:r>
              <a:rPr lang="en-US" altLang="ja-JP" sz="2000" b="1">
                <a:solidFill>
                  <a:srgbClr val="15151D"/>
                </a:solidFill>
                <a:latin typeface="Tahoma" pitchFamily="34" charset="0"/>
                <a:ea typeface="ＭＳ Ｐゴシック" pitchFamily="34" charset="-128"/>
              </a:rPr>
              <a:t>of </a:t>
            </a:r>
          </a:p>
          <a:p>
            <a:pPr eaLnBrk="1" hangingPunct="1"/>
            <a:r>
              <a:rPr lang="en-US" altLang="ja-JP" sz="2000" b="1">
                <a:solidFill>
                  <a:srgbClr val="15151D"/>
                </a:solidFill>
                <a:latin typeface="Tahoma" pitchFamily="34" charset="0"/>
                <a:ea typeface="ＭＳ Ｐゴシック" pitchFamily="34" charset="-128"/>
              </a:rPr>
              <a:t>Memory</a:t>
            </a:r>
            <a:endParaRPr lang="en-US" altLang="ja-JP" sz="2000">
              <a:ea typeface="ＭＳ Ｐゴシック" pitchFamily="34" charset="-128"/>
            </a:endParaRPr>
          </a:p>
        </p:txBody>
      </p:sp>
      <p:grpSp>
        <p:nvGrpSpPr>
          <p:cNvPr id="48135" name="Group 15"/>
          <p:cNvGrpSpPr>
            <a:grpSpLocks/>
          </p:cNvGrpSpPr>
          <p:nvPr/>
        </p:nvGrpSpPr>
        <p:grpSpPr bwMode="auto">
          <a:xfrm>
            <a:off x="2011363" y="1146175"/>
            <a:ext cx="4129087" cy="1171575"/>
            <a:chOff x="165" y="1025"/>
            <a:chExt cx="1295" cy="798"/>
          </a:xfrm>
        </p:grpSpPr>
        <p:sp>
          <p:nvSpPr>
            <p:cNvPr id="48226" name="Rectangle 16"/>
            <p:cNvSpPr>
              <a:spLocks noChangeArrowheads="1"/>
            </p:cNvSpPr>
            <p:nvPr/>
          </p:nvSpPr>
          <p:spPr bwMode="auto">
            <a:xfrm>
              <a:off x="165" y="1025"/>
              <a:ext cx="1295" cy="798"/>
            </a:xfrm>
            <a:prstGeom prst="rect">
              <a:avLst/>
            </a:prstGeom>
            <a:solidFill>
              <a:srgbClr val="EFFBFF"/>
            </a:solidFill>
            <a:ln w="9525">
              <a:solidFill>
                <a:srgbClr val="EAF0FE"/>
              </a:solidFill>
              <a:miter lim="800000"/>
              <a:headEnd/>
              <a:tailEnd/>
            </a:ln>
            <a:effectLst>
              <a:outerShdw dist="117088" dir="2963922" algn="ctr" rotWithShape="0">
                <a:schemeClr val="tx1"/>
              </a:outerShdw>
            </a:effectLst>
          </p:spPr>
          <p:txBody>
            <a:bodyPr wrap="none" anchor="ctr"/>
            <a:lstStyle/>
            <a:p>
              <a:pPr algn="ctr" eaLnBrk="1" hangingPunct="1"/>
              <a:endParaRPr lang="ja-JP" altLang="en-US">
                <a:solidFill>
                  <a:srgbClr val="DDDDDD"/>
                </a:solidFill>
                <a:ea typeface="ＭＳ Ｐゴシック" pitchFamily="34" charset="-128"/>
              </a:endParaRPr>
            </a:p>
          </p:txBody>
        </p:sp>
        <p:sp>
          <p:nvSpPr>
            <p:cNvPr id="48227" name="Text Box 17"/>
            <p:cNvSpPr txBox="1">
              <a:spLocks noChangeArrowheads="1"/>
            </p:cNvSpPr>
            <p:nvPr/>
          </p:nvSpPr>
          <p:spPr bwMode="auto">
            <a:xfrm>
              <a:off x="245" y="1042"/>
              <a:ext cx="1169" cy="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pPr>
              <a:r>
                <a:rPr lang="en-US" altLang="ja-JP" sz="1400">
                  <a:solidFill>
                    <a:srgbClr val="000000"/>
                  </a:solidFill>
                  <a:latin typeface="Courier New" pitchFamily="49" charset="0"/>
                  <a:ea typeface="ＭＳ Ｐゴシック" pitchFamily="34" charset="-128"/>
                </a:rPr>
                <a:t>Person</a:t>
              </a:r>
              <a:r>
                <a:rPr lang="en-US" altLang="ja-JP" sz="1400">
                  <a:solidFill>
                    <a:srgbClr val="A50021"/>
                  </a:solidFill>
                  <a:latin typeface="Courier New" pitchFamily="49" charset="0"/>
                  <a:ea typeface="ＭＳ Ｐゴシック" pitchFamily="34" charset="-128"/>
                </a:rPr>
                <a:t>[ ]</a:t>
              </a:r>
              <a:r>
                <a:rPr lang="en-US" altLang="ja-JP" sz="1400">
                  <a:solidFill>
                    <a:srgbClr val="000000"/>
                  </a:solidFill>
                  <a:latin typeface="Courier New" pitchFamily="49" charset="0"/>
                  <a:ea typeface="ＭＳ Ｐゴシック" pitchFamily="34" charset="-128"/>
                </a:rPr>
                <a:t>  friends;</a:t>
              </a:r>
            </a:p>
            <a:p>
              <a:pPr eaLnBrk="1" hangingPunct="1">
                <a:lnSpc>
                  <a:spcPct val="150000"/>
                </a:lnSpc>
              </a:pPr>
              <a:r>
                <a:rPr lang="en-US" altLang="ja-JP" sz="1400">
                  <a:solidFill>
                    <a:srgbClr val="000000"/>
                  </a:solidFill>
                  <a:latin typeface="Courier New" pitchFamily="49" charset="0"/>
                  <a:ea typeface="ＭＳ Ｐゴシック" pitchFamily="34" charset="-128"/>
                </a:rPr>
                <a:t>friends = </a:t>
              </a:r>
              <a:r>
                <a:rPr lang="en-US" altLang="ja-JP" sz="1400">
                  <a:solidFill>
                    <a:srgbClr val="0033CC"/>
                  </a:solidFill>
                  <a:latin typeface="Courier New" pitchFamily="49" charset="0"/>
                  <a:ea typeface="ＭＳ Ｐゴシック" pitchFamily="34" charset="-128"/>
                </a:rPr>
                <a:t>new</a:t>
              </a:r>
              <a:r>
                <a:rPr lang="en-US" altLang="ja-JP" sz="1400">
                  <a:solidFill>
                    <a:srgbClr val="000000"/>
                  </a:solidFill>
                  <a:latin typeface="Courier New" pitchFamily="49" charset="0"/>
                  <a:ea typeface="ＭＳ Ｐゴシック" pitchFamily="34" charset="-128"/>
                </a:rPr>
                <a:t> Person</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20</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a:t>
              </a:r>
            </a:p>
            <a:p>
              <a:pPr eaLnBrk="1" hangingPunct="1">
                <a:lnSpc>
                  <a:spcPct val="150000"/>
                </a:lnSpc>
              </a:pPr>
              <a:r>
                <a:rPr lang="en-US" altLang="ja-JP" sz="1400">
                  <a:solidFill>
                    <a:srgbClr val="000000"/>
                  </a:solidFill>
                  <a:latin typeface="Courier New" pitchFamily="49" charset="0"/>
                  <a:ea typeface="ＭＳ Ｐゴシック" pitchFamily="34" charset="-128"/>
                </a:rPr>
                <a:t>friends</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0</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 = </a:t>
              </a:r>
              <a:r>
                <a:rPr lang="en-US" altLang="ja-JP" sz="1400">
                  <a:solidFill>
                    <a:srgbClr val="0033CC"/>
                  </a:solidFill>
                  <a:latin typeface="Courier New" pitchFamily="49" charset="0"/>
                  <a:ea typeface="ＭＳ Ｐゴシック" pitchFamily="34" charset="-128"/>
                </a:rPr>
                <a:t>new</a:t>
              </a:r>
              <a:r>
                <a:rPr lang="en-US" altLang="ja-JP" sz="1400">
                  <a:solidFill>
                    <a:srgbClr val="000000"/>
                  </a:solidFill>
                  <a:latin typeface="Courier New" pitchFamily="49" charset="0"/>
                  <a:ea typeface="ＭＳ Ｐゴシック" pitchFamily="34" charset="-128"/>
                </a:rPr>
                <a:t> Person</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 </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a:t>
              </a:r>
              <a:r>
                <a:rPr lang="en-US" altLang="ja-JP" sz="1600">
                  <a:solidFill>
                    <a:srgbClr val="000000"/>
                  </a:solidFill>
                  <a:latin typeface="Courier New" pitchFamily="49" charset="0"/>
                  <a:ea typeface="ＭＳ Ｐゴシック" pitchFamily="34" charset="-128"/>
                </a:rPr>
                <a:t> </a:t>
              </a:r>
            </a:p>
          </p:txBody>
        </p:sp>
      </p:grpSp>
      <p:grpSp>
        <p:nvGrpSpPr>
          <p:cNvPr id="48136" name="Group 18"/>
          <p:cNvGrpSpPr>
            <a:grpSpLocks/>
          </p:cNvGrpSpPr>
          <p:nvPr/>
        </p:nvGrpSpPr>
        <p:grpSpPr bwMode="auto">
          <a:xfrm>
            <a:off x="1316038" y="1535113"/>
            <a:ext cx="4543425" cy="347662"/>
            <a:chOff x="1194" y="757"/>
            <a:chExt cx="2862" cy="219"/>
          </a:xfrm>
        </p:grpSpPr>
        <p:sp>
          <p:nvSpPr>
            <p:cNvPr id="48224" name="Oval 19"/>
            <p:cNvSpPr>
              <a:spLocks noChangeArrowheads="1"/>
            </p:cNvSpPr>
            <p:nvPr/>
          </p:nvSpPr>
          <p:spPr bwMode="auto">
            <a:xfrm>
              <a:off x="1194" y="757"/>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eaLnBrk="1" hangingPunct="1"/>
              <a:r>
                <a:rPr lang="en-US" altLang="ja-JP" b="1">
                  <a:solidFill>
                    <a:srgbClr val="C1051B"/>
                  </a:solidFill>
                  <a:latin typeface="Arial" charset="0"/>
                  <a:ea typeface="ＭＳ Ｐゴシック" pitchFamily="34" charset="-128"/>
                </a:rPr>
                <a:t>B</a:t>
              </a:r>
              <a:endParaRPr lang="en-US" altLang="ja-JP">
                <a:solidFill>
                  <a:srgbClr val="000000"/>
                </a:solidFill>
                <a:ea typeface="ＭＳ Ｐゴシック" pitchFamily="34" charset="-128"/>
              </a:endParaRPr>
            </a:p>
          </p:txBody>
        </p:sp>
        <p:sp>
          <p:nvSpPr>
            <p:cNvPr id="48225" name="Rectangle 20"/>
            <p:cNvSpPr>
              <a:spLocks noChangeArrowheads="1"/>
            </p:cNvSpPr>
            <p:nvPr/>
          </p:nvSpPr>
          <p:spPr bwMode="auto">
            <a:xfrm>
              <a:off x="1707" y="789"/>
              <a:ext cx="2349" cy="179"/>
            </a:xfrm>
            <a:prstGeom prst="rect">
              <a:avLst/>
            </a:prstGeom>
            <a:noFill/>
            <a:ln w="12700">
              <a:solidFill>
                <a:srgbClr val="D21804"/>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8137" name="AutoShape 21"/>
          <p:cNvSpPr>
            <a:spLocks noChangeArrowheads="1"/>
          </p:cNvSpPr>
          <p:nvPr/>
        </p:nvSpPr>
        <p:spPr bwMode="auto">
          <a:xfrm>
            <a:off x="6624638" y="1189038"/>
            <a:ext cx="2392362" cy="1174750"/>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eaLnBrk="1" hangingPunct="1"/>
            <a:r>
              <a:rPr lang="en-US" altLang="ja-JP" sz="1400">
                <a:solidFill>
                  <a:srgbClr val="000000"/>
                </a:solidFill>
                <a:latin typeface="Arial" charset="0"/>
                <a:ea typeface="ＭＳ Ｐゴシック" pitchFamily="34" charset="-128"/>
              </a:rPr>
              <a:t>Now the array for storing 20 Person objects is created, but the Person objects themselves are not yet created.</a:t>
            </a:r>
          </a:p>
        </p:txBody>
      </p:sp>
      <p:grpSp>
        <p:nvGrpSpPr>
          <p:cNvPr id="48138" name="Group 22"/>
          <p:cNvGrpSpPr>
            <a:grpSpLocks/>
          </p:cNvGrpSpPr>
          <p:nvPr/>
        </p:nvGrpSpPr>
        <p:grpSpPr bwMode="auto">
          <a:xfrm>
            <a:off x="1420813" y="2797175"/>
            <a:ext cx="6942137" cy="3151188"/>
            <a:chOff x="895" y="1762"/>
            <a:chExt cx="4373" cy="1985"/>
          </a:xfrm>
        </p:grpSpPr>
        <p:grpSp>
          <p:nvGrpSpPr>
            <p:cNvPr id="48139" name="Group 23"/>
            <p:cNvGrpSpPr>
              <a:grpSpLocks/>
            </p:cNvGrpSpPr>
            <p:nvPr/>
          </p:nvGrpSpPr>
          <p:grpSpPr bwMode="auto">
            <a:xfrm>
              <a:off x="895" y="1762"/>
              <a:ext cx="4373" cy="1985"/>
              <a:chOff x="895" y="1762"/>
              <a:chExt cx="4373" cy="1985"/>
            </a:xfrm>
          </p:grpSpPr>
          <p:sp>
            <p:nvSpPr>
              <p:cNvPr id="48186" name="Rectangle 24"/>
              <p:cNvSpPr>
                <a:spLocks noChangeArrowheads="1"/>
              </p:cNvSpPr>
              <p:nvPr/>
            </p:nvSpPr>
            <p:spPr bwMode="auto">
              <a:xfrm>
                <a:off x="895" y="1762"/>
                <a:ext cx="4373" cy="1985"/>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eaLnBrk="1" hangingPunct="1"/>
                <a:endParaRPr lang="ja-JP" altLang="en-US">
                  <a:solidFill>
                    <a:srgbClr val="DDDDDD"/>
                  </a:solidFill>
                  <a:ea typeface="ＭＳ Ｐゴシック" pitchFamily="34" charset="-128"/>
                </a:endParaRPr>
              </a:p>
            </p:txBody>
          </p:sp>
          <p:grpSp>
            <p:nvGrpSpPr>
              <p:cNvPr id="48187" name="Group 25"/>
              <p:cNvGrpSpPr>
                <a:grpSpLocks/>
              </p:cNvGrpSpPr>
              <p:nvPr/>
            </p:nvGrpSpPr>
            <p:grpSpPr bwMode="auto">
              <a:xfrm>
                <a:off x="1433" y="3422"/>
                <a:ext cx="1810" cy="288"/>
                <a:chOff x="1486" y="2098"/>
                <a:chExt cx="1810" cy="288"/>
              </a:xfrm>
            </p:grpSpPr>
            <p:sp>
              <p:nvSpPr>
                <p:cNvPr id="48222" name="Text Box 26"/>
                <p:cNvSpPr txBox="1">
                  <a:spLocks noChangeArrowheads="1"/>
                </p:cNvSpPr>
                <p:nvPr/>
              </p:nvSpPr>
              <p:spPr bwMode="auto">
                <a:xfrm>
                  <a:off x="1486" y="2098"/>
                  <a:ext cx="18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ea typeface="ＭＳ Ｐゴシック" pitchFamily="34" charset="-128"/>
                    </a:rPr>
                    <a:t>After         is executed</a:t>
                  </a:r>
                  <a:endParaRPr lang="en-US">
                    <a:solidFill>
                      <a:schemeClr val="tx2"/>
                    </a:solidFill>
                    <a:latin typeface="Arial" charset="0"/>
                    <a:ea typeface="ＭＳ Ｐゴシック" pitchFamily="34" charset="-128"/>
                  </a:endParaRPr>
                </a:p>
              </p:txBody>
            </p:sp>
            <p:sp>
              <p:nvSpPr>
                <p:cNvPr id="48223" name="Oval 27"/>
                <p:cNvSpPr>
                  <a:spLocks noChangeArrowheads="1"/>
                </p:cNvSpPr>
                <p:nvPr/>
              </p:nvSpPr>
              <p:spPr bwMode="auto">
                <a:xfrm>
                  <a:off x="1999" y="2132"/>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eaLnBrk="1" hangingPunct="1"/>
                  <a:r>
                    <a:rPr lang="en-US" altLang="ja-JP" b="1">
                      <a:solidFill>
                        <a:srgbClr val="C1051B"/>
                      </a:solidFill>
                      <a:latin typeface="Arial" charset="0"/>
                      <a:ea typeface="ＭＳ Ｐゴシック" pitchFamily="34" charset="-128"/>
                    </a:rPr>
                    <a:t>B</a:t>
                  </a:r>
                  <a:endParaRPr lang="en-US" altLang="ja-JP">
                    <a:solidFill>
                      <a:srgbClr val="000000"/>
                    </a:solidFill>
                    <a:ea typeface="ＭＳ Ｐゴシック" pitchFamily="34" charset="-128"/>
                  </a:endParaRPr>
                </a:p>
              </p:txBody>
            </p:sp>
          </p:grpSp>
          <p:grpSp>
            <p:nvGrpSpPr>
              <p:cNvPr id="48188" name="Group 28"/>
              <p:cNvGrpSpPr>
                <a:grpSpLocks/>
              </p:cNvGrpSpPr>
              <p:nvPr/>
            </p:nvGrpSpPr>
            <p:grpSpPr bwMode="auto">
              <a:xfrm>
                <a:off x="1459" y="2292"/>
                <a:ext cx="3694" cy="517"/>
                <a:chOff x="1459" y="2292"/>
                <a:chExt cx="3694" cy="517"/>
              </a:xfrm>
            </p:grpSpPr>
            <p:sp>
              <p:nvSpPr>
                <p:cNvPr id="48195" name="Rectangle 29"/>
                <p:cNvSpPr>
                  <a:spLocks noChangeArrowheads="1"/>
                </p:cNvSpPr>
                <p:nvPr/>
              </p:nvSpPr>
              <p:spPr bwMode="auto">
                <a:xfrm>
                  <a:off x="1459" y="2502"/>
                  <a:ext cx="3694" cy="307"/>
                </a:xfrm>
                <a:prstGeom prst="rect">
                  <a:avLst/>
                </a:prstGeom>
                <a:solidFill>
                  <a:srgbClr val="F7FDFF"/>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8196" name="Line 30"/>
                <p:cNvSpPr>
                  <a:spLocks noChangeShapeType="1"/>
                </p:cNvSpPr>
                <p:nvPr/>
              </p:nvSpPr>
              <p:spPr bwMode="auto">
                <a:xfrm>
                  <a:off x="1759"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97" name="Line 31"/>
                <p:cNvSpPr>
                  <a:spLocks noChangeShapeType="1"/>
                </p:cNvSpPr>
                <p:nvPr/>
              </p:nvSpPr>
              <p:spPr bwMode="auto">
                <a:xfrm>
                  <a:off x="2068"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98" name="Line 32"/>
                <p:cNvSpPr>
                  <a:spLocks noChangeShapeType="1"/>
                </p:cNvSpPr>
                <p:nvPr/>
              </p:nvSpPr>
              <p:spPr bwMode="auto">
                <a:xfrm>
                  <a:off x="2995"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99" name="Line 33"/>
                <p:cNvSpPr>
                  <a:spLocks noChangeShapeType="1"/>
                </p:cNvSpPr>
                <p:nvPr/>
              </p:nvSpPr>
              <p:spPr bwMode="auto">
                <a:xfrm>
                  <a:off x="2377"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200" name="Line 34"/>
                <p:cNvSpPr>
                  <a:spLocks noChangeShapeType="1"/>
                </p:cNvSpPr>
                <p:nvPr/>
              </p:nvSpPr>
              <p:spPr bwMode="auto">
                <a:xfrm>
                  <a:off x="2686"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201" name="Line 35"/>
                <p:cNvSpPr>
                  <a:spLocks noChangeShapeType="1"/>
                </p:cNvSpPr>
                <p:nvPr/>
              </p:nvSpPr>
              <p:spPr bwMode="auto">
                <a:xfrm>
                  <a:off x="3921"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202" name="Line 36"/>
                <p:cNvSpPr>
                  <a:spLocks noChangeShapeType="1"/>
                </p:cNvSpPr>
                <p:nvPr/>
              </p:nvSpPr>
              <p:spPr bwMode="auto">
                <a:xfrm>
                  <a:off x="4230"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203" name="Line 37"/>
                <p:cNvSpPr>
                  <a:spLocks noChangeShapeType="1"/>
                </p:cNvSpPr>
                <p:nvPr/>
              </p:nvSpPr>
              <p:spPr bwMode="auto">
                <a:xfrm>
                  <a:off x="4848"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204" name="Line 38"/>
                <p:cNvSpPr>
                  <a:spLocks noChangeShapeType="1"/>
                </p:cNvSpPr>
                <p:nvPr/>
              </p:nvSpPr>
              <p:spPr bwMode="auto">
                <a:xfrm>
                  <a:off x="4539"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nvGrpSpPr>
                <p:cNvPr id="48205" name="Group 39"/>
                <p:cNvGrpSpPr>
                  <a:grpSpLocks/>
                </p:cNvGrpSpPr>
                <p:nvPr/>
              </p:nvGrpSpPr>
              <p:grpSpPr bwMode="auto">
                <a:xfrm>
                  <a:off x="1522" y="2292"/>
                  <a:ext cx="3628" cy="250"/>
                  <a:chOff x="577" y="1828"/>
                  <a:chExt cx="5135" cy="477"/>
                </a:xfrm>
              </p:grpSpPr>
              <p:sp>
                <p:nvSpPr>
                  <p:cNvPr id="48210" name="Text Box 40"/>
                  <p:cNvSpPr txBox="1">
                    <a:spLocks noChangeArrowheads="1"/>
                  </p:cNvSpPr>
                  <p:nvPr/>
                </p:nvSpPr>
                <p:spPr bwMode="auto">
                  <a:xfrm>
                    <a:off x="577" y="1828"/>
                    <a:ext cx="290"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0</a:t>
                    </a:r>
                  </a:p>
                </p:txBody>
              </p:sp>
              <p:sp>
                <p:nvSpPr>
                  <p:cNvPr id="48211" name="Text Box 41"/>
                  <p:cNvSpPr txBox="1">
                    <a:spLocks noChangeArrowheads="1"/>
                  </p:cNvSpPr>
                  <p:nvPr/>
                </p:nvSpPr>
                <p:spPr bwMode="auto">
                  <a:xfrm>
                    <a:off x="1002" y="1828"/>
                    <a:ext cx="290"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a:t>
                    </a:r>
                  </a:p>
                </p:txBody>
              </p:sp>
              <p:sp>
                <p:nvSpPr>
                  <p:cNvPr id="48212" name="Text Box 42"/>
                  <p:cNvSpPr txBox="1">
                    <a:spLocks noChangeArrowheads="1"/>
                  </p:cNvSpPr>
                  <p:nvPr/>
                </p:nvSpPr>
                <p:spPr bwMode="auto">
                  <a:xfrm>
                    <a:off x="1425" y="1828"/>
                    <a:ext cx="290"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2</a:t>
                    </a:r>
                  </a:p>
                </p:txBody>
              </p:sp>
              <p:sp>
                <p:nvSpPr>
                  <p:cNvPr id="48213" name="Text Box 43"/>
                  <p:cNvSpPr txBox="1">
                    <a:spLocks noChangeArrowheads="1"/>
                  </p:cNvSpPr>
                  <p:nvPr/>
                </p:nvSpPr>
                <p:spPr bwMode="auto">
                  <a:xfrm>
                    <a:off x="1852" y="1828"/>
                    <a:ext cx="290"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3</a:t>
                    </a:r>
                  </a:p>
                </p:txBody>
              </p:sp>
              <p:sp>
                <p:nvSpPr>
                  <p:cNvPr id="48214" name="Text Box 44"/>
                  <p:cNvSpPr txBox="1">
                    <a:spLocks noChangeArrowheads="1"/>
                  </p:cNvSpPr>
                  <p:nvPr/>
                </p:nvSpPr>
                <p:spPr bwMode="auto">
                  <a:xfrm>
                    <a:off x="2275" y="1828"/>
                    <a:ext cx="291"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4</a:t>
                    </a:r>
                  </a:p>
                </p:txBody>
              </p:sp>
              <p:sp>
                <p:nvSpPr>
                  <p:cNvPr id="48215" name="Text Box 45"/>
                  <p:cNvSpPr txBox="1">
                    <a:spLocks noChangeArrowheads="1"/>
                  </p:cNvSpPr>
                  <p:nvPr/>
                </p:nvSpPr>
                <p:spPr bwMode="auto">
                  <a:xfrm>
                    <a:off x="2744" y="1828"/>
                    <a:ext cx="164"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2000">
                      <a:solidFill>
                        <a:schemeClr val="tx2"/>
                      </a:solidFill>
                      <a:latin typeface="Arial" charset="0"/>
                      <a:ea typeface="ＭＳ Ｐゴシック" pitchFamily="34" charset="-128"/>
                    </a:endParaRPr>
                  </a:p>
                </p:txBody>
              </p:sp>
              <p:sp>
                <p:nvSpPr>
                  <p:cNvPr id="48216" name="Text Box 46"/>
                  <p:cNvSpPr txBox="1">
                    <a:spLocks noChangeArrowheads="1"/>
                  </p:cNvSpPr>
                  <p:nvPr/>
                </p:nvSpPr>
                <p:spPr bwMode="auto">
                  <a:xfrm>
                    <a:off x="3170" y="1828"/>
                    <a:ext cx="164"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2000">
                      <a:solidFill>
                        <a:schemeClr val="tx2"/>
                      </a:solidFill>
                      <a:latin typeface="Arial" charset="0"/>
                      <a:ea typeface="ＭＳ Ｐゴシック" pitchFamily="34" charset="-128"/>
                    </a:endParaRPr>
                  </a:p>
                </p:txBody>
              </p:sp>
              <p:sp>
                <p:nvSpPr>
                  <p:cNvPr id="48217" name="Text Box 47"/>
                  <p:cNvSpPr txBox="1">
                    <a:spLocks noChangeArrowheads="1"/>
                  </p:cNvSpPr>
                  <p:nvPr/>
                </p:nvSpPr>
                <p:spPr bwMode="auto">
                  <a:xfrm>
                    <a:off x="3619" y="1828"/>
                    <a:ext cx="164"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2000">
                      <a:solidFill>
                        <a:schemeClr val="tx2"/>
                      </a:solidFill>
                      <a:latin typeface="Arial" charset="0"/>
                      <a:ea typeface="ＭＳ Ｐゴシック" pitchFamily="34" charset="-128"/>
                    </a:endParaRPr>
                  </a:p>
                </p:txBody>
              </p:sp>
              <p:sp>
                <p:nvSpPr>
                  <p:cNvPr id="48218" name="Text Box 48"/>
                  <p:cNvSpPr txBox="1">
                    <a:spLocks noChangeArrowheads="1"/>
                  </p:cNvSpPr>
                  <p:nvPr/>
                </p:nvSpPr>
                <p:spPr bwMode="auto">
                  <a:xfrm>
                    <a:off x="4032" y="1828"/>
                    <a:ext cx="416"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16</a:t>
                    </a:r>
                  </a:p>
                </p:txBody>
              </p:sp>
              <p:sp>
                <p:nvSpPr>
                  <p:cNvPr id="48219" name="Text Box 49"/>
                  <p:cNvSpPr txBox="1">
                    <a:spLocks noChangeArrowheads="1"/>
                  </p:cNvSpPr>
                  <p:nvPr/>
                </p:nvSpPr>
                <p:spPr bwMode="auto">
                  <a:xfrm>
                    <a:off x="4445" y="1828"/>
                    <a:ext cx="416"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17</a:t>
                    </a:r>
                  </a:p>
                </p:txBody>
              </p:sp>
              <p:sp>
                <p:nvSpPr>
                  <p:cNvPr id="48220" name="Text Box 50"/>
                  <p:cNvSpPr txBox="1">
                    <a:spLocks noChangeArrowheads="1"/>
                  </p:cNvSpPr>
                  <p:nvPr/>
                </p:nvSpPr>
                <p:spPr bwMode="auto">
                  <a:xfrm>
                    <a:off x="4827" y="1828"/>
                    <a:ext cx="417"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18</a:t>
                    </a:r>
                  </a:p>
                </p:txBody>
              </p:sp>
              <p:sp>
                <p:nvSpPr>
                  <p:cNvPr id="48221" name="Text Box 51"/>
                  <p:cNvSpPr txBox="1">
                    <a:spLocks noChangeArrowheads="1"/>
                  </p:cNvSpPr>
                  <p:nvPr/>
                </p:nvSpPr>
                <p:spPr bwMode="auto">
                  <a:xfrm>
                    <a:off x="5296" y="1828"/>
                    <a:ext cx="416"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19</a:t>
                    </a:r>
                  </a:p>
                </p:txBody>
              </p:sp>
            </p:grpSp>
            <p:grpSp>
              <p:nvGrpSpPr>
                <p:cNvPr id="48206" name="Group 52"/>
                <p:cNvGrpSpPr>
                  <a:grpSpLocks/>
                </p:cNvGrpSpPr>
                <p:nvPr/>
              </p:nvGrpSpPr>
              <p:grpSpPr bwMode="auto">
                <a:xfrm>
                  <a:off x="3293" y="2636"/>
                  <a:ext cx="257" cy="51"/>
                  <a:chOff x="3293" y="2636"/>
                  <a:chExt cx="257" cy="51"/>
                </a:xfrm>
              </p:grpSpPr>
              <p:sp>
                <p:nvSpPr>
                  <p:cNvPr id="48207" name="Oval 53"/>
                  <p:cNvSpPr>
                    <a:spLocks noChangeArrowheads="1"/>
                  </p:cNvSpPr>
                  <p:nvPr/>
                </p:nvSpPr>
                <p:spPr bwMode="auto">
                  <a:xfrm rot="-5412583">
                    <a:off x="3289" y="2643"/>
                    <a:ext cx="48" cy="39"/>
                  </a:xfrm>
                  <a:prstGeom prst="ellipse">
                    <a:avLst/>
                  </a:prstGeom>
                  <a:solidFill>
                    <a:schemeClr val="tx1"/>
                  </a:solidFill>
                  <a:ln w="9525">
                    <a:solidFill>
                      <a:schemeClr val="tx1"/>
                    </a:solidFill>
                    <a:miter lim="800000"/>
                    <a:headEnd/>
                    <a:tailEnd/>
                  </a:ln>
                </p:spPr>
                <p:txBody>
                  <a:bodyPr wrap="none" anchor="ctr"/>
                  <a:lstStyle/>
                  <a:p>
                    <a:endParaRPr lang="en-US"/>
                  </a:p>
                </p:txBody>
              </p:sp>
              <p:sp>
                <p:nvSpPr>
                  <p:cNvPr id="48208" name="Oval 54"/>
                  <p:cNvSpPr>
                    <a:spLocks noChangeArrowheads="1"/>
                  </p:cNvSpPr>
                  <p:nvPr/>
                </p:nvSpPr>
                <p:spPr bwMode="auto">
                  <a:xfrm rot="-5412583">
                    <a:off x="3396" y="2640"/>
                    <a:ext cx="48" cy="40"/>
                  </a:xfrm>
                  <a:prstGeom prst="ellipse">
                    <a:avLst/>
                  </a:prstGeom>
                  <a:solidFill>
                    <a:schemeClr val="tx1"/>
                  </a:solidFill>
                  <a:ln w="9525">
                    <a:solidFill>
                      <a:schemeClr val="tx1"/>
                    </a:solidFill>
                    <a:miter lim="800000"/>
                    <a:headEnd/>
                    <a:tailEnd/>
                  </a:ln>
                </p:spPr>
                <p:txBody>
                  <a:bodyPr wrap="none" anchor="ctr"/>
                  <a:lstStyle/>
                  <a:p>
                    <a:endParaRPr lang="en-US"/>
                  </a:p>
                </p:txBody>
              </p:sp>
              <p:sp>
                <p:nvSpPr>
                  <p:cNvPr id="48209" name="Oval 55"/>
                  <p:cNvSpPr>
                    <a:spLocks noChangeArrowheads="1"/>
                  </p:cNvSpPr>
                  <p:nvPr/>
                </p:nvSpPr>
                <p:spPr bwMode="auto">
                  <a:xfrm rot="-5412583">
                    <a:off x="3507" y="2642"/>
                    <a:ext cx="48" cy="39"/>
                  </a:xfrm>
                  <a:prstGeom prst="ellipse">
                    <a:avLst/>
                  </a:prstGeom>
                  <a:solidFill>
                    <a:schemeClr val="tx1"/>
                  </a:solidFill>
                  <a:ln w="9525">
                    <a:solidFill>
                      <a:schemeClr val="tx1"/>
                    </a:solidFill>
                    <a:miter lim="800000"/>
                    <a:headEnd/>
                    <a:tailEnd/>
                  </a:ln>
                </p:spPr>
                <p:txBody>
                  <a:bodyPr wrap="none" anchor="ctr"/>
                  <a:lstStyle/>
                  <a:p>
                    <a:endParaRPr lang="en-US"/>
                  </a:p>
                </p:txBody>
              </p:sp>
            </p:grpSp>
          </p:grpSp>
          <p:grpSp>
            <p:nvGrpSpPr>
              <p:cNvPr id="48189" name="Group 56"/>
              <p:cNvGrpSpPr>
                <a:grpSpLocks/>
              </p:cNvGrpSpPr>
              <p:nvPr/>
            </p:nvGrpSpPr>
            <p:grpSpPr bwMode="auto">
              <a:xfrm>
                <a:off x="928" y="1829"/>
                <a:ext cx="662" cy="817"/>
                <a:chOff x="928" y="1829"/>
                <a:chExt cx="662" cy="817"/>
              </a:xfrm>
            </p:grpSpPr>
            <p:sp>
              <p:nvSpPr>
                <p:cNvPr id="48190" name="Text Box 57"/>
                <p:cNvSpPr txBox="1">
                  <a:spLocks noChangeArrowheads="1"/>
                </p:cNvSpPr>
                <p:nvPr/>
              </p:nvSpPr>
              <p:spPr bwMode="auto">
                <a:xfrm>
                  <a:off x="928" y="1829"/>
                  <a:ext cx="6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a:latin typeface="Arial" charset="0"/>
                      <a:ea typeface="ＭＳ Ｐゴシック" pitchFamily="34" charset="-128"/>
                    </a:rPr>
                    <a:t>friends</a:t>
                  </a:r>
                </a:p>
              </p:txBody>
            </p:sp>
            <p:sp>
              <p:nvSpPr>
                <p:cNvPr id="48191" name="Rectangle 58"/>
                <p:cNvSpPr>
                  <a:spLocks noChangeArrowheads="1"/>
                </p:cNvSpPr>
                <p:nvPr/>
              </p:nvSpPr>
              <p:spPr bwMode="auto">
                <a:xfrm>
                  <a:off x="1045" y="2061"/>
                  <a:ext cx="372" cy="19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ea typeface="ＭＳ Ｐゴシック" pitchFamily="34" charset="-128"/>
                  </a:endParaRPr>
                </a:p>
              </p:txBody>
            </p:sp>
            <p:grpSp>
              <p:nvGrpSpPr>
                <p:cNvPr id="48192" name="Group 59"/>
                <p:cNvGrpSpPr>
                  <a:grpSpLocks/>
                </p:cNvGrpSpPr>
                <p:nvPr/>
              </p:nvGrpSpPr>
              <p:grpSpPr bwMode="auto">
                <a:xfrm>
                  <a:off x="1217" y="2141"/>
                  <a:ext cx="220" cy="505"/>
                  <a:chOff x="1217" y="2141"/>
                  <a:chExt cx="220" cy="505"/>
                </a:xfrm>
              </p:grpSpPr>
              <p:sp>
                <p:nvSpPr>
                  <p:cNvPr id="48193" name="Oval 60"/>
                  <p:cNvSpPr>
                    <a:spLocks noChangeArrowheads="1"/>
                  </p:cNvSpPr>
                  <p:nvPr/>
                </p:nvSpPr>
                <p:spPr bwMode="auto">
                  <a:xfrm>
                    <a:off x="1217" y="2141"/>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8194" name="Freeform 61"/>
                  <p:cNvSpPr>
                    <a:spLocks/>
                  </p:cNvSpPr>
                  <p:nvPr/>
                </p:nvSpPr>
                <p:spPr bwMode="auto">
                  <a:xfrm>
                    <a:off x="1237" y="2170"/>
                    <a:ext cx="200" cy="476"/>
                  </a:xfrm>
                  <a:custGeom>
                    <a:avLst/>
                    <a:gdLst>
                      <a:gd name="T0" fmla="*/ 1 w 200"/>
                      <a:gd name="T1" fmla="*/ 0 h 476"/>
                      <a:gd name="T2" fmla="*/ 5 w 200"/>
                      <a:gd name="T3" fmla="*/ 214 h 476"/>
                      <a:gd name="T4" fmla="*/ 30 w 200"/>
                      <a:gd name="T5" fmla="*/ 380 h 476"/>
                      <a:gd name="T6" fmla="*/ 85 w 200"/>
                      <a:gd name="T7" fmla="*/ 460 h 476"/>
                      <a:gd name="T8" fmla="*/ 200 w 200"/>
                      <a:gd name="T9" fmla="*/ 476 h 476"/>
                      <a:gd name="T10" fmla="*/ 0 60000 65536"/>
                      <a:gd name="T11" fmla="*/ 0 60000 65536"/>
                      <a:gd name="T12" fmla="*/ 0 60000 65536"/>
                      <a:gd name="T13" fmla="*/ 0 60000 65536"/>
                      <a:gd name="T14" fmla="*/ 0 60000 65536"/>
                      <a:gd name="T15" fmla="*/ 0 w 200"/>
                      <a:gd name="T16" fmla="*/ 0 h 476"/>
                      <a:gd name="T17" fmla="*/ 200 w 200"/>
                      <a:gd name="T18" fmla="*/ 476 h 476"/>
                    </a:gdLst>
                    <a:ahLst/>
                    <a:cxnLst>
                      <a:cxn ang="T10">
                        <a:pos x="T0" y="T1"/>
                      </a:cxn>
                      <a:cxn ang="T11">
                        <a:pos x="T2" y="T3"/>
                      </a:cxn>
                      <a:cxn ang="T12">
                        <a:pos x="T4" y="T5"/>
                      </a:cxn>
                      <a:cxn ang="T13">
                        <a:pos x="T6" y="T7"/>
                      </a:cxn>
                      <a:cxn ang="T14">
                        <a:pos x="T8" y="T9"/>
                      </a:cxn>
                    </a:cxnLst>
                    <a:rect l="T15" t="T16" r="T17" b="T18"/>
                    <a:pathLst>
                      <a:path w="200" h="476">
                        <a:moveTo>
                          <a:pt x="1" y="0"/>
                        </a:moveTo>
                        <a:cubicBezTo>
                          <a:pt x="0" y="75"/>
                          <a:pt x="0" y="151"/>
                          <a:pt x="5" y="214"/>
                        </a:cubicBezTo>
                        <a:cubicBezTo>
                          <a:pt x="10" y="277"/>
                          <a:pt x="17" y="339"/>
                          <a:pt x="30" y="380"/>
                        </a:cubicBezTo>
                        <a:cubicBezTo>
                          <a:pt x="43" y="421"/>
                          <a:pt x="57" y="444"/>
                          <a:pt x="85" y="460"/>
                        </a:cubicBezTo>
                        <a:cubicBezTo>
                          <a:pt x="113" y="476"/>
                          <a:pt x="156" y="476"/>
                          <a:pt x="200" y="476"/>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grpSp>
        <p:grpSp>
          <p:nvGrpSpPr>
            <p:cNvPr id="48140" name="Group 62"/>
            <p:cNvGrpSpPr>
              <a:grpSpLocks/>
            </p:cNvGrpSpPr>
            <p:nvPr/>
          </p:nvGrpSpPr>
          <p:grpSpPr bwMode="auto">
            <a:xfrm>
              <a:off x="1563" y="2663"/>
              <a:ext cx="3509" cy="298"/>
              <a:chOff x="1563" y="2663"/>
              <a:chExt cx="3509" cy="298"/>
            </a:xfrm>
          </p:grpSpPr>
          <p:grpSp>
            <p:nvGrpSpPr>
              <p:cNvPr id="48141" name="Group 63"/>
              <p:cNvGrpSpPr>
                <a:grpSpLocks/>
              </p:cNvGrpSpPr>
              <p:nvPr/>
            </p:nvGrpSpPr>
            <p:grpSpPr bwMode="auto">
              <a:xfrm>
                <a:off x="1563" y="2663"/>
                <a:ext cx="97" cy="297"/>
                <a:chOff x="1709" y="2313"/>
                <a:chExt cx="97" cy="297"/>
              </a:xfrm>
            </p:grpSpPr>
            <p:sp>
              <p:nvSpPr>
                <p:cNvPr id="48182" name="Oval 64"/>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8183" name="Line 65"/>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84" name="Line 66"/>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85" name="Line 67"/>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8142" name="Group 68"/>
              <p:cNvGrpSpPr>
                <a:grpSpLocks/>
              </p:cNvGrpSpPr>
              <p:nvPr/>
            </p:nvGrpSpPr>
            <p:grpSpPr bwMode="auto">
              <a:xfrm>
                <a:off x="1870" y="2664"/>
                <a:ext cx="97" cy="297"/>
                <a:chOff x="1709" y="2313"/>
                <a:chExt cx="97" cy="297"/>
              </a:xfrm>
            </p:grpSpPr>
            <p:sp>
              <p:nvSpPr>
                <p:cNvPr id="48178" name="Oval 69"/>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8179" name="Line 70"/>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80" name="Line 71"/>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81" name="Line 72"/>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8143" name="Group 73"/>
              <p:cNvGrpSpPr>
                <a:grpSpLocks/>
              </p:cNvGrpSpPr>
              <p:nvPr/>
            </p:nvGrpSpPr>
            <p:grpSpPr bwMode="auto">
              <a:xfrm>
                <a:off x="2197" y="2663"/>
                <a:ext cx="97" cy="297"/>
                <a:chOff x="1709" y="2313"/>
                <a:chExt cx="97" cy="297"/>
              </a:xfrm>
            </p:grpSpPr>
            <p:sp>
              <p:nvSpPr>
                <p:cNvPr id="48174" name="Oval 74"/>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8175" name="Line 75"/>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76" name="Line 76"/>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77" name="Line 77"/>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8144" name="Group 78"/>
              <p:cNvGrpSpPr>
                <a:grpSpLocks/>
              </p:cNvGrpSpPr>
              <p:nvPr/>
            </p:nvGrpSpPr>
            <p:grpSpPr bwMode="auto">
              <a:xfrm>
                <a:off x="2478" y="2664"/>
                <a:ext cx="97" cy="297"/>
                <a:chOff x="1709" y="2313"/>
                <a:chExt cx="97" cy="297"/>
              </a:xfrm>
            </p:grpSpPr>
            <p:sp>
              <p:nvSpPr>
                <p:cNvPr id="48170" name="Oval 79"/>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8171" name="Line 80"/>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72" name="Line 81"/>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73" name="Line 82"/>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8145" name="Group 83"/>
              <p:cNvGrpSpPr>
                <a:grpSpLocks/>
              </p:cNvGrpSpPr>
              <p:nvPr/>
            </p:nvGrpSpPr>
            <p:grpSpPr bwMode="auto">
              <a:xfrm>
                <a:off x="2805" y="2664"/>
                <a:ext cx="97" cy="297"/>
                <a:chOff x="1709" y="2313"/>
                <a:chExt cx="97" cy="297"/>
              </a:xfrm>
            </p:grpSpPr>
            <p:sp>
              <p:nvSpPr>
                <p:cNvPr id="48166" name="Oval 84"/>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8167" name="Line 85"/>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68" name="Line 86"/>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69" name="Line 87"/>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8146" name="Group 88"/>
              <p:cNvGrpSpPr>
                <a:grpSpLocks/>
              </p:cNvGrpSpPr>
              <p:nvPr/>
            </p:nvGrpSpPr>
            <p:grpSpPr bwMode="auto">
              <a:xfrm>
                <a:off x="4027" y="2664"/>
                <a:ext cx="97" cy="297"/>
                <a:chOff x="1709" y="2313"/>
                <a:chExt cx="97" cy="297"/>
              </a:xfrm>
            </p:grpSpPr>
            <p:sp>
              <p:nvSpPr>
                <p:cNvPr id="48162" name="Oval 89"/>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8163" name="Line 90"/>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64" name="Line 91"/>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65" name="Line 92"/>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8147" name="Group 93"/>
              <p:cNvGrpSpPr>
                <a:grpSpLocks/>
              </p:cNvGrpSpPr>
              <p:nvPr/>
            </p:nvGrpSpPr>
            <p:grpSpPr bwMode="auto">
              <a:xfrm>
                <a:off x="4340" y="2664"/>
                <a:ext cx="97" cy="297"/>
                <a:chOff x="1709" y="2313"/>
                <a:chExt cx="97" cy="297"/>
              </a:xfrm>
            </p:grpSpPr>
            <p:sp>
              <p:nvSpPr>
                <p:cNvPr id="48158" name="Oval 94"/>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8159" name="Line 95"/>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60" name="Line 96"/>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61" name="Line 97"/>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8148" name="Group 98"/>
              <p:cNvGrpSpPr>
                <a:grpSpLocks/>
              </p:cNvGrpSpPr>
              <p:nvPr/>
            </p:nvGrpSpPr>
            <p:grpSpPr bwMode="auto">
              <a:xfrm>
                <a:off x="4654" y="2663"/>
                <a:ext cx="97" cy="297"/>
                <a:chOff x="1709" y="2313"/>
                <a:chExt cx="97" cy="297"/>
              </a:xfrm>
            </p:grpSpPr>
            <p:sp>
              <p:nvSpPr>
                <p:cNvPr id="48154" name="Oval 99"/>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8155" name="Line 100"/>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56" name="Line 101"/>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57" name="Line 102"/>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8149" name="Group 103"/>
              <p:cNvGrpSpPr>
                <a:grpSpLocks/>
              </p:cNvGrpSpPr>
              <p:nvPr/>
            </p:nvGrpSpPr>
            <p:grpSpPr bwMode="auto">
              <a:xfrm>
                <a:off x="4975" y="2663"/>
                <a:ext cx="97" cy="297"/>
                <a:chOff x="1709" y="2313"/>
                <a:chExt cx="97" cy="297"/>
              </a:xfrm>
            </p:grpSpPr>
            <p:sp>
              <p:nvSpPr>
                <p:cNvPr id="48150" name="Oval 104"/>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8151" name="Line 105"/>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52" name="Line 106"/>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53" name="Line 107"/>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grpSp>
    </p:spTree>
    <p:custDataLst>
      <p:tags r:id="rId1"/>
    </p:custData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0126FCF-3CCA-440D-BE7F-930C58F02ACE}" type="slidenum">
              <a:rPr lang="en-IE" sz="1400" smtClean="0"/>
              <a:pPr/>
              <a:t>17</a:t>
            </a:fld>
            <a:endParaRPr lang="en-IE" sz="1400" smtClean="0"/>
          </a:p>
        </p:txBody>
      </p:sp>
      <p:sp>
        <p:nvSpPr>
          <p:cNvPr id="49155" name="Rectangle 2"/>
          <p:cNvSpPr>
            <a:spLocks noGrp="1" noChangeArrowheads="1"/>
          </p:cNvSpPr>
          <p:nvPr>
            <p:ph type="title"/>
          </p:nvPr>
        </p:nvSpPr>
        <p:spPr>
          <a:xfrm>
            <a:off x="661988" y="215900"/>
            <a:ext cx="8026400" cy="565150"/>
          </a:xfrm>
        </p:spPr>
        <p:txBody>
          <a:bodyPr/>
          <a:lstStyle/>
          <a:p>
            <a:r>
              <a:rPr lang="en-US" sz="3600" smtClean="0"/>
              <a:t>Creating an Object Array - 3</a:t>
            </a:r>
          </a:p>
        </p:txBody>
      </p:sp>
      <p:sp>
        <p:nvSpPr>
          <p:cNvPr id="49156" name="Text Box 3"/>
          <p:cNvSpPr txBox="1">
            <a:spLocks noChangeArrowheads="1"/>
          </p:cNvSpPr>
          <p:nvPr/>
        </p:nvSpPr>
        <p:spPr bwMode="auto">
          <a:xfrm>
            <a:off x="155575" y="1117600"/>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ja-JP" sz="2000" b="1">
                <a:solidFill>
                  <a:srgbClr val="15151D"/>
                </a:solidFill>
                <a:latin typeface="Tahoma" pitchFamily="34" charset="0"/>
                <a:ea typeface="ＭＳ Ｐゴシック" pitchFamily="34" charset="-128"/>
              </a:rPr>
              <a:t>Code</a:t>
            </a:r>
            <a:endParaRPr lang="en-US" altLang="ja-JP" sz="2000">
              <a:solidFill>
                <a:srgbClr val="15151D"/>
              </a:solidFill>
              <a:ea typeface="ＭＳ Ｐゴシック" pitchFamily="34" charset="-128"/>
            </a:endParaRPr>
          </a:p>
        </p:txBody>
      </p:sp>
      <p:sp>
        <p:nvSpPr>
          <p:cNvPr id="49157" name="Text Box 4"/>
          <p:cNvSpPr txBox="1">
            <a:spLocks noChangeArrowheads="1"/>
          </p:cNvSpPr>
          <p:nvPr/>
        </p:nvSpPr>
        <p:spPr bwMode="auto">
          <a:xfrm>
            <a:off x="163513" y="4532313"/>
            <a:ext cx="12334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ja-JP" sz="2000" b="1">
                <a:solidFill>
                  <a:srgbClr val="15151D"/>
                </a:solidFill>
                <a:latin typeface="Tahoma" pitchFamily="34" charset="0"/>
                <a:ea typeface="ＭＳ Ｐゴシック" pitchFamily="34" charset="-128"/>
              </a:rPr>
              <a:t>State </a:t>
            </a:r>
          </a:p>
          <a:p>
            <a:pPr eaLnBrk="1" hangingPunct="1"/>
            <a:r>
              <a:rPr lang="en-US" altLang="ja-JP" sz="2000" b="1">
                <a:solidFill>
                  <a:srgbClr val="15151D"/>
                </a:solidFill>
                <a:latin typeface="Tahoma" pitchFamily="34" charset="0"/>
                <a:ea typeface="ＭＳ Ｐゴシック" pitchFamily="34" charset="-128"/>
              </a:rPr>
              <a:t>of </a:t>
            </a:r>
          </a:p>
          <a:p>
            <a:pPr eaLnBrk="1" hangingPunct="1"/>
            <a:r>
              <a:rPr lang="en-US" altLang="ja-JP" sz="2000" b="1">
                <a:solidFill>
                  <a:srgbClr val="15151D"/>
                </a:solidFill>
                <a:latin typeface="Tahoma" pitchFamily="34" charset="0"/>
                <a:ea typeface="ＭＳ Ｐゴシック" pitchFamily="34" charset="-128"/>
              </a:rPr>
              <a:t>Memory</a:t>
            </a:r>
            <a:endParaRPr lang="en-US" altLang="ja-JP" sz="2000">
              <a:ea typeface="ＭＳ Ｐゴシック" pitchFamily="34" charset="-128"/>
            </a:endParaRPr>
          </a:p>
        </p:txBody>
      </p:sp>
      <p:grpSp>
        <p:nvGrpSpPr>
          <p:cNvPr id="49158" name="Group 5"/>
          <p:cNvGrpSpPr>
            <a:grpSpLocks/>
          </p:cNvGrpSpPr>
          <p:nvPr/>
        </p:nvGrpSpPr>
        <p:grpSpPr bwMode="auto">
          <a:xfrm>
            <a:off x="2011363" y="1146175"/>
            <a:ext cx="4129087" cy="1171575"/>
            <a:chOff x="165" y="1025"/>
            <a:chExt cx="1295" cy="798"/>
          </a:xfrm>
        </p:grpSpPr>
        <p:sp>
          <p:nvSpPr>
            <p:cNvPr id="49327" name="Rectangle 6"/>
            <p:cNvSpPr>
              <a:spLocks noChangeArrowheads="1"/>
            </p:cNvSpPr>
            <p:nvPr/>
          </p:nvSpPr>
          <p:spPr bwMode="auto">
            <a:xfrm>
              <a:off x="165" y="1025"/>
              <a:ext cx="1295" cy="798"/>
            </a:xfrm>
            <a:prstGeom prst="rect">
              <a:avLst/>
            </a:prstGeom>
            <a:solidFill>
              <a:srgbClr val="EFFBFF"/>
            </a:solidFill>
            <a:ln w="9525">
              <a:solidFill>
                <a:srgbClr val="EAF0FE"/>
              </a:solidFill>
              <a:miter lim="800000"/>
              <a:headEnd/>
              <a:tailEnd/>
            </a:ln>
            <a:effectLst>
              <a:outerShdw dist="117088" dir="2963922" algn="ctr" rotWithShape="0">
                <a:schemeClr val="tx1"/>
              </a:outerShdw>
            </a:effectLst>
          </p:spPr>
          <p:txBody>
            <a:bodyPr wrap="none" anchor="ctr"/>
            <a:lstStyle/>
            <a:p>
              <a:pPr algn="ctr" eaLnBrk="1" hangingPunct="1"/>
              <a:endParaRPr lang="ja-JP" altLang="en-US">
                <a:solidFill>
                  <a:srgbClr val="DDDDDD"/>
                </a:solidFill>
                <a:ea typeface="ＭＳ Ｐゴシック" pitchFamily="34" charset="-128"/>
              </a:endParaRPr>
            </a:p>
          </p:txBody>
        </p:sp>
        <p:sp>
          <p:nvSpPr>
            <p:cNvPr id="49328" name="Text Box 7"/>
            <p:cNvSpPr txBox="1">
              <a:spLocks noChangeArrowheads="1"/>
            </p:cNvSpPr>
            <p:nvPr/>
          </p:nvSpPr>
          <p:spPr bwMode="auto">
            <a:xfrm>
              <a:off x="245" y="1042"/>
              <a:ext cx="1169" cy="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pPr>
              <a:r>
                <a:rPr lang="en-US" altLang="ja-JP" sz="1400">
                  <a:solidFill>
                    <a:srgbClr val="000000"/>
                  </a:solidFill>
                  <a:latin typeface="Courier New" pitchFamily="49" charset="0"/>
                  <a:ea typeface="ＭＳ Ｐゴシック" pitchFamily="34" charset="-128"/>
                </a:rPr>
                <a:t>Person</a:t>
              </a:r>
              <a:r>
                <a:rPr lang="en-US" altLang="ja-JP" sz="1400">
                  <a:solidFill>
                    <a:srgbClr val="A50021"/>
                  </a:solidFill>
                  <a:latin typeface="Courier New" pitchFamily="49" charset="0"/>
                  <a:ea typeface="ＭＳ Ｐゴシック" pitchFamily="34" charset="-128"/>
                </a:rPr>
                <a:t>[ ]</a:t>
              </a:r>
              <a:r>
                <a:rPr lang="en-US" altLang="ja-JP" sz="1400">
                  <a:solidFill>
                    <a:srgbClr val="000000"/>
                  </a:solidFill>
                  <a:latin typeface="Courier New" pitchFamily="49" charset="0"/>
                  <a:ea typeface="ＭＳ Ｐゴシック" pitchFamily="34" charset="-128"/>
                </a:rPr>
                <a:t>  friends;</a:t>
              </a:r>
            </a:p>
            <a:p>
              <a:pPr eaLnBrk="1" hangingPunct="1">
                <a:lnSpc>
                  <a:spcPct val="150000"/>
                </a:lnSpc>
              </a:pPr>
              <a:r>
                <a:rPr lang="en-US" altLang="ja-JP" sz="1400">
                  <a:solidFill>
                    <a:srgbClr val="000000"/>
                  </a:solidFill>
                  <a:latin typeface="Courier New" pitchFamily="49" charset="0"/>
                  <a:ea typeface="ＭＳ Ｐゴシック" pitchFamily="34" charset="-128"/>
                </a:rPr>
                <a:t>friends = </a:t>
              </a:r>
              <a:r>
                <a:rPr lang="en-US" altLang="ja-JP" sz="1400">
                  <a:solidFill>
                    <a:srgbClr val="0033CC"/>
                  </a:solidFill>
                  <a:latin typeface="Courier New" pitchFamily="49" charset="0"/>
                  <a:ea typeface="ＭＳ Ｐゴシック" pitchFamily="34" charset="-128"/>
                </a:rPr>
                <a:t>new</a:t>
              </a:r>
              <a:r>
                <a:rPr lang="en-US" altLang="ja-JP" sz="1400">
                  <a:solidFill>
                    <a:srgbClr val="000000"/>
                  </a:solidFill>
                  <a:latin typeface="Courier New" pitchFamily="49" charset="0"/>
                  <a:ea typeface="ＭＳ Ｐゴシック" pitchFamily="34" charset="-128"/>
                </a:rPr>
                <a:t> Person</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20</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a:t>
              </a:r>
            </a:p>
            <a:p>
              <a:pPr eaLnBrk="1" hangingPunct="1">
                <a:lnSpc>
                  <a:spcPct val="150000"/>
                </a:lnSpc>
              </a:pPr>
              <a:r>
                <a:rPr lang="en-US" altLang="ja-JP" sz="1400">
                  <a:solidFill>
                    <a:srgbClr val="000000"/>
                  </a:solidFill>
                  <a:latin typeface="Courier New" pitchFamily="49" charset="0"/>
                  <a:ea typeface="ＭＳ Ｐゴシック" pitchFamily="34" charset="-128"/>
                </a:rPr>
                <a:t>friends</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0</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 = </a:t>
              </a:r>
              <a:r>
                <a:rPr lang="en-US" altLang="ja-JP" sz="1400">
                  <a:solidFill>
                    <a:srgbClr val="0033CC"/>
                  </a:solidFill>
                  <a:latin typeface="Courier New" pitchFamily="49" charset="0"/>
                  <a:ea typeface="ＭＳ Ｐゴシック" pitchFamily="34" charset="-128"/>
                </a:rPr>
                <a:t>new</a:t>
              </a:r>
              <a:r>
                <a:rPr lang="en-US" altLang="ja-JP" sz="1400">
                  <a:solidFill>
                    <a:srgbClr val="000000"/>
                  </a:solidFill>
                  <a:latin typeface="Courier New" pitchFamily="49" charset="0"/>
                  <a:ea typeface="ＭＳ Ｐゴシック" pitchFamily="34" charset="-128"/>
                </a:rPr>
                <a:t> Person</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 </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a:t>
              </a:r>
              <a:r>
                <a:rPr lang="en-US" altLang="ja-JP" sz="1600">
                  <a:solidFill>
                    <a:srgbClr val="000000"/>
                  </a:solidFill>
                  <a:latin typeface="Courier New" pitchFamily="49" charset="0"/>
                  <a:ea typeface="ＭＳ Ｐゴシック" pitchFamily="34" charset="-128"/>
                </a:rPr>
                <a:t> </a:t>
              </a:r>
            </a:p>
          </p:txBody>
        </p:sp>
      </p:grpSp>
      <p:grpSp>
        <p:nvGrpSpPr>
          <p:cNvPr id="49159" name="Group 8"/>
          <p:cNvGrpSpPr>
            <a:grpSpLocks/>
          </p:cNvGrpSpPr>
          <p:nvPr/>
        </p:nvGrpSpPr>
        <p:grpSpPr bwMode="auto">
          <a:xfrm>
            <a:off x="1316038" y="1887538"/>
            <a:ext cx="4543425" cy="347662"/>
            <a:chOff x="1194" y="757"/>
            <a:chExt cx="2862" cy="219"/>
          </a:xfrm>
        </p:grpSpPr>
        <p:sp>
          <p:nvSpPr>
            <p:cNvPr id="49325" name="Oval 9"/>
            <p:cNvSpPr>
              <a:spLocks noChangeArrowheads="1"/>
            </p:cNvSpPr>
            <p:nvPr/>
          </p:nvSpPr>
          <p:spPr bwMode="auto">
            <a:xfrm>
              <a:off x="1194" y="757"/>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eaLnBrk="1" hangingPunct="1"/>
              <a:r>
                <a:rPr lang="en-US" altLang="ja-JP" b="1">
                  <a:solidFill>
                    <a:srgbClr val="C1051B"/>
                  </a:solidFill>
                  <a:latin typeface="Arial" charset="0"/>
                  <a:ea typeface="ＭＳ Ｐゴシック" pitchFamily="34" charset="-128"/>
                </a:rPr>
                <a:t>C</a:t>
              </a:r>
              <a:endParaRPr lang="en-US" altLang="ja-JP">
                <a:solidFill>
                  <a:srgbClr val="000000"/>
                </a:solidFill>
                <a:ea typeface="ＭＳ Ｐゴシック" pitchFamily="34" charset="-128"/>
              </a:endParaRPr>
            </a:p>
          </p:txBody>
        </p:sp>
        <p:sp>
          <p:nvSpPr>
            <p:cNvPr id="49326" name="Rectangle 10"/>
            <p:cNvSpPr>
              <a:spLocks noChangeArrowheads="1"/>
            </p:cNvSpPr>
            <p:nvPr/>
          </p:nvSpPr>
          <p:spPr bwMode="auto">
            <a:xfrm>
              <a:off x="1707" y="789"/>
              <a:ext cx="2349" cy="179"/>
            </a:xfrm>
            <a:prstGeom prst="rect">
              <a:avLst/>
            </a:prstGeom>
            <a:noFill/>
            <a:ln w="12700">
              <a:solidFill>
                <a:srgbClr val="D21804"/>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9160" name="AutoShape 11"/>
          <p:cNvSpPr>
            <a:spLocks noChangeArrowheads="1"/>
          </p:cNvSpPr>
          <p:nvPr/>
        </p:nvSpPr>
        <p:spPr bwMode="auto">
          <a:xfrm>
            <a:off x="6624638" y="1189038"/>
            <a:ext cx="2392362" cy="1174750"/>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eaLnBrk="1" hangingPunct="1"/>
            <a:r>
              <a:rPr lang="en-US" altLang="ja-JP" sz="1400">
                <a:solidFill>
                  <a:srgbClr val="000000"/>
                </a:solidFill>
                <a:latin typeface="Arial" charset="0"/>
                <a:ea typeface="ＭＳ Ｐゴシック" pitchFamily="34" charset="-128"/>
              </a:rPr>
              <a:t>One Person object is created and the reference to this object is placed in position </a:t>
            </a:r>
            <a:r>
              <a:rPr lang="en-US" altLang="ja-JP" sz="1400">
                <a:solidFill>
                  <a:schemeClr val="tx2"/>
                </a:solidFill>
                <a:latin typeface="Arial" charset="0"/>
                <a:ea typeface="ＭＳ Ｐゴシック" pitchFamily="34" charset="-128"/>
              </a:rPr>
              <a:t>0</a:t>
            </a:r>
            <a:r>
              <a:rPr lang="en-US" altLang="ja-JP" sz="1400">
                <a:solidFill>
                  <a:srgbClr val="000000"/>
                </a:solidFill>
                <a:latin typeface="Arial" charset="0"/>
                <a:ea typeface="ＭＳ Ｐゴシック" pitchFamily="34" charset="-128"/>
              </a:rPr>
              <a:t>.</a:t>
            </a:r>
          </a:p>
        </p:txBody>
      </p:sp>
      <p:grpSp>
        <p:nvGrpSpPr>
          <p:cNvPr id="49161" name="Group 12"/>
          <p:cNvGrpSpPr>
            <a:grpSpLocks/>
          </p:cNvGrpSpPr>
          <p:nvPr/>
        </p:nvGrpSpPr>
        <p:grpSpPr bwMode="auto">
          <a:xfrm>
            <a:off x="1420813" y="2797175"/>
            <a:ext cx="6942137" cy="3151188"/>
            <a:chOff x="895" y="1762"/>
            <a:chExt cx="4373" cy="1985"/>
          </a:xfrm>
        </p:grpSpPr>
        <p:sp>
          <p:nvSpPr>
            <p:cNvPr id="49245" name="Rectangle 13"/>
            <p:cNvSpPr>
              <a:spLocks noChangeArrowheads="1"/>
            </p:cNvSpPr>
            <p:nvPr/>
          </p:nvSpPr>
          <p:spPr bwMode="auto">
            <a:xfrm>
              <a:off x="895" y="1762"/>
              <a:ext cx="4373" cy="1985"/>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eaLnBrk="1" hangingPunct="1"/>
              <a:endParaRPr lang="ja-JP" altLang="en-US">
                <a:solidFill>
                  <a:srgbClr val="DDDDDD"/>
                </a:solidFill>
                <a:ea typeface="ＭＳ Ｐゴシック" pitchFamily="34" charset="-128"/>
              </a:endParaRPr>
            </a:p>
          </p:txBody>
        </p:sp>
        <p:grpSp>
          <p:nvGrpSpPr>
            <p:cNvPr id="49246" name="Group 14"/>
            <p:cNvGrpSpPr>
              <a:grpSpLocks/>
            </p:cNvGrpSpPr>
            <p:nvPr/>
          </p:nvGrpSpPr>
          <p:grpSpPr bwMode="auto">
            <a:xfrm>
              <a:off x="1459" y="2292"/>
              <a:ext cx="3694" cy="517"/>
              <a:chOff x="1459" y="2292"/>
              <a:chExt cx="3694" cy="517"/>
            </a:xfrm>
          </p:grpSpPr>
          <p:sp>
            <p:nvSpPr>
              <p:cNvPr id="49298" name="Rectangle 15"/>
              <p:cNvSpPr>
                <a:spLocks noChangeArrowheads="1"/>
              </p:cNvSpPr>
              <p:nvPr/>
            </p:nvSpPr>
            <p:spPr bwMode="auto">
              <a:xfrm>
                <a:off x="1459" y="2502"/>
                <a:ext cx="3694" cy="307"/>
              </a:xfrm>
              <a:prstGeom prst="rect">
                <a:avLst/>
              </a:prstGeom>
              <a:solidFill>
                <a:srgbClr val="F7FDFF"/>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9299" name="Line 16"/>
              <p:cNvSpPr>
                <a:spLocks noChangeShapeType="1"/>
              </p:cNvSpPr>
              <p:nvPr/>
            </p:nvSpPr>
            <p:spPr bwMode="auto">
              <a:xfrm>
                <a:off x="1759"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300" name="Line 17"/>
              <p:cNvSpPr>
                <a:spLocks noChangeShapeType="1"/>
              </p:cNvSpPr>
              <p:nvPr/>
            </p:nvSpPr>
            <p:spPr bwMode="auto">
              <a:xfrm>
                <a:off x="2068"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301" name="Line 18"/>
              <p:cNvSpPr>
                <a:spLocks noChangeShapeType="1"/>
              </p:cNvSpPr>
              <p:nvPr/>
            </p:nvSpPr>
            <p:spPr bwMode="auto">
              <a:xfrm>
                <a:off x="2995"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302" name="Line 19"/>
              <p:cNvSpPr>
                <a:spLocks noChangeShapeType="1"/>
              </p:cNvSpPr>
              <p:nvPr/>
            </p:nvSpPr>
            <p:spPr bwMode="auto">
              <a:xfrm>
                <a:off x="2377"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303" name="Line 20"/>
              <p:cNvSpPr>
                <a:spLocks noChangeShapeType="1"/>
              </p:cNvSpPr>
              <p:nvPr/>
            </p:nvSpPr>
            <p:spPr bwMode="auto">
              <a:xfrm>
                <a:off x="2686"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304" name="Line 21"/>
              <p:cNvSpPr>
                <a:spLocks noChangeShapeType="1"/>
              </p:cNvSpPr>
              <p:nvPr/>
            </p:nvSpPr>
            <p:spPr bwMode="auto">
              <a:xfrm>
                <a:off x="3921"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305" name="Line 22"/>
              <p:cNvSpPr>
                <a:spLocks noChangeShapeType="1"/>
              </p:cNvSpPr>
              <p:nvPr/>
            </p:nvSpPr>
            <p:spPr bwMode="auto">
              <a:xfrm>
                <a:off x="4230"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306" name="Line 23"/>
              <p:cNvSpPr>
                <a:spLocks noChangeShapeType="1"/>
              </p:cNvSpPr>
              <p:nvPr/>
            </p:nvSpPr>
            <p:spPr bwMode="auto">
              <a:xfrm>
                <a:off x="4848"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307" name="Line 24"/>
              <p:cNvSpPr>
                <a:spLocks noChangeShapeType="1"/>
              </p:cNvSpPr>
              <p:nvPr/>
            </p:nvSpPr>
            <p:spPr bwMode="auto">
              <a:xfrm>
                <a:off x="4539"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nvGrpSpPr>
              <p:cNvPr id="49308" name="Group 25"/>
              <p:cNvGrpSpPr>
                <a:grpSpLocks/>
              </p:cNvGrpSpPr>
              <p:nvPr/>
            </p:nvGrpSpPr>
            <p:grpSpPr bwMode="auto">
              <a:xfrm>
                <a:off x="1522" y="2292"/>
                <a:ext cx="3628" cy="250"/>
                <a:chOff x="577" y="1828"/>
                <a:chExt cx="5135" cy="477"/>
              </a:xfrm>
            </p:grpSpPr>
            <p:sp>
              <p:nvSpPr>
                <p:cNvPr id="49313" name="Text Box 26"/>
                <p:cNvSpPr txBox="1">
                  <a:spLocks noChangeArrowheads="1"/>
                </p:cNvSpPr>
                <p:nvPr/>
              </p:nvSpPr>
              <p:spPr bwMode="auto">
                <a:xfrm>
                  <a:off x="577" y="1828"/>
                  <a:ext cx="290"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0</a:t>
                  </a:r>
                </a:p>
              </p:txBody>
            </p:sp>
            <p:sp>
              <p:nvSpPr>
                <p:cNvPr id="49314" name="Text Box 27"/>
                <p:cNvSpPr txBox="1">
                  <a:spLocks noChangeArrowheads="1"/>
                </p:cNvSpPr>
                <p:nvPr/>
              </p:nvSpPr>
              <p:spPr bwMode="auto">
                <a:xfrm>
                  <a:off x="1002" y="1828"/>
                  <a:ext cx="290"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a:t>
                  </a:r>
                </a:p>
              </p:txBody>
            </p:sp>
            <p:sp>
              <p:nvSpPr>
                <p:cNvPr id="49315" name="Text Box 28"/>
                <p:cNvSpPr txBox="1">
                  <a:spLocks noChangeArrowheads="1"/>
                </p:cNvSpPr>
                <p:nvPr/>
              </p:nvSpPr>
              <p:spPr bwMode="auto">
                <a:xfrm>
                  <a:off x="1425" y="1828"/>
                  <a:ext cx="290"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2</a:t>
                  </a:r>
                </a:p>
              </p:txBody>
            </p:sp>
            <p:sp>
              <p:nvSpPr>
                <p:cNvPr id="49316" name="Text Box 29"/>
                <p:cNvSpPr txBox="1">
                  <a:spLocks noChangeArrowheads="1"/>
                </p:cNvSpPr>
                <p:nvPr/>
              </p:nvSpPr>
              <p:spPr bwMode="auto">
                <a:xfrm>
                  <a:off x="1852" y="1828"/>
                  <a:ext cx="290"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3</a:t>
                  </a:r>
                </a:p>
              </p:txBody>
            </p:sp>
            <p:sp>
              <p:nvSpPr>
                <p:cNvPr id="49317" name="Text Box 30"/>
                <p:cNvSpPr txBox="1">
                  <a:spLocks noChangeArrowheads="1"/>
                </p:cNvSpPr>
                <p:nvPr/>
              </p:nvSpPr>
              <p:spPr bwMode="auto">
                <a:xfrm>
                  <a:off x="2275" y="1828"/>
                  <a:ext cx="291"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4</a:t>
                  </a:r>
                </a:p>
              </p:txBody>
            </p:sp>
            <p:sp>
              <p:nvSpPr>
                <p:cNvPr id="49318" name="Text Box 31"/>
                <p:cNvSpPr txBox="1">
                  <a:spLocks noChangeArrowheads="1"/>
                </p:cNvSpPr>
                <p:nvPr/>
              </p:nvSpPr>
              <p:spPr bwMode="auto">
                <a:xfrm>
                  <a:off x="2744" y="1828"/>
                  <a:ext cx="164"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2000">
                    <a:solidFill>
                      <a:schemeClr val="tx2"/>
                    </a:solidFill>
                    <a:latin typeface="Arial" charset="0"/>
                    <a:ea typeface="ＭＳ Ｐゴシック" pitchFamily="34" charset="-128"/>
                  </a:endParaRPr>
                </a:p>
              </p:txBody>
            </p:sp>
            <p:sp>
              <p:nvSpPr>
                <p:cNvPr id="49319" name="Text Box 32"/>
                <p:cNvSpPr txBox="1">
                  <a:spLocks noChangeArrowheads="1"/>
                </p:cNvSpPr>
                <p:nvPr/>
              </p:nvSpPr>
              <p:spPr bwMode="auto">
                <a:xfrm>
                  <a:off x="3170" y="1828"/>
                  <a:ext cx="164"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2000">
                    <a:solidFill>
                      <a:schemeClr val="tx2"/>
                    </a:solidFill>
                    <a:latin typeface="Arial" charset="0"/>
                    <a:ea typeface="ＭＳ Ｐゴシック" pitchFamily="34" charset="-128"/>
                  </a:endParaRPr>
                </a:p>
              </p:txBody>
            </p:sp>
            <p:sp>
              <p:nvSpPr>
                <p:cNvPr id="49320" name="Text Box 33"/>
                <p:cNvSpPr txBox="1">
                  <a:spLocks noChangeArrowheads="1"/>
                </p:cNvSpPr>
                <p:nvPr/>
              </p:nvSpPr>
              <p:spPr bwMode="auto">
                <a:xfrm>
                  <a:off x="3619" y="1828"/>
                  <a:ext cx="164"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2000">
                    <a:solidFill>
                      <a:schemeClr val="tx2"/>
                    </a:solidFill>
                    <a:latin typeface="Arial" charset="0"/>
                    <a:ea typeface="ＭＳ Ｐゴシック" pitchFamily="34" charset="-128"/>
                  </a:endParaRPr>
                </a:p>
              </p:txBody>
            </p:sp>
            <p:sp>
              <p:nvSpPr>
                <p:cNvPr id="49321" name="Text Box 34"/>
                <p:cNvSpPr txBox="1">
                  <a:spLocks noChangeArrowheads="1"/>
                </p:cNvSpPr>
                <p:nvPr/>
              </p:nvSpPr>
              <p:spPr bwMode="auto">
                <a:xfrm>
                  <a:off x="4032" y="1828"/>
                  <a:ext cx="416"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16</a:t>
                  </a:r>
                </a:p>
              </p:txBody>
            </p:sp>
            <p:sp>
              <p:nvSpPr>
                <p:cNvPr id="49322" name="Text Box 35"/>
                <p:cNvSpPr txBox="1">
                  <a:spLocks noChangeArrowheads="1"/>
                </p:cNvSpPr>
                <p:nvPr/>
              </p:nvSpPr>
              <p:spPr bwMode="auto">
                <a:xfrm>
                  <a:off x="4445" y="1828"/>
                  <a:ext cx="416"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17</a:t>
                  </a:r>
                </a:p>
              </p:txBody>
            </p:sp>
            <p:sp>
              <p:nvSpPr>
                <p:cNvPr id="49323" name="Text Box 36"/>
                <p:cNvSpPr txBox="1">
                  <a:spLocks noChangeArrowheads="1"/>
                </p:cNvSpPr>
                <p:nvPr/>
              </p:nvSpPr>
              <p:spPr bwMode="auto">
                <a:xfrm>
                  <a:off x="4827" y="1828"/>
                  <a:ext cx="417"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18</a:t>
                  </a:r>
                </a:p>
              </p:txBody>
            </p:sp>
            <p:sp>
              <p:nvSpPr>
                <p:cNvPr id="49324" name="Text Box 37"/>
                <p:cNvSpPr txBox="1">
                  <a:spLocks noChangeArrowheads="1"/>
                </p:cNvSpPr>
                <p:nvPr/>
              </p:nvSpPr>
              <p:spPr bwMode="auto">
                <a:xfrm>
                  <a:off x="5296" y="1828"/>
                  <a:ext cx="416"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19</a:t>
                  </a:r>
                </a:p>
              </p:txBody>
            </p:sp>
          </p:grpSp>
          <p:grpSp>
            <p:nvGrpSpPr>
              <p:cNvPr id="49309" name="Group 38"/>
              <p:cNvGrpSpPr>
                <a:grpSpLocks/>
              </p:cNvGrpSpPr>
              <p:nvPr/>
            </p:nvGrpSpPr>
            <p:grpSpPr bwMode="auto">
              <a:xfrm>
                <a:off x="3293" y="2636"/>
                <a:ext cx="257" cy="51"/>
                <a:chOff x="3293" y="2636"/>
                <a:chExt cx="257" cy="51"/>
              </a:xfrm>
            </p:grpSpPr>
            <p:sp>
              <p:nvSpPr>
                <p:cNvPr id="49310" name="Oval 39"/>
                <p:cNvSpPr>
                  <a:spLocks noChangeArrowheads="1"/>
                </p:cNvSpPr>
                <p:nvPr/>
              </p:nvSpPr>
              <p:spPr bwMode="auto">
                <a:xfrm rot="-5412583">
                  <a:off x="3289" y="2643"/>
                  <a:ext cx="48" cy="39"/>
                </a:xfrm>
                <a:prstGeom prst="ellipse">
                  <a:avLst/>
                </a:prstGeom>
                <a:solidFill>
                  <a:schemeClr val="tx1"/>
                </a:solidFill>
                <a:ln w="9525">
                  <a:solidFill>
                    <a:schemeClr val="tx1"/>
                  </a:solidFill>
                  <a:miter lim="800000"/>
                  <a:headEnd/>
                  <a:tailEnd/>
                </a:ln>
              </p:spPr>
              <p:txBody>
                <a:bodyPr wrap="none" anchor="ctr"/>
                <a:lstStyle/>
                <a:p>
                  <a:endParaRPr lang="en-US"/>
                </a:p>
              </p:txBody>
            </p:sp>
            <p:sp>
              <p:nvSpPr>
                <p:cNvPr id="49311" name="Oval 40"/>
                <p:cNvSpPr>
                  <a:spLocks noChangeArrowheads="1"/>
                </p:cNvSpPr>
                <p:nvPr/>
              </p:nvSpPr>
              <p:spPr bwMode="auto">
                <a:xfrm rot="-5412583">
                  <a:off x="3396" y="2640"/>
                  <a:ext cx="48" cy="40"/>
                </a:xfrm>
                <a:prstGeom prst="ellipse">
                  <a:avLst/>
                </a:prstGeom>
                <a:solidFill>
                  <a:schemeClr val="tx1"/>
                </a:solidFill>
                <a:ln w="9525">
                  <a:solidFill>
                    <a:schemeClr val="tx1"/>
                  </a:solidFill>
                  <a:miter lim="800000"/>
                  <a:headEnd/>
                  <a:tailEnd/>
                </a:ln>
              </p:spPr>
              <p:txBody>
                <a:bodyPr wrap="none" anchor="ctr"/>
                <a:lstStyle/>
                <a:p>
                  <a:endParaRPr lang="en-US"/>
                </a:p>
              </p:txBody>
            </p:sp>
            <p:sp>
              <p:nvSpPr>
                <p:cNvPr id="49312" name="Oval 41"/>
                <p:cNvSpPr>
                  <a:spLocks noChangeArrowheads="1"/>
                </p:cNvSpPr>
                <p:nvPr/>
              </p:nvSpPr>
              <p:spPr bwMode="auto">
                <a:xfrm rot="-5412583">
                  <a:off x="3507" y="2642"/>
                  <a:ext cx="48" cy="39"/>
                </a:xfrm>
                <a:prstGeom prst="ellipse">
                  <a:avLst/>
                </a:prstGeom>
                <a:solidFill>
                  <a:schemeClr val="tx1"/>
                </a:solidFill>
                <a:ln w="9525">
                  <a:solidFill>
                    <a:schemeClr val="tx1"/>
                  </a:solidFill>
                  <a:miter lim="800000"/>
                  <a:headEnd/>
                  <a:tailEnd/>
                </a:ln>
              </p:spPr>
              <p:txBody>
                <a:bodyPr wrap="none" anchor="ctr"/>
                <a:lstStyle/>
                <a:p>
                  <a:endParaRPr lang="en-US"/>
                </a:p>
              </p:txBody>
            </p:sp>
          </p:grpSp>
        </p:grpSp>
        <p:grpSp>
          <p:nvGrpSpPr>
            <p:cNvPr id="49247" name="Group 42"/>
            <p:cNvGrpSpPr>
              <a:grpSpLocks/>
            </p:cNvGrpSpPr>
            <p:nvPr/>
          </p:nvGrpSpPr>
          <p:grpSpPr bwMode="auto">
            <a:xfrm>
              <a:off x="928" y="1829"/>
              <a:ext cx="662" cy="817"/>
              <a:chOff x="928" y="1829"/>
              <a:chExt cx="662" cy="817"/>
            </a:xfrm>
          </p:grpSpPr>
          <p:sp>
            <p:nvSpPr>
              <p:cNvPr id="49293" name="Text Box 43"/>
              <p:cNvSpPr txBox="1">
                <a:spLocks noChangeArrowheads="1"/>
              </p:cNvSpPr>
              <p:nvPr/>
            </p:nvSpPr>
            <p:spPr bwMode="auto">
              <a:xfrm>
                <a:off x="928" y="1829"/>
                <a:ext cx="6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a:latin typeface="Arial" charset="0"/>
                    <a:ea typeface="ＭＳ Ｐゴシック" pitchFamily="34" charset="-128"/>
                  </a:rPr>
                  <a:t>person</a:t>
                </a:r>
              </a:p>
            </p:txBody>
          </p:sp>
          <p:sp>
            <p:nvSpPr>
              <p:cNvPr id="49294" name="Rectangle 44"/>
              <p:cNvSpPr>
                <a:spLocks noChangeArrowheads="1"/>
              </p:cNvSpPr>
              <p:nvPr/>
            </p:nvSpPr>
            <p:spPr bwMode="auto">
              <a:xfrm>
                <a:off x="1045" y="2061"/>
                <a:ext cx="372" cy="19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ea typeface="ＭＳ Ｐゴシック" pitchFamily="34" charset="-128"/>
                </a:endParaRPr>
              </a:p>
            </p:txBody>
          </p:sp>
          <p:grpSp>
            <p:nvGrpSpPr>
              <p:cNvPr id="49295" name="Group 45"/>
              <p:cNvGrpSpPr>
                <a:grpSpLocks/>
              </p:cNvGrpSpPr>
              <p:nvPr/>
            </p:nvGrpSpPr>
            <p:grpSpPr bwMode="auto">
              <a:xfrm>
                <a:off x="1217" y="2141"/>
                <a:ext cx="220" cy="505"/>
                <a:chOff x="1217" y="2141"/>
                <a:chExt cx="220" cy="505"/>
              </a:xfrm>
            </p:grpSpPr>
            <p:sp>
              <p:nvSpPr>
                <p:cNvPr id="49296" name="Oval 46"/>
                <p:cNvSpPr>
                  <a:spLocks noChangeArrowheads="1"/>
                </p:cNvSpPr>
                <p:nvPr/>
              </p:nvSpPr>
              <p:spPr bwMode="auto">
                <a:xfrm>
                  <a:off x="1217" y="2141"/>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297" name="Freeform 47"/>
                <p:cNvSpPr>
                  <a:spLocks/>
                </p:cNvSpPr>
                <p:nvPr/>
              </p:nvSpPr>
              <p:spPr bwMode="auto">
                <a:xfrm>
                  <a:off x="1237" y="2170"/>
                  <a:ext cx="200" cy="476"/>
                </a:xfrm>
                <a:custGeom>
                  <a:avLst/>
                  <a:gdLst>
                    <a:gd name="T0" fmla="*/ 1 w 200"/>
                    <a:gd name="T1" fmla="*/ 0 h 476"/>
                    <a:gd name="T2" fmla="*/ 5 w 200"/>
                    <a:gd name="T3" fmla="*/ 214 h 476"/>
                    <a:gd name="T4" fmla="*/ 30 w 200"/>
                    <a:gd name="T5" fmla="*/ 380 h 476"/>
                    <a:gd name="T6" fmla="*/ 85 w 200"/>
                    <a:gd name="T7" fmla="*/ 460 h 476"/>
                    <a:gd name="T8" fmla="*/ 200 w 200"/>
                    <a:gd name="T9" fmla="*/ 476 h 476"/>
                    <a:gd name="T10" fmla="*/ 0 60000 65536"/>
                    <a:gd name="T11" fmla="*/ 0 60000 65536"/>
                    <a:gd name="T12" fmla="*/ 0 60000 65536"/>
                    <a:gd name="T13" fmla="*/ 0 60000 65536"/>
                    <a:gd name="T14" fmla="*/ 0 60000 65536"/>
                    <a:gd name="T15" fmla="*/ 0 w 200"/>
                    <a:gd name="T16" fmla="*/ 0 h 476"/>
                    <a:gd name="T17" fmla="*/ 200 w 200"/>
                    <a:gd name="T18" fmla="*/ 476 h 476"/>
                  </a:gdLst>
                  <a:ahLst/>
                  <a:cxnLst>
                    <a:cxn ang="T10">
                      <a:pos x="T0" y="T1"/>
                    </a:cxn>
                    <a:cxn ang="T11">
                      <a:pos x="T2" y="T3"/>
                    </a:cxn>
                    <a:cxn ang="T12">
                      <a:pos x="T4" y="T5"/>
                    </a:cxn>
                    <a:cxn ang="T13">
                      <a:pos x="T6" y="T7"/>
                    </a:cxn>
                    <a:cxn ang="T14">
                      <a:pos x="T8" y="T9"/>
                    </a:cxn>
                  </a:cxnLst>
                  <a:rect l="T15" t="T16" r="T17" b="T18"/>
                  <a:pathLst>
                    <a:path w="200" h="476">
                      <a:moveTo>
                        <a:pt x="1" y="0"/>
                      </a:moveTo>
                      <a:cubicBezTo>
                        <a:pt x="0" y="75"/>
                        <a:pt x="0" y="151"/>
                        <a:pt x="5" y="214"/>
                      </a:cubicBezTo>
                      <a:cubicBezTo>
                        <a:pt x="10" y="277"/>
                        <a:pt x="17" y="339"/>
                        <a:pt x="30" y="380"/>
                      </a:cubicBezTo>
                      <a:cubicBezTo>
                        <a:pt x="43" y="421"/>
                        <a:pt x="57" y="444"/>
                        <a:pt x="85" y="460"/>
                      </a:cubicBezTo>
                      <a:cubicBezTo>
                        <a:pt x="113" y="476"/>
                        <a:pt x="156" y="476"/>
                        <a:pt x="200" y="476"/>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grpSp>
          <p:nvGrpSpPr>
            <p:cNvPr id="49248" name="Group 48"/>
            <p:cNvGrpSpPr>
              <a:grpSpLocks/>
            </p:cNvGrpSpPr>
            <p:nvPr/>
          </p:nvGrpSpPr>
          <p:grpSpPr bwMode="auto">
            <a:xfrm>
              <a:off x="1563" y="2663"/>
              <a:ext cx="97" cy="297"/>
              <a:chOff x="1709" y="2313"/>
              <a:chExt cx="97" cy="297"/>
            </a:xfrm>
          </p:grpSpPr>
          <p:sp>
            <p:nvSpPr>
              <p:cNvPr id="49289" name="Oval 49"/>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290" name="Line 50"/>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91" name="Line 51"/>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92" name="Line 52"/>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9249" name="Group 53"/>
            <p:cNvGrpSpPr>
              <a:grpSpLocks/>
            </p:cNvGrpSpPr>
            <p:nvPr/>
          </p:nvGrpSpPr>
          <p:grpSpPr bwMode="auto">
            <a:xfrm>
              <a:off x="1870" y="2664"/>
              <a:ext cx="97" cy="297"/>
              <a:chOff x="1709" y="2313"/>
              <a:chExt cx="97" cy="297"/>
            </a:xfrm>
          </p:grpSpPr>
          <p:sp>
            <p:nvSpPr>
              <p:cNvPr id="49285" name="Oval 54"/>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286" name="Line 55"/>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87" name="Line 56"/>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88" name="Line 57"/>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9250" name="Group 58"/>
            <p:cNvGrpSpPr>
              <a:grpSpLocks/>
            </p:cNvGrpSpPr>
            <p:nvPr/>
          </p:nvGrpSpPr>
          <p:grpSpPr bwMode="auto">
            <a:xfrm>
              <a:off x="2197" y="2663"/>
              <a:ext cx="97" cy="297"/>
              <a:chOff x="1709" y="2313"/>
              <a:chExt cx="97" cy="297"/>
            </a:xfrm>
          </p:grpSpPr>
          <p:sp>
            <p:nvSpPr>
              <p:cNvPr id="49281" name="Oval 59"/>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282" name="Line 60"/>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83" name="Line 61"/>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84" name="Line 62"/>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9251" name="Group 63"/>
            <p:cNvGrpSpPr>
              <a:grpSpLocks/>
            </p:cNvGrpSpPr>
            <p:nvPr/>
          </p:nvGrpSpPr>
          <p:grpSpPr bwMode="auto">
            <a:xfrm>
              <a:off x="2478" y="2664"/>
              <a:ext cx="97" cy="297"/>
              <a:chOff x="1709" y="2313"/>
              <a:chExt cx="97" cy="297"/>
            </a:xfrm>
          </p:grpSpPr>
          <p:sp>
            <p:nvSpPr>
              <p:cNvPr id="49277" name="Oval 64"/>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278" name="Line 65"/>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79" name="Line 66"/>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80" name="Line 67"/>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9252" name="Group 68"/>
            <p:cNvGrpSpPr>
              <a:grpSpLocks/>
            </p:cNvGrpSpPr>
            <p:nvPr/>
          </p:nvGrpSpPr>
          <p:grpSpPr bwMode="auto">
            <a:xfrm>
              <a:off x="2805" y="2664"/>
              <a:ext cx="97" cy="297"/>
              <a:chOff x="1709" y="2313"/>
              <a:chExt cx="97" cy="297"/>
            </a:xfrm>
          </p:grpSpPr>
          <p:sp>
            <p:nvSpPr>
              <p:cNvPr id="49273" name="Oval 69"/>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274" name="Line 70"/>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75" name="Line 71"/>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76" name="Line 72"/>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9253" name="Group 73"/>
            <p:cNvGrpSpPr>
              <a:grpSpLocks/>
            </p:cNvGrpSpPr>
            <p:nvPr/>
          </p:nvGrpSpPr>
          <p:grpSpPr bwMode="auto">
            <a:xfrm>
              <a:off x="4027" y="2664"/>
              <a:ext cx="97" cy="297"/>
              <a:chOff x="1709" y="2313"/>
              <a:chExt cx="97" cy="297"/>
            </a:xfrm>
          </p:grpSpPr>
          <p:sp>
            <p:nvSpPr>
              <p:cNvPr id="49269" name="Oval 74"/>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270" name="Line 75"/>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71" name="Line 76"/>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72" name="Line 77"/>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9254" name="Group 78"/>
            <p:cNvGrpSpPr>
              <a:grpSpLocks/>
            </p:cNvGrpSpPr>
            <p:nvPr/>
          </p:nvGrpSpPr>
          <p:grpSpPr bwMode="auto">
            <a:xfrm>
              <a:off x="4340" y="2664"/>
              <a:ext cx="97" cy="297"/>
              <a:chOff x="1709" y="2313"/>
              <a:chExt cx="97" cy="297"/>
            </a:xfrm>
          </p:grpSpPr>
          <p:sp>
            <p:nvSpPr>
              <p:cNvPr id="49265" name="Oval 79"/>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266" name="Line 80"/>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67" name="Line 81"/>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68" name="Line 82"/>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9255" name="Group 83"/>
            <p:cNvGrpSpPr>
              <a:grpSpLocks/>
            </p:cNvGrpSpPr>
            <p:nvPr/>
          </p:nvGrpSpPr>
          <p:grpSpPr bwMode="auto">
            <a:xfrm>
              <a:off x="4654" y="2663"/>
              <a:ext cx="97" cy="297"/>
              <a:chOff x="1709" y="2313"/>
              <a:chExt cx="97" cy="297"/>
            </a:xfrm>
          </p:grpSpPr>
          <p:sp>
            <p:nvSpPr>
              <p:cNvPr id="49261" name="Oval 84"/>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262" name="Line 85"/>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63" name="Line 86"/>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64" name="Line 87"/>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9256" name="Group 88"/>
            <p:cNvGrpSpPr>
              <a:grpSpLocks/>
            </p:cNvGrpSpPr>
            <p:nvPr/>
          </p:nvGrpSpPr>
          <p:grpSpPr bwMode="auto">
            <a:xfrm>
              <a:off x="4975" y="2663"/>
              <a:ext cx="97" cy="297"/>
              <a:chOff x="1709" y="2313"/>
              <a:chExt cx="97" cy="297"/>
            </a:xfrm>
          </p:grpSpPr>
          <p:sp>
            <p:nvSpPr>
              <p:cNvPr id="49257" name="Oval 89"/>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258" name="Line 90"/>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59" name="Line 91"/>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60" name="Line 92"/>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grpSp>
        <p:nvGrpSpPr>
          <p:cNvPr id="49162" name="Group 93"/>
          <p:cNvGrpSpPr>
            <a:grpSpLocks/>
          </p:cNvGrpSpPr>
          <p:nvPr/>
        </p:nvGrpSpPr>
        <p:grpSpPr bwMode="auto">
          <a:xfrm>
            <a:off x="1420813" y="2797175"/>
            <a:ext cx="6942137" cy="3151188"/>
            <a:chOff x="895" y="1762"/>
            <a:chExt cx="4373" cy="1985"/>
          </a:xfrm>
        </p:grpSpPr>
        <p:sp>
          <p:nvSpPr>
            <p:cNvPr id="49163" name="Rectangle 94"/>
            <p:cNvSpPr>
              <a:spLocks noChangeArrowheads="1"/>
            </p:cNvSpPr>
            <p:nvPr/>
          </p:nvSpPr>
          <p:spPr bwMode="auto">
            <a:xfrm>
              <a:off x="895" y="1762"/>
              <a:ext cx="4373" cy="1985"/>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eaLnBrk="1" hangingPunct="1"/>
              <a:endParaRPr lang="ja-JP" altLang="en-US">
                <a:solidFill>
                  <a:srgbClr val="DDDDDD"/>
                </a:solidFill>
                <a:ea typeface="ＭＳ Ｐゴシック" pitchFamily="34" charset="-128"/>
              </a:endParaRPr>
            </a:p>
          </p:txBody>
        </p:sp>
        <p:grpSp>
          <p:nvGrpSpPr>
            <p:cNvPr id="49164" name="Group 95"/>
            <p:cNvGrpSpPr>
              <a:grpSpLocks/>
            </p:cNvGrpSpPr>
            <p:nvPr/>
          </p:nvGrpSpPr>
          <p:grpSpPr bwMode="auto">
            <a:xfrm>
              <a:off x="1459" y="2292"/>
              <a:ext cx="3694" cy="517"/>
              <a:chOff x="1459" y="2292"/>
              <a:chExt cx="3694" cy="517"/>
            </a:xfrm>
          </p:grpSpPr>
          <p:sp>
            <p:nvSpPr>
              <p:cNvPr id="49218" name="Rectangle 96"/>
              <p:cNvSpPr>
                <a:spLocks noChangeArrowheads="1"/>
              </p:cNvSpPr>
              <p:nvPr/>
            </p:nvSpPr>
            <p:spPr bwMode="auto">
              <a:xfrm>
                <a:off x="1459" y="2502"/>
                <a:ext cx="3694" cy="307"/>
              </a:xfrm>
              <a:prstGeom prst="rect">
                <a:avLst/>
              </a:prstGeom>
              <a:solidFill>
                <a:srgbClr val="F7FDFF"/>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9219" name="Line 97"/>
              <p:cNvSpPr>
                <a:spLocks noChangeShapeType="1"/>
              </p:cNvSpPr>
              <p:nvPr/>
            </p:nvSpPr>
            <p:spPr bwMode="auto">
              <a:xfrm>
                <a:off x="1759"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20" name="Line 98"/>
              <p:cNvSpPr>
                <a:spLocks noChangeShapeType="1"/>
              </p:cNvSpPr>
              <p:nvPr/>
            </p:nvSpPr>
            <p:spPr bwMode="auto">
              <a:xfrm>
                <a:off x="2068"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21" name="Line 99"/>
              <p:cNvSpPr>
                <a:spLocks noChangeShapeType="1"/>
              </p:cNvSpPr>
              <p:nvPr/>
            </p:nvSpPr>
            <p:spPr bwMode="auto">
              <a:xfrm>
                <a:off x="2995"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22" name="Line 100"/>
              <p:cNvSpPr>
                <a:spLocks noChangeShapeType="1"/>
              </p:cNvSpPr>
              <p:nvPr/>
            </p:nvSpPr>
            <p:spPr bwMode="auto">
              <a:xfrm>
                <a:off x="2377"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23" name="Line 101"/>
              <p:cNvSpPr>
                <a:spLocks noChangeShapeType="1"/>
              </p:cNvSpPr>
              <p:nvPr/>
            </p:nvSpPr>
            <p:spPr bwMode="auto">
              <a:xfrm>
                <a:off x="2686"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24" name="Line 102"/>
              <p:cNvSpPr>
                <a:spLocks noChangeShapeType="1"/>
              </p:cNvSpPr>
              <p:nvPr/>
            </p:nvSpPr>
            <p:spPr bwMode="auto">
              <a:xfrm>
                <a:off x="3921"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25" name="Line 103"/>
              <p:cNvSpPr>
                <a:spLocks noChangeShapeType="1"/>
              </p:cNvSpPr>
              <p:nvPr/>
            </p:nvSpPr>
            <p:spPr bwMode="auto">
              <a:xfrm>
                <a:off x="4230"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26" name="Line 104"/>
              <p:cNvSpPr>
                <a:spLocks noChangeShapeType="1"/>
              </p:cNvSpPr>
              <p:nvPr/>
            </p:nvSpPr>
            <p:spPr bwMode="auto">
              <a:xfrm>
                <a:off x="4848"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27" name="Line 105"/>
              <p:cNvSpPr>
                <a:spLocks noChangeShapeType="1"/>
              </p:cNvSpPr>
              <p:nvPr/>
            </p:nvSpPr>
            <p:spPr bwMode="auto">
              <a:xfrm>
                <a:off x="4539"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nvGrpSpPr>
              <p:cNvPr id="49228" name="Group 106"/>
              <p:cNvGrpSpPr>
                <a:grpSpLocks/>
              </p:cNvGrpSpPr>
              <p:nvPr/>
            </p:nvGrpSpPr>
            <p:grpSpPr bwMode="auto">
              <a:xfrm>
                <a:off x="1522" y="2292"/>
                <a:ext cx="3628" cy="250"/>
                <a:chOff x="577" y="1828"/>
                <a:chExt cx="5135" cy="477"/>
              </a:xfrm>
            </p:grpSpPr>
            <p:sp>
              <p:nvSpPr>
                <p:cNvPr id="49233" name="Text Box 107"/>
                <p:cNvSpPr txBox="1">
                  <a:spLocks noChangeArrowheads="1"/>
                </p:cNvSpPr>
                <p:nvPr/>
              </p:nvSpPr>
              <p:spPr bwMode="auto">
                <a:xfrm>
                  <a:off x="577" y="1828"/>
                  <a:ext cx="290"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0</a:t>
                  </a:r>
                </a:p>
              </p:txBody>
            </p:sp>
            <p:sp>
              <p:nvSpPr>
                <p:cNvPr id="49234" name="Text Box 108"/>
                <p:cNvSpPr txBox="1">
                  <a:spLocks noChangeArrowheads="1"/>
                </p:cNvSpPr>
                <p:nvPr/>
              </p:nvSpPr>
              <p:spPr bwMode="auto">
                <a:xfrm>
                  <a:off x="1002" y="1828"/>
                  <a:ext cx="290"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a:t>
                  </a:r>
                </a:p>
              </p:txBody>
            </p:sp>
            <p:sp>
              <p:nvSpPr>
                <p:cNvPr id="49235" name="Text Box 109"/>
                <p:cNvSpPr txBox="1">
                  <a:spLocks noChangeArrowheads="1"/>
                </p:cNvSpPr>
                <p:nvPr/>
              </p:nvSpPr>
              <p:spPr bwMode="auto">
                <a:xfrm>
                  <a:off x="1425" y="1828"/>
                  <a:ext cx="290"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2</a:t>
                  </a:r>
                </a:p>
              </p:txBody>
            </p:sp>
            <p:sp>
              <p:nvSpPr>
                <p:cNvPr id="49236" name="Text Box 110"/>
                <p:cNvSpPr txBox="1">
                  <a:spLocks noChangeArrowheads="1"/>
                </p:cNvSpPr>
                <p:nvPr/>
              </p:nvSpPr>
              <p:spPr bwMode="auto">
                <a:xfrm>
                  <a:off x="1852" y="1828"/>
                  <a:ext cx="290"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3</a:t>
                  </a:r>
                </a:p>
              </p:txBody>
            </p:sp>
            <p:sp>
              <p:nvSpPr>
                <p:cNvPr id="49237" name="Text Box 111"/>
                <p:cNvSpPr txBox="1">
                  <a:spLocks noChangeArrowheads="1"/>
                </p:cNvSpPr>
                <p:nvPr/>
              </p:nvSpPr>
              <p:spPr bwMode="auto">
                <a:xfrm>
                  <a:off x="2275" y="1828"/>
                  <a:ext cx="291"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4</a:t>
                  </a:r>
                </a:p>
              </p:txBody>
            </p:sp>
            <p:sp>
              <p:nvSpPr>
                <p:cNvPr id="49238" name="Text Box 112"/>
                <p:cNvSpPr txBox="1">
                  <a:spLocks noChangeArrowheads="1"/>
                </p:cNvSpPr>
                <p:nvPr/>
              </p:nvSpPr>
              <p:spPr bwMode="auto">
                <a:xfrm>
                  <a:off x="2744" y="1828"/>
                  <a:ext cx="164"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2000">
                    <a:solidFill>
                      <a:schemeClr val="tx2"/>
                    </a:solidFill>
                    <a:latin typeface="Arial" charset="0"/>
                    <a:ea typeface="ＭＳ Ｐゴシック" pitchFamily="34" charset="-128"/>
                  </a:endParaRPr>
                </a:p>
              </p:txBody>
            </p:sp>
            <p:sp>
              <p:nvSpPr>
                <p:cNvPr id="49239" name="Text Box 113"/>
                <p:cNvSpPr txBox="1">
                  <a:spLocks noChangeArrowheads="1"/>
                </p:cNvSpPr>
                <p:nvPr/>
              </p:nvSpPr>
              <p:spPr bwMode="auto">
                <a:xfrm>
                  <a:off x="3170" y="1828"/>
                  <a:ext cx="164"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2000">
                    <a:solidFill>
                      <a:schemeClr val="tx2"/>
                    </a:solidFill>
                    <a:latin typeface="Arial" charset="0"/>
                    <a:ea typeface="ＭＳ Ｐゴシック" pitchFamily="34" charset="-128"/>
                  </a:endParaRPr>
                </a:p>
              </p:txBody>
            </p:sp>
            <p:sp>
              <p:nvSpPr>
                <p:cNvPr id="49240" name="Text Box 114"/>
                <p:cNvSpPr txBox="1">
                  <a:spLocks noChangeArrowheads="1"/>
                </p:cNvSpPr>
                <p:nvPr/>
              </p:nvSpPr>
              <p:spPr bwMode="auto">
                <a:xfrm>
                  <a:off x="3619" y="1828"/>
                  <a:ext cx="164"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2000">
                    <a:solidFill>
                      <a:schemeClr val="tx2"/>
                    </a:solidFill>
                    <a:latin typeface="Arial" charset="0"/>
                    <a:ea typeface="ＭＳ Ｐゴシック" pitchFamily="34" charset="-128"/>
                  </a:endParaRPr>
                </a:p>
              </p:txBody>
            </p:sp>
            <p:sp>
              <p:nvSpPr>
                <p:cNvPr id="49241" name="Text Box 115"/>
                <p:cNvSpPr txBox="1">
                  <a:spLocks noChangeArrowheads="1"/>
                </p:cNvSpPr>
                <p:nvPr/>
              </p:nvSpPr>
              <p:spPr bwMode="auto">
                <a:xfrm>
                  <a:off x="4032" y="1828"/>
                  <a:ext cx="416"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16</a:t>
                  </a:r>
                </a:p>
              </p:txBody>
            </p:sp>
            <p:sp>
              <p:nvSpPr>
                <p:cNvPr id="49242" name="Text Box 116"/>
                <p:cNvSpPr txBox="1">
                  <a:spLocks noChangeArrowheads="1"/>
                </p:cNvSpPr>
                <p:nvPr/>
              </p:nvSpPr>
              <p:spPr bwMode="auto">
                <a:xfrm>
                  <a:off x="4445" y="1828"/>
                  <a:ext cx="416"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17</a:t>
                  </a:r>
                </a:p>
              </p:txBody>
            </p:sp>
            <p:sp>
              <p:nvSpPr>
                <p:cNvPr id="49243" name="Text Box 117"/>
                <p:cNvSpPr txBox="1">
                  <a:spLocks noChangeArrowheads="1"/>
                </p:cNvSpPr>
                <p:nvPr/>
              </p:nvSpPr>
              <p:spPr bwMode="auto">
                <a:xfrm>
                  <a:off x="4827" y="1828"/>
                  <a:ext cx="417"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18</a:t>
                  </a:r>
                </a:p>
              </p:txBody>
            </p:sp>
            <p:sp>
              <p:nvSpPr>
                <p:cNvPr id="49244" name="Text Box 118"/>
                <p:cNvSpPr txBox="1">
                  <a:spLocks noChangeArrowheads="1"/>
                </p:cNvSpPr>
                <p:nvPr/>
              </p:nvSpPr>
              <p:spPr bwMode="auto">
                <a:xfrm>
                  <a:off x="5296" y="1828"/>
                  <a:ext cx="416"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19</a:t>
                  </a:r>
                </a:p>
              </p:txBody>
            </p:sp>
          </p:grpSp>
          <p:grpSp>
            <p:nvGrpSpPr>
              <p:cNvPr id="49229" name="Group 119"/>
              <p:cNvGrpSpPr>
                <a:grpSpLocks/>
              </p:cNvGrpSpPr>
              <p:nvPr/>
            </p:nvGrpSpPr>
            <p:grpSpPr bwMode="auto">
              <a:xfrm>
                <a:off x="3293" y="2636"/>
                <a:ext cx="257" cy="51"/>
                <a:chOff x="3293" y="2636"/>
                <a:chExt cx="257" cy="51"/>
              </a:xfrm>
            </p:grpSpPr>
            <p:sp>
              <p:nvSpPr>
                <p:cNvPr id="49230" name="Oval 120"/>
                <p:cNvSpPr>
                  <a:spLocks noChangeArrowheads="1"/>
                </p:cNvSpPr>
                <p:nvPr/>
              </p:nvSpPr>
              <p:spPr bwMode="auto">
                <a:xfrm rot="-5412583">
                  <a:off x="3289" y="2643"/>
                  <a:ext cx="48" cy="39"/>
                </a:xfrm>
                <a:prstGeom prst="ellipse">
                  <a:avLst/>
                </a:prstGeom>
                <a:solidFill>
                  <a:schemeClr val="tx1"/>
                </a:solidFill>
                <a:ln w="9525">
                  <a:solidFill>
                    <a:schemeClr val="tx1"/>
                  </a:solidFill>
                  <a:miter lim="800000"/>
                  <a:headEnd/>
                  <a:tailEnd/>
                </a:ln>
              </p:spPr>
              <p:txBody>
                <a:bodyPr wrap="none" anchor="ctr"/>
                <a:lstStyle/>
                <a:p>
                  <a:endParaRPr lang="en-US"/>
                </a:p>
              </p:txBody>
            </p:sp>
            <p:sp>
              <p:nvSpPr>
                <p:cNvPr id="49231" name="Oval 121"/>
                <p:cNvSpPr>
                  <a:spLocks noChangeArrowheads="1"/>
                </p:cNvSpPr>
                <p:nvPr/>
              </p:nvSpPr>
              <p:spPr bwMode="auto">
                <a:xfrm rot="-5412583">
                  <a:off x="3396" y="2640"/>
                  <a:ext cx="48" cy="40"/>
                </a:xfrm>
                <a:prstGeom prst="ellipse">
                  <a:avLst/>
                </a:prstGeom>
                <a:solidFill>
                  <a:schemeClr val="tx1"/>
                </a:solidFill>
                <a:ln w="9525">
                  <a:solidFill>
                    <a:schemeClr val="tx1"/>
                  </a:solidFill>
                  <a:miter lim="800000"/>
                  <a:headEnd/>
                  <a:tailEnd/>
                </a:ln>
              </p:spPr>
              <p:txBody>
                <a:bodyPr wrap="none" anchor="ctr"/>
                <a:lstStyle/>
                <a:p>
                  <a:endParaRPr lang="en-US"/>
                </a:p>
              </p:txBody>
            </p:sp>
            <p:sp>
              <p:nvSpPr>
                <p:cNvPr id="49232" name="Oval 122"/>
                <p:cNvSpPr>
                  <a:spLocks noChangeArrowheads="1"/>
                </p:cNvSpPr>
                <p:nvPr/>
              </p:nvSpPr>
              <p:spPr bwMode="auto">
                <a:xfrm rot="-5412583">
                  <a:off x="3507" y="2642"/>
                  <a:ext cx="48" cy="39"/>
                </a:xfrm>
                <a:prstGeom prst="ellipse">
                  <a:avLst/>
                </a:prstGeom>
                <a:solidFill>
                  <a:schemeClr val="tx1"/>
                </a:solidFill>
                <a:ln w="9525">
                  <a:solidFill>
                    <a:schemeClr val="tx1"/>
                  </a:solidFill>
                  <a:miter lim="800000"/>
                  <a:headEnd/>
                  <a:tailEnd/>
                </a:ln>
              </p:spPr>
              <p:txBody>
                <a:bodyPr wrap="none" anchor="ctr"/>
                <a:lstStyle/>
                <a:p>
                  <a:endParaRPr lang="en-US"/>
                </a:p>
              </p:txBody>
            </p:sp>
          </p:grpSp>
        </p:grpSp>
        <p:grpSp>
          <p:nvGrpSpPr>
            <p:cNvPr id="49165" name="Group 123"/>
            <p:cNvGrpSpPr>
              <a:grpSpLocks/>
            </p:cNvGrpSpPr>
            <p:nvPr/>
          </p:nvGrpSpPr>
          <p:grpSpPr bwMode="auto">
            <a:xfrm>
              <a:off x="928" y="1829"/>
              <a:ext cx="662" cy="817"/>
              <a:chOff x="928" y="1829"/>
              <a:chExt cx="662" cy="817"/>
            </a:xfrm>
          </p:grpSpPr>
          <p:sp>
            <p:nvSpPr>
              <p:cNvPr id="49213" name="Text Box 124"/>
              <p:cNvSpPr txBox="1">
                <a:spLocks noChangeArrowheads="1"/>
              </p:cNvSpPr>
              <p:nvPr/>
            </p:nvSpPr>
            <p:spPr bwMode="auto">
              <a:xfrm>
                <a:off x="928" y="1829"/>
                <a:ext cx="6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a:latin typeface="Arial" charset="0"/>
                    <a:ea typeface="ＭＳ Ｐゴシック" pitchFamily="34" charset="-128"/>
                  </a:rPr>
                  <a:t>friends</a:t>
                </a:r>
              </a:p>
            </p:txBody>
          </p:sp>
          <p:sp>
            <p:nvSpPr>
              <p:cNvPr id="49214" name="Rectangle 125"/>
              <p:cNvSpPr>
                <a:spLocks noChangeArrowheads="1"/>
              </p:cNvSpPr>
              <p:nvPr/>
            </p:nvSpPr>
            <p:spPr bwMode="auto">
              <a:xfrm>
                <a:off x="1045" y="2061"/>
                <a:ext cx="372" cy="19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ea typeface="ＭＳ Ｐゴシック" pitchFamily="34" charset="-128"/>
                </a:endParaRPr>
              </a:p>
            </p:txBody>
          </p:sp>
          <p:grpSp>
            <p:nvGrpSpPr>
              <p:cNvPr id="49215" name="Group 126"/>
              <p:cNvGrpSpPr>
                <a:grpSpLocks/>
              </p:cNvGrpSpPr>
              <p:nvPr/>
            </p:nvGrpSpPr>
            <p:grpSpPr bwMode="auto">
              <a:xfrm>
                <a:off x="1217" y="2141"/>
                <a:ext cx="220" cy="505"/>
                <a:chOff x="1217" y="2141"/>
                <a:chExt cx="220" cy="505"/>
              </a:xfrm>
            </p:grpSpPr>
            <p:sp>
              <p:nvSpPr>
                <p:cNvPr id="49216" name="Oval 127"/>
                <p:cNvSpPr>
                  <a:spLocks noChangeArrowheads="1"/>
                </p:cNvSpPr>
                <p:nvPr/>
              </p:nvSpPr>
              <p:spPr bwMode="auto">
                <a:xfrm>
                  <a:off x="1217" y="2141"/>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217" name="Freeform 128"/>
                <p:cNvSpPr>
                  <a:spLocks/>
                </p:cNvSpPr>
                <p:nvPr/>
              </p:nvSpPr>
              <p:spPr bwMode="auto">
                <a:xfrm>
                  <a:off x="1237" y="2170"/>
                  <a:ext cx="200" cy="476"/>
                </a:xfrm>
                <a:custGeom>
                  <a:avLst/>
                  <a:gdLst>
                    <a:gd name="T0" fmla="*/ 1 w 200"/>
                    <a:gd name="T1" fmla="*/ 0 h 476"/>
                    <a:gd name="T2" fmla="*/ 5 w 200"/>
                    <a:gd name="T3" fmla="*/ 214 h 476"/>
                    <a:gd name="T4" fmla="*/ 30 w 200"/>
                    <a:gd name="T5" fmla="*/ 380 h 476"/>
                    <a:gd name="T6" fmla="*/ 85 w 200"/>
                    <a:gd name="T7" fmla="*/ 460 h 476"/>
                    <a:gd name="T8" fmla="*/ 200 w 200"/>
                    <a:gd name="T9" fmla="*/ 476 h 476"/>
                    <a:gd name="T10" fmla="*/ 0 60000 65536"/>
                    <a:gd name="T11" fmla="*/ 0 60000 65536"/>
                    <a:gd name="T12" fmla="*/ 0 60000 65536"/>
                    <a:gd name="T13" fmla="*/ 0 60000 65536"/>
                    <a:gd name="T14" fmla="*/ 0 60000 65536"/>
                    <a:gd name="T15" fmla="*/ 0 w 200"/>
                    <a:gd name="T16" fmla="*/ 0 h 476"/>
                    <a:gd name="T17" fmla="*/ 200 w 200"/>
                    <a:gd name="T18" fmla="*/ 476 h 476"/>
                  </a:gdLst>
                  <a:ahLst/>
                  <a:cxnLst>
                    <a:cxn ang="T10">
                      <a:pos x="T0" y="T1"/>
                    </a:cxn>
                    <a:cxn ang="T11">
                      <a:pos x="T2" y="T3"/>
                    </a:cxn>
                    <a:cxn ang="T12">
                      <a:pos x="T4" y="T5"/>
                    </a:cxn>
                    <a:cxn ang="T13">
                      <a:pos x="T6" y="T7"/>
                    </a:cxn>
                    <a:cxn ang="T14">
                      <a:pos x="T8" y="T9"/>
                    </a:cxn>
                  </a:cxnLst>
                  <a:rect l="T15" t="T16" r="T17" b="T18"/>
                  <a:pathLst>
                    <a:path w="200" h="476">
                      <a:moveTo>
                        <a:pt x="1" y="0"/>
                      </a:moveTo>
                      <a:cubicBezTo>
                        <a:pt x="0" y="75"/>
                        <a:pt x="0" y="151"/>
                        <a:pt x="5" y="214"/>
                      </a:cubicBezTo>
                      <a:cubicBezTo>
                        <a:pt x="10" y="277"/>
                        <a:pt x="17" y="339"/>
                        <a:pt x="30" y="380"/>
                      </a:cubicBezTo>
                      <a:cubicBezTo>
                        <a:pt x="43" y="421"/>
                        <a:pt x="57" y="444"/>
                        <a:pt x="85" y="460"/>
                      </a:cubicBezTo>
                      <a:cubicBezTo>
                        <a:pt x="113" y="476"/>
                        <a:pt x="156" y="476"/>
                        <a:pt x="200" y="476"/>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grpSp>
          <p:nvGrpSpPr>
            <p:cNvPr id="49166" name="Group 129"/>
            <p:cNvGrpSpPr>
              <a:grpSpLocks/>
            </p:cNvGrpSpPr>
            <p:nvPr/>
          </p:nvGrpSpPr>
          <p:grpSpPr bwMode="auto">
            <a:xfrm>
              <a:off x="1870" y="2664"/>
              <a:ext cx="97" cy="297"/>
              <a:chOff x="1709" y="2313"/>
              <a:chExt cx="97" cy="297"/>
            </a:xfrm>
          </p:grpSpPr>
          <p:sp>
            <p:nvSpPr>
              <p:cNvPr id="49209" name="Oval 130"/>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210" name="Line 131"/>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11" name="Line 132"/>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12" name="Line 133"/>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9167" name="Group 134"/>
            <p:cNvGrpSpPr>
              <a:grpSpLocks/>
            </p:cNvGrpSpPr>
            <p:nvPr/>
          </p:nvGrpSpPr>
          <p:grpSpPr bwMode="auto">
            <a:xfrm>
              <a:off x="2197" y="2663"/>
              <a:ext cx="97" cy="297"/>
              <a:chOff x="1709" y="2313"/>
              <a:chExt cx="97" cy="297"/>
            </a:xfrm>
          </p:grpSpPr>
          <p:sp>
            <p:nvSpPr>
              <p:cNvPr id="49205" name="Oval 135"/>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206" name="Line 136"/>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07" name="Line 137"/>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08" name="Line 138"/>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9168" name="Group 139"/>
            <p:cNvGrpSpPr>
              <a:grpSpLocks/>
            </p:cNvGrpSpPr>
            <p:nvPr/>
          </p:nvGrpSpPr>
          <p:grpSpPr bwMode="auto">
            <a:xfrm>
              <a:off x="2478" y="2664"/>
              <a:ext cx="97" cy="297"/>
              <a:chOff x="1709" y="2313"/>
              <a:chExt cx="97" cy="297"/>
            </a:xfrm>
          </p:grpSpPr>
          <p:sp>
            <p:nvSpPr>
              <p:cNvPr id="49201" name="Oval 140"/>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202" name="Line 141"/>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03" name="Line 142"/>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04" name="Line 143"/>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9169" name="Group 144"/>
            <p:cNvGrpSpPr>
              <a:grpSpLocks/>
            </p:cNvGrpSpPr>
            <p:nvPr/>
          </p:nvGrpSpPr>
          <p:grpSpPr bwMode="auto">
            <a:xfrm>
              <a:off x="2805" y="2664"/>
              <a:ext cx="97" cy="297"/>
              <a:chOff x="1709" y="2313"/>
              <a:chExt cx="97" cy="297"/>
            </a:xfrm>
          </p:grpSpPr>
          <p:sp>
            <p:nvSpPr>
              <p:cNvPr id="49197" name="Oval 145"/>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198" name="Line 146"/>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199" name="Line 147"/>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00" name="Line 148"/>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9170" name="Group 149"/>
            <p:cNvGrpSpPr>
              <a:grpSpLocks/>
            </p:cNvGrpSpPr>
            <p:nvPr/>
          </p:nvGrpSpPr>
          <p:grpSpPr bwMode="auto">
            <a:xfrm>
              <a:off x="4027" y="2664"/>
              <a:ext cx="97" cy="297"/>
              <a:chOff x="1709" y="2313"/>
              <a:chExt cx="97" cy="297"/>
            </a:xfrm>
          </p:grpSpPr>
          <p:sp>
            <p:nvSpPr>
              <p:cNvPr id="49193" name="Oval 150"/>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194" name="Line 151"/>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195" name="Line 152"/>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196" name="Line 153"/>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9171" name="Group 154"/>
            <p:cNvGrpSpPr>
              <a:grpSpLocks/>
            </p:cNvGrpSpPr>
            <p:nvPr/>
          </p:nvGrpSpPr>
          <p:grpSpPr bwMode="auto">
            <a:xfrm>
              <a:off x="4340" y="2664"/>
              <a:ext cx="97" cy="297"/>
              <a:chOff x="1709" y="2313"/>
              <a:chExt cx="97" cy="297"/>
            </a:xfrm>
          </p:grpSpPr>
          <p:sp>
            <p:nvSpPr>
              <p:cNvPr id="49189" name="Oval 155"/>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190" name="Line 156"/>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191" name="Line 157"/>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192" name="Line 158"/>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9172" name="Group 159"/>
            <p:cNvGrpSpPr>
              <a:grpSpLocks/>
            </p:cNvGrpSpPr>
            <p:nvPr/>
          </p:nvGrpSpPr>
          <p:grpSpPr bwMode="auto">
            <a:xfrm>
              <a:off x="4654" y="2663"/>
              <a:ext cx="97" cy="297"/>
              <a:chOff x="1709" y="2313"/>
              <a:chExt cx="97" cy="297"/>
            </a:xfrm>
          </p:grpSpPr>
          <p:sp>
            <p:nvSpPr>
              <p:cNvPr id="49185" name="Oval 160"/>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186" name="Line 161"/>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187" name="Line 162"/>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188" name="Line 163"/>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9173" name="Group 164"/>
            <p:cNvGrpSpPr>
              <a:grpSpLocks/>
            </p:cNvGrpSpPr>
            <p:nvPr/>
          </p:nvGrpSpPr>
          <p:grpSpPr bwMode="auto">
            <a:xfrm>
              <a:off x="4975" y="2663"/>
              <a:ext cx="97" cy="297"/>
              <a:chOff x="1709" y="2313"/>
              <a:chExt cx="97" cy="297"/>
            </a:xfrm>
          </p:grpSpPr>
          <p:sp>
            <p:nvSpPr>
              <p:cNvPr id="49181" name="Oval 165"/>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182" name="Line 166"/>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183" name="Line 167"/>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184" name="Line 168"/>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9174" name="Group 169"/>
            <p:cNvGrpSpPr>
              <a:grpSpLocks/>
            </p:cNvGrpSpPr>
            <p:nvPr/>
          </p:nvGrpSpPr>
          <p:grpSpPr bwMode="auto">
            <a:xfrm>
              <a:off x="1141" y="2665"/>
              <a:ext cx="2835" cy="1024"/>
              <a:chOff x="1154" y="2645"/>
              <a:chExt cx="2835" cy="1024"/>
            </a:xfrm>
          </p:grpSpPr>
          <p:sp>
            <p:nvSpPr>
              <p:cNvPr id="49175" name="Text Box 170"/>
              <p:cNvSpPr txBox="1">
                <a:spLocks noChangeArrowheads="1"/>
              </p:cNvSpPr>
              <p:nvPr/>
            </p:nvSpPr>
            <p:spPr bwMode="auto">
              <a:xfrm>
                <a:off x="2179" y="3381"/>
                <a:ext cx="18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ea typeface="ＭＳ Ｐゴシック" pitchFamily="34" charset="-128"/>
                  </a:rPr>
                  <a:t>After         is executed</a:t>
                </a:r>
                <a:endParaRPr lang="en-US">
                  <a:solidFill>
                    <a:schemeClr val="tx2"/>
                  </a:solidFill>
                  <a:latin typeface="Arial" charset="0"/>
                  <a:ea typeface="ＭＳ Ｐゴシック" pitchFamily="34" charset="-128"/>
                </a:endParaRPr>
              </a:p>
            </p:txBody>
          </p:sp>
          <p:sp>
            <p:nvSpPr>
              <p:cNvPr id="49176" name="Oval 171"/>
              <p:cNvSpPr>
                <a:spLocks noChangeArrowheads="1"/>
              </p:cNvSpPr>
              <p:nvPr/>
            </p:nvSpPr>
            <p:spPr bwMode="auto">
              <a:xfrm>
                <a:off x="2692" y="3415"/>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eaLnBrk="1" hangingPunct="1"/>
                <a:r>
                  <a:rPr lang="en-US" altLang="ja-JP" b="1">
                    <a:solidFill>
                      <a:srgbClr val="C1051B"/>
                    </a:solidFill>
                    <a:latin typeface="Arial" charset="0"/>
                    <a:ea typeface="ＭＳ Ｐゴシック" pitchFamily="34" charset="-128"/>
                  </a:rPr>
                  <a:t>C</a:t>
                </a:r>
                <a:endParaRPr lang="en-US" altLang="ja-JP">
                  <a:solidFill>
                    <a:srgbClr val="000000"/>
                  </a:solidFill>
                  <a:ea typeface="ＭＳ Ｐゴシック" pitchFamily="34" charset="-128"/>
                </a:endParaRPr>
              </a:p>
            </p:txBody>
          </p:sp>
          <p:sp>
            <p:nvSpPr>
              <p:cNvPr id="49177" name="AutoShape 172"/>
              <p:cNvSpPr>
                <a:spLocks noChangeArrowheads="1"/>
              </p:cNvSpPr>
              <p:nvPr/>
            </p:nvSpPr>
            <p:spPr bwMode="auto">
              <a:xfrm>
                <a:off x="1154" y="3064"/>
                <a:ext cx="532" cy="559"/>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endParaRPr lang="en-US"/>
              </a:p>
            </p:txBody>
          </p:sp>
          <p:sp>
            <p:nvSpPr>
              <p:cNvPr id="49178" name="Text Box 173"/>
              <p:cNvSpPr txBox="1">
                <a:spLocks noChangeArrowheads="1"/>
              </p:cNvSpPr>
              <p:nvPr/>
            </p:nvSpPr>
            <p:spPr bwMode="auto">
              <a:xfrm>
                <a:off x="1180" y="3075"/>
                <a:ext cx="4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ja-JP" sz="1200" b="1">
                    <a:solidFill>
                      <a:srgbClr val="000000"/>
                    </a:solidFill>
                    <a:latin typeface="Arial" charset="0"/>
                    <a:ea typeface="ＭＳ Ｐゴシック" pitchFamily="34" charset="-128"/>
                  </a:rPr>
                  <a:t>Person</a:t>
                </a:r>
                <a:endParaRPr lang="en-US" altLang="ja-JP" sz="1200">
                  <a:ea typeface="ＭＳ Ｐゴシック" pitchFamily="34" charset="-128"/>
                </a:endParaRPr>
              </a:p>
            </p:txBody>
          </p:sp>
          <p:sp>
            <p:nvSpPr>
              <p:cNvPr id="49179" name="Oval 174"/>
              <p:cNvSpPr>
                <a:spLocks noChangeArrowheads="1"/>
              </p:cNvSpPr>
              <p:nvPr/>
            </p:nvSpPr>
            <p:spPr bwMode="auto">
              <a:xfrm>
                <a:off x="1599" y="2645"/>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180" name="Freeform 175"/>
              <p:cNvSpPr>
                <a:spLocks/>
              </p:cNvSpPr>
              <p:nvPr/>
            </p:nvSpPr>
            <p:spPr bwMode="auto">
              <a:xfrm>
                <a:off x="1530" y="2672"/>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spTree>
    <p:custDataLst>
      <p:tags r:id="rId1"/>
    </p:custData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GB" sz="4000" smtClean="0"/>
              <a:t>FriendsArray1</a:t>
            </a:r>
            <a:endParaRPr lang="en-US" sz="4000" smtClean="0"/>
          </a:p>
        </p:txBody>
      </p:sp>
      <p:sp>
        <p:nvSpPr>
          <p:cNvPr id="50179" name="Rectangle 3"/>
          <p:cNvSpPr>
            <a:spLocks noGrp="1" noChangeArrowheads="1"/>
          </p:cNvSpPr>
          <p:nvPr>
            <p:ph type="body" idx="1"/>
          </p:nvPr>
        </p:nvSpPr>
        <p:spPr/>
        <p:txBody>
          <a:bodyPr/>
          <a:lstStyle/>
          <a:p>
            <a:r>
              <a:rPr lang="en-GB" smtClean="0"/>
              <a:t>This is a sample class which sets up an array of 4 Persons, with their details hard-coded.</a:t>
            </a:r>
          </a:p>
          <a:p>
            <a:endParaRPr lang="en-GB" smtClean="0"/>
          </a:p>
          <a:p>
            <a:r>
              <a:rPr lang="en-GB" smtClean="0"/>
              <a:t>This is useful for testing purposes</a:t>
            </a:r>
            <a:endParaRPr 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25476A1-C7D7-42D7-8EED-10B0F75DC0BF}" type="slidenum">
              <a:rPr lang="en-IE" sz="1400" smtClean="0"/>
              <a:pPr/>
              <a:t>19</a:t>
            </a:fld>
            <a:endParaRPr lang="en-IE" sz="1400" smtClean="0"/>
          </a:p>
        </p:txBody>
      </p:sp>
      <p:sp>
        <p:nvSpPr>
          <p:cNvPr id="51203" name="Rectangle 2"/>
          <p:cNvSpPr>
            <a:spLocks noGrp="1" noChangeArrowheads="1"/>
          </p:cNvSpPr>
          <p:nvPr>
            <p:ph type="title"/>
          </p:nvPr>
        </p:nvSpPr>
        <p:spPr/>
        <p:txBody>
          <a:bodyPr/>
          <a:lstStyle/>
          <a:p>
            <a:r>
              <a:rPr lang="en-US" sz="3600" smtClean="0"/>
              <a:t>FriendsArray2.java </a:t>
            </a:r>
          </a:p>
        </p:txBody>
      </p:sp>
      <p:sp>
        <p:nvSpPr>
          <p:cNvPr id="51204" name="Rectangle 3"/>
          <p:cNvSpPr>
            <a:spLocks noGrp="1" noChangeArrowheads="1"/>
          </p:cNvSpPr>
          <p:nvPr>
            <p:ph type="body" idx="1"/>
          </p:nvPr>
        </p:nvSpPr>
        <p:spPr>
          <a:xfrm>
            <a:off x="242888" y="1174750"/>
            <a:ext cx="8710612" cy="406400"/>
          </a:xfrm>
        </p:spPr>
        <p:txBody>
          <a:bodyPr/>
          <a:lstStyle/>
          <a:p>
            <a:pPr marL="0" indent="0">
              <a:lnSpc>
                <a:spcPct val="90000"/>
              </a:lnSpc>
              <a:buFontTx/>
              <a:buNone/>
            </a:pPr>
            <a:r>
              <a:rPr lang="en-US" sz="2800" smtClean="0"/>
              <a:t>           takes the details in interactively</a:t>
            </a:r>
          </a:p>
          <a:p>
            <a:pPr lvl="2">
              <a:lnSpc>
                <a:spcPct val="90000"/>
              </a:lnSpc>
              <a:buFontTx/>
              <a:buNone/>
            </a:pPr>
            <a:endParaRPr lang="en-US" sz="2000" smtClean="0">
              <a:latin typeface="Courier New" pitchFamily="49" charset="0"/>
            </a:endParaRPr>
          </a:p>
        </p:txBody>
      </p:sp>
      <p:grpSp>
        <p:nvGrpSpPr>
          <p:cNvPr id="51205" name="Group 4"/>
          <p:cNvGrpSpPr>
            <a:grpSpLocks/>
          </p:cNvGrpSpPr>
          <p:nvPr/>
        </p:nvGrpSpPr>
        <p:grpSpPr bwMode="auto">
          <a:xfrm>
            <a:off x="395288" y="1700213"/>
            <a:ext cx="8569325" cy="4365625"/>
            <a:chOff x="611" y="1067"/>
            <a:chExt cx="4744" cy="2598"/>
          </a:xfrm>
        </p:grpSpPr>
        <p:sp>
          <p:nvSpPr>
            <p:cNvPr id="51206" name="Rectangle 5"/>
            <p:cNvSpPr>
              <a:spLocks noChangeArrowheads="1"/>
            </p:cNvSpPr>
            <p:nvPr/>
          </p:nvSpPr>
          <p:spPr bwMode="auto">
            <a:xfrm>
              <a:off x="611" y="1067"/>
              <a:ext cx="4744"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1207" name="Rectangle 6"/>
            <p:cNvSpPr>
              <a:spLocks noChangeArrowheads="1"/>
            </p:cNvSpPr>
            <p:nvPr/>
          </p:nvSpPr>
          <p:spPr bwMode="auto">
            <a:xfrm>
              <a:off x="702" y="1146"/>
              <a:ext cx="4562" cy="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 pos="914400" algn="l"/>
                  <a:tab pos="1257300" algn="l"/>
                  <a:tab pos="1828800" algn="l"/>
                  <a:tab pos="2057400" algn="l"/>
                  <a:tab pos="2286000" algn="l"/>
                </a:tabLst>
              </a:pPr>
              <a:r>
                <a:rPr lang="en-IE" sz="1400">
                  <a:solidFill>
                    <a:srgbClr val="0033CC"/>
                  </a:solidFill>
                  <a:latin typeface="Courier New" pitchFamily="49" charset="0"/>
                  <a:ea typeface="ＭＳ Ｐゴシック" pitchFamily="34" charset="-128"/>
                </a:rPr>
                <a:t>// enter the details</a:t>
              </a:r>
              <a:endParaRPr lang="en-US" sz="1400">
                <a:solidFill>
                  <a:srgbClr val="0033CC"/>
                </a:solidFill>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400">
                  <a:solidFill>
                    <a:srgbClr val="0033CC"/>
                  </a:solidFill>
                  <a:latin typeface="Courier New" pitchFamily="49" charset="0"/>
                  <a:ea typeface="ＭＳ Ｐゴシック" pitchFamily="34" charset="-128"/>
                </a:rPr>
                <a:t>for</a:t>
              </a:r>
              <a:r>
                <a:rPr lang="en-US" sz="1400">
                  <a:latin typeface="Courier New" pitchFamily="49" charset="0"/>
                  <a:ea typeface="ＭＳ Ｐゴシック" pitchFamily="34" charset="-128"/>
                </a:rPr>
                <a:t> </a:t>
              </a:r>
              <a:r>
                <a:rPr lang="en-US" sz="1400">
                  <a:solidFill>
                    <a:srgbClr val="A50021"/>
                  </a:solidFill>
                  <a:latin typeface="Courier New" pitchFamily="49" charset="0"/>
                  <a:ea typeface="ＭＳ Ｐゴシック" pitchFamily="34" charset="-128"/>
                </a:rPr>
                <a:t>(</a:t>
              </a:r>
              <a:r>
                <a:rPr lang="en-US" sz="1400">
                  <a:solidFill>
                    <a:srgbClr val="0033CC"/>
                  </a:solidFill>
                  <a:latin typeface="Courier New" pitchFamily="49" charset="0"/>
                  <a:ea typeface="ＭＳ Ｐゴシック" pitchFamily="34" charset="-128"/>
                </a:rPr>
                <a:t>int</a:t>
              </a:r>
              <a:r>
                <a:rPr lang="en-US" sz="1400">
                  <a:latin typeface="Courier New" pitchFamily="49" charset="0"/>
                  <a:ea typeface="ＭＳ Ｐゴシック" pitchFamily="34" charset="-128"/>
                </a:rPr>
                <a:t> i = 0; i &lt; friends.length; i++</a:t>
              </a:r>
              <a:r>
                <a:rPr lang="en-US" sz="1400">
                  <a:solidFill>
                    <a:srgbClr val="A50021"/>
                  </a:solidFill>
                  <a:latin typeface="Courier New" pitchFamily="49" charset="0"/>
                  <a:ea typeface="ＭＳ Ｐゴシック" pitchFamily="34" charset="-128"/>
                </a:rPr>
                <a:t>) {</a:t>
              </a:r>
            </a:p>
            <a:p>
              <a:pPr eaLnBrk="1" hangingPunct="1">
                <a:lnSpc>
                  <a:spcPct val="80000"/>
                </a:lnSpc>
                <a:spcBef>
                  <a:spcPct val="50000"/>
                </a:spcBef>
                <a:tabLst>
                  <a:tab pos="457200" algn="l"/>
                  <a:tab pos="914400" algn="l"/>
                  <a:tab pos="1257300" algn="l"/>
                  <a:tab pos="1828800" algn="l"/>
                  <a:tab pos="2057400" algn="l"/>
                  <a:tab pos="2286000" algn="l"/>
                </a:tabLst>
              </a:pPr>
              <a:r>
                <a:rPr lang="en-US" sz="1400">
                  <a:latin typeface="Courier New" pitchFamily="49" charset="0"/>
                  <a:ea typeface="ＭＳ Ｐゴシック" pitchFamily="34" charset="-128"/>
                </a:rPr>
                <a:t>	</a:t>
              </a:r>
              <a:r>
                <a:rPr lang="en-US" sz="1200">
                  <a:latin typeface="Courier New" pitchFamily="49" charset="0"/>
                  <a:ea typeface="ＭＳ Ｐゴシック" pitchFamily="34" charset="-128"/>
                </a:rPr>
                <a:t>friends[i</a:t>
              </a:r>
              <a:r>
                <a:rPr lang="en-US" sz="1200">
                  <a:solidFill>
                    <a:srgbClr val="A50021"/>
                  </a:solidFill>
                  <a:latin typeface="Courier New" pitchFamily="49" charset="0"/>
                  <a:ea typeface="ＭＳ Ｐゴシック" pitchFamily="34" charset="-128"/>
                </a:rPr>
                <a:t>]</a:t>
              </a:r>
              <a:r>
                <a:rPr lang="en-US" sz="1200">
                  <a:latin typeface="Courier New" pitchFamily="49" charset="0"/>
                  <a:ea typeface="ＭＳ Ｐゴシック" pitchFamily="34" charset="-128"/>
                </a:rPr>
                <a:t> = </a:t>
              </a:r>
              <a:r>
                <a:rPr lang="en-US" sz="1200">
                  <a:solidFill>
                    <a:srgbClr val="0033CC"/>
                  </a:solidFill>
                  <a:latin typeface="Courier New" pitchFamily="49" charset="0"/>
                  <a:ea typeface="ＭＳ Ｐゴシック" pitchFamily="34" charset="-128"/>
                </a:rPr>
                <a:t>new</a:t>
              </a:r>
              <a:r>
                <a:rPr lang="en-US" sz="1200">
                  <a:latin typeface="Courier New" pitchFamily="49" charset="0"/>
                  <a:ea typeface="ＭＳ Ｐゴシック" pitchFamily="34" charset="-128"/>
                </a:rPr>
                <a:t> Person</a:t>
              </a:r>
              <a:r>
                <a:rPr lang="en-US" sz="1200">
                  <a:solidFill>
                    <a:srgbClr val="A50021"/>
                  </a:solidFill>
                  <a:latin typeface="Courier New" pitchFamily="49" charset="0"/>
                  <a:ea typeface="ＭＳ Ｐゴシック" pitchFamily="34" charset="-128"/>
                </a:rPr>
                <a:t>( )</a:t>
              </a:r>
              <a:r>
                <a:rPr lang="en-US" sz="1200">
                  <a:latin typeface="Courier New" pitchFamily="49" charset="0"/>
                  <a:ea typeface="ＭＳ Ｐゴシック" pitchFamily="34" charset="-128"/>
                </a:rPr>
                <a:t>;  </a:t>
              </a:r>
              <a:r>
                <a:rPr lang="en-US" sz="1200">
                  <a:solidFill>
                    <a:srgbClr val="33CC33"/>
                  </a:solidFill>
                  <a:latin typeface="Courier New" pitchFamily="49" charset="0"/>
                  <a:ea typeface="ＭＳ Ｐゴシック" pitchFamily="34" charset="-128"/>
                </a:rPr>
                <a:t>//create a new Person and assign value</a:t>
              </a:r>
              <a:r>
                <a:rPr lang="en-US" sz="1200">
                  <a:latin typeface="Courier New" pitchFamily="49" charset="0"/>
                  <a:ea typeface="ＭＳ Ｐゴシック" pitchFamily="34" charset="-128"/>
                </a:rPr>
                <a:t>s</a:t>
              </a:r>
              <a:br>
                <a:rPr lang="en-US" sz="1200">
                  <a:latin typeface="Courier New" pitchFamily="49" charset="0"/>
                  <a:ea typeface="ＭＳ Ｐゴシック" pitchFamily="34" charset="-128"/>
                </a:rPr>
              </a:br>
              <a:endParaRPr lang="en-US" sz="1200">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200">
                  <a:latin typeface="Courier New" pitchFamily="49" charset="0"/>
                  <a:ea typeface="ＭＳ Ｐゴシック" pitchFamily="34" charset="-128"/>
                </a:rPr>
                <a:t>	friends</a:t>
              </a:r>
              <a:r>
                <a:rPr lang="en-US" sz="1200">
                  <a:solidFill>
                    <a:srgbClr val="A50021"/>
                  </a:solidFill>
                  <a:latin typeface="Courier New" pitchFamily="49" charset="0"/>
                  <a:ea typeface="ＭＳ Ｐゴシック" pitchFamily="34" charset="-128"/>
                </a:rPr>
                <a:t>[</a:t>
              </a:r>
              <a:r>
                <a:rPr lang="en-US" sz="1200">
                  <a:latin typeface="Courier New" pitchFamily="49" charset="0"/>
                  <a:ea typeface="ＭＳ Ｐゴシック" pitchFamily="34" charset="-128"/>
                </a:rPr>
                <a:t>i</a:t>
              </a:r>
              <a:r>
                <a:rPr lang="en-US" sz="1200">
                  <a:solidFill>
                    <a:srgbClr val="A50021"/>
                  </a:solidFill>
                  <a:latin typeface="Courier New" pitchFamily="49" charset="0"/>
                  <a:ea typeface="ＭＳ Ｐゴシック" pitchFamily="34" charset="-128"/>
                </a:rPr>
                <a:t>]</a:t>
              </a:r>
              <a:r>
                <a:rPr lang="en-US" sz="1200">
                  <a:latin typeface="Courier New" pitchFamily="49" charset="0"/>
                  <a:ea typeface="ＭＳ Ｐゴシック" pitchFamily="34" charset="-128"/>
                </a:rPr>
                <a:t>.setName</a:t>
              </a:r>
              <a:r>
                <a:rPr lang="en-US" sz="1200">
                  <a:solidFill>
                    <a:srgbClr val="A50021"/>
                  </a:solidFill>
                  <a:latin typeface="Courier New" pitchFamily="49" charset="0"/>
                  <a:ea typeface="ＭＳ Ｐゴシック" pitchFamily="34" charset="-128"/>
                </a:rPr>
                <a:t>(</a:t>
              </a:r>
              <a:r>
                <a:rPr lang="en-US" sz="1200">
                  <a:latin typeface="Courier New" pitchFamily="49" charset="0"/>
                  <a:ea typeface="ＭＳ Ｐゴシック" pitchFamily="34" charset="-128"/>
                </a:rPr>
                <a:t> JOptionPane.showInputDialog(“Name”  </a:t>
              </a:r>
              <a:r>
                <a:rPr lang="en-US" sz="1200">
                  <a:solidFill>
                    <a:srgbClr val="A50021"/>
                  </a:solidFill>
                  <a:latin typeface="Courier New" pitchFamily="49" charset="0"/>
                  <a:ea typeface="ＭＳ Ｐゴシック" pitchFamily="34" charset="-128"/>
                </a:rPr>
                <a:t>))</a:t>
              </a:r>
              <a:r>
                <a:rPr lang="en-US" sz="120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r>
                <a:rPr lang="en-US" sz="1200">
                  <a:latin typeface="Courier New" pitchFamily="49" charset="0"/>
                  <a:ea typeface="ＭＳ Ｐゴシック" pitchFamily="34" charset="-128"/>
                </a:rPr>
                <a:t>	friends</a:t>
              </a:r>
              <a:r>
                <a:rPr lang="en-US" sz="1200">
                  <a:solidFill>
                    <a:srgbClr val="A50021"/>
                  </a:solidFill>
                  <a:latin typeface="Courier New" pitchFamily="49" charset="0"/>
                  <a:ea typeface="ＭＳ Ｐゴシック" pitchFamily="34" charset="-128"/>
                </a:rPr>
                <a:t>[</a:t>
              </a:r>
              <a:r>
                <a:rPr lang="en-US" sz="1200">
                  <a:latin typeface="Courier New" pitchFamily="49" charset="0"/>
                  <a:ea typeface="ＭＳ Ｐゴシック" pitchFamily="34" charset="-128"/>
                </a:rPr>
                <a:t>i</a:t>
              </a:r>
              <a:r>
                <a:rPr lang="en-US" sz="1200">
                  <a:solidFill>
                    <a:srgbClr val="A50021"/>
                  </a:solidFill>
                  <a:latin typeface="Courier New" pitchFamily="49" charset="0"/>
                  <a:ea typeface="ＭＳ Ｐゴシック" pitchFamily="34" charset="-128"/>
                </a:rPr>
                <a:t>]</a:t>
              </a:r>
              <a:r>
                <a:rPr lang="en-US" sz="1200">
                  <a:latin typeface="Courier New" pitchFamily="49" charset="0"/>
                  <a:ea typeface="ＭＳ Ｐゴシック" pitchFamily="34" charset="-128"/>
                </a:rPr>
                <a:t>.setAge</a:t>
              </a:r>
              <a:r>
                <a:rPr lang="en-US" sz="1200">
                  <a:solidFill>
                    <a:srgbClr val="A50021"/>
                  </a:solidFill>
                  <a:latin typeface="Courier New" pitchFamily="49" charset="0"/>
                  <a:ea typeface="ＭＳ Ｐゴシック" pitchFamily="34" charset="-128"/>
                </a:rPr>
                <a:t>(Integer.parseInt(</a:t>
              </a:r>
              <a:r>
                <a:rPr lang="en-US" sz="1200">
                  <a:latin typeface="Courier New" pitchFamily="49" charset="0"/>
                  <a:ea typeface="ＭＳ Ｐゴシック" pitchFamily="34" charset="-128"/>
                </a:rPr>
                <a:t>JOptionPane.showInputDialog(“Age:”   </a:t>
              </a:r>
              <a:r>
                <a:rPr lang="en-US" sz="1200">
                  <a:solidFill>
                    <a:srgbClr val="A50021"/>
                  </a:solidFill>
                  <a:latin typeface="Courier New" pitchFamily="49" charset="0"/>
                  <a:ea typeface="ＭＳ Ｐゴシック" pitchFamily="34" charset="-128"/>
                </a:rPr>
                <a:t>))</a:t>
              </a:r>
              <a:r>
                <a:rPr lang="en-US" sz="120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r>
                <a:rPr lang="en-US" sz="1200">
                  <a:latin typeface="Courier New" pitchFamily="49" charset="0"/>
                  <a:ea typeface="ＭＳ Ｐゴシック" pitchFamily="34" charset="-128"/>
                </a:rPr>
                <a:t>	friends</a:t>
              </a:r>
              <a:r>
                <a:rPr lang="en-US" sz="1200">
                  <a:solidFill>
                    <a:srgbClr val="A50021"/>
                  </a:solidFill>
                  <a:latin typeface="Courier New" pitchFamily="49" charset="0"/>
                  <a:ea typeface="ＭＳ Ｐゴシック" pitchFamily="34" charset="-128"/>
                </a:rPr>
                <a:t>[</a:t>
              </a:r>
              <a:r>
                <a:rPr lang="en-US" sz="1200">
                  <a:latin typeface="Courier New" pitchFamily="49" charset="0"/>
                  <a:ea typeface="ＭＳ Ｐゴシック" pitchFamily="34" charset="-128"/>
                </a:rPr>
                <a:t>i</a:t>
              </a:r>
              <a:r>
                <a:rPr lang="en-US" sz="1200">
                  <a:solidFill>
                    <a:srgbClr val="A50021"/>
                  </a:solidFill>
                  <a:latin typeface="Courier New" pitchFamily="49" charset="0"/>
                  <a:ea typeface="ＭＳ Ｐゴシック" pitchFamily="34" charset="-128"/>
                </a:rPr>
                <a:t>]</a:t>
              </a:r>
              <a:r>
                <a:rPr lang="en-US" sz="1200">
                  <a:latin typeface="Courier New" pitchFamily="49" charset="0"/>
                  <a:ea typeface="ＭＳ Ｐゴシック" pitchFamily="34" charset="-128"/>
                </a:rPr>
                <a:t>.setGender(JOptionPane.showInputDialog(“Gender:”</a:t>
              </a:r>
              <a:r>
                <a:rPr lang="en-US" sz="1200">
                  <a:solidFill>
                    <a:srgbClr val="A50021"/>
                  </a:solidFill>
                  <a:latin typeface="Courier New" pitchFamily="49" charset="0"/>
                  <a:ea typeface="ＭＳ Ｐゴシック" pitchFamily="34" charset="-128"/>
                </a:rPr>
                <a:t>).charAt(0))</a:t>
              </a:r>
              <a:r>
                <a:rPr lang="en-US" sz="120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r>
                <a:rPr lang="en-US" sz="1400">
                  <a:solidFill>
                    <a:srgbClr val="A50021"/>
                  </a:solidFill>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r>
                <a:rPr lang="en-IE" sz="1400">
                  <a:solidFill>
                    <a:srgbClr val="A50021"/>
                  </a:solidFill>
                  <a:latin typeface="Courier New" pitchFamily="49" charset="0"/>
                  <a:ea typeface="ＭＳ Ｐゴシック" pitchFamily="34" charset="-128"/>
                </a:rPr>
                <a:t>// display the array</a:t>
              </a:r>
              <a:endParaRPr lang="en-US" sz="1400">
                <a:solidFill>
                  <a:srgbClr val="A50021"/>
                </a:solidFill>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600"/>
                <a:t>JTextArea area = </a:t>
              </a:r>
              <a:r>
                <a:rPr lang="en-US" sz="1400">
                  <a:solidFill>
                    <a:srgbClr val="0033CC"/>
                  </a:solidFill>
                  <a:latin typeface="Courier New" pitchFamily="49" charset="0"/>
                  <a:ea typeface="ＭＳ Ｐゴシック" pitchFamily="34" charset="-128"/>
                </a:rPr>
                <a:t>new</a:t>
              </a:r>
              <a:r>
                <a:rPr lang="en-US" sz="1600"/>
                <a:t> JTextArea();</a:t>
              </a:r>
            </a:p>
            <a:p>
              <a:pPr>
                <a:tabLst>
                  <a:tab pos="457200" algn="l"/>
                  <a:tab pos="914400" algn="l"/>
                  <a:tab pos="1257300" algn="l"/>
                  <a:tab pos="1828800" algn="l"/>
                  <a:tab pos="2057400" algn="l"/>
                  <a:tab pos="2286000" algn="l"/>
                </a:tabLst>
              </a:pPr>
              <a:r>
                <a:rPr lang="en-US" sz="1600"/>
                <a:t>        </a:t>
              </a:r>
              <a:r>
                <a:rPr lang="en-US" sz="1400">
                  <a:solidFill>
                    <a:srgbClr val="0033CC"/>
                  </a:solidFill>
                  <a:latin typeface="Courier New" pitchFamily="49" charset="0"/>
                  <a:ea typeface="ＭＳ Ｐゴシック" pitchFamily="34" charset="-128"/>
                </a:rPr>
                <a:t>for</a:t>
              </a:r>
              <a:r>
                <a:rPr lang="en-US" sz="1600"/>
                <a:t> (Person pp : friends)</a:t>
              </a:r>
            </a:p>
            <a:p>
              <a:pPr>
                <a:tabLst>
                  <a:tab pos="457200" algn="l"/>
                  <a:tab pos="914400" algn="l"/>
                  <a:tab pos="1257300" algn="l"/>
                  <a:tab pos="1828800" algn="l"/>
                  <a:tab pos="2057400" algn="l"/>
                  <a:tab pos="2286000" algn="l"/>
                </a:tabLst>
              </a:pPr>
              <a:r>
                <a:rPr lang="en-US" sz="1600"/>
                <a:t>        	  area.append( pp + </a:t>
              </a:r>
              <a:r>
                <a:rPr lang="en-US" sz="1400">
                  <a:solidFill>
                    <a:srgbClr val="0033CC"/>
                  </a:solidFill>
                  <a:latin typeface="Courier New" pitchFamily="49" charset="0"/>
                  <a:ea typeface="ＭＳ Ｐゴシック" pitchFamily="34" charset="-128"/>
                </a:rPr>
                <a:t>"\n</a:t>
              </a:r>
              <a:r>
                <a:rPr lang="en-US" sz="1600"/>
                <a:t>");</a:t>
              </a:r>
            </a:p>
            <a:p>
              <a:pPr>
                <a:tabLst>
                  <a:tab pos="457200" algn="l"/>
                  <a:tab pos="914400" algn="l"/>
                  <a:tab pos="1257300" algn="l"/>
                  <a:tab pos="1828800" algn="l"/>
                  <a:tab pos="2057400" algn="l"/>
                  <a:tab pos="2286000" algn="l"/>
                </a:tabLst>
              </a:pPr>
              <a:r>
                <a:rPr lang="en-US" sz="1600"/>
                <a:t>        JOptionPane.showMessageDialog(null,area);</a:t>
              </a:r>
            </a:p>
          </p:txBody>
        </p:sp>
      </p:grpSp>
    </p:spTree>
    <p:custDataLst>
      <p:tags r:id="rId1"/>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30D1F1E-4AB4-4889-AAAD-7A7590A518BC}" type="slidenum">
              <a:rPr lang="en-IE" sz="1400" smtClean="0"/>
              <a:pPr/>
              <a:t>2</a:t>
            </a:fld>
            <a:endParaRPr lang="en-IE" sz="1400" smtClean="0"/>
          </a:p>
        </p:txBody>
      </p:sp>
      <p:sp>
        <p:nvSpPr>
          <p:cNvPr id="33795" name="Rectangle 2"/>
          <p:cNvSpPr>
            <a:spLocks noGrp="1" noChangeArrowheads="1"/>
          </p:cNvSpPr>
          <p:nvPr>
            <p:ph type="title"/>
          </p:nvPr>
        </p:nvSpPr>
        <p:spPr/>
        <p:txBody>
          <a:bodyPr/>
          <a:lstStyle/>
          <a:p>
            <a:r>
              <a:rPr lang="en-IE" sz="4000" smtClean="0"/>
              <a:t>Sample Programs</a:t>
            </a:r>
            <a:endParaRPr lang="en-US" sz="4000" smtClean="0"/>
          </a:p>
        </p:txBody>
      </p:sp>
      <p:sp>
        <p:nvSpPr>
          <p:cNvPr id="33796" name="Rectangle 3"/>
          <p:cNvSpPr>
            <a:spLocks noGrp="1" noChangeArrowheads="1"/>
          </p:cNvSpPr>
          <p:nvPr>
            <p:ph type="body" idx="1"/>
          </p:nvPr>
        </p:nvSpPr>
        <p:spPr/>
        <p:txBody>
          <a:bodyPr/>
          <a:lstStyle/>
          <a:p>
            <a:r>
              <a:rPr lang="en-IE" smtClean="0"/>
              <a:t>WelcomeWithArgs1</a:t>
            </a:r>
          </a:p>
          <a:p>
            <a:r>
              <a:rPr lang="en-IE" smtClean="0"/>
              <a:t>WelcomeWithArgs2</a:t>
            </a:r>
          </a:p>
          <a:p>
            <a:r>
              <a:rPr lang="en-IE" smtClean="0"/>
              <a:t>Person.java</a:t>
            </a:r>
          </a:p>
          <a:p>
            <a:r>
              <a:rPr lang="en-IE" smtClean="0"/>
              <a:t>FriendsArray1-4</a:t>
            </a:r>
          </a:p>
          <a:p>
            <a:r>
              <a:rPr lang="en-IE" smtClean="0"/>
              <a:t>Extra examples Weekday1, Weekday2JList, ProcessPersonArray1JCombo, Rain</a:t>
            </a:r>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55B54224-D912-4571-9200-682B318755A3}" type="slidenum">
              <a:rPr lang="en-IE" sz="1400" smtClean="0"/>
              <a:pPr/>
              <a:t>20</a:t>
            </a:fld>
            <a:endParaRPr lang="en-IE" sz="1400" smtClean="0"/>
          </a:p>
        </p:txBody>
      </p:sp>
      <p:sp>
        <p:nvSpPr>
          <p:cNvPr id="52227" name="Rectangle 2"/>
          <p:cNvSpPr>
            <a:spLocks noGrp="1" noChangeArrowheads="1"/>
          </p:cNvSpPr>
          <p:nvPr>
            <p:ph type="title"/>
          </p:nvPr>
        </p:nvSpPr>
        <p:spPr/>
        <p:txBody>
          <a:bodyPr/>
          <a:lstStyle/>
          <a:p>
            <a:r>
              <a:rPr lang="en-US" sz="3600" smtClean="0"/>
              <a:t>The enhanced ‘for’ loop (java 1.5)</a:t>
            </a:r>
          </a:p>
        </p:txBody>
      </p:sp>
      <p:grpSp>
        <p:nvGrpSpPr>
          <p:cNvPr id="52228" name="Group 3"/>
          <p:cNvGrpSpPr>
            <a:grpSpLocks/>
          </p:cNvGrpSpPr>
          <p:nvPr/>
        </p:nvGrpSpPr>
        <p:grpSpPr bwMode="auto">
          <a:xfrm>
            <a:off x="611188" y="1341438"/>
            <a:ext cx="7797800" cy="4951412"/>
            <a:chOff x="331" y="836"/>
            <a:chExt cx="4912" cy="3119"/>
          </a:xfrm>
        </p:grpSpPr>
        <p:sp>
          <p:nvSpPr>
            <p:cNvPr id="52229" name="Rectangle 4"/>
            <p:cNvSpPr>
              <a:spLocks noChangeArrowheads="1"/>
            </p:cNvSpPr>
            <p:nvPr/>
          </p:nvSpPr>
          <p:spPr bwMode="auto">
            <a:xfrm>
              <a:off x="331" y="836"/>
              <a:ext cx="4912" cy="3004"/>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2230" name="Rectangle 5"/>
            <p:cNvSpPr>
              <a:spLocks noChangeArrowheads="1"/>
            </p:cNvSpPr>
            <p:nvPr/>
          </p:nvSpPr>
          <p:spPr bwMode="auto">
            <a:xfrm>
              <a:off x="416" y="937"/>
              <a:ext cx="4741" cy="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Lst>
              </a:pPr>
              <a:r>
                <a:rPr lang="en-IE">
                  <a:ea typeface="ＭＳ Ｐゴシック" pitchFamily="34" charset="-128"/>
                </a:rPr>
                <a:t>There is a simpler notation for the ‘for’ loop if you only want to read all the items in an array, from first to last, without changing any of them</a:t>
              </a:r>
              <a:endParaRPr lang="en-US">
                <a:ea typeface="ＭＳ Ｐゴシック" pitchFamily="34" charset="-128"/>
              </a:endParaRPr>
            </a:p>
            <a:p>
              <a:pPr eaLnBrk="1" hangingPunct="1">
                <a:lnSpc>
                  <a:spcPct val="80000"/>
                </a:lnSpc>
                <a:spcBef>
                  <a:spcPct val="50000"/>
                </a:spcBef>
                <a:tabLst>
                  <a:tab pos="457200" algn="l"/>
                </a:tabLst>
              </a:pPr>
              <a:endParaRPr lang="en-US" sz="1600">
                <a:latin typeface="Courier New" pitchFamily="49" charset="0"/>
                <a:ea typeface="ＭＳ Ｐゴシック" pitchFamily="34" charset="-128"/>
              </a:endParaRPr>
            </a:p>
            <a:p>
              <a:pPr eaLnBrk="1" hangingPunct="1">
                <a:lnSpc>
                  <a:spcPct val="80000"/>
                </a:lnSpc>
                <a:spcBef>
                  <a:spcPct val="50000"/>
                </a:spcBef>
                <a:tabLst>
                  <a:tab pos="457200" algn="l"/>
                </a:tabLst>
              </a:pPr>
              <a:r>
                <a:rPr lang="en-US" sz="1600">
                  <a:solidFill>
                    <a:srgbClr val="0033CC"/>
                  </a:solidFill>
                  <a:latin typeface="Courier New" pitchFamily="49" charset="0"/>
                  <a:ea typeface="ＭＳ Ｐゴシック" pitchFamily="34" charset="-128"/>
                </a:rPr>
                <a:t>double</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 rainfall = </a:t>
              </a:r>
              <a:r>
                <a:rPr lang="en-US" sz="1600">
                  <a:solidFill>
                    <a:srgbClr val="0033CC"/>
                  </a:solidFill>
                  <a:latin typeface="Courier New" pitchFamily="49" charset="0"/>
                  <a:ea typeface="ＭＳ Ｐゴシック" pitchFamily="34" charset="-128"/>
                </a:rPr>
                <a:t>new</a:t>
              </a:r>
              <a:r>
                <a:rPr lang="en-US" sz="1600">
                  <a:latin typeface="Courier New" pitchFamily="49" charset="0"/>
                  <a:ea typeface="ＭＳ Ｐゴシック" pitchFamily="34" charset="-128"/>
                </a:rPr>
                <a:t> </a:t>
              </a:r>
              <a:r>
                <a:rPr lang="en-US" sz="1600">
                  <a:solidFill>
                    <a:srgbClr val="0033CC"/>
                  </a:solidFill>
                  <a:latin typeface="Courier New" pitchFamily="49" charset="0"/>
                  <a:ea typeface="ＭＳ Ｐゴシック" pitchFamily="34" charset="-128"/>
                </a:rPr>
                <a:t>double</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12</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lnSpc>
                  <a:spcPct val="80000"/>
                </a:lnSpc>
                <a:spcBef>
                  <a:spcPct val="50000"/>
                </a:spcBef>
                <a:tabLst>
                  <a:tab pos="457200" algn="l"/>
                </a:tabLst>
              </a:pPr>
              <a:r>
                <a:rPr lang="en-IE" sz="1600">
                  <a:solidFill>
                    <a:srgbClr val="008000"/>
                  </a:solidFill>
                  <a:latin typeface="Courier New" pitchFamily="49" charset="0"/>
                  <a:ea typeface="ＭＳ Ｐゴシック" pitchFamily="34" charset="-128"/>
                </a:rPr>
                <a:t>// set up the values in the array (not done here)</a:t>
              </a:r>
              <a:endParaRPr lang="en-US" sz="1600">
                <a:solidFill>
                  <a:srgbClr val="008000"/>
                </a:solidFill>
                <a:latin typeface="Courier New" pitchFamily="49" charset="0"/>
                <a:ea typeface="ＭＳ Ｐゴシック" pitchFamily="34" charset="-128"/>
              </a:endParaRPr>
            </a:p>
            <a:p>
              <a:pPr eaLnBrk="1" hangingPunct="1">
                <a:lnSpc>
                  <a:spcPct val="80000"/>
                </a:lnSpc>
                <a:spcBef>
                  <a:spcPct val="50000"/>
                </a:spcBef>
                <a:tabLst>
                  <a:tab pos="457200" algn="l"/>
                </a:tabLst>
              </a:pPr>
              <a:endParaRPr lang="en-US" sz="1600">
                <a:solidFill>
                  <a:srgbClr val="0033CC"/>
                </a:solidFill>
                <a:latin typeface="Courier New" pitchFamily="49" charset="0"/>
                <a:ea typeface="ＭＳ Ｐゴシック" pitchFamily="34" charset="-128"/>
              </a:endParaRPr>
            </a:p>
            <a:p>
              <a:pPr eaLnBrk="1" hangingPunct="1">
                <a:lnSpc>
                  <a:spcPct val="80000"/>
                </a:lnSpc>
                <a:spcBef>
                  <a:spcPct val="50000"/>
                </a:spcBef>
                <a:tabLst>
                  <a:tab pos="457200" algn="l"/>
                </a:tabLst>
              </a:pPr>
              <a:r>
                <a:rPr lang="en-US" sz="1600">
                  <a:solidFill>
                    <a:srgbClr val="0033CC"/>
                  </a:solidFill>
                  <a:latin typeface="Courier New" pitchFamily="49" charset="0"/>
                  <a:ea typeface="ＭＳ Ｐゴシック" pitchFamily="34" charset="-128"/>
                </a:rPr>
                <a:t>double</a:t>
              </a:r>
              <a:r>
                <a:rPr lang="en-US" sz="1600">
                  <a:latin typeface="Courier New" pitchFamily="49" charset="0"/>
                  <a:ea typeface="ＭＳ Ｐゴシック" pitchFamily="34" charset="-128"/>
                </a:rPr>
                <a:t>   annualAverage,</a:t>
              </a:r>
            </a:p>
            <a:p>
              <a:pPr eaLnBrk="1" hangingPunct="1">
                <a:lnSpc>
                  <a:spcPct val="80000"/>
                </a:lnSpc>
                <a:spcBef>
                  <a:spcPct val="50000"/>
                </a:spcBef>
                <a:tabLst>
                  <a:tab pos="457200" algn="l"/>
                </a:tabLst>
              </a:pPr>
              <a:r>
                <a:rPr lang="en-US" sz="1600">
                  <a:latin typeface="Courier New" pitchFamily="49" charset="0"/>
                  <a:ea typeface="ＭＳ Ｐゴシック" pitchFamily="34" charset="-128"/>
                </a:rPr>
                <a:t>		  sum = 0.0;</a:t>
              </a:r>
            </a:p>
            <a:p>
              <a:pPr eaLnBrk="1" hangingPunct="1">
                <a:lnSpc>
                  <a:spcPct val="80000"/>
                </a:lnSpc>
                <a:spcBef>
                  <a:spcPct val="50000"/>
                </a:spcBef>
                <a:tabLst>
                  <a:tab pos="457200" algn="l"/>
                </a:tabLst>
              </a:pPr>
              <a:endParaRPr lang="en-US" sz="1600">
                <a:latin typeface="Courier New" pitchFamily="49" charset="0"/>
                <a:ea typeface="ＭＳ Ｐゴシック" pitchFamily="34" charset="-128"/>
              </a:endParaRPr>
            </a:p>
            <a:p>
              <a:pPr eaLnBrk="1" hangingPunct="1">
                <a:lnSpc>
                  <a:spcPct val="80000"/>
                </a:lnSpc>
                <a:spcBef>
                  <a:spcPct val="50000"/>
                </a:spcBef>
                <a:tabLst>
                  <a:tab pos="457200" algn="l"/>
                </a:tabLst>
              </a:pPr>
              <a:r>
                <a:rPr lang="en-US" sz="1600">
                  <a:solidFill>
                    <a:srgbClr val="0033CC"/>
                  </a:solidFill>
                  <a:latin typeface="Courier New" pitchFamily="49" charset="0"/>
                  <a:ea typeface="ＭＳ Ｐゴシック" pitchFamily="34" charset="-128"/>
                </a:rPr>
                <a:t>for</a:t>
              </a:r>
              <a:r>
                <a:rPr lang="en-US" sz="1600">
                  <a:latin typeface="Courier New" pitchFamily="49" charset="0"/>
                  <a:ea typeface="ＭＳ Ｐゴシック" pitchFamily="34" charset="-128"/>
                </a:rPr>
                <a:t> </a:t>
              </a:r>
              <a:r>
                <a:rPr lang="en-US" sz="1600">
                  <a:solidFill>
                    <a:srgbClr val="A50021"/>
                  </a:solidFill>
                  <a:latin typeface="Courier New" pitchFamily="49" charset="0"/>
                  <a:ea typeface="ＭＳ Ｐゴシック" pitchFamily="34" charset="-128"/>
                </a:rPr>
                <a:t>(</a:t>
              </a:r>
              <a:r>
                <a:rPr lang="en-US" sz="1600">
                  <a:solidFill>
                    <a:srgbClr val="0033CC"/>
                  </a:solidFill>
                  <a:latin typeface="Courier New" pitchFamily="49" charset="0"/>
                  <a:ea typeface="ＭＳ Ｐゴシック" pitchFamily="34" charset="-128"/>
                </a:rPr>
                <a:t>double</a:t>
              </a:r>
              <a:r>
                <a:rPr lang="en-US" sz="1600">
                  <a:latin typeface="Courier New" pitchFamily="49" charset="0"/>
                  <a:ea typeface="ＭＳ Ｐゴシック" pitchFamily="34" charset="-128"/>
                </a:rPr>
                <a:t> number : rainfall)</a:t>
              </a:r>
              <a:r>
                <a:rPr lang="en-US" sz="1600">
                  <a:solidFill>
                    <a:srgbClr val="A50021"/>
                  </a:solidFill>
                  <a:latin typeface="Courier New" pitchFamily="49" charset="0"/>
                  <a:ea typeface="ＭＳ Ｐゴシック" pitchFamily="34" charset="-128"/>
                </a:rPr>
                <a:t> {</a:t>
              </a:r>
            </a:p>
            <a:p>
              <a:pPr eaLnBrk="1" hangingPunct="1">
                <a:lnSpc>
                  <a:spcPct val="80000"/>
                </a:lnSpc>
                <a:spcBef>
                  <a:spcPct val="50000"/>
                </a:spcBef>
                <a:tabLst>
                  <a:tab pos="457200" algn="l"/>
                </a:tabLst>
              </a:pPr>
              <a:r>
                <a:rPr lang="en-US" sz="1600">
                  <a:latin typeface="Courier New" pitchFamily="49" charset="0"/>
                  <a:ea typeface="ＭＳ Ｐゴシック" pitchFamily="34" charset="-128"/>
                </a:rPr>
                <a:t>		sum += number;</a:t>
              </a:r>
            </a:p>
            <a:p>
              <a:pPr eaLnBrk="1" hangingPunct="1">
                <a:lnSpc>
                  <a:spcPct val="80000"/>
                </a:lnSpc>
                <a:spcBef>
                  <a:spcPct val="50000"/>
                </a:spcBef>
                <a:tabLst>
                  <a:tab pos="457200" algn="l"/>
                </a:tabLst>
              </a:pPr>
              <a:r>
                <a:rPr lang="en-US" sz="1600">
                  <a:solidFill>
                    <a:srgbClr val="A50021"/>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600">
                  <a:latin typeface="Courier New" pitchFamily="49" charset="0"/>
                  <a:ea typeface="ＭＳ Ｐゴシック" pitchFamily="34" charset="-128"/>
                </a:rPr>
                <a:t>annualAverage = sum / rainfall.length;</a:t>
              </a:r>
            </a:p>
            <a:p>
              <a:pPr eaLnBrk="1" hangingPunct="1">
                <a:lnSpc>
                  <a:spcPct val="80000"/>
                </a:lnSpc>
                <a:spcBef>
                  <a:spcPct val="50000"/>
                </a:spcBef>
                <a:tabLst>
                  <a:tab pos="457200" algn="l"/>
                </a:tabLst>
              </a:pPr>
              <a:endParaRPr lang="en-US" sz="1400">
                <a:latin typeface="Courier New" pitchFamily="49" charset="0"/>
                <a:ea typeface="ＭＳ Ｐゴシック" pitchFamily="34" charset="-128"/>
              </a:endParaRPr>
            </a:p>
          </p:txBody>
        </p:sp>
      </p:grpSp>
    </p:spTree>
    <p:custDataLst>
      <p:tags r:id="rId1"/>
    </p:custData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ECDCC5CE-7301-4A68-B1D0-9097EEE7DC3E}" type="slidenum">
              <a:rPr lang="en-IE" sz="1400" smtClean="0"/>
              <a:pPr/>
              <a:t>21</a:t>
            </a:fld>
            <a:endParaRPr lang="en-IE" sz="1400" smtClean="0"/>
          </a:p>
        </p:txBody>
      </p:sp>
      <p:sp>
        <p:nvSpPr>
          <p:cNvPr id="53251" name="Rectangle 2"/>
          <p:cNvSpPr>
            <a:spLocks noGrp="1" noChangeArrowheads="1"/>
          </p:cNvSpPr>
          <p:nvPr>
            <p:ph type="title"/>
          </p:nvPr>
        </p:nvSpPr>
        <p:spPr/>
        <p:txBody>
          <a:bodyPr/>
          <a:lstStyle/>
          <a:p>
            <a:r>
              <a:rPr lang="en-US" smtClean="0"/>
              <a:t>Syntax of enhanced ‘for’</a:t>
            </a:r>
          </a:p>
        </p:txBody>
      </p:sp>
      <p:grpSp>
        <p:nvGrpSpPr>
          <p:cNvPr id="53252" name="Group 3"/>
          <p:cNvGrpSpPr>
            <a:grpSpLocks/>
          </p:cNvGrpSpPr>
          <p:nvPr/>
        </p:nvGrpSpPr>
        <p:grpSpPr bwMode="auto">
          <a:xfrm>
            <a:off x="525463" y="1327150"/>
            <a:ext cx="7797800" cy="4768850"/>
            <a:chOff x="331" y="836"/>
            <a:chExt cx="4912" cy="3004"/>
          </a:xfrm>
        </p:grpSpPr>
        <p:sp>
          <p:nvSpPr>
            <p:cNvPr id="53253" name="Rectangle 4"/>
            <p:cNvSpPr>
              <a:spLocks noChangeArrowheads="1"/>
            </p:cNvSpPr>
            <p:nvPr/>
          </p:nvSpPr>
          <p:spPr bwMode="auto">
            <a:xfrm>
              <a:off x="331" y="836"/>
              <a:ext cx="4912" cy="3004"/>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3254" name="Rectangle 5"/>
            <p:cNvSpPr>
              <a:spLocks noChangeArrowheads="1"/>
            </p:cNvSpPr>
            <p:nvPr/>
          </p:nvSpPr>
          <p:spPr bwMode="auto">
            <a:xfrm>
              <a:off x="416" y="937"/>
              <a:ext cx="4741" cy="2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Lst>
              </a:pPr>
              <a:r>
                <a:rPr lang="en-US" sz="1600">
                  <a:solidFill>
                    <a:srgbClr val="0033CC"/>
                  </a:solidFill>
                  <a:latin typeface="Courier New" pitchFamily="49" charset="0"/>
                  <a:ea typeface="ＭＳ Ｐゴシック" pitchFamily="34" charset="-128"/>
                </a:rPr>
                <a:t>for</a:t>
              </a:r>
              <a:r>
                <a:rPr lang="en-US" sz="1600">
                  <a:latin typeface="Courier New" pitchFamily="49" charset="0"/>
                  <a:ea typeface="ＭＳ Ｐゴシック" pitchFamily="34" charset="-128"/>
                </a:rPr>
                <a:t> </a:t>
              </a:r>
              <a:r>
                <a:rPr lang="en-US" sz="1600">
                  <a:solidFill>
                    <a:srgbClr val="A50021"/>
                  </a:solidFill>
                  <a:latin typeface="Courier New" pitchFamily="49" charset="0"/>
                  <a:ea typeface="ＭＳ Ｐゴシック" pitchFamily="34" charset="-128"/>
                </a:rPr>
                <a:t>(</a:t>
              </a:r>
              <a:r>
                <a:rPr lang="en-US" sz="1600">
                  <a:solidFill>
                    <a:srgbClr val="0033CC"/>
                  </a:solidFill>
                  <a:latin typeface="Courier New" pitchFamily="49" charset="0"/>
                  <a:ea typeface="ＭＳ Ｐゴシック" pitchFamily="34" charset="-128"/>
                </a:rPr>
                <a:t>Type</a:t>
              </a:r>
              <a:r>
                <a:rPr lang="en-US" sz="1600">
                  <a:latin typeface="Courier New" pitchFamily="49" charset="0"/>
                  <a:ea typeface="ＭＳ Ｐゴシック" pitchFamily="34" charset="-128"/>
                </a:rPr>
                <a:t> identifier : arrayName)</a:t>
              </a:r>
              <a:r>
                <a:rPr lang="en-US" sz="1600">
                  <a:solidFill>
                    <a:srgbClr val="A50021"/>
                  </a:solidFill>
                  <a:latin typeface="Courier New" pitchFamily="49" charset="0"/>
                  <a:ea typeface="ＭＳ Ｐゴシック" pitchFamily="34" charset="-128"/>
                </a:rPr>
                <a:t> {</a:t>
              </a:r>
            </a:p>
            <a:p>
              <a:pPr eaLnBrk="1" hangingPunct="1">
                <a:lnSpc>
                  <a:spcPct val="80000"/>
                </a:lnSpc>
                <a:spcBef>
                  <a:spcPct val="50000"/>
                </a:spcBef>
                <a:tabLst>
                  <a:tab pos="457200" algn="l"/>
                </a:tabLst>
              </a:pPr>
              <a:r>
                <a:rPr lang="en-US" sz="1600">
                  <a:latin typeface="Courier New" pitchFamily="49" charset="0"/>
                  <a:ea typeface="ＭＳ Ｐゴシック" pitchFamily="34" charset="-128"/>
                </a:rPr>
                <a:t>		actions; // identifier stands for each item in turn</a:t>
              </a:r>
            </a:p>
            <a:p>
              <a:pPr eaLnBrk="1" hangingPunct="1">
                <a:lnSpc>
                  <a:spcPct val="80000"/>
                </a:lnSpc>
                <a:spcBef>
                  <a:spcPct val="50000"/>
                </a:spcBef>
                <a:tabLst>
                  <a:tab pos="457200" algn="l"/>
                </a:tabLst>
              </a:pPr>
              <a:r>
                <a:rPr lang="en-US" sz="1600">
                  <a:solidFill>
                    <a:srgbClr val="A50021"/>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IE" sz="1600">
                  <a:solidFill>
                    <a:srgbClr val="008000"/>
                  </a:solidFill>
                  <a:latin typeface="Courier New" pitchFamily="49" charset="0"/>
                  <a:ea typeface="ＭＳ Ｐゴシック" pitchFamily="34" charset="-128"/>
                </a:rPr>
                <a:t>// displaying the details of all entries in an array called friends, set up as follows:</a:t>
              </a:r>
            </a:p>
            <a:p>
              <a:pPr eaLnBrk="1" hangingPunct="1">
                <a:lnSpc>
                  <a:spcPct val="80000"/>
                </a:lnSpc>
                <a:spcBef>
                  <a:spcPct val="50000"/>
                </a:spcBef>
                <a:tabLst>
                  <a:tab pos="457200" algn="l"/>
                </a:tabLst>
              </a:pPr>
              <a:r>
                <a:rPr lang="en-IE" sz="1600">
                  <a:latin typeface="Courier New" pitchFamily="49" charset="0"/>
                  <a:ea typeface="ＭＳ Ｐゴシック" pitchFamily="34" charset="-128"/>
                </a:rPr>
                <a:t>  </a:t>
              </a:r>
              <a:r>
                <a:rPr lang="en-IE" sz="1800">
                  <a:solidFill>
                    <a:srgbClr val="0033CC"/>
                  </a:solidFill>
                  <a:latin typeface="Courier New" pitchFamily="49" charset="0"/>
                  <a:ea typeface="ＭＳ Ｐゴシック" pitchFamily="34" charset="-128"/>
                </a:rPr>
                <a:t>Person</a:t>
              </a:r>
              <a:r>
                <a:rPr lang="en-IE" sz="1800">
                  <a:latin typeface="Courier New" pitchFamily="49" charset="0"/>
                  <a:ea typeface="ＭＳ Ｐゴシック" pitchFamily="34" charset="-128"/>
                </a:rPr>
                <a:t> </a:t>
              </a:r>
              <a:r>
                <a:rPr lang="en-IE" sz="1800">
                  <a:solidFill>
                    <a:srgbClr val="A50021"/>
                  </a:solidFill>
                  <a:latin typeface="Courier New" pitchFamily="49" charset="0"/>
                  <a:ea typeface="ＭＳ Ｐゴシック" pitchFamily="34" charset="-128"/>
                </a:rPr>
                <a:t> </a:t>
              </a:r>
              <a:r>
                <a:rPr lang="en-IE" sz="1800">
                  <a:latin typeface="Courier New" pitchFamily="49" charset="0"/>
                  <a:ea typeface="ＭＳ Ｐゴシック" pitchFamily="34" charset="-128"/>
                </a:rPr>
                <a:t> friends = </a:t>
              </a:r>
              <a:r>
                <a:rPr lang="en-IE" sz="1800">
                  <a:solidFill>
                    <a:srgbClr val="0033CC"/>
                  </a:solidFill>
                  <a:latin typeface="Courier New" pitchFamily="49" charset="0"/>
                  <a:ea typeface="ＭＳ Ｐゴシック" pitchFamily="34" charset="-128"/>
                </a:rPr>
                <a:t>new</a:t>
              </a:r>
              <a:r>
                <a:rPr lang="en-IE" sz="1800">
                  <a:latin typeface="Courier New" pitchFamily="49" charset="0"/>
                  <a:ea typeface="ＭＳ Ｐゴシック" pitchFamily="34" charset="-128"/>
                </a:rPr>
                <a:t> </a:t>
              </a:r>
              <a:r>
                <a:rPr lang="en-IE" sz="1800">
                  <a:solidFill>
                    <a:srgbClr val="0033CC"/>
                  </a:solidFill>
                  <a:latin typeface="Courier New" pitchFamily="49" charset="0"/>
                  <a:ea typeface="ＭＳ Ｐゴシック" pitchFamily="34" charset="-128"/>
                </a:rPr>
                <a:t>Person</a:t>
              </a:r>
              <a:r>
                <a:rPr lang="en-IE" sz="1800">
                  <a:latin typeface="Courier New" pitchFamily="49" charset="0"/>
                  <a:ea typeface="ＭＳ Ｐゴシック" pitchFamily="34" charset="-128"/>
                </a:rPr>
                <a:t>[10];</a:t>
              </a:r>
            </a:p>
            <a:p>
              <a:pPr eaLnBrk="1" hangingPunct="1">
                <a:lnSpc>
                  <a:spcPct val="80000"/>
                </a:lnSpc>
                <a:spcBef>
                  <a:spcPct val="50000"/>
                </a:spcBef>
                <a:tabLst>
                  <a:tab pos="457200" algn="l"/>
                </a:tabLst>
              </a:pPr>
              <a:r>
                <a:rPr lang="en-IE" sz="1800">
                  <a:latin typeface="Courier New" pitchFamily="49" charset="0"/>
                  <a:ea typeface="ＭＳ Ｐゴシック" pitchFamily="34" charset="-128"/>
                </a:rPr>
                <a:t>  </a:t>
              </a:r>
              <a:r>
                <a:rPr lang="en-IE" sz="1600">
                  <a:solidFill>
                    <a:srgbClr val="008000"/>
                  </a:solidFill>
                  <a:latin typeface="Courier New" pitchFamily="49" charset="0"/>
                  <a:ea typeface="ＭＳ Ｐゴシック" pitchFamily="34" charset="-128"/>
                </a:rPr>
                <a:t>// create each person: not shown here</a:t>
              </a:r>
            </a:p>
            <a:p>
              <a:pPr eaLnBrk="1" hangingPunct="1">
                <a:lnSpc>
                  <a:spcPct val="80000"/>
                </a:lnSpc>
                <a:spcBef>
                  <a:spcPct val="50000"/>
                </a:spcBef>
                <a:tabLst>
                  <a:tab pos="457200" algn="l"/>
                </a:tabLst>
              </a:pPr>
              <a:endParaRPr lang="en-US" sz="1600">
                <a:solidFill>
                  <a:srgbClr val="008000"/>
                </a:solidFill>
                <a:latin typeface="Courier New" pitchFamily="49" charset="0"/>
                <a:ea typeface="ＭＳ Ｐゴシック" pitchFamily="34" charset="-128"/>
              </a:endParaRPr>
            </a:p>
            <a:p>
              <a:pPr>
                <a:tabLst>
                  <a:tab pos="457200" algn="l"/>
                </a:tabLst>
              </a:pPr>
              <a:r>
                <a:rPr lang="en-US"/>
                <a:t>        </a:t>
              </a:r>
              <a:r>
                <a:rPr lang="en-US">
                  <a:solidFill>
                    <a:srgbClr val="0033CC"/>
                  </a:solidFill>
                </a:rPr>
                <a:t>JTextArea</a:t>
              </a:r>
              <a:r>
                <a:rPr lang="en-US"/>
                <a:t> area = new </a:t>
              </a:r>
              <a:r>
                <a:rPr lang="en-US">
                  <a:solidFill>
                    <a:srgbClr val="0033CC"/>
                  </a:solidFill>
                </a:rPr>
                <a:t>JTextArea</a:t>
              </a:r>
              <a:r>
                <a:rPr lang="en-US"/>
                <a:t>(“My Friends\n”);</a:t>
              </a:r>
            </a:p>
            <a:p>
              <a:pPr>
                <a:tabLst>
                  <a:tab pos="457200" algn="l"/>
                </a:tabLst>
              </a:pPr>
              <a:r>
                <a:rPr lang="en-US"/>
                <a:t>        </a:t>
              </a:r>
              <a:r>
                <a:rPr lang="en-US">
                  <a:solidFill>
                    <a:srgbClr val="0033CC"/>
                  </a:solidFill>
                </a:rPr>
                <a:t>for</a:t>
              </a:r>
              <a:r>
                <a:rPr lang="en-US"/>
                <a:t> (</a:t>
              </a:r>
              <a:r>
                <a:rPr lang="en-US">
                  <a:solidFill>
                    <a:srgbClr val="0033CC"/>
                  </a:solidFill>
                </a:rPr>
                <a:t>Person</a:t>
              </a:r>
              <a:r>
                <a:rPr lang="en-US"/>
                <a:t> pp : friends)</a:t>
              </a:r>
            </a:p>
            <a:p>
              <a:pPr>
                <a:tabLst>
                  <a:tab pos="457200" algn="l"/>
                </a:tabLst>
              </a:pPr>
              <a:r>
                <a:rPr lang="en-US"/>
                <a:t>        	  area.</a:t>
              </a:r>
              <a:r>
                <a:rPr lang="en-US">
                  <a:solidFill>
                    <a:schemeClr val="accent2"/>
                  </a:solidFill>
                </a:rPr>
                <a:t>append</a:t>
              </a:r>
              <a:r>
                <a:rPr lang="en-US"/>
                <a:t>( pp.toString() + </a:t>
              </a:r>
              <a:r>
                <a:rPr lang="en-US">
                  <a:solidFill>
                    <a:schemeClr val="accent2"/>
                  </a:solidFill>
                </a:rPr>
                <a:t>"\n</a:t>
              </a:r>
              <a:r>
                <a:rPr lang="en-US"/>
                <a:t>");</a:t>
              </a:r>
            </a:p>
            <a:p>
              <a:pPr>
                <a:tabLst>
                  <a:tab pos="457200" algn="l"/>
                </a:tabLst>
              </a:pPr>
              <a:r>
                <a:rPr lang="en-US"/>
                <a:t>        </a:t>
              </a:r>
              <a:r>
                <a:rPr lang="en-US">
                  <a:solidFill>
                    <a:schemeClr val="accent2"/>
                  </a:solidFill>
                </a:rPr>
                <a:t>JOptionPane</a:t>
              </a:r>
              <a:r>
                <a:rPr lang="en-US"/>
                <a:t>.showMessageDialog(</a:t>
              </a:r>
              <a:r>
                <a:rPr lang="en-US">
                  <a:solidFill>
                    <a:schemeClr val="accent2"/>
                  </a:solidFill>
                </a:rPr>
                <a:t>null </a:t>
              </a:r>
              <a:r>
                <a:rPr lang="en-US"/>
                <a:t>, area);</a:t>
              </a:r>
              <a:endParaRPr lang="en-US" sz="1400">
                <a:latin typeface="Courier New" pitchFamily="49" charset="0"/>
                <a:ea typeface="ＭＳ Ｐゴシック" pitchFamily="34" charset="-128"/>
              </a:endParaRPr>
            </a:p>
          </p:txBody>
        </p:sp>
      </p:grpSp>
    </p:spTree>
    <p:custDataLst>
      <p:tags r:id="rId1"/>
    </p:custData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C3247FE-C603-4BF0-8EE1-0A4D99DCC6D5}" type="slidenum">
              <a:rPr lang="en-IE" sz="1400" smtClean="0"/>
              <a:pPr/>
              <a:t>22</a:t>
            </a:fld>
            <a:endParaRPr lang="en-IE" sz="1400" smtClean="0"/>
          </a:p>
        </p:txBody>
      </p:sp>
      <p:sp>
        <p:nvSpPr>
          <p:cNvPr id="54275" name="Rectangle 2"/>
          <p:cNvSpPr>
            <a:spLocks noGrp="1" noChangeArrowheads="1"/>
          </p:cNvSpPr>
          <p:nvPr>
            <p:ph type="title"/>
          </p:nvPr>
        </p:nvSpPr>
        <p:spPr/>
        <p:txBody>
          <a:bodyPr/>
          <a:lstStyle/>
          <a:p>
            <a:r>
              <a:rPr lang="en-IE" sz="4000" smtClean="0"/>
              <a:t>Example:  finding the average age of an array of Persons</a:t>
            </a:r>
            <a:endParaRPr lang="en-US" sz="4000" smtClean="0"/>
          </a:p>
        </p:txBody>
      </p:sp>
      <p:sp>
        <p:nvSpPr>
          <p:cNvPr id="54276" name="Rectangle 3"/>
          <p:cNvSpPr>
            <a:spLocks noGrp="1" noChangeArrowheads="1"/>
          </p:cNvSpPr>
          <p:nvPr>
            <p:ph type="body" idx="1"/>
          </p:nvPr>
        </p:nvSpPr>
        <p:spPr/>
        <p:txBody>
          <a:bodyPr/>
          <a:lstStyle/>
          <a:p>
            <a:r>
              <a:rPr lang="en-IE" sz="2800" smtClean="0"/>
              <a:t>Declare and create and the array</a:t>
            </a:r>
          </a:p>
          <a:p>
            <a:r>
              <a:rPr lang="en-IE" sz="2800" smtClean="0"/>
              <a:t>Set up each person within the array</a:t>
            </a:r>
          </a:p>
          <a:p>
            <a:r>
              <a:rPr lang="en-IE" sz="2800" smtClean="0"/>
              <a:t>Declare and initialise a variable for the total age</a:t>
            </a:r>
          </a:p>
          <a:p>
            <a:r>
              <a:rPr lang="en-IE" sz="2800" smtClean="0"/>
              <a:t>For each person in the array:</a:t>
            </a:r>
          </a:p>
          <a:p>
            <a:pPr>
              <a:buFontTx/>
              <a:buNone/>
            </a:pPr>
            <a:r>
              <a:rPr lang="en-IE" sz="2400" smtClean="0">
                <a:solidFill>
                  <a:srgbClr val="990033"/>
                </a:solidFill>
              </a:rPr>
              <a:t>             get the age</a:t>
            </a:r>
          </a:p>
          <a:p>
            <a:pPr lvl="1">
              <a:buFontTx/>
              <a:buNone/>
            </a:pPr>
            <a:r>
              <a:rPr lang="en-IE" sz="2400" smtClean="0"/>
              <a:t>       add the age to the total</a:t>
            </a:r>
          </a:p>
          <a:p>
            <a:r>
              <a:rPr lang="en-IE" sz="2800" smtClean="0"/>
              <a:t>Calculate the average by dividing the total by the length of the array, then output it.</a:t>
            </a:r>
            <a:endParaRPr lang="en-US" sz="280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DED6CC2-72EA-46F5-B843-CEC04BC4EE0D}" type="slidenum">
              <a:rPr lang="en-IE" sz="1400" smtClean="0"/>
              <a:pPr/>
              <a:t>23</a:t>
            </a:fld>
            <a:endParaRPr lang="en-IE" sz="1400" smtClean="0"/>
          </a:p>
        </p:txBody>
      </p:sp>
      <p:sp>
        <p:nvSpPr>
          <p:cNvPr id="55299" name="Rectangle 2"/>
          <p:cNvSpPr>
            <a:spLocks noGrp="1" noChangeArrowheads="1"/>
          </p:cNvSpPr>
          <p:nvPr>
            <p:ph type="title"/>
          </p:nvPr>
        </p:nvSpPr>
        <p:spPr/>
        <p:txBody>
          <a:bodyPr/>
          <a:lstStyle/>
          <a:p>
            <a:r>
              <a:rPr lang="en-IE" sz="3600" smtClean="0"/>
              <a:t>What if you don’t want to fill the array at one sitting (version 3)?</a:t>
            </a:r>
            <a:endParaRPr lang="en-US" sz="3600" smtClean="0"/>
          </a:p>
        </p:txBody>
      </p:sp>
      <p:sp>
        <p:nvSpPr>
          <p:cNvPr id="55300" name="Rectangle 3"/>
          <p:cNvSpPr>
            <a:spLocks noGrp="1" noChangeArrowheads="1"/>
          </p:cNvSpPr>
          <p:nvPr>
            <p:ph type="body" idx="1"/>
          </p:nvPr>
        </p:nvSpPr>
        <p:spPr/>
        <p:txBody>
          <a:bodyPr/>
          <a:lstStyle/>
          <a:p>
            <a:pPr>
              <a:lnSpc>
                <a:spcPct val="80000"/>
              </a:lnSpc>
              <a:buFontTx/>
              <a:buNone/>
            </a:pPr>
            <a:r>
              <a:rPr lang="en-US" sz="1400" smtClean="0"/>
              <a:t> int currentIdx = 0;</a:t>
            </a:r>
          </a:p>
          <a:p>
            <a:pPr>
              <a:lnSpc>
                <a:spcPct val="80000"/>
              </a:lnSpc>
              <a:buFontTx/>
              <a:buNone/>
            </a:pPr>
            <a:r>
              <a:rPr lang="en-US" sz="1400" smtClean="0"/>
              <a:t>int response = 0;</a:t>
            </a:r>
          </a:p>
          <a:p>
            <a:pPr>
              <a:lnSpc>
                <a:spcPct val="80000"/>
              </a:lnSpc>
              <a:buFontTx/>
              <a:buNone/>
            </a:pPr>
            <a:r>
              <a:rPr lang="en-US" sz="1400" smtClean="0">
                <a:solidFill>
                  <a:srgbClr val="0033CC"/>
                </a:solidFill>
              </a:rPr>
              <a:t>do {</a:t>
            </a:r>
          </a:p>
          <a:p>
            <a:pPr>
              <a:lnSpc>
                <a:spcPct val="80000"/>
              </a:lnSpc>
              <a:buFontTx/>
              <a:buNone/>
            </a:pPr>
            <a:r>
              <a:rPr lang="en-US" sz="1400" smtClean="0"/>
              <a:t>          friends[currentIdx] = new Person( );</a:t>
            </a:r>
          </a:p>
          <a:p>
            <a:pPr>
              <a:lnSpc>
                <a:spcPct val="80000"/>
              </a:lnSpc>
              <a:buFontTx/>
              <a:buNone/>
            </a:pPr>
            <a:r>
              <a:rPr lang="en-US" sz="1400" smtClean="0"/>
              <a:t>            </a:t>
            </a:r>
            <a:r>
              <a:rPr lang="en-US" sz="1400" smtClean="0">
                <a:solidFill>
                  <a:srgbClr val="008000"/>
                </a:solidFill>
              </a:rPr>
              <a:t>//read in data values</a:t>
            </a:r>
          </a:p>
          <a:p>
            <a:pPr>
              <a:lnSpc>
                <a:spcPct val="80000"/>
              </a:lnSpc>
              <a:buFontTx/>
              <a:buNone/>
            </a:pPr>
            <a:r>
              <a:rPr lang="en-US" sz="1400" smtClean="0"/>
              <a:t>         friends[currentIdx].setName(JOptionPane.showInputDialog(null,“Name:"));</a:t>
            </a:r>
          </a:p>
          <a:p>
            <a:pPr>
              <a:lnSpc>
                <a:spcPct val="80000"/>
              </a:lnSpc>
              <a:buFontTx/>
              <a:buNone/>
            </a:pPr>
            <a:r>
              <a:rPr lang="en-US" sz="1400" smtClean="0"/>
              <a:t>            </a:t>
            </a:r>
            <a:r>
              <a:rPr lang="en-US" sz="1400" smtClean="0">
                <a:solidFill>
                  <a:srgbClr val="008000"/>
                </a:solidFill>
              </a:rPr>
              <a:t>// etc for age and gender</a:t>
            </a:r>
          </a:p>
          <a:p>
            <a:pPr>
              <a:lnSpc>
                <a:spcPct val="80000"/>
              </a:lnSpc>
              <a:buFontTx/>
              <a:buNone/>
            </a:pPr>
            <a:r>
              <a:rPr lang="en-US" sz="1400" smtClean="0"/>
              <a:t>            </a:t>
            </a:r>
            <a:r>
              <a:rPr lang="en-US" sz="1400" smtClean="0">
                <a:solidFill>
                  <a:srgbClr val="008000"/>
                </a:solidFill>
              </a:rPr>
              <a:t>// move up one slot in the array</a:t>
            </a:r>
          </a:p>
          <a:p>
            <a:pPr>
              <a:lnSpc>
                <a:spcPct val="80000"/>
              </a:lnSpc>
              <a:buFontTx/>
              <a:buNone/>
            </a:pPr>
            <a:r>
              <a:rPr lang="en-US" sz="1400" smtClean="0"/>
              <a:t>           currentIdx++;</a:t>
            </a:r>
          </a:p>
          <a:p>
            <a:pPr>
              <a:lnSpc>
                <a:spcPct val="80000"/>
              </a:lnSpc>
              <a:buFontTx/>
              <a:buNone/>
            </a:pPr>
            <a:r>
              <a:rPr lang="en-US" sz="1400" smtClean="0"/>
              <a:t>            </a:t>
            </a:r>
            <a:r>
              <a:rPr lang="en-US" sz="1400" smtClean="0">
                <a:solidFill>
                  <a:srgbClr val="008000"/>
                </a:solidFill>
              </a:rPr>
              <a:t>// ask the user are there more records to be entered</a:t>
            </a:r>
          </a:p>
          <a:p>
            <a:pPr>
              <a:lnSpc>
                <a:spcPct val="80000"/>
              </a:lnSpc>
              <a:buFontTx/>
              <a:buNone/>
            </a:pPr>
            <a:r>
              <a:rPr lang="en-US" sz="1400" smtClean="0"/>
              <a:t>            response = JOptionPane.showConfirmDialog(null , </a:t>
            </a:r>
          </a:p>
          <a:p>
            <a:pPr>
              <a:lnSpc>
                <a:spcPct val="80000"/>
              </a:lnSpc>
              <a:buFontTx/>
              <a:buNone/>
            </a:pPr>
            <a:r>
              <a:rPr lang="en-US" sz="1400" smtClean="0"/>
              <a:t>                                                                                  "Enter another person?") ; </a:t>
            </a:r>
          </a:p>
          <a:p>
            <a:pPr>
              <a:lnSpc>
                <a:spcPct val="80000"/>
              </a:lnSpc>
              <a:buFontTx/>
              <a:buNone/>
            </a:pPr>
            <a:r>
              <a:rPr lang="en-US" sz="1400" smtClean="0"/>
              <a:t>  </a:t>
            </a:r>
            <a:r>
              <a:rPr lang="en-US" sz="1400" smtClean="0">
                <a:solidFill>
                  <a:srgbClr val="0033CC"/>
                </a:solidFill>
              </a:rPr>
              <a:t>} while</a:t>
            </a:r>
            <a:r>
              <a:rPr lang="en-US" sz="1400" smtClean="0"/>
              <a:t> (response == JOptionPane.YES_OPTION);</a:t>
            </a:r>
          </a:p>
          <a:p>
            <a:pPr>
              <a:lnSpc>
                <a:spcPct val="80000"/>
              </a:lnSpc>
              <a:buFontTx/>
              <a:buNone/>
            </a:pPr>
            <a:endParaRPr lang="en-IE" sz="1400" smtClean="0"/>
          </a:p>
          <a:p>
            <a:pPr>
              <a:lnSpc>
                <a:spcPct val="80000"/>
              </a:lnSpc>
              <a:buFontTx/>
              <a:buNone/>
            </a:pPr>
            <a:r>
              <a:rPr lang="en-IE" sz="2000" smtClean="0"/>
              <a:t>At the end of this, the variable currentIdx stores the number of valid records entered</a:t>
            </a:r>
            <a:r>
              <a:rPr lang="en-IE" sz="1400" smtClean="0"/>
              <a:t>.</a:t>
            </a:r>
            <a:endParaRPr lang="en-US" sz="14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79852F02-5A4C-4F9C-BD4C-EBBA2540243F}" type="slidenum">
              <a:rPr lang="en-IE" sz="1400" smtClean="0"/>
              <a:pPr/>
              <a:t>24</a:t>
            </a:fld>
            <a:endParaRPr lang="en-IE" sz="1400" smtClean="0"/>
          </a:p>
        </p:txBody>
      </p:sp>
      <p:sp>
        <p:nvSpPr>
          <p:cNvPr id="56323" name="Rectangle 2"/>
          <p:cNvSpPr>
            <a:spLocks noGrp="1" noChangeArrowheads="1"/>
          </p:cNvSpPr>
          <p:nvPr>
            <p:ph type="title"/>
          </p:nvPr>
        </p:nvSpPr>
        <p:spPr/>
        <p:txBody>
          <a:bodyPr/>
          <a:lstStyle/>
          <a:p>
            <a:r>
              <a:rPr lang="en-IE" sz="4000" smtClean="0"/>
              <a:t>Exercise</a:t>
            </a:r>
            <a:endParaRPr lang="en-US" sz="4000" smtClean="0"/>
          </a:p>
        </p:txBody>
      </p:sp>
      <p:sp>
        <p:nvSpPr>
          <p:cNvPr id="56324" name="Rectangle 3"/>
          <p:cNvSpPr>
            <a:spLocks noGrp="1" noChangeArrowheads="1"/>
          </p:cNvSpPr>
          <p:nvPr>
            <p:ph type="body" idx="1"/>
          </p:nvPr>
        </p:nvSpPr>
        <p:spPr/>
        <p:txBody>
          <a:bodyPr/>
          <a:lstStyle/>
          <a:p>
            <a:r>
              <a:rPr lang="en-IE" smtClean="0"/>
              <a:t>Run FriendsArray3 and enter only 3 people: notice that the text area contains a number of ‘nulls’.</a:t>
            </a:r>
          </a:p>
          <a:p>
            <a:r>
              <a:rPr lang="en-IE" smtClean="0"/>
              <a:t>Rewrite the ‘for’ output loop to take care of this: you won’t be able to use the enhanced version</a:t>
            </a:r>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47C2BB9-3EBD-43E9-94E5-C36894E49079}" type="slidenum">
              <a:rPr lang="en-IE" sz="1400" smtClean="0"/>
              <a:pPr/>
              <a:t>25</a:t>
            </a:fld>
            <a:endParaRPr lang="en-IE" sz="1400" smtClean="0"/>
          </a:p>
        </p:txBody>
      </p:sp>
      <p:sp>
        <p:nvSpPr>
          <p:cNvPr id="57347" name="Rectangle 2"/>
          <p:cNvSpPr>
            <a:spLocks noGrp="1" noChangeArrowheads="1"/>
          </p:cNvSpPr>
          <p:nvPr>
            <p:ph type="title"/>
          </p:nvPr>
        </p:nvSpPr>
        <p:spPr/>
        <p:txBody>
          <a:bodyPr/>
          <a:lstStyle/>
          <a:p>
            <a:r>
              <a:rPr lang="en-GB" sz="3600" smtClean="0"/>
              <a:t>Array Algorithms: FriendsArray2</a:t>
            </a:r>
            <a:endParaRPr lang="en-US" sz="3600" smtClean="0"/>
          </a:p>
        </p:txBody>
      </p:sp>
      <p:sp>
        <p:nvSpPr>
          <p:cNvPr id="57348" name="Rectangle 3"/>
          <p:cNvSpPr>
            <a:spLocks noGrp="1" noChangeArrowheads="1"/>
          </p:cNvSpPr>
          <p:nvPr>
            <p:ph type="body" idx="1"/>
          </p:nvPr>
        </p:nvSpPr>
        <p:spPr>
          <a:xfrm>
            <a:off x="179388" y="981075"/>
            <a:ext cx="8710612" cy="549275"/>
          </a:xfrm>
        </p:spPr>
        <p:txBody>
          <a:bodyPr/>
          <a:lstStyle/>
          <a:p>
            <a:r>
              <a:rPr lang="en-US" smtClean="0"/>
              <a:t>Find the youngest and oldest persons. </a:t>
            </a:r>
          </a:p>
          <a:p>
            <a:pPr lvl="2">
              <a:buFontTx/>
              <a:buNone/>
            </a:pPr>
            <a:endParaRPr lang="en-US" smtClean="0">
              <a:latin typeface="Courier New" pitchFamily="49" charset="0"/>
            </a:endParaRPr>
          </a:p>
        </p:txBody>
      </p:sp>
      <p:grpSp>
        <p:nvGrpSpPr>
          <p:cNvPr id="57349" name="Group 4"/>
          <p:cNvGrpSpPr>
            <a:grpSpLocks/>
          </p:cNvGrpSpPr>
          <p:nvPr/>
        </p:nvGrpSpPr>
        <p:grpSpPr bwMode="auto">
          <a:xfrm>
            <a:off x="401638" y="1684338"/>
            <a:ext cx="8569325" cy="4179887"/>
            <a:chOff x="611" y="1067"/>
            <a:chExt cx="4744" cy="2598"/>
          </a:xfrm>
        </p:grpSpPr>
        <p:sp>
          <p:nvSpPr>
            <p:cNvPr id="57350" name="Rectangle 5"/>
            <p:cNvSpPr>
              <a:spLocks noChangeArrowheads="1"/>
            </p:cNvSpPr>
            <p:nvPr/>
          </p:nvSpPr>
          <p:spPr bwMode="auto">
            <a:xfrm>
              <a:off x="611" y="1067"/>
              <a:ext cx="4744"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7351" name="Rectangle 6"/>
            <p:cNvSpPr>
              <a:spLocks noChangeArrowheads="1"/>
            </p:cNvSpPr>
            <p:nvPr/>
          </p:nvSpPr>
          <p:spPr bwMode="auto">
            <a:xfrm>
              <a:off x="702" y="1146"/>
              <a:ext cx="4562" cy="2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 pos="914400" algn="l"/>
                  <a:tab pos="1257300" algn="l"/>
                  <a:tab pos="1828800" algn="l"/>
                  <a:tab pos="2057400" algn="l"/>
                  <a:tab pos="2286000" algn="l"/>
                </a:tabLst>
              </a:pPr>
              <a:r>
                <a:rPr lang="en-US" sz="1400">
                  <a:solidFill>
                    <a:srgbClr val="0033CC"/>
                  </a:solidFill>
                  <a:latin typeface="Courier New" pitchFamily="49" charset="0"/>
                  <a:ea typeface="ＭＳ Ｐゴシック" pitchFamily="34" charset="-128"/>
                </a:rPr>
                <a:t>int</a:t>
              </a:r>
              <a:r>
                <a:rPr lang="en-US" sz="1400">
                  <a:latin typeface="Courier New" pitchFamily="49" charset="0"/>
                  <a:ea typeface="ＭＳ Ｐゴシック" pitchFamily="34" charset="-128"/>
                </a:rPr>
                <a:t>		minIdx = 0;		</a:t>
              </a:r>
              <a:r>
                <a:rPr lang="en-US" sz="1400">
                  <a:solidFill>
                    <a:srgbClr val="33CC33"/>
                  </a:solidFill>
                  <a:latin typeface="Courier New" pitchFamily="49" charset="0"/>
                  <a:ea typeface="ＭＳ Ｐゴシック" pitchFamily="34" charset="-128"/>
                </a:rPr>
                <a:t>//index to the youngest person</a:t>
              </a:r>
            </a:p>
            <a:p>
              <a:pPr eaLnBrk="1" hangingPunct="1">
                <a:lnSpc>
                  <a:spcPct val="80000"/>
                </a:lnSpc>
                <a:spcBef>
                  <a:spcPct val="50000"/>
                </a:spcBef>
                <a:tabLst>
                  <a:tab pos="457200" algn="l"/>
                  <a:tab pos="914400" algn="l"/>
                  <a:tab pos="1257300" algn="l"/>
                  <a:tab pos="1828800" algn="l"/>
                  <a:tab pos="2057400" algn="l"/>
                  <a:tab pos="2286000" algn="l"/>
                </a:tabLst>
              </a:pPr>
              <a:r>
                <a:rPr lang="en-US" sz="1400">
                  <a:solidFill>
                    <a:srgbClr val="0033CC"/>
                  </a:solidFill>
                  <a:latin typeface="Courier New" pitchFamily="49" charset="0"/>
                  <a:ea typeface="ＭＳ Ｐゴシック" pitchFamily="34" charset="-128"/>
                </a:rPr>
                <a:t>int</a:t>
              </a:r>
              <a:r>
                <a:rPr lang="en-US" sz="1400">
                  <a:latin typeface="Courier New" pitchFamily="49" charset="0"/>
                  <a:ea typeface="ＭＳ Ｐゴシック" pitchFamily="34" charset="-128"/>
                </a:rPr>
                <a:t>		maxIdx = 0; 		</a:t>
              </a:r>
              <a:r>
                <a:rPr lang="en-US" sz="1400">
                  <a:solidFill>
                    <a:srgbClr val="33CC33"/>
                  </a:solidFill>
                  <a:latin typeface="Courier New" pitchFamily="49" charset="0"/>
                  <a:ea typeface="ＭＳ Ｐゴシック" pitchFamily="34" charset="-128"/>
                </a:rPr>
                <a:t>//index to the oldest person</a:t>
              </a:r>
            </a:p>
            <a:p>
              <a:pPr eaLnBrk="1" hangingPunct="1">
                <a:lnSpc>
                  <a:spcPct val="80000"/>
                </a:lnSpc>
                <a:spcBef>
                  <a:spcPct val="50000"/>
                </a:spcBef>
                <a:tabLst>
                  <a:tab pos="457200" algn="l"/>
                  <a:tab pos="914400" algn="l"/>
                  <a:tab pos="1257300" algn="l"/>
                  <a:tab pos="1828800" algn="l"/>
                  <a:tab pos="2057400" algn="l"/>
                  <a:tab pos="2286000" algn="l"/>
                </a:tabLst>
              </a:pPr>
              <a:endParaRPr lang="en-US" sz="1400">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400">
                  <a:solidFill>
                    <a:srgbClr val="0033CC"/>
                  </a:solidFill>
                  <a:latin typeface="Courier New" pitchFamily="49" charset="0"/>
                  <a:ea typeface="ＭＳ Ｐゴシック" pitchFamily="34" charset="-128"/>
                </a:rPr>
                <a:t>for</a:t>
              </a:r>
              <a:r>
                <a:rPr lang="en-US" sz="1400">
                  <a:latin typeface="Courier New" pitchFamily="49" charset="0"/>
                  <a:ea typeface="ＭＳ Ｐゴシック" pitchFamily="34" charset="-128"/>
                </a:rPr>
                <a:t> </a:t>
              </a:r>
              <a:r>
                <a:rPr lang="en-US" sz="1400">
                  <a:solidFill>
                    <a:srgbClr val="A50021"/>
                  </a:solidFill>
                  <a:latin typeface="Courier New" pitchFamily="49" charset="0"/>
                  <a:ea typeface="ＭＳ Ｐゴシック" pitchFamily="34" charset="-128"/>
                </a:rPr>
                <a:t>(</a:t>
              </a:r>
              <a:r>
                <a:rPr lang="en-US" sz="1400">
                  <a:solidFill>
                    <a:srgbClr val="0033CC"/>
                  </a:solidFill>
                  <a:latin typeface="Courier New" pitchFamily="49" charset="0"/>
                  <a:ea typeface="ＭＳ Ｐゴシック" pitchFamily="34" charset="-128"/>
                </a:rPr>
                <a:t>int</a:t>
              </a:r>
              <a:r>
                <a:rPr lang="en-US" sz="1400">
                  <a:latin typeface="Courier New" pitchFamily="49" charset="0"/>
                  <a:ea typeface="ＭＳ Ｐゴシック" pitchFamily="34" charset="-128"/>
                </a:rPr>
                <a:t> i = 1; i &lt; friends.length; i++</a:t>
              </a:r>
              <a:r>
                <a:rPr lang="en-US" sz="1400">
                  <a:solidFill>
                    <a:srgbClr val="A50021"/>
                  </a:solidFill>
                  <a:latin typeface="Courier New" pitchFamily="49" charset="0"/>
                  <a:ea typeface="ＭＳ Ｐゴシック" pitchFamily="34" charset="-128"/>
                </a:rPr>
                <a:t>) {</a:t>
              </a:r>
              <a:br>
                <a:rPr lang="en-US" sz="1400">
                  <a:solidFill>
                    <a:srgbClr val="A50021"/>
                  </a:solidFill>
                  <a:latin typeface="Courier New" pitchFamily="49" charset="0"/>
                  <a:ea typeface="ＭＳ Ｐゴシック" pitchFamily="34" charset="-128"/>
                </a:rPr>
              </a:br>
              <a:endParaRPr lang="en-US" sz="1400">
                <a:solidFill>
                  <a:srgbClr val="A50021"/>
                </a:solidFill>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400">
                  <a:latin typeface="Courier New" pitchFamily="49" charset="0"/>
                  <a:ea typeface="ＭＳ Ｐゴシック" pitchFamily="34" charset="-128"/>
                </a:rPr>
                <a:t>	</a:t>
              </a:r>
              <a:r>
                <a:rPr lang="en-US" sz="1400">
                  <a:solidFill>
                    <a:srgbClr val="0033CC"/>
                  </a:solidFill>
                  <a:latin typeface="Courier New" pitchFamily="49" charset="0"/>
                  <a:ea typeface="ＭＳ Ｐゴシック" pitchFamily="34" charset="-128"/>
                </a:rPr>
                <a:t>if</a:t>
              </a:r>
              <a:r>
                <a:rPr lang="en-US" sz="1400">
                  <a:latin typeface="Courier New" pitchFamily="49" charset="0"/>
                  <a:ea typeface="ＭＳ Ｐゴシック" pitchFamily="34" charset="-128"/>
                </a:rPr>
                <a:t> </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 friends</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i</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.getAge</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 &lt; friends</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minIdx</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.getAge</a:t>
              </a:r>
              <a:r>
                <a:rPr lang="en-US" sz="1400">
                  <a:solidFill>
                    <a:srgbClr val="A50021"/>
                  </a:solidFill>
                  <a:latin typeface="Courier New" pitchFamily="49" charset="0"/>
                  <a:ea typeface="ＭＳ Ｐゴシック" pitchFamily="34" charset="-128"/>
                </a:rPr>
                <a:t>() ) {</a:t>
              </a:r>
              <a:r>
                <a:rPr lang="en-US" sz="1400">
                  <a:latin typeface="Courier New" pitchFamily="49" charset="0"/>
                  <a:ea typeface="ＭＳ Ｐゴシック" pitchFamily="34" charset="-128"/>
                </a:rPr>
                <a:t> </a:t>
              </a:r>
            </a:p>
            <a:p>
              <a:pPr eaLnBrk="1" hangingPunct="1">
                <a:lnSpc>
                  <a:spcPct val="80000"/>
                </a:lnSpc>
                <a:spcBef>
                  <a:spcPct val="50000"/>
                </a:spcBef>
                <a:tabLst>
                  <a:tab pos="457200" algn="l"/>
                  <a:tab pos="914400" algn="l"/>
                  <a:tab pos="1257300" algn="l"/>
                  <a:tab pos="1828800" algn="l"/>
                  <a:tab pos="2057400" algn="l"/>
                  <a:tab pos="2286000" algn="l"/>
                </a:tabLst>
              </a:pPr>
              <a:r>
                <a:rPr lang="en-US" sz="1400">
                  <a:latin typeface="Courier New" pitchFamily="49" charset="0"/>
                  <a:ea typeface="ＭＳ Ｐゴシック" pitchFamily="34" charset="-128"/>
                </a:rPr>
                <a:t>		minIdx 			= i; 	</a:t>
              </a:r>
              <a:r>
                <a:rPr lang="en-US" sz="1400">
                  <a:solidFill>
                    <a:srgbClr val="33CC33"/>
                  </a:solidFill>
                  <a:latin typeface="Courier New" pitchFamily="49" charset="0"/>
                  <a:ea typeface="ＭＳ Ｐゴシック" pitchFamily="34" charset="-128"/>
                </a:rPr>
                <a:t>//found a younger person</a:t>
              </a:r>
            </a:p>
            <a:p>
              <a:pPr eaLnBrk="1" hangingPunct="1">
                <a:lnSpc>
                  <a:spcPct val="80000"/>
                </a:lnSpc>
                <a:spcBef>
                  <a:spcPct val="50000"/>
                </a:spcBef>
                <a:tabLst>
                  <a:tab pos="457200" algn="l"/>
                  <a:tab pos="914400" algn="l"/>
                  <a:tab pos="1257300" algn="l"/>
                  <a:tab pos="1828800" algn="l"/>
                  <a:tab pos="2057400" algn="l"/>
                  <a:tab pos="2286000" algn="l"/>
                </a:tabLst>
              </a:pPr>
              <a:r>
                <a:rPr lang="en-US" sz="1400">
                  <a:latin typeface="Courier New" pitchFamily="49" charset="0"/>
                  <a:ea typeface="ＭＳ Ｐゴシック" pitchFamily="34" charset="-128"/>
                </a:rPr>
                <a:t>	</a:t>
              </a:r>
            </a:p>
            <a:p>
              <a:pPr eaLnBrk="1" hangingPunct="1">
                <a:lnSpc>
                  <a:spcPct val="80000"/>
                </a:lnSpc>
                <a:spcBef>
                  <a:spcPct val="50000"/>
                </a:spcBef>
                <a:tabLst>
                  <a:tab pos="457200" algn="l"/>
                  <a:tab pos="914400" algn="l"/>
                  <a:tab pos="1257300" algn="l"/>
                  <a:tab pos="1828800" algn="l"/>
                  <a:tab pos="2057400" algn="l"/>
                  <a:tab pos="2286000" algn="l"/>
                </a:tabLst>
              </a:pPr>
              <a:r>
                <a:rPr lang="en-US" sz="1400">
                  <a:latin typeface="Courier New" pitchFamily="49" charset="0"/>
                  <a:ea typeface="ＭＳ Ｐゴシック" pitchFamily="34" charset="-128"/>
                </a:rPr>
                <a:t>    </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 </a:t>
              </a:r>
              <a:r>
                <a:rPr lang="en-US" sz="1400">
                  <a:solidFill>
                    <a:srgbClr val="0033CC"/>
                  </a:solidFill>
                  <a:latin typeface="Courier New" pitchFamily="49" charset="0"/>
                  <a:ea typeface="ＭＳ Ｐゴシック" pitchFamily="34" charset="-128"/>
                </a:rPr>
                <a:t>else if</a:t>
              </a:r>
              <a:r>
                <a:rPr lang="en-US" sz="1400">
                  <a:latin typeface="Courier New" pitchFamily="49" charset="0"/>
                  <a:ea typeface="ＭＳ Ｐゴシック" pitchFamily="34" charset="-128"/>
                </a:rPr>
                <a:t> </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friends</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i</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.getAge</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 &gt; friends</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maxIdx</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.getAge</a:t>
              </a:r>
              <a:r>
                <a:rPr lang="en-US" sz="1400">
                  <a:solidFill>
                    <a:srgbClr val="A50021"/>
                  </a:solidFill>
                  <a:latin typeface="Courier New" pitchFamily="49" charset="0"/>
                  <a:ea typeface="ＭＳ Ｐゴシック" pitchFamily="34" charset="-128"/>
                </a:rPr>
                <a:t>() ) {</a:t>
              </a:r>
              <a:r>
                <a:rPr lang="en-US" sz="1400">
                  <a:latin typeface="Courier New" pitchFamily="49" charset="0"/>
                  <a:ea typeface="ＭＳ Ｐゴシック" pitchFamily="34" charset="-128"/>
                </a:rPr>
                <a:t>								</a:t>
              </a:r>
            </a:p>
            <a:p>
              <a:pPr eaLnBrk="1" hangingPunct="1">
                <a:lnSpc>
                  <a:spcPct val="80000"/>
                </a:lnSpc>
                <a:spcBef>
                  <a:spcPct val="50000"/>
                </a:spcBef>
                <a:tabLst>
                  <a:tab pos="457200" algn="l"/>
                  <a:tab pos="914400" algn="l"/>
                  <a:tab pos="1257300" algn="l"/>
                  <a:tab pos="1828800" algn="l"/>
                  <a:tab pos="2057400" algn="l"/>
                  <a:tab pos="2286000" algn="l"/>
                </a:tabLst>
              </a:pPr>
              <a:r>
                <a:rPr lang="en-US" sz="1400">
                  <a:latin typeface="Courier New" pitchFamily="49" charset="0"/>
                  <a:ea typeface="ＭＳ Ｐゴシック" pitchFamily="34" charset="-128"/>
                </a:rPr>
                <a:t>		maxIdx			 = i; 	</a:t>
              </a:r>
              <a:r>
                <a:rPr lang="en-US" sz="1400">
                  <a:solidFill>
                    <a:srgbClr val="33CC33"/>
                  </a:solidFill>
                  <a:latin typeface="Courier New" pitchFamily="49" charset="0"/>
                  <a:ea typeface="ＭＳ Ｐゴシック" pitchFamily="34" charset="-128"/>
                </a:rPr>
                <a:t>//found an older person</a:t>
              </a:r>
            </a:p>
            <a:p>
              <a:pPr eaLnBrk="1" hangingPunct="1">
                <a:lnSpc>
                  <a:spcPct val="80000"/>
                </a:lnSpc>
                <a:spcBef>
                  <a:spcPct val="50000"/>
                </a:spcBef>
                <a:tabLst>
                  <a:tab pos="457200" algn="l"/>
                  <a:tab pos="914400" algn="l"/>
                  <a:tab pos="1257300" algn="l"/>
                  <a:tab pos="1828800" algn="l"/>
                  <a:tab pos="2057400" algn="l"/>
                  <a:tab pos="2286000" algn="l"/>
                </a:tabLst>
              </a:pPr>
              <a:r>
                <a:rPr lang="en-US" sz="1400">
                  <a:latin typeface="Courier New" pitchFamily="49" charset="0"/>
                  <a:ea typeface="ＭＳ Ｐゴシック" pitchFamily="34" charset="-128"/>
                </a:rPr>
                <a:t>	</a:t>
              </a:r>
              <a:r>
                <a:rPr lang="en-US" sz="1400">
                  <a:solidFill>
                    <a:srgbClr val="A50021"/>
                  </a:solidFill>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r>
                <a:rPr lang="en-US" sz="1400">
                  <a:solidFill>
                    <a:srgbClr val="A50021"/>
                  </a:solidFill>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endParaRPr lang="en-US" sz="1400">
                <a:solidFill>
                  <a:srgbClr val="A50021"/>
                </a:solidFill>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400">
                  <a:solidFill>
                    <a:srgbClr val="33CC33"/>
                  </a:solidFill>
                  <a:latin typeface="Courier New" pitchFamily="49" charset="0"/>
                  <a:ea typeface="ＭＳ Ｐゴシック" pitchFamily="34" charset="-128"/>
                </a:rPr>
                <a:t>//friends[minIdx] is the youngest and friends[maxIdx] is the oldest</a:t>
              </a:r>
            </a:p>
          </p:txBody>
        </p:sp>
      </p:grpSp>
    </p:spTree>
    <p:custDataLst>
      <p:tags r:id="rId1"/>
    </p:custData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F46A4CF-B840-44E0-8E52-2AA8B421991A}" type="slidenum">
              <a:rPr lang="en-IE" sz="1400" smtClean="0"/>
              <a:pPr/>
              <a:t>26</a:t>
            </a:fld>
            <a:endParaRPr lang="en-IE" sz="1400" smtClean="0"/>
          </a:p>
        </p:txBody>
      </p:sp>
      <p:sp>
        <p:nvSpPr>
          <p:cNvPr id="58371" name="Rectangle 2"/>
          <p:cNvSpPr>
            <a:spLocks noGrp="1" noChangeArrowheads="1"/>
          </p:cNvSpPr>
          <p:nvPr>
            <p:ph type="title"/>
          </p:nvPr>
        </p:nvSpPr>
        <p:spPr/>
        <p:txBody>
          <a:bodyPr/>
          <a:lstStyle/>
          <a:p>
            <a:r>
              <a:rPr lang="en-IE" smtClean="0"/>
              <a:t>Inserting into an Array is complex</a:t>
            </a:r>
            <a:endParaRPr lang="en-US" smtClean="0"/>
          </a:p>
        </p:txBody>
      </p:sp>
      <p:sp>
        <p:nvSpPr>
          <p:cNvPr id="58372" name="Rectangle 3"/>
          <p:cNvSpPr>
            <a:spLocks noGrp="1" noChangeArrowheads="1"/>
          </p:cNvSpPr>
          <p:nvPr>
            <p:ph type="body" idx="1"/>
          </p:nvPr>
        </p:nvSpPr>
        <p:spPr/>
        <p:txBody>
          <a:bodyPr/>
          <a:lstStyle/>
          <a:p>
            <a:pPr>
              <a:lnSpc>
                <a:spcPct val="90000"/>
              </a:lnSpc>
            </a:pPr>
            <a:r>
              <a:rPr lang="en-IE" smtClean="0"/>
              <a:t>If you want to insert an item somewhere in the middle</a:t>
            </a:r>
          </a:p>
          <a:p>
            <a:pPr>
              <a:lnSpc>
                <a:spcPct val="90000"/>
              </a:lnSpc>
            </a:pPr>
            <a:r>
              <a:rPr lang="en-IE" smtClean="0"/>
              <a:t>All existing items from that position onwards must be recopied one slot further over, starting with the last one – assuming there is space for it</a:t>
            </a:r>
          </a:p>
          <a:p>
            <a:pPr>
              <a:lnSpc>
                <a:spcPct val="90000"/>
              </a:lnSpc>
            </a:pPr>
            <a:r>
              <a:rPr lang="en-IE" smtClean="0"/>
              <a:t>Then the new item can be copied into the position</a:t>
            </a:r>
            <a:endParaRPr lang="en-US"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B570DED0-DF1A-4C46-85B9-99F9A24D77BA}" type="slidenum">
              <a:rPr lang="en-IE" sz="1400" smtClean="0"/>
              <a:pPr/>
              <a:t>27</a:t>
            </a:fld>
            <a:endParaRPr lang="en-IE" sz="1400" smtClean="0"/>
          </a:p>
        </p:txBody>
      </p:sp>
      <p:sp>
        <p:nvSpPr>
          <p:cNvPr id="59395" name="Rectangle 2"/>
          <p:cNvSpPr>
            <a:spLocks noGrp="1" noChangeArrowheads="1"/>
          </p:cNvSpPr>
          <p:nvPr>
            <p:ph type="title"/>
          </p:nvPr>
        </p:nvSpPr>
        <p:spPr/>
        <p:txBody>
          <a:bodyPr/>
          <a:lstStyle/>
          <a:p>
            <a:r>
              <a:rPr lang="en-IE" smtClean="0"/>
              <a:t>Deletion from an Array is complex</a:t>
            </a:r>
            <a:endParaRPr lang="en-US" smtClean="0"/>
          </a:p>
        </p:txBody>
      </p:sp>
      <p:sp>
        <p:nvSpPr>
          <p:cNvPr id="59396" name="Rectangle 3"/>
          <p:cNvSpPr>
            <a:spLocks noGrp="1" noChangeArrowheads="1"/>
          </p:cNvSpPr>
          <p:nvPr>
            <p:ph type="body" idx="1"/>
          </p:nvPr>
        </p:nvSpPr>
        <p:spPr/>
        <p:txBody>
          <a:bodyPr/>
          <a:lstStyle/>
          <a:p>
            <a:r>
              <a:rPr lang="en-IE" smtClean="0"/>
              <a:t>You can’t leave a ‘gap’ in an array</a:t>
            </a:r>
          </a:p>
          <a:p>
            <a:r>
              <a:rPr lang="en-IE" smtClean="0"/>
              <a:t>When you delete an item, either replace it with the one at the end, or move all following items up one place</a:t>
            </a:r>
            <a:endParaRPr lang="en-US"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5F8682F-B322-44B2-A9E5-D02F09D8DC5F}" type="slidenum">
              <a:rPr lang="en-IE" sz="1400" smtClean="0"/>
              <a:pPr/>
              <a:t>28</a:t>
            </a:fld>
            <a:endParaRPr lang="en-IE" sz="1400" smtClean="0"/>
          </a:p>
        </p:txBody>
      </p:sp>
      <p:sp>
        <p:nvSpPr>
          <p:cNvPr id="60419" name="Rectangle 2"/>
          <p:cNvSpPr>
            <a:spLocks noGrp="1" noChangeArrowheads="1"/>
          </p:cNvSpPr>
          <p:nvPr>
            <p:ph type="title"/>
          </p:nvPr>
        </p:nvSpPr>
        <p:spPr>
          <a:xfrm>
            <a:off x="661988" y="215900"/>
            <a:ext cx="8026400" cy="565150"/>
          </a:xfrm>
        </p:spPr>
        <p:txBody>
          <a:bodyPr/>
          <a:lstStyle/>
          <a:p>
            <a:r>
              <a:rPr lang="en-US" smtClean="0"/>
              <a:t>Object Deletion – Approach 1</a:t>
            </a:r>
          </a:p>
        </p:txBody>
      </p:sp>
      <p:grpSp>
        <p:nvGrpSpPr>
          <p:cNvPr id="60420" name="Group 3"/>
          <p:cNvGrpSpPr>
            <a:grpSpLocks/>
          </p:cNvGrpSpPr>
          <p:nvPr/>
        </p:nvGrpSpPr>
        <p:grpSpPr bwMode="auto">
          <a:xfrm>
            <a:off x="2011363" y="1146175"/>
            <a:ext cx="4129087" cy="1171575"/>
            <a:chOff x="165" y="1025"/>
            <a:chExt cx="1295" cy="798"/>
          </a:xfrm>
        </p:grpSpPr>
        <p:sp>
          <p:nvSpPr>
            <p:cNvPr id="60501" name="Rectangle 4"/>
            <p:cNvSpPr>
              <a:spLocks noChangeArrowheads="1"/>
            </p:cNvSpPr>
            <p:nvPr/>
          </p:nvSpPr>
          <p:spPr bwMode="auto">
            <a:xfrm>
              <a:off x="165" y="1025"/>
              <a:ext cx="1295" cy="798"/>
            </a:xfrm>
            <a:prstGeom prst="rect">
              <a:avLst/>
            </a:prstGeom>
            <a:solidFill>
              <a:srgbClr val="EFFBFF"/>
            </a:solidFill>
            <a:ln w="9525">
              <a:solidFill>
                <a:srgbClr val="EAF0FE"/>
              </a:solidFill>
              <a:miter lim="800000"/>
              <a:headEnd/>
              <a:tailEnd/>
            </a:ln>
            <a:effectLst>
              <a:outerShdw dist="117088" dir="2963922" algn="ctr" rotWithShape="0">
                <a:schemeClr val="tx1"/>
              </a:outerShdw>
            </a:effectLst>
          </p:spPr>
          <p:txBody>
            <a:bodyPr wrap="none" anchor="ctr"/>
            <a:lstStyle/>
            <a:p>
              <a:pPr algn="ctr" eaLnBrk="1" hangingPunct="1"/>
              <a:endParaRPr lang="ja-JP" altLang="en-US">
                <a:solidFill>
                  <a:srgbClr val="DDDDDD"/>
                </a:solidFill>
                <a:ea typeface="ＭＳ Ｐゴシック" pitchFamily="34" charset="-128"/>
              </a:endParaRPr>
            </a:p>
          </p:txBody>
        </p:sp>
        <p:sp>
          <p:nvSpPr>
            <p:cNvPr id="60502" name="Text Box 5"/>
            <p:cNvSpPr txBox="1">
              <a:spLocks noChangeArrowheads="1"/>
            </p:cNvSpPr>
            <p:nvPr/>
          </p:nvSpPr>
          <p:spPr bwMode="auto">
            <a:xfrm>
              <a:off x="245" y="1042"/>
              <a:ext cx="1169"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pPr>
              <a:r>
                <a:rPr lang="en-US" altLang="ja-JP" sz="1400">
                  <a:solidFill>
                    <a:srgbClr val="0033CC"/>
                  </a:solidFill>
                  <a:latin typeface="Courier New" pitchFamily="49" charset="0"/>
                  <a:ea typeface="ＭＳ Ｐゴシック" pitchFamily="34" charset="-128"/>
                </a:rPr>
                <a:t>int</a:t>
              </a:r>
              <a:r>
                <a:rPr lang="en-US" altLang="ja-JP" sz="1400">
                  <a:solidFill>
                    <a:srgbClr val="000000"/>
                  </a:solidFill>
                  <a:latin typeface="Courier New" pitchFamily="49" charset="0"/>
                  <a:ea typeface="ＭＳ Ｐゴシック" pitchFamily="34" charset="-128"/>
                </a:rPr>
                <a:t> delIdx = 1;</a:t>
              </a:r>
            </a:p>
            <a:p>
              <a:pPr eaLnBrk="1" hangingPunct="1">
                <a:lnSpc>
                  <a:spcPct val="150000"/>
                </a:lnSpc>
              </a:pPr>
              <a:r>
                <a:rPr lang="en-US" altLang="ja-JP" sz="1400">
                  <a:solidFill>
                    <a:srgbClr val="000000"/>
                  </a:solidFill>
                  <a:latin typeface="Courier New" pitchFamily="49" charset="0"/>
                  <a:ea typeface="ＭＳ Ｐゴシック" pitchFamily="34" charset="-128"/>
                </a:rPr>
                <a:t>friends</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delIdx</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 = </a:t>
              </a:r>
              <a:r>
                <a:rPr lang="en-US" altLang="ja-JP" sz="1400">
                  <a:solidFill>
                    <a:srgbClr val="0033CC"/>
                  </a:solidFill>
                  <a:latin typeface="Courier New" pitchFamily="49" charset="0"/>
                  <a:ea typeface="ＭＳ Ｐゴシック" pitchFamily="34" charset="-128"/>
                </a:rPr>
                <a:t>null</a:t>
              </a:r>
              <a:r>
                <a:rPr lang="en-US" altLang="ja-JP" sz="1400">
                  <a:latin typeface="Courier New" pitchFamily="49" charset="0"/>
                  <a:ea typeface="ＭＳ Ｐゴシック" pitchFamily="34" charset="-128"/>
                </a:rPr>
                <a:t>;</a:t>
              </a:r>
              <a:r>
                <a:rPr lang="en-US" altLang="ja-JP" sz="1600">
                  <a:solidFill>
                    <a:srgbClr val="000000"/>
                  </a:solidFill>
                  <a:latin typeface="Courier New" pitchFamily="49" charset="0"/>
                  <a:ea typeface="ＭＳ Ｐゴシック" pitchFamily="34" charset="-128"/>
                </a:rPr>
                <a:t> </a:t>
              </a:r>
              <a:endParaRPr lang="en-US" altLang="ja-JP">
                <a:solidFill>
                  <a:srgbClr val="000000"/>
                </a:solidFill>
                <a:ea typeface="ＭＳ Ｐゴシック" pitchFamily="34" charset="-128"/>
              </a:endParaRPr>
            </a:p>
          </p:txBody>
        </p:sp>
      </p:grpSp>
      <p:sp>
        <p:nvSpPr>
          <p:cNvPr id="60421" name="AutoShape 6"/>
          <p:cNvSpPr>
            <a:spLocks noChangeArrowheads="1"/>
          </p:cNvSpPr>
          <p:nvPr/>
        </p:nvSpPr>
        <p:spPr bwMode="auto">
          <a:xfrm>
            <a:off x="6624638" y="1189038"/>
            <a:ext cx="2392362" cy="1174750"/>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eaLnBrk="1" hangingPunct="1"/>
            <a:r>
              <a:rPr lang="en-US" altLang="ja-JP" sz="1400">
                <a:solidFill>
                  <a:srgbClr val="000000"/>
                </a:solidFill>
                <a:latin typeface="Arial" charset="0"/>
                <a:ea typeface="ＭＳ Ｐゴシック" pitchFamily="34" charset="-128"/>
              </a:rPr>
              <a:t>Delete </a:t>
            </a:r>
            <a:r>
              <a:rPr lang="en-US" altLang="ja-JP" sz="1400">
                <a:solidFill>
                  <a:schemeClr val="tx2"/>
                </a:solidFill>
                <a:latin typeface="Arial" charset="0"/>
                <a:ea typeface="ＭＳ Ｐゴシック" pitchFamily="34" charset="-128"/>
              </a:rPr>
              <a:t>Person B</a:t>
            </a:r>
            <a:r>
              <a:rPr lang="en-US" altLang="ja-JP" sz="1400">
                <a:solidFill>
                  <a:srgbClr val="000000"/>
                </a:solidFill>
                <a:latin typeface="Arial" charset="0"/>
                <a:ea typeface="ＭＳ Ｐゴシック" pitchFamily="34" charset="-128"/>
              </a:rPr>
              <a:t> by setting the reference in position 1 to </a:t>
            </a:r>
            <a:r>
              <a:rPr lang="en-US" altLang="ja-JP" sz="1400">
                <a:solidFill>
                  <a:schemeClr val="tx2"/>
                </a:solidFill>
                <a:latin typeface="Arial" charset="0"/>
                <a:ea typeface="ＭＳ Ｐゴシック" pitchFamily="34" charset="-128"/>
              </a:rPr>
              <a:t>null</a:t>
            </a:r>
            <a:r>
              <a:rPr lang="en-US" altLang="ja-JP" sz="1400">
                <a:solidFill>
                  <a:srgbClr val="000000"/>
                </a:solidFill>
                <a:latin typeface="Arial" charset="0"/>
                <a:ea typeface="ＭＳ Ｐゴシック" pitchFamily="34" charset="-128"/>
              </a:rPr>
              <a:t>.</a:t>
            </a:r>
          </a:p>
        </p:txBody>
      </p:sp>
      <p:grpSp>
        <p:nvGrpSpPr>
          <p:cNvPr id="60422" name="Group 7"/>
          <p:cNvGrpSpPr>
            <a:grpSpLocks/>
          </p:cNvGrpSpPr>
          <p:nvPr/>
        </p:nvGrpSpPr>
        <p:grpSpPr bwMode="auto">
          <a:xfrm>
            <a:off x="547688" y="2703513"/>
            <a:ext cx="3589337" cy="2938462"/>
            <a:chOff x="345" y="1685"/>
            <a:chExt cx="2261" cy="1851"/>
          </a:xfrm>
        </p:grpSpPr>
        <p:sp>
          <p:nvSpPr>
            <p:cNvPr id="60468" name="Rectangle 8"/>
            <p:cNvSpPr>
              <a:spLocks noChangeArrowheads="1"/>
            </p:cNvSpPr>
            <p:nvPr/>
          </p:nvSpPr>
          <p:spPr bwMode="auto">
            <a:xfrm>
              <a:off x="345" y="1685"/>
              <a:ext cx="2261" cy="1851"/>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eaLnBrk="1" hangingPunct="1"/>
              <a:endParaRPr lang="ja-JP" altLang="en-US">
                <a:solidFill>
                  <a:srgbClr val="DDDDDD"/>
                </a:solidFill>
                <a:ea typeface="ＭＳ Ｐゴシック" pitchFamily="34" charset="-128"/>
              </a:endParaRPr>
            </a:p>
          </p:txBody>
        </p:sp>
        <p:grpSp>
          <p:nvGrpSpPr>
            <p:cNvPr id="60469" name="Group 9"/>
            <p:cNvGrpSpPr>
              <a:grpSpLocks/>
            </p:cNvGrpSpPr>
            <p:nvPr/>
          </p:nvGrpSpPr>
          <p:grpSpPr bwMode="auto">
            <a:xfrm>
              <a:off x="372" y="1694"/>
              <a:ext cx="1994" cy="1643"/>
              <a:chOff x="372" y="1694"/>
              <a:chExt cx="1994" cy="1643"/>
            </a:xfrm>
          </p:grpSpPr>
          <p:grpSp>
            <p:nvGrpSpPr>
              <p:cNvPr id="60470" name="Group 10"/>
              <p:cNvGrpSpPr>
                <a:grpSpLocks/>
              </p:cNvGrpSpPr>
              <p:nvPr/>
            </p:nvGrpSpPr>
            <p:grpSpPr bwMode="auto">
              <a:xfrm>
                <a:off x="903" y="2367"/>
                <a:ext cx="1454" cy="307"/>
                <a:chOff x="903" y="2367"/>
                <a:chExt cx="1230" cy="307"/>
              </a:xfrm>
            </p:grpSpPr>
            <p:sp>
              <p:nvSpPr>
                <p:cNvPr id="60497" name="Rectangle 11"/>
                <p:cNvSpPr>
                  <a:spLocks noChangeArrowheads="1"/>
                </p:cNvSpPr>
                <p:nvPr/>
              </p:nvSpPr>
              <p:spPr bwMode="auto">
                <a:xfrm>
                  <a:off x="903" y="2367"/>
                  <a:ext cx="1230" cy="307"/>
                </a:xfrm>
                <a:prstGeom prst="rect">
                  <a:avLst/>
                </a:prstGeom>
                <a:solidFill>
                  <a:srgbClr val="F7FDFF"/>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60498" name="Line 12"/>
                <p:cNvSpPr>
                  <a:spLocks noChangeShapeType="1"/>
                </p:cNvSpPr>
                <p:nvPr/>
              </p:nvSpPr>
              <p:spPr bwMode="auto">
                <a:xfrm>
                  <a:off x="1203" y="2368"/>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60499" name="Line 13"/>
                <p:cNvSpPr>
                  <a:spLocks noChangeShapeType="1"/>
                </p:cNvSpPr>
                <p:nvPr/>
              </p:nvSpPr>
              <p:spPr bwMode="auto">
                <a:xfrm>
                  <a:off x="1512" y="2368"/>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60500" name="Line 14"/>
                <p:cNvSpPr>
                  <a:spLocks noChangeShapeType="1"/>
                </p:cNvSpPr>
                <p:nvPr/>
              </p:nvSpPr>
              <p:spPr bwMode="auto">
                <a:xfrm>
                  <a:off x="1821" y="2368"/>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sp>
            <p:nvSpPr>
              <p:cNvPr id="60471" name="Text Box 15"/>
              <p:cNvSpPr txBox="1">
                <a:spLocks noChangeArrowheads="1"/>
              </p:cNvSpPr>
              <p:nvPr/>
            </p:nvSpPr>
            <p:spPr bwMode="auto">
              <a:xfrm>
                <a:off x="966" y="2157"/>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0</a:t>
                </a:r>
              </a:p>
            </p:txBody>
          </p:sp>
          <p:sp>
            <p:nvSpPr>
              <p:cNvPr id="60472" name="Text Box 16"/>
              <p:cNvSpPr txBox="1">
                <a:spLocks noChangeArrowheads="1"/>
              </p:cNvSpPr>
              <p:nvPr/>
            </p:nvSpPr>
            <p:spPr bwMode="auto">
              <a:xfrm>
                <a:off x="1332" y="2157"/>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a:t>
                </a:r>
              </a:p>
            </p:txBody>
          </p:sp>
          <p:sp>
            <p:nvSpPr>
              <p:cNvPr id="60473" name="Text Box 17"/>
              <p:cNvSpPr txBox="1">
                <a:spLocks noChangeArrowheads="1"/>
              </p:cNvSpPr>
              <p:nvPr/>
            </p:nvSpPr>
            <p:spPr bwMode="auto">
              <a:xfrm>
                <a:off x="1703" y="2157"/>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2</a:t>
                </a:r>
              </a:p>
            </p:txBody>
          </p:sp>
          <p:sp>
            <p:nvSpPr>
              <p:cNvPr id="60474" name="Text Box 18"/>
              <p:cNvSpPr txBox="1">
                <a:spLocks noChangeArrowheads="1"/>
              </p:cNvSpPr>
              <p:nvPr/>
            </p:nvSpPr>
            <p:spPr bwMode="auto">
              <a:xfrm>
                <a:off x="2083" y="2157"/>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3</a:t>
                </a:r>
              </a:p>
            </p:txBody>
          </p:sp>
          <p:grpSp>
            <p:nvGrpSpPr>
              <p:cNvPr id="60475" name="Group 19"/>
              <p:cNvGrpSpPr>
                <a:grpSpLocks/>
              </p:cNvGrpSpPr>
              <p:nvPr/>
            </p:nvGrpSpPr>
            <p:grpSpPr bwMode="auto">
              <a:xfrm>
                <a:off x="372" y="1694"/>
                <a:ext cx="662" cy="817"/>
                <a:chOff x="928" y="1829"/>
                <a:chExt cx="662" cy="817"/>
              </a:xfrm>
            </p:grpSpPr>
            <p:sp>
              <p:nvSpPr>
                <p:cNvPr id="60492" name="Text Box 20"/>
                <p:cNvSpPr txBox="1">
                  <a:spLocks noChangeArrowheads="1"/>
                </p:cNvSpPr>
                <p:nvPr/>
              </p:nvSpPr>
              <p:spPr bwMode="auto">
                <a:xfrm>
                  <a:off x="928" y="1829"/>
                  <a:ext cx="6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a:latin typeface="Arial" charset="0"/>
                      <a:ea typeface="ＭＳ Ｐゴシック" pitchFamily="34" charset="-128"/>
                    </a:rPr>
                    <a:t>friends</a:t>
                  </a:r>
                </a:p>
              </p:txBody>
            </p:sp>
            <p:sp>
              <p:nvSpPr>
                <p:cNvPr id="60493" name="Rectangle 21"/>
                <p:cNvSpPr>
                  <a:spLocks noChangeArrowheads="1"/>
                </p:cNvSpPr>
                <p:nvPr/>
              </p:nvSpPr>
              <p:spPr bwMode="auto">
                <a:xfrm>
                  <a:off x="1045" y="2061"/>
                  <a:ext cx="372" cy="19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ea typeface="ＭＳ Ｐゴシック" pitchFamily="34" charset="-128"/>
                  </a:endParaRPr>
                </a:p>
              </p:txBody>
            </p:sp>
            <p:grpSp>
              <p:nvGrpSpPr>
                <p:cNvPr id="60494" name="Group 22"/>
                <p:cNvGrpSpPr>
                  <a:grpSpLocks/>
                </p:cNvGrpSpPr>
                <p:nvPr/>
              </p:nvGrpSpPr>
              <p:grpSpPr bwMode="auto">
                <a:xfrm>
                  <a:off x="1217" y="2141"/>
                  <a:ext cx="220" cy="505"/>
                  <a:chOff x="1217" y="2141"/>
                  <a:chExt cx="220" cy="505"/>
                </a:xfrm>
              </p:grpSpPr>
              <p:sp>
                <p:nvSpPr>
                  <p:cNvPr id="60495" name="Oval 23"/>
                  <p:cNvSpPr>
                    <a:spLocks noChangeArrowheads="1"/>
                  </p:cNvSpPr>
                  <p:nvPr/>
                </p:nvSpPr>
                <p:spPr bwMode="auto">
                  <a:xfrm>
                    <a:off x="1217" y="2141"/>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0496" name="Freeform 24"/>
                  <p:cNvSpPr>
                    <a:spLocks/>
                  </p:cNvSpPr>
                  <p:nvPr/>
                </p:nvSpPr>
                <p:spPr bwMode="auto">
                  <a:xfrm>
                    <a:off x="1237" y="2170"/>
                    <a:ext cx="200" cy="476"/>
                  </a:xfrm>
                  <a:custGeom>
                    <a:avLst/>
                    <a:gdLst>
                      <a:gd name="T0" fmla="*/ 1 w 200"/>
                      <a:gd name="T1" fmla="*/ 0 h 476"/>
                      <a:gd name="T2" fmla="*/ 5 w 200"/>
                      <a:gd name="T3" fmla="*/ 214 h 476"/>
                      <a:gd name="T4" fmla="*/ 30 w 200"/>
                      <a:gd name="T5" fmla="*/ 380 h 476"/>
                      <a:gd name="T6" fmla="*/ 85 w 200"/>
                      <a:gd name="T7" fmla="*/ 460 h 476"/>
                      <a:gd name="T8" fmla="*/ 200 w 200"/>
                      <a:gd name="T9" fmla="*/ 476 h 476"/>
                      <a:gd name="T10" fmla="*/ 0 60000 65536"/>
                      <a:gd name="T11" fmla="*/ 0 60000 65536"/>
                      <a:gd name="T12" fmla="*/ 0 60000 65536"/>
                      <a:gd name="T13" fmla="*/ 0 60000 65536"/>
                      <a:gd name="T14" fmla="*/ 0 60000 65536"/>
                      <a:gd name="T15" fmla="*/ 0 w 200"/>
                      <a:gd name="T16" fmla="*/ 0 h 476"/>
                      <a:gd name="T17" fmla="*/ 200 w 200"/>
                      <a:gd name="T18" fmla="*/ 476 h 476"/>
                    </a:gdLst>
                    <a:ahLst/>
                    <a:cxnLst>
                      <a:cxn ang="T10">
                        <a:pos x="T0" y="T1"/>
                      </a:cxn>
                      <a:cxn ang="T11">
                        <a:pos x="T2" y="T3"/>
                      </a:cxn>
                      <a:cxn ang="T12">
                        <a:pos x="T4" y="T5"/>
                      </a:cxn>
                      <a:cxn ang="T13">
                        <a:pos x="T6" y="T7"/>
                      </a:cxn>
                      <a:cxn ang="T14">
                        <a:pos x="T8" y="T9"/>
                      </a:cxn>
                    </a:cxnLst>
                    <a:rect l="T15" t="T16" r="T17" b="T18"/>
                    <a:pathLst>
                      <a:path w="200" h="476">
                        <a:moveTo>
                          <a:pt x="1" y="0"/>
                        </a:moveTo>
                        <a:cubicBezTo>
                          <a:pt x="0" y="75"/>
                          <a:pt x="0" y="151"/>
                          <a:pt x="5" y="214"/>
                        </a:cubicBezTo>
                        <a:cubicBezTo>
                          <a:pt x="10" y="277"/>
                          <a:pt x="17" y="339"/>
                          <a:pt x="30" y="380"/>
                        </a:cubicBezTo>
                        <a:cubicBezTo>
                          <a:pt x="43" y="421"/>
                          <a:pt x="57" y="444"/>
                          <a:pt x="85" y="460"/>
                        </a:cubicBezTo>
                        <a:cubicBezTo>
                          <a:pt x="113" y="476"/>
                          <a:pt x="156" y="476"/>
                          <a:pt x="200" y="476"/>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sp>
            <p:nvSpPr>
              <p:cNvPr id="60476" name="AutoShape 25"/>
              <p:cNvSpPr>
                <a:spLocks noChangeArrowheads="1"/>
              </p:cNvSpPr>
              <p:nvPr/>
            </p:nvSpPr>
            <p:spPr bwMode="auto">
              <a:xfrm>
                <a:off x="669" y="2932"/>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eaLnBrk="1" hangingPunct="1"/>
                <a:r>
                  <a:rPr lang="en-US" sz="1600">
                    <a:latin typeface="Tahoma" pitchFamily="34" charset="0"/>
                    <a:ea typeface="ＭＳ Ｐゴシック" pitchFamily="34" charset="-128"/>
                  </a:rPr>
                  <a:t>A</a:t>
                </a:r>
              </a:p>
            </p:txBody>
          </p:sp>
          <p:grpSp>
            <p:nvGrpSpPr>
              <p:cNvPr id="60477" name="Group 26"/>
              <p:cNvGrpSpPr>
                <a:grpSpLocks/>
              </p:cNvGrpSpPr>
              <p:nvPr/>
            </p:nvGrpSpPr>
            <p:grpSpPr bwMode="auto">
              <a:xfrm>
                <a:off x="961" y="2530"/>
                <a:ext cx="114" cy="411"/>
                <a:chOff x="961" y="2530"/>
                <a:chExt cx="114" cy="411"/>
              </a:xfrm>
            </p:grpSpPr>
            <p:sp>
              <p:nvSpPr>
                <p:cNvPr id="60490" name="Oval 27"/>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0491" name="Freeform 28"/>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nvGrpSpPr>
              <p:cNvPr id="60478" name="Group 29"/>
              <p:cNvGrpSpPr>
                <a:grpSpLocks/>
              </p:cNvGrpSpPr>
              <p:nvPr/>
            </p:nvGrpSpPr>
            <p:grpSpPr bwMode="auto">
              <a:xfrm>
                <a:off x="1352" y="2517"/>
                <a:ext cx="114" cy="411"/>
                <a:chOff x="961" y="2530"/>
                <a:chExt cx="114" cy="411"/>
              </a:xfrm>
            </p:grpSpPr>
            <p:sp>
              <p:nvSpPr>
                <p:cNvPr id="60488" name="Oval 30"/>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0489" name="Freeform 31"/>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nvGrpSpPr>
              <p:cNvPr id="60479" name="Group 32"/>
              <p:cNvGrpSpPr>
                <a:grpSpLocks/>
              </p:cNvGrpSpPr>
              <p:nvPr/>
            </p:nvGrpSpPr>
            <p:grpSpPr bwMode="auto">
              <a:xfrm>
                <a:off x="1735" y="2523"/>
                <a:ext cx="114" cy="411"/>
                <a:chOff x="961" y="2530"/>
                <a:chExt cx="114" cy="411"/>
              </a:xfrm>
            </p:grpSpPr>
            <p:sp>
              <p:nvSpPr>
                <p:cNvPr id="60486" name="Oval 33"/>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0487" name="Freeform 34"/>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nvGrpSpPr>
              <p:cNvPr id="60480" name="Group 35"/>
              <p:cNvGrpSpPr>
                <a:grpSpLocks/>
              </p:cNvGrpSpPr>
              <p:nvPr/>
            </p:nvGrpSpPr>
            <p:grpSpPr bwMode="auto">
              <a:xfrm>
                <a:off x="2132" y="2510"/>
                <a:ext cx="114" cy="411"/>
                <a:chOff x="961" y="2530"/>
                <a:chExt cx="114" cy="411"/>
              </a:xfrm>
            </p:grpSpPr>
            <p:sp>
              <p:nvSpPr>
                <p:cNvPr id="60484" name="Oval 36"/>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0485" name="Freeform 37"/>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sp>
            <p:nvSpPr>
              <p:cNvPr id="60481" name="AutoShape 38"/>
              <p:cNvSpPr>
                <a:spLocks noChangeArrowheads="1"/>
              </p:cNvSpPr>
              <p:nvPr/>
            </p:nvSpPr>
            <p:spPr bwMode="auto">
              <a:xfrm>
                <a:off x="1114" y="2931"/>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eaLnBrk="1" hangingPunct="1"/>
                <a:r>
                  <a:rPr lang="en-US" sz="1600">
                    <a:latin typeface="Tahoma" pitchFamily="34" charset="0"/>
                    <a:ea typeface="ＭＳ Ｐゴシック" pitchFamily="34" charset="-128"/>
                  </a:rPr>
                  <a:t>B</a:t>
                </a:r>
              </a:p>
            </p:txBody>
          </p:sp>
          <p:sp>
            <p:nvSpPr>
              <p:cNvPr id="60482" name="AutoShape 39"/>
              <p:cNvSpPr>
                <a:spLocks noChangeArrowheads="1"/>
              </p:cNvSpPr>
              <p:nvPr/>
            </p:nvSpPr>
            <p:spPr bwMode="auto">
              <a:xfrm>
                <a:off x="1560" y="2932"/>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eaLnBrk="1" hangingPunct="1"/>
                <a:r>
                  <a:rPr lang="en-US" sz="1600">
                    <a:latin typeface="Tahoma" pitchFamily="34" charset="0"/>
                    <a:ea typeface="ＭＳ Ｐゴシック" pitchFamily="34" charset="-128"/>
                  </a:rPr>
                  <a:t>C</a:t>
                </a:r>
              </a:p>
            </p:txBody>
          </p:sp>
          <p:sp>
            <p:nvSpPr>
              <p:cNvPr id="60483" name="AutoShape 40"/>
              <p:cNvSpPr>
                <a:spLocks noChangeArrowheads="1"/>
              </p:cNvSpPr>
              <p:nvPr/>
            </p:nvSpPr>
            <p:spPr bwMode="auto">
              <a:xfrm>
                <a:off x="2006" y="2931"/>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eaLnBrk="1" hangingPunct="1"/>
                <a:r>
                  <a:rPr lang="en-US" sz="1600">
                    <a:latin typeface="Tahoma" pitchFamily="34" charset="0"/>
                    <a:ea typeface="ＭＳ Ｐゴシック" pitchFamily="34" charset="-128"/>
                  </a:rPr>
                  <a:t>D</a:t>
                </a:r>
              </a:p>
            </p:txBody>
          </p:sp>
        </p:grpSp>
      </p:grpSp>
      <p:grpSp>
        <p:nvGrpSpPr>
          <p:cNvPr id="60423" name="Group 41"/>
          <p:cNvGrpSpPr>
            <a:grpSpLocks/>
          </p:cNvGrpSpPr>
          <p:nvPr/>
        </p:nvGrpSpPr>
        <p:grpSpPr bwMode="auto">
          <a:xfrm>
            <a:off x="1497013" y="1585913"/>
            <a:ext cx="3702050" cy="347662"/>
            <a:chOff x="943" y="999"/>
            <a:chExt cx="2332" cy="219"/>
          </a:xfrm>
        </p:grpSpPr>
        <p:sp>
          <p:nvSpPr>
            <p:cNvPr id="60466" name="Oval 42"/>
            <p:cNvSpPr>
              <a:spLocks noChangeArrowheads="1"/>
            </p:cNvSpPr>
            <p:nvPr/>
          </p:nvSpPr>
          <p:spPr bwMode="auto">
            <a:xfrm>
              <a:off x="943" y="999"/>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eaLnBrk="1" hangingPunct="1"/>
              <a:r>
                <a:rPr lang="en-US" altLang="ja-JP" b="1">
                  <a:solidFill>
                    <a:srgbClr val="C1051B"/>
                  </a:solidFill>
                  <a:latin typeface="Arial" charset="0"/>
                  <a:ea typeface="ＭＳ Ｐゴシック" pitchFamily="34" charset="-128"/>
                </a:rPr>
                <a:t>A</a:t>
              </a:r>
              <a:endParaRPr lang="en-US" altLang="ja-JP">
                <a:solidFill>
                  <a:srgbClr val="000000"/>
                </a:solidFill>
                <a:ea typeface="ＭＳ Ｐゴシック" pitchFamily="34" charset="-128"/>
              </a:endParaRPr>
            </a:p>
          </p:txBody>
        </p:sp>
        <p:sp>
          <p:nvSpPr>
            <p:cNvPr id="60467" name="Rectangle 43"/>
            <p:cNvSpPr>
              <a:spLocks noChangeArrowheads="1"/>
            </p:cNvSpPr>
            <p:nvPr/>
          </p:nvSpPr>
          <p:spPr bwMode="auto">
            <a:xfrm>
              <a:off x="1316" y="1019"/>
              <a:ext cx="1959" cy="179"/>
            </a:xfrm>
            <a:prstGeom prst="rect">
              <a:avLst/>
            </a:prstGeom>
            <a:noFill/>
            <a:ln w="12700">
              <a:solidFill>
                <a:srgbClr val="D21804"/>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60424" name="Group 44"/>
          <p:cNvGrpSpPr>
            <a:grpSpLocks/>
          </p:cNvGrpSpPr>
          <p:nvPr/>
        </p:nvGrpSpPr>
        <p:grpSpPr bwMode="auto">
          <a:xfrm>
            <a:off x="1028700" y="2706688"/>
            <a:ext cx="7243763" cy="3463925"/>
            <a:chOff x="648" y="1705"/>
            <a:chExt cx="4563" cy="2182"/>
          </a:xfrm>
        </p:grpSpPr>
        <p:grpSp>
          <p:nvGrpSpPr>
            <p:cNvPr id="60425" name="Group 45"/>
            <p:cNvGrpSpPr>
              <a:grpSpLocks/>
            </p:cNvGrpSpPr>
            <p:nvPr/>
          </p:nvGrpSpPr>
          <p:grpSpPr bwMode="auto">
            <a:xfrm>
              <a:off x="2950" y="1705"/>
              <a:ext cx="2261" cy="1851"/>
              <a:chOff x="2950" y="1705"/>
              <a:chExt cx="2261" cy="1851"/>
            </a:xfrm>
          </p:grpSpPr>
          <p:sp>
            <p:nvSpPr>
              <p:cNvPr id="60432" name="Rectangle 46"/>
              <p:cNvSpPr>
                <a:spLocks noChangeArrowheads="1"/>
              </p:cNvSpPr>
              <p:nvPr/>
            </p:nvSpPr>
            <p:spPr bwMode="auto">
              <a:xfrm>
                <a:off x="2950" y="1705"/>
                <a:ext cx="2261" cy="1851"/>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eaLnBrk="1" hangingPunct="1"/>
                <a:endParaRPr lang="ja-JP" altLang="en-US">
                  <a:solidFill>
                    <a:srgbClr val="DDDDDD"/>
                  </a:solidFill>
                  <a:ea typeface="ＭＳ Ｐゴシック" pitchFamily="34" charset="-128"/>
                </a:endParaRPr>
              </a:p>
            </p:txBody>
          </p:sp>
          <p:grpSp>
            <p:nvGrpSpPr>
              <p:cNvPr id="60433" name="Group 47"/>
              <p:cNvGrpSpPr>
                <a:grpSpLocks/>
              </p:cNvGrpSpPr>
              <p:nvPr/>
            </p:nvGrpSpPr>
            <p:grpSpPr bwMode="auto">
              <a:xfrm>
                <a:off x="2970" y="1745"/>
                <a:ext cx="1994" cy="1643"/>
                <a:chOff x="2970" y="1745"/>
                <a:chExt cx="1994" cy="1643"/>
              </a:xfrm>
            </p:grpSpPr>
            <p:grpSp>
              <p:nvGrpSpPr>
                <p:cNvPr id="60439" name="Group 48"/>
                <p:cNvGrpSpPr>
                  <a:grpSpLocks/>
                </p:cNvGrpSpPr>
                <p:nvPr/>
              </p:nvGrpSpPr>
              <p:grpSpPr bwMode="auto">
                <a:xfrm>
                  <a:off x="3501" y="2418"/>
                  <a:ext cx="1454" cy="307"/>
                  <a:chOff x="903" y="2367"/>
                  <a:chExt cx="1230" cy="307"/>
                </a:xfrm>
              </p:grpSpPr>
              <p:sp>
                <p:nvSpPr>
                  <p:cNvPr id="60462" name="Rectangle 49"/>
                  <p:cNvSpPr>
                    <a:spLocks noChangeArrowheads="1"/>
                  </p:cNvSpPr>
                  <p:nvPr/>
                </p:nvSpPr>
                <p:spPr bwMode="auto">
                  <a:xfrm>
                    <a:off x="903" y="2367"/>
                    <a:ext cx="1230" cy="307"/>
                  </a:xfrm>
                  <a:prstGeom prst="rect">
                    <a:avLst/>
                  </a:prstGeom>
                  <a:solidFill>
                    <a:srgbClr val="F7FDFF"/>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60463" name="Line 50"/>
                  <p:cNvSpPr>
                    <a:spLocks noChangeShapeType="1"/>
                  </p:cNvSpPr>
                  <p:nvPr/>
                </p:nvSpPr>
                <p:spPr bwMode="auto">
                  <a:xfrm>
                    <a:off x="1203" y="2368"/>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60464" name="Line 51"/>
                  <p:cNvSpPr>
                    <a:spLocks noChangeShapeType="1"/>
                  </p:cNvSpPr>
                  <p:nvPr/>
                </p:nvSpPr>
                <p:spPr bwMode="auto">
                  <a:xfrm>
                    <a:off x="1512" y="2368"/>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60465" name="Line 52"/>
                  <p:cNvSpPr>
                    <a:spLocks noChangeShapeType="1"/>
                  </p:cNvSpPr>
                  <p:nvPr/>
                </p:nvSpPr>
                <p:spPr bwMode="auto">
                  <a:xfrm>
                    <a:off x="1821" y="2368"/>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sp>
              <p:nvSpPr>
                <p:cNvPr id="60440" name="Text Box 53"/>
                <p:cNvSpPr txBox="1">
                  <a:spLocks noChangeArrowheads="1"/>
                </p:cNvSpPr>
                <p:nvPr/>
              </p:nvSpPr>
              <p:spPr bwMode="auto">
                <a:xfrm>
                  <a:off x="3564" y="220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0</a:t>
                  </a:r>
                </a:p>
              </p:txBody>
            </p:sp>
            <p:sp>
              <p:nvSpPr>
                <p:cNvPr id="60441" name="Text Box 54"/>
                <p:cNvSpPr txBox="1">
                  <a:spLocks noChangeArrowheads="1"/>
                </p:cNvSpPr>
                <p:nvPr/>
              </p:nvSpPr>
              <p:spPr bwMode="auto">
                <a:xfrm>
                  <a:off x="3930" y="220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a:t>
                  </a:r>
                </a:p>
              </p:txBody>
            </p:sp>
            <p:sp>
              <p:nvSpPr>
                <p:cNvPr id="60442" name="Text Box 55"/>
                <p:cNvSpPr txBox="1">
                  <a:spLocks noChangeArrowheads="1"/>
                </p:cNvSpPr>
                <p:nvPr/>
              </p:nvSpPr>
              <p:spPr bwMode="auto">
                <a:xfrm>
                  <a:off x="4301" y="220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2</a:t>
                  </a:r>
                </a:p>
              </p:txBody>
            </p:sp>
            <p:sp>
              <p:nvSpPr>
                <p:cNvPr id="60443" name="Text Box 56"/>
                <p:cNvSpPr txBox="1">
                  <a:spLocks noChangeArrowheads="1"/>
                </p:cNvSpPr>
                <p:nvPr/>
              </p:nvSpPr>
              <p:spPr bwMode="auto">
                <a:xfrm>
                  <a:off x="4681" y="220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3</a:t>
                  </a:r>
                </a:p>
              </p:txBody>
            </p:sp>
            <p:grpSp>
              <p:nvGrpSpPr>
                <p:cNvPr id="60444" name="Group 57"/>
                <p:cNvGrpSpPr>
                  <a:grpSpLocks/>
                </p:cNvGrpSpPr>
                <p:nvPr/>
              </p:nvGrpSpPr>
              <p:grpSpPr bwMode="auto">
                <a:xfrm>
                  <a:off x="2970" y="1745"/>
                  <a:ext cx="662" cy="817"/>
                  <a:chOff x="928" y="1829"/>
                  <a:chExt cx="662" cy="817"/>
                </a:xfrm>
              </p:grpSpPr>
              <p:sp>
                <p:nvSpPr>
                  <p:cNvPr id="60457" name="Text Box 58"/>
                  <p:cNvSpPr txBox="1">
                    <a:spLocks noChangeArrowheads="1"/>
                  </p:cNvSpPr>
                  <p:nvPr/>
                </p:nvSpPr>
                <p:spPr bwMode="auto">
                  <a:xfrm>
                    <a:off x="928" y="1829"/>
                    <a:ext cx="6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a:latin typeface="Arial" charset="0"/>
                        <a:ea typeface="ＭＳ Ｐゴシック" pitchFamily="34" charset="-128"/>
                      </a:rPr>
                      <a:t>friends</a:t>
                    </a:r>
                  </a:p>
                </p:txBody>
              </p:sp>
              <p:sp>
                <p:nvSpPr>
                  <p:cNvPr id="60458" name="Rectangle 59"/>
                  <p:cNvSpPr>
                    <a:spLocks noChangeArrowheads="1"/>
                  </p:cNvSpPr>
                  <p:nvPr/>
                </p:nvSpPr>
                <p:spPr bwMode="auto">
                  <a:xfrm>
                    <a:off x="1045" y="2061"/>
                    <a:ext cx="372" cy="19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ea typeface="ＭＳ Ｐゴシック" pitchFamily="34" charset="-128"/>
                    </a:endParaRPr>
                  </a:p>
                </p:txBody>
              </p:sp>
              <p:grpSp>
                <p:nvGrpSpPr>
                  <p:cNvPr id="60459" name="Group 60"/>
                  <p:cNvGrpSpPr>
                    <a:grpSpLocks/>
                  </p:cNvGrpSpPr>
                  <p:nvPr/>
                </p:nvGrpSpPr>
                <p:grpSpPr bwMode="auto">
                  <a:xfrm>
                    <a:off x="1217" y="2141"/>
                    <a:ext cx="220" cy="505"/>
                    <a:chOff x="1217" y="2141"/>
                    <a:chExt cx="220" cy="505"/>
                  </a:xfrm>
                </p:grpSpPr>
                <p:sp>
                  <p:nvSpPr>
                    <p:cNvPr id="60460" name="Oval 61"/>
                    <p:cNvSpPr>
                      <a:spLocks noChangeArrowheads="1"/>
                    </p:cNvSpPr>
                    <p:nvPr/>
                  </p:nvSpPr>
                  <p:spPr bwMode="auto">
                    <a:xfrm>
                      <a:off x="1217" y="2141"/>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0461" name="Freeform 62"/>
                    <p:cNvSpPr>
                      <a:spLocks/>
                    </p:cNvSpPr>
                    <p:nvPr/>
                  </p:nvSpPr>
                  <p:spPr bwMode="auto">
                    <a:xfrm>
                      <a:off x="1237" y="2170"/>
                      <a:ext cx="200" cy="476"/>
                    </a:xfrm>
                    <a:custGeom>
                      <a:avLst/>
                      <a:gdLst>
                        <a:gd name="T0" fmla="*/ 1 w 200"/>
                        <a:gd name="T1" fmla="*/ 0 h 476"/>
                        <a:gd name="T2" fmla="*/ 5 w 200"/>
                        <a:gd name="T3" fmla="*/ 214 h 476"/>
                        <a:gd name="T4" fmla="*/ 30 w 200"/>
                        <a:gd name="T5" fmla="*/ 380 h 476"/>
                        <a:gd name="T6" fmla="*/ 85 w 200"/>
                        <a:gd name="T7" fmla="*/ 460 h 476"/>
                        <a:gd name="T8" fmla="*/ 200 w 200"/>
                        <a:gd name="T9" fmla="*/ 476 h 476"/>
                        <a:gd name="T10" fmla="*/ 0 60000 65536"/>
                        <a:gd name="T11" fmla="*/ 0 60000 65536"/>
                        <a:gd name="T12" fmla="*/ 0 60000 65536"/>
                        <a:gd name="T13" fmla="*/ 0 60000 65536"/>
                        <a:gd name="T14" fmla="*/ 0 60000 65536"/>
                        <a:gd name="T15" fmla="*/ 0 w 200"/>
                        <a:gd name="T16" fmla="*/ 0 h 476"/>
                        <a:gd name="T17" fmla="*/ 200 w 200"/>
                        <a:gd name="T18" fmla="*/ 476 h 476"/>
                      </a:gdLst>
                      <a:ahLst/>
                      <a:cxnLst>
                        <a:cxn ang="T10">
                          <a:pos x="T0" y="T1"/>
                        </a:cxn>
                        <a:cxn ang="T11">
                          <a:pos x="T2" y="T3"/>
                        </a:cxn>
                        <a:cxn ang="T12">
                          <a:pos x="T4" y="T5"/>
                        </a:cxn>
                        <a:cxn ang="T13">
                          <a:pos x="T6" y="T7"/>
                        </a:cxn>
                        <a:cxn ang="T14">
                          <a:pos x="T8" y="T9"/>
                        </a:cxn>
                      </a:cxnLst>
                      <a:rect l="T15" t="T16" r="T17" b="T18"/>
                      <a:pathLst>
                        <a:path w="200" h="476">
                          <a:moveTo>
                            <a:pt x="1" y="0"/>
                          </a:moveTo>
                          <a:cubicBezTo>
                            <a:pt x="0" y="75"/>
                            <a:pt x="0" y="151"/>
                            <a:pt x="5" y="214"/>
                          </a:cubicBezTo>
                          <a:cubicBezTo>
                            <a:pt x="10" y="277"/>
                            <a:pt x="17" y="339"/>
                            <a:pt x="30" y="380"/>
                          </a:cubicBezTo>
                          <a:cubicBezTo>
                            <a:pt x="43" y="421"/>
                            <a:pt x="57" y="444"/>
                            <a:pt x="85" y="460"/>
                          </a:cubicBezTo>
                          <a:cubicBezTo>
                            <a:pt x="113" y="476"/>
                            <a:pt x="156" y="476"/>
                            <a:pt x="200" y="476"/>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sp>
              <p:nvSpPr>
                <p:cNvPr id="60445" name="AutoShape 63"/>
                <p:cNvSpPr>
                  <a:spLocks noChangeArrowheads="1"/>
                </p:cNvSpPr>
                <p:nvPr/>
              </p:nvSpPr>
              <p:spPr bwMode="auto">
                <a:xfrm>
                  <a:off x="3267" y="2983"/>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eaLnBrk="1" hangingPunct="1"/>
                  <a:r>
                    <a:rPr lang="en-US" sz="1600">
                      <a:latin typeface="Tahoma" pitchFamily="34" charset="0"/>
                      <a:ea typeface="ＭＳ Ｐゴシック" pitchFamily="34" charset="-128"/>
                    </a:rPr>
                    <a:t>A</a:t>
                  </a:r>
                </a:p>
              </p:txBody>
            </p:sp>
            <p:grpSp>
              <p:nvGrpSpPr>
                <p:cNvPr id="60446" name="Group 64"/>
                <p:cNvGrpSpPr>
                  <a:grpSpLocks/>
                </p:cNvGrpSpPr>
                <p:nvPr/>
              </p:nvGrpSpPr>
              <p:grpSpPr bwMode="auto">
                <a:xfrm>
                  <a:off x="3559" y="2581"/>
                  <a:ext cx="114" cy="411"/>
                  <a:chOff x="961" y="2530"/>
                  <a:chExt cx="114" cy="411"/>
                </a:xfrm>
              </p:grpSpPr>
              <p:sp>
                <p:nvSpPr>
                  <p:cNvPr id="60455" name="Oval 65"/>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0456" name="Freeform 66"/>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nvGrpSpPr>
                <p:cNvPr id="60447" name="Group 67"/>
                <p:cNvGrpSpPr>
                  <a:grpSpLocks/>
                </p:cNvGrpSpPr>
                <p:nvPr/>
              </p:nvGrpSpPr>
              <p:grpSpPr bwMode="auto">
                <a:xfrm>
                  <a:off x="4333" y="2574"/>
                  <a:ext cx="114" cy="411"/>
                  <a:chOff x="961" y="2530"/>
                  <a:chExt cx="114" cy="411"/>
                </a:xfrm>
              </p:grpSpPr>
              <p:sp>
                <p:nvSpPr>
                  <p:cNvPr id="60453" name="Oval 68"/>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0454" name="Freeform 69"/>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nvGrpSpPr>
                <p:cNvPr id="60448" name="Group 70"/>
                <p:cNvGrpSpPr>
                  <a:grpSpLocks/>
                </p:cNvGrpSpPr>
                <p:nvPr/>
              </p:nvGrpSpPr>
              <p:grpSpPr bwMode="auto">
                <a:xfrm>
                  <a:off x="4730" y="2561"/>
                  <a:ext cx="114" cy="411"/>
                  <a:chOff x="961" y="2530"/>
                  <a:chExt cx="114" cy="411"/>
                </a:xfrm>
              </p:grpSpPr>
              <p:sp>
                <p:nvSpPr>
                  <p:cNvPr id="60451" name="Oval 71"/>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0452" name="Freeform 72"/>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sp>
              <p:nvSpPr>
                <p:cNvPr id="60449" name="AutoShape 73"/>
                <p:cNvSpPr>
                  <a:spLocks noChangeArrowheads="1"/>
                </p:cNvSpPr>
                <p:nvPr/>
              </p:nvSpPr>
              <p:spPr bwMode="auto">
                <a:xfrm>
                  <a:off x="4158" y="2983"/>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eaLnBrk="1" hangingPunct="1"/>
                  <a:r>
                    <a:rPr lang="en-US" sz="1600">
                      <a:latin typeface="Tahoma" pitchFamily="34" charset="0"/>
                      <a:ea typeface="ＭＳ Ｐゴシック" pitchFamily="34" charset="-128"/>
                    </a:rPr>
                    <a:t>C</a:t>
                  </a:r>
                </a:p>
              </p:txBody>
            </p:sp>
            <p:sp>
              <p:nvSpPr>
                <p:cNvPr id="60450" name="AutoShape 74"/>
                <p:cNvSpPr>
                  <a:spLocks noChangeArrowheads="1"/>
                </p:cNvSpPr>
                <p:nvPr/>
              </p:nvSpPr>
              <p:spPr bwMode="auto">
                <a:xfrm>
                  <a:off x="4604" y="2982"/>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eaLnBrk="1" hangingPunct="1"/>
                  <a:r>
                    <a:rPr lang="en-US" sz="1600">
                      <a:latin typeface="Tahoma" pitchFamily="34" charset="0"/>
                      <a:ea typeface="ＭＳ Ｐゴシック" pitchFamily="34" charset="-128"/>
                    </a:rPr>
                    <a:t>D</a:t>
                  </a:r>
                </a:p>
              </p:txBody>
            </p:sp>
          </p:grpSp>
          <p:grpSp>
            <p:nvGrpSpPr>
              <p:cNvPr id="60434" name="Group 75"/>
              <p:cNvGrpSpPr>
                <a:grpSpLocks/>
              </p:cNvGrpSpPr>
              <p:nvPr/>
            </p:nvGrpSpPr>
            <p:grpSpPr bwMode="auto">
              <a:xfrm>
                <a:off x="3976" y="2580"/>
                <a:ext cx="97" cy="297"/>
                <a:chOff x="1709" y="2313"/>
                <a:chExt cx="97" cy="297"/>
              </a:xfrm>
            </p:grpSpPr>
            <p:sp>
              <p:nvSpPr>
                <p:cNvPr id="60435" name="Oval 76"/>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0436" name="Line 77"/>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60437" name="Line 78"/>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60438" name="Line 79"/>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grpSp>
          <p:nvGrpSpPr>
            <p:cNvPr id="60426" name="Group 80"/>
            <p:cNvGrpSpPr>
              <a:grpSpLocks/>
            </p:cNvGrpSpPr>
            <p:nvPr/>
          </p:nvGrpSpPr>
          <p:grpSpPr bwMode="auto">
            <a:xfrm>
              <a:off x="648" y="3598"/>
              <a:ext cx="1927" cy="288"/>
              <a:chOff x="648" y="3595"/>
              <a:chExt cx="1927" cy="288"/>
            </a:xfrm>
          </p:grpSpPr>
          <p:sp>
            <p:nvSpPr>
              <p:cNvPr id="60430" name="Text Box 81"/>
              <p:cNvSpPr txBox="1">
                <a:spLocks noChangeArrowheads="1"/>
              </p:cNvSpPr>
              <p:nvPr/>
            </p:nvSpPr>
            <p:spPr bwMode="auto">
              <a:xfrm>
                <a:off x="648" y="3595"/>
                <a:ext cx="19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ea typeface="ＭＳ Ｐゴシック" pitchFamily="34" charset="-128"/>
                  </a:rPr>
                  <a:t>Before         is executed</a:t>
                </a:r>
                <a:endParaRPr lang="en-US">
                  <a:solidFill>
                    <a:schemeClr val="tx2"/>
                  </a:solidFill>
                  <a:latin typeface="Arial" charset="0"/>
                  <a:ea typeface="ＭＳ Ｐゴシック" pitchFamily="34" charset="-128"/>
                </a:endParaRPr>
              </a:p>
            </p:txBody>
          </p:sp>
          <p:sp>
            <p:nvSpPr>
              <p:cNvPr id="60431" name="Oval 82"/>
              <p:cNvSpPr>
                <a:spLocks noChangeArrowheads="1"/>
              </p:cNvSpPr>
              <p:nvPr/>
            </p:nvSpPr>
            <p:spPr bwMode="auto">
              <a:xfrm>
                <a:off x="1305" y="3629"/>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eaLnBrk="1" hangingPunct="1"/>
                <a:r>
                  <a:rPr lang="en-US" altLang="ja-JP" b="1">
                    <a:solidFill>
                      <a:srgbClr val="C1051B"/>
                    </a:solidFill>
                    <a:latin typeface="Arial" charset="0"/>
                    <a:ea typeface="ＭＳ Ｐゴシック" pitchFamily="34" charset="-128"/>
                  </a:rPr>
                  <a:t>A</a:t>
                </a:r>
                <a:endParaRPr lang="en-US" altLang="ja-JP">
                  <a:solidFill>
                    <a:srgbClr val="000000"/>
                  </a:solidFill>
                  <a:ea typeface="ＭＳ Ｐゴシック" pitchFamily="34" charset="-128"/>
                </a:endParaRPr>
              </a:p>
            </p:txBody>
          </p:sp>
        </p:grpSp>
        <p:grpSp>
          <p:nvGrpSpPr>
            <p:cNvPr id="60427" name="Group 83"/>
            <p:cNvGrpSpPr>
              <a:grpSpLocks/>
            </p:cNvGrpSpPr>
            <p:nvPr/>
          </p:nvGrpSpPr>
          <p:grpSpPr bwMode="auto">
            <a:xfrm>
              <a:off x="3221" y="3599"/>
              <a:ext cx="1810" cy="288"/>
              <a:chOff x="1486" y="2098"/>
              <a:chExt cx="1810" cy="288"/>
            </a:xfrm>
          </p:grpSpPr>
          <p:sp>
            <p:nvSpPr>
              <p:cNvPr id="60428" name="Text Box 84"/>
              <p:cNvSpPr txBox="1">
                <a:spLocks noChangeArrowheads="1"/>
              </p:cNvSpPr>
              <p:nvPr/>
            </p:nvSpPr>
            <p:spPr bwMode="auto">
              <a:xfrm>
                <a:off x="1486" y="2098"/>
                <a:ext cx="18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ea typeface="ＭＳ Ｐゴシック" pitchFamily="34" charset="-128"/>
                  </a:rPr>
                  <a:t>After         is executed</a:t>
                </a:r>
                <a:endParaRPr lang="en-US">
                  <a:solidFill>
                    <a:schemeClr val="tx2"/>
                  </a:solidFill>
                  <a:latin typeface="Arial" charset="0"/>
                  <a:ea typeface="ＭＳ Ｐゴシック" pitchFamily="34" charset="-128"/>
                </a:endParaRPr>
              </a:p>
            </p:txBody>
          </p:sp>
          <p:sp>
            <p:nvSpPr>
              <p:cNvPr id="60429" name="Oval 85"/>
              <p:cNvSpPr>
                <a:spLocks noChangeArrowheads="1"/>
              </p:cNvSpPr>
              <p:nvPr/>
            </p:nvSpPr>
            <p:spPr bwMode="auto">
              <a:xfrm>
                <a:off x="1999" y="2132"/>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eaLnBrk="1" hangingPunct="1"/>
                <a:r>
                  <a:rPr lang="en-US" altLang="ja-JP" b="1">
                    <a:solidFill>
                      <a:srgbClr val="C1051B"/>
                    </a:solidFill>
                    <a:latin typeface="Arial" charset="0"/>
                    <a:ea typeface="ＭＳ Ｐゴシック" pitchFamily="34" charset="-128"/>
                  </a:rPr>
                  <a:t>A</a:t>
                </a:r>
                <a:endParaRPr lang="en-US" altLang="ja-JP">
                  <a:solidFill>
                    <a:srgbClr val="000000"/>
                  </a:solidFill>
                  <a:ea typeface="ＭＳ Ｐゴシック" pitchFamily="34" charset="-128"/>
                </a:endParaRPr>
              </a:p>
            </p:txBody>
          </p:sp>
        </p:grpSp>
      </p:grpSp>
    </p:spTree>
    <p:custDataLst>
      <p:tags r:id="rId1"/>
    </p:custData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E10E33DE-5543-4213-8F2E-E1D5C7A28560}" type="slidenum">
              <a:rPr lang="en-IE" sz="1400" smtClean="0"/>
              <a:pPr/>
              <a:t>29</a:t>
            </a:fld>
            <a:endParaRPr lang="en-IE" sz="1400" smtClean="0"/>
          </a:p>
        </p:txBody>
      </p:sp>
      <p:sp>
        <p:nvSpPr>
          <p:cNvPr id="61443" name="Rectangle 2"/>
          <p:cNvSpPr>
            <a:spLocks noGrp="1" noChangeArrowheads="1"/>
          </p:cNvSpPr>
          <p:nvPr>
            <p:ph type="title"/>
          </p:nvPr>
        </p:nvSpPr>
        <p:spPr>
          <a:xfrm>
            <a:off x="661988" y="215900"/>
            <a:ext cx="8026400" cy="565150"/>
          </a:xfrm>
        </p:spPr>
        <p:txBody>
          <a:bodyPr/>
          <a:lstStyle/>
          <a:p>
            <a:r>
              <a:rPr lang="en-US" smtClean="0"/>
              <a:t>Object Deletion – Approach 2</a:t>
            </a:r>
          </a:p>
        </p:txBody>
      </p:sp>
      <p:grpSp>
        <p:nvGrpSpPr>
          <p:cNvPr id="61444" name="Group 3"/>
          <p:cNvGrpSpPr>
            <a:grpSpLocks/>
          </p:cNvGrpSpPr>
          <p:nvPr/>
        </p:nvGrpSpPr>
        <p:grpSpPr bwMode="auto">
          <a:xfrm>
            <a:off x="1979613" y="1125538"/>
            <a:ext cx="4129087" cy="1171575"/>
            <a:chOff x="165" y="1025"/>
            <a:chExt cx="1295" cy="798"/>
          </a:xfrm>
        </p:grpSpPr>
        <p:sp>
          <p:nvSpPr>
            <p:cNvPr id="61525" name="Rectangle 4"/>
            <p:cNvSpPr>
              <a:spLocks noChangeArrowheads="1"/>
            </p:cNvSpPr>
            <p:nvPr/>
          </p:nvSpPr>
          <p:spPr bwMode="auto">
            <a:xfrm>
              <a:off x="165" y="1025"/>
              <a:ext cx="1295" cy="798"/>
            </a:xfrm>
            <a:prstGeom prst="rect">
              <a:avLst/>
            </a:prstGeom>
            <a:solidFill>
              <a:srgbClr val="EFFBFF"/>
            </a:solidFill>
            <a:ln w="9525">
              <a:solidFill>
                <a:srgbClr val="EAF0FE"/>
              </a:solidFill>
              <a:miter lim="800000"/>
              <a:headEnd/>
              <a:tailEnd/>
            </a:ln>
            <a:effectLst>
              <a:outerShdw dist="117088" dir="2963922" algn="ctr" rotWithShape="0">
                <a:schemeClr val="tx1"/>
              </a:outerShdw>
            </a:effectLst>
          </p:spPr>
          <p:txBody>
            <a:bodyPr wrap="none" anchor="ctr"/>
            <a:lstStyle/>
            <a:p>
              <a:pPr algn="ctr" eaLnBrk="1" hangingPunct="1"/>
              <a:endParaRPr lang="ja-JP" altLang="en-US">
                <a:solidFill>
                  <a:srgbClr val="DDDDDD"/>
                </a:solidFill>
                <a:ea typeface="ＭＳ Ｐゴシック" pitchFamily="34" charset="-128"/>
              </a:endParaRPr>
            </a:p>
          </p:txBody>
        </p:sp>
        <p:sp>
          <p:nvSpPr>
            <p:cNvPr id="61526" name="Text Box 5"/>
            <p:cNvSpPr txBox="1">
              <a:spLocks noChangeArrowheads="1"/>
            </p:cNvSpPr>
            <p:nvPr/>
          </p:nvSpPr>
          <p:spPr bwMode="auto">
            <a:xfrm>
              <a:off x="245" y="1042"/>
              <a:ext cx="1169"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pPr>
              <a:r>
                <a:rPr lang="en-US" altLang="ja-JP" sz="1400">
                  <a:solidFill>
                    <a:srgbClr val="0066CC"/>
                  </a:solidFill>
                  <a:latin typeface="Courier New" pitchFamily="49" charset="0"/>
                  <a:ea typeface="ＭＳ Ｐゴシック" pitchFamily="34" charset="-128"/>
                </a:rPr>
                <a:t>int</a:t>
              </a:r>
              <a:r>
                <a:rPr lang="en-US" altLang="ja-JP" sz="1400">
                  <a:solidFill>
                    <a:srgbClr val="000000"/>
                  </a:solidFill>
                  <a:latin typeface="Courier New" pitchFamily="49" charset="0"/>
                  <a:ea typeface="ＭＳ Ｐゴシック" pitchFamily="34" charset="-128"/>
                </a:rPr>
                <a:t> delIdx = 1, last = 3;</a:t>
              </a:r>
            </a:p>
            <a:p>
              <a:pPr eaLnBrk="1" hangingPunct="1">
                <a:lnSpc>
                  <a:spcPct val="150000"/>
                </a:lnSpc>
              </a:pPr>
              <a:r>
                <a:rPr lang="en-US" altLang="ja-JP" sz="1400">
                  <a:solidFill>
                    <a:srgbClr val="000000"/>
                  </a:solidFill>
                  <a:latin typeface="Courier New" pitchFamily="49" charset="0"/>
                  <a:ea typeface="ＭＳ Ｐゴシック" pitchFamily="34" charset="-128"/>
                </a:rPr>
                <a:t>friends</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delIndex</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 =friends</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last</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a:t>
              </a:r>
            </a:p>
            <a:p>
              <a:pPr eaLnBrk="1" hangingPunct="1">
                <a:lnSpc>
                  <a:spcPct val="150000"/>
                </a:lnSpc>
              </a:pPr>
              <a:r>
                <a:rPr lang="en-US" altLang="ja-JP" sz="1400">
                  <a:solidFill>
                    <a:srgbClr val="000000"/>
                  </a:solidFill>
                  <a:latin typeface="Courier New" pitchFamily="49" charset="0"/>
                  <a:ea typeface="ＭＳ Ｐゴシック" pitchFamily="34" charset="-128"/>
                </a:rPr>
                <a:t>friends</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last</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     = </a:t>
              </a:r>
              <a:r>
                <a:rPr lang="en-US" altLang="ja-JP" sz="1400">
                  <a:solidFill>
                    <a:srgbClr val="0066CC"/>
                  </a:solidFill>
                  <a:latin typeface="Courier New" pitchFamily="49" charset="0"/>
                  <a:ea typeface="ＭＳ Ｐゴシック" pitchFamily="34" charset="-128"/>
                </a:rPr>
                <a:t>null</a:t>
              </a:r>
              <a:r>
                <a:rPr lang="en-US" altLang="ja-JP" sz="1400">
                  <a:solidFill>
                    <a:srgbClr val="000000"/>
                  </a:solidFill>
                  <a:latin typeface="Courier New" pitchFamily="49" charset="0"/>
                  <a:ea typeface="ＭＳ Ｐゴシック" pitchFamily="34" charset="-128"/>
                </a:rPr>
                <a:t>;</a:t>
              </a:r>
              <a:r>
                <a:rPr lang="en-US" altLang="ja-JP" sz="1600">
                  <a:solidFill>
                    <a:srgbClr val="000000"/>
                  </a:solidFill>
                  <a:latin typeface="Courier New" pitchFamily="49" charset="0"/>
                  <a:ea typeface="ＭＳ Ｐゴシック" pitchFamily="34" charset="-128"/>
                </a:rPr>
                <a:t> </a:t>
              </a:r>
              <a:endParaRPr lang="en-US" altLang="ja-JP">
                <a:solidFill>
                  <a:srgbClr val="000000"/>
                </a:solidFill>
                <a:ea typeface="ＭＳ Ｐゴシック" pitchFamily="34" charset="-128"/>
              </a:endParaRPr>
            </a:p>
          </p:txBody>
        </p:sp>
      </p:grpSp>
      <p:sp>
        <p:nvSpPr>
          <p:cNvPr id="61445" name="AutoShape 6"/>
          <p:cNvSpPr>
            <a:spLocks noChangeArrowheads="1"/>
          </p:cNvSpPr>
          <p:nvPr/>
        </p:nvSpPr>
        <p:spPr bwMode="auto">
          <a:xfrm>
            <a:off x="6624638" y="1189038"/>
            <a:ext cx="2392362" cy="1174750"/>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eaLnBrk="1" hangingPunct="1"/>
            <a:r>
              <a:rPr lang="en-US" altLang="ja-JP" sz="1400">
                <a:solidFill>
                  <a:srgbClr val="000000"/>
                </a:solidFill>
                <a:latin typeface="Arial" charset="0"/>
                <a:ea typeface="ＭＳ Ｐゴシック" pitchFamily="34" charset="-128"/>
              </a:rPr>
              <a:t>Delete </a:t>
            </a:r>
            <a:r>
              <a:rPr lang="en-US" altLang="ja-JP" sz="1400">
                <a:solidFill>
                  <a:schemeClr val="tx2"/>
                </a:solidFill>
                <a:latin typeface="Arial" charset="0"/>
                <a:ea typeface="ＭＳ Ｐゴシック" pitchFamily="34" charset="-128"/>
              </a:rPr>
              <a:t>Person B</a:t>
            </a:r>
            <a:r>
              <a:rPr lang="en-US" altLang="ja-JP" sz="1400">
                <a:solidFill>
                  <a:srgbClr val="000000"/>
                </a:solidFill>
                <a:latin typeface="Arial" charset="0"/>
                <a:ea typeface="ＭＳ Ｐゴシック" pitchFamily="34" charset="-128"/>
              </a:rPr>
              <a:t> by setting the reference in position 1 to the last person.</a:t>
            </a:r>
          </a:p>
        </p:txBody>
      </p:sp>
      <p:grpSp>
        <p:nvGrpSpPr>
          <p:cNvPr id="61446" name="Group 7"/>
          <p:cNvGrpSpPr>
            <a:grpSpLocks/>
          </p:cNvGrpSpPr>
          <p:nvPr/>
        </p:nvGrpSpPr>
        <p:grpSpPr bwMode="auto">
          <a:xfrm>
            <a:off x="547688" y="2703513"/>
            <a:ext cx="3589337" cy="2938462"/>
            <a:chOff x="345" y="1685"/>
            <a:chExt cx="2261" cy="1851"/>
          </a:xfrm>
        </p:grpSpPr>
        <p:sp>
          <p:nvSpPr>
            <p:cNvPr id="61492" name="Rectangle 8"/>
            <p:cNvSpPr>
              <a:spLocks noChangeArrowheads="1"/>
            </p:cNvSpPr>
            <p:nvPr/>
          </p:nvSpPr>
          <p:spPr bwMode="auto">
            <a:xfrm>
              <a:off x="345" y="1685"/>
              <a:ext cx="2261" cy="1851"/>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eaLnBrk="1" hangingPunct="1"/>
              <a:endParaRPr lang="ja-JP" altLang="en-US">
                <a:solidFill>
                  <a:srgbClr val="DDDDDD"/>
                </a:solidFill>
                <a:ea typeface="ＭＳ Ｐゴシック" pitchFamily="34" charset="-128"/>
              </a:endParaRPr>
            </a:p>
          </p:txBody>
        </p:sp>
        <p:grpSp>
          <p:nvGrpSpPr>
            <p:cNvPr id="61493" name="Group 9"/>
            <p:cNvGrpSpPr>
              <a:grpSpLocks/>
            </p:cNvGrpSpPr>
            <p:nvPr/>
          </p:nvGrpSpPr>
          <p:grpSpPr bwMode="auto">
            <a:xfrm>
              <a:off x="372" y="1694"/>
              <a:ext cx="1994" cy="1643"/>
              <a:chOff x="372" y="1694"/>
              <a:chExt cx="1994" cy="1643"/>
            </a:xfrm>
          </p:grpSpPr>
          <p:grpSp>
            <p:nvGrpSpPr>
              <p:cNvPr id="61494" name="Group 10"/>
              <p:cNvGrpSpPr>
                <a:grpSpLocks/>
              </p:cNvGrpSpPr>
              <p:nvPr/>
            </p:nvGrpSpPr>
            <p:grpSpPr bwMode="auto">
              <a:xfrm>
                <a:off x="903" y="2367"/>
                <a:ext cx="1454" cy="307"/>
                <a:chOff x="903" y="2367"/>
                <a:chExt cx="1230" cy="307"/>
              </a:xfrm>
            </p:grpSpPr>
            <p:sp>
              <p:nvSpPr>
                <p:cNvPr id="61521" name="Rectangle 11"/>
                <p:cNvSpPr>
                  <a:spLocks noChangeArrowheads="1"/>
                </p:cNvSpPr>
                <p:nvPr/>
              </p:nvSpPr>
              <p:spPr bwMode="auto">
                <a:xfrm>
                  <a:off x="903" y="2367"/>
                  <a:ext cx="1230" cy="307"/>
                </a:xfrm>
                <a:prstGeom prst="rect">
                  <a:avLst/>
                </a:prstGeom>
                <a:solidFill>
                  <a:srgbClr val="F7FDFF"/>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61522" name="Line 12"/>
                <p:cNvSpPr>
                  <a:spLocks noChangeShapeType="1"/>
                </p:cNvSpPr>
                <p:nvPr/>
              </p:nvSpPr>
              <p:spPr bwMode="auto">
                <a:xfrm>
                  <a:off x="1203" y="2368"/>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61523" name="Line 13"/>
                <p:cNvSpPr>
                  <a:spLocks noChangeShapeType="1"/>
                </p:cNvSpPr>
                <p:nvPr/>
              </p:nvSpPr>
              <p:spPr bwMode="auto">
                <a:xfrm>
                  <a:off x="1512" y="2368"/>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61524" name="Line 14"/>
                <p:cNvSpPr>
                  <a:spLocks noChangeShapeType="1"/>
                </p:cNvSpPr>
                <p:nvPr/>
              </p:nvSpPr>
              <p:spPr bwMode="auto">
                <a:xfrm>
                  <a:off x="1821" y="2368"/>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sp>
            <p:nvSpPr>
              <p:cNvPr id="61495" name="Text Box 15"/>
              <p:cNvSpPr txBox="1">
                <a:spLocks noChangeArrowheads="1"/>
              </p:cNvSpPr>
              <p:nvPr/>
            </p:nvSpPr>
            <p:spPr bwMode="auto">
              <a:xfrm>
                <a:off x="966" y="2157"/>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0</a:t>
                </a:r>
              </a:p>
            </p:txBody>
          </p:sp>
          <p:sp>
            <p:nvSpPr>
              <p:cNvPr id="61496" name="Text Box 16"/>
              <p:cNvSpPr txBox="1">
                <a:spLocks noChangeArrowheads="1"/>
              </p:cNvSpPr>
              <p:nvPr/>
            </p:nvSpPr>
            <p:spPr bwMode="auto">
              <a:xfrm>
                <a:off x="1332" y="2157"/>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a:t>
                </a:r>
              </a:p>
            </p:txBody>
          </p:sp>
          <p:sp>
            <p:nvSpPr>
              <p:cNvPr id="61497" name="Text Box 17"/>
              <p:cNvSpPr txBox="1">
                <a:spLocks noChangeArrowheads="1"/>
              </p:cNvSpPr>
              <p:nvPr/>
            </p:nvSpPr>
            <p:spPr bwMode="auto">
              <a:xfrm>
                <a:off x="1703" y="2157"/>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2</a:t>
                </a:r>
              </a:p>
            </p:txBody>
          </p:sp>
          <p:sp>
            <p:nvSpPr>
              <p:cNvPr id="61498" name="Text Box 18"/>
              <p:cNvSpPr txBox="1">
                <a:spLocks noChangeArrowheads="1"/>
              </p:cNvSpPr>
              <p:nvPr/>
            </p:nvSpPr>
            <p:spPr bwMode="auto">
              <a:xfrm>
                <a:off x="2083" y="2157"/>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3</a:t>
                </a:r>
              </a:p>
            </p:txBody>
          </p:sp>
          <p:grpSp>
            <p:nvGrpSpPr>
              <p:cNvPr id="61499" name="Group 19"/>
              <p:cNvGrpSpPr>
                <a:grpSpLocks/>
              </p:cNvGrpSpPr>
              <p:nvPr/>
            </p:nvGrpSpPr>
            <p:grpSpPr bwMode="auto">
              <a:xfrm>
                <a:off x="372" y="1694"/>
                <a:ext cx="662" cy="817"/>
                <a:chOff x="928" y="1829"/>
                <a:chExt cx="662" cy="817"/>
              </a:xfrm>
            </p:grpSpPr>
            <p:sp>
              <p:nvSpPr>
                <p:cNvPr id="61516" name="Text Box 20"/>
                <p:cNvSpPr txBox="1">
                  <a:spLocks noChangeArrowheads="1"/>
                </p:cNvSpPr>
                <p:nvPr/>
              </p:nvSpPr>
              <p:spPr bwMode="auto">
                <a:xfrm>
                  <a:off x="928" y="1829"/>
                  <a:ext cx="6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2000">
                      <a:latin typeface="Arial" charset="0"/>
                      <a:ea typeface="ＭＳ Ｐゴシック" pitchFamily="34" charset="-128"/>
                    </a:rPr>
                    <a:t>friends</a:t>
                  </a:r>
                  <a:endParaRPr lang="en-US" sz="2000">
                    <a:latin typeface="Arial" charset="0"/>
                    <a:ea typeface="ＭＳ Ｐゴシック" pitchFamily="34" charset="-128"/>
                  </a:endParaRPr>
                </a:p>
              </p:txBody>
            </p:sp>
            <p:sp>
              <p:nvSpPr>
                <p:cNvPr id="61517" name="Rectangle 21"/>
                <p:cNvSpPr>
                  <a:spLocks noChangeArrowheads="1"/>
                </p:cNvSpPr>
                <p:nvPr/>
              </p:nvSpPr>
              <p:spPr bwMode="auto">
                <a:xfrm>
                  <a:off x="1045" y="2061"/>
                  <a:ext cx="372" cy="19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ea typeface="ＭＳ Ｐゴシック" pitchFamily="34" charset="-128"/>
                  </a:endParaRPr>
                </a:p>
              </p:txBody>
            </p:sp>
            <p:grpSp>
              <p:nvGrpSpPr>
                <p:cNvPr id="61518" name="Group 22"/>
                <p:cNvGrpSpPr>
                  <a:grpSpLocks/>
                </p:cNvGrpSpPr>
                <p:nvPr/>
              </p:nvGrpSpPr>
              <p:grpSpPr bwMode="auto">
                <a:xfrm>
                  <a:off x="1217" y="2141"/>
                  <a:ext cx="220" cy="505"/>
                  <a:chOff x="1217" y="2141"/>
                  <a:chExt cx="220" cy="505"/>
                </a:xfrm>
              </p:grpSpPr>
              <p:sp>
                <p:nvSpPr>
                  <p:cNvPr id="61519" name="Oval 23"/>
                  <p:cNvSpPr>
                    <a:spLocks noChangeArrowheads="1"/>
                  </p:cNvSpPr>
                  <p:nvPr/>
                </p:nvSpPr>
                <p:spPr bwMode="auto">
                  <a:xfrm>
                    <a:off x="1217" y="2141"/>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1520" name="Freeform 24"/>
                  <p:cNvSpPr>
                    <a:spLocks/>
                  </p:cNvSpPr>
                  <p:nvPr/>
                </p:nvSpPr>
                <p:spPr bwMode="auto">
                  <a:xfrm>
                    <a:off x="1237" y="2170"/>
                    <a:ext cx="200" cy="476"/>
                  </a:xfrm>
                  <a:custGeom>
                    <a:avLst/>
                    <a:gdLst>
                      <a:gd name="T0" fmla="*/ 1 w 200"/>
                      <a:gd name="T1" fmla="*/ 0 h 476"/>
                      <a:gd name="T2" fmla="*/ 5 w 200"/>
                      <a:gd name="T3" fmla="*/ 214 h 476"/>
                      <a:gd name="T4" fmla="*/ 30 w 200"/>
                      <a:gd name="T5" fmla="*/ 380 h 476"/>
                      <a:gd name="T6" fmla="*/ 85 w 200"/>
                      <a:gd name="T7" fmla="*/ 460 h 476"/>
                      <a:gd name="T8" fmla="*/ 200 w 200"/>
                      <a:gd name="T9" fmla="*/ 476 h 476"/>
                      <a:gd name="T10" fmla="*/ 0 60000 65536"/>
                      <a:gd name="T11" fmla="*/ 0 60000 65536"/>
                      <a:gd name="T12" fmla="*/ 0 60000 65536"/>
                      <a:gd name="T13" fmla="*/ 0 60000 65536"/>
                      <a:gd name="T14" fmla="*/ 0 60000 65536"/>
                      <a:gd name="T15" fmla="*/ 0 w 200"/>
                      <a:gd name="T16" fmla="*/ 0 h 476"/>
                      <a:gd name="T17" fmla="*/ 200 w 200"/>
                      <a:gd name="T18" fmla="*/ 476 h 476"/>
                    </a:gdLst>
                    <a:ahLst/>
                    <a:cxnLst>
                      <a:cxn ang="T10">
                        <a:pos x="T0" y="T1"/>
                      </a:cxn>
                      <a:cxn ang="T11">
                        <a:pos x="T2" y="T3"/>
                      </a:cxn>
                      <a:cxn ang="T12">
                        <a:pos x="T4" y="T5"/>
                      </a:cxn>
                      <a:cxn ang="T13">
                        <a:pos x="T6" y="T7"/>
                      </a:cxn>
                      <a:cxn ang="T14">
                        <a:pos x="T8" y="T9"/>
                      </a:cxn>
                    </a:cxnLst>
                    <a:rect l="T15" t="T16" r="T17" b="T18"/>
                    <a:pathLst>
                      <a:path w="200" h="476">
                        <a:moveTo>
                          <a:pt x="1" y="0"/>
                        </a:moveTo>
                        <a:cubicBezTo>
                          <a:pt x="0" y="75"/>
                          <a:pt x="0" y="151"/>
                          <a:pt x="5" y="214"/>
                        </a:cubicBezTo>
                        <a:cubicBezTo>
                          <a:pt x="10" y="277"/>
                          <a:pt x="17" y="339"/>
                          <a:pt x="30" y="380"/>
                        </a:cubicBezTo>
                        <a:cubicBezTo>
                          <a:pt x="43" y="421"/>
                          <a:pt x="57" y="444"/>
                          <a:pt x="85" y="460"/>
                        </a:cubicBezTo>
                        <a:cubicBezTo>
                          <a:pt x="113" y="476"/>
                          <a:pt x="156" y="476"/>
                          <a:pt x="200" y="476"/>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sp>
            <p:nvSpPr>
              <p:cNvPr id="61500" name="AutoShape 25"/>
              <p:cNvSpPr>
                <a:spLocks noChangeArrowheads="1"/>
              </p:cNvSpPr>
              <p:nvPr/>
            </p:nvSpPr>
            <p:spPr bwMode="auto">
              <a:xfrm>
                <a:off x="669" y="2932"/>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eaLnBrk="1" hangingPunct="1"/>
                <a:r>
                  <a:rPr lang="en-US" sz="1600">
                    <a:latin typeface="Tahoma" pitchFamily="34" charset="0"/>
                    <a:ea typeface="ＭＳ Ｐゴシック" pitchFamily="34" charset="-128"/>
                  </a:rPr>
                  <a:t>A</a:t>
                </a:r>
              </a:p>
            </p:txBody>
          </p:sp>
          <p:grpSp>
            <p:nvGrpSpPr>
              <p:cNvPr id="61501" name="Group 26"/>
              <p:cNvGrpSpPr>
                <a:grpSpLocks/>
              </p:cNvGrpSpPr>
              <p:nvPr/>
            </p:nvGrpSpPr>
            <p:grpSpPr bwMode="auto">
              <a:xfrm>
                <a:off x="961" y="2530"/>
                <a:ext cx="114" cy="411"/>
                <a:chOff x="961" y="2530"/>
                <a:chExt cx="114" cy="411"/>
              </a:xfrm>
            </p:grpSpPr>
            <p:sp>
              <p:nvSpPr>
                <p:cNvPr id="61514" name="Oval 27"/>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1515" name="Freeform 28"/>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nvGrpSpPr>
              <p:cNvPr id="61502" name="Group 29"/>
              <p:cNvGrpSpPr>
                <a:grpSpLocks/>
              </p:cNvGrpSpPr>
              <p:nvPr/>
            </p:nvGrpSpPr>
            <p:grpSpPr bwMode="auto">
              <a:xfrm>
                <a:off x="1352" y="2517"/>
                <a:ext cx="114" cy="411"/>
                <a:chOff x="961" y="2530"/>
                <a:chExt cx="114" cy="411"/>
              </a:xfrm>
            </p:grpSpPr>
            <p:sp>
              <p:nvSpPr>
                <p:cNvPr id="61512" name="Oval 30"/>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1513" name="Freeform 31"/>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nvGrpSpPr>
              <p:cNvPr id="61503" name="Group 32"/>
              <p:cNvGrpSpPr>
                <a:grpSpLocks/>
              </p:cNvGrpSpPr>
              <p:nvPr/>
            </p:nvGrpSpPr>
            <p:grpSpPr bwMode="auto">
              <a:xfrm>
                <a:off x="1735" y="2523"/>
                <a:ext cx="114" cy="411"/>
                <a:chOff x="961" y="2530"/>
                <a:chExt cx="114" cy="411"/>
              </a:xfrm>
            </p:grpSpPr>
            <p:sp>
              <p:nvSpPr>
                <p:cNvPr id="61510" name="Oval 33"/>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1511" name="Freeform 34"/>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nvGrpSpPr>
              <p:cNvPr id="61504" name="Group 35"/>
              <p:cNvGrpSpPr>
                <a:grpSpLocks/>
              </p:cNvGrpSpPr>
              <p:nvPr/>
            </p:nvGrpSpPr>
            <p:grpSpPr bwMode="auto">
              <a:xfrm>
                <a:off x="2132" y="2510"/>
                <a:ext cx="114" cy="411"/>
                <a:chOff x="961" y="2530"/>
                <a:chExt cx="114" cy="411"/>
              </a:xfrm>
            </p:grpSpPr>
            <p:sp>
              <p:nvSpPr>
                <p:cNvPr id="61508" name="Oval 36"/>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1509" name="Freeform 37"/>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sp>
            <p:nvSpPr>
              <p:cNvPr id="61505" name="AutoShape 38"/>
              <p:cNvSpPr>
                <a:spLocks noChangeArrowheads="1"/>
              </p:cNvSpPr>
              <p:nvPr/>
            </p:nvSpPr>
            <p:spPr bwMode="auto">
              <a:xfrm>
                <a:off x="1114" y="2931"/>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eaLnBrk="1" hangingPunct="1"/>
                <a:r>
                  <a:rPr lang="en-US" sz="1600">
                    <a:latin typeface="Tahoma" pitchFamily="34" charset="0"/>
                    <a:ea typeface="ＭＳ Ｐゴシック" pitchFamily="34" charset="-128"/>
                  </a:rPr>
                  <a:t>B</a:t>
                </a:r>
              </a:p>
            </p:txBody>
          </p:sp>
          <p:sp>
            <p:nvSpPr>
              <p:cNvPr id="61506" name="AutoShape 39"/>
              <p:cNvSpPr>
                <a:spLocks noChangeArrowheads="1"/>
              </p:cNvSpPr>
              <p:nvPr/>
            </p:nvSpPr>
            <p:spPr bwMode="auto">
              <a:xfrm>
                <a:off x="1560" y="2932"/>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eaLnBrk="1" hangingPunct="1"/>
                <a:r>
                  <a:rPr lang="en-US" sz="1600">
                    <a:latin typeface="Tahoma" pitchFamily="34" charset="0"/>
                    <a:ea typeface="ＭＳ Ｐゴシック" pitchFamily="34" charset="-128"/>
                  </a:rPr>
                  <a:t>C</a:t>
                </a:r>
              </a:p>
            </p:txBody>
          </p:sp>
          <p:sp>
            <p:nvSpPr>
              <p:cNvPr id="61507" name="AutoShape 40"/>
              <p:cNvSpPr>
                <a:spLocks noChangeArrowheads="1"/>
              </p:cNvSpPr>
              <p:nvPr/>
            </p:nvSpPr>
            <p:spPr bwMode="auto">
              <a:xfrm>
                <a:off x="2006" y="2931"/>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eaLnBrk="1" hangingPunct="1"/>
                <a:r>
                  <a:rPr lang="en-US" sz="1600">
                    <a:latin typeface="Tahoma" pitchFamily="34" charset="0"/>
                    <a:ea typeface="ＭＳ Ｐゴシック" pitchFamily="34" charset="-128"/>
                  </a:rPr>
                  <a:t>D</a:t>
                </a:r>
              </a:p>
            </p:txBody>
          </p:sp>
        </p:grpSp>
      </p:grpSp>
      <p:grpSp>
        <p:nvGrpSpPr>
          <p:cNvPr id="61447" name="Group 41"/>
          <p:cNvGrpSpPr>
            <a:grpSpLocks/>
          </p:cNvGrpSpPr>
          <p:nvPr/>
        </p:nvGrpSpPr>
        <p:grpSpPr bwMode="auto">
          <a:xfrm>
            <a:off x="1497013" y="1546225"/>
            <a:ext cx="4422775" cy="681038"/>
            <a:chOff x="943" y="974"/>
            <a:chExt cx="2786" cy="429"/>
          </a:xfrm>
        </p:grpSpPr>
        <p:sp>
          <p:nvSpPr>
            <p:cNvPr id="61490" name="Oval 42"/>
            <p:cNvSpPr>
              <a:spLocks noChangeArrowheads="1"/>
            </p:cNvSpPr>
            <p:nvPr/>
          </p:nvSpPr>
          <p:spPr bwMode="auto">
            <a:xfrm>
              <a:off x="943" y="999"/>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eaLnBrk="1" hangingPunct="1"/>
              <a:r>
                <a:rPr lang="en-US" altLang="ja-JP" b="1">
                  <a:solidFill>
                    <a:srgbClr val="C1051B"/>
                  </a:solidFill>
                  <a:latin typeface="Arial" charset="0"/>
                  <a:ea typeface="ＭＳ Ｐゴシック" pitchFamily="34" charset="-128"/>
                </a:rPr>
                <a:t>A</a:t>
              </a:r>
              <a:endParaRPr lang="en-US" altLang="ja-JP">
                <a:solidFill>
                  <a:srgbClr val="000000"/>
                </a:solidFill>
                <a:ea typeface="ＭＳ Ｐゴシック" pitchFamily="34" charset="-128"/>
              </a:endParaRPr>
            </a:p>
          </p:txBody>
        </p:sp>
        <p:sp>
          <p:nvSpPr>
            <p:cNvPr id="61491" name="Rectangle 43"/>
            <p:cNvSpPr>
              <a:spLocks noChangeArrowheads="1"/>
            </p:cNvSpPr>
            <p:nvPr/>
          </p:nvSpPr>
          <p:spPr bwMode="auto">
            <a:xfrm>
              <a:off x="1316" y="974"/>
              <a:ext cx="2413" cy="429"/>
            </a:xfrm>
            <a:prstGeom prst="rect">
              <a:avLst/>
            </a:prstGeom>
            <a:noFill/>
            <a:ln w="12700">
              <a:solidFill>
                <a:srgbClr val="D21804"/>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61448" name="Group 44"/>
          <p:cNvGrpSpPr>
            <a:grpSpLocks/>
          </p:cNvGrpSpPr>
          <p:nvPr/>
        </p:nvGrpSpPr>
        <p:grpSpPr bwMode="auto">
          <a:xfrm>
            <a:off x="1028700" y="2706688"/>
            <a:ext cx="7243763" cy="3463925"/>
            <a:chOff x="648" y="1705"/>
            <a:chExt cx="4563" cy="2182"/>
          </a:xfrm>
        </p:grpSpPr>
        <p:grpSp>
          <p:nvGrpSpPr>
            <p:cNvPr id="61449" name="Group 45"/>
            <p:cNvGrpSpPr>
              <a:grpSpLocks/>
            </p:cNvGrpSpPr>
            <p:nvPr/>
          </p:nvGrpSpPr>
          <p:grpSpPr bwMode="auto">
            <a:xfrm>
              <a:off x="2950" y="1705"/>
              <a:ext cx="2261" cy="1851"/>
              <a:chOff x="2950" y="1705"/>
              <a:chExt cx="2261" cy="1851"/>
            </a:xfrm>
          </p:grpSpPr>
          <p:sp>
            <p:nvSpPr>
              <p:cNvPr id="61456" name="Rectangle 46"/>
              <p:cNvSpPr>
                <a:spLocks noChangeArrowheads="1"/>
              </p:cNvSpPr>
              <p:nvPr/>
            </p:nvSpPr>
            <p:spPr bwMode="auto">
              <a:xfrm>
                <a:off x="2950" y="1705"/>
                <a:ext cx="2261" cy="1851"/>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eaLnBrk="1" hangingPunct="1"/>
                <a:endParaRPr lang="ja-JP" altLang="en-US">
                  <a:solidFill>
                    <a:srgbClr val="DDDDDD"/>
                  </a:solidFill>
                  <a:ea typeface="ＭＳ Ｐゴシック" pitchFamily="34" charset="-128"/>
                </a:endParaRPr>
              </a:p>
            </p:txBody>
          </p:sp>
          <p:grpSp>
            <p:nvGrpSpPr>
              <p:cNvPr id="61457" name="Group 47"/>
              <p:cNvGrpSpPr>
                <a:grpSpLocks/>
              </p:cNvGrpSpPr>
              <p:nvPr/>
            </p:nvGrpSpPr>
            <p:grpSpPr bwMode="auto">
              <a:xfrm>
                <a:off x="2970" y="1745"/>
                <a:ext cx="1985" cy="1649"/>
                <a:chOff x="2970" y="1745"/>
                <a:chExt cx="1985" cy="1649"/>
              </a:xfrm>
            </p:grpSpPr>
            <p:grpSp>
              <p:nvGrpSpPr>
                <p:cNvPr id="61463" name="Group 48"/>
                <p:cNvGrpSpPr>
                  <a:grpSpLocks/>
                </p:cNvGrpSpPr>
                <p:nvPr/>
              </p:nvGrpSpPr>
              <p:grpSpPr bwMode="auto">
                <a:xfrm>
                  <a:off x="3501" y="2418"/>
                  <a:ext cx="1454" cy="307"/>
                  <a:chOff x="903" y="2367"/>
                  <a:chExt cx="1230" cy="307"/>
                </a:xfrm>
              </p:grpSpPr>
              <p:sp>
                <p:nvSpPr>
                  <p:cNvPr id="61486" name="Rectangle 49"/>
                  <p:cNvSpPr>
                    <a:spLocks noChangeArrowheads="1"/>
                  </p:cNvSpPr>
                  <p:nvPr/>
                </p:nvSpPr>
                <p:spPr bwMode="auto">
                  <a:xfrm>
                    <a:off x="903" y="2367"/>
                    <a:ext cx="1230" cy="307"/>
                  </a:xfrm>
                  <a:prstGeom prst="rect">
                    <a:avLst/>
                  </a:prstGeom>
                  <a:solidFill>
                    <a:srgbClr val="F7FDFF"/>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61487" name="Line 50"/>
                  <p:cNvSpPr>
                    <a:spLocks noChangeShapeType="1"/>
                  </p:cNvSpPr>
                  <p:nvPr/>
                </p:nvSpPr>
                <p:spPr bwMode="auto">
                  <a:xfrm>
                    <a:off x="1203" y="2368"/>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61488" name="Line 51"/>
                  <p:cNvSpPr>
                    <a:spLocks noChangeShapeType="1"/>
                  </p:cNvSpPr>
                  <p:nvPr/>
                </p:nvSpPr>
                <p:spPr bwMode="auto">
                  <a:xfrm>
                    <a:off x="1512" y="2368"/>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61489" name="Line 52"/>
                  <p:cNvSpPr>
                    <a:spLocks noChangeShapeType="1"/>
                  </p:cNvSpPr>
                  <p:nvPr/>
                </p:nvSpPr>
                <p:spPr bwMode="auto">
                  <a:xfrm>
                    <a:off x="1821" y="2368"/>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sp>
              <p:nvSpPr>
                <p:cNvPr id="61464" name="Text Box 53"/>
                <p:cNvSpPr txBox="1">
                  <a:spLocks noChangeArrowheads="1"/>
                </p:cNvSpPr>
                <p:nvPr/>
              </p:nvSpPr>
              <p:spPr bwMode="auto">
                <a:xfrm>
                  <a:off x="3564" y="220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0</a:t>
                  </a:r>
                </a:p>
              </p:txBody>
            </p:sp>
            <p:sp>
              <p:nvSpPr>
                <p:cNvPr id="61465" name="Text Box 54"/>
                <p:cNvSpPr txBox="1">
                  <a:spLocks noChangeArrowheads="1"/>
                </p:cNvSpPr>
                <p:nvPr/>
              </p:nvSpPr>
              <p:spPr bwMode="auto">
                <a:xfrm>
                  <a:off x="3930" y="220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a:t>
                  </a:r>
                </a:p>
              </p:txBody>
            </p:sp>
            <p:sp>
              <p:nvSpPr>
                <p:cNvPr id="61466" name="Text Box 55"/>
                <p:cNvSpPr txBox="1">
                  <a:spLocks noChangeArrowheads="1"/>
                </p:cNvSpPr>
                <p:nvPr/>
              </p:nvSpPr>
              <p:spPr bwMode="auto">
                <a:xfrm>
                  <a:off x="4301" y="220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2</a:t>
                  </a:r>
                </a:p>
              </p:txBody>
            </p:sp>
            <p:sp>
              <p:nvSpPr>
                <p:cNvPr id="61467" name="Text Box 56"/>
                <p:cNvSpPr txBox="1">
                  <a:spLocks noChangeArrowheads="1"/>
                </p:cNvSpPr>
                <p:nvPr/>
              </p:nvSpPr>
              <p:spPr bwMode="auto">
                <a:xfrm>
                  <a:off x="4681" y="220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3</a:t>
                  </a:r>
                </a:p>
              </p:txBody>
            </p:sp>
            <p:grpSp>
              <p:nvGrpSpPr>
                <p:cNvPr id="61468" name="Group 57"/>
                <p:cNvGrpSpPr>
                  <a:grpSpLocks/>
                </p:cNvGrpSpPr>
                <p:nvPr/>
              </p:nvGrpSpPr>
              <p:grpSpPr bwMode="auto">
                <a:xfrm>
                  <a:off x="2970" y="1745"/>
                  <a:ext cx="662" cy="817"/>
                  <a:chOff x="928" y="1829"/>
                  <a:chExt cx="662" cy="817"/>
                </a:xfrm>
              </p:grpSpPr>
              <p:sp>
                <p:nvSpPr>
                  <p:cNvPr id="61481" name="Text Box 58"/>
                  <p:cNvSpPr txBox="1">
                    <a:spLocks noChangeArrowheads="1"/>
                  </p:cNvSpPr>
                  <p:nvPr/>
                </p:nvSpPr>
                <p:spPr bwMode="auto">
                  <a:xfrm>
                    <a:off x="928" y="1829"/>
                    <a:ext cx="6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a:latin typeface="Arial" charset="0"/>
                        <a:ea typeface="ＭＳ Ｐゴシック" pitchFamily="34" charset="-128"/>
                      </a:rPr>
                      <a:t>friends</a:t>
                    </a:r>
                  </a:p>
                </p:txBody>
              </p:sp>
              <p:sp>
                <p:nvSpPr>
                  <p:cNvPr id="61482" name="Rectangle 59"/>
                  <p:cNvSpPr>
                    <a:spLocks noChangeArrowheads="1"/>
                  </p:cNvSpPr>
                  <p:nvPr/>
                </p:nvSpPr>
                <p:spPr bwMode="auto">
                  <a:xfrm>
                    <a:off x="1045" y="2061"/>
                    <a:ext cx="372" cy="19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ea typeface="ＭＳ Ｐゴシック" pitchFamily="34" charset="-128"/>
                    </a:endParaRPr>
                  </a:p>
                </p:txBody>
              </p:sp>
              <p:grpSp>
                <p:nvGrpSpPr>
                  <p:cNvPr id="61483" name="Group 60"/>
                  <p:cNvGrpSpPr>
                    <a:grpSpLocks/>
                  </p:cNvGrpSpPr>
                  <p:nvPr/>
                </p:nvGrpSpPr>
                <p:grpSpPr bwMode="auto">
                  <a:xfrm>
                    <a:off x="1217" y="2141"/>
                    <a:ext cx="220" cy="505"/>
                    <a:chOff x="1217" y="2141"/>
                    <a:chExt cx="220" cy="505"/>
                  </a:xfrm>
                </p:grpSpPr>
                <p:sp>
                  <p:nvSpPr>
                    <p:cNvPr id="61484" name="Oval 61"/>
                    <p:cNvSpPr>
                      <a:spLocks noChangeArrowheads="1"/>
                    </p:cNvSpPr>
                    <p:nvPr/>
                  </p:nvSpPr>
                  <p:spPr bwMode="auto">
                    <a:xfrm>
                      <a:off x="1217" y="2141"/>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1485" name="Freeform 62"/>
                    <p:cNvSpPr>
                      <a:spLocks/>
                    </p:cNvSpPr>
                    <p:nvPr/>
                  </p:nvSpPr>
                  <p:spPr bwMode="auto">
                    <a:xfrm>
                      <a:off x="1237" y="2170"/>
                      <a:ext cx="200" cy="476"/>
                    </a:xfrm>
                    <a:custGeom>
                      <a:avLst/>
                      <a:gdLst>
                        <a:gd name="T0" fmla="*/ 1 w 200"/>
                        <a:gd name="T1" fmla="*/ 0 h 476"/>
                        <a:gd name="T2" fmla="*/ 5 w 200"/>
                        <a:gd name="T3" fmla="*/ 214 h 476"/>
                        <a:gd name="T4" fmla="*/ 30 w 200"/>
                        <a:gd name="T5" fmla="*/ 380 h 476"/>
                        <a:gd name="T6" fmla="*/ 85 w 200"/>
                        <a:gd name="T7" fmla="*/ 460 h 476"/>
                        <a:gd name="T8" fmla="*/ 200 w 200"/>
                        <a:gd name="T9" fmla="*/ 476 h 476"/>
                        <a:gd name="T10" fmla="*/ 0 60000 65536"/>
                        <a:gd name="T11" fmla="*/ 0 60000 65536"/>
                        <a:gd name="T12" fmla="*/ 0 60000 65536"/>
                        <a:gd name="T13" fmla="*/ 0 60000 65536"/>
                        <a:gd name="T14" fmla="*/ 0 60000 65536"/>
                        <a:gd name="T15" fmla="*/ 0 w 200"/>
                        <a:gd name="T16" fmla="*/ 0 h 476"/>
                        <a:gd name="T17" fmla="*/ 200 w 200"/>
                        <a:gd name="T18" fmla="*/ 476 h 476"/>
                      </a:gdLst>
                      <a:ahLst/>
                      <a:cxnLst>
                        <a:cxn ang="T10">
                          <a:pos x="T0" y="T1"/>
                        </a:cxn>
                        <a:cxn ang="T11">
                          <a:pos x="T2" y="T3"/>
                        </a:cxn>
                        <a:cxn ang="T12">
                          <a:pos x="T4" y="T5"/>
                        </a:cxn>
                        <a:cxn ang="T13">
                          <a:pos x="T6" y="T7"/>
                        </a:cxn>
                        <a:cxn ang="T14">
                          <a:pos x="T8" y="T9"/>
                        </a:cxn>
                      </a:cxnLst>
                      <a:rect l="T15" t="T16" r="T17" b="T18"/>
                      <a:pathLst>
                        <a:path w="200" h="476">
                          <a:moveTo>
                            <a:pt x="1" y="0"/>
                          </a:moveTo>
                          <a:cubicBezTo>
                            <a:pt x="0" y="75"/>
                            <a:pt x="0" y="151"/>
                            <a:pt x="5" y="214"/>
                          </a:cubicBezTo>
                          <a:cubicBezTo>
                            <a:pt x="10" y="277"/>
                            <a:pt x="17" y="339"/>
                            <a:pt x="30" y="380"/>
                          </a:cubicBezTo>
                          <a:cubicBezTo>
                            <a:pt x="43" y="421"/>
                            <a:pt x="57" y="444"/>
                            <a:pt x="85" y="460"/>
                          </a:cubicBezTo>
                          <a:cubicBezTo>
                            <a:pt x="113" y="476"/>
                            <a:pt x="156" y="476"/>
                            <a:pt x="200" y="476"/>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sp>
              <p:nvSpPr>
                <p:cNvPr id="61469" name="AutoShape 63"/>
                <p:cNvSpPr>
                  <a:spLocks noChangeArrowheads="1"/>
                </p:cNvSpPr>
                <p:nvPr/>
              </p:nvSpPr>
              <p:spPr bwMode="auto">
                <a:xfrm>
                  <a:off x="3267" y="2983"/>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eaLnBrk="1" hangingPunct="1"/>
                  <a:r>
                    <a:rPr lang="en-US" sz="1600">
                      <a:latin typeface="Tahoma" pitchFamily="34" charset="0"/>
                      <a:ea typeface="ＭＳ Ｐゴシック" pitchFamily="34" charset="-128"/>
                    </a:rPr>
                    <a:t>A</a:t>
                  </a:r>
                </a:p>
              </p:txBody>
            </p:sp>
            <p:grpSp>
              <p:nvGrpSpPr>
                <p:cNvPr id="61470" name="Group 64"/>
                <p:cNvGrpSpPr>
                  <a:grpSpLocks/>
                </p:cNvGrpSpPr>
                <p:nvPr/>
              </p:nvGrpSpPr>
              <p:grpSpPr bwMode="auto">
                <a:xfrm>
                  <a:off x="3559" y="2581"/>
                  <a:ext cx="114" cy="411"/>
                  <a:chOff x="961" y="2530"/>
                  <a:chExt cx="114" cy="411"/>
                </a:xfrm>
              </p:grpSpPr>
              <p:sp>
                <p:nvSpPr>
                  <p:cNvPr id="61479" name="Oval 65"/>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1480" name="Freeform 66"/>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nvGrpSpPr>
                <p:cNvPr id="61471" name="Group 67"/>
                <p:cNvGrpSpPr>
                  <a:grpSpLocks/>
                </p:cNvGrpSpPr>
                <p:nvPr/>
              </p:nvGrpSpPr>
              <p:grpSpPr bwMode="auto">
                <a:xfrm>
                  <a:off x="4333" y="2574"/>
                  <a:ext cx="114" cy="411"/>
                  <a:chOff x="961" y="2530"/>
                  <a:chExt cx="114" cy="411"/>
                </a:xfrm>
              </p:grpSpPr>
              <p:sp>
                <p:nvSpPr>
                  <p:cNvPr id="61477" name="Oval 68"/>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1478" name="Freeform 69"/>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nvGrpSpPr>
                <p:cNvPr id="61472" name="Group 70"/>
                <p:cNvGrpSpPr>
                  <a:grpSpLocks/>
                </p:cNvGrpSpPr>
                <p:nvPr/>
              </p:nvGrpSpPr>
              <p:grpSpPr bwMode="auto">
                <a:xfrm>
                  <a:off x="3956" y="2574"/>
                  <a:ext cx="114" cy="411"/>
                  <a:chOff x="961" y="2530"/>
                  <a:chExt cx="114" cy="411"/>
                </a:xfrm>
              </p:grpSpPr>
              <p:sp>
                <p:nvSpPr>
                  <p:cNvPr id="61475" name="Oval 71"/>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1476" name="Freeform 72"/>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sp>
              <p:nvSpPr>
                <p:cNvPr id="61473" name="AutoShape 73"/>
                <p:cNvSpPr>
                  <a:spLocks noChangeArrowheads="1"/>
                </p:cNvSpPr>
                <p:nvPr/>
              </p:nvSpPr>
              <p:spPr bwMode="auto">
                <a:xfrm>
                  <a:off x="4158" y="2983"/>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eaLnBrk="1" hangingPunct="1"/>
                  <a:r>
                    <a:rPr lang="en-US" sz="1600">
                      <a:latin typeface="Tahoma" pitchFamily="34" charset="0"/>
                      <a:ea typeface="ＭＳ Ｐゴシック" pitchFamily="34" charset="-128"/>
                    </a:rPr>
                    <a:t>C</a:t>
                  </a:r>
                </a:p>
              </p:txBody>
            </p:sp>
            <p:sp>
              <p:nvSpPr>
                <p:cNvPr id="61474" name="AutoShape 74"/>
                <p:cNvSpPr>
                  <a:spLocks noChangeArrowheads="1"/>
                </p:cNvSpPr>
                <p:nvPr/>
              </p:nvSpPr>
              <p:spPr bwMode="auto">
                <a:xfrm>
                  <a:off x="3728" y="2989"/>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eaLnBrk="1" hangingPunct="1"/>
                  <a:r>
                    <a:rPr lang="en-US" sz="1600">
                      <a:latin typeface="Tahoma" pitchFamily="34" charset="0"/>
                      <a:ea typeface="ＭＳ Ｐゴシック" pitchFamily="34" charset="-128"/>
                    </a:rPr>
                    <a:t>D</a:t>
                  </a:r>
                </a:p>
              </p:txBody>
            </p:sp>
          </p:grpSp>
          <p:grpSp>
            <p:nvGrpSpPr>
              <p:cNvPr id="61458" name="Group 75"/>
              <p:cNvGrpSpPr>
                <a:grpSpLocks/>
              </p:cNvGrpSpPr>
              <p:nvPr/>
            </p:nvGrpSpPr>
            <p:grpSpPr bwMode="auto">
              <a:xfrm>
                <a:off x="4738" y="2593"/>
                <a:ext cx="97" cy="297"/>
                <a:chOff x="1709" y="2313"/>
                <a:chExt cx="97" cy="297"/>
              </a:xfrm>
            </p:grpSpPr>
            <p:sp>
              <p:nvSpPr>
                <p:cNvPr id="61459" name="Oval 76"/>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1460" name="Line 77"/>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61461" name="Line 78"/>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61462" name="Line 79"/>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grpSp>
          <p:nvGrpSpPr>
            <p:cNvPr id="61450" name="Group 80"/>
            <p:cNvGrpSpPr>
              <a:grpSpLocks/>
            </p:cNvGrpSpPr>
            <p:nvPr/>
          </p:nvGrpSpPr>
          <p:grpSpPr bwMode="auto">
            <a:xfrm>
              <a:off x="648" y="3598"/>
              <a:ext cx="1927" cy="288"/>
              <a:chOff x="648" y="3595"/>
              <a:chExt cx="1927" cy="288"/>
            </a:xfrm>
          </p:grpSpPr>
          <p:sp>
            <p:nvSpPr>
              <p:cNvPr id="61454" name="Text Box 81"/>
              <p:cNvSpPr txBox="1">
                <a:spLocks noChangeArrowheads="1"/>
              </p:cNvSpPr>
              <p:nvPr/>
            </p:nvSpPr>
            <p:spPr bwMode="auto">
              <a:xfrm>
                <a:off x="648" y="3595"/>
                <a:ext cx="19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ea typeface="ＭＳ Ｐゴシック" pitchFamily="34" charset="-128"/>
                  </a:rPr>
                  <a:t>Before         is executed</a:t>
                </a:r>
                <a:endParaRPr lang="en-US">
                  <a:solidFill>
                    <a:schemeClr val="tx2"/>
                  </a:solidFill>
                  <a:latin typeface="Arial" charset="0"/>
                  <a:ea typeface="ＭＳ Ｐゴシック" pitchFamily="34" charset="-128"/>
                </a:endParaRPr>
              </a:p>
            </p:txBody>
          </p:sp>
          <p:sp>
            <p:nvSpPr>
              <p:cNvPr id="61455" name="Oval 82"/>
              <p:cNvSpPr>
                <a:spLocks noChangeArrowheads="1"/>
              </p:cNvSpPr>
              <p:nvPr/>
            </p:nvSpPr>
            <p:spPr bwMode="auto">
              <a:xfrm>
                <a:off x="1305" y="3629"/>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eaLnBrk="1" hangingPunct="1"/>
                <a:r>
                  <a:rPr lang="en-US" altLang="ja-JP" b="1">
                    <a:solidFill>
                      <a:srgbClr val="C1051B"/>
                    </a:solidFill>
                    <a:latin typeface="Arial" charset="0"/>
                    <a:ea typeface="ＭＳ Ｐゴシック" pitchFamily="34" charset="-128"/>
                  </a:rPr>
                  <a:t>A</a:t>
                </a:r>
                <a:endParaRPr lang="en-US" altLang="ja-JP">
                  <a:solidFill>
                    <a:srgbClr val="000000"/>
                  </a:solidFill>
                  <a:ea typeface="ＭＳ Ｐゴシック" pitchFamily="34" charset="-128"/>
                </a:endParaRPr>
              </a:p>
            </p:txBody>
          </p:sp>
        </p:grpSp>
        <p:grpSp>
          <p:nvGrpSpPr>
            <p:cNvPr id="61451" name="Group 83"/>
            <p:cNvGrpSpPr>
              <a:grpSpLocks/>
            </p:cNvGrpSpPr>
            <p:nvPr/>
          </p:nvGrpSpPr>
          <p:grpSpPr bwMode="auto">
            <a:xfrm>
              <a:off x="3221" y="3599"/>
              <a:ext cx="1810" cy="288"/>
              <a:chOff x="1486" y="2098"/>
              <a:chExt cx="1810" cy="288"/>
            </a:xfrm>
          </p:grpSpPr>
          <p:sp>
            <p:nvSpPr>
              <p:cNvPr id="61452" name="Text Box 84"/>
              <p:cNvSpPr txBox="1">
                <a:spLocks noChangeArrowheads="1"/>
              </p:cNvSpPr>
              <p:nvPr/>
            </p:nvSpPr>
            <p:spPr bwMode="auto">
              <a:xfrm>
                <a:off x="1486" y="2098"/>
                <a:ext cx="18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ea typeface="ＭＳ Ｐゴシック" pitchFamily="34" charset="-128"/>
                  </a:rPr>
                  <a:t>After         is executed</a:t>
                </a:r>
                <a:endParaRPr lang="en-US">
                  <a:solidFill>
                    <a:schemeClr val="tx2"/>
                  </a:solidFill>
                  <a:latin typeface="Arial" charset="0"/>
                  <a:ea typeface="ＭＳ Ｐゴシック" pitchFamily="34" charset="-128"/>
                </a:endParaRPr>
              </a:p>
            </p:txBody>
          </p:sp>
          <p:sp>
            <p:nvSpPr>
              <p:cNvPr id="61453" name="Oval 85"/>
              <p:cNvSpPr>
                <a:spLocks noChangeArrowheads="1"/>
              </p:cNvSpPr>
              <p:nvPr/>
            </p:nvSpPr>
            <p:spPr bwMode="auto">
              <a:xfrm>
                <a:off x="1999" y="2132"/>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eaLnBrk="1" hangingPunct="1"/>
                <a:r>
                  <a:rPr lang="en-US" altLang="ja-JP" b="1">
                    <a:solidFill>
                      <a:srgbClr val="C1051B"/>
                    </a:solidFill>
                    <a:latin typeface="Arial" charset="0"/>
                    <a:ea typeface="ＭＳ Ｐゴシック" pitchFamily="34" charset="-128"/>
                  </a:rPr>
                  <a:t>A</a:t>
                </a:r>
                <a:endParaRPr lang="en-US" altLang="ja-JP">
                  <a:solidFill>
                    <a:srgbClr val="000000"/>
                  </a:solidFill>
                  <a:ea typeface="ＭＳ Ｐゴシック" pitchFamily="34" charset="-128"/>
                </a:endParaRPr>
              </a:p>
            </p:txBody>
          </p:sp>
        </p:grpSp>
      </p:gr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9660E8E-315E-496A-9E18-D35699F701C7}" type="slidenum">
              <a:rPr lang="en-IE" sz="1400" smtClean="0"/>
              <a:pPr/>
              <a:t>3</a:t>
            </a:fld>
            <a:endParaRPr lang="en-IE" sz="1400" smtClean="0"/>
          </a:p>
        </p:txBody>
      </p:sp>
      <p:sp>
        <p:nvSpPr>
          <p:cNvPr id="34819" name="Rectangle 2"/>
          <p:cNvSpPr>
            <a:spLocks noGrp="1" noChangeArrowheads="1"/>
          </p:cNvSpPr>
          <p:nvPr>
            <p:ph type="title"/>
          </p:nvPr>
        </p:nvSpPr>
        <p:spPr/>
        <p:txBody>
          <a:bodyPr/>
          <a:lstStyle/>
          <a:p>
            <a:r>
              <a:rPr lang="en-IE" smtClean="0"/>
              <a:t>Related Material</a:t>
            </a:r>
            <a:endParaRPr lang="en-US" smtClean="0"/>
          </a:p>
        </p:txBody>
      </p:sp>
      <p:sp>
        <p:nvSpPr>
          <p:cNvPr id="34820" name="Rectangle 3"/>
          <p:cNvSpPr>
            <a:spLocks noGrp="1" noChangeArrowheads="1"/>
          </p:cNvSpPr>
          <p:nvPr>
            <p:ph type="body" idx="1"/>
          </p:nvPr>
        </p:nvSpPr>
        <p:spPr/>
        <p:txBody>
          <a:bodyPr/>
          <a:lstStyle/>
          <a:p>
            <a:r>
              <a:rPr lang="en-IE" dirty="0" smtClean="0"/>
              <a:t>Wu Chapter 10</a:t>
            </a:r>
          </a:p>
          <a:p>
            <a:r>
              <a:rPr lang="en-IE" dirty="0" err="1" smtClean="0"/>
              <a:t>Horstmann</a:t>
            </a:r>
            <a:r>
              <a:rPr lang="en-IE" dirty="0" smtClean="0"/>
              <a:t> </a:t>
            </a:r>
            <a:r>
              <a:rPr lang="en-IE" smtClean="0"/>
              <a:t>chapter 6</a:t>
            </a:r>
            <a:endParaRPr lang="en-IE"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35018941-3603-4889-AC3B-EFFC5224A647}" type="slidenum">
              <a:rPr lang="en-IE" sz="1400" smtClean="0"/>
              <a:pPr/>
              <a:t>30</a:t>
            </a:fld>
            <a:endParaRPr lang="en-IE" sz="1400" smtClean="0"/>
          </a:p>
        </p:txBody>
      </p:sp>
      <p:sp>
        <p:nvSpPr>
          <p:cNvPr id="62467" name="Rectangle 2"/>
          <p:cNvSpPr>
            <a:spLocks noGrp="1" noChangeArrowheads="1"/>
          </p:cNvSpPr>
          <p:nvPr>
            <p:ph type="title"/>
          </p:nvPr>
        </p:nvSpPr>
        <p:spPr/>
        <p:txBody>
          <a:bodyPr/>
          <a:lstStyle/>
          <a:p>
            <a:r>
              <a:rPr lang="en-IE" sz="4000" smtClean="0"/>
              <a:t>Drawbacks to using an array</a:t>
            </a:r>
            <a:endParaRPr lang="en-US" sz="4000" smtClean="0"/>
          </a:p>
        </p:txBody>
      </p:sp>
      <p:sp>
        <p:nvSpPr>
          <p:cNvPr id="62468" name="Rectangle 3"/>
          <p:cNvSpPr>
            <a:spLocks noGrp="1" noChangeArrowheads="1"/>
          </p:cNvSpPr>
          <p:nvPr>
            <p:ph type="body" idx="1"/>
          </p:nvPr>
        </p:nvSpPr>
        <p:spPr/>
        <p:txBody>
          <a:bodyPr/>
          <a:lstStyle/>
          <a:p>
            <a:r>
              <a:rPr lang="en-IE" smtClean="0"/>
              <a:t>Deletions are complex to program</a:t>
            </a:r>
          </a:p>
          <a:p>
            <a:r>
              <a:rPr lang="en-IE" smtClean="0"/>
              <a:t>Insertions into the array are inefficient</a:t>
            </a:r>
          </a:p>
          <a:p>
            <a:r>
              <a:rPr lang="en-IE" smtClean="0"/>
              <a:t>The size of the array cannot be changed</a:t>
            </a:r>
          </a:p>
          <a:p>
            <a:r>
              <a:rPr lang="en-IE" smtClean="0"/>
              <a:t>All elements must be of the same type.</a:t>
            </a:r>
          </a:p>
          <a:p>
            <a:endParaRPr lang="en-IE" smtClean="0"/>
          </a:p>
          <a:p>
            <a:r>
              <a:rPr lang="en-IE" smtClean="0"/>
              <a:t>But:</a:t>
            </a:r>
          </a:p>
          <a:p>
            <a:pPr>
              <a:buFontTx/>
              <a:buNone/>
            </a:pPr>
            <a:r>
              <a:rPr lang="en-IE" smtClean="0"/>
              <a:t>         [ ]  notation is efficient</a:t>
            </a:r>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3B48595B-A843-4149-BF0C-C0959F71D44B}" type="slidenum">
              <a:rPr lang="en-IE" sz="1400" smtClean="0"/>
              <a:pPr/>
              <a:t>31</a:t>
            </a:fld>
            <a:endParaRPr lang="en-IE" sz="1400" smtClean="0"/>
          </a:p>
        </p:txBody>
      </p:sp>
      <p:sp>
        <p:nvSpPr>
          <p:cNvPr id="63491" name="Rectangle 2"/>
          <p:cNvSpPr>
            <a:spLocks noGrp="1" noChangeArrowheads="1"/>
          </p:cNvSpPr>
          <p:nvPr>
            <p:ph type="title"/>
          </p:nvPr>
        </p:nvSpPr>
        <p:spPr/>
        <p:txBody>
          <a:bodyPr/>
          <a:lstStyle/>
          <a:p>
            <a:r>
              <a:rPr lang="en-IE" sz="4000" smtClean="0"/>
              <a:t>Other options for structuring data in memory</a:t>
            </a:r>
            <a:endParaRPr lang="en-US" sz="4000" smtClean="0"/>
          </a:p>
        </p:txBody>
      </p:sp>
      <p:sp>
        <p:nvSpPr>
          <p:cNvPr id="63492" name="Rectangle 3"/>
          <p:cNvSpPr>
            <a:spLocks noGrp="1" noChangeArrowheads="1"/>
          </p:cNvSpPr>
          <p:nvPr>
            <p:ph type="body" idx="1"/>
          </p:nvPr>
        </p:nvSpPr>
        <p:spPr/>
        <p:txBody>
          <a:bodyPr/>
          <a:lstStyle/>
          <a:p>
            <a:r>
              <a:rPr lang="en-IE" sz="2800" smtClean="0"/>
              <a:t>an ArrayList (not more efficient for insertions and deletions, but easier to program)</a:t>
            </a:r>
          </a:p>
          <a:p>
            <a:endParaRPr lang="en-IE" sz="2800" smtClean="0"/>
          </a:p>
          <a:p>
            <a:r>
              <a:rPr lang="en-IE" sz="2800" smtClean="0"/>
              <a:t>a LinkedList (more efficient for frequent insertions and deletions: less efficient for looking up indexed items)</a:t>
            </a:r>
          </a:p>
          <a:p>
            <a:endParaRPr lang="en-IE" sz="2800" smtClean="0"/>
          </a:p>
          <a:p>
            <a:r>
              <a:rPr lang="en-IE" sz="2800" smtClean="0"/>
              <a:t>see unit 18</a:t>
            </a:r>
            <a:endParaRPr lang="en-US" sz="28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3D57B0E-3634-4AEC-B72F-CDD4018071AE}" type="slidenum">
              <a:rPr lang="en-IE" sz="1400" smtClean="0"/>
              <a:pPr/>
              <a:t>4</a:t>
            </a:fld>
            <a:endParaRPr lang="en-IE" sz="1400" smtClean="0"/>
          </a:p>
        </p:txBody>
      </p:sp>
      <p:sp>
        <p:nvSpPr>
          <p:cNvPr id="35843" name="Rectangle 2"/>
          <p:cNvSpPr>
            <a:spLocks noGrp="1" noChangeArrowheads="1"/>
          </p:cNvSpPr>
          <p:nvPr>
            <p:ph type="title"/>
          </p:nvPr>
        </p:nvSpPr>
        <p:spPr/>
        <p:txBody>
          <a:bodyPr/>
          <a:lstStyle/>
          <a:p>
            <a:r>
              <a:rPr lang="en-US" altLang="ja-JP" smtClean="0">
                <a:ea typeface="ＭＳ Ｐゴシック" pitchFamily="34" charset="-128"/>
              </a:rPr>
              <a:t>Array Basics</a:t>
            </a:r>
          </a:p>
        </p:txBody>
      </p:sp>
      <p:sp>
        <p:nvSpPr>
          <p:cNvPr id="35844" name="Rectangle 3"/>
          <p:cNvSpPr>
            <a:spLocks noGrp="1" noChangeArrowheads="1"/>
          </p:cNvSpPr>
          <p:nvPr>
            <p:ph type="body" idx="1"/>
          </p:nvPr>
        </p:nvSpPr>
        <p:spPr/>
        <p:txBody>
          <a:bodyPr/>
          <a:lstStyle/>
          <a:p>
            <a:pPr>
              <a:lnSpc>
                <a:spcPct val="90000"/>
              </a:lnSpc>
            </a:pPr>
            <a:endParaRPr lang="en-US" altLang="ja-JP" sz="2800" smtClean="0">
              <a:ea typeface="ＭＳ Ｐゴシック" pitchFamily="34" charset="-128"/>
            </a:endParaRPr>
          </a:p>
          <a:p>
            <a:pPr>
              <a:lnSpc>
                <a:spcPct val="90000"/>
              </a:lnSpc>
            </a:pPr>
            <a:r>
              <a:rPr lang="en-US" altLang="ja-JP" sz="2800" smtClean="0">
                <a:ea typeface="ＭＳ Ｐゴシック" pitchFamily="34" charset="-128"/>
              </a:rPr>
              <a:t>An </a:t>
            </a:r>
            <a:r>
              <a:rPr lang="en-US" altLang="ja-JP" sz="2800" smtClean="0">
                <a:solidFill>
                  <a:srgbClr val="990033"/>
                </a:solidFill>
                <a:ea typeface="ＭＳ Ｐゴシック" pitchFamily="34" charset="-128"/>
              </a:rPr>
              <a:t>array</a:t>
            </a:r>
            <a:r>
              <a:rPr lang="en-US" altLang="ja-JP" sz="2800" smtClean="0">
                <a:ea typeface="ＭＳ Ｐゴシック" pitchFamily="34" charset="-128"/>
              </a:rPr>
              <a:t> is a collection of data values. </a:t>
            </a:r>
          </a:p>
          <a:p>
            <a:pPr>
              <a:lnSpc>
                <a:spcPct val="90000"/>
              </a:lnSpc>
            </a:pPr>
            <a:r>
              <a:rPr lang="en-US" altLang="ja-JP" sz="2800" smtClean="0">
                <a:ea typeface="ＭＳ Ｐゴシック" pitchFamily="34" charset="-128"/>
              </a:rPr>
              <a:t>If your program needs to deal with 100 integers, 500 Account objects, 365 real numbers, etc., you will use an array, or an alternative data structure.</a:t>
            </a:r>
          </a:p>
          <a:p>
            <a:pPr>
              <a:lnSpc>
                <a:spcPct val="90000"/>
              </a:lnSpc>
            </a:pPr>
            <a:r>
              <a:rPr lang="en-US" altLang="ja-JP" sz="2800" smtClean="0">
                <a:ea typeface="ＭＳ Ｐゴシック" pitchFamily="34" charset="-128"/>
              </a:rPr>
              <a:t>In Java, an array is an indexed collection of data </a:t>
            </a:r>
            <a:r>
              <a:rPr lang="en-US" altLang="ja-JP" sz="2800" smtClean="0">
                <a:solidFill>
                  <a:srgbClr val="990033"/>
                </a:solidFill>
                <a:ea typeface="ＭＳ Ｐゴシック" pitchFamily="34" charset="-128"/>
              </a:rPr>
              <a:t>of the same type.  </a:t>
            </a:r>
            <a:r>
              <a:rPr lang="en-US" altLang="ja-JP" sz="2800" smtClean="0">
                <a:ea typeface="ＭＳ Ｐゴシック" pitchFamily="34" charset="-128"/>
              </a:rPr>
              <a:t>These can be objects.</a:t>
            </a:r>
          </a:p>
          <a:p>
            <a:pPr>
              <a:lnSpc>
                <a:spcPct val="90000"/>
              </a:lnSpc>
            </a:pPr>
            <a:r>
              <a:rPr lang="en-US" altLang="ja-JP" sz="2800" smtClean="0">
                <a:ea typeface="ＭＳ Ｐゴシック" pitchFamily="34" charset="-128"/>
              </a:rPr>
              <a:t>The number of items in the collection is set when the array is created </a:t>
            </a:r>
            <a:r>
              <a:rPr lang="en-US" altLang="ja-JP" sz="2800" smtClean="0">
                <a:solidFill>
                  <a:srgbClr val="990033"/>
                </a:solidFill>
                <a:ea typeface="ＭＳ Ｐゴシック" pitchFamily="34" charset="-128"/>
              </a:rPr>
              <a:t>and cannot be changed</a:t>
            </a:r>
          </a:p>
        </p:txBody>
      </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273F4D4-9F43-45CF-8A9E-08F9F9D09786}" type="slidenum">
              <a:rPr lang="en-IE" sz="1400" smtClean="0"/>
              <a:pPr/>
              <a:t>5</a:t>
            </a:fld>
            <a:endParaRPr lang="en-IE" sz="1400" smtClean="0"/>
          </a:p>
        </p:txBody>
      </p:sp>
      <p:sp>
        <p:nvSpPr>
          <p:cNvPr id="36867" name="Rectangle 2"/>
          <p:cNvSpPr>
            <a:spLocks noGrp="1" noChangeArrowheads="1"/>
          </p:cNvSpPr>
          <p:nvPr>
            <p:ph type="title"/>
          </p:nvPr>
        </p:nvSpPr>
        <p:spPr/>
        <p:txBody>
          <a:bodyPr/>
          <a:lstStyle/>
          <a:p>
            <a:r>
              <a:rPr lang="en-US" smtClean="0"/>
              <a:t>Arrays of Primitive Data Types: Revision</a:t>
            </a:r>
          </a:p>
        </p:txBody>
      </p:sp>
      <p:sp>
        <p:nvSpPr>
          <p:cNvPr id="36868" name="Rectangle 3"/>
          <p:cNvSpPr>
            <a:spLocks noGrp="1" noChangeArrowheads="1"/>
          </p:cNvSpPr>
          <p:nvPr>
            <p:ph type="body" idx="1"/>
          </p:nvPr>
        </p:nvSpPr>
        <p:spPr>
          <a:xfrm>
            <a:off x="685800" y="1752600"/>
            <a:ext cx="7772400" cy="2538413"/>
          </a:xfrm>
        </p:spPr>
        <p:txBody>
          <a:bodyPr/>
          <a:lstStyle/>
          <a:p>
            <a:pPr>
              <a:lnSpc>
                <a:spcPct val="80000"/>
              </a:lnSpc>
            </a:pPr>
            <a:r>
              <a:rPr lang="en-US" sz="2800" smtClean="0"/>
              <a:t>Array Declaration</a:t>
            </a:r>
            <a:br>
              <a:rPr lang="en-US" sz="2800" smtClean="0"/>
            </a:br>
            <a:r>
              <a:rPr lang="en-US" sz="2000" smtClean="0">
                <a:latin typeface="Courier New" pitchFamily="49" charset="0"/>
              </a:rPr>
              <a:t>&lt;data type&gt; </a:t>
            </a:r>
            <a:r>
              <a:rPr lang="en-US" sz="2000" smtClean="0">
                <a:solidFill>
                  <a:srgbClr val="A50021"/>
                </a:solidFill>
                <a:latin typeface="Courier New" pitchFamily="49" charset="0"/>
              </a:rPr>
              <a:t>[ ]</a:t>
            </a:r>
            <a:r>
              <a:rPr lang="en-US" sz="2000" smtClean="0">
                <a:latin typeface="Courier New" pitchFamily="49" charset="0"/>
              </a:rPr>
              <a:t> &lt;variable</a:t>
            </a:r>
            <a:r>
              <a:rPr lang="en-US" sz="2400" smtClean="0">
                <a:latin typeface="Courier New" pitchFamily="49" charset="0"/>
              </a:rPr>
              <a:t>&gt;</a:t>
            </a:r>
            <a:r>
              <a:rPr lang="en-US" sz="2400" smtClean="0">
                <a:solidFill>
                  <a:srgbClr val="33CC33"/>
                </a:solidFill>
                <a:latin typeface="Courier New" pitchFamily="49" charset="0"/>
              </a:rPr>
              <a:t>//variation 1</a:t>
            </a:r>
          </a:p>
          <a:p>
            <a:pPr>
              <a:lnSpc>
                <a:spcPct val="80000"/>
              </a:lnSpc>
              <a:buFontTx/>
              <a:buNone/>
            </a:pPr>
            <a:r>
              <a:rPr lang="en-US" sz="2800" smtClean="0">
                <a:latin typeface="Courier New" pitchFamily="49" charset="0"/>
              </a:rPr>
              <a:t>  </a:t>
            </a:r>
            <a:r>
              <a:rPr lang="en-US" sz="2000" smtClean="0">
                <a:latin typeface="Courier New" pitchFamily="49" charset="0"/>
              </a:rPr>
              <a:t>&lt;data type&gt;   &lt;variable&gt;[ ]	//variation 2</a:t>
            </a:r>
          </a:p>
          <a:p>
            <a:pPr>
              <a:lnSpc>
                <a:spcPct val="80000"/>
              </a:lnSpc>
            </a:pPr>
            <a:r>
              <a:rPr lang="en-US" sz="2800" smtClean="0"/>
              <a:t>Array Creation  (like an object)</a:t>
            </a:r>
          </a:p>
          <a:p>
            <a:pPr>
              <a:lnSpc>
                <a:spcPct val="80000"/>
              </a:lnSpc>
              <a:buFontTx/>
              <a:buNone/>
            </a:pPr>
            <a:r>
              <a:rPr lang="en-US" sz="2800" smtClean="0"/>
              <a:t>       </a:t>
            </a:r>
            <a:r>
              <a:rPr lang="en-US" sz="2000" smtClean="0">
                <a:latin typeface="Courier New" pitchFamily="49" charset="0"/>
              </a:rPr>
              <a:t>&lt;variable&gt;  = </a:t>
            </a:r>
            <a:r>
              <a:rPr lang="en-US" sz="2000" smtClean="0">
                <a:solidFill>
                  <a:srgbClr val="0033CC"/>
                </a:solidFill>
                <a:latin typeface="Courier New" pitchFamily="49" charset="0"/>
              </a:rPr>
              <a:t>new</a:t>
            </a:r>
            <a:r>
              <a:rPr lang="en-US" sz="2000" smtClean="0">
                <a:latin typeface="Courier New" pitchFamily="49" charset="0"/>
              </a:rPr>
              <a:t> &lt;data type&gt; </a:t>
            </a:r>
            <a:r>
              <a:rPr lang="en-US" sz="2000" smtClean="0">
                <a:solidFill>
                  <a:srgbClr val="A50021"/>
                </a:solidFill>
                <a:latin typeface="Courier New" pitchFamily="49" charset="0"/>
              </a:rPr>
              <a:t>[</a:t>
            </a:r>
            <a:r>
              <a:rPr lang="en-US" sz="2000" smtClean="0">
                <a:latin typeface="Courier New" pitchFamily="49" charset="0"/>
              </a:rPr>
              <a:t> &lt;size&gt; </a:t>
            </a:r>
            <a:r>
              <a:rPr lang="en-US" sz="2000" smtClean="0">
                <a:solidFill>
                  <a:srgbClr val="A50021"/>
                </a:solidFill>
                <a:latin typeface="Courier New" pitchFamily="49" charset="0"/>
              </a:rPr>
              <a:t>]</a:t>
            </a:r>
            <a:r>
              <a:rPr lang="en-US" sz="2800" smtClean="0">
                <a:solidFill>
                  <a:srgbClr val="7F7F7F"/>
                </a:solidFill>
                <a:latin typeface="Courier New" pitchFamily="49" charset="0"/>
              </a:rPr>
              <a:t>	</a:t>
            </a:r>
          </a:p>
          <a:p>
            <a:pPr>
              <a:lnSpc>
                <a:spcPct val="80000"/>
              </a:lnSpc>
              <a:buFontTx/>
              <a:buNone/>
            </a:pPr>
            <a:r>
              <a:rPr lang="en-IE" sz="2800" smtClean="0">
                <a:solidFill>
                  <a:srgbClr val="7F7F7F"/>
                </a:solidFill>
                <a:latin typeface="Courier New" pitchFamily="49" charset="0"/>
                <a:hlinkClick r:id="rId4"/>
              </a:rPr>
              <a:t>Jesse &amp; Freya's tutorial on arrays</a:t>
            </a:r>
            <a:endParaRPr lang="en-IE" sz="2800" smtClean="0">
              <a:solidFill>
                <a:srgbClr val="7F7F7F"/>
              </a:solidFill>
              <a:latin typeface="Courier New" pitchFamily="49" charset="0"/>
            </a:endParaRPr>
          </a:p>
        </p:txBody>
      </p:sp>
      <p:grpSp>
        <p:nvGrpSpPr>
          <p:cNvPr id="36869" name="Group 4"/>
          <p:cNvGrpSpPr>
            <a:grpSpLocks/>
          </p:cNvGrpSpPr>
          <p:nvPr/>
        </p:nvGrpSpPr>
        <p:grpSpPr bwMode="auto">
          <a:xfrm>
            <a:off x="1258888" y="4581525"/>
            <a:ext cx="3214687" cy="1676400"/>
            <a:chOff x="670" y="2502"/>
            <a:chExt cx="2025" cy="1056"/>
          </a:xfrm>
        </p:grpSpPr>
        <p:grpSp>
          <p:nvGrpSpPr>
            <p:cNvPr id="36875" name="Group 5"/>
            <p:cNvGrpSpPr>
              <a:grpSpLocks/>
            </p:cNvGrpSpPr>
            <p:nvPr/>
          </p:nvGrpSpPr>
          <p:grpSpPr bwMode="auto">
            <a:xfrm>
              <a:off x="670" y="2751"/>
              <a:ext cx="2025" cy="807"/>
              <a:chOff x="1375" y="2368"/>
              <a:chExt cx="2895" cy="661"/>
            </a:xfrm>
          </p:grpSpPr>
          <p:sp>
            <p:nvSpPr>
              <p:cNvPr id="36877" name="Rectangle 6"/>
              <p:cNvSpPr>
                <a:spLocks noChangeArrowheads="1"/>
              </p:cNvSpPr>
              <p:nvPr/>
            </p:nvSpPr>
            <p:spPr bwMode="auto">
              <a:xfrm>
                <a:off x="1375" y="2368"/>
                <a:ext cx="2895" cy="661"/>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6878" name="Rectangle 7"/>
              <p:cNvSpPr>
                <a:spLocks noChangeArrowheads="1"/>
              </p:cNvSpPr>
              <p:nvPr/>
            </p:nvSpPr>
            <p:spPr bwMode="auto">
              <a:xfrm>
                <a:off x="1425" y="2431"/>
                <a:ext cx="2732" cy="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 pos="974725" algn="l"/>
                    <a:tab pos="1257300" algn="l"/>
                    <a:tab pos="1828800" algn="l"/>
                    <a:tab pos="2057400" algn="l"/>
                    <a:tab pos="2286000" algn="l"/>
                  </a:tabLst>
                </a:pPr>
                <a:r>
                  <a:rPr lang="en-US" sz="1800">
                    <a:latin typeface="Courier New" pitchFamily="49" charset="0"/>
                    <a:ea typeface="ＭＳ Ｐゴシック" pitchFamily="34" charset="-128"/>
                  </a:rPr>
                  <a:t>double</a:t>
                </a:r>
                <a:r>
                  <a:rPr lang="en-US" sz="1800">
                    <a:solidFill>
                      <a:srgbClr val="A50021"/>
                    </a:solidFill>
                    <a:latin typeface="Courier New" pitchFamily="49" charset="0"/>
                    <a:ea typeface="ＭＳ Ｐゴシック" pitchFamily="34" charset="-128"/>
                  </a:rPr>
                  <a:t>[ ]</a:t>
                </a:r>
                <a:r>
                  <a:rPr lang="en-US" sz="1800">
                    <a:latin typeface="Courier New" pitchFamily="49" charset="0"/>
                    <a:ea typeface="ＭＳ Ｐゴシック" pitchFamily="34" charset="-128"/>
                  </a:rPr>
                  <a:t> rainfall;</a:t>
                </a:r>
              </a:p>
              <a:p>
                <a:pPr eaLnBrk="1" hangingPunct="1">
                  <a:lnSpc>
                    <a:spcPct val="80000"/>
                  </a:lnSpc>
                  <a:spcBef>
                    <a:spcPct val="50000"/>
                  </a:spcBef>
                  <a:tabLst>
                    <a:tab pos="457200" algn="l"/>
                    <a:tab pos="974725" algn="l"/>
                    <a:tab pos="1257300" algn="l"/>
                    <a:tab pos="1828800" algn="l"/>
                    <a:tab pos="2057400" algn="l"/>
                    <a:tab pos="2286000" algn="l"/>
                  </a:tabLst>
                </a:pPr>
                <a:r>
                  <a:rPr lang="en-US" sz="1800">
                    <a:latin typeface="Courier New" pitchFamily="49" charset="0"/>
                    <a:ea typeface="ＭＳ Ｐゴシック" pitchFamily="34" charset="-128"/>
                  </a:rPr>
                  <a:t>rainfall </a:t>
                </a:r>
              </a:p>
              <a:p>
                <a:pPr eaLnBrk="1" hangingPunct="1">
                  <a:lnSpc>
                    <a:spcPct val="80000"/>
                  </a:lnSpc>
                  <a:spcBef>
                    <a:spcPct val="50000"/>
                  </a:spcBef>
                  <a:tabLst>
                    <a:tab pos="457200" algn="l"/>
                    <a:tab pos="974725" algn="l"/>
                    <a:tab pos="1257300" algn="l"/>
                    <a:tab pos="1828800" algn="l"/>
                    <a:tab pos="2057400" algn="l"/>
                    <a:tab pos="2286000" algn="l"/>
                  </a:tabLst>
                </a:pPr>
                <a:r>
                  <a:rPr lang="en-US" sz="1800">
                    <a:latin typeface="Courier New" pitchFamily="49" charset="0"/>
                    <a:ea typeface="ＭＳ Ｐゴシック" pitchFamily="34" charset="-128"/>
                  </a:rPr>
                  <a:t>	= </a:t>
                </a:r>
                <a:r>
                  <a:rPr lang="en-US" sz="1800">
                    <a:solidFill>
                      <a:srgbClr val="0033CC"/>
                    </a:solidFill>
                    <a:latin typeface="Courier New" pitchFamily="49" charset="0"/>
                    <a:ea typeface="ＭＳ Ｐゴシック" pitchFamily="34" charset="-128"/>
                  </a:rPr>
                  <a:t>new</a:t>
                </a:r>
                <a:r>
                  <a:rPr lang="en-US" sz="1800">
                    <a:latin typeface="Courier New" pitchFamily="49" charset="0"/>
                    <a:ea typeface="ＭＳ Ｐゴシック" pitchFamily="34" charset="-128"/>
                  </a:rPr>
                  <a:t> double</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12</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a:t>
                </a:r>
              </a:p>
            </p:txBody>
          </p:sp>
        </p:grpSp>
        <p:sp>
          <p:nvSpPr>
            <p:cNvPr id="36876" name="Text Box 8"/>
            <p:cNvSpPr txBox="1">
              <a:spLocks noChangeArrowheads="1"/>
            </p:cNvSpPr>
            <p:nvPr/>
          </p:nvSpPr>
          <p:spPr bwMode="auto">
            <a:xfrm>
              <a:off x="1780" y="2502"/>
              <a:ext cx="8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Variation 1</a:t>
              </a:r>
            </a:p>
          </p:txBody>
        </p:sp>
      </p:grpSp>
      <p:grpSp>
        <p:nvGrpSpPr>
          <p:cNvPr id="36870" name="Group 9"/>
          <p:cNvGrpSpPr>
            <a:grpSpLocks/>
          </p:cNvGrpSpPr>
          <p:nvPr/>
        </p:nvGrpSpPr>
        <p:grpSpPr bwMode="auto">
          <a:xfrm>
            <a:off x="5219700" y="4437063"/>
            <a:ext cx="3214688" cy="1676400"/>
            <a:chOff x="670" y="2502"/>
            <a:chExt cx="2025" cy="1056"/>
          </a:xfrm>
        </p:grpSpPr>
        <p:grpSp>
          <p:nvGrpSpPr>
            <p:cNvPr id="36871" name="Group 10"/>
            <p:cNvGrpSpPr>
              <a:grpSpLocks/>
            </p:cNvGrpSpPr>
            <p:nvPr/>
          </p:nvGrpSpPr>
          <p:grpSpPr bwMode="auto">
            <a:xfrm>
              <a:off x="670" y="2751"/>
              <a:ext cx="2025" cy="807"/>
              <a:chOff x="1375" y="2368"/>
              <a:chExt cx="2895" cy="661"/>
            </a:xfrm>
          </p:grpSpPr>
          <p:sp>
            <p:nvSpPr>
              <p:cNvPr id="36873" name="Rectangle 11"/>
              <p:cNvSpPr>
                <a:spLocks noChangeArrowheads="1"/>
              </p:cNvSpPr>
              <p:nvPr/>
            </p:nvSpPr>
            <p:spPr bwMode="auto">
              <a:xfrm>
                <a:off x="1375" y="2368"/>
                <a:ext cx="2895" cy="661"/>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6874" name="Rectangle 12"/>
              <p:cNvSpPr>
                <a:spLocks noChangeArrowheads="1"/>
              </p:cNvSpPr>
              <p:nvPr/>
            </p:nvSpPr>
            <p:spPr bwMode="auto">
              <a:xfrm>
                <a:off x="1425" y="2431"/>
                <a:ext cx="273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 pos="974725" algn="l"/>
                    <a:tab pos="1257300" algn="l"/>
                    <a:tab pos="1828800" algn="l"/>
                    <a:tab pos="2057400" algn="l"/>
                    <a:tab pos="2286000" algn="l"/>
                  </a:tabLst>
                </a:pPr>
                <a:r>
                  <a:rPr lang="en-US" sz="1800">
                    <a:latin typeface="Courier New" pitchFamily="49" charset="0"/>
                    <a:ea typeface="ＭＳ Ｐゴシック" pitchFamily="34" charset="-128"/>
                  </a:rPr>
                  <a:t>double rainfall </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 </a:t>
                </a:r>
                <a:r>
                  <a:rPr lang="en-US" sz="1800">
                    <a:solidFill>
                      <a:srgbClr val="A50021"/>
                    </a:solidFill>
                    <a:latin typeface="Courier New" pitchFamily="49" charset="0"/>
                    <a:ea typeface="ＭＳ Ｐゴシック" pitchFamily="34" charset="-128"/>
                  </a:rPr>
                  <a:t>]</a:t>
                </a:r>
                <a:endParaRPr lang="en-US" sz="1800">
                  <a:latin typeface="Courier New" pitchFamily="49" charset="0"/>
                  <a:ea typeface="ＭＳ Ｐゴシック" pitchFamily="34" charset="-128"/>
                </a:endParaRPr>
              </a:p>
              <a:p>
                <a:pPr eaLnBrk="1" hangingPunct="1">
                  <a:lnSpc>
                    <a:spcPct val="80000"/>
                  </a:lnSpc>
                  <a:spcBef>
                    <a:spcPct val="50000"/>
                  </a:spcBef>
                  <a:tabLst>
                    <a:tab pos="457200" algn="l"/>
                    <a:tab pos="974725" algn="l"/>
                    <a:tab pos="1257300" algn="l"/>
                    <a:tab pos="1828800" algn="l"/>
                    <a:tab pos="2057400" algn="l"/>
                    <a:tab pos="2286000" algn="l"/>
                  </a:tabLst>
                </a:pPr>
                <a:r>
                  <a:rPr lang="en-US" sz="1800">
                    <a:latin typeface="Courier New" pitchFamily="49" charset="0"/>
                    <a:ea typeface="ＭＳ Ｐゴシック" pitchFamily="34" charset="-128"/>
                  </a:rPr>
                  <a:t>	= </a:t>
                </a:r>
                <a:r>
                  <a:rPr lang="en-US" sz="1800">
                    <a:solidFill>
                      <a:srgbClr val="0033CC"/>
                    </a:solidFill>
                    <a:latin typeface="Courier New" pitchFamily="49" charset="0"/>
                    <a:ea typeface="ＭＳ Ｐゴシック" pitchFamily="34" charset="-128"/>
                  </a:rPr>
                  <a:t>new</a:t>
                </a:r>
                <a:r>
                  <a:rPr lang="en-US" sz="1800">
                    <a:latin typeface="Courier New" pitchFamily="49" charset="0"/>
                    <a:ea typeface="ＭＳ Ｐゴシック" pitchFamily="34" charset="-128"/>
                  </a:rPr>
                  <a:t> double</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12</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a:t>
                </a:r>
              </a:p>
            </p:txBody>
          </p:sp>
        </p:grpSp>
        <p:sp>
          <p:nvSpPr>
            <p:cNvPr id="36872" name="Text Box 13"/>
            <p:cNvSpPr txBox="1">
              <a:spLocks noChangeArrowheads="1"/>
            </p:cNvSpPr>
            <p:nvPr/>
          </p:nvSpPr>
          <p:spPr bwMode="auto">
            <a:xfrm>
              <a:off x="1780" y="2502"/>
              <a:ext cx="8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Variation 2</a:t>
              </a:r>
            </a:p>
          </p:txBody>
        </p:sp>
      </p:grpSp>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47AF52A-9AFD-4926-843E-2FA4A6D864E4}" type="slidenum">
              <a:rPr lang="en-IE" sz="1400" smtClean="0"/>
              <a:pPr/>
              <a:t>6</a:t>
            </a:fld>
            <a:endParaRPr lang="en-IE" sz="1400" smtClean="0"/>
          </a:p>
        </p:txBody>
      </p:sp>
      <p:sp>
        <p:nvSpPr>
          <p:cNvPr id="37891" name="Rectangle 2"/>
          <p:cNvSpPr>
            <a:spLocks noGrp="1" noChangeArrowheads="1"/>
          </p:cNvSpPr>
          <p:nvPr>
            <p:ph type="title"/>
          </p:nvPr>
        </p:nvSpPr>
        <p:spPr/>
        <p:txBody>
          <a:bodyPr/>
          <a:lstStyle/>
          <a:p>
            <a:r>
              <a:rPr lang="en-US" smtClean="0"/>
              <a:t>Accessing Individual Elements</a:t>
            </a:r>
          </a:p>
        </p:txBody>
      </p:sp>
      <p:sp>
        <p:nvSpPr>
          <p:cNvPr id="37892" name="Rectangle 3"/>
          <p:cNvSpPr>
            <a:spLocks noGrp="1" noChangeArrowheads="1"/>
          </p:cNvSpPr>
          <p:nvPr>
            <p:ph type="body" idx="1"/>
          </p:nvPr>
        </p:nvSpPr>
        <p:spPr>
          <a:xfrm>
            <a:off x="685800" y="1752600"/>
            <a:ext cx="7772400" cy="606425"/>
          </a:xfrm>
        </p:spPr>
        <p:txBody>
          <a:bodyPr/>
          <a:lstStyle/>
          <a:p>
            <a:pPr>
              <a:lnSpc>
                <a:spcPct val="90000"/>
              </a:lnSpc>
            </a:pPr>
            <a:r>
              <a:rPr lang="en-US" sz="2800" smtClean="0"/>
              <a:t>Individual elements in an array are accessed with the indexed expression.</a:t>
            </a:r>
          </a:p>
        </p:txBody>
      </p:sp>
      <p:grpSp>
        <p:nvGrpSpPr>
          <p:cNvPr id="37893" name="Group 4"/>
          <p:cNvGrpSpPr>
            <a:grpSpLocks/>
          </p:cNvGrpSpPr>
          <p:nvPr/>
        </p:nvGrpSpPr>
        <p:grpSpPr bwMode="auto">
          <a:xfrm>
            <a:off x="2195513" y="2565400"/>
            <a:ext cx="5330825" cy="469900"/>
            <a:chOff x="1375" y="2368"/>
            <a:chExt cx="2895" cy="661"/>
          </a:xfrm>
        </p:grpSpPr>
        <p:sp>
          <p:nvSpPr>
            <p:cNvPr id="37932" name="Rectangle 5"/>
            <p:cNvSpPr>
              <a:spLocks noChangeArrowheads="1"/>
            </p:cNvSpPr>
            <p:nvPr/>
          </p:nvSpPr>
          <p:spPr bwMode="auto">
            <a:xfrm>
              <a:off x="1375" y="2368"/>
              <a:ext cx="2895" cy="661"/>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7933" name="Rectangle 6"/>
            <p:cNvSpPr>
              <a:spLocks noChangeArrowheads="1"/>
            </p:cNvSpPr>
            <p:nvPr/>
          </p:nvSpPr>
          <p:spPr bwMode="auto">
            <a:xfrm>
              <a:off x="1424" y="2430"/>
              <a:ext cx="2733"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 pos="914400" algn="l"/>
                  <a:tab pos="1257300" algn="l"/>
                  <a:tab pos="1828800" algn="l"/>
                  <a:tab pos="2057400" algn="l"/>
                  <a:tab pos="2286000" algn="l"/>
                </a:tabLst>
              </a:pPr>
              <a:r>
                <a:rPr lang="en-US" sz="1800">
                  <a:solidFill>
                    <a:srgbClr val="0033CC"/>
                  </a:solidFill>
                  <a:latin typeface="Courier New" pitchFamily="49" charset="0"/>
                  <a:ea typeface="ＭＳ Ｐゴシック" pitchFamily="34" charset="-128"/>
                </a:rPr>
                <a:t>double</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 rainfall = </a:t>
              </a:r>
              <a:r>
                <a:rPr lang="en-US" sz="1800">
                  <a:solidFill>
                    <a:srgbClr val="0033CC"/>
                  </a:solidFill>
                  <a:latin typeface="Courier New" pitchFamily="49" charset="0"/>
                  <a:ea typeface="ＭＳ Ｐゴシック" pitchFamily="34" charset="-128"/>
                </a:rPr>
                <a:t>new</a:t>
              </a:r>
              <a:r>
                <a:rPr lang="en-US" sz="1800">
                  <a:latin typeface="Courier New" pitchFamily="49" charset="0"/>
                  <a:ea typeface="ＭＳ Ｐゴシック" pitchFamily="34" charset="-128"/>
                </a:rPr>
                <a:t> </a:t>
              </a:r>
              <a:r>
                <a:rPr lang="en-US" sz="1800">
                  <a:solidFill>
                    <a:srgbClr val="0033CC"/>
                  </a:solidFill>
                  <a:latin typeface="Courier New" pitchFamily="49" charset="0"/>
                  <a:ea typeface="ＭＳ Ｐゴシック" pitchFamily="34" charset="-128"/>
                </a:rPr>
                <a:t>double</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12</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a:t>
              </a:r>
            </a:p>
          </p:txBody>
        </p:sp>
      </p:grpSp>
      <p:sp>
        <p:nvSpPr>
          <p:cNvPr id="37894" name="Text Box 7"/>
          <p:cNvSpPr txBox="1">
            <a:spLocks noChangeArrowheads="1"/>
          </p:cNvSpPr>
          <p:nvPr/>
        </p:nvSpPr>
        <p:spPr bwMode="auto">
          <a:xfrm>
            <a:off x="482600" y="4876800"/>
            <a:ext cx="3562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chemeClr val="tx2"/>
                </a:solidFill>
                <a:latin typeface="Comic Sans MS" pitchFamily="66" charset="0"/>
                <a:ea typeface="ＭＳ Ｐゴシック" pitchFamily="34" charset="-128"/>
              </a:rPr>
              <a:t>The index of the first</a:t>
            </a:r>
          </a:p>
          <a:p>
            <a:pPr eaLnBrk="1" hangingPunct="1"/>
            <a:r>
              <a:rPr lang="en-US">
                <a:solidFill>
                  <a:schemeClr val="tx2"/>
                </a:solidFill>
                <a:latin typeface="Comic Sans MS" pitchFamily="66" charset="0"/>
                <a:ea typeface="ＭＳ Ｐゴシック" pitchFamily="34" charset="-128"/>
              </a:rPr>
              <a:t>position in an array is </a:t>
            </a:r>
            <a:r>
              <a:rPr lang="en-US">
                <a:solidFill>
                  <a:srgbClr val="D21804"/>
                </a:solidFill>
                <a:latin typeface="Comic Sans MS" pitchFamily="66" charset="0"/>
                <a:ea typeface="ＭＳ Ｐゴシック" pitchFamily="34" charset="-128"/>
              </a:rPr>
              <a:t>0</a:t>
            </a:r>
            <a:r>
              <a:rPr lang="en-US">
                <a:solidFill>
                  <a:schemeClr val="tx2"/>
                </a:solidFill>
                <a:latin typeface="Comic Sans MS" pitchFamily="66" charset="0"/>
                <a:ea typeface="ＭＳ Ｐゴシック" pitchFamily="34" charset="-128"/>
              </a:rPr>
              <a:t>.</a:t>
            </a:r>
          </a:p>
        </p:txBody>
      </p:sp>
      <p:grpSp>
        <p:nvGrpSpPr>
          <p:cNvPr id="37895" name="Group 8"/>
          <p:cNvGrpSpPr>
            <a:grpSpLocks/>
          </p:cNvGrpSpPr>
          <p:nvPr/>
        </p:nvGrpSpPr>
        <p:grpSpPr bwMode="auto">
          <a:xfrm>
            <a:off x="241300" y="2971800"/>
            <a:ext cx="8788400" cy="1254125"/>
            <a:chOff x="152" y="1872"/>
            <a:chExt cx="5536" cy="790"/>
          </a:xfrm>
        </p:grpSpPr>
        <p:sp>
          <p:nvSpPr>
            <p:cNvPr id="37901" name="Text Box 9"/>
            <p:cNvSpPr txBox="1">
              <a:spLocks noChangeArrowheads="1"/>
            </p:cNvSpPr>
            <p:nvPr/>
          </p:nvSpPr>
          <p:spPr bwMode="auto">
            <a:xfrm>
              <a:off x="152" y="1872"/>
              <a:ext cx="6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atin typeface="Arial" charset="0"/>
                  <a:ea typeface="ＭＳ Ｐゴシック" pitchFamily="34" charset="-128"/>
                </a:rPr>
                <a:t>rainfall</a:t>
              </a:r>
            </a:p>
          </p:txBody>
        </p:sp>
        <p:grpSp>
          <p:nvGrpSpPr>
            <p:cNvPr id="37902" name="Group 10"/>
            <p:cNvGrpSpPr>
              <a:grpSpLocks/>
            </p:cNvGrpSpPr>
            <p:nvPr/>
          </p:nvGrpSpPr>
          <p:grpSpPr bwMode="auto">
            <a:xfrm>
              <a:off x="918" y="2007"/>
              <a:ext cx="4770" cy="655"/>
              <a:chOff x="474" y="1771"/>
              <a:chExt cx="5191" cy="693"/>
            </a:xfrm>
          </p:grpSpPr>
          <p:grpSp>
            <p:nvGrpSpPr>
              <p:cNvPr id="37906" name="Group 11"/>
              <p:cNvGrpSpPr>
                <a:grpSpLocks/>
              </p:cNvGrpSpPr>
              <p:nvPr/>
            </p:nvGrpSpPr>
            <p:grpSpPr bwMode="auto">
              <a:xfrm>
                <a:off x="474" y="2022"/>
                <a:ext cx="5191" cy="442"/>
                <a:chOff x="474" y="2022"/>
                <a:chExt cx="5191" cy="442"/>
              </a:xfrm>
            </p:grpSpPr>
            <p:sp>
              <p:nvSpPr>
                <p:cNvPr id="37920" name="Rectangle 12"/>
                <p:cNvSpPr>
                  <a:spLocks noChangeArrowheads="1"/>
                </p:cNvSpPr>
                <p:nvPr/>
              </p:nvSpPr>
              <p:spPr bwMode="auto">
                <a:xfrm>
                  <a:off x="474" y="2022"/>
                  <a:ext cx="5191" cy="442"/>
                </a:xfrm>
                <a:prstGeom prst="rect">
                  <a:avLst/>
                </a:prstGeom>
                <a:solidFill>
                  <a:srgbClr val="F7FDFF"/>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7921" name="Line 13"/>
                <p:cNvSpPr>
                  <a:spLocks noChangeShapeType="1"/>
                </p:cNvSpPr>
                <p:nvPr/>
              </p:nvSpPr>
              <p:spPr bwMode="auto">
                <a:xfrm>
                  <a:off x="896" y="2023"/>
                  <a:ext cx="0" cy="43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37922" name="Line 14"/>
                <p:cNvSpPr>
                  <a:spLocks noChangeShapeType="1"/>
                </p:cNvSpPr>
                <p:nvPr/>
              </p:nvSpPr>
              <p:spPr bwMode="auto">
                <a:xfrm>
                  <a:off x="1330" y="2023"/>
                  <a:ext cx="0" cy="43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37923" name="Line 15"/>
                <p:cNvSpPr>
                  <a:spLocks noChangeShapeType="1"/>
                </p:cNvSpPr>
                <p:nvPr/>
              </p:nvSpPr>
              <p:spPr bwMode="auto">
                <a:xfrm>
                  <a:off x="2632" y="2023"/>
                  <a:ext cx="0" cy="43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37924" name="Line 16"/>
                <p:cNvSpPr>
                  <a:spLocks noChangeShapeType="1"/>
                </p:cNvSpPr>
                <p:nvPr/>
              </p:nvSpPr>
              <p:spPr bwMode="auto">
                <a:xfrm>
                  <a:off x="3066" y="2023"/>
                  <a:ext cx="0" cy="43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37925" name="Line 17"/>
                <p:cNvSpPr>
                  <a:spLocks noChangeShapeType="1"/>
                </p:cNvSpPr>
                <p:nvPr/>
              </p:nvSpPr>
              <p:spPr bwMode="auto">
                <a:xfrm>
                  <a:off x="1764" y="2023"/>
                  <a:ext cx="0" cy="43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37926" name="Line 18"/>
                <p:cNvSpPr>
                  <a:spLocks noChangeShapeType="1"/>
                </p:cNvSpPr>
                <p:nvPr/>
              </p:nvSpPr>
              <p:spPr bwMode="auto">
                <a:xfrm>
                  <a:off x="2198" y="2023"/>
                  <a:ext cx="0" cy="43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37927" name="Line 19"/>
                <p:cNvSpPr>
                  <a:spLocks noChangeShapeType="1"/>
                </p:cNvSpPr>
                <p:nvPr/>
              </p:nvSpPr>
              <p:spPr bwMode="auto">
                <a:xfrm>
                  <a:off x="3500" y="2023"/>
                  <a:ext cx="0" cy="43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37928" name="Line 20"/>
                <p:cNvSpPr>
                  <a:spLocks noChangeShapeType="1"/>
                </p:cNvSpPr>
                <p:nvPr/>
              </p:nvSpPr>
              <p:spPr bwMode="auto">
                <a:xfrm>
                  <a:off x="3934" y="2023"/>
                  <a:ext cx="0" cy="43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37929" name="Line 21"/>
                <p:cNvSpPr>
                  <a:spLocks noChangeShapeType="1"/>
                </p:cNvSpPr>
                <p:nvPr/>
              </p:nvSpPr>
              <p:spPr bwMode="auto">
                <a:xfrm>
                  <a:off x="4368" y="2023"/>
                  <a:ext cx="0" cy="43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37930" name="Line 22"/>
                <p:cNvSpPr>
                  <a:spLocks noChangeShapeType="1"/>
                </p:cNvSpPr>
                <p:nvPr/>
              </p:nvSpPr>
              <p:spPr bwMode="auto">
                <a:xfrm>
                  <a:off x="5236" y="2023"/>
                  <a:ext cx="0" cy="43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37931" name="Line 23"/>
                <p:cNvSpPr>
                  <a:spLocks noChangeShapeType="1"/>
                </p:cNvSpPr>
                <p:nvPr/>
              </p:nvSpPr>
              <p:spPr bwMode="auto">
                <a:xfrm>
                  <a:off x="4802" y="2023"/>
                  <a:ext cx="0" cy="43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37907" name="Group 24"/>
              <p:cNvGrpSpPr>
                <a:grpSpLocks/>
              </p:cNvGrpSpPr>
              <p:nvPr/>
            </p:nvGrpSpPr>
            <p:grpSpPr bwMode="auto">
              <a:xfrm>
                <a:off x="576" y="1771"/>
                <a:ext cx="5078" cy="305"/>
                <a:chOff x="576" y="1771"/>
                <a:chExt cx="5078" cy="305"/>
              </a:xfrm>
            </p:grpSpPr>
            <p:sp>
              <p:nvSpPr>
                <p:cNvPr id="37908" name="Text Box 25"/>
                <p:cNvSpPr txBox="1">
                  <a:spLocks noChangeArrowheads="1"/>
                </p:cNvSpPr>
                <p:nvPr/>
              </p:nvSpPr>
              <p:spPr bwMode="auto">
                <a:xfrm>
                  <a:off x="576" y="1771"/>
                  <a:ext cx="243"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chemeClr val="tx2"/>
                      </a:solidFill>
                      <a:latin typeface="Arial" charset="0"/>
                      <a:ea typeface="ＭＳ Ｐゴシック" pitchFamily="34" charset="-128"/>
                    </a:rPr>
                    <a:t>0</a:t>
                  </a:r>
                </a:p>
              </p:txBody>
            </p:sp>
            <p:sp>
              <p:nvSpPr>
                <p:cNvPr id="37909" name="Text Box 26"/>
                <p:cNvSpPr txBox="1">
                  <a:spLocks noChangeArrowheads="1"/>
                </p:cNvSpPr>
                <p:nvPr/>
              </p:nvSpPr>
              <p:spPr bwMode="auto">
                <a:xfrm>
                  <a:off x="1002" y="1771"/>
                  <a:ext cx="242"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chemeClr val="tx2"/>
                      </a:solidFill>
                      <a:latin typeface="Arial" charset="0"/>
                      <a:ea typeface="ＭＳ Ｐゴシック" pitchFamily="34" charset="-128"/>
                    </a:rPr>
                    <a:t>1</a:t>
                  </a:r>
                </a:p>
              </p:txBody>
            </p:sp>
            <p:sp>
              <p:nvSpPr>
                <p:cNvPr id="37910" name="Text Box 27"/>
                <p:cNvSpPr txBox="1">
                  <a:spLocks noChangeArrowheads="1"/>
                </p:cNvSpPr>
                <p:nvPr/>
              </p:nvSpPr>
              <p:spPr bwMode="auto">
                <a:xfrm>
                  <a:off x="1426" y="1771"/>
                  <a:ext cx="243"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chemeClr val="tx2"/>
                      </a:solidFill>
                      <a:latin typeface="Arial" charset="0"/>
                      <a:ea typeface="ＭＳ Ｐゴシック" pitchFamily="34" charset="-128"/>
                    </a:rPr>
                    <a:t>2</a:t>
                  </a:r>
                </a:p>
              </p:txBody>
            </p:sp>
            <p:sp>
              <p:nvSpPr>
                <p:cNvPr id="37911" name="Text Box 28"/>
                <p:cNvSpPr txBox="1">
                  <a:spLocks noChangeArrowheads="1"/>
                </p:cNvSpPr>
                <p:nvPr/>
              </p:nvSpPr>
              <p:spPr bwMode="auto">
                <a:xfrm>
                  <a:off x="1852" y="1771"/>
                  <a:ext cx="242"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chemeClr val="tx2"/>
                      </a:solidFill>
                      <a:latin typeface="Arial" charset="0"/>
                      <a:ea typeface="ＭＳ Ｐゴシック" pitchFamily="34" charset="-128"/>
                    </a:rPr>
                    <a:t>3</a:t>
                  </a:r>
                </a:p>
              </p:txBody>
            </p:sp>
            <p:sp>
              <p:nvSpPr>
                <p:cNvPr id="37912" name="Text Box 29"/>
                <p:cNvSpPr txBox="1">
                  <a:spLocks noChangeArrowheads="1"/>
                </p:cNvSpPr>
                <p:nvPr/>
              </p:nvSpPr>
              <p:spPr bwMode="auto">
                <a:xfrm>
                  <a:off x="2277" y="1771"/>
                  <a:ext cx="243"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chemeClr val="tx2"/>
                      </a:solidFill>
                      <a:latin typeface="Arial" charset="0"/>
                      <a:ea typeface="ＭＳ Ｐゴシック" pitchFamily="34" charset="-128"/>
                    </a:rPr>
                    <a:t>4</a:t>
                  </a:r>
                </a:p>
              </p:txBody>
            </p:sp>
            <p:sp>
              <p:nvSpPr>
                <p:cNvPr id="37913" name="Text Box 30"/>
                <p:cNvSpPr txBox="1">
                  <a:spLocks noChangeArrowheads="1"/>
                </p:cNvSpPr>
                <p:nvPr/>
              </p:nvSpPr>
              <p:spPr bwMode="auto">
                <a:xfrm>
                  <a:off x="2744" y="1771"/>
                  <a:ext cx="243"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chemeClr val="tx2"/>
                      </a:solidFill>
                      <a:latin typeface="Arial" charset="0"/>
                      <a:ea typeface="ＭＳ Ｐゴシック" pitchFamily="34" charset="-128"/>
                    </a:rPr>
                    <a:t>5</a:t>
                  </a:r>
                </a:p>
              </p:txBody>
            </p:sp>
            <p:sp>
              <p:nvSpPr>
                <p:cNvPr id="37914" name="Text Box 31"/>
                <p:cNvSpPr txBox="1">
                  <a:spLocks noChangeArrowheads="1"/>
                </p:cNvSpPr>
                <p:nvPr/>
              </p:nvSpPr>
              <p:spPr bwMode="auto">
                <a:xfrm>
                  <a:off x="3170" y="1771"/>
                  <a:ext cx="242"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chemeClr val="tx2"/>
                      </a:solidFill>
                      <a:latin typeface="Arial" charset="0"/>
                      <a:ea typeface="ＭＳ Ｐゴシック" pitchFamily="34" charset="-128"/>
                    </a:rPr>
                    <a:t>6</a:t>
                  </a:r>
                </a:p>
              </p:txBody>
            </p:sp>
            <p:sp>
              <p:nvSpPr>
                <p:cNvPr id="37915" name="Text Box 32"/>
                <p:cNvSpPr txBox="1">
                  <a:spLocks noChangeArrowheads="1"/>
                </p:cNvSpPr>
                <p:nvPr/>
              </p:nvSpPr>
              <p:spPr bwMode="auto">
                <a:xfrm>
                  <a:off x="3618" y="1771"/>
                  <a:ext cx="243"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chemeClr val="tx2"/>
                      </a:solidFill>
                      <a:latin typeface="Arial" charset="0"/>
                      <a:ea typeface="ＭＳ Ｐゴシック" pitchFamily="34" charset="-128"/>
                    </a:rPr>
                    <a:t>7</a:t>
                  </a:r>
                </a:p>
              </p:txBody>
            </p:sp>
            <p:sp>
              <p:nvSpPr>
                <p:cNvPr id="37916" name="Text Box 33"/>
                <p:cNvSpPr txBox="1">
                  <a:spLocks noChangeArrowheads="1"/>
                </p:cNvSpPr>
                <p:nvPr/>
              </p:nvSpPr>
              <p:spPr bwMode="auto">
                <a:xfrm>
                  <a:off x="4033" y="1771"/>
                  <a:ext cx="242"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chemeClr val="tx2"/>
                      </a:solidFill>
                      <a:latin typeface="Arial" charset="0"/>
                      <a:ea typeface="ＭＳ Ｐゴシック" pitchFamily="34" charset="-128"/>
                    </a:rPr>
                    <a:t>8</a:t>
                  </a:r>
                </a:p>
              </p:txBody>
            </p:sp>
            <p:sp>
              <p:nvSpPr>
                <p:cNvPr id="37917" name="Text Box 34"/>
                <p:cNvSpPr txBox="1">
                  <a:spLocks noChangeArrowheads="1"/>
                </p:cNvSpPr>
                <p:nvPr/>
              </p:nvSpPr>
              <p:spPr bwMode="auto">
                <a:xfrm>
                  <a:off x="4445" y="1771"/>
                  <a:ext cx="243"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chemeClr val="tx2"/>
                      </a:solidFill>
                      <a:latin typeface="Arial" charset="0"/>
                      <a:ea typeface="ＭＳ Ｐゴシック" pitchFamily="34" charset="-128"/>
                    </a:rPr>
                    <a:t>9</a:t>
                  </a:r>
                </a:p>
              </p:txBody>
            </p:sp>
            <p:sp>
              <p:nvSpPr>
                <p:cNvPr id="37918" name="Text Box 35"/>
                <p:cNvSpPr txBox="1">
                  <a:spLocks noChangeArrowheads="1"/>
                </p:cNvSpPr>
                <p:nvPr/>
              </p:nvSpPr>
              <p:spPr bwMode="auto">
                <a:xfrm>
                  <a:off x="4828" y="1771"/>
                  <a:ext cx="359"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chemeClr val="tx2"/>
                      </a:solidFill>
                      <a:latin typeface="Arial" charset="0"/>
                      <a:ea typeface="ＭＳ Ｐゴシック" pitchFamily="34" charset="-128"/>
                    </a:rPr>
                    <a:t>10</a:t>
                  </a:r>
                </a:p>
              </p:txBody>
            </p:sp>
            <p:sp>
              <p:nvSpPr>
                <p:cNvPr id="37919" name="Text Box 36"/>
                <p:cNvSpPr txBox="1">
                  <a:spLocks noChangeArrowheads="1"/>
                </p:cNvSpPr>
                <p:nvPr/>
              </p:nvSpPr>
              <p:spPr bwMode="auto">
                <a:xfrm>
                  <a:off x="5295" y="1771"/>
                  <a:ext cx="359"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chemeClr val="tx2"/>
                      </a:solidFill>
                      <a:latin typeface="Arial" charset="0"/>
                      <a:ea typeface="ＭＳ Ｐゴシック" pitchFamily="34" charset="-128"/>
                    </a:rPr>
                    <a:t>11</a:t>
                  </a:r>
                </a:p>
              </p:txBody>
            </p:sp>
          </p:grpSp>
        </p:grpSp>
        <p:sp>
          <p:nvSpPr>
            <p:cNvPr id="37903" name="Freeform 37"/>
            <p:cNvSpPr>
              <a:spLocks/>
            </p:cNvSpPr>
            <p:nvPr/>
          </p:nvSpPr>
          <p:spPr bwMode="auto">
            <a:xfrm>
              <a:off x="416" y="2174"/>
              <a:ext cx="426" cy="282"/>
            </a:xfrm>
            <a:custGeom>
              <a:avLst/>
              <a:gdLst>
                <a:gd name="T0" fmla="*/ 3 w 426"/>
                <a:gd name="T1" fmla="*/ 0 h 355"/>
                <a:gd name="T2" fmla="*/ 29 w 426"/>
                <a:gd name="T3" fmla="*/ 102 h 355"/>
                <a:gd name="T4" fmla="*/ 176 w 426"/>
                <a:gd name="T5" fmla="*/ 168 h 355"/>
                <a:gd name="T6" fmla="*/ 426 w 426"/>
                <a:gd name="T7" fmla="*/ 170 h 355"/>
                <a:gd name="T8" fmla="*/ 0 60000 65536"/>
                <a:gd name="T9" fmla="*/ 0 60000 65536"/>
                <a:gd name="T10" fmla="*/ 0 60000 65536"/>
                <a:gd name="T11" fmla="*/ 0 60000 65536"/>
                <a:gd name="T12" fmla="*/ 0 w 426"/>
                <a:gd name="T13" fmla="*/ 0 h 355"/>
                <a:gd name="T14" fmla="*/ 426 w 426"/>
                <a:gd name="T15" fmla="*/ 355 h 355"/>
              </a:gdLst>
              <a:ahLst/>
              <a:cxnLst>
                <a:cxn ang="T8">
                  <a:pos x="T0" y="T1"/>
                </a:cxn>
                <a:cxn ang="T9">
                  <a:pos x="T2" y="T3"/>
                </a:cxn>
                <a:cxn ang="T10">
                  <a:pos x="T4" y="T5"/>
                </a:cxn>
                <a:cxn ang="T11">
                  <a:pos x="T6" y="T7"/>
                </a:cxn>
              </a:cxnLst>
              <a:rect l="T12" t="T13" r="T14" b="T15"/>
              <a:pathLst>
                <a:path w="426" h="355">
                  <a:moveTo>
                    <a:pt x="3" y="0"/>
                  </a:moveTo>
                  <a:cubicBezTo>
                    <a:pt x="1" y="75"/>
                    <a:pt x="0" y="150"/>
                    <a:pt x="29" y="205"/>
                  </a:cubicBezTo>
                  <a:cubicBezTo>
                    <a:pt x="58" y="260"/>
                    <a:pt x="110" y="311"/>
                    <a:pt x="176" y="333"/>
                  </a:cubicBezTo>
                  <a:cubicBezTo>
                    <a:pt x="242" y="355"/>
                    <a:pt x="334" y="347"/>
                    <a:pt x="426" y="339"/>
                  </a:cubicBezTo>
                </a:path>
              </a:pathLst>
            </a:custGeom>
            <a:noFill/>
            <a:ln w="28575" cap="flat" cmpd="sng">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sp>
          <p:nvSpPr>
            <p:cNvPr id="37904" name="Rectangle 38"/>
            <p:cNvSpPr>
              <a:spLocks noChangeArrowheads="1"/>
            </p:cNvSpPr>
            <p:nvPr/>
          </p:nvSpPr>
          <p:spPr bwMode="auto">
            <a:xfrm>
              <a:off x="192" y="2104"/>
              <a:ext cx="537" cy="1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5" name="Oval 39"/>
            <p:cNvSpPr>
              <a:spLocks noChangeArrowheads="1"/>
            </p:cNvSpPr>
            <p:nvPr/>
          </p:nvSpPr>
          <p:spPr bwMode="auto">
            <a:xfrm>
              <a:off x="377" y="2158"/>
              <a:ext cx="77" cy="56"/>
            </a:xfrm>
            <a:prstGeom prst="ellipse">
              <a:avLst/>
            </a:prstGeom>
            <a:solidFill>
              <a:schemeClr val="tx1"/>
            </a:solidFill>
            <a:ln w="9525">
              <a:solidFill>
                <a:schemeClr val="tx1"/>
              </a:solidFill>
              <a:miter lim="800000"/>
              <a:headEnd/>
              <a:tailEnd/>
            </a:ln>
          </p:spPr>
          <p:txBody>
            <a:bodyPr wrap="none" anchor="ctr"/>
            <a:lstStyle/>
            <a:p>
              <a:endParaRPr lang="en-US"/>
            </a:p>
          </p:txBody>
        </p:sp>
      </p:grpSp>
      <p:grpSp>
        <p:nvGrpSpPr>
          <p:cNvPr id="37896" name="Group 40"/>
          <p:cNvGrpSpPr>
            <a:grpSpLocks/>
          </p:cNvGrpSpPr>
          <p:nvPr/>
        </p:nvGrpSpPr>
        <p:grpSpPr bwMode="auto">
          <a:xfrm>
            <a:off x="2760663" y="3660775"/>
            <a:ext cx="5532437" cy="1608138"/>
            <a:chOff x="1720" y="2306"/>
            <a:chExt cx="3485" cy="1013"/>
          </a:xfrm>
        </p:grpSpPr>
        <p:sp>
          <p:nvSpPr>
            <p:cNvPr id="37897" name="Text Box 41"/>
            <p:cNvSpPr txBox="1">
              <a:spLocks noChangeArrowheads="1"/>
            </p:cNvSpPr>
            <p:nvPr/>
          </p:nvSpPr>
          <p:spPr bwMode="auto">
            <a:xfrm>
              <a:off x="2893" y="3015"/>
              <a:ext cx="8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atin typeface="Arial" charset="0"/>
                  <a:ea typeface="ＭＳ Ｐゴシック" pitchFamily="34" charset="-128"/>
                </a:rPr>
                <a:t>rainfall[2]</a:t>
              </a:r>
            </a:p>
          </p:txBody>
        </p:sp>
        <p:sp>
          <p:nvSpPr>
            <p:cNvPr id="37898" name="AutoShape 42"/>
            <p:cNvSpPr>
              <a:spLocks noChangeArrowheads="1"/>
            </p:cNvSpPr>
            <p:nvPr/>
          </p:nvSpPr>
          <p:spPr bwMode="auto">
            <a:xfrm>
              <a:off x="3787" y="2868"/>
              <a:ext cx="1418" cy="451"/>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eaLnBrk="1" hangingPunct="1"/>
              <a:r>
                <a:rPr lang="en-US" altLang="ja-JP" sz="1400">
                  <a:solidFill>
                    <a:srgbClr val="000000"/>
                  </a:solidFill>
                  <a:latin typeface="Arial" charset="0"/>
                  <a:ea typeface="ＭＳ Ｐゴシック" pitchFamily="34" charset="-128"/>
                </a:rPr>
                <a:t>This indexed expression refers to the element at position #2</a:t>
              </a:r>
            </a:p>
          </p:txBody>
        </p:sp>
        <p:sp>
          <p:nvSpPr>
            <p:cNvPr id="37899" name="AutoShape 43"/>
            <p:cNvSpPr>
              <a:spLocks noChangeArrowheads="1"/>
            </p:cNvSpPr>
            <p:nvPr/>
          </p:nvSpPr>
          <p:spPr bwMode="auto">
            <a:xfrm>
              <a:off x="1720" y="2306"/>
              <a:ext cx="314" cy="319"/>
            </a:xfrm>
            <a:prstGeom prst="roundRect">
              <a:avLst>
                <a:gd name="adj" fmla="val 24889"/>
              </a:avLst>
            </a:prstGeom>
            <a:noFill/>
            <a:ln w="19050" cap="rnd">
              <a:solidFill>
                <a:srgbClr val="A5002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cxnSp>
          <p:nvCxnSpPr>
            <p:cNvPr id="37900" name="AutoShape 44"/>
            <p:cNvCxnSpPr>
              <a:cxnSpLocks noChangeShapeType="1"/>
              <a:stCxn id="37897" idx="0"/>
              <a:endCxn id="37899" idx="3"/>
            </p:cNvCxnSpPr>
            <p:nvPr/>
          </p:nvCxnSpPr>
          <p:spPr bwMode="auto">
            <a:xfrm flipH="1" flipV="1">
              <a:off x="2040" y="2466"/>
              <a:ext cx="1301" cy="549"/>
            </a:xfrm>
            <a:prstGeom prst="straightConnector1">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Tree>
    <p:custDataLst>
      <p:tags r:id="rId1"/>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66DA3F3-612B-42A9-A453-16D3C570B2AF}" type="slidenum">
              <a:rPr lang="en-IE" sz="1400" smtClean="0"/>
              <a:pPr/>
              <a:t>7</a:t>
            </a:fld>
            <a:endParaRPr lang="en-IE" sz="1400" smtClean="0"/>
          </a:p>
        </p:txBody>
      </p:sp>
      <p:sp>
        <p:nvSpPr>
          <p:cNvPr id="38915" name="Rectangle 2"/>
          <p:cNvSpPr>
            <a:spLocks noGrp="1" noChangeArrowheads="1"/>
          </p:cNvSpPr>
          <p:nvPr>
            <p:ph type="title"/>
          </p:nvPr>
        </p:nvSpPr>
        <p:spPr/>
        <p:txBody>
          <a:bodyPr/>
          <a:lstStyle/>
          <a:p>
            <a:r>
              <a:rPr lang="en-IE" sz="4000" smtClean="0"/>
              <a:t>arrays of strings</a:t>
            </a:r>
            <a:endParaRPr lang="en-US" sz="4000" smtClean="0"/>
          </a:p>
        </p:txBody>
      </p:sp>
      <p:sp>
        <p:nvSpPr>
          <p:cNvPr id="38916" name="Rectangle 3"/>
          <p:cNvSpPr>
            <a:spLocks noGrp="1" noChangeArrowheads="1"/>
          </p:cNvSpPr>
          <p:nvPr>
            <p:ph type="body" idx="1"/>
          </p:nvPr>
        </p:nvSpPr>
        <p:spPr/>
        <p:txBody>
          <a:bodyPr/>
          <a:lstStyle/>
          <a:p>
            <a:r>
              <a:rPr lang="en-IE" smtClean="0">
                <a:hlinkClick r:id="rId3"/>
              </a:rPr>
              <a:t>video on arrays of Strings</a:t>
            </a:r>
            <a:endParaRPr lang="en-IE"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2AA422E-DF5E-4E1E-A252-BDDF6547C02E}" type="slidenum">
              <a:rPr lang="en-IE" sz="1400" smtClean="0"/>
              <a:pPr/>
              <a:t>8</a:t>
            </a:fld>
            <a:endParaRPr lang="en-IE" sz="1400" smtClean="0"/>
          </a:p>
        </p:txBody>
      </p:sp>
      <p:sp>
        <p:nvSpPr>
          <p:cNvPr id="39939" name="Rectangle 2"/>
          <p:cNvSpPr>
            <a:spLocks noGrp="1" noChangeArrowheads="1"/>
          </p:cNvSpPr>
          <p:nvPr>
            <p:ph type="title"/>
          </p:nvPr>
        </p:nvSpPr>
        <p:spPr/>
        <p:txBody>
          <a:bodyPr/>
          <a:lstStyle/>
          <a:p>
            <a:r>
              <a:rPr lang="en-IE" sz="4000" smtClean="0"/>
              <a:t>Array of arguments to main()</a:t>
            </a:r>
            <a:endParaRPr lang="en-US" sz="4000" smtClean="0"/>
          </a:p>
        </p:txBody>
      </p:sp>
      <p:sp>
        <p:nvSpPr>
          <p:cNvPr id="39940" name="Rectangle 3"/>
          <p:cNvSpPr>
            <a:spLocks noGrp="1" noChangeArrowheads="1"/>
          </p:cNvSpPr>
          <p:nvPr>
            <p:ph type="body" idx="1"/>
          </p:nvPr>
        </p:nvSpPr>
        <p:spPr/>
        <p:txBody>
          <a:bodyPr/>
          <a:lstStyle/>
          <a:p>
            <a:pPr>
              <a:lnSpc>
                <a:spcPct val="80000"/>
              </a:lnSpc>
            </a:pPr>
            <a:r>
              <a:rPr lang="en-US" sz="2400" smtClean="0"/>
              <a:t>public static void main (String [] args) {       //or</a:t>
            </a:r>
          </a:p>
          <a:p>
            <a:pPr>
              <a:lnSpc>
                <a:spcPct val="80000"/>
              </a:lnSpc>
              <a:buFontTx/>
              <a:buNone/>
            </a:pPr>
            <a:r>
              <a:rPr lang="en-US" sz="2400" smtClean="0"/>
              <a:t>    public static void main (String args []) {</a:t>
            </a:r>
          </a:p>
          <a:p>
            <a:pPr>
              <a:lnSpc>
                <a:spcPct val="80000"/>
              </a:lnSpc>
            </a:pPr>
            <a:endParaRPr lang="en-IE" sz="2400" smtClean="0"/>
          </a:p>
          <a:p>
            <a:pPr>
              <a:lnSpc>
                <a:spcPct val="80000"/>
              </a:lnSpc>
            </a:pPr>
            <a:r>
              <a:rPr lang="en-IE" sz="2400" smtClean="0"/>
              <a:t>args is an array of Strings</a:t>
            </a:r>
          </a:p>
          <a:p>
            <a:pPr>
              <a:lnSpc>
                <a:spcPct val="80000"/>
              </a:lnSpc>
            </a:pPr>
            <a:r>
              <a:rPr lang="en-IE" sz="2400" smtClean="0"/>
              <a:t>values of these Strings can be supplied if you run the program from the command-line as follows:</a:t>
            </a:r>
          </a:p>
          <a:p>
            <a:pPr lvl="1">
              <a:lnSpc>
                <a:spcPct val="80000"/>
              </a:lnSpc>
              <a:buFont typeface="Wingdings" pitchFamily="2" charset="2"/>
              <a:buChar char="Ø"/>
            </a:pPr>
            <a:r>
              <a:rPr lang="en-IE" sz="2000" smtClean="0"/>
              <a:t>java WelcomeWithArgs1 “Joe Soap” “Horans” &lt;enter&gt;</a:t>
            </a:r>
          </a:p>
          <a:p>
            <a:pPr lvl="1">
              <a:lnSpc>
                <a:spcPct val="80000"/>
              </a:lnSpc>
              <a:buFont typeface="Wingdings" pitchFamily="2" charset="2"/>
              <a:buNone/>
            </a:pPr>
            <a:endParaRPr lang="en-IE" sz="2000" smtClean="0"/>
          </a:p>
          <a:p>
            <a:pPr>
              <a:lnSpc>
                <a:spcPct val="80000"/>
              </a:lnSpc>
            </a:pPr>
            <a:r>
              <a:rPr lang="en-IE" sz="2400" smtClean="0"/>
              <a:t>Sample program WelcomeWithArgs1</a:t>
            </a:r>
          </a:p>
          <a:p>
            <a:pPr>
              <a:lnSpc>
                <a:spcPct val="80000"/>
              </a:lnSpc>
            </a:pPr>
            <a:r>
              <a:rPr lang="en-IE" sz="2400" smtClean="0"/>
              <a:t>From the command-line:</a:t>
            </a:r>
          </a:p>
          <a:p>
            <a:pPr lvl="1">
              <a:lnSpc>
                <a:spcPct val="80000"/>
              </a:lnSpc>
              <a:buFontTx/>
              <a:buNone/>
            </a:pPr>
            <a:r>
              <a:rPr lang="en-IE" sz="2000" smtClean="0"/>
              <a:t>&gt; javac MyProgram.java      compiles</a:t>
            </a:r>
          </a:p>
          <a:p>
            <a:pPr lvl="1">
              <a:lnSpc>
                <a:spcPct val="80000"/>
              </a:lnSpc>
              <a:buFontTx/>
              <a:buNone/>
            </a:pPr>
            <a:r>
              <a:rPr lang="en-IE" sz="2000" smtClean="0"/>
              <a:t>&gt; java MyProgram   &lt;optional args&gt;        executes     </a:t>
            </a:r>
            <a:r>
              <a:rPr lang="en-IE" sz="2000" smtClean="0">
                <a:solidFill>
                  <a:srgbClr val="CC0000"/>
                </a:solidFill>
              </a:rPr>
              <a:t>case-sensitive</a:t>
            </a:r>
            <a:endParaRPr lang="en-US" sz="2000" smtClean="0">
              <a:solidFill>
                <a:srgbClr val="CC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A614008-54FC-4520-8BCD-602258F915AB}" type="slidenum">
              <a:rPr lang="en-IE" sz="1400" smtClean="0"/>
              <a:pPr/>
              <a:t>9</a:t>
            </a:fld>
            <a:endParaRPr lang="en-IE" sz="1400" smtClean="0"/>
          </a:p>
        </p:txBody>
      </p:sp>
      <p:sp>
        <p:nvSpPr>
          <p:cNvPr id="40963" name="Rectangle 2"/>
          <p:cNvSpPr>
            <a:spLocks noGrp="1" noChangeArrowheads="1"/>
          </p:cNvSpPr>
          <p:nvPr>
            <p:ph type="title"/>
          </p:nvPr>
        </p:nvSpPr>
        <p:spPr/>
        <p:txBody>
          <a:bodyPr/>
          <a:lstStyle/>
          <a:p>
            <a:r>
              <a:rPr lang="en-IE" sz="4000" smtClean="0"/>
              <a:t>Arguments to main, continued:</a:t>
            </a:r>
            <a:endParaRPr lang="en-US" sz="4000" smtClean="0"/>
          </a:p>
        </p:txBody>
      </p:sp>
      <p:sp>
        <p:nvSpPr>
          <p:cNvPr id="40964" name="Rectangle 3"/>
          <p:cNvSpPr>
            <a:spLocks noGrp="1" noChangeArrowheads="1"/>
          </p:cNvSpPr>
          <p:nvPr>
            <p:ph type="body" idx="1"/>
          </p:nvPr>
        </p:nvSpPr>
        <p:spPr/>
        <p:txBody>
          <a:bodyPr/>
          <a:lstStyle/>
          <a:p>
            <a:pPr>
              <a:lnSpc>
                <a:spcPct val="90000"/>
              </a:lnSpc>
            </a:pPr>
            <a:r>
              <a:rPr lang="en-IE" sz="2800" smtClean="0"/>
              <a:t>System.out.println(“Dear “ + args[0]+”, Please meet me in “ + args[1]);</a:t>
            </a:r>
          </a:p>
          <a:p>
            <a:pPr lvl="1">
              <a:lnSpc>
                <a:spcPct val="90000"/>
              </a:lnSpc>
            </a:pPr>
            <a:r>
              <a:rPr lang="en-IE" sz="2400" smtClean="0"/>
              <a:t>    args[0] is the first argument</a:t>
            </a:r>
          </a:p>
          <a:p>
            <a:pPr lvl="1">
              <a:lnSpc>
                <a:spcPct val="90000"/>
              </a:lnSpc>
            </a:pPr>
            <a:r>
              <a:rPr lang="en-IE" sz="2400" smtClean="0"/>
              <a:t>    args[1] is the second</a:t>
            </a:r>
          </a:p>
          <a:p>
            <a:pPr lvl="1">
              <a:lnSpc>
                <a:spcPct val="90000"/>
              </a:lnSpc>
            </a:pPr>
            <a:r>
              <a:rPr lang="en-IE" sz="2400" smtClean="0"/>
              <a:t>If you didn’t supply at least 2, the program will crash</a:t>
            </a:r>
          </a:p>
          <a:p>
            <a:pPr>
              <a:lnSpc>
                <a:spcPct val="90000"/>
              </a:lnSpc>
            </a:pPr>
            <a:endParaRPr lang="en-IE" sz="2800" smtClean="0"/>
          </a:p>
          <a:p>
            <a:pPr>
              <a:lnSpc>
                <a:spcPct val="90000"/>
              </a:lnSpc>
            </a:pPr>
            <a:r>
              <a:rPr lang="en-IE" sz="2800" smtClean="0"/>
              <a:t>WelcomeWithArgs2 is a better version: it checks how many arguments you entered, using the length property of the array args    </a:t>
            </a:r>
            <a:r>
              <a:rPr lang="en-IE" sz="2400" i="1" smtClean="0"/>
              <a:t>args.length</a:t>
            </a:r>
            <a:endParaRPr lang="en-US" sz="2400" i="1" smtClean="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LAPSEDTIME" val="23.424"/>
  <p:tag name="TIMELINE" val="0.6/5.9/17.6"/>
</p:tagLst>
</file>

<file path=ppt/tags/tag10.xml><?xml version="1.0" encoding="utf-8"?>
<p:tagLst xmlns:a="http://schemas.openxmlformats.org/drawingml/2006/main" xmlns:r="http://schemas.openxmlformats.org/officeDocument/2006/relationships" xmlns:p="http://schemas.openxmlformats.org/presentationml/2006/main">
  <p:tag name="ELAPSEDTIME" val="29.136"/>
  <p:tag name="TIMELINE" val="0.6"/>
</p:tagLst>
</file>

<file path=ppt/tags/tag11.xml><?xml version="1.0" encoding="utf-8"?>
<p:tagLst xmlns:a="http://schemas.openxmlformats.org/drawingml/2006/main" xmlns:r="http://schemas.openxmlformats.org/officeDocument/2006/relationships" xmlns:p="http://schemas.openxmlformats.org/presentationml/2006/main">
  <p:tag name="ELAPSEDTIME" val="28.544"/>
  <p:tag name="TIMELINE" val="8.1/24.8"/>
</p:tagLst>
</file>

<file path=ppt/tags/tag12.xml><?xml version="1.0" encoding="utf-8"?>
<p:tagLst xmlns:a="http://schemas.openxmlformats.org/drawingml/2006/main" xmlns:r="http://schemas.openxmlformats.org/officeDocument/2006/relationships" xmlns:p="http://schemas.openxmlformats.org/presentationml/2006/main">
  <p:tag name="ELAPSEDTIME" val="28.544"/>
  <p:tag name="TIMELINE" val="8.1/24.8"/>
</p:tagLst>
</file>

<file path=ppt/tags/tag13.xml><?xml version="1.0" encoding="utf-8"?>
<p:tagLst xmlns:a="http://schemas.openxmlformats.org/drawingml/2006/main" xmlns:r="http://schemas.openxmlformats.org/officeDocument/2006/relationships" xmlns:p="http://schemas.openxmlformats.org/presentationml/2006/main">
  <p:tag name="ELAPSEDTIME" val="19.968"/>
  <p:tag name="TIMELINE" val="0.6"/>
</p:tagLst>
</file>

<file path=ppt/tags/tag14.xml><?xml version="1.0" encoding="utf-8"?>
<p:tagLst xmlns:a="http://schemas.openxmlformats.org/drawingml/2006/main" xmlns:r="http://schemas.openxmlformats.org/officeDocument/2006/relationships" xmlns:p="http://schemas.openxmlformats.org/presentationml/2006/main">
  <p:tag name="ELAPSEDTIME" val="80.8"/>
  <p:tag name="TIMELINE" val="28.5/43.5"/>
</p:tagLst>
</file>

<file path=ppt/tags/tag15.xml><?xml version="1.0" encoding="utf-8"?>
<p:tagLst xmlns:a="http://schemas.openxmlformats.org/drawingml/2006/main" xmlns:r="http://schemas.openxmlformats.org/officeDocument/2006/relationships" xmlns:p="http://schemas.openxmlformats.org/presentationml/2006/main">
  <p:tag name="ELAPSEDTIME" val="40.8"/>
  <p:tag name="TIMELINE" val="11.2/14.9"/>
</p:tagLst>
</file>

<file path=ppt/tags/tag2.xml><?xml version="1.0" encoding="utf-8"?>
<p:tagLst xmlns:a="http://schemas.openxmlformats.org/drawingml/2006/main" xmlns:r="http://schemas.openxmlformats.org/officeDocument/2006/relationships" xmlns:p="http://schemas.openxmlformats.org/presentationml/2006/main">
  <p:tag name="ELAPSEDTIME" val="51.2"/>
  <p:tag name="TIMELINE" val="5.9/7.6/17.7/28.5/32.0/36.7/39.4/42.5/47.1"/>
</p:tagLst>
</file>

<file path=ppt/tags/tag3.xml><?xml version="1.0" encoding="utf-8"?>
<p:tagLst xmlns:a="http://schemas.openxmlformats.org/drawingml/2006/main" xmlns:r="http://schemas.openxmlformats.org/officeDocument/2006/relationships" xmlns:p="http://schemas.openxmlformats.org/presentationml/2006/main">
  <p:tag name="ELAPSEDTIME" val="38.704"/>
  <p:tag name="TIMELINE" val="0.6/8.1/13.7/23.7/33.8"/>
</p:tagLst>
</file>

<file path=ppt/tags/tag4.xml><?xml version="1.0" encoding="utf-8"?>
<p:tagLst xmlns:a="http://schemas.openxmlformats.org/drawingml/2006/main" xmlns:r="http://schemas.openxmlformats.org/officeDocument/2006/relationships" xmlns:p="http://schemas.openxmlformats.org/presentationml/2006/main">
  <p:tag name="ELAPSEDTIME" val="34.176"/>
  <p:tag name="TIMELINE" val="0.8/9.1/24.7"/>
</p:tagLst>
</file>

<file path=ppt/tags/tag5.xml><?xml version="1.0" encoding="utf-8"?>
<p:tagLst xmlns:a="http://schemas.openxmlformats.org/drawingml/2006/main" xmlns:r="http://schemas.openxmlformats.org/officeDocument/2006/relationships" xmlns:p="http://schemas.openxmlformats.org/presentationml/2006/main">
  <p:tag name="ELAPSEDTIME" val="29.68"/>
  <p:tag name="TIMELINE" val="0.6/10.0/16.3"/>
</p:tagLst>
</file>

<file path=ppt/tags/tag6.xml><?xml version="1.0" encoding="utf-8"?>
<p:tagLst xmlns:a="http://schemas.openxmlformats.org/drawingml/2006/main" xmlns:r="http://schemas.openxmlformats.org/officeDocument/2006/relationships" xmlns:p="http://schemas.openxmlformats.org/presentationml/2006/main">
  <p:tag name="ELAPSEDTIME" val="18.352"/>
  <p:tag name="TIMELINE" val="5.4/8.8"/>
</p:tagLst>
</file>

<file path=ppt/tags/tag7.xml><?xml version="1.0" encoding="utf-8"?>
<p:tagLst xmlns:a="http://schemas.openxmlformats.org/drawingml/2006/main" xmlns:r="http://schemas.openxmlformats.org/officeDocument/2006/relationships" xmlns:p="http://schemas.openxmlformats.org/presentationml/2006/main">
  <p:tag name="ELAPSEDTIME" val="32.224"/>
  <p:tag name="TIMELINE" val="12.7/16.8"/>
</p:tagLst>
</file>

<file path=ppt/tags/tag8.xml><?xml version="1.0" encoding="utf-8"?>
<p:tagLst xmlns:a="http://schemas.openxmlformats.org/drawingml/2006/main" xmlns:r="http://schemas.openxmlformats.org/officeDocument/2006/relationships" xmlns:p="http://schemas.openxmlformats.org/presentationml/2006/main">
  <p:tag name="ELAPSEDTIME" val="37.2"/>
  <p:tag name="TIMELINE" val="12.7"/>
</p:tagLst>
</file>

<file path=ppt/tags/tag9.xml><?xml version="1.0" encoding="utf-8"?>
<p:tagLst xmlns:a="http://schemas.openxmlformats.org/drawingml/2006/main" xmlns:r="http://schemas.openxmlformats.org/officeDocument/2006/relationships" xmlns:p="http://schemas.openxmlformats.org/presentationml/2006/main">
  <p:tag name="ELAPSEDTIME" val="32.096"/>
  <p:tag name="TIMELINE" val="9.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E"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1531</TotalTime>
  <Words>2373</Words>
  <Application>Microsoft Office PowerPoint</Application>
  <PresentationFormat>On-screen Show (4:3)</PresentationFormat>
  <Paragraphs>520</Paragraphs>
  <Slides>31</Slides>
  <Notes>31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Default Design</vt:lpstr>
      <vt:lpstr>Photo Editor Photo</vt:lpstr>
      <vt:lpstr>Unit 14: Arrays of Objects</vt:lpstr>
      <vt:lpstr>Sample Programs</vt:lpstr>
      <vt:lpstr>Related Material</vt:lpstr>
      <vt:lpstr>Array Basics</vt:lpstr>
      <vt:lpstr>Arrays of Primitive Data Types: Revision</vt:lpstr>
      <vt:lpstr>Accessing Individual Elements</vt:lpstr>
      <vt:lpstr>arrays of strings</vt:lpstr>
      <vt:lpstr>Array of arguments to main()</vt:lpstr>
      <vt:lpstr>Arguments to main, continued:</vt:lpstr>
      <vt:lpstr>Array Initialization</vt:lpstr>
      <vt:lpstr>Array Initialisation is used</vt:lpstr>
      <vt:lpstr>Arrays of String labels</vt:lpstr>
      <vt:lpstr>Arrays of Objects</vt:lpstr>
      <vt:lpstr>Arrays of Persons</vt:lpstr>
      <vt:lpstr>Creating an Object Array - 1</vt:lpstr>
      <vt:lpstr>Creating an Object Array - 2</vt:lpstr>
      <vt:lpstr>Creating an Object Array - 3</vt:lpstr>
      <vt:lpstr>FriendsArray1</vt:lpstr>
      <vt:lpstr>FriendsArray2.java </vt:lpstr>
      <vt:lpstr>The enhanced ‘for’ loop (java 1.5)</vt:lpstr>
      <vt:lpstr>Syntax of enhanced ‘for’</vt:lpstr>
      <vt:lpstr>Example:  finding the average age of an array of Persons</vt:lpstr>
      <vt:lpstr>What if you don’t want to fill the array at one sitting (version 3)?</vt:lpstr>
      <vt:lpstr>Exercise</vt:lpstr>
      <vt:lpstr>Array Algorithms: FriendsArray2</vt:lpstr>
      <vt:lpstr>Inserting into an Array is complex</vt:lpstr>
      <vt:lpstr>Deletion from an Array is complex</vt:lpstr>
      <vt:lpstr>Object Deletion – Approach 1</vt:lpstr>
      <vt:lpstr>Object Deletion – Approach 2</vt:lpstr>
      <vt:lpstr>Drawbacks to using an array</vt:lpstr>
      <vt:lpstr>Other options for structuring data in memory</vt:lpstr>
    </vt:vector>
  </TitlesOfParts>
  <Company>IT Tralee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OOP2 Lecture Slides 5</dc:title>
  <dc:creator>Aoileann nic Gearailt</dc:creator>
  <cp:lastModifiedBy>Computer Services</cp:lastModifiedBy>
  <cp:revision>128</cp:revision>
  <dcterms:created xsi:type="dcterms:W3CDTF">2002-05-07T20:59:36Z</dcterms:created>
  <dcterms:modified xsi:type="dcterms:W3CDTF">2012-11-12T09:02:33Z</dcterms:modified>
</cp:coreProperties>
</file>