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256" r:id="rId2"/>
    <p:sldId id="259" r:id="rId3"/>
    <p:sldId id="285" r:id="rId4"/>
    <p:sldId id="286" r:id="rId5"/>
    <p:sldId id="261" r:id="rId6"/>
    <p:sldId id="291" r:id="rId7"/>
    <p:sldId id="262" r:id="rId8"/>
    <p:sldId id="263" r:id="rId9"/>
    <p:sldId id="264" r:id="rId10"/>
    <p:sldId id="265" r:id="rId11"/>
    <p:sldId id="266" r:id="rId12"/>
    <p:sldId id="267" r:id="rId13"/>
    <p:sldId id="268" r:id="rId14"/>
    <p:sldId id="269" r:id="rId15"/>
    <p:sldId id="333" r:id="rId16"/>
    <p:sldId id="335" r:id="rId17"/>
    <p:sldId id="293" r:id="rId18"/>
    <p:sldId id="346" r:id="rId19"/>
    <p:sldId id="294" r:id="rId20"/>
    <p:sldId id="296" r:id="rId21"/>
    <p:sldId id="297" r:id="rId22"/>
    <p:sldId id="298" r:id="rId23"/>
    <p:sldId id="295" r:id="rId24"/>
    <p:sldId id="336" r:id="rId25"/>
    <p:sldId id="299" r:id="rId26"/>
    <p:sldId id="300" r:id="rId27"/>
    <p:sldId id="270" r:id="rId28"/>
    <p:sldId id="302" r:id="rId29"/>
    <p:sldId id="303" r:id="rId30"/>
    <p:sldId id="271" r:id="rId31"/>
    <p:sldId id="301" r:id="rId32"/>
    <p:sldId id="304" r:id="rId33"/>
    <p:sldId id="305" r:id="rId34"/>
    <p:sldId id="272" r:id="rId35"/>
    <p:sldId id="306" r:id="rId36"/>
    <p:sldId id="334" r:id="rId37"/>
    <p:sldId id="260" r:id="rId38"/>
    <p:sldId id="309" r:id="rId39"/>
    <p:sldId id="288" r:id="rId40"/>
    <p:sldId id="289" r:id="rId41"/>
    <p:sldId id="290" r:id="rId42"/>
    <p:sldId id="307" r:id="rId43"/>
    <p:sldId id="308" r:id="rId44"/>
    <p:sldId id="273" r:id="rId45"/>
    <p:sldId id="274" r:id="rId46"/>
    <p:sldId id="275" r:id="rId47"/>
    <p:sldId id="276" r:id="rId48"/>
    <p:sldId id="277" r:id="rId49"/>
    <p:sldId id="278" r:id="rId50"/>
    <p:sldId id="279" r:id="rId51"/>
    <p:sldId id="280" r:id="rId52"/>
    <p:sldId id="281" r:id="rId53"/>
    <p:sldId id="310" r:id="rId54"/>
    <p:sldId id="282" r:id="rId55"/>
  </p:sldIdLst>
  <p:sldSz cx="9144000" cy="6858000" type="screen4x3"/>
  <p:notesSz cx="7099300" cy="10234613"/>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33"/>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US"/>
          </a:p>
        </p:txBody>
      </p:sp>
      <p:sp>
        <p:nvSpPr>
          <p:cNvPr id="3379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B86F89F1-3BD2-4E67-B5B3-E3EF9628D80B}" type="datetime1">
              <a:rPr lang="en-IE"/>
              <a:pPr>
                <a:defRPr/>
              </a:pPr>
              <a:t>13/11/2014</a:t>
            </a:fld>
            <a:endParaRPr lang="en-US"/>
          </a:p>
        </p:txBody>
      </p:sp>
      <p:sp>
        <p:nvSpPr>
          <p:cNvPr id="3379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US"/>
              <a:t>A nic G OOP2 Slides 6 </a:t>
            </a:r>
          </a:p>
        </p:txBody>
      </p:sp>
      <p:sp>
        <p:nvSpPr>
          <p:cNvPr id="3379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2D7C5F7B-CCC0-483C-AEE3-C5F9F6DA555F}" type="slidenum">
              <a:rPr lang="en-US"/>
              <a:pPr>
                <a:defRPr/>
              </a:pPr>
              <a:t>‹#›</a:t>
            </a:fld>
            <a:endParaRPr lang="en-US"/>
          </a:p>
        </p:txBody>
      </p:sp>
    </p:spTree>
    <p:extLst>
      <p:ext uri="{BB962C8B-B14F-4D97-AF65-F5344CB8AC3E}">
        <p14:creationId xmlns:p14="http://schemas.microsoft.com/office/powerpoint/2010/main" val="350593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IE"/>
          </a:p>
        </p:txBody>
      </p:sp>
      <p:sp>
        <p:nvSpPr>
          <p:cNvPr id="409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607A7ABD-CE2A-4EC4-8C11-863047D5C37F}" type="datetime1">
              <a:rPr lang="en-IE"/>
              <a:pPr>
                <a:defRPr/>
              </a:pPr>
              <a:t>13/11/2014</a:t>
            </a:fld>
            <a:endParaRPr lang="en-IE"/>
          </a:p>
        </p:txBody>
      </p:sp>
      <p:sp>
        <p:nvSpPr>
          <p:cNvPr id="860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IE"/>
              <a:t>A nic G OOP2 Slides 6 </a:t>
            </a:r>
          </a:p>
        </p:txBody>
      </p:sp>
      <p:sp>
        <p:nvSpPr>
          <p:cNvPr id="410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A976972C-6913-4222-A9D7-ADF16F0E19A0}" type="slidenum">
              <a:rPr lang="en-IE"/>
              <a:pPr>
                <a:defRPr/>
              </a:pPr>
              <a:t>‹#›</a:t>
            </a:fld>
            <a:endParaRPr lang="en-IE"/>
          </a:p>
        </p:txBody>
      </p:sp>
    </p:spTree>
    <p:extLst>
      <p:ext uri="{BB962C8B-B14F-4D97-AF65-F5344CB8AC3E}">
        <p14:creationId xmlns:p14="http://schemas.microsoft.com/office/powerpoint/2010/main" val="4252744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550D8A-7BBF-4D44-BAFD-84F43A3D63BF}" type="datetime1">
              <a:rPr lang="en-IE" sz="1300" smtClean="0"/>
              <a:pPr/>
              <a:t>13/11/2014</a:t>
            </a:fld>
            <a:endParaRPr lang="en-IE" sz="1300" smtClean="0"/>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35547A2-36A8-4263-9801-CEADE67CD10B}" type="slidenum">
              <a:rPr lang="en-IE" sz="1300" smtClean="0"/>
              <a:pPr/>
              <a:t>1</a:t>
            </a:fld>
            <a:endParaRPr lang="en-IE" sz="1300" smtClean="0"/>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4454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2BA8B-6070-41A9-B032-D5029AF6B2DF}" type="datetime1">
              <a:rPr lang="en-IE" sz="1300" smtClean="0"/>
              <a:pPr/>
              <a:t>13/11/2014</a:t>
            </a:fld>
            <a:endParaRPr lang="en-IE" sz="1300" smtClean="0"/>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4D985D-FEB3-4DE4-8354-9D3ABDF2DB35}" type="slidenum">
              <a:rPr lang="en-IE" sz="1300" smtClean="0"/>
              <a:pPr/>
              <a:t>10</a:t>
            </a:fld>
            <a:endParaRPr lang="en-IE" sz="1300" smtClean="0"/>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7141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C10FAE-A498-4F38-84AB-C3DBFB617976}" type="datetime1">
              <a:rPr lang="en-IE" sz="1300" smtClean="0"/>
              <a:pPr/>
              <a:t>13/11/2014</a:t>
            </a:fld>
            <a:endParaRPr lang="en-IE" sz="1300" smtClean="0"/>
          </a:p>
        </p:txBody>
      </p:sp>
      <p:sp>
        <p:nvSpPr>
          <p:cNvPr id="97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7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30EED9-D520-40D1-9AD0-739ED68E2168}" type="slidenum">
              <a:rPr lang="en-IE" sz="1300" smtClean="0"/>
              <a:pPr/>
              <a:t>11</a:t>
            </a:fld>
            <a:endParaRPr lang="en-IE" sz="1300" smtClean="0"/>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t>You can even mix objects and primitive data type values. For example,</a:t>
            </a:r>
          </a:p>
          <a:p>
            <a:endParaRPr lang="en-US" sz="800" smtClean="0">
              <a:latin typeface="Courier New" pitchFamily="49" charset="0"/>
            </a:endParaRPr>
          </a:p>
          <a:p>
            <a:r>
              <a:rPr lang="en-US" sz="800" smtClean="0">
                <a:latin typeface="Courier New" pitchFamily="49" charset="0"/>
              </a:rPr>
              <a:t>	outObjectStream.writeInt   ( 15       );</a:t>
            </a:r>
          </a:p>
          <a:p>
            <a:r>
              <a:rPr lang="en-US" sz="800" smtClean="0">
                <a:latin typeface="Courier New" pitchFamily="49" charset="0"/>
              </a:rPr>
              <a:t>	outObjectStream.writeObject( account1 );</a:t>
            </a:r>
          </a:p>
          <a:p>
            <a:r>
              <a:rPr lang="en-US" sz="800" smtClean="0">
                <a:latin typeface="Courier New" pitchFamily="49" charset="0"/>
              </a:rPr>
              <a:t>	outObjectStream.writeChar  ( 'X'      );</a:t>
            </a:r>
          </a:p>
        </p:txBody>
      </p:sp>
    </p:spTree>
    <p:extLst>
      <p:ext uri="{BB962C8B-B14F-4D97-AF65-F5344CB8AC3E}">
        <p14:creationId xmlns:p14="http://schemas.microsoft.com/office/powerpoint/2010/main" val="210423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2D79C4-D35A-41D6-9DFF-7248E9D548A5}" type="datetime1">
              <a:rPr lang="en-IE" sz="1300" smtClean="0"/>
              <a:pPr/>
              <a:t>13/11/2014</a:t>
            </a:fld>
            <a:endParaRPr lang="en-IE" sz="1300" smtClean="0"/>
          </a:p>
        </p:txBody>
      </p:sp>
      <p:sp>
        <p:nvSpPr>
          <p:cNvPr id="98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8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EECBDF-DAA5-4828-9E06-7321E1B9019F}" type="slidenum">
              <a:rPr lang="en-IE" sz="1300" smtClean="0"/>
              <a:pPr/>
              <a:t>12</a:t>
            </a:fld>
            <a:endParaRPr lang="en-IE" sz="1300" smtClean="0"/>
          </a:p>
        </p:txBody>
      </p:sp>
      <p:sp>
        <p:nvSpPr>
          <p:cNvPr id="98309" name="Rectangle 2"/>
          <p:cNvSpPr>
            <a:spLocks noGrp="1" noRot="1" noChangeAspect="1" noChangeArrowheads="1" noTextEdit="1"/>
          </p:cNvSpPr>
          <p:nvPr>
            <p:ph type="sldImg"/>
          </p:nvPr>
        </p:nvSpPr>
        <p:spPr>
          <a:ln/>
        </p:spPr>
      </p:sp>
      <p:sp>
        <p:nvSpPr>
          <p:cNvPr id="98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t>You can even mix objects and primitive data type values. For example,</a:t>
            </a:r>
          </a:p>
          <a:p>
            <a:endParaRPr lang="en-US" sz="800" smtClean="0">
              <a:latin typeface="Courier New" pitchFamily="49" charset="0"/>
            </a:endParaRPr>
          </a:p>
          <a:p>
            <a:r>
              <a:rPr lang="en-US" sz="800" smtClean="0">
                <a:latin typeface="Courier New" pitchFamily="49" charset="0"/>
              </a:rPr>
              <a:t>	outObjectStream.writeInt   ( 15       );</a:t>
            </a:r>
          </a:p>
          <a:p>
            <a:r>
              <a:rPr lang="en-US" sz="800" smtClean="0">
                <a:latin typeface="Courier New" pitchFamily="49" charset="0"/>
              </a:rPr>
              <a:t>	outObjectStream.writeObject( account1 );</a:t>
            </a:r>
          </a:p>
          <a:p>
            <a:r>
              <a:rPr lang="en-US" sz="800" smtClean="0">
                <a:latin typeface="Courier New" pitchFamily="49" charset="0"/>
              </a:rPr>
              <a:t>	outObjectStream.writeChar  ( 'X'      );</a:t>
            </a:r>
          </a:p>
        </p:txBody>
      </p:sp>
    </p:spTree>
    <p:extLst>
      <p:ext uri="{BB962C8B-B14F-4D97-AF65-F5344CB8AC3E}">
        <p14:creationId xmlns:p14="http://schemas.microsoft.com/office/powerpoint/2010/main" val="375584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BCC1A0-78CE-4FE5-8478-D738BC81A7EF}" type="datetime1">
              <a:rPr lang="en-IE" sz="1300" smtClean="0"/>
              <a:pPr/>
              <a:t>13/11/2014</a:t>
            </a:fld>
            <a:endParaRPr lang="en-IE" sz="1300" smtClean="0"/>
          </a:p>
        </p:txBody>
      </p:sp>
      <p:sp>
        <p:nvSpPr>
          <p:cNvPr id="99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9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60FBF6-3A0F-4FDA-8EAE-C04E5C2846BC}" type="slidenum">
              <a:rPr lang="en-IE" sz="1300" smtClean="0"/>
              <a:pPr/>
              <a:t>13</a:t>
            </a:fld>
            <a:endParaRPr lang="en-IE" sz="1300" smtClean="0"/>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4408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88C5C7-EC1B-442B-826C-FD10264789E1}" type="datetime1">
              <a:rPr lang="en-IE" sz="1300" smtClean="0"/>
              <a:pPr/>
              <a:t>13/11/2014</a:t>
            </a:fld>
            <a:endParaRPr lang="en-IE" sz="1300" smtClean="0"/>
          </a:p>
        </p:txBody>
      </p:sp>
      <p:sp>
        <p:nvSpPr>
          <p:cNvPr id="100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0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99BE70-45E8-43E8-B5AE-109F08C75AF2}" type="slidenum">
              <a:rPr lang="en-IE" sz="1300" smtClean="0"/>
              <a:pPr/>
              <a:t>14</a:t>
            </a:fld>
            <a:endParaRPr lang="en-IE" sz="1300" smtClean="0"/>
          </a:p>
        </p:txBody>
      </p:sp>
      <p:sp>
        <p:nvSpPr>
          <p:cNvPr id="100357" name="Rectangle 2"/>
          <p:cNvSpPr>
            <a:spLocks noGrp="1" noRot="1" noChangeAspect="1" noChangeArrowheads="1" noTextEdit="1"/>
          </p:cNvSpPr>
          <p:nvPr>
            <p:ph type="sldImg"/>
          </p:nvPr>
        </p:nvSpPr>
        <p:spPr>
          <a:ln/>
        </p:spPr>
      </p:sp>
      <p:sp>
        <p:nvSpPr>
          <p:cNvPr id="100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50000"/>
              </a:lnSpc>
              <a:tabLst>
                <a:tab pos="238125" algn="l"/>
                <a:tab pos="476250" algn="l"/>
                <a:tab pos="715963" algn="l"/>
                <a:tab pos="1312863" algn="l"/>
              </a:tabLst>
            </a:pPr>
            <a:r>
              <a:rPr lang="en-US" sz="800" smtClean="0">
                <a:latin typeface="Courier New" pitchFamily="49" charset="0"/>
              </a:rPr>
              <a:t>class FindSum</a:t>
            </a:r>
          </a:p>
          <a:p>
            <a:pPr>
              <a:lnSpc>
                <a:spcPct val="50000"/>
              </a:lnSpc>
              <a:tabLst>
                <a:tab pos="238125" algn="l"/>
                <a:tab pos="476250" algn="l"/>
                <a:tab pos="715963" algn="l"/>
                <a:tab pos="1312863" algn="l"/>
              </a:tabLst>
            </a:pPr>
            <a:r>
              <a:rPr lang="en-US" sz="800" smtClean="0">
                <a:latin typeface="Courier New" pitchFamily="49" charset="0"/>
              </a:rPr>
              <a:t>{</a:t>
            </a:r>
          </a:p>
          <a:p>
            <a:pPr>
              <a:lnSpc>
                <a:spcPct val="50000"/>
              </a:lnSpc>
              <a:tabLst>
                <a:tab pos="238125" algn="l"/>
                <a:tab pos="476250" algn="l"/>
                <a:tab pos="715963" algn="l"/>
                <a:tab pos="1312863" algn="l"/>
              </a:tabLst>
            </a:pPr>
            <a:r>
              <a:rPr lang="en-US" sz="800" smtClean="0">
                <a:latin typeface="Courier New" pitchFamily="49" charset="0"/>
              </a:rPr>
              <a:t>	private int 	sum;</a:t>
            </a:r>
          </a:p>
          <a:p>
            <a:pPr>
              <a:lnSpc>
                <a:spcPct val="50000"/>
              </a:lnSpc>
              <a:tabLst>
                <a:tab pos="238125" algn="l"/>
                <a:tab pos="476250" algn="l"/>
                <a:tab pos="715963" algn="l"/>
                <a:tab pos="1312863" algn="l"/>
              </a:tabLst>
            </a:pPr>
            <a:r>
              <a:rPr lang="en-US" sz="800" smtClean="0">
                <a:latin typeface="Courier New" pitchFamily="49" charset="0"/>
              </a:rPr>
              <a:t>	private boolean 	success;</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public int getSum()</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return sum;</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public boolean isSuccess()</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return success;</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void computeSum (String fileName )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success = true;</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try {</a:t>
            </a:r>
          </a:p>
          <a:p>
            <a:pPr>
              <a:lnSpc>
                <a:spcPct val="50000"/>
              </a:lnSpc>
              <a:tabLst>
                <a:tab pos="238125" algn="l"/>
                <a:tab pos="476250" algn="l"/>
                <a:tab pos="715963" algn="l"/>
                <a:tab pos="1312863" algn="l"/>
              </a:tabLst>
            </a:pPr>
            <a:r>
              <a:rPr lang="en-US" sz="800" smtClean="0">
                <a:latin typeface="Courier New" pitchFamily="49" charset="0"/>
              </a:rPr>
              <a:t>			File inFile 	= new File(fileName);</a:t>
            </a:r>
          </a:p>
          <a:p>
            <a:pPr>
              <a:lnSpc>
                <a:spcPct val="50000"/>
              </a:lnSpc>
              <a:tabLst>
                <a:tab pos="238125" algn="l"/>
                <a:tab pos="476250" algn="l"/>
                <a:tab pos="715963" algn="l"/>
                <a:tab pos="1312863" algn="l"/>
              </a:tabLst>
            </a:pPr>
            <a:r>
              <a:rPr lang="en-US" sz="800" smtClean="0">
                <a:latin typeface="Courier New" pitchFamily="49" charset="0"/>
              </a:rPr>
              <a:t>			FileInputStream inFileStream </a:t>
            </a:r>
          </a:p>
          <a:p>
            <a:pPr>
              <a:lnSpc>
                <a:spcPct val="50000"/>
              </a:lnSpc>
              <a:tabLst>
                <a:tab pos="238125" algn="l"/>
                <a:tab pos="476250" algn="l"/>
                <a:tab pos="715963" algn="l"/>
                <a:tab pos="1312863" algn="l"/>
              </a:tabLst>
            </a:pPr>
            <a:r>
              <a:rPr lang="en-US" sz="800" smtClean="0">
                <a:latin typeface="Courier New" pitchFamily="49" charset="0"/>
              </a:rPr>
              <a:t>					= new FileInputStream(inFile);</a:t>
            </a:r>
          </a:p>
          <a:p>
            <a:pPr>
              <a:lnSpc>
                <a:spcPct val="50000"/>
              </a:lnSpc>
              <a:tabLst>
                <a:tab pos="238125" algn="l"/>
                <a:tab pos="476250" algn="l"/>
                <a:tab pos="715963" algn="l"/>
                <a:tab pos="1312863" algn="l"/>
              </a:tabLst>
            </a:pPr>
            <a:r>
              <a:rPr lang="en-US" sz="800" smtClean="0">
                <a:latin typeface="Courier New" pitchFamily="49" charset="0"/>
              </a:rPr>
              <a:t>			DataInputStream inDataStream </a:t>
            </a:r>
          </a:p>
          <a:p>
            <a:pPr>
              <a:lnSpc>
                <a:spcPct val="50000"/>
              </a:lnSpc>
              <a:tabLst>
                <a:tab pos="238125" algn="l"/>
                <a:tab pos="476250" algn="l"/>
                <a:tab pos="715963" algn="l"/>
                <a:tab pos="1312863" algn="l"/>
              </a:tabLst>
            </a:pPr>
            <a:r>
              <a:rPr lang="en-US" sz="800" smtClean="0">
                <a:latin typeface="Courier New" pitchFamily="49" charset="0"/>
              </a:rPr>
              <a:t>					= new DataInputStream(inFileStream);</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//read three integers</a:t>
            </a:r>
          </a:p>
          <a:p>
            <a:pPr>
              <a:lnSpc>
                <a:spcPct val="50000"/>
              </a:lnSpc>
              <a:tabLst>
                <a:tab pos="238125" algn="l"/>
                <a:tab pos="476250" algn="l"/>
                <a:tab pos="715963" algn="l"/>
                <a:tab pos="1312863" algn="l"/>
              </a:tabLst>
            </a:pPr>
            <a:r>
              <a:rPr lang="en-US" sz="800" smtClean="0">
                <a:latin typeface="Courier New" pitchFamily="49" charset="0"/>
              </a:rPr>
              <a:t>			int i = inDataStream.readInt();</a:t>
            </a:r>
          </a:p>
          <a:p>
            <a:pPr>
              <a:lnSpc>
                <a:spcPct val="50000"/>
              </a:lnSpc>
              <a:tabLst>
                <a:tab pos="238125" algn="l"/>
                <a:tab pos="476250" algn="l"/>
                <a:tab pos="715963" algn="l"/>
                <a:tab pos="1312863" algn="l"/>
              </a:tabLst>
            </a:pPr>
            <a:r>
              <a:rPr lang="en-US" sz="800" smtClean="0">
                <a:latin typeface="Courier New" pitchFamily="49" charset="0"/>
              </a:rPr>
              <a:t>			int j = inDataStream.readInt();</a:t>
            </a:r>
          </a:p>
          <a:p>
            <a:pPr>
              <a:lnSpc>
                <a:spcPct val="50000"/>
              </a:lnSpc>
              <a:tabLst>
                <a:tab pos="238125" algn="l"/>
                <a:tab pos="476250" algn="l"/>
                <a:tab pos="715963" algn="l"/>
                <a:tab pos="1312863" algn="l"/>
              </a:tabLst>
            </a:pPr>
            <a:r>
              <a:rPr lang="en-US" sz="800" smtClean="0">
                <a:latin typeface="Courier New" pitchFamily="49" charset="0"/>
              </a:rPr>
              <a:t>			int k = inDataStream.readInt();</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sum = i + j + k;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inDataStream.close();</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catch (IOException e) {</a:t>
            </a:r>
          </a:p>
          <a:p>
            <a:pPr>
              <a:lnSpc>
                <a:spcPct val="50000"/>
              </a:lnSpc>
              <a:tabLst>
                <a:tab pos="238125" algn="l"/>
                <a:tab pos="476250" algn="l"/>
                <a:tab pos="715963" algn="l"/>
                <a:tab pos="1312863" algn="l"/>
              </a:tabLst>
            </a:pPr>
            <a:r>
              <a:rPr lang="en-US" sz="800" smtClean="0">
                <a:latin typeface="Courier New" pitchFamily="49" charset="0"/>
              </a:rPr>
              <a:t>			success = false;</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	</a:t>
            </a:r>
          </a:p>
          <a:p>
            <a:pPr>
              <a:lnSpc>
                <a:spcPct val="50000"/>
              </a:lnSpc>
              <a:tabLst>
                <a:tab pos="238125" algn="l"/>
                <a:tab pos="476250" algn="l"/>
                <a:tab pos="715963" algn="l"/>
                <a:tab pos="1312863" algn="l"/>
              </a:tabLst>
            </a:pPr>
            <a:r>
              <a:rPr lang="en-US" sz="800" smtClean="0">
                <a:latin typeface="Courier New" pitchFamily="49" charset="0"/>
              </a:rPr>
              <a:t>}</a:t>
            </a:r>
          </a:p>
        </p:txBody>
      </p:sp>
    </p:spTree>
    <p:extLst>
      <p:ext uri="{BB962C8B-B14F-4D97-AF65-F5344CB8AC3E}">
        <p14:creationId xmlns:p14="http://schemas.microsoft.com/office/powerpoint/2010/main" val="427854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FF2F9A-0490-4C87-A36F-323C9D43B206}" type="datetime1">
              <a:rPr lang="en-IE" sz="1300" smtClean="0"/>
              <a:pPr/>
              <a:t>13/11/2014</a:t>
            </a:fld>
            <a:endParaRPr lang="en-IE" sz="1300" smtClean="0"/>
          </a:p>
        </p:txBody>
      </p:sp>
      <p:sp>
        <p:nvSpPr>
          <p:cNvPr id="101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1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F0BF98-F1B6-425F-8127-4A9BCCE11A6F}" type="slidenum">
              <a:rPr lang="en-IE" sz="1300" smtClean="0"/>
              <a:pPr/>
              <a:t>15</a:t>
            </a:fld>
            <a:endParaRPr lang="en-IE" sz="1300" smtClean="0"/>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444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F522CE7-D686-4705-A134-B5ADB4E7EF65}" type="datetime1">
              <a:rPr lang="en-IE" sz="1300" smtClean="0"/>
              <a:pPr/>
              <a:t>13/11/2014</a:t>
            </a:fld>
            <a:endParaRPr lang="en-IE" sz="1300" smtClean="0"/>
          </a:p>
        </p:txBody>
      </p:sp>
      <p:sp>
        <p:nvSpPr>
          <p:cNvPr id="102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2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393F13-6CBE-4786-A02B-43C1D641D97C}" type="slidenum">
              <a:rPr lang="en-IE" sz="1300" smtClean="0"/>
              <a:pPr/>
              <a:t>16</a:t>
            </a:fld>
            <a:endParaRPr lang="en-IE" sz="1300" smtClean="0"/>
          </a:p>
        </p:txBody>
      </p:sp>
      <p:sp>
        <p:nvSpPr>
          <p:cNvPr id="102405" name="Rectangle 2"/>
          <p:cNvSpPr>
            <a:spLocks noGrp="1" noRot="1" noChangeAspect="1" noChangeArrowheads="1" noTextEdit="1"/>
          </p:cNvSpPr>
          <p:nvPr>
            <p:ph type="sldImg"/>
          </p:nvPr>
        </p:nvSpPr>
        <p:spPr>
          <a:ln/>
        </p:spPr>
      </p:sp>
      <p:sp>
        <p:nvSpPr>
          <p:cNvPr id="102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8166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7D1F5E-BD57-44BC-BA44-8FD766F1C895}" type="datetime1">
              <a:rPr lang="en-IE" sz="1300" smtClean="0"/>
              <a:pPr/>
              <a:t>13/11/2014</a:t>
            </a:fld>
            <a:endParaRPr lang="en-IE" sz="1300" smtClean="0"/>
          </a:p>
        </p:txBody>
      </p:sp>
      <p:sp>
        <p:nvSpPr>
          <p:cNvPr id="103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3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447FAA-C3DE-4B96-A7A3-C4D7C22CF148}" type="slidenum">
              <a:rPr lang="en-IE" sz="1300" smtClean="0"/>
              <a:pPr/>
              <a:t>17</a:t>
            </a:fld>
            <a:endParaRPr lang="en-IE" sz="1300" smtClean="0"/>
          </a:p>
        </p:txBody>
      </p:sp>
      <p:sp>
        <p:nvSpPr>
          <p:cNvPr id="103429" name="Rectangle 2"/>
          <p:cNvSpPr>
            <a:spLocks noGrp="1" noRot="1" noChangeAspect="1" noChangeArrowheads="1" noTextEdit="1"/>
          </p:cNvSpPr>
          <p:nvPr>
            <p:ph type="sldImg"/>
          </p:nvPr>
        </p:nvSpPr>
        <p:spPr>
          <a:xfrm>
            <a:off x="992188" y="766763"/>
            <a:ext cx="5119687" cy="3838575"/>
          </a:xfrm>
          <a:ln/>
        </p:spPr>
      </p:sp>
      <p:sp>
        <p:nvSpPr>
          <p:cNvPr id="103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We can increase our programs’ reliability and robustness if we catch the exceptions ourselves using error recovery routines we develop.</a:t>
            </a:r>
          </a:p>
          <a:p>
            <a:endParaRPr lang="en-US" smtClean="0"/>
          </a:p>
          <a:p>
            <a:r>
              <a:rPr lang="en-US" smtClean="0"/>
              <a:t>One way to do this is to wrap the statements that may throw an exception with the try-catch control statement. </a:t>
            </a:r>
          </a:p>
        </p:txBody>
      </p:sp>
    </p:spTree>
    <p:extLst>
      <p:ext uri="{BB962C8B-B14F-4D97-AF65-F5344CB8AC3E}">
        <p14:creationId xmlns:p14="http://schemas.microsoft.com/office/powerpoint/2010/main" val="664275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05413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C64E0D-6DBD-4D05-A047-971FEAD50B82}" type="datetime1">
              <a:rPr lang="en-IE" sz="1300" smtClean="0"/>
              <a:pPr/>
              <a:t>13/11/2014</a:t>
            </a:fld>
            <a:endParaRPr lang="en-IE" sz="1300" smtClean="0"/>
          </a:p>
        </p:txBody>
      </p:sp>
      <p:sp>
        <p:nvSpPr>
          <p:cNvPr id="105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5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C4607E-1E95-48C7-9FFA-567CD2447EA3}" type="slidenum">
              <a:rPr lang="en-IE" sz="1300" smtClean="0"/>
              <a:pPr/>
              <a:t>19</a:t>
            </a:fld>
            <a:endParaRPr lang="en-IE" sz="1300" smtClean="0"/>
          </a:p>
        </p:txBody>
      </p:sp>
      <p:sp>
        <p:nvSpPr>
          <p:cNvPr id="105477" name="Rectangle 2"/>
          <p:cNvSpPr>
            <a:spLocks noGrp="1" noRot="1" noChangeAspect="1" noChangeArrowheads="1" noTextEdit="1"/>
          </p:cNvSpPr>
          <p:nvPr>
            <p:ph type="sldImg"/>
          </p:nvPr>
        </p:nvSpPr>
        <p:spPr>
          <a:xfrm>
            <a:off x="992188" y="766763"/>
            <a:ext cx="5119687" cy="3838575"/>
          </a:xfrm>
          <a:ln/>
        </p:spPr>
      </p:sp>
      <p:sp>
        <p:nvSpPr>
          <p:cNvPr id="105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Consider the given example. What would happen if the user enters a value such as the text 'ten' instead of 10? The parseInt method cannot convert such an input to an internal numerical format. This type of error is called an exception, and it will result in displaying an error message such as the one shown here. We say the parseInt method has thrown a NumberFormatException.</a:t>
            </a:r>
          </a:p>
        </p:txBody>
      </p:sp>
    </p:spTree>
    <p:extLst>
      <p:ext uri="{BB962C8B-B14F-4D97-AF65-F5344CB8AC3E}">
        <p14:creationId xmlns:p14="http://schemas.microsoft.com/office/powerpoint/2010/main" val="16757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FE448E-B5DB-4399-B3DE-6F2FA9F67E22}" type="datetime1">
              <a:rPr lang="en-IE" sz="1300" smtClean="0"/>
              <a:pPr/>
              <a:t>13/11/2014</a:t>
            </a:fld>
            <a:endParaRPr lang="en-IE" sz="1300" smtClean="0"/>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52257D-D7C6-434F-A54C-285A1094F490}" type="slidenum">
              <a:rPr lang="en-IE" sz="1300" smtClean="0"/>
              <a:pPr/>
              <a:t>2</a:t>
            </a:fld>
            <a:endParaRPr lang="en-IE" sz="1300" smtClean="0"/>
          </a:p>
        </p:txBody>
      </p:sp>
      <p:sp>
        <p:nvSpPr>
          <p:cNvPr id="88069" name="Rectangle 2"/>
          <p:cNvSpPr>
            <a:spLocks noGrp="1" noRot="1" noChangeAspect="1" noChangeArrowheads="1" noTextEdit="1"/>
          </p:cNvSpPr>
          <p:nvPr>
            <p:ph type="sldImg"/>
          </p:nvPr>
        </p:nvSpPr>
        <p:spPr>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487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59A439-7732-4D29-9E35-B89E9CD941EA}" type="datetime1">
              <a:rPr lang="en-IE" sz="1300" smtClean="0"/>
              <a:pPr/>
              <a:t>13/11/2014</a:t>
            </a:fld>
            <a:endParaRPr lang="en-IE" sz="1300" smtClean="0"/>
          </a:p>
        </p:txBody>
      </p:sp>
      <p:sp>
        <p:nvSpPr>
          <p:cNvPr id="106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6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2B280A-847B-4EF2-B6F3-A2AAD920A4DF}" type="slidenum">
              <a:rPr lang="en-IE" sz="1300" smtClean="0"/>
              <a:pPr/>
              <a:t>20</a:t>
            </a:fld>
            <a:endParaRPr lang="en-IE" sz="1300" smtClean="0"/>
          </a:p>
        </p:txBody>
      </p:sp>
      <p:sp>
        <p:nvSpPr>
          <p:cNvPr id="106501" name="Rectangle 2"/>
          <p:cNvSpPr>
            <a:spLocks noGrp="1" noRot="1" noChangeAspect="1" noChangeArrowheads="1" noTextEdit="1"/>
          </p:cNvSpPr>
          <p:nvPr>
            <p:ph type="sldImg"/>
          </p:nvPr>
        </p:nvSpPr>
        <p:spPr>
          <a:xfrm>
            <a:off x="992188" y="766763"/>
            <a:ext cx="5119687" cy="3838575"/>
          </a:xfrm>
          <a:ln/>
        </p:spPr>
      </p:sp>
      <p:sp>
        <p:nvSpPr>
          <p:cNvPr id="106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endParaRPr lang="en-US" smtClean="0"/>
          </a:p>
        </p:txBody>
      </p:sp>
    </p:spTree>
    <p:extLst>
      <p:ext uri="{BB962C8B-B14F-4D97-AF65-F5344CB8AC3E}">
        <p14:creationId xmlns:p14="http://schemas.microsoft.com/office/powerpoint/2010/main" val="1198788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5E468D-6728-4711-96FB-E5CB2BC034A7}" type="datetime1">
              <a:rPr lang="en-IE" sz="1300" smtClean="0"/>
              <a:pPr/>
              <a:t>13/11/2014</a:t>
            </a:fld>
            <a:endParaRPr lang="en-IE" sz="1300" smtClean="0"/>
          </a:p>
        </p:txBody>
      </p:sp>
      <p:sp>
        <p:nvSpPr>
          <p:cNvPr id="107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7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0BB14E-3E11-4AF8-A7CD-147764036429}" type="slidenum">
              <a:rPr lang="en-IE" sz="1300" smtClean="0"/>
              <a:pPr/>
              <a:t>21</a:t>
            </a:fld>
            <a:endParaRPr lang="en-IE" sz="1300" smtClean="0"/>
          </a:p>
        </p:txBody>
      </p:sp>
      <p:sp>
        <p:nvSpPr>
          <p:cNvPr id="107525" name="Rectangle 2"/>
          <p:cNvSpPr>
            <a:spLocks noGrp="1" noRot="1" noChangeAspect="1" noChangeArrowheads="1" noTextEdit="1"/>
          </p:cNvSpPr>
          <p:nvPr>
            <p:ph type="sldImg"/>
          </p:nvPr>
        </p:nvSpPr>
        <p:spPr>
          <a:xfrm>
            <a:off x="992188" y="766763"/>
            <a:ext cx="5119687" cy="3838575"/>
          </a:xfrm>
          <a:ln/>
        </p:spPr>
      </p:sp>
      <p:sp>
        <p:nvSpPr>
          <p:cNvPr id="107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endParaRPr lang="en-US" smtClean="0"/>
          </a:p>
        </p:txBody>
      </p:sp>
    </p:spTree>
    <p:extLst>
      <p:ext uri="{BB962C8B-B14F-4D97-AF65-F5344CB8AC3E}">
        <p14:creationId xmlns:p14="http://schemas.microsoft.com/office/powerpoint/2010/main" val="2198583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7E352A-CDEE-4CEA-A3DA-CDF13D154462}" type="datetime1">
              <a:rPr lang="en-IE" sz="1300" smtClean="0"/>
              <a:pPr/>
              <a:t>13/11/2014</a:t>
            </a:fld>
            <a:endParaRPr lang="en-IE" sz="1300" smtClean="0"/>
          </a:p>
        </p:txBody>
      </p:sp>
      <p:sp>
        <p:nvSpPr>
          <p:cNvPr id="108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8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20B04C-7CBF-4ADD-8FE6-37AC6AE60622}" type="slidenum">
              <a:rPr lang="en-IE" sz="1300" smtClean="0"/>
              <a:pPr/>
              <a:t>22</a:t>
            </a:fld>
            <a:endParaRPr lang="en-IE" sz="1300" smtClean="0"/>
          </a:p>
        </p:txBody>
      </p:sp>
      <p:sp>
        <p:nvSpPr>
          <p:cNvPr id="108549" name="Rectangle 2"/>
          <p:cNvSpPr>
            <a:spLocks noGrp="1" noRot="1" noChangeAspect="1" noChangeArrowheads="1" noTextEdit="1"/>
          </p:cNvSpPr>
          <p:nvPr>
            <p:ph type="sldImg"/>
          </p:nvPr>
        </p:nvSpPr>
        <p:spPr>
          <a:ln/>
        </p:spPr>
      </p:sp>
      <p:sp>
        <p:nvSpPr>
          <p:cNvPr id="108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0805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3B54D2-358F-45D2-9C19-4DE365056883}" type="datetime1">
              <a:rPr lang="en-IE" sz="1300" smtClean="0"/>
              <a:pPr/>
              <a:t>13/11/2014</a:t>
            </a:fld>
            <a:endParaRPr lang="en-IE" sz="1300" smtClean="0"/>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9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140586-0877-4373-8667-FF89FA48AC3D}" type="slidenum">
              <a:rPr lang="en-IE" sz="1300" smtClean="0"/>
              <a:pPr/>
              <a:t>23</a:t>
            </a:fld>
            <a:endParaRPr lang="en-IE" sz="1300" smtClean="0"/>
          </a:p>
        </p:txBody>
      </p:sp>
      <p:sp>
        <p:nvSpPr>
          <p:cNvPr id="109573" name="Rectangle 2"/>
          <p:cNvSpPr>
            <a:spLocks noGrp="1" noRot="1" noChangeAspect="1" noChangeArrowheads="1" noTextEdit="1"/>
          </p:cNvSpPr>
          <p:nvPr>
            <p:ph type="sldImg"/>
          </p:nvPr>
        </p:nvSpPr>
        <p:spPr>
          <a:xfrm>
            <a:off x="992188" y="766763"/>
            <a:ext cx="5119687" cy="3838575"/>
          </a:xfrm>
          <a:ln/>
        </p:spPr>
      </p:sp>
      <p:sp>
        <p:nvSpPr>
          <p:cNvPr id="109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This example shows a way to handle a thrown exception in our code, instead of letting the system handle it, as in the previous example. If any statement inside the try block throws an exception, then the statements in the matching catch block are executed. And the program continues the execution from the statement that follows this try-catch statement.</a:t>
            </a:r>
          </a:p>
        </p:txBody>
      </p:sp>
    </p:spTree>
    <p:extLst>
      <p:ext uri="{BB962C8B-B14F-4D97-AF65-F5344CB8AC3E}">
        <p14:creationId xmlns:p14="http://schemas.microsoft.com/office/powerpoint/2010/main" val="203591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1AECF1A-F78F-41E5-981E-9DCFAA843E44}" type="datetime1">
              <a:rPr lang="en-IE" sz="1300" smtClean="0"/>
              <a:pPr/>
              <a:t>13/11/2014</a:t>
            </a:fld>
            <a:endParaRPr lang="en-IE" sz="1300" smtClean="0"/>
          </a:p>
        </p:txBody>
      </p:sp>
      <p:sp>
        <p:nvSpPr>
          <p:cNvPr id="110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0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3FA990-6C82-4FEA-B8F0-33C99264FAAC}" type="slidenum">
              <a:rPr lang="en-IE" sz="1300" smtClean="0"/>
              <a:pPr/>
              <a:t>24</a:t>
            </a:fld>
            <a:endParaRPr lang="en-IE" sz="1300" smtClean="0"/>
          </a:p>
        </p:txBody>
      </p:sp>
      <p:sp>
        <p:nvSpPr>
          <p:cNvPr id="110597" name="Rectangle 2"/>
          <p:cNvSpPr>
            <a:spLocks noGrp="1" noRot="1" noChangeAspect="1" noChangeArrowheads="1" noTextEdit="1"/>
          </p:cNvSpPr>
          <p:nvPr>
            <p:ph type="sldImg"/>
          </p:nvPr>
        </p:nvSpPr>
        <p:spPr>
          <a:ln/>
        </p:spPr>
      </p:sp>
      <p:sp>
        <p:nvSpPr>
          <p:cNvPr id="110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2712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94D51F-8BCF-4D9A-BE5B-B16979BD4E47}" type="datetime1">
              <a:rPr lang="en-IE" sz="1300" smtClean="0"/>
              <a:pPr/>
              <a:t>13/11/2014</a:t>
            </a:fld>
            <a:endParaRPr lang="en-IE" sz="1300" smtClean="0"/>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1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B18481-CDB9-42AD-96E0-5845840A3B5F}" type="slidenum">
              <a:rPr lang="en-IE" sz="1300" smtClean="0"/>
              <a:pPr/>
              <a:t>25</a:t>
            </a:fld>
            <a:endParaRPr lang="en-IE" sz="1300" smtClean="0"/>
          </a:p>
        </p:txBody>
      </p:sp>
      <p:sp>
        <p:nvSpPr>
          <p:cNvPr id="111621" name="Rectangle 2"/>
          <p:cNvSpPr>
            <a:spLocks noGrp="1" noRot="1" noChangeAspect="1" noChangeArrowheads="1" noTextEdit="1"/>
          </p:cNvSpPr>
          <p:nvPr>
            <p:ph type="sldImg"/>
          </p:nvPr>
        </p:nvSpPr>
        <p:spPr>
          <a:ln/>
        </p:spPr>
      </p:sp>
      <p:sp>
        <p:nvSpPr>
          <p:cNvPr id="111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4002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A071F-9B19-4E23-8868-ABF797AA17F1}" type="datetime1">
              <a:rPr lang="en-IE" sz="1300" smtClean="0"/>
              <a:pPr/>
              <a:t>13/11/2014</a:t>
            </a:fld>
            <a:endParaRPr lang="en-IE" sz="1300" smtClean="0"/>
          </a:p>
        </p:txBody>
      </p:sp>
      <p:sp>
        <p:nvSpPr>
          <p:cNvPr id="112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2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192632-A928-47CB-9733-997E01633292}" type="slidenum">
              <a:rPr lang="en-IE" sz="1300" smtClean="0"/>
              <a:pPr/>
              <a:t>26</a:t>
            </a:fld>
            <a:endParaRPr lang="en-IE" sz="1300" smtClean="0"/>
          </a:p>
        </p:txBody>
      </p:sp>
      <p:sp>
        <p:nvSpPr>
          <p:cNvPr id="112645" name="Rectangle 2"/>
          <p:cNvSpPr>
            <a:spLocks noGrp="1" noRot="1" noChangeAspect="1" noChangeArrowheads="1" noTextEdit="1"/>
          </p:cNvSpPr>
          <p:nvPr>
            <p:ph type="sldImg"/>
          </p:nvPr>
        </p:nvSpPr>
        <p:spPr>
          <a:xfrm>
            <a:off x="992188" y="766763"/>
            <a:ext cx="5119687" cy="3838575"/>
          </a:xfrm>
          <a:ln/>
        </p:spPr>
      </p:sp>
      <p:sp>
        <p:nvSpPr>
          <p:cNvPr id="112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The classes shown here are some of the more common classes in the Throwable class hierarchy. We will be seeing most of the Exception and its subclasses shown here in the later modules.</a:t>
            </a:r>
          </a:p>
        </p:txBody>
      </p:sp>
    </p:spTree>
    <p:extLst>
      <p:ext uri="{BB962C8B-B14F-4D97-AF65-F5344CB8AC3E}">
        <p14:creationId xmlns:p14="http://schemas.microsoft.com/office/powerpoint/2010/main" val="3671451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D18066-B29A-48DA-8CC5-A8C49C8DD76D}" type="datetime1">
              <a:rPr lang="en-IE" sz="1300" smtClean="0"/>
              <a:pPr/>
              <a:t>13/11/2014</a:t>
            </a:fld>
            <a:endParaRPr lang="en-IE" sz="1300" smtClean="0"/>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3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78B62B-F0C3-477B-9ABF-338653E504B7}" type="slidenum">
              <a:rPr lang="en-IE" sz="1300" smtClean="0"/>
              <a:pPr/>
              <a:t>27</a:t>
            </a:fld>
            <a:endParaRPr lang="en-IE" sz="1300" smtClean="0"/>
          </a:p>
        </p:txBody>
      </p:sp>
      <p:sp>
        <p:nvSpPr>
          <p:cNvPr id="113669" name="Rectangle 2"/>
          <p:cNvSpPr>
            <a:spLocks noGrp="1" noRot="1" noChangeAspect="1" noChangeArrowheads="1" noTextEdit="1"/>
          </p:cNvSpPr>
          <p:nvPr>
            <p:ph type="sldImg"/>
          </p:nvPr>
        </p:nvSpPr>
        <p:spPr>
          <a:ln/>
        </p:spPr>
      </p:sp>
      <p:sp>
        <p:nvSpPr>
          <p:cNvPr id="113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4342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BC1BA6-E832-4A18-9296-311ABFDE4BFB}" type="datetime1">
              <a:rPr lang="en-IE" sz="1300" smtClean="0"/>
              <a:pPr/>
              <a:t>13/11/2014</a:t>
            </a:fld>
            <a:endParaRPr lang="en-IE" sz="1300" smtClean="0"/>
          </a:p>
        </p:txBody>
      </p:sp>
      <p:sp>
        <p:nvSpPr>
          <p:cNvPr id="114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4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3D6559-624C-48F9-B83B-20D974C14009}" type="slidenum">
              <a:rPr lang="en-IE" sz="1300" smtClean="0"/>
              <a:pPr/>
              <a:t>28</a:t>
            </a:fld>
            <a:endParaRPr lang="en-IE" sz="1300" smtClean="0"/>
          </a:p>
        </p:txBody>
      </p:sp>
      <p:sp>
        <p:nvSpPr>
          <p:cNvPr id="114693" name="Rectangle 2"/>
          <p:cNvSpPr>
            <a:spLocks noGrp="1" noRot="1" noChangeAspect="1" noChangeArrowheads="1" noTextEdit="1"/>
          </p:cNvSpPr>
          <p:nvPr>
            <p:ph type="sldImg"/>
          </p:nvPr>
        </p:nvSpPr>
        <p:spPr>
          <a:xfrm>
            <a:off x="992188" y="766763"/>
            <a:ext cx="5119687" cy="3838575"/>
          </a:xfrm>
          <a:ln/>
        </p:spPr>
      </p:sp>
      <p:sp>
        <p:nvSpPr>
          <p:cNvPr id="114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In the previous example, we simply displayed a fixed error message. We can get display a more generic error message by using the getMessage or printStrackTrace methods. We will experiment with these methods in the lab.</a:t>
            </a:r>
          </a:p>
        </p:txBody>
      </p:sp>
    </p:spTree>
    <p:extLst>
      <p:ext uri="{BB962C8B-B14F-4D97-AF65-F5344CB8AC3E}">
        <p14:creationId xmlns:p14="http://schemas.microsoft.com/office/powerpoint/2010/main" val="926321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72E126-763F-48E5-A70A-8E25D5053357}" type="datetime1">
              <a:rPr lang="en-IE" sz="1300" smtClean="0"/>
              <a:pPr/>
              <a:t>13/11/2014</a:t>
            </a:fld>
            <a:endParaRPr lang="en-IE" sz="1300" smtClean="0"/>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57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8FEF5B-2C8D-4371-A37E-4CBE471C93B8}" type="slidenum">
              <a:rPr lang="en-IE" sz="1300" smtClean="0"/>
              <a:pPr/>
              <a:t>29</a:t>
            </a:fld>
            <a:endParaRPr lang="en-IE" sz="1300" smtClean="0"/>
          </a:p>
        </p:txBody>
      </p:sp>
      <p:sp>
        <p:nvSpPr>
          <p:cNvPr id="115717" name="Rectangle 2"/>
          <p:cNvSpPr>
            <a:spLocks noGrp="1" noRot="1" noChangeAspect="1" noChangeArrowheads="1" noTextEdit="1"/>
          </p:cNvSpPr>
          <p:nvPr>
            <p:ph type="sldImg"/>
          </p:nvPr>
        </p:nvSpPr>
        <p:spPr>
          <a:ln/>
        </p:spPr>
      </p:sp>
      <p:sp>
        <p:nvSpPr>
          <p:cNvPr id="115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6459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A21A0F-E7AD-48AE-9D67-680FA669E4BC}" type="datetime1">
              <a:rPr lang="en-IE" sz="1300" smtClean="0"/>
              <a:pPr/>
              <a:t>13/11/2014</a:t>
            </a:fld>
            <a:endParaRPr lang="en-IE" sz="1300" smtClean="0"/>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3737ED-48BC-4F9B-BF6B-A0C30733C3FB}" type="slidenum">
              <a:rPr lang="en-IE" sz="1300" smtClean="0"/>
              <a:pPr/>
              <a:t>3</a:t>
            </a:fld>
            <a:endParaRPr lang="en-IE" sz="1300" smtClean="0"/>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23796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024383-7251-46D2-878E-F177C7325964}" type="datetime1">
              <a:rPr lang="en-IE" sz="1300" smtClean="0"/>
              <a:pPr/>
              <a:t>13/11/2014</a:t>
            </a:fld>
            <a:endParaRPr lang="en-IE" sz="1300" smtClean="0"/>
          </a:p>
        </p:txBody>
      </p:sp>
      <p:sp>
        <p:nvSpPr>
          <p:cNvPr id="116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AF0BA9-2D96-4B00-8C86-A7BFA7EAD956}" type="slidenum">
              <a:rPr lang="en-IE" sz="1300" smtClean="0"/>
              <a:pPr/>
              <a:t>30</a:t>
            </a:fld>
            <a:endParaRPr lang="en-IE" sz="1300" smtClean="0"/>
          </a:p>
        </p:txBody>
      </p:sp>
      <p:sp>
        <p:nvSpPr>
          <p:cNvPr id="116741" name="Rectangle 2"/>
          <p:cNvSpPr>
            <a:spLocks noGrp="1" noRot="1" noChangeAspect="1" noChangeArrowheads="1" noTextEdit="1"/>
          </p:cNvSpPr>
          <p:nvPr>
            <p:ph type="sldImg"/>
          </p:nvPr>
        </p:nvSpPr>
        <p:spPr>
          <a:ln/>
        </p:spPr>
      </p:sp>
      <p:sp>
        <p:nvSpPr>
          <p:cNvPr id="116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27992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199E01-246A-40DC-B6A0-598326FD310C}" type="datetime1">
              <a:rPr lang="en-IE" sz="1300" smtClean="0"/>
              <a:pPr/>
              <a:t>13/11/2014</a:t>
            </a:fld>
            <a:endParaRPr lang="en-IE" sz="1300" smtClean="0"/>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7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622B8A-CADB-45FA-A43A-5580D2222F60}" type="slidenum">
              <a:rPr lang="en-IE" sz="1300" smtClean="0"/>
              <a:pPr/>
              <a:t>31</a:t>
            </a:fld>
            <a:endParaRPr lang="en-IE" sz="1300" smtClean="0"/>
          </a:p>
        </p:txBody>
      </p:sp>
      <p:sp>
        <p:nvSpPr>
          <p:cNvPr id="117765" name="Rectangle 2"/>
          <p:cNvSpPr>
            <a:spLocks noGrp="1" noRot="1" noChangeAspect="1" noChangeArrowheads="1" noTextEdit="1"/>
          </p:cNvSpPr>
          <p:nvPr>
            <p:ph type="sldImg"/>
          </p:nvPr>
        </p:nvSpPr>
        <p:spPr>
          <a:xfrm>
            <a:off x="992188" y="766763"/>
            <a:ext cx="5119687" cy="3838575"/>
          </a:xfrm>
          <a:ln/>
        </p:spPr>
      </p:sp>
      <p:sp>
        <p:nvSpPr>
          <p:cNvPr id="117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Using the try-catch statement is the first way to handle the exceptions. The second way is to propagate the thrown exception back to the caller of the method. The method that includes the statement that calls our method must either catch it or propagate it back to their caller.</a:t>
            </a:r>
          </a:p>
        </p:txBody>
      </p:sp>
    </p:spTree>
    <p:extLst>
      <p:ext uri="{BB962C8B-B14F-4D97-AF65-F5344CB8AC3E}">
        <p14:creationId xmlns:p14="http://schemas.microsoft.com/office/powerpoint/2010/main" val="3802725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C5C830-2993-4582-8B24-233BE277D320}" type="datetime1">
              <a:rPr lang="en-IE" sz="1300" smtClean="0"/>
              <a:pPr/>
              <a:t>13/11/2014</a:t>
            </a:fld>
            <a:endParaRPr lang="en-IE" sz="1300" smtClean="0"/>
          </a:p>
        </p:txBody>
      </p:sp>
      <p:sp>
        <p:nvSpPr>
          <p:cNvPr id="118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8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0023C-B522-4C0A-BC36-455D609C289B}" type="slidenum">
              <a:rPr lang="en-IE" sz="1300" smtClean="0"/>
              <a:pPr/>
              <a:t>32</a:t>
            </a:fld>
            <a:endParaRPr lang="en-IE" sz="1300" smtClean="0"/>
          </a:p>
        </p:txBody>
      </p:sp>
      <p:sp>
        <p:nvSpPr>
          <p:cNvPr id="118789" name="Rectangle 2"/>
          <p:cNvSpPr>
            <a:spLocks noGrp="1" noRot="1" noChangeAspect="1" noChangeArrowheads="1" noTextEdit="1"/>
          </p:cNvSpPr>
          <p:nvPr>
            <p:ph type="sldImg"/>
          </p:nvPr>
        </p:nvSpPr>
        <p:spPr>
          <a:ln/>
        </p:spPr>
      </p:sp>
      <p:sp>
        <p:nvSpPr>
          <p:cNvPr id="118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875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E3F289-5B5E-41F3-96A5-520D0BABADF5}" type="datetime1">
              <a:rPr lang="en-IE" sz="1300" smtClean="0"/>
              <a:pPr/>
              <a:t>13/11/2014</a:t>
            </a:fld>
            <a:endParaRPr lang="en-IE" sz="1300" smtClean="0"/>
          </a:p>
        </p:txBody>
      </p:sp>
      <p:sp>
        <p:nvSpPr>
          <p:cNvPr id="119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9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BA481D-32D4-411D-8BC2-8B28223874E5}" type="slidenum">
              <a:rPr lang="en-IE" sz="1300" smtClean="0"/>
              <a:pPr/>
              <a:t>33</a:t>
            </a:fld>
            <a:endParaRPr lang="en-IE" sz="1300" smtClean="0"/>
          </a:p>
        </p:txBody>
      </p:sp>
      <p:sp>
        <p:nvSpPr>
          <p:cNvPr id="119813" name="Rectangle 2"/>
          <p:cNvSpPr>
            <a:spLocks noGrp="1" noRot="1" noChangeAspect="1" noChangeArrowheads="1" noTextEdit="1"/>
          </p:cNvSpPr>
          <p:nvPr>
            <p:ph type="sldImg"/>
          </p:nvPr>
        </p:nvSpPr>
        <p:spPr>
          <a:ln/>
        </p:spPr>
      </p:sp>
      <p:sp>
        <p:nvSpPr>
          <p:cNvPr id="119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829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C1F260-CE2E-494D-A445-E26688B319E9}" type="datetime1">
              <a:rPr lang="en-IE" sz="1300" smtClean="0"/>
              <a:pPr/>
              <a:t>13/11/2014</a:t>
            </a:fld>
            <a:endParaRPr lang="en-IE" sz="1300" smtClean="0"/>
          </a:p>
        </p:txBody>
      </p:sp>
      <p:sp>
        <p:nvSpPr>
          <p:cNvPr id="120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0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601B6F-5B08-44E2-978C-81D362DD60DF}" type="slidenum">
              <a:rPr lang="en-IE" sz="1300" smtClean="0"/>
              <a:pPr/>
              <a:t>34</a:t>
            </a:fld>
            <a:endParaRPr lang="en-IE" sz="1300" smtClean="0"/>
          </a:p>
        </p:txBody>
      </p:sp>
      <p:sp>
        <p:nvSpPr>
          <p:cNvPr id="120837" name="Rectangle 2"/>
          <p:cNvSpPr>
            <a:spLocks noGrp="1" noRot="1" noChangeAspect="1" noChangeArrowheads="1" noTextEdit="1"/>
          </p:cNvSpPr>
          <p:nvPr>
            <p:ph type="sldImg"/>
          </p:nvPr>
        </p:nvSpPr>
        <p:spPr>
          <a:ln/>
        </p:spPr>
      </p:sp>
      <p:sp>
        <p:nvSpPr>
          <p:cNvPr id="120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56108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FD87B3-FB8E-4D10-B563-9CA6C98A26A7}" type="datetime1">
              <a:rPr lang="en-IE" sz="1300" smtClean="0"/>
              <a:pPr/>
              <a:t>13/11/2014</a:t>
            </a:fld>
            <a:endParaRPr lang="en-IE" sz="1300" smtClean="0"/>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3FE65B-97E0-4221-A48A-42ACA5F20A3C}" type="slidenum">
              <a:rPr lang="en-IE" sz="1300" smtClean="0"/>
              <a:pPr/>
              <a:t>35</a:t>
            </a:fld>
            <a:endParaRPr lang="en-IE" sz="1300" smtClean="0"/>
          </a:p>
        </p:txBody>
      </p:sp>
      <p:sp>
        <p:nvSpPr>
          <p:cNvPr id="121861" name="Rectangle 2"/>
          <p:cNvSpPr>
            <a:spLocks noGrp="1" noRot="1" noChangeAspect="1" noChangeArrowheads="1" noTextEdit="1"/>
          </p:cNvSpPr>
          <p:nvPr>
            <p:ph type="sldImg"/>
          </p:nvPr>
        </p:nvSpPr>
        <p:spPr>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81297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8236BE-A015-4936-AFA8-0F7CA15558F5}" type="datetime1">
              <a:rPr lang="en-IE" sz="1300" smtClean="0"/>
              <a:pPr/>
              <a:t>13/11/2014</a:t>
            </a:fld>
            <a:endParaRPr lang="en-IE" sz="1300" smtClean="0"/>
          </a:p>
        </p:txBody>
      </p:sp>
      <p:sp>
        <p:nvSpPr>
          <p:cNvPr id="122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2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7F997A-5287-48D8-B86F-0037D491A03D}" type="slidenum">
              <a:rPr lang="en-IE" sz="1300" smtClean="0"/>
              <a:pPr/>
              <a:t>36</a:t>
            </a:fld>
            <a:endParaRPr lang="en-IE" sz="1300" smtClean="0"/>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6085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DE7684-FE45-41B0-A11C-54CC4B9DA588}" type="datetime1">
              <a:rPr lang="en-IE" sz="1300" smtClean="0"/>
              <a:pPr/>
              <a:t>13/11/2014</a:t>
            </a:fld>
            <a:endParaRPr lang="en-IE" sz="1300" smtClean="0"/>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4DB83EB-9A1C-4246-8C71-3D5C07151764}" type="slidenum">
              <a:rPr lang="en-IE" sz="1300" smtClean="0"/>
              <a:pPr/>
              <a:t>37</a:t>
            </a:fld>
            <a:endParaRPr lang="en-IE" sz="1300" smtClean="0"/>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0367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A03A7-D90A-4FFD-8D93-EC20B44E78F6}" type="datetime1">
              <a:rPr lang="en-IE" sz="1300" smtClean="0"/>
              <a:pPr/>
              <a:t>13/11/2014</a:t>
            </a:fld>
            <a:endParaRPr lang="en-IE" sz="1300" smtClean="0"/>
          </a:p>
        </p:txBody>
      </p:sp>
      <p:sp>
        <p:nvSpPr>
          <p:cNvPr id="124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4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6C7676-AFE7-4ECD-9BF6-713E1923778B}" type="slidenum">
              <a:rPr lang="en-IE" sz="1300" smtClean="0"/>
              <a:pPr/>
              <a:t>38</a:t>
            </a:fld>
            <a:endParaRPr lang="en-IE" sz="1300" smtClean="0"/>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52975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CC0D07-4AE5-4582-A79E-D369792FB63F}" type="datetime1">
              <a:rPr lang="en-IE" sz="1300" smtClean="0"/>
              <a:pPr/>
              <a:t>13/11/2014</a:t>
            </a:fld>
            <a:endParaRPr lang="en-IE" sz="1300" smtClean="0"/>
          </a:p>
        </p:txBody>
      </p:sp>
      <p:sp>
        <p:nvSpPr>
          <p:cNvPr id="125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5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DA740F-3221-4603-AE8B-1CF83F12F0B3}" type="slidenum">
              <a:rPr lang="en-IE" sz="1300" smtClean="0"/>
              <a:pPr/>
              <a:t>39</a:t>
            </a:fld>
            <a:endParaRPr lang="en-IE" sz="1300" smtClean="0"/>
          </a:p>
        </p:txBody>
      </p:sp>
      <p:sp>
        <p:nvSpPr>
          <p:cNvPr id="125957" name="Rectangle 2"/>
          <p:cNvSpPr>
            <a:spLocks noGrp="1" noRot="1" noChangeAspect="1" noChangeArrowheads="1" noTextEdit="1"/>
          </p:cNvSpPr>
          <p:nvPr>
            <p:ph type="sldImg"/>
          </p:nvPr>
        </p:nvSpPr>
        <p:spPr>
          <a:ln/>
        </p:spPr>
      </p:sp>
      <p:sp>
        <p:nvSpPr>
          <p:cNvPr id="125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can start the listing from a current directory by writing</a:t>
            </a:r>
          </a:p>
          <a:p>
            <a:endParaRPr lang="en-US" smtClean="0"/>
          </a:p>
          <a:p>
            <a:r>
              <a:rPr lang="en-US" smtClean="0">
                <a:solidFill>
                  <a:srgbClr val="000000"/>
                </a:solidFill>
                <a:latin typeface="Courier New" pitchFamily="49" charset="0"/>
              </a:rPr>
              <a:t>String current = System.getProperty</a:t>
            </a:r>
            <a:r>
              <a:rPr lang="en-US" b="1" smtClean="0">
                <a:solidFill>
                  <a:srgbClr val="FF331A"/>
                </a:solidFill>
                <a:latin typeface="Courier New" pitchFamily="49" charset="0"/>
              </a:rPr>
              <a:t>(</a:t>
            </a:r>
            <a:r>
              <a:rPr lang="en-US" smtClean="0">
                <a:solidFill>
                  <a:srgbClr val="5A5A5A"/>
                </a:solidFill>
                <a:latin typeface="Courier New" pitchFamily="49" charset="0"/>
              </a:rPr>
              <a:t>"user.dir"</a:t>
            </a:r>
            <a:r>
              <a:rPr lang="en-US" b="1" smtClean="0">
                <a:solidFill>
                  <a:srgbClr val="FF331A"/>
                </a:solidFill>
                <a:latin typeface="Courier New" pitchFamily="49" charset="0"/>
              </a:rPr>
              <a:t>)</a:t>
            </a:r>
            <a:r>
              <a:rPr lang="en-US" smtClean="0">
                <a:solidFill>
                  <a:srgbClr val="000000"/>
                </a:solidFill>
                <a:latin typeface="Courier New" pitchFamily="49" charset="0"/>
              </a:rPr>
              <a:t>;</a:t>
            </a:r>
          </a:p>
          <a:p>
            <a:r>
              <a:rPr lang="en-US" smtClean="0">
                <a:solidFill>
                  <a:srgbClr val="000000"/>
                </a:solidFill>
                <a:latin typeface="Courier New" pitchFamily="49" charset="0"/>
              </a:rPr>
              <a:t>JFileChooser chooser = </a:t>
            </a:r>
            <a:r>
              <a:rPr lang="en-US" b="1" smtClean="0">
                <a:solidFill>
                  <a:schemeClr val="accent2"/>
                </a:solidFill>
                <a:latin typeface="Courier New" pitchFamily="49" charset="0"/>
              </a:rPr>
              <a:t>new</a:t>
            </a:r>
            <a:r>
              <a:rPr lang="en-US" b="1" smtClean="0">
                <a:solidFill>
                  <a:srgbClr val="5A5A5A"/>
                </a:solidFill>
                <a:latin typeface="Courier New" pitchFamily="49" charset="0"/>
              </a:rPr>
              <a:t> </a:t>
            </a:r>
            <a:r>
              <a:rPr lang="en-US" smtClean="0">
                <a:solidFill>
                  <a:srgbClr val="000000"/>
                </a:solidFill>
                <a:latin typeface="Courier New" pitchFamily="49" charset="0"/>
              </a:rPr>
              <a:t>JFileChooser</a:t>
            </a:r>
            <a:r>
              <a:rPr lang="en-US" b="1" smtClean="0">
                <a:solidFill>
                  <a:srgbClr val="FF331A"/>
                </a:solidFill>
                <a:latin typeface="Courier New" pitchFamily="49" charset="0"/>
              </a:rPr>
              <a:t>(</a:t>
            </a:r>
            <a:r>
              <a:rPr lang="en-US" smtClean="0">
                <a:solidFill>
                  <a:srgbClr val="000000"/>
                </a:solidFill>
                <a:latin typeface="Courier New" pitchFamily="49" charset="0"/>
              </a:rPr>
              <a:t>current</a:t>
            </a:r>
            <a:r>
              <a:rPr lang="en-US" b="1" smtClean="0">
                <a:solidFill>
                  <a:srgbClr val="FF331A"/>
                </a:solidFill>
                <a:latin typeface="Courier New" pitchFamily="49" charset="0"/>
              </a:rPr>
              <a:t>)</a:t>
            </a:r>
            <a:r>
              <a:rPr lang="en-US" smtClean="0">
                <a:solidFill>
                  <a:srgbClr val="000000"/>
                </a:solidFill>
                <a:latin typeface="Courier New" pitchFamily="49" charset="0"/>
              </a:rPr>
              <a:t>;</a:t>
            </a:r>
          </a:p>
          <a:p>
            <a:endParaRPr lang="en-US" smtClean="0">
              <a:solidFill>
                <a:srgbClr val="000000"/>
              </a:solidFill>
              <a:latin typeface="Courier" pitchFamily="49" charset="0"/>
            </a:endParaRPr>
          </a:p>
          <a:p>
            <a:r>
              <a:rPr lang="en-US" smtClean="0">
                <a:solidFill>
                  <a:srgbClr val="000000"/>
                </a:solidFill>
                <a:latin typeface="Times-Roman" charset="0"/>
              </a:rPr>
              <a:t>or equivalently</a:t>
            </a:r>
          </a:p>
          <a:p>
            <a:endParaRPr lang="en-US" smtClean="0">
              <a:solidFill>
                <a:srgbClr val="000000"/>
              </a:solidFill>
              <a:latin typeface="Times-Roman" charset="0"/>
            </a:endParaRPr>
          </a:p>
          <a:p>
            <a:r>
              <a:rPr lang="en-US" smtClean="0">
                <a:solidFill>
                  <a:srgbClr val="000000"/>
                </a:solidFill>
                <a:latin typeface="Courier New" pitchFamily="49" charset="0"/>
              </a:rPr>
              <a:t>String current = System.getProperty</a:t>
            </a:r>
            <a:r>
              <a:rPr lang="en-US" b="1" smtClean="0">
                <a:solidFill>
                  <a:srgbClr val="FF331A"/>
                </a:solidFill>
                <a:latin typeface="Courier New" pitchFamily="49" charset="0"/>
              </a:rPr>
              <a:t>(</a:t>
            </a:r>
            <a:r>
              <a:rPr lang="en-US" smtClean="0">
                <a:solidFill>
                  <a:srgbClr val="5A5A5A"/>
                </a:solidFill>
                <a:latin typeface="Courier New" pitchFamily="49" charset="0"/>
              </a:rPr>
              <a:t>"user.dir"</a:t>
            </a:r>
            <a:r>
              <a:rPr lang="en-US" b="1" smtClean="0">
                <a:solidFill>
                  <a:srgbClr val="FF331A"/>
                </a:solidFill>
                <a:latin typeface="Courier New" pitchFamily="49" charset="0"/>
              </a:rPr>
              <a:t>)</a:t>
            </a:r>
            <a:r>
              <a:rPr lang="en-US" smtClean="0">
                <a:solidFill>
                  <a:srgbClr val="000000"/>
                </a:solidFill>
                <a:latin typeface="Courier New" pitchFamily="49" charset="0"/>
              </a:rPr>
              <a:t>;</a:t>
            </a:r>
          </a:p>
          <a:p>
            <a:r>
              <a:rPr lang="en-US" smtClean="0">
                <a:solidFill>
                  <a:srgbClr val="000000"/>
                </a:solidFill>
                <a:latin typeface="Courier New" pitchFamily="49" charset="0"/>
              </a:rPr>
              <a:t>JFileChooser chooser = </a:t>
            </a:r>
            <a:r>
              <a:rPr lang="en-US" b="1" smtClean="0">
                <a:solidFill>
                  <a:schemeClr val="accent2"/>
                </a:solidFill>
                <a:latin typeface="Courier New" pitchFamily="49" charset="0"/>
              </a:rPr>
              <a:t>new</a:t>
            </a:r>
            <a:r>
              <a:rPr lang="en-US" b="1" smtClean="0">
                <a:solidFill>
                  <a:srgbClr val="5A5A5A"/>
                </a:solidFill>
                <a:latin typeface="Courier New" pitchFamily="49" charset="0"/>
              </a:rPr>
              <a:t> </a:t>
            </a:r>
            <a:r>
              <a:rPr lang="en-US" smtClean="0">
                <a:solidFill>
                  <a:srgbClr val="000000"/>
                </a:solidFill>
                <a:latin typeface="Courier New" pitchFamily="49" charset="0"/>
              </a:rPr>
              <a:t>JFileChooser</a:t>
            </a:r>
            <a:r>
              <a:rPr lang="en-US" b="1" smtClean="0">
                <a:solidFill>
                  <a:srgbClr val="FF331A"/>
                </a:solidFill>
                <a:latin typeface="Courier New" pitchFamily="49" charset="0"/>
              </a:rPr>
              <a:t>( )</a:t>
            </a:r>
            <a:r>
              <a:rPr lang="en-US" smtClean="0">
                <a:solidFill>
                  <a:srgbClr val="000000"/>
                </a:solidFill>
                <a:latin typeface="Courier New" pitchFamily="49" charset="0"/>
              </a:rPr>
              <a:t>;</a:t>
            </a:r>
          </a:p>
          <a:p>
            <a:r>
              <a:rPr lang="en-US" smtClean="0">
                <a:solidFill>
                  <a:srgbClr val="000000"/>
                </a:solidFill>
                <a:latin typeface="Courier New" pitchFamily="49" charset="0"/>
              </a:rPr>
              <a:t>chooser.setCurrentDirectory</a:t>
            </a:r>
            <a:r>
              <a:rPr lang="en-US" b="1" smtClean="0">
                <a:solidFill>
                  <a:srgbClr val="FF331A"/>
                </a:solidFill>
                <a:latin typeface="Courier New" pitchFamily="49" charset="0"/>
              </a:rPr>
              <a:t>(</a:t>
            </a:r>
            <a:r>
              <a:rPr lang="en-US" b="1" smtClean="0">
                <a:solidFill>
                  <a:srgbClr val="5A5A5A"/>
                </a:solidFill>
                <a:latin typeface="Courier New" pitchFamily="49" charset="0"/>
              </a:rPr>
              <a:t>new </a:t>
            </a:r>
            <a:r>
              <a:rPr lang="en-US" smtClean="0">
                <a:solidFill>
                  <a:srgbClr val="000000"/>
                </a:solidFill>
                <a:latin typeface="Courier New" pitchFamily="49" charset="0"/>
              </a:rPr>
              <a:t>File</a:t>
            </a:r>
            <a:r>
              <a:rPr lang="en-US" b="1" smtClean="0">
                <a:solidFill>
                  <a:srgbClr val="FF331A"/>
                </a:solidFill>
                <a:latin typeface="Courier New" pitchFamily="49" charset="0"/>
              </a:rPr>
              <a:t>(</a:t>
            </a:r>
            <a:r>
              <a:rPr lang="en-US" smtClean="0">
                <a:solidFill>
                  <a:srgbClr val="000000"/>
                </a:solidFill>
                <a:latin typeface="Courier New" pitchFamily="49" charset="0"/>
              </a:rPr>
              <a:t>current</a:t>
            </a:r>
            <a:r>
              <a:rPr lang="en-US" b="1" smtClean="0">
                <a:solidFill>
                  <a:srgbClr val="FF331A"/>
                </a:solidFill>
                <a:latin typeface="Courier New" pitchFamily="49" charset="0"/>
              </a:rPr>
              <a:t>))</a:t>
            </a:r>
            <a:r>
              <a:rPr lang="en-US" smtClean="0">
                <a:solidFill>
                  <a:srgbClr val="000000"/>
                </a:solidFill>
                <a:latin typeface="Courier New" pitchFamily="49" charset="0"/>
              </a:rPr>
              <a:t>;</a:t>
            </a:r>
          </a:p>
          <a:p>
            <a:endParaRPr lang="en-US" smtClean="0">
              <a:latin typeface="Courier New" pitchFamily="49" charset="0"/>
            </a:endParaRPr>
          </a:p>
        </p:txBody>
      </p:sp>
    </p:spTree>
    <p:extLst>
      <p:ext uri="{BB962C8B-B14F-4D97-AF65-F5344CB8AC3E}">
        <p14:creationId xmlns:p14="http://schemas.microsoft.com/office/powerpoint/2010/main" val="145408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ACE228-52E4-4242-BF82-8FA58E8F0E54}" type="datetime1">
              <a:rPr lang="en-IE" sz="1300" smtClean="0"/>
              <a:pPr/>
              <a:t>13/11/2014</a:t>
            </a:fld>
            <a:endParaRPr lang="en-IE" sz="1300" smtClean="0"/>
          </a:p>
        </p:txBody>
      </p:sp>
      <p:sp>
        <p:nvSpPr>
          <p:cNvPr id="90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0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E92547-8504-4BAE-8AC0-00845E4F8413}" type="slidenum">
              <a:rPr lang="en-IE" sz="1300" smtClean="0"/>
              <a:pPr/>
              <a:t>4</a:t>
            </a:fld>
            <a:endParaRPr lang="en-IE" sz="1300" smtClean="0"/>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000" smtClean="0"/>
              <a:t>When a program that manipulates a large amount of data practical, we must save the data to a file. If we don’t, then the user must reenter the same data every time he or she runs the program because any data used by the program will be erased from the main memory at program termination.</a:t>
            </a:r>
          </a:p>
          <a:p>
            <a:r>
              <a:rPr lang="en-US" altLang="ja-JP" sz="1000" smtClean="0"/>
              <a:t> If the data were saved, then the program can read them back from the file and rebuild the information so the user can work on the data without reentering them. In this chapter you will learn how to save data to and read data from a file. We call the action of saving data to a file </a:t>
            </a:r>
            <a:r>
              <a:rPr lang="en-US" altLang="ja-JP" sz="1000" i="1" smtClean="0"/>
              <a:t>file output</a:t>
            </a:r>
            <a:r>
              <a:rPr lang="en-US" altLang="ja-JP" sz="1000" smtClean="0"/>
              <a:t> and the action of reading data from a file </a:t>
            </a:r>
            <a:r>
              <a:rPr lang="en-US" altLang="ja-JP" sz="1000" i="1" smtClean="0"/>
              <a:t>file input</a:t>
            </a:r>
            <a:r>
              <a:rPr lang="en-US" altLang="ja-JP" sz="1000" smtClean="0"/>
              <a:t>. </a:t>
            </a:r>
          </a:p>
          <a:p>
            <a:endParaRPr lang="en-US" altLang="ja-JP" sz="1000" smtClean="0"/>
          </a:p>
          <a:p>
            <a:r>
              <a:rPr lang="en-US" altLang="ja-JP" sz="1000" smtClean="0"/>
              <a:t>Note: The statements</a:t>
            </a:r>
          </a:p>
          <a:p>
            <a:r>
              <a:rPr lang="en-US" altLang="ja-JP" sz="1000" smtClean="0"/>
              <a:t>	</a:t>
            </a:r>
            <a:r>
              <a:rPr lang="en-US" altLang="ja-JP" sz="900" smtClean="0">
                <a:latin typeface="Courier New" pitchFamily="49" charset="0"/>
              </a:rPr>
              <a:t>new File( “C:\\SamplePrograms”, “one.txt”);</a:t>
            </a:r>
          </a:p>
          <a:p>
            <a:endParaRPr lang="en-US" altLang="ja-JP" sz="1000" smtClean="0"/>
          </a:p>
          <a:p>
            <a:r>
              <a:rPr lang="en-US" altLang="ja-JP" sz="1000" smtClean="0"/>
              <a:t>and</a:t>
            </a:r>
          </a:p>
          <a:p>
            <a:r>
              <a:rPr lang="en-US" altLang="ja-JP" sz="1000" smtClean="0"/>
              <a:t>	</a:t>
            </a:r>
            <a:r>
              <a:rPr lang="en-US" altLang="ja-JP" sz="900" smtClean="0">
                <a:latin typeface="Courier New" pitchFamily="49" charset="0"/>
              </a:rPr>
              <a:t>new File(“C:\\SamplePrograms\\one.text”);</a:t>
            </a:r>
          </a:p>
          <a:p>
            <a:endParaRPr lang="en-US" altLang="ja-JP" sz="1000" smtClean="0"/>
          </a:p>
          <a:p>
            <a:r>
              <a:rPr lang="en-US" altLang="ja-JP" sz="1000" smtClean="0"/>
              <a:t>will open the same file.</a:t>
            </a:r>
          </a:p>
          <a:p>
            <a:endParaRPr lang="ja-JP" altLang="en-US" sz="1000" smtClean="0"/>
          </a:p>
        </p:txBody>
      </p:sp>
    </p:spTree>
    <p:extLst>
      <p:ext uri="{BB962C8B-B14F-4D97-AF65-F5344CB8AC3E}">
        <p14:creationId xmlns:p14="http://schemas.microsoft.com/office/powerpoint/2010/main" val="1272439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A394A9-C626-47D4-B854-609E3051CFE2}" type="datetime1">
              <a:rPr lang="en-IE" sz="1300" smtClean="0"/>
              <a:pPr/>
              <a:t>13/11/2014</a:t>
            </a:fld>
            <a:endParaRPr lang="en-IE" sz="1300" smtClean="0"/>
          </a:p>
        </p:txBody>
      </p:sp>
      <p:sp>
        <p:nvSpPr>
          <p:cNvPr id="126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6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8C201A-A61A-495D-9288-52DCD0313ED5}" type="slidenum">
              <a:rPr lang="en-IE" sz="1300" smtClean="0"/>
              <a:pPr/>
              <a:t>40</a:t>
            </a:fld>
            <a:endParaRPr lang="en-IE" sz="1300" smtClean="0"/>
          </a:p>
        </p:txBody>
      </p:sp>
      <p:sp>
        <p:nvSpPr>
          <p:cNvPr id="126981" name="Rectangle 2"/>
          <p:cNvSpPr>
            <a:spLocks noGrp="1" noRot="1" noChangeAspect="1" noChangeArrowheads="1" noTextEdit="1"/>
          </p:cNvSpPr>
          <p:nvPr>
            <p:ph type="sldImg"/>
          </p:nvPr>
        </p:nvSpPr>
        <p:spPr>
          <a:ln/>
        </p:spPr>
      </p:sp>
      <p:sp>
        <p:nvSpPr>
          <p:cNvPr id="126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4892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2BF9A8-55AD-40E4-B885-E110BDD81744}" type="datetime1">
              <a:rPr lang="en-IE" sz="1300" smtClean="0"/>
              <a:pPr/>
              <a:t>13/11/2014</a:t>
            </a:fld>
            <a:endParaRPr lang="en-IE" sz="1300" smtClean="0"/>
          </a:p>
        </p:txBody>
      </p:sp>
      <p:sp>
        <p:nvSpPr>
          <p:cNvPr id="1280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80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36DF2D-898A-42BC-9671-8FBA741705DE}" type="slidenum">
              <a:rPr lang="en-IE" sz="1300" smtClean="0"/>
              <a:pPr/>
              <a:t>41</a:t>
            </a:fld>
            <a:endParaRPr lang="en-IE" sz="1300" smtClean="0"/>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56717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8E6556-C49B-4C54-A7D3-97E3C5A6D527}" type="datetime1">
              <a:rPr lang="en-IE" sz="1300" smtClean="0"/>
              <a:pPr/>
              <a:t>13/11/2014</a:t>
            </a:fld>
            <a:endParaRPr lang="en-IE" sz="1300" smtClean="0"/>
          </a:p>
        </p:txBody>
      </p:sp>
      <p:sp>
        <p:nvSpPr>
          <p:cNvPr id="129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9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8E9AF3-7FDF-431A-B17F-9A285350D296}" type="slidenum">
              <a:rPr lang="en-IE" sz="1300" smtClean="0"/>
              <a:pPr/>
              <a:t>42</a:t>
            </a:fld>
            <a:endParaRPr lang="en-IE" sz="1300"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33784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3B118B-6DE6-46B0-80FA-C4C8E7890C09}" type="datetime1">
              <a:rPr lang="en-IE" sz="1300" smtClean="0"/>
              <a:pPr/>
              <a:t>13/11/2014</a:t>
            </a:fld>
            <a:endParaRPr lang="en-IE" sz="13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42A5A6-EF0C-4CE5-B8DF-1F4F794C4D18}" type="slidenum">
              <a:rPr lang="en-IE" sz="1300" smtClean="0"/>
              <a:pPr/>
              <a:t>43</a:t>
            </a:fld>
            <a:endParaRPr lang="en-IE" sz="1300" smtClean="0"/>
          </a:p>
        </p:txBody>
      </p:sp>
      <p:sp>
        <p:nvSpPr>
          <p:cNvPr id="130053" name="Rectangle 2"/>
          <p:cNvSpPr>
            <a:spLocks noGrp="1" noRot="1" noChangeAspect="1" noChangeArrowheads="1" noTextEdit="1"/>
          </p:cNvSpPr>
          <p:nvPr>
            <p:ph type="sldImg"/>
          </p:nvPr>
        </p:nvSpPr>
        <p:spPr>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06777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29F21-9123-4AFD-8315-A30427D35694}" type="datetime1">
              <a:rPr lang="en-IE" sz="1300" smtClean="0"/>
              <a:pPr/>
              <a:t>13/11/2014</a:t>
            </a:fld>
            <a:endParaRPr lang="en-IE" sz="1300" smtClean="0"/>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8C6C09-B5FC-4664-8612-961C29B60D9A}" type="slidenum">
              <a:rPr lang="en-IE" sz="1300" smtClean="0"/>
              <a:pPr/>
              <a:t>44</a:t>
            </a:fld>
            <a:endParaRPr lang="en-IE" sz="1300" smtClean="0"/>
          </a:p>
        </p:txBody>
      </p:sp>
      <p:sp>
        <p:nvSpPr>
          <p:cNvPr id="131077" name="Rectangle 2"/>
          <p:cNvSpPr>
            <a:spLocks noGrp="1" noRot="1" noChangeAspect="1" noChangeArrowheads="1" noTextEdit="1"/>
          </p:cNvSpPr>
          <p:nvPr>
            <p:ph type="sldImg"/>
          </p:nvPr>
        </p:nvSpPr>
        <p:spPr>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accept</a:t>
            </a:r>
            <a:r>
              <a:rPr lang="en-US" smtClean="0"/>
              <a:t> method returns </a:t>
            </a:r>
            <a:r>
              <a:rPr lang="en-US" b="1" smtClean="0"/>
              <a:t>true</a:t>
            </a:r>
            <a:r>
              <a:rPr lang="en-US" smtClean="0"/>
              <a:t> if the parameter file is a file to be included in the list.</a:t>
            </a:r>
          </a:p>
          <a:p>
            <a:endParaRPr lang="en-US" smtClean="0"/>
          </a:p>
          <a:p>
            <a:r>
              <a:rPr lang="en-US" smtClean="0"/>
              <a:t>The </a:t>
            </a:r>
            <a:r>
              <a:rPr lang="en-US" b="1" smtClean="0"/>
              <a:t>getDescription</a:t>
            </a:r>
            <a:r>
              <a:rPr lang="en-US" smtClean="0"/>
              <a:t> method returns a text that will be displayed as one of the entries for the “Files of Type:” drop-down list.</a:t>
            </a:r>
          </a:p>
        </p:txBody>
      </p:sp>
    </p:spTree>
    <p:extLst>
      <p:ext uri="{BB962C8B-B14F-4D97-AF65-F5344CB8AC3E}">
        <p14:creationId xmlns:p14="http://schemas.microsoft.com/office/powerpoint/2010/main" val="4274875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16D3A2-A6BF-4C16-B388-78353690BA33}" type="datetime1">
              <a:rPr lang="en-IE" sz="1300" smtClean="0"/>
              <a:pPr/>
              <a:t>13/11/2014</a:t>
            </a:fld>
            <a:endParaRPr lang="en-IE" sz="13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3AF3AC-0BB7-4A40-87D3-918EF0946903}" type="slidenum">
              <a:rPr lang="en-IE" sz="1300" smtClean="0"/>
              <a:pPr/>
              <a:t>45</a:t>
            </a:fld>
            <a:endParaRPr lang="en-IE" sz="1300" smtClean="0"/>
          </a:p>
        </p:txBody>
      </p:sp>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2684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B1FB4B-2C70-43F2-B16B-F1639F5A94A3}" type="datetime1">
              <a:rPr lang="en-IE" sz="1300" smtClean="0"/>
              <a:pPr/>
              <a:t>13/11/2014</a:t>
            </a:fld>
            <a:endParaRPr lang="en-IE" sz="1300" smtClean="0"/>
          </a:p>
        </p:txBody>
      </p:sp>
      <p:sp>
        <p:nvSpPr>
          <p:cNvPr id="133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3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E93059-F1A7-42FB-9902-404018E83716}" type="slidenum">
              <a:rPr lang="en-IE" sz="1300" smtClean="0"/>
              <a:pPr/>
              <a:t>46</a:t>
            </a:fld>
            <a:endParaRPr lang="en-IE" sz="1300" smtClean="0"/>
          </a:p>
        </p:txBody>
      </p:sp>
      <p:sp>
        <p:nvSpPr>
          <p:cNvPr id="133125" name="Rectangle 2"/>
          <p:cNvSpPr>
            <a:spLocks noGrp="1" noRot="1" noChangeAspect="1" noChangeArrowheads="1" noTextEdit="1"/>
          </p:cNvSpPr>
          <p:nvPr>
            <p:ph type="sldImg"/>
          </p:nvPr>
        </p:nvSpPr>
        <p:spPr>
          <a:ln/>
        </p:spPr>
      </p:sp>
      <p:sp>
        <p:nvSpPr>
          <p:cNvPr id="133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364167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E1CDD3-0D4F-4845-AF7B-AAA6883CE738}" type="datetime1">
              <a:rPr lang="en-IE" sz="1300" smtClean="0"/>
              <a:pPr/>
              <a:t>13/11/2014</a:t>
            </a:fld>
            <a:endParaRPr lang="en-IE" sz="13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405996-B424-424B-B5EB-5B0D49FCAC20}" type="slidenum">
              <a:rPr lang="en-IE" sz="1300" smtClean="0"/>
              <a:pPr/>
              <a:t>47</a:t>
            </a:fld>
            <a:endParaRPr lang="en-IE" sz="1300" smtClean="0"/>
          </a:p>
        </p:txBody>
      </p:sp>
      <p:sp>
        <p:nvSpPr>
          <p:cNvPr id="134149" name="Rectangle 2"/>
          <p:cNvSpPr>
            <a:spLocks noGrp="1" noRot="1" noChangeAspect="1" noChangeArrowheads="1" noTextEdit="1"/>
          </p:cNvSpPr>
          <p:nvPr>
            <p:ph type="sldImg"/>
          </p:nvPr>
        </p:nvSpPr>
        <p:spPr>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4485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C32121-15F9-4FB6-B423-11304072ECCC}" type="datetime1">
              <a:rPr lang="en-IE" sz="1300" smtClean="0"/>
              <a:pPr/>
              <a:t>13/11/2014</a:t>
            </a:fld>
            <a:endParaRPr lang="en-IE" sz="1300" smtClean="0"/>
          </a:p>
        </p:txBody>
      </p:sp>
      <p:sp>
        <p:nvSpPr>
          <p:cNvPr id="135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5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E086C0-F575-496D-A4F4-A0E6C29485D2}" type="slidenum">
              <a:rPr lang="en-IE" sz="1300" smtClean="0"/>
              <a:pPr/>
              <a:t>48</a:t>
            </a:fld>
            <a:endParaRPr lang="en-IE" sz="1300" smtClean="0"/>
          </a:p>
        </p:txBody>
      </p:sp>
      <p:sp>
        <p:nvSpPr>
          <p:cNvPr id="135173" name="Rectangle 2"/>
          <p:cNvSpPr>
            <a:spLocks noGrp="1" noRot="1" noChangeAspect="1" noChangeArrowheads="1" noTextEdit="1"/>
          </p:cNvSpPr>
          <p:nvPr>
            <p:ph type="sldImg"/>
          </p:nvPr>
        </p:nvSpPr>
        <p:spPr>
          <a:ln/>
        </p:spPr>
      </p:sp>
      <p:sp>
        <p:nvSpPr>
          <p:cNvPr id="135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6231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E56A3A-DE33-49BB-93AB-5A86FAF689B7}" type="datetime1">
              <a:rPr lang="en-IE" sz="1300" smtClean="0"/>
              <a:pPr/>
              <a:t>13/11/2014</a:t>
            </a:fld>
            <a:endParaRPr lang="en-IE" sz="13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88E760-1581-4C3A-8FB8-09F07BAF874F}" type="slidenum">
              <a:rPr lang="en-IE" sz="1300" smtClean="0"/>
              <a:pPr/>
              <a:t>49</a:t>
            </a:fld>
            <a:endParaRPr lang="en-IE" sz="1300" smtClean="0"/>
          </a:p>
        </p:txBody>
      </p:sp>
      <p:sp>
        <p:nvSpPr>
          <p:cNvPr id="136197" name="Rectangle 2"/>
          <p:cNvSpPr>
            <a:spLocks noGrp="1" noRot="1" noChangeAspect="1" noChangeArrowheads="1" noTextEdit="1"/>
          </p:cNvSpPr>
          <p:nvPr>
            <p:ph type="sldImg"/>
          </p:nvPr>
        </p:nvSpPr>
        <p:spPr>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3935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19A167-E3ED-46D7-B913-70357A23DB2A}" type="datetime1">
              <a:rPr lang="en-IE" sz="1300" smtClean="0"/>
              <a:pPr/>
              <a:t>13/11/2014</a:t>
            </a:fld>
            <a:endParaRPr lang="en-IE" sz="1300" smtClean="0"/>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D94215-343C-4E2D-A5B1-E9150D184B62}" type="slidenum">
              <a:rPr lang="en-IE" sz="1300" smtClean="0"/>
              <a:pPr/>
              <a:t>5</a:t>
            </a:fld>
            <a:endParaRPr lang="en-IE" sz="1300" smtClean="0"/>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01376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A08BDC-773D-4A37-830F-D7A453EE3EB6}" type="datetime1">
              <a:rPr lang="en-IE" sz="1300" smtClean="0"/>
              <a:pPr/>
              <a:t>13/11/2014</a:t>
            </a:fld>
            <a:endParaRPr lang="en-IE" sz="1300" smtClean="0"/>
          </a:p>
        </p:txBody>
      </p:sp>
      <p:sp>
        <p:nvSpPr>
          <p:cNvPr id="137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7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172B52-3EF5-4B9C-8BC7-D8DB631543DD}" type="slidenum">
              <a:rPr lang="en-IE" sz="1300" smtClean="0"/>
              <a:pPr/>
              <a:t>50</a:t>
            </a:fld>
            <a:endParaRPr lang="en-IE" sz="1300" smtClean="0"/>
          </a:p>
        </p:txBody>
      </p:sp>
      <p:sp>
        <p:nvSpPr>
          <p:cNvPr id="137221" name="Rectangle 2"/>
          <p:cNvSpPr>
            <a:spLocks noGrp="1" noRot="1" noChangeAspect="1" noChangeArrowheads="1" noTextEdit="1"/>
          </p:cNvSpPr>
          <p:nvPr>
            <p:ph type="sldImg"/>
          </p:nvPr>
        </p:nvSpPr>
        <p:spPr>
          <a:ln/>
        </p:spPr>
      </p:sp>
      <p:sp>
        <p:nvSpPr>
          <p:cNvPr id="137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66325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1B9973-122E-4806-AFFA-27F03E35453F}" type="datetime1">
              <a:rPr lang="en-IE" sz="1300" smtClean="0"/>
              <a:pPr/>
              <a:t>13/11/2014</a:t>
            </a:fld>
            <a:endParaRPr lang="en-IE" sz="13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359BDB5-E263-41AD-8D5A-7C42655C811C}" type="slidenum">
              <a:rPr lang="en-IE" sz="1300" smtClean="0"/>
              <a:pPr/>
              <a:t>51</a:t>
            </a:fld>
            <a:endParaRPr lang="en-IE" sz="1300" smtClean="0"/>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67629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6F4E6D-7D80-42A7-A01C-3F1F03DC5B97}" type="datetime1">
              <a:rPr lang="en-IE" sz="1300" smtClean="0"/>
              <a:pPr/>
              <a:t>13/11/2014</a:t>
            </a:fld>
            <a:endParaRPr lang="en-IE" sz="13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985764-A4C3-4EA5-A338-ADCD3824C203}" type="slidenum">
              <a:rPr lang="en-IE" sz="1300" smtClean="0"/>
              <a:pPr/>
              <a:t>52</a:t>
            </a:fld>
            <a:endParaRPr lang="en-IE" sz="13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661574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60A924-AB8F-4379-9172-B74D3B114134}" type="datetime1">
              <a:rPr lang="en-IE" sz="1300" smtClean="0"/>
              <a:pPr/>
              <a:t>13/11/2014</a:t>
            </a:fld>
            <a:endParaRPr lang="en-IE" sz="13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2C6B78-9CD2-44C4-85CB-34863EA780D6}" type="slidenum">
              <a:rPr lang="en-IE" sz="1300" smtClean="0"/>
              <a:pPr/>
              <a:t>53</a:t>
            </a:fld>
            <a:endParaRPr lang="en-IE" sz="13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79703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3FFC8E-A244-424C-B340-0FE8F4B2C7CC}" type="datetime1">
              <a:rPr lang="en-IE" sz="1300" smtClean="0"/>
              <a:pPr/>
              <a:t>13/11/2014</a:t>
            </a:fld>
            <a:endParaRPr lang="en-IE" sz="13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8219EA-B7CF-426C-8D62-F460A5513EEA}" type="slidenum">
              <a:rPr lang="en-IE" sz="1300" smtClean="0"/>
              <a:pPr/>
              <a:t>54</a:t>
            </a:fld>
            <a:endParaRPr lang="en-IE" sz="13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3141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DA370C-4086-4F6B-A0E5-833A90658261}" type="datetime1">
              <a:rPr lang="en-IE" sz="1300" smtClean="0"/>
              <a:pPr/>
              <a:t>13/11/2014</a:t>
            </a:fld>
            <a:endParaRPr lang="en-IE" sz="1300" smtClean="0"/>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300B68-15D8-4CD1-9204-948103758E1B}" type="slidenum">
              <a:rPr lang="en-IE" sz="1300" smtClean="0"/>
              <a:pPr/>
              <a:t>6</a:t>
            </a:fld>
            <a:endParaRPr lang="en-IE" sz="1300" smtClean="0"/>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2529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C138CA-B04C-42F0-9F13-DE0A24C8D278}" type="datetime1">
              <a:rPr lang="en-IE" sz="1300" smtClean="0"/>
              <a:pPr/>
              <a:t>13/11/2014</a:t>
            </a:fld>
            <a:endParaRPr lang="en-IE" sz="1300" smtClean="0"/>
          </a:p>
        </p:txBody>
      </p:sp>
      <p:sp>
        <p:nvSpPr>
          <p:cNvPr id="93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3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341EF1-0539-40D5-95DD-8C75B4436E5E}" type="slidenum">
              <a:rPr lang="en-IE" sz="1300" smtClean="0"/>
              <a:pPr/>
              <a:t>7</a:t>
            </a:fld>
            <a:endParaRPr lang="en-IE" sz="1300" smtClean="0"/>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Data is saved in blocks of bytes to reduce the time it takes to save all of our data. </a:t>
            </a:r>
          </a:p>
          <a:p>
            <a:r>
              <a:rPr lang="en-US" smtClean="0"/>
              <a:t>The operation of saving data as a block is called </a:t>
            </a:r>
            <a:r>
              <a:rPr lang="en-US" i="1" smtClean="0">
                <a:solidFill>
                  <a:srgbClr val="B2311C"/>
                </a:solidFill>
              </a:rPr>
              <a:t>data caching</a:t>
            </a:r>
            <a:r>
              <a:rPr lang="en-US" smtClean="0"/>
              <a:t>.</a:t>
            </a:r>
          </a:p>
          <a:p>
            <a:endParaRPr lang="en-US" smtClean="0"/>
          </a:p>
          <a:p>
            <a:r>
              <a:rPr lang="en-US" smtClean="0"/>
              <a:t>To carry out data caching, part of memory is reserved as a </a:t>
            </a:r>
            <a:r>
              <a:rPr lang="en-US" i="1" smtClean="0">
                <a:solidFill>
                  <a:srgbClr val="B2311C"/>
                </a:solidFill>
              </a:rPr>
              <a:t>data buffer</a:t>
            </a:r>
            <a:r>
              <a:rPr lang="en-US" smtClean="0"/>
              <a:t> or </a:t>
            </a:r>
            <a:r>
              <a:rPr lang="en-US" i="1" smtClean="0">
                <a:solidFill>
                  <a:srgbClr val="B2311C"/>
                </a:solidFill>
              </a:rPr>
              <a:t>cache</a:t>
            </a:r>
            <a:r>
              <a:rPr lang="en-US" smtClean="0"/>
              <a:t>, which is used as a temporary holding place.</a:t>
            </a:r>
          </a:p>
          <a:p>
            <a:endParaRPr lang="en-US" smtClean="0"/>
          </a:p>
          <a:p>
            <a:r>
              <a:rPr lang="en-US" smtClean="0"/>
              <a:t>Data are first written to a buffer. When the buffer becomes full, the data in the buffer are actually written to a file.</a:t>
            </a:r>
          </a:p>
          <a:p>
            <a:endParaRPr lang="en-US" smtClean="0"/>
          </a:p>
          <a:p>
            <a:r>
              <a:rPr lang="en-US" smtClean="0"/>
              <a:t>If there are any remaining data in the buffer and the file is not closed, those data will be lost.</a:t>
            </a:r>
          </a:p>
          <a:p>
            <a:endParaRPr lang="en-US" smtClean="0"/>
          </a:p>
          <a:p>
            <a:endParaRPr lang="en-US" smtClean="0"/>
          </a:p>
        </p:txBody>
      </p:sp>
    </p:spTree>
    <p:extLst>
      <p:ext uri="{BB962C8B-B14F-4D97-AF65-F5344CB8AC3E}">
        <p14:creationId xmlns:p14="http://schemas.microsoft.com/office/powerpoint/2010/main" val="188787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570AD6-5EAF-47A2-90CC-9FBD1140F727}" type="datetime1">
              <a:rPr lang="en-IE" sz="1300" smtClean="0"/>
              <a:pPr/>
              <a:t>13/11/2014</a:t>
            </a:fld>
            <a:endParaRPr lang="en-IE" sz="1300" smtClean="0"/>
          </a:p>
        </p:txBody>
      </p:sp>
      <p:sp>
        <p:nvSpPr>
          <p:cNvPr id="94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4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AC202E-721B-430B-A8F3-99BBFB2AAC01}" type="slidenum">
              <a:rPr lang="en-IE" sz="1300" smtClean="0"/>
              <a:pPr/>
              <a:t>8</a:t>
            </a:fld>
            <a:endParaRPr lang="en-IE" sz="1300" smtClean="0"/>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class TestFileOutputStream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public static void main (String[] args) </a:t>
            </a:r>
            <a:r>
              <a:rPr lang="en-US" altLang="ja-JP" sz="800" b="1" smtClean="0">
                <a:latin typeface="Courier New" pitchFamily="49" charset="0"/>
              </a:rPr>
              <a:t>throws IOException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file and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	outFile 	= new File("sample1.data");</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FileOutputStream	outStream = new FileOutputStream(outFile);</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//data to output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byte[] byteArray = {10, 20, 30, 40, 50, 60, 70, 80};</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//write data to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outStream.write(byteArray);</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 done, so close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outStream.close();</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The main method throws an exception. Exception handling is described in Section 11.4.</a:t>
            </a:r>
          </a:p>
        </p:txBody>
      </p:sp>
    </p:spTree>
    <p:extLst>
      <p:ext uri="{BB962C8B-B14F-4D97-AF65-F5344CB8AC3E}">
        <p14:creationId xmlns:p14="http://schemas.microsoft.com/office/powerpoint/2010/main" val="139559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3730CA4-1227-4289-96A8-66B692184886}" type="datetime1">
              <a:rPr lang="en-IE" sz="1300" smtClean="0"/>
              <a:pPr/>
              <a:t>13/11/2014</a:t>
            </a:fld>
            <a:endParaRPr lang="en-IE" sz="1300" smtClean="0"/>
          </a:p>
        </p:txBody>
      </p:sp>
      <p:sp>
        <p:nvSpPr>
          <p:cNvPr id="95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5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BD1DA2-8797-4AAE-A96C-C16E16633E39}" type="slidenum">
              <a:rPr lang="en-IE" sz="1300" smtClean="0"/>
              <a:pPr/>
              <a:t>9</a:t>
            </a:fld>
            <a:endParaRPr lang="en-IE" sz="1300" smtClean="0"/>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import javabook.*;</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import java.io.*;</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class TestFileInputStream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lnSpc>
                <a:spcPct val="80000"/>
              </a:lnSpc>
              <a:spcBef>
                <a:spcPct val="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public static void main (String[] args) throws IOException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spcBef>
                <a:spcPct val="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MainWindow mainWindow   = new MainWindow();</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 outputBox     = new OutputBox(mainWindow);</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mainWindow.setVisible( true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outputBox.setVisible( true );</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file and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		inFile		= new File("sample1.data");</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FileInputStream	 inStream = new FileInputStream(inFile);</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an array to read data in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int fileSize = (int)inFile.length();</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byte[] byteArray = new byte[fileSize];</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//read data in and display them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inStream.read(byteArray);</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for (int i = 0; i &lt; fileSize; i++)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outputBox.printLine(byteArray[i]);</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//input done, so close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inStream.close();</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p:txBody>
      </p:sp>
    </p:spTree>
    <p:extLst>
      <p:ext uri="{BB962C8B-B14F-4D97-AF65-F5344CB8AC3E}">
        <p14:creationId xmlns:p14="http://schemas.microsoft.com/office/powerpoint/2010/main" val="102518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21E02B8-5604-46E6-9E42-9E523A6F029F}"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63E1B187-B89C-411D-9581-712916E08605}" type="slidenum">
              <a:rPr lang="en-IE"/>
              <a:pPr>
                <a:defRPr/>
              </a:pPr>
              <a:t>‹#›</a:t>
            </a:fld>
            <a:endParaRPr lang="en-IE"/>
          </a:p>
        </p:txBody>
      </p:sp>
    </p:spTree>
    <p:extLst>
      <p:ext uri="{BB962C8B-B14F-4D97-AF65-F5344CB8AC3E}">
        <p14:creationId xmlns:p14="http://schemas.microsoft.com/office/powerpoint/2010/main" val="352158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60101A4-1194-450D-A570-95F057C0E7D2}"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A7BE8FC9-D7D6-412B-B8A3-390710F4FC7B}" type="slidenum">
              <a:rPr lang="en-IE"/>
              <a:pPr>
                <a:defRPr/>
              </a:pPr>
              <a:t>‹#›</a:t>
            </a:fld>
            <a:endParaRPr lang="en-IE"/>
          </a:p>
        </p:txBody>
      </p:sp>
    </p:spTree>
    <p:extLst>
      <p:ext uri="{BB962C8B-B14F-4D97-AF65-F5344CB8AC3E}">
        <p14:creationId xmlns:p14="http://schemas.microsoft.com/office/powerpoint/2010/main" val="6340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A8C5D2-8296-42D9-8D85-3E3DA54C461D}"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4F5AF38-C5D4-482D-A1DA-B21584298AAB}" type="slidenum">
              <a:rPr lang="en-IE"/>
              <a:pPr>
                <a:defRPr/>
              </a:pPr>
              <a:t>‹#›</a:t>
            </a:fld>
            <a:endParaRPr lang="en-IE"/>
          </a:p>
        </p:txBody>
      </p:sp>
    </p:spTree>
    <p:extLst>
      <p:ext uri="{BB962C8B-B14F-4D97-AF65-F5344CB8AC3E}">
        <p14:creationId xmlns:p14="http://schemas.microsoft.com/office/powerpoint/2010/main" val="19504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DED0614-9956-4280-B9B9-3FFAF044DFC8}"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8DC315F-C014-4174-951A-9EDCA853B406}" type="slidenum">
              <a:rPr lang="en-IE"/>
              <a:pPr>
                <a:defRPr/>
              </a:pPr>
              <a:t>‹#›</a:t>
            </a:fld>
            <a:endParaRPr lang="en-IE"/>
          </a:p>
        </p:txBody>
      </p:sp>
    </p:spTree>
    <p:extLst>
      <p:ext uri="{BB962C8B-B14F-4D97-AF65-F5344CB8AC3E}">
        <p14:creationId xmlns:p14="http://schemas.microsoft.com/office/powerpoint/2010/main" val="29526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05B60B7-0B8E-4A60-BE32-1CA87442CFA2}"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CBD6D23-A46C-49C6-A6D7-B061571A1A1E}" type="slidenum">
              <a:rPr lang="en-IE"/>
              <a:pPr>
                <a:defRPr/>
              </a:pPr>
              <a:t>‹#›</a:t>
            </a:fld>
            <a:endParaRPr lang="en-IE"/>
          </a:p>
        </p:txBody>
      </p:sp>
    </p:spTree>
    <p:extLst>
      <p:ext uri="{BB962C8B-B14F-4D97-AF65-F5344CB8AC3E}">
        <p14:creationId xmlns:p14="http://schemas.microsoft.com/office/powerpoint/2010/main" val="3831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2C052A5A-CB48-414F-BD97-F8F330AD796B}"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74316E9F-4BA2-4486-A6FD-092FD663DABE}" type="slidenum">
              <a:rPr lang="en-IE"/>
              <a:pPr>
                <a:defRPr/>
              </a:pPr>
              <a:t>‹#›</a:t>
            </a:fld>
            <a:endParaRPr lang="en-IE"/>
          </a:p>
        </p:txBody>
      </p:sp>
    </p:spTree>
    <p:extLst>
      <p:ext uri="{BB962C8B-B14F-4D97-AF65-F5344CB8AC3E}">
        <p14:creationId xmlns:p14="http://schemas.microsoft.com/office/powerpoint/2010/main" val="341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7863A35-4294-47BC-B48D-4B841A293B42}" type="datetime1">
              <a:rPr lang="en-IE"/>
              <a:pPr>
                <a:defRPr/>
              </a:pPr>
              <a:t>13/11/2014</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A493E7B3-3060-4339-AC00-B33AF4939654}" type="slidenum">
              <a:rPr lang="en-IE"/>
              <a:pPr>
                <a:defRPr/>
              </a:pPr>
              <a:t>‹#›</a:t>
            </a:fld>
            <a:endParaRPr lang="en-IE"/>
          </a:p>
        </p:txBody>
      </p:sp>
    </p:spTree>
    <p:extLst>
      <p:ext uri="{BB962C8B-B14F-4D97-AF65-F5344CB8AC3E}">
        <p14:creationId xmlns:p14="http://schemas.microsoft.com/office/powerpoint/2010/main" val="19298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6B36EDB-8EE3-4D90-A7D5-994E83B3AD37}" type="datetime1">
              <a:rPr lang="en-IE"/>
              <a:pPr>
                <a:defRPr/>
              </a:pPr>
              <a:t>13/11/2014</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57653DDA-35C6-467F-9F26-A2CD2847F1C1}" type="slidenum">
              <a:rPr lang="en-IE"/>
              <a:pPr>
                <a:defRPr/>
              </a:pPr>
              <a:t>‹#›</a:t>
            </a:fld>
            <a:endParaRPr lang="en-IE"/>
          </a:p>
        </p:txBody>
      </p:sp>
    </p:spTree>
    <p:extLst>
      <p:ext uri="{BB962C8B-B14F-4D97-AF65-F5344CB8AC3E}">
        <p14:creationId xmlns:p14="http://schemas.microsoft.com/office/powerpoint/2010/main" val="615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B8560B-ABCD-42F6-A50D-104F82966644}" type="datetime1">
              <a:rPr lang="en-IE"/>
              <a:pPr>
                <a:defRPr/>
              </a:pPr>
              <a:t>13/11/2014</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1D90522-4B98-40B7-B02A-AFF15E532953}" type="slidenum">
              <a:rPr lang="en-IE"/>
              <a:pPr>
                <a:defRPr/>
              </a:pPr>
              <a:t>‹#›</a:t>
            </a:fld>
            <a:endParaRPr lang="en-IE"/>
          </a:p>
        </p:txBody>
      </p:sp>
    </p:spTree>
    <p:extLst>
      <p:ext uri="{BB962C8B-B14F-4D97-AF65-F5344CB8AC3E}">
        <p14:creationId xmlns:p14="http://schemas.microsoft.com/office/powerpoint/2010/main" val="1587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434AD6-C4FD-4BF9-BE8B-F9912A558037}"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D45BDF6-89DA-4181-815A-0E179FBAC89C}" type="slidenum">
              <a:rPr lang="en-IE"/>
              <a:pPr>
                <a:defRPr/>
              </a:pPr>
              <a:t>‹#›</a:t>
            </a:fld>
            <a:endParaRPr lang="en-IE"/>
          </a:p>
        </p:txBody>
      </p:sp>
    </p:spTree>
    <p:extLst>
      <p:ext uri="{BB962C8B-B14F-4D97-AF65-F5344CB8AC3E}">
        <p14:creationId xmlns:p14="http://schemas.microsoft.com/office/powerpoint/2010/main" val="18364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124B3E-B8DA-4666-A5FD-54AE194C5052}"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0DFE5A4-77A7-4708-8AD1-7872C67DA1AB}" type="slidenum">
              <a:rPr lang="en-IE"/>
              <a:pPr>
                <a:defRPr/>
              </a:pPr>
              <a:t>‹#›</a:t>
            </a:fld>
            <a:endParaRPr lang="en-IE"/>
          </a:p>
        </p:txBody>
      </p:sp>
    </p:spTree>
    <p:extLst>
      <p:ext uri="{BB962C8B-B14F-4D97-AF65-F5344CB8AC3E}">
        <p14:creationId xmlns:p14="http://schemas.microsoft.com/office/powerpoint/2010/main" val="16246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5C439A1-F6CF-4F41-A7D0-90230FFAEC73}" type="datetime1">
              <a:rPr lang="en-IE"/>
              <a:pPr>
                <a:defRPr/>
              </a:pPr>
              <a:t>13/11/2014</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2F810C8-190C-4221-AF1D-989F876421FF}"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7"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3VQcMuDUL4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youtube.com/watch?v=cPYXto03Xp0&amp;feature=related" TargetMode="External"/><Relationship Id="rId4" Type="http://schemas.openxmlformats.org/officeDocument/2006/relationships/hyperlink" Target="http://www.youtube.com/watch?v=hBp9HvXOHxQ&amp;feature=related"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981200"/>
            <a:ext cx="8001000" cy="1143000"/>
          </a:xfrm>
        </p:spPr>
        <p:txBody>
          <a:bodyPr/>
          <a:lstStyle/>
          <a:p>
            <a:pPr algn="ctr"/>
            <a:r>
              <a:rPr lang="en-GB" smtClean="0"/>
              <a:t>Object Oriented Programming 2</a:t>
            </a:r>
            <a:br>
              <a:rPr lang="en-GB" smtClean="0"/>
            </a:br>
            <a:r>
              <a:rPr lang="en-GB" smtClean="0"/>
              <a:t>Section 6</a:t>
            </a:r>
            <a:br>
              <a:rPr lang="en-GB" smtClean="0"/>
            </a:br>
            <a:endParaRPr lang="en-GB" smtClean="0"/>
          </a:p>
        </p:txBody>
      </p:sp>
      <p:sp>
        <p:nvSpPr>
          <p:cNvPr id="2051" name="Rectangle 6"/>
          <p:cNvSpPr>
            <a:spLocks noGrp="1" noChangeArrowheads="1"/>
          </p:cNvSpPr>
          <p:nvPr>
            <p:ph type="subTitle" idx="1"/>
          </p:nvPr>
        </p:nvSpPr>
        <p:spPr/>
        <p:txBody>
          <a:bodyPr/>
          <a:lstStyle/>
          <a:p>
            <a:pPr algn="l">
              <a:lnSpc>
                <a:spcPct val="80000"/>
              </a:lnSpc>
            </a:pPr>
            <a:r>
              <a:rPr lang="en-GB" sz="2800" smtClean="0"/>
              <a:t>Unit 16: persistence : basics</a:t>
            </a:r>
          </a:p>
          <a:p>
            <a:pPr algn="l">
              <a:lnSpc>
                <a:spcPct val="80000"/>
              </a:lnSpc>
            </a:pPr>
            <a:r>
              <a:rPr lang="en-GB" sz="2800" smtClean="0"/>
              <a:t>Unit 17: persistence: text and data streams, choosing files</a:t>
            </a:r>
          </a:p>
          <a:p>
            <a:pPr algn="l">
              <a:lnSpc>
                <a:spcPct val="80000"/>
              </a:lnSpc>
            </a:pPr>
            <a:r>
              <a:rPr lang="en-GB" sz="2800" smtClean="0"/>
              <a:t>Unit 18: a first java data structure</a:t>
            </a:r>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2832B59-94DA-4367-9435-65EBF54953FD}" type="slidenum">
              <a:rPr lang="en-IE" sz="1400" smtClean="0"/>
              <a:pPr/>
              <a:t>10</a:t>
            </a:fld>
            <a:endParaRPr lang="en-IE" sz="1400" smtClean="0"/>
          </a:p>
        </p:txBody>
      </p:sp>
      <p:sp>
        <p:nvSpPr>
          <p:cNvPr id="11267" name="Rectangle 2"/>
          <p:cNvSpPr>
            <a:spLocks noGrp="1" noChangeArrowheads="1"/>
          </p:cNvSpPr>
          <p:nvPr>
            <p:ph type="title"/>
          </p:nvPr>
        </p:nvSpPr>
        <p:spPr/>
        <p:txBody>
          <a:bodyPr/>
          <a:lstStyle/>
          <a:p>
            <a:r>
              <a:rPr lang="en-US" smtClean="0"/>
              <a:t>Object File I/O</a:t>
            </a:r>
          </a:p>
        </p:txBody>
      </p:sp>
      <p:sp>
        <p:nvSpPr>
          <p:cNvPr id="11268" name="Rectangle 3"/>
          <p:cNvSpPr>
            <a:spLocks noGrp="1" noChangeArrowheads="1"/>
          </p:cNvSpPr>
          <p:nvPr>
            <p:ph type="body" idx="1"/>
          </p:nvPr>
        </p:nvSpPr>
        <p:spPr>
          <a:xfrm>
            <a:off x="685800" y="1752600"/>
            <a:ext cx="7772400" cy="3895725"/>
          </a:xfrm>
        </p:spPr>
        <p:txBody>
          <a:bodyPr/>
          <a:lstStyle/>
          <a:p>
            <a:r>
              <a:rPr lang="en-US" sz="2400" smtClean="0"/>
              <a:t>It is very simple to write an object to a file.</a:t>
            </a:r>
          </a:p>
          <a:p>
            <a:r>
              <a:rPr lang="en-US" sz="2400" smtClean="0"/>
              <a:t>Use </a:t>
            </a:r>
            <a:r>
              <a:rPr lang="en-US" sz="2400" smtClean="0">
                <a:solidFill>
                  <a:schemeClr val="tx2"/>
                </a:solidFill>
              </a:rPr>
              <a:t>ObjectOutputStream</a:t>
            </a:r>
            <a:r>
              <a:rPr lang="en-US" sz="2400" smtClean="0"/>
              <a:t> and </a:t>
            </a:r>
            <a:r>
              <a:rPr lang="en-US" sz="2400" smtClean="0">
                <a:solidFill>
                  <a:schemeClr val="tx2"/>
                </a:solidFill>
              </a:rPr>
              <a:t>ObjectInputStream</a:t>
            </a:r>
            <a:r>
              <a:rPr lang="en-US" sz="2400" smtClean="0"/>
              <a:t>.</a:t>
            </a:r>
          </a:p>
          <a:p>
            <a:r>
              <a:rPr lang="en-US" sz="2400" smtClean="0"/>
              <a:t>To save objects from a given class, the class declaration must include the phrase </a:t>
            </a:r>
            <a:r>
              <a:rPr lang="en-US" sz="2400" smtClean="0">
                <a:solidFill>
                  <a:schemeClr val="tx2"/>
                </a:solidFill>
              </a:rPr>
              <a:t>implements Serializable</a:t>
            </a:r>
            <a:r>
              <a:rPr lang="en-US" sz="2400" smtClean="0"/>
              <a:t>. For example,</a:t>
            </a:r>
          </a:p>
          <a:p>
            <a:pPr lvl="3">
              <a:buFontTx/>
              <a:buNone/>
            </a:pPr>
            <a:r>
              <a:rPr lang="en-IE" sz="1800" smtClean="0">
                <a:solidFill>
                  <a:schemeClr val="accent2"/>
                </a:solidFill>
                <a:latin typeface="Courier New" pitchFamily="49" charset="0"/>
              </a:rPr>
              <a:t>import </a:t>
            </a:r>
            <a:r>
              <a:rPr lang="en-IE" sz="1800" smtClean="0">
                <a:solidFill>
                  <a:schemeClr val="tx2"/>
                </a:solidFill>
                <a:latin typeface="Courier New" pitchFamily="49" charset="0"/>
              </a:rPr>
              <a:t>java.io.*;</a:t>
            </a:r>
            <a:endParaRPr lang="en-US" sz="1800" smtClean="0">
              <a:solidFill>
                <a:schemeClr val="tx2"/>
              </a:solidFill>
              <a:latin typeface="Courier New" pitchFamily="49" charset="0"/>
            </a:endParaRPr>
          </a:p>
          <a:p>
            <a:pPr lvl="3">
              <a:buFontTx/>
              <a:buNone/>
            </a:pPr>
            <a:r>
              <a:rPr lang="en-US" sz="1800" smtClean="0">
                <a:solidFill>
                  <a:schemeClr val="accent2"/>
                </a:solidFill>
                <a:latin typeface="Courier New" pitchFamily="49" charset="0"/>
              </a:rPr>
              <a:t>public class</a:t>
            </a:r>
            <a:r>
              <a:rPr lang="en-US" sz="1800" smtClean="0">
                <a:solidFill>
                  <a:schemeClr val="tx2"/>
                </a:solidFill>
                <a:latin typeface="Courier New" pitchFamily="49" charset="0"/>
              </a:rPr>
              <a:t> Person </a:t>
            </a:r>
            <a:r>
              <a:rPr lang="en-US" sz="1800" smtClean="0">
                <a:solidFill>
                  <a:schemeClr val="accent2"/>
                </a:solidFill>
                <a:latin typeface="Courier New" pitchFamily="49" charset="0"/>
              </a:rPr>
              <a:t>implements</a:t>
            </a:r>
            <a:r>
              <a:rPr lang="en-US" sz="1800" smtClean="0">
                <a:solidFill>
                  <a:schemeClr val="tx2"/>
                </a:solidFill>
                <a:latin typeface="Courier New" pitchFamily="49" charset="0"/>
              </a:rPr>
              <a:t> Serializable </a:t>
            </a:r>
            <a:r>
              <a:rPr lang="en-US" sz="1800" smtClean="0">
                <a:solidFill>
                  <a:srgbClr val="FF0000"/>
                </a:solidFill>
                <a:latin typeface="Courier New" pitchFamily="49" charset="0"/>
              </a:rPr>
              <a:t>{</a:t>
            </a:r>
          </a:p>
          <a:p>
            <a:pPr lvl="3">
              <a:buFontTx/>
              <a:buNone/>
            </a:pPr>
            <a:r>
              <a:rPr lang="en-US" sz="1800" smtClean="0">
                <a:solidFill>
                  <a:schemeClr val="tx2"/>
                </a:solidFill>
                <a:latin typeface="Courier New" pitchFamily="49" charset="0"/>
              </a:rPr>
              <a:t> . . .</a:t>
            </a:r>
          </a:p>
          <a:p>
            <a:pPr lvl="3">
              <a:buFontTx/>
              <a:buNone/>
            </a:pPr>
            <a:r>
              <a:rPr lang="en-US" sz="1800" smtClean="0">
                <a:solidFill>
                  <a:srgbClr val="FF0000"/>
                </a:solidFill>
                <a:latin typeface="Courier New" pitchFamily="49"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EFC1B55-69CB-4A4C-8FA2-9958A64A316D}" type="slidenum">
              <a:rPr lang="en-IE" sz="1400" smtClean="0"/>
              <a:pPr/>
              <a:t>11</a:t>
            </a:fld>
            <a:endParaRPr lang="en-IE" sz="1400" smtClean="0"/>
          </a:p>
        </p:txBody>
      </p:sp>
      <p:sp>
        <p:nvSpPr>
          <p:cNvPr id="12291" name="Rectangle 2"/>
          <p:cNvSpPr>
            <a:spLocks noGrp="1" noChangeArrowheads="1"/>
          </p:cNvSpPr>
          <p:nvPr>
            <p:ph type="title"/>
          </p:nvPr>
        </p:nvSpPr>
        <p:spPr/>
        <p:txBody>
          <a:bodyPr/>
          <a:lstStyle/>
          <a:p>
            <a:r>
              <a:rPr lang="en-US" smtClean="0"/>
              <a:t>Saving Objects</a:t>
            </a:r>
          </a:p>
        </p:txBody>
      </p:sp>
      <p:grpSp>
        <p:nvGrpSpPr>
          <p:cNvPr id="12292" name="Group 3"/>
          <p:cNvGrpSpPr>
            <a:grpSpLocks/>
          </p:cNvGrpSpPr>
          <p:nvPr/>
        </p:nvGrpSpPr>
        <p:grpSpPr bwMode="auto">
          <a:xfrm>
            <a:off x="658813" y="1171575"/>
            <a:ext cx="7959725" cy="1697038"/>
            <a:chOff x="415" y="738"/>
            <a:chExt cx="5014" cy="1069"/>
          </a:xfrm>
        </p:grpSpPr>
        <p:sp>
          <p:nvSpPr>
            <p:cNvPr id="12300" name="Rectangle 4"/>
            <p:cNvSpPr>
              <a:spLocks noChangeArrowheads="1"/>
            </p:cNvSpPr>
            <p:nvPr/>
          </p:nvSpPr>
          <p:spPr bwMode="auto">
            <a:xfrm>
              <a:off x="415" y="738"/>
              <a:ext cx="5014" cy="10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301" name="Rectangle 5"/>
            <p:cNvSpPr>
              <a:spLocks noChangeArrowheads="1"/>
            </p:cNvSpPr>
            <p:nvPr/>
          </p:nvSpPr>
          <p:spPr bwMode="auto">
            <a:xfrm>
              <a:off x="455" y="811"/>
              <a:ext cx="493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					outFile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"objects.data"</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FileOutputStream   outFileStream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FileOutputStream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outFile</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ObjectOutputStream outObjectStream</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ObjectOutputStream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outFileStream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2293" name="Group 6"/>
          <p:cNvGrpSpPr>
            <a:grpSpLocks/>
          </p:cNvGrpSpPr>
          <p:nvPr/>
        </p:nvGrpSpPr>
        <p:grpSpPr bwMode="auto">
          <a:xfrm>
            <a:off x="703263" y="3222625"/>
            <a:ext cx="7959725" cy="750888"/>
            <a:chOff x="415" y="738"/>
            <a:chExt cx="5014" cy="1130"/>
          </a:xfrm>
        </p:grpSpPr>
        <p:sp>
          <p:nvSpPr>
            <p:cNvPr id="12298" name="Rectangle 7"/>
            <p:cNvSpPr>
              <a:spLocks noChangeArrowheads="1"/>
            </p:cNvSpPr>
            <p:nvPr/>
          </p:nvSpPr>
          <p:spPr bwMode="auto">
            <a:xfrm>
              <a:off x="415" y="738"/>
              <a:ext cx="5014" cy="106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299" name="Rectangle 8"/>
            <p:cNvSpPr>
              <a:spLocks noChangeArrowheads="1"/>
            </p:cNvSpPr>
            <p:nvPr/>
          </p:nvSpPr>
          <p:spPr bwMode="auto">
            <a:xfrm>
              <a:off x="455" y="810"/>
              <a:ext cx="4932"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Person person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Person</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"Mr. Espresso"</a:t>
              </a:r>
              <a:r>
                <a:rPr kumimoji="1" lang="en-US" sz="1600">
                  <a:latin typeface="Courier New" pitchFamily="49" charset="0"/>
                  <a:ea typeface="MS PMincho" pitchFamily="18" charset="-128"/>
                </a:rPr>
                <a:t>, 20, </a:t>
              </a:r>
              <a:r>
                <a:rPr kumimoji="1" lang="en-US" sz="1600">
                  <a:solidFill>
                    <a:srgbClr val="6666FF"/>
                  </a:solidFill>
                  <a:latin typeface="Courier New" pitchFamily="49" charset="0"/>
                  <a:ea typeface="MS PMincho" pitchFamily="18" charset="-128"/>
                </a:rPr>
                <a:t>'M'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1600">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person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2294" name="Group 9"/>
          <p:cNvGrpSpPr>
            <a:grpSpLocks/>
          </p:cNvGrpSpPr>
          <p:nvPr/>
        </p:nvGrpSpPr>
        <p:grpSpPr bwMode="auto">
          <a:xfrm>
            <a:off x="719138" y="4408488"/>
            <a:ext cx="7959725" cy="1222375"/>
            <a:chOff x="453" y="2642"/>
            <a:chExt cx="5014" cy="770"/>
          </a:xfrm>
        </p:grpSpPr>
        <p:sp>
          <p:nvSpPr>
            <p:cNvPr id="12296" name="Rectangle 10"/>
            <p:cNvSpPr>
              <a:spLocks noChangeArrowheads="1"/>
            </p:cNvSpPr>
            <p:nvPr/>
          </p:nvSpPr>
          <p:spPr bwMode="auto">
            <a:xfrm>
              <a:off x="453" y="2642"/>
              <a:ext cx="5014" cy="77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297" name="Rectangle 11"/>
            <p:cNvSpPr>
              <a:spLocks noChangeArrowheads="1"/>
            </p:cNvSpPr>
            <p:nvPr/>
          </p:nvSpPr>
          <p:spPr bwMode="auto">
            <a:xfrm>
              <a:off x="493" y="2715"/>
              <a:ext cx="493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account1		= new Account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bank1			  = new Bank</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1600">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account1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bank1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endParaRPr kumimoji="1" lang="en-US" sz="800">
                <a:latin typeface="Courier New" pitchFamily="49" charset="0"/>
                <a:ea typeface="MS PMincho" pitchFamily="18" charset="-128"/>
              </a:endParaRPr>
            </a:p>
          </p:txBody>
        </p:sp>
      </p:grpSp>
      <p:sp>
        <p:nvSpPr>
          <p:cNvPr id="12295" name="AutoShape 12"/>
          <p:cNvSpPr>
            <a:spLocks noChangeArrowheads="1"/>
          </p:cNvSpPr>
          <p:nvPr/>
        </p:nvSpPr>
        <p:spPr bwMode="auto">
          <a:xfrm>
            <a:off x="6654800" y="4627563"/>
            <a:ext cx="1860550" cy="777875"/>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Could save objects from the different classes.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EF1BC4-1422-42BB-A433-79F56DB1EA05}" type="slidenum">
              <a:rPr lang="en-IE" sz="1400" smtClean="0"/>
              <a:pPr/>
              <a:t>12</a:t>
            </a:fld>
            <a:endParaRPr lang="en-IE" sz="1400" smtClean="0"/>
          </a:p>
        </p:txBody>
      </p:sp>
      <p:sp>
        <p:nvSpPr>
          <p:cNvPr id="13315" name="Rectangle 2"/>
          <p:cNvSpPr>
            <a:spLocks noGrp="1" noChangeArrowheads="1"/>
          </p:cNvSpPr>
          <p:nvPr>
            <p:ph type="title"/>
          </p:nvPr>
        </p:nvSpPr>
        <p:spPr/>
        <p:txBody>
          <a:bodyPr/>
          <a:lstStyle/>
          <a:p>
            <a:r>
              <a:rPr lang="en-US" smtClean="0"/>
              <a:t>Reading Objects</a:t>
            </a:r>
          </a:p>
        </p:txBody>
      </p:sp>
      <p:grpSp>
        <p:nvGrpSpPr>
          <p:cNvPr id="13316" name="Group 3"/>
          <p:cNvGrpSpPr>
            <a:grpSpLocks/>
          </p:cNvGrpSpPr>
          <p:nvPr/>
        </p:nvGrpSpPr>
        <p:grpSpPr bwMode="auto">
          <a:xfrm>
            <a:off x="658813" y="1171575"/>
            <a:ext cx="7959725" cy="1697038"/>
            <a:chOff x="415" y="738"/>
            <a:chExt cx="5014" cy="1069"/>
          </a:xfrm>
        </p:grpSpPr>
        <p:sp>
          <p:nvSpPr>
            <p:cNvPr id="13325" name="Rectangle 4"/>
            <p:cNvSpPr>
              <a:spLocks noChangeArrowheads="1"/>
            </p:cNvSpPr>
            <p:nvPr/>
          </p:nvSpPr>
          <p:spPr bwMode="auto">
            <a:xfrm>
              <a:off x="415" y="738"/>
              <a:ext cx="5014" cy="10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6" name="Rectangle 5"/>
            <p:cNvSpPr>
              <a:spLocks noChangeArrowheads="1"/>
            </p:cNvSpPr>
            <p:nvPr/>
          </p:nvSpPr>
          <p:spPr bwMode="auto">
            <a:xfrm>
              <a:off x="455" y="811"/>
              <a:ext cx="493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					inFile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"objects.data"</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FileInputStream    inFileStream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FileInputStream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inFile</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ObjectInputStream inObjectStream</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ObjectInputStream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inFileStream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3317" name="Group 6"/>
          <p:cNvGrpSpPr>
            <a:grpSpLocks/>
          </p:cNvGrpSpPr>
          <p:nvPr/>
        </p:nvGrpSpPr>
        <p:grpSpPr bwMode="auto">
          <a:xfrm>
            <a:off x="712788" y="3282950"/>
            <a:ext cx="7959725" cy="1004888"/>
            <a:chOff x="449" y="1983"/>
            <a:chExt cx="5014" cy="633"/>
          </a:xfrm>
        </p:grpSpPr>
        <p:sp>
          <p:nvSpPr>
            <p:cNvPr id="13323" name="Rectangle 7"/>
            <p:cNvSpPr>
              <a:spLocks noChangeArrowheads="1"/>
            </p:cNvSpPr>
            <p:nvPr/>
          </p:nvSpPr>
          <p:spPr bwMode="auto">
            <a:xfrm>
              <a:off x="449" y="1983"/>
              <a:ext cx="5014" cy="63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4" name="Rectangle 8"/>
            <p:cNvSpPr>
              <a:spLocks noChangeArrowheads="1"/>
            </p:cNvSpPr>
            <p:nvPr/>
          </p:nvSpPr>
          <p:spPr bwMode="auto">
            <a:xfrm>
              <a:off x="483" y="2079"/>
              <a:ext cx="49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Person person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3318" name="Group 9"/>
          <p:cNvGrpSpPr>
            <a:grpSpLocks/>
          </p:cNvGrpSpPr>
          <p:nvPr/>
        </p:nvGrpSpPr>
        <p:grpSpPr bwMode="auto">
          <a:xfrm>
            <a:off x="728663" y="4683125"/>
            <a:ext cx="7959725" cy="1141413"/>
            <a:chOff x="474" y="2985"/>
            <a:chExt cx="5014" cy="719"/>
          </a:xfrm>
        </p:grpSpPr>
        <p:sp>
          <p:nvSpPr>
            <p:cNvPr id="13321" name="Rectangle 10"/>
            <p:cNvSpPr>
              <a:spLocks noChangeArrowheads="1"/>
            </p:cNvSpPr>
            <p:nvPr/>
          </p:nvSpPr>
          <p:spPr bwMode="auto">
            <a:xfrm>
              <a:off x="474" y="2985"/>
              <a:ext cx="5014" cy="7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2" name="Rectangle 11"/>
            <p:cNvSpPr>
              <a:spLocks noChangeArrowheads="1"/>
            </p:cNvSpPr>
            <p:nvPr/>
          </p:nvSpPr>
          <p:spPr bwMode="auto">
            <a:xfrm>
              <a:off x="514" y="3058"/>
              <a:ext cx="4932"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Account account1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Account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Bank    bank1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Bank</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800">
                <a:latin typeface="Courier New" pitchFamily="49" charset="0"/>
                <a:ea typeface="MS PMincho" pitchFamily="18" charset="-128"/>
              </a:endParaRPr>
            </a:p>
          </p:txBody>
        </p:sp>
      </p:grpSp>
      <p:sp>
        <p:nvSpPr>
          <p:cNvPr id="13319" name="AutoShape 12"/>
          <p:cNvSpPr>
            <a:spLocks noChangeArrowheads="1"/>
          </p:cNvSpPr>
          <p:nvPr/>
        </p:nvSpPr>
        <p:spPr bwMode="auto">
          <a:xfrm>
            <a:off x="7043738" y="5008563"/>
            <a:ext cx="1522412" cy="506412"/>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Must read in the correct order.</a:t>
            </a:r>
          </a:p>
        </p:txBody>
      </p:sp>
      <p:sp>
        <p:nvSpPr>
          <p:cNvPr id="13320" name="AutoShape 13"/>
          <p:cNvSpPr>
            <a:spLocks noChangeArrowheads="1"/>
          </p:cNvSpPr>
          <p:nvPr/>
        </p:nvSpPr>
        <p:spPr bwMode="auto">
          <a:xfrm>
            <a:off x="6983413" y="3465513"/>
            <a:ext cx="1565275" cy="665162"/>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Must type cast to the correct object type.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64A8848-A910-477C-A419-B27BDB004C47}" type="slidenum">
              <a:rPr lang="en-IE" sz="1400" smtClean="0"/>
              <a:pPr/>
              <a:t>13</a:t>
            </a:fld>
            <a:endParaRPr lang="en-IE" sz="1400" smtClean="0"/>
          </a:p>
        </p:txBody>
      </p:sp>
      <p:sp>
        <p:nvSpPr>
          <p:cNvPr id="14339" name="Rectangle 2"/>
          <p:cNvSpPr>
            <a:spLocks noGrp="1" noChangeArrowheads="1"/>
          </p:cNvSpPr>
          <p:nvPr>
            <p:ph type="title"/>
          </p:nvPr>
        </p:nvSpPr>
        <p:spPr/>
        <p:txBody>
          <a:bodyPr/>
          <a:lstStyle/>
          <a:p>
            <a:r>
              <a:rPr lang="en-IE" smtClean="0"/>
              <a:t>Abbreviated stream construction:</a:t>
            </a:r>
            <a:endParaRPr lang="en-US" smtClean="0"/>
          </a:p>
        </p:txBody>
      </p:sp>
      <p:sp>
        <p:nvSpPr>
          <p:cNvPr id="14340" name="Rectangle 3"/>
          <p:cNvSpPr>
            <a:spLocks noGrp="1" noChangeArrowheads="1"/>
          </p:cNvSpPr>
          <p:nvPr>
            <p:ph type="body" idx="1"/>
          </p:nvPr>
        </p:nvSpPr>
        <p:spPr/>
        <p:txBody>
          <a:bodyPr/>
          <a:lstStyle/>
          <a:p>
            <a:pPr>
              <a:buFontTx/>
              <a:buNone/>
            </a:pPr>
            <a:r>
              <a:rPr lang="en-US" sz="2800" smtClean="0"/>
              <a:t>ObjectInputStream in = new ObjectInputStream( </a:t>
            </a:r>
          </a:p>
          <a:p>
            <a:pPr>
              <a:buFontTx/>
              <a:buNone/>
            </a:pPr>
            <a:r>
              <a:rPr lang="en-US" sz="2800" smtClean="0"/>
              <a:t>                     new FileInputStream( "objects.data"));</a:t>
            </a:r>
          </a:p>
          <a:p>
            <a:pPr>
              <a:buFontTx/>
              <a:buNone/>
            </a:pPr>
            <a:endParaRPr lang="en-IE" sz="2800" smtClean="0"/>
          </a:p>
          <a:p>
            <a:pPr>
              <a:buFontTx/>
              <a:buNone/>
            </a:pPr>
            <a:r>
              <a:rPr lang="en-IE" smtClean="0"/>
              <a:t>similarly for the output stream</a:t>
            </a: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A3274E6-37C8-420E-A956-FD7A388F85C9}" type="slidenum">
              <a:rPr lang="en-IE" sz="1400" smtClean="0"/>
              <a:pPr/>
              <a:t>14</a:t>
            </a:fld>
            <a:endParaRPr lang="en-IE" sz="1400" smtClean="0"/>
          </a:p>
        </p:txBody>
      </p:sp>
      <p:sp>
        <p:nvSpPr>
          <p:cNvPr id="15363" name="Rectangle 2"/>
          <p:cNvSpPr>
            <a:spLocks noGrp="1" noChangeArrowheads="1"/>
          </p:cNvSpPr>
          <p:nvPr>
            <p:ph type="title"/>
          </p:nvPr>
        </p:nvSpPr>
        <p:spPr/>
        <p:txBody>
          <a:bodyPr/>
          <a:lstStyle/>
          <a:p>
            <a:r>
              <a:rPr lang="en-US" smtClean="0"/>
              <a:t>Saving and Loading Arrays</a:t>
            </a:r>
          </a:p>
        </p:txBody>
      </p:sp>
      <p:sp>
        <p:nvSpPr>
          <p:cNvPr id="15364" name="Rectangle 3"/>
          <p:cNvSpPr>
            <a:spLocks noGrp="1" noChangeArrowheads="1"/>
          </p:cNvSpPr>
          <p:nvPr>
            <p:ph type="body" idx="1"/>
          </p:nvPr>
        </p:nvSpPr>
        <p:spPr>
          <a:xfrm>
            <a:off x="682625" y="1174750"/>
            <a:ext cx="7772400" cy="684213"/>
          </a:xfrm>
        </p:spPr>
        <p:txBody>
          <a:bodyPr/>
          <a:lstStyle/>
          <a:p>
            <a:pPr>
              <a:lnSpc>
                <a:spcPct val="90000"/>
              </a:lnSpc>
            </a:pPr>
            <a:r>
              <a:rPr lang="en-US" sz="2400" smtClean="0"/>
              <a:t>Instead of processing array elements individually, it is possible to save and load the whole array at once.</a:t>
            </a:r>
            <a:endParaRPr lang="en-US" sz="2400" smtClean="0">
              <a:latin typeface="Courier New" pitchFamily="49" charset="0"/>
            </a:endParaRPr>
          </a:p>
        </p:txBody>
      </p:sp>
      <p:grpSp>
        <p:nvGrpSpPr>
          <p:cNvPr id="15365" name="Group 4"/>
          <p:cNvGrpSpPr>
            <a:grpSpLocks/>
          </p:cNvGrpSpPr>
          <p:nvPr/>
        </p:nvGrpSpPr>
        <p:grpSpPr bwMode="auto">
          <a:xfrm>
            <a:off x="804863" y="2220913"/>
            <a:ext cx="7958137" cy="2151062"/>
            <a:chOff x="507" y="1399"/>
            <a:chExt cx="5013" cy="1355"/>
          </a:xfrm>
        </p:grpSpPr>
        <p:sp>
          <p:nvSpPr>
            <p:cNvPr id="15369" name="Rectangle 5"/>
            <p:cNvSpPr>
              <a:spLocks noChangeArrowheads="1"/>
            </p:cNvSpPr>
            <p:nvPr/>
          </p:nvSpPr>
          <p:spPr bwMode="auto">
            <a:xfrm>
              <a:off x="507" y="1399"/>
              <a:ext cx="5013" cy="135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5370" name="Rectangle 6"/>
            <p:cNvSpPr>
              <a:spLocks noChangeArrowheads="1"/>
            </p:cNvSpPr>
            <p:nvPr/>
          </p:nvSpPr>
          <p:spPr bwMode="auto">
            <a:xfrm>
              <a:off x="589" y="1488"/>
              <a:ext cx="4849"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people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N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a:t>
              </a:r>
              <a:r>
                <a:rPr kumimoji="1" lang="en-US" sz="1600">
                  <a:solidFill>
                    <a:srgbClr val="33CC33"/>
                  </a:solidFill>
                  <a:latin typeface="Courier New" pitchFamily="49" charset="0"/>
                  <a:ea typeface="MS PMincho" pitchFamily="18" charset="-128"/>
                </a:rPr>
                <a:t>//assume N already has a value</a:t>
              </a:r>
            </a:p>
            <a:p>
              <a:pPr eaLnBrk="1" hangingPunct="1">
                <a:lnSpc>
                  <a:spcPct val="55000"/>
                </a:lnSpc>
                <a:spcBef>
                  <a:spcPct val="50000"/>
                </a:spcBef>
                <a:tabLst>
                  <a:tab pos="398463" algn="l"/>
                  <a:tab pos="627063" algn="l"/>
                  <a:tab pos="914400" algn="l"/>
                  <a:tab pos="1143000" algn="l"/>
                  <a:tab pos="1371600" algn="l"/>
                </a:tabLst>
              </a:pPr>
              <a:endParaRPr kumimoji="1" lang="en-US" sz="1600">
                <a:latin typeface="Courier New" pitchFamily="49" charset="0"/>
                <a:ea typeface="MS PMincho" pitchFamily="18" charset="-128"/>
              </a:endParaRPr>
            </a:p>
            <a:p>
              <a:pPr eaLnBrk="1" hangingPunct="1">
                <a:lnSpc>
                  <a:spcPct val="55000"/>
                </a:lnSpc>
                <a:spcBef>
                  <a:spcPct val="5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//build the people array</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 .</a:t>
              </a:r>
            </a:p>
            <a:p>
              <a:pPr eaLnBrk="1" hangingPunct="1">
                <a:lnSpc>
                  <a:spcPct val="55000"/>
                </a:lnSpc>
                <a:spcBef>
                  <a:spcPct val="5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//save the array</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outObjectStream.writeObject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people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r>
                <a:rPr kumimoji="1" lang="en-US" sz="800">
                  <a:latin typeface="Courier New" pitchFamily="49" charset="0"/>
                  <a:ea typeface="MS PMincho" pitchFamily="18" charset="-128"/>
                </a:rPr>
                <a:t>	</a:t>
              </a:r>
            </a:p>
          </p:txBody>
        </p:sp>
      </p:grpSp>
      <p:grpSp>
        <p:nvGrpSpPr>
          <p:cNvPr id="15366" name="Group 7"/>
          <p:cNvGrpSpPr>
            <a:grpSpLocks/>
          </p:cNvGrpSpPr>
          <p:nvPr/>
        </p:nvGrpSpPr>
        <p:grpSpPr bwMode="auto">
          <a:xfrm>
            <a:off x="762000" y="4876800"/>
            <a:ext cx="7697788" cy="1360488"/>
            <a:chOff x="505" y="2541"/>
            <a:chExt cx="4856" cy="653"/>
          </a:xfrm>
        </p:grpSpPr>
        <p:sp>
          <p:nvSpPr>
            <p:cNvPr id="15367" name="Rectangle 8"/>
            <p:cNvSpPr>
              <a:spLocks noChangeArrowheads="1"/>
            </p:cNvSpPr>
            <p:nvPr/>
          </p:nvSpPr>
          <p:spPr bwMode="auto">
            <a:xfrm>
              <a:off x="505" y="2541"/>
              <a:ext cx="4856" cy="65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5368" name="Rectangle 9"/>
            <p:cNvSpPr>
              <a:spLocks noChangeArrowheads="1"/>
            </p:cNvSpPr>
            <p:nvPr/>
          </p:nvSpPr>
          <p:spPr bwMode="auto">
            <a:xfrm>
              <a:off x="584" y="2656"/>
              <a:ext cx="4698"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//read the array</a:t>
              </a:r>
            </a:p>
            <a:p>
              <a:pPr eaLnBrk="1" hangingPunct="1">
                <a:lnSpc>
                  <a:spcPct val="50000"/>
                </a:lnSpc>
                <a:spcBef>
                  <a:spcPct val="30000"/>
                </a:spcBef>
                <a:tabLst>
                  <a:tab pos="398463" algn="l"/>
                  <a:tab pos="627063" algn="l"/>
                  <a:tab pos="914400" algn="l"/>
                  <a:tab pos="1143000" algn="l"/>
                  <a:tab pos="1371600" algn="l"/>
                </a:tabLst>
              </a:pPr>
              <a:endParaRPr kumimoji="1" lang="en-US" sz="1600">
                <a:solidFill>
                  <a:srgbClr val="33CC33"/>
                </a:solidFill>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 people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a:t>
              </a:r>
              <a:r>
                <a:rPr kumimoji="1" lang="en-US" sz="1600">
                  <a:solidFill>
                    <a:srgbClr val="008000"/>
                  </a:solidFill>
                  <a:latin typeface="Courier New" pitchFamily="49" charset="0"/>
                  <a:ea typeface="MS PMincho" pitchFamily="18" charset="-128"/>
                </a:rPr>
                <a:t>it will be a little more complicated if some of the array objects are null</a:t>
              </a:r>
              <a:r>
                <a:rPr kumimoji="1" lang="en-US" sz="800">
                  <a:latin typeface="Courier New" pitchFamily="49" charset="0"/>
                  <a:ea typeface="MS PMincho" pitchFamily="18" charset="-128"/>
                </a:rPr>
                <a:t>	</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13733F0-DD80-43FB-B492-11BC860D73B9}" type="slidenum">
              <a:rPr lang="en-IE" sz="1400" smtClean="0"/>
              <a:pPr/>
              <a:t>15</a:t>
            </a:fld>
            <a:endParaRPr lang="en-IE" sz="1400" smtClean="0"/>
          </a:p>
        </p:txBody>
      </p:sp>
      <p:sp>
        <p:nvSpPr>
          <p:cNvPr id="16387" name="Rectangle 2"/>
          <p:cNvSpPr>
            <a:spLocks noGrp="1" noChangeArrowheads="1"/>
          </p:cNvSpPr>
          <p:nvPr>
            <p:ph type="title"/>
          </p:nvPr>
        </p:nvSpPr>
        <p:spPr/>
        <p:txBody>
          <a:bodyPr/>
          <a:lstStyle/>
          <a:p>
            <a:r>
              <a:rPr lang="en-IE" sz="3600" smtClean="0"/>
              <a:t>The ‘save()’ method from BicycleFrame3</a:t>
            </a:r>
            <a:endParaRPr lang="en-US" sz="3600" smtClean="0"/>
          </a:p>
        </p:txBody>
      </p:sp>
      <p:sp>
        <p:nvSpPr>
          <p:cNvPr id="16388" name="Rectangle 3"/>
          <p:cNvSpPr>
            <a:spLocks noGrp="1" noChangeArrowheads="1"/>
          </p:cNvSpPr>
          <p:nvPr>
            <p:ph type="body" idx="1"/>
          </p:nvPr>
        </p:nvSpPr>
        <p:spPr/>
        <p:txBody>
          <a:bodyPr/>
          <a:lstStyle/>
          <a:p>
            <a:pPr>
              <a:buFontTx/>
              <a:buNone/>
            </a:pPr>
            <a:r>
              <a:rPr lang="en-US" sz="2400" smtClean="0"/>
              <a:t>public void save() throws IOException {</a:t>
            </a:r>
          </a:p>
          <a:p>
            <a:pPr>
              <a:buFontTx/>
              <a:buNone/>
            </a:pPr>
            <a:r>
              <a:rPr lang="en-US" sz="2400" smtClean="0"/>
              <a:t>      	ObjectOutputStream os;</a:t>
            </a:r>
          </a:p>
          <a:p>
            <a:pPr>
              <a:buFontTx/>
              <a:buNone/>
            </a:pPr>
            <a:r>
              <a:rPr lang="en-US" sz="2400" smtClean="0"/>
              <a:t>      	os = new ObjectOutputStream(new </a:t>
            </a:r>
          </a:p>
          <a:p>
            <a:pPr>
              <a:buFontTx/>
              <a:buNone/>
            </a:pPr>
            <a:r>
              <a:rPr lang="en-US" sz="2400" smtClean="0"/>
              <a:t>                   FileOutputStream ("bikes.dat"));</a:t>
            </a:r>
          </a:p>
          <a:p>
            <a:pPr>
              <a:buFontTx/>
              <a:buNone/>
            </a:pPr>
            <a:endParaRPr lang="en-US" sz="2400" smtClean="0"/>
          </a:p>
          <a:p>
            <a:pPr>
              <a:buFontTx/>
              <a:buNone/>
            </a:pPr>
            <a:r>
              <a:rPr lang="en-US" sz="2400" smtClean="0"/>
              <a:t>      	os.writeObject(bikes);</a:t>
            </a:r>
          </a:p>
          <a:p>
            <a:pPr>
              <a:buFontTx/>
              <a:buNone/>
            </a:pPr>
            <a:r>
              <a:rPr lang="en-US" sz="2400" smtClean="0"/>
              <a:t>      	os.close();</a:t>
            </a:r>
          </a:p>
          <a:p>
            <a:pPr>
              <a:buFontTx/>
              <a:buNone/>
            </a:pPr>
            <a:r>
              <a:rPr lang="en-US" sz="2400" smtClean="0"/>
              <a:t>      }</a:t>
            </a:r>
          </a:p>
          <a:p>
            <a:pPr>
              <a:buFontTx/>
              <a:buNone/>
            </a:pPr>
            <a:r>
              <a:rPr lang="en-IE" sz="2400" smtClean="0"/>
              <a:t>// ‘throws IOException’ covered shortly</a:t>
            </a:r>
            <a:endParaRPr 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48A3573-C6FD-40C0-BB28-E8FE92956C50}" type="slidenum">
              <a:rPr lang="en-IE" sz="1400" smtClean="0"/>
              <a:pPr/>
              <a:t>16</a:t>
            </a:fld>
            <a:endParaRPr lang="en-IE" sz="1400" smtClean="0"/>
          </a:p>
        </p:txBody>
      </p:sp>
      <p:sp>
        <p:nvSpPr>
          <p:cNvPr id="17411" name="Rectangle 2"/>
          <p:cNvSpPr>
            <a:spLocks noGrp="1" noChangeArrowheads="1"/>
          </p:cNvSpPr>
          <p:nvPr>
            <p:ph type="title"/>
          </p:nvPr>
        </p:nvSpPr>
        <p:spPr/>
        <p:txBody>
          <a:bodyPr/>
          <a:lstStyle/>
          <a:p>
            <a:r>
              <a:rPr lang="en-IE" sz="3200" smtClean="0"/>
              <a:t>Reading back the bicycle list, Exceptions ignored</a:t>
            </a:r>
            <a:endParaRPr lang="en-US" sz="3200" smtClean="0"/>
          </a:p>
        </p:txBody>
      </p:sp>
      <p:sp>
        <p:nvSpPr>
          <p:cNvPr id="17412" name="Rectangle 3"/>
          <p:cNvSpPr>
            <a:spLocks noGrp="1" noChangeArrowheads="1"/>
          </p:cNvSpPr>
          <p:nvPr>
            <p:ph type="body" idx="1"/>
          </p:nvPr>
        </p:nvSpPr>
        <p:spPr/>
        <p:txBody>
          <a:bodyPr/>
          <a:lstStyle/>
          <a:p>
            <a:pPr>
              <a:lnSpc>
                <a:spcPct val="80000"/>
              </a:lnSpc>
              <a:buFontTx/>
              <a:buNone/>
            </a:pPr>
            <a:endParaRPr lang="en-US" sz="2400" smtClean="0"/>
          </a:p>
          <a:p>
            <a:pPr>
              <a:lnSpc>
                <a:spcPct val="80000"/>
              </a:lnSpc>
              <a:buFontTx/>
              <a:buNone/>
            </a:pPr>
            <a:r>
              <a:rPr lang="en-US" sz="1400" smtClean="0"/>
              <a:t>  </a:t>
            </a:r>
            <a:r>
              <a:rPr lang="en-US" sz="2000" smtClean="0"/>
              <a:t>public void open() {</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a:t>
            </a:r>
            <a:r>
              <a:rPr lang="en-US" sz="2000" smtClean="0">
                <a:solidFill>
                  <a:srgbClr val="008000"/>
                </a:solidFill>
              </a:rPr>
              <a:t>// readObject returns ‘Object’, so typecast needed</a:t>
            </a:r>
          </a:p>
          <a:p>
            <a:pPr>
              <a:lnSpc>
                <a:spcPct val="80000"/>
              </a:lnSpc>
              <a:buFontTx/>
              <a:buNone/>
            </a:pPr>
            <a:r>
              <a:rPr lang="en-US" sz="2000" smtClean="0"/>
              <a:t>          bikes  = (Bicycle []) is.readObject(); </a:t>
            </a:r>
          </a:p>
          <a:p>
            <a:pPr>
              <a:lnSpc>
                <a:spcPct val="80000"/>
              </a:lnSpc>
              <a:buFontTx/>
              <a:buNone/>
            </a:pPr>
            <a:r>
              <a:rPr lang="en-US" sz="2000" smtClean="0"/>
              <a:t>           is.close();</a:t>
            </a:r>
          </a:p>
          <a:p>
            <a:pPr>
              <a:lnSpc>
                <a:spcPct val="80000"/>
              </a:lnSpc>
              <a:buFontTx/>
              <a:buNone/>
            </a:pPr>
            <a:r>
              <a:rPr lang="en-US" sz="2000" smtClean="0"/>
              <a:t>      </a:t>
            </a:r>
            <a:r>
              <a:rPr lang="en-IE" sz="2000" smtClean="0"/>
              <a:t>      </a:t>
            </a:r>
            <a:endParaRPr lang="en-US" sz="2000" smtClean="0"/>
          </a:p>
          <a:p>
            <a:pPr>
              <a:lnSpc>
                <a:spcPct val="80000"/>
              </a:lnSpc>
              <a:buFontTx/>
              <a:buNone/>
            </a:pPr>
            <a:r>
              <a:rPr lang="en-US" sz="2000" smtClean="0"/>
              <a:t>     </a:t>
            </a:r>
            <a:r>
              <a:rPr lang="en-US" sz="2000" smtClean="0">
                <a:solidFill>
                  <a:srgbClr val="008000"/>
                </a:solidFill>
              </a:rPr>
              <a:t>// how many valid bike records? Some might be null</a:t>
            </a:r>
          </a:p>
          <a:p>
            <a:pPr>
              <a:lnSpc>
                <a:spcPct val="80000"/>
              </a:lnSpc>
              <a:buFontTx/>
              <a:buNone/>
            </a:pPr>
            <a:r>
              <a:rPr lang="en-US" sz="2000" smtClean="0"/>
              <a:t>         while (bikes[count] !=null)</a:t>
            </a:r>
          </a:p>
          <a:p>
            <a:pPr>
              <a:lnSpc>
                <a:spcPct val="80000"/>
              </a:lnSpc>
              <a:buFontTx/>
              <a:buNone/>
            </a:pPr>
            <a:r>
              <a:rPr lang="en-US" sz="2000" smtClean="0"/>
              <a:t>      	     count++;</a:t>
            </a:r>
          </a:p>
          <a:p>
            <a:pPr>
              <a:lnSpc>
                <a:spcPct val="80000"/>
              </a:lnSpc>
              <a:buFontTx/>
              <a:buNone/>
            </a:pPr>
            <a:r>
              <a:rPr lang="en-US" sz="2000" smtClean="0"/>
              <a:t>  } // end open()</a:t>
            </a:r>
          </a:p>
          <a:p>
            <a:pPr>
              <a:lnSpc>
                <a:spcPct val="80000"/>
              </a:lnSpc>
              <a:buFontTx/>
              <a:buNone/>
            </a:pPr>
            <a:r>
              <a:rPr lang="en-US" sz="1800" smtClean="0"/>
              <a:t>      </a:t>
            </a:r>
            <a:r>
              <a:rPr lang="en-US" sz="24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3EC336B-B53A-45A7-A42E-7ADEEDA5A27B}" type="slidenum">
              <a:rPr lang="en-IE" sz="1400" smtClean="0"/>
              <a:pPr/>
              <a:t>17</a:t>
            </a:fld>
            <a:endParaRPr lang="en-IE" sz="1400" smtClean="0"/>
          </a:p>
        </p:txBody>
      </p:sp>
      <p:sp>
        <p:nvSpPr>
          <p:cNvPr id="18435" name="Rectangle 2"/>
          <p:cNvSpPr>
            <a:spLocks noGrp="1" noChangeArrowheads="1"/>
          </p:cNvSpPr>
          <p:nvPr>
            <p:ph type="title"/>
          </p:nvPr>
        </p:nvSpPr>
        <p:spPr/>
        <p:txBody>
          <a:bodyPr/>
          <a:lstStyle/>
          <a:p>
            <a:r>
              <a:rPr lang="en-US" sz="4000" smtClean="0"/>
              <a:t>Exceptions</a:t>
            </a:r>
          </a:p>
        </p:txBody>
      </p:sp>
      <p:sp>
        <p:nvSpPr>
          <p:cNvPr id="18436" name="Rectangle 3"/>
          <p:cNvSpPr>
            <a:spLocks noGrp="1" noChangeArrowheads="1"/>
          </p:cNvSpPr>
          <p:nvPr>
            <p:ph type="body" idx="1"/>
          </p:nvPr>
        </p:nvSpPr>
        <p:spPr/>
        <p:txBody>
          <a:bodyPr/>
          <a:lstStyle/>
          <a:p>
            <a:r>
              <a:rPr lang="en-US" sz="2800" smtClean="0"/>
              <a:t>An </a:t>
            </a:r>
            <a:r>
              <a:rPr lang="en-US" sz="2800" i="1" smtClean="0">
                <a:solidFill>
                  <a:srgbClr val="B2311C"/>
                </a:solidFill>
              </a:rPr>
              <a:t>exception</a:t>
            </a:r>
            <a:r>
              <a:rPr lang="en-US" sz="2800" smtClean="0"/>
              <a:t> represents an error condition that can occur during the normal course of program execution. </a:t>
            </a:r>
          </a:p>
          <a:p>
            <a:endParaRPr lang="en-US" sz="2800" smtClean="0"/>
          </a:p>
          <a:p>
            <a:r>
              <a:rPr lang="en-US" sz="2800" smtClean="0"/>
              <a:t>When an exception occurs, or is </a:t>
            </a:r>
            <a:r>
              <a:rPr lang="en-US" sz="2800" i="1" smtClean="0">
                <a:solidFill>
                  <a:srgbClr val="B2311C"/>
                </a:solidFill>
              </a:rPr>
              <a:t>thrown</a:t>
            </a:r>
            <a:r>
              <a:rPr lang="en-US" sz="2800" smtClean="0"/>
              <a:t>, the normal sequence of flow is terminated. The exception-handling routine is then executed; we say the thrown exception is </a:t>
            </a:r>
            <a:r>
              <a:rPr lang="en-US" sz="2800" i="1" smtClean="0">
                <a:solidFill>
                  <a:srgbClr val="B2311C"/>
                </a:solidFill>
              </a:rPr>
              <a:t>caught</a:t>
            </a:r>
            <a:r>
              <a:rPr lang="en-US" sz="2800" smtClean="0"/>
              <a:t>.</a:t>
            </a:r>
          </a:p>
          <a:p>
            <a:r>
              <a:rPr lang="en-IE" sz="2800" smtClean="0"/>
              <a:t>If there is no exception-handling routine in place, the program crashes</a:t>
            </a:r>
            <a:endParaRPr lang="en-US" sz="2800" smtClean="0"/>
          </a:p>
          <a:p>
            <a:endParaRPr lang="en-US" smtClean="0"/>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z="4000" smtClean="0"/>
              <a:t>Short videos on Exceptions</a:t>
            </a:r>
            <a:endParaRPr lang="en-US" sz="4000" smtClean="0"/>
          </a:p>
        </p:txBody>
      </p:sp>
      <p:sp>
        <p:nvSpPr>
          <p:cNvPr id="19459" name="Rectangle 3"/>
          <p:cNvSpPr>
            <a:spLocks noGrp="1" noChangeArrowheads="1"/>
          </p:cNvSpPr>
          <p:nvPr>
            <p:ph type="body" idx="1"/>
          </p:nvPr>
        </p:nvSpPr>
        <p:spPr/>
        <p:txBody>
          <a:bodyPr/>
          <a:lstStyle/>
          <a:p>
            <a:pPr>
              <a:lnSpc>
                <a:spcPct val="90000"/>
              </a:lnSpc>
            </a:pPr>
            <a:r>
              <a:rPr lang="en-US" sz="2800" smtClean="0">
                <a:hlinkClick r:id="rId3"/>
              </a:rPr>
              <a:t>http://www.youtube.com/watch?v=3VQcMuDUL4A</a:t>
            </a:r>
            <a:endParaRPr lang="en-US" sz="2800" smtClean="0"/>
          </a:p>
          <a:p>
            <a:pPr>
              <a:lnSpc>
                <a:spcPct val="90000"/>
              </a:lnSpc>
            </a:pPr>
            <a:endParaRPr lang="en-GB" sz="2800" smtClean="0"/>
          </a:p>
          <a:p>
            <a:pPr>
              <a:lnSpc>
                <a:spcPct val="90000"/>
              </a:lnSpc>
            </a:pPr>
            <a:r>
              <a:rPr lang="en-US" sz="2800" smtClean="0">
                <a:hlinkClick r:id="rId4"/>
              </a:rPr>
              <a:t>http://www.youtube.com/watch?v=hBp9HvXOHxQ&amp;feature=related</a:t>
            </a:r>
            <a:endParaRPr lang="en-US" sz="2800" smtClean="0"/>
          </a:p>
          <a:p>
            <a:pPr>
              <a:lnSpc>
                <a:spcPct val="90000"/>
              </a:lnSpc>
            </a:pPr>
            <a:r>
              <a:rPr lang="en-GB" sz="2800" smtClean="0"/>
              <a:t>(only first 2 minutes relevant)</a:t>
            </a:r>
          </a:p>
          <a:p>
            <a:pPr>
              <a:lnSpc>
                <a:spcPct val="90000"/>
              </a:lnSpc>
            </a:pPr>
            <a:r>
              <a:rPr lang="en-US" sz="2800" smtClean="0">
                <a:hlinkClick r:id="rId5"/>
              </a:rPr>
              <a:t>http://www.youtube.com/watch?v=cPYXto03Xp0&amp;feature=related</a:t>
            </a:r>
            <a:endParaRPr lang="en-US" sz="2800" smtClean="0"/>
          </a:p>
          <a:p>
            <a:pPr>
              <a:lnSpc>
                <a:spcPct val="90000"/>
              </a:lnSpc>
            </a:pPr>
            <a:r>
              <a:rPr lang="en-GB" sz="2800" smtClean="0"/>
              <a:t>(start at 2.2)</a:t>
            </a:r>
            <a:endParaRPr 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4A38DE1-0334-4EEA-A2B1-121FF8F03EAE}" type="slidenum">
              <a:rPr lang="en-IE" sz="1400" smtClean="0"/>
              <a:pPr/>
              <a:t>19</a:t>
            </a:fld>
            <a:endParaRPr lang="en-IE" sz="1400" smtClean="0"/>
          </a:p>
        </p:txBody>
      </p:sp>
      <p:sp>
        <p:nvSpPr>
          <p:cNvPr id="20483" name="Rectangle 2"/>
          <p:cNvSpPr>
            <a:spLocks noGrp="1" noChangeArrowheads="1"/>
          </p:cNvSpPr>
          <p:nvPr>
            <p:ph type="title"/>
          </p:nvPr>
        </p:nvSpPr>
        <p:spPr/>
        <p:txBody>
          <a:bodyPr/>
          <a:lstStyle/>
          <a:p>
            <a:r>
              <a:rPr lang="en-US" sz="4000" smtClean="0"/>
              <a:t>Not Catching Exceptions</a:t>
            </a:r>
          </a:p>
        </p:txBody>
      </p:sp>
      <p:grpSp>
        <p:nvGrpSpPr>
          <p:cNvPr id="20484" name="Group 3"/>
          <p:cNvGrpSpPr>
            <a:grpSpLocks/>
          </p:cNvGrpSpPr>
          <p:nvPr/>
        </p:nvGrpSpPr>
        <p:grpSpPr bwMode="auto">
          <a:xfrm>
            <a:off x="730250" y="1214438"/>
            <a:ext cx="7956550" cy="2222500"/>
            <a:chOff x="691" y="737"/>
            <a:chExt cx="4469" cy="2884"/>
          </a:xfrm>
        </p:grpSpPr>
        <p:sp>
          <p:nvSpPr>
            <p:cNvPr id="20489"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0490" name="Rectangle 5"/>
            <p:cNvSpPr>
              <a:spLocks noChangeArrowheads="1"/>
            </p:cNvSpPr>
            <p:nvPr/>
          </p:nvSpPr>
          <p:spPr bwMode="auto">
            <a:xfrm>
              <a:off x="806" y="877"/>
              <a:ext cx="4303" cy="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latin typeface="Courier New" pitchFamily="49" charset="0"/>
                  <a:ea typeface="ＭＳ Ｐゴシック" pitchFamily="34" charset="-128"/>
                </a:rPr>
                <a:t>String inputStr;</a:t>
              </a: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age;</a:t>
              </a:r>
            </a:p>
            <a:p>
              <a:pPr eaLnBrk="1" hangingPunct="1">
                <a:lnSpc>
                  <a:spcPct val="80000"/>
                </a:lnSpc>
                <a:spcBef>
                  <a:spcPct val="50000"/>
                </a:spcBef>
                <a:tabLst>
                  <a:tab pos="457200" algn="l"/>
                </a:tabLst>
              </a:pPr>
              <a:r>
                <a:rPr lang="en-GB" sz="1800">
                  <a:latin typeface="Courier New" pitchFamily="49" charset="0"/>
                  <a:ea typeface="ＭＳ Ｐゴシック" pitchFamily="34" charset="-128"/>
                </a:rPr>
                <a:t>                   // user enters “ten” as text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inputStr = JOptionPane.showInputDialog</a:t>
              </a:r>
              <a:r>
                <a:rPr lang="en-US" sz="1800">
                  <a:solidFill>
                    <a:srgbClr val="A50021"/>
                  </a:solidFill>
                  <a:latin typeface="Courier New" pitchFamily="49" charset="0"/>
                  <a:ea typeface="ＭＳ Ｐゴシック" pitchFamily="34" charset="-128"/>
                </a:rPr>
                <a:t>(</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008000"/>
                  </a:solidFill>
                  <a:latin typeface="Courier New" pitchFamily="49" charset="0"/>
                  <a:ea typeface="ＭＳ Ｐゴシック" pitchFamily="34" charset="-128"/>
                </a:rPr>
                <a:t>);</a:t>
              </a:r>
              <a:r>
                <a:rPr lang="en-US" sz="1000">
                  <a:solidFill>
                    <a:srgbClr val="008000"/>
                  </a:solidFill>
                  <a:latin typeface="Courier New" pitchFamily="49" charset="0"/>
                  <a:ea typeface="ＭＳ Ｐゴシック" pitchFamily="34" charset="-128"/>
                </a:rPr>
                <a:t>// </a:t>
              </a:r>
              <a:r>
                <a:rPr lang="en-US" sz="1200">
                  <a:solidFill>
                    <a:srgbClr val="008000"/>
                  </a:solidFill>
                  <a:latin typeface="Courier New" pitchFamily="49" charset="0"/>
                  <a:ea typeface="ＭＳ Ｐゴシック" pitchFamily="34" charset="-128"/>
                </a:rPr>
                <a:t>ExceptionDemo1</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p:txBody>
        </p:sp>
      </p:grpSp>
      <p:grpSp>
        <p:nvGrpSpPr>
          <p:cNvPr id="20485" name="Group 6"/>
          <p:cNvGrpSpPr>
            <a:grpSpLocks/>
          </p:cNvGrpSpPr>
          <p:nvPr/>
        </p:nvGrpSpPr>
        <p:grpSpPr bwMode="auto">
          <a:xfrm>
            <a:off x="1244600" y="4438650"/>
            <a:ext cx="6962775" cy="1377950"/>
            <a:chOff x="791" y="2450"/>
            <a:chExt cx="4386" cy="868"/>
          </a:xfrm>
        </p:grpSpPr>
        <p:sp>
          <p:nvSpPr>
            <p:cNvPr id="20487" name="Freeform 7"/>
            <p:cNvSpPr>
              <a:spLocks/>
            </p:cNvSpPr>
            <p:nvPr/>
          </p:nvSpPr>
          <p:spPr bwMode="auto">
            <a:xfrm>
              <a:off x="791" y="2450"/>
              <a:ext cx="4386" cy="868"/>
            </a:xfrm>
            <a:custGeom>
              <a:avLst/>
              <a:gdLst>
                <a:gd name="T0" fmla="*/ 0 w 4117"/>
                <a:gd name="T1" fmla="*/ 45 h 1567"/>
                <a:gd name="T2" fmla="*/ 14 w 4117"/>
                <a:gd name="T3" fmla="*/ 44 h 1567"/>
                <a:gd name="T4" fmla="*/ 14 w 4117"/>
                <a:gd name="T5" fmla="*/ 0 h 1567"/>
                <a:gd name="T6" fmla="*/ 6018 w 4117"/>
                <a:gd name="T7" fmla="*/ 0 h 1567"/>
                <a:gd name="T8" fmla="*/ 6018 w 4117"/>
                <a:gd name="T9" fmla="*/ 27 h 1567"/>
                <a:gd name="T10" fmla="*/ 0 60000 65536"/>
                <a:gd name="T11" fmla="*/ 0 60000 65536"/>
                <a:gd name="T12" fmla="*/ 0 60000 65536"/>
                <a:gd name="T13" fmla="*/ 0 60000 65536"/>
                <a:gd name="T14" fmla="*/ 0 60000 65536"/>
                <a:gd name="T15" fmla="*/ 0 w 4117"/>
                <a:gd name="T16" fmla="*/ 0 h 1567"/>
                <a:gd name="T17" fmla="*/ 4117 w 4117"/>
                <a:gd name="T18" fmla="*/ 1567 h 1567"/>
              </a:gdLst>
              <a:ahLst/>
              <a:cxnLst>
                <a:cxn ang="T10">
                  <a:pos x="T0" y="T1"/>
                </a:cxn>
                <a:cxn ang="T11">
                  <a:pos x="T2" y="T3"/>
                </a:cxn>
                <a:cxn ang="T12">
                  <a:pos x="T4" y="T5"/>
                </a:cxn>
                <a:cxn ang="T13">
                  <a:pos x="T6" y="T7"/>
                </a:cxn>
                <a:cxn ang="T14">
                  <a:pos x="T8" y="T9"/>
                </a:cxn>
              </a:cxnLst>
              <a:rect l="T15" t="T16" r="T17" b="T18"/>
              <a:pathLst>
                <a:path w="4117" h="1567">
                  <a:moveTo>
                    <a:pt x="0" y="1567"/>
                  </a:moveTo>
                  <a:cubicBezTo>
                    <a:pt x="3" y="1546"/>
                    <a:pt x="8" y="1505"/>
                    <a:pt x="8" y="1505"/>
                  </a:cubicBezTo>
                  <a:lnTo>
                    <a:pt x="8" y="0"/>
                  </a:lnTo>
                  <a:lnTo>
                    <a:pt x="4117" y="0"/>
                  </a:lnTo>
                  <a:lnTo>
                    <a:pt x="4117" y="929"/>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20488" name="Text Box 8"/>
            <p:cNvSpPr txBox="1">
              <a:spLocks noChangeArrowheads="1"/>
            </p:cNvSpPr>
            <p:nvPr/>
          </p:nvSpPr>
          <p:spPr bwMode="auto">
            <a:xfrm>
              <a:off x="833" y="2484"/>
              <a:ext cx="4311"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java.lang.NumberFormatException: ten</a:t>
              </a:r>
            </a:p>
            <a:p>
              <a:pPr eaLnBrk="1" hangingPunct="1"/>
              <a:r>
                <a:rPr lang="en-US" sz="1600">
                  <a:latin typeface="Courier New" pitchFamily="49" charset="0"/>
                </a:rPr>
                <a:t>	at java.lang.Integer.parseInt(Integer.java:405)</a:t>
              </a:r>
            </a:p>
            <a:p>
              <a:pPr eaLnBrk="1" hangingPunct="1"/>
              <a:r>
                <a:rPr lang="en-US" sz="1600">
                  <a:latin typeface="Courier New" pitchFamily="49" charset="0"/>
                </a:rPr>
                <a:t>	at java.lang.Integer.parseInt(Integer.java:454)</a:t>
              </a:r>
            </a:p>
            <a:p>
              <a:pPr eaLnBrk="1" hangingPunct="1"/>
              <a:r>
                <a:rPr lang="en-US" sz="1600">
                  <a:latin typeface="Courier New" pitchFamily="49" charset="0"/>
                </a:rPr>
                <a:t>	at Ch8Sample1.main(Ch8Sample1.java:20)</a:t>
              </a:r>
            </a:p>
          </p:txBody>
        </p:sp>
      </p:grpSp>
      <p:sp>
        <p:nvSpPr>
          <p:cNvPr id="20486" name="Text Box 9"/>
          <p:cNvSpPr txBox="1">
            <a:spLocks noChangeArrowheads="1"/>
          </p:cNvSpPr>
          <p:nvPr/>
        </p:nvSpPr>
        <p:spPr bwMode="auto">
          <a:xfrm>
            <a:off x="639763" y="3792538"/>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accent2"/>
                </a:solidFill>
                <a:latin typeface="Arial" pitchFamily="34" charset="0"/>
              </a:rPr>
              <a:t>Error message for invalid input</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9077690-FD60-4FF2-ACA9-F5F3369EE011}" type="slidenum">
              <a:rPr lang="en-IE" sz="1400" smtClean="0"/>
              <a:pPr/>
              <a:t>2</a:t>
            </a:fld>
            <a:endParaRPr lang="en-IE" sz="1400" smtClean="0"/>
          </a:p>
        </p:txBody>
      </p:sp>
      <p:sp>
        <p:nvSpPr>
          <p:cNvPr id="3075" name="Rectangle 2"/>
          <p:cNvSpPr>
            <a:spLocks noGrp="1" noChangeArrowheads="1"/>
          </p:cNvSpPr>
          <p:nvPr>
            <p:ph type="title"/>
          </p:nvPr>
        </p:nvSpPr>
        <p:spPr/>
        <p:txBody>
          <a:bodyPr/>
          <a:lstStyle/>
          <a:p>
            <a:r>
              <a:rPr lang="en-GB" sz="4000" smtClean="0"/>
              <a:t>Unit 16: Persistence</a:t>
            </a:r>
            <a:endParaRPr lang="en-US" sz="4000" smtClean="0"/>
          </a:p>
        </p:txBody>
      </p:sp>
      <p:sp>
        <p:nvSpPr>
          <p:cNvPr id="3076" name="Rectangle 3"/>
          <p:cNvSpPr>
            <a:spLocks noGrp="1" noChangeArrowheads="1"/>
          </p:cNvSpPr>
          <p:nvPr>
            <p:ph type="body" idx="1"/>
          </p:nvPr>
        </p:nvSpPr>
        <p:spPr/>
        <p:txBody>
          <a:bodyPr/>
          <a:lstStyle/>
          <a:p>
            <a:pPr>
              <a:lnSpc>
                <a:spcPct val="90000"/>
              </a:lnSpc>
              <a:buFontTx/>
              <a:buNone/>
            </a:pPr>
            <a:r>
              <a:rPr lang="en-IE" smtClean="0"/>
              <a:t>Objectives: be able to</a:t>
            </a:r>
          </a:p>
          <a:p>
            <a:pPr>
              <a:lnSpc>
                <a:spcPct val="90000"/>
              </a:lnSpc>
            </a:pPr>
            <a:r>
              <a:rPr lang="en-IE" smtClean="0"/>
              <a:t>Explain the term ‘persistence’, and the role of streams in input and output in Java</a:t>
            </a:r>
            <a:endParaRPr lang="en-US" smtClean="0"/>
          </a:p>
          <a:p>
            <a:pPr>
              <a:lnSpc>
                <a:spcPct val="90000"/>
              </a:lnSpc>
            </a:pPr>
            <a:r>
              <a:rPr lang="en-US" smtClean="0"/>
              <a:t>Write objects to a file and read them back from the file, using ObjectOutputStream and ObjectInputStream</a:t>
            </a:r>
          </a:p>
          <a:p>
            <a:pPr>
              <a:lnSpc>
                <a:spcPct val="90000"/>
              </a:lnSpc>
            </a:pPr>
            <a:r>
              <a:rPr lang="en-US" smtClean="0"/>
              <a:t>Handle IOExceptions without throwing them back to main()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2190CEB-1C83-4F4C-8314-7EA225A4B425}" type="slidenum">
              <a:rPr lang="en-IE" sz="1400" smtClean="0"/>
              <a:pPr/>
              <a:t>20</a:t>
            </a:fld>
            <a:endParaRPr lang="en-IE" sz="1400" smtClean="0"/>
          </a:p>
        </p:txBody>
      </p:sp>
      <p:sp>
        <p:nvSpPr>
          <p:cNvPr id="21507" name="Rectangle 2"/>
          <p:cNvSpPr>
            <a:spLocks noGrp="1" noChangeArrowheads="1"/>
          </p:cNvSpPr>
          <p:nvPr>
            <p:ph type="title"/>
          </p:nvPr>
        </p:nvSpPr>
        <p:spPr/>
        <p:txBody>
          <a:bodyPr/>
          <a:lstStyle/>
          <a:p>
            <a:r>
              <a:rPr lang="en-US" sz="4000" smtClean="0"/>
              <a:t>Checked vs. Runtime Exceptions</a:t>
            </a:r>
          </a:p>
        </p:txBody>
      </p:sp>
      <p:sp>
        <p:nvSpPr>
          <p:cNvPr id="21508" name="Rectangle 3"/>
          <p:cNvSpPr>
            <a:spLocks noGrp="1" noChangeArrowheads="1"/>
          </p:cNvSpPr>
          <p:nvPr>
            <p:ph type="body" idx="1"/>
          </p:nvPr>
        </p:nvSpPr>
        <p:spPr/>
        <p:txBody>
          <a:bodyPr/>
          <a:lstStyle/>
          <a:p>
            <a:r>
              <a:rPr lang="en-US" smtClean="0"/>
              <a:t>There are two types of exceptions:</a:t>
            </a:r>
          </a:p>
          <a:p>
            <a:pPr lvl="1"/>
            <a:r>
              <a:rPr lang="en-US" sz="2400" smtClean="0"/>
              <a:t>Checked.</a:t>
            </a:r>
          </a:p>
          <a:p>
            <a:pPr lvl="1"/>
            <a:r>
              <a:rPr lang="en-US" sz="2400" smtClean="0"/>
              <a:t>Unchecked, or runtime.</a:t>
            </a:r>
          </a:p>
          <a:p>
            <a:r>
              <a:rPr lang="en-US" smtClean="0"/>
              <a:t>A </a:t>
            </a:r>
            <a:r>
              <a:rPr lang="en-US" i="1" smtClean="0">
                <a:solidFill>
                  <a:srgbClr val="B2311C"/>
                </a:solidFill>
              </a:rPr>
              <a:t>checked exception</a:t>
            </a:r>
            <a:r>
              <a:rPr lang="en-US" smtClean="0"/>
              <a:t> is an exception that is checked at compile time. </a:t>
            </a:r>
          </a:p>
          <a:p>
            <a:r>
              <a:rPr lang="en-US" smtClean="0"/>
              <a:t>All other exceptions are </a:t>
            </a:r>
            <a:r>
              <a:rPr lang="en-US" i="1" smtClean="0">
                <a:solidFill>
                  <a:srgbClr val="B2311C"/>
                </a:solidFill>
              </a:rPr>
              <a:t>unchecked</a:t>
            </a:r>
            <a:r>
              <a:rPr lang="en-US" smtClean="0"/>
              <a:t>, or </a:t>
            </a:r>
            <a:r>
              <a:rPr lang="en-US" i="1" smtClean="0">
                <a:solidFill>
                  <a:srgbClr val="B2311C"/>
                </a:solidFill>
              </a:rPr>
              <a:t>runtime, exceptions</a:t>
            </a:r>
            <a:r>
              <a:rPr lang="en-US" smtClean="0"/>
              <a:t>. As the name suggests, they are detected only at runtime.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E6CFAE-6C2B-419B-9170-BCADF53A33A3}" type="slidenum">
              <a:rPr lang="en-IE" sz="1400" smtClean="0"/>
              <a:pPr/>
              <a:t>21</a:t>
            </a:fld>
            <a:endParaRPr lang="en-IE" sz="1400" smtClean="0"/>
          </a:p>
        </p:txBody>
      </p:sp>
      <p:sp>
        <p:nvSpPr>
          <p:cNvPr id="22531" name="Rectangle 2"/>
          <p:cNvSpPr>
            <a:spLocks noGrp="1" noChangeArrowheads="1"/>
          </p:cNvSpPr>
          <p:nvPr>
            <p:ph type="title"/>
          </p:nvPr>
        </p:nvSpPr>
        <p:spPr/>
        <p:txBody>
          <a:bodyPr/>
          <a:lstStyle/>
          <a:p>
            <a:r>
              <a:rPr lang="en-US" sz="4000" smtClean="0"/>
              <a:t>Different Handling Rules</a:t>
            </a:r>
          </a:p>
        </p:txBody>
      </p:sp>
      <p:sp>
        <p:nvSpPr>
          <p:cNvPr id="22532" name="Rectangle 3"/>
          <p:cNvSpPr>
            <a:spLocks noGrp="1" noChangeArrowheads="1"/>
          </p:cNvSpPr>
          <p:nvPr>
            <p:ph type="body" idx="1"/>
          </p:nvPr>
        </p:nvSpPr>
        <p:spPr/>
        <p:txBody>
          <a:bodyPr/>
          <a:lstStyle/>
          <a:p>
            <a:pPr>
              <a:lnSpc>
                <a:spcPct val="90000"/>
              </a:lnSpc>
            </a:pPr>
            <a:r>
              <a:rPr lang="en-US" sz="2400" smtClean="0"/>
              <a:t>When calling a method that can throw runtime exceptions, you can ignore them, allowing the program to crash if they occur, or catch them. </a:t>
            </a:r>
          </a:p>
          <a:p>
            <a:pPr>
              <a:lnSpc>
                <a:spcPct val="90000"/>
              </a:lnSpc>
            </a:pPr>
            <a:endParaRPr lang="en-US" sz="2400" smtClean="0"/>
          </a:p>
          <a:p>
            <a:pPr>
              <a:lnSpc>
                <a:spcPct val="90000"/>
              </a:lnSpc>
              <a:buFontTx/>
              <a:buNone/>
            </a:pPr>
            <a:r>
              <a:rPr lang="en-US" sz="2400" smtClean="0"/>
              <a:t>When calling a method that can throw checked exceptions you cannot ignore them: you must either </a:t>
            </a:r>
          </a:p>
          <a:p>
            <a:pPr>
              <a:lnSpc>
                <a:spcPct val="90000"/>
              </a:lnSpc>
            </a:pPr>
            <a:r>
              <a:rPr lang="en-US" sz="2400" smtClean="0"/>
              <a:t>catch them by using </a:t>
            </a:r>
            <a:r>
              <a:rPr lang="en-US" sz="2400" b="1" smtClean="0"/>
              <a:t>try-catch</a:t>
            </a:r>
            <a:r>
              <a:rPr lang="en-US" sz="2400" smtClean="0"/>
              <a:t>, placing the call in the </a:t>
            </a:r>
            <a:r>
              <a:rPr lang="en-US" sz="2400" b="1" smtClean="0"/>
              <a:t>try</a:t>
            </a:r>
            <a:r>
              <a:rPr lang="en-US" sz="2400" smtClean="0"/>
              <a:t> block, or </a:t>
            </a:r>
          </a:p>
          <a:p>
            <a:pPr>
              <a:lnSpc>
                <a:spcPct val="90000"/>
              </a:lnSpc>
            </a:pPr>
            <a:r>
              <a:rPr lang="en-US" sz="2400" smtClean="0"/>
              <a:t>modify the method header to include the appropriate </a:t>
            </a:r>
            <a:r>
              <a:rPr lang="en-US" sz="2400" b="1" smtClean="0"/>
              <a:t>throws</a:t>
            </a:r>
            <a:r>
              <a:rPr lang="en-US" sz="2400" smtClean="0"/>
              <a:t> clause.</a:t>
            </a:r>
          </a:p>
          <a:p>
            <a:pPr lvl="2">
              <a:lnSpc>
                <a:spcPct val="90000"/>
              </a:lnSpc>
            </a:pPr>
            <a:endParaRPr lang="en-US" sz="1800" smtClean="0"/>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79FDA18-20F1-4F77-A7B1-551CFD513AC6}" type="slidenum">
              <a:rPr lang="en-IE" sz="1400" smtClean="0"/>
              <a:pPr/>
              <a:t>22</a:t>
            </a:fld>
            <a:endParaRPr lang="en-IE" sz="1400" smtClean="0"/>
          </a:p>
        </p:txBody>
      </p:sp>
      <p:sp>
        <p:nvSpPr>
          <p:cNvPr id="23555" name="Rectangle 2"/>
          <p:cNvSpPr>
            <a:spLocks noGrp="1" noChangeArrowheads="1"/>
          </p:cNvSpPr>
          <p:nvPr>
            <p:ph type="title"/>
          </p:nvPr>
        </p:nvSpPr>
        <p:spPr/>
        <p:txBody>
          <a:bodyPr/>
          <a:lstStyle/>
          <a:p>
            <a:r>
              <a:rPr lang="en-IE" sz="3600" smtClean="0"/>
              <a:t>Catching runtime exceptions makes a program more user-friendly</a:t>
            </a:r>
            <a:endParaRPr lang="en-US" sz="3600" smtClean="0"/>
          </a:p>
        </p:txBody>
      </p:sp>
      <p:sp>
        <p:nvSpPr>
          <p:cNvPr id="23556" name="Rectangle 3"/>
          <p:cNvSpPr>
            <a:spLocks noGrp="1" noChangeArrowheads="1"/>
          </p:cNvSpPr>
          <p:nvPr>
            <p:ph type="body" idx="1"/>
          </p:nvPr>
        </p:nvSpPr>
        <p:spPr/>
        <p:txBody>
          <a:bodyPr/>
          <a:lstStyle/>
          <a:p>
            <a:r>
              <a:rPr lang="en-IE" smtClean="0"/>
              <a:t>Up to now, we have ignored things like NumberFormatExceptions</a:t>
            </a:r>
          </a:p>
          <a:p>
            <a:endParaRPr lang="en-IE" smtClean="0"/>
          </a:p>
          <a:p>
            <a:r>
              <a:rPr lang="en-IE" smtClean="0"/>
              <a:t>You have the option of catching them and generating a more friendly message, possibly allowing the user to try again</a:t>
            </a:r>
          </a:p>
          <a:p>
            <a:r>
              <a:rPr lang="en-IE" smtClean="0"/>
              <a:t>This will be covered in detail in OOP3</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C2A0804-1DBE-457F-8B5B-EBA69EF0592B}" type="slidenum">
              <a:rPr lang="en-IE" sz="1400" smtClean="0"/>
              <a:pPr/>
              <a:t>23</a:t>
            </a:fld>
            <a:endParaRPr lang="en-IE" sz="1400" smtClean="0"/>
          </a:p>
        </p:txBody>
      </p:sp>
      <p:sp>
        <p:nvSpPr>
          <p:cNvPr id="24579" name="Rectangle 2"/>
          <p:cNvSpPr>
            <a:spLocks noGrp="1" noChangeArrowheads="1"/>
          </p:cNvSpPr>
          <p:nvPr>
            <p:ph type="title"/>
          </p:nvPr>
        </p:nvSpPr>
        <p:spPr/>
        <p:txBody>
          <a:bodyPr/>
          <a:lstStyle/>
          <a:p>
            <a:r>
              <a:rPr lang="en-US" sz="4000" smtClean="0"/>
              <a:t>Catching an Exception</a:t>
            </a:r>
            <a:endParaRPr lang="en-US" sz="3600" smtClean="0">
              <a:solidFill>
                <a:schemeClr val="tx1"/>
              </a:solidFill>
              <a:latin typeface="Courier New" pitchFamily="49" charset="0"/>
            </a:endParaRPr>
          </a:p>
        </p:txBody>
      </p:sp>
      <p:grpSp>
        <p:nvGrpSpPr>
          <p:cNvPr id="24580" name="Group 3"/>
          <p:cNvGrpSpPr>
            <a:grpSpLocks/>
          </p:cNvGrpSpPr>
          <p:nvPr/>
        </p:nvGrpSpPr>
        <p:grpSpPr bwMode="auto">
          <a:xfrm>
            <a:off x="923925" y="1249363"/>
            <a:ext cx="7956550" cy="4903787"/>
            <a:chOff x="691" y="737"/>
            <a:chExt cx="4469" cy="2671"/>
          </a:xfrm>
        </p:grpSpPr>
        <p:sp>
          <p:nvSpPr>
            <p:cNvPr id="24589"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590" name="Rectangle 5"/>
            <p:cNvSpPr>
              <a:spLocks noChangeArrowheads="1"/>
            </p:cNvSpPr>
            <p:nvPr/>
          </p:nvSpPr>
          <p:spPr bwMode="auto">
            <a:xfrm>
              <a:off x="806" y="876"/>
              <a:ext cx="4303" cy="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latin typeface="Courier New" pitchFamily="49" charset="0"/>
                  <a:ea typeface="ＭＳ Ｐゴシック" pitchFamily="34" charset="-128"/>
                </a:rPr>
                <a:t>inputStr = JOptionPane.showInputDialog</a:t>
              </a:r>
              <a:r>
                <a:rPr lang="en-US" sz="1800">
                  <a:solidFill>
                    <a:srgbClr val="A50021"/>
                  </a:solidFill>
                  <a:latin typeface="Courier New" pitchFamily="49" charset="0"/>
                  <a:ea typeface="ＭＳ Ｐゴシック" pitchFamily="34" charset="-128"/>
                </a:rPr>
                <a:t>(</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try</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catch</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NumberFormatException e</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JOptionPane.showMessageDialog(</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t>
              </a:r>
              <a:r>
                <a:rPr lang="en-US" sz="1800">
                  <a:latin typeface="Courier New" pitchFamily="49" charset="0"/>
                  <a:ea typeface="ＭＳ Ｐゴシック" pitchFamily="34" charset="-128"/>
                </a:rPr>
                <a:t> + inputStr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a:t>
              </a:r>
              <a:r>
                <a:rPr lang="en-US" sz="1800">
                  <a:solidFill>
                    <a:srgbClr val="66CCFF"/>
                  </a:solidFill>
                  <a:latin typeface="Courier New" pitchFamily="49" charset="0"/>
                  <a:ea typeface="ＭＳ Ｐゴシック" pitchFamily="34" charset="-128"/>
                </a:rPr>
                <a:t>"‘ is invalid\n"</a:t>
              </a:r>
              <a:r>
                <a:rPr lang="en-US" sz="1800">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a:t>
              </a:r>
              <a:r>
                <a:rPr lang="en-US" sz="1800">
                  <a:solidFill>
                    <a:srgbClr val="66CCFF"/>
                  </a:solidFill>
                  <a:latin typeface="Courier New" pitchFamily="49" charset="0"/>
                  <a:ea typeface="ＭＳ Ｐゴシック" pitchFamily="34" charset="-128"/>
                </a:rPr>
                <a:t>"Please enter digits only"</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                     </a:t>
              </a:r>
              <a:r>
                <a:rPr lang="en-US" sz="1800">
                  <a:solidFill>
                    <a:srgbClr val="008000"/>
                  </a:solidFill>
                  <a:latin typeface="Courier New" pitchFamily="49" charset="0"/>
                  <a:ea typeface="ＭＳ Ｐゴシック" pitchFamily="34" charset="-128"/>
                </a:rPr>
                <a:t>//ExceptionDemo2</a:t>
              </a:r>
            </a:p>
          </p:txBody>
        </p:sp>
      </p:grpSp>
      <p:grpSp>
        <p:nvGrpSpPr>
          <p:cNvPr id="24581" name="Group 6"/>
          <p:cNvGrpSpPr>
            <a:grpSpLocks/>
          </p:cNvGrpSpPr>
          <p:nvPr/>
        </p:nvGrpSpPr>
        <p:grpSpPr bwMode="auto">
          <a:xfrm>
            <a:off x="220663" y="2389188"/>
            <a:ext cx="850900" cy="1389062"/>
            <a:chOff x="139" y="1505"/>
            <a:chExt cx="536" cy="875"/>
          </a:xfrm>
        </p:grpSpPr>
        <p:sp>
          <p:nvSpPr>
            <p:cNvPr id="24586" name="AutoShape 7"/>
            <p:cNvSpPr>
              <a:spLocks/>
            </p:cNvSpPr>
            <p:nvPr/>
          </p:nvSpPr>
          <p:spPr bwMode="auto">
            <a:xfrm>
              <a:off x="338" y="1505"/>
              <a:ext cx="337" cy="875"/>
            </a:xfrm>
            <a:prstGeom prst="leftBracket">
              <a:avLst>
                <a:gd name="adj" fmla="val 46880"/>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7" name="Rectangle 8"/>
            <p:cNvSpPr>
              <a:spLocks noChangeArrowheads="1"/>
            </p:cNvSpPr>
            <p:nvPr/>
          </p:nvSpPr>
          <p:spPr bwMode="auto">
            <a:xfrm>
              <a:off x="139" y="1836"/>
              <a:ext cx="407" cy="24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4588" name="Text Box 9"/>
            <p:cNvSpPr txBox="1">
              <a:spLocks noChangeArrowheads="1"/>
            </p:cNvSpPr>
            <p:nvPr/>
          </p:nvSpPr>
          <p:spPr bwMode="auto">
            <a:xfrm>
              <a:off x="173" y="1791"/>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33CC33"/>
                  </a:solidFill>
                  <a:latin typeface="Arial" pitchFamily="34" charset="0"/>
                </a:rPr>
                <a:t>try</a:t>
              </a:r>
            </a:p>
          </p:txBody>
        </p:sp>
      </p:grpSp>
      <p:grpSp>
        <p:nvGrpSpPr>
          <p:cNvPr id="24582" name="Group 10"/>
          <p:cNvGrpSpPr>
            <a:grpSpLocks/>
          </p:cNvGrpSpPr>
          <p:nvPr/>
        </p:nvGrpSpPr>
        <p:grpSpPr bwMode="auto">
          <a:xfrm>
            <a:off x="39688" y="3979863"/>
            <a:ext cx="1025525" cy="1620837"/>
            <a:chOff x="25" y="2507"/>
            <a:chExt cx="646" cy="1021"/>
          </a:xfrm>
        </p:grpSpPr>
        <p:sp>
          <p:nvSpPr>
            <p:cNvPr id="24583" name="AutoShape 11"/>
            <p:cNvSpPr>
              <a:spLocks/>
            </p:cNvSpPr>
            <p:nvPr/>
          </p:nvSpPr>
          <p:spPr bwMode="auto">
            <a:xfrm>
              <a:off x="334" y="2507"/>
              <a:ext cx="337" cy="1021"/>
            </a:xfrm>
            <a:prstGeom prst="leftBracket">
              <a:avLst>
                <a:gd name="adj" fmla="val 54702"/>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4" name="Rectangle 12"/>
            <p:cNvSpPr>
              <a:spLocks noChangeArrowheads="1"/>
            </p:cNvSpPr>
            <p:nvPr/>
          </p:nvSpPr>
          <p:spPr bwMode="auto">
            <a:xfrm>
              <a:off x="135" y="2838"/>
              <a:ext cx="407" cy="24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4585" name="Text Box 13"/>
            <p:cNvSpPr txBox="1">
              <a:spLocks noChangeArrowheads="1"/>
            </p:cNvSpPr>
            <p:nvPr/>
          </p:nvSpPr>
          <p:spPr bwMode="auto">
            <a:xfrm>
              <a:off x="25" y="2793"/>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A50021"/>
                  </a:solidFill>
                  <a:latin typeface="Arial" pitchFamily="34" charset="0"/>
                </a:rPr>
                <a:t>catch</a:t>
              </a:r>
            </a:p>
          </p:txBody>
        </p:sp>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DF9039-F41E-489E-8301-DD204D10E426}" type="slidenum">
              <a:rPr lang="en-IE" sz="1400" smtClean="0"/>
              <a:pPr/>
              <a:t>24</a:t>
            </a:fld>
            <a:endParaRPr lang="en-IE" sz="1400" smtClean="0"/>
          </a:p>
        </p:txBody>
      </p:sp>
      <p:sp>
        <p:nvSpPr>
          <p:cNvPr id="25603" name="Rectangle 2"/>
          <p:cNvSpPr>
            <a:spLocks noGrp="1" noChangeArrowheads="1"/>
          </p:cNvSpPr>
          <p:nvPr>
            <p:ph type="title"/>
          </p:nvPr>
        </p:nvSpPr>
        <p:spPr/>
        <p:txBody>
          <a:bodyPr/>
          <a:lstStyle/>
          <a:p>
            <a:r>
              <a:rPr lang="en-GB" sz="4000" smtClean="0"/>
              <a:t>one try, many catch</a:t>
            </a:r>
            <a:endParaRPr lang="en-US" sz="4000" smtClean="0"/>
          </a:p>
        </p:txBody>
      </p:sp>
      <p:sp>
        <p:nvSpPr>
          <p:cNvPr id="25604" name="Rectangle 3"/>
          <p:cNvSpPr>
            <a:spLocks noGrp="1" noChangeArrowheads="1"/>
          </p:cNvSpPr>
          <p:nvPr>
            <p:ph type="body" idx="1"/>
          </p:nvPr>
        </p:nvSpPr>
        <p:spPr/>
        <p:txBody>
          <a:bodyPr/>
          <a:lstStyle/>
          <a:p>
            <a:pPr>
              <a:lnSpc>
                <a:spcPct val="90000"/>
              </a:lnSpc>
            </a:pPr>
            <a:r>
              <a:rPr lang="en-GB" smtClean="0"/>
              <a:t>Exception-generating code is placed in one try block</a:t>
            </a:r>
          </a:p>
          <a:p>
            <a:pPr>
              <a:lnSpc>
                <a:spcPct val="90000"/>
              </a:lnSpc>
            </a:pPr>
            <a:r>
              <a:rPr lang="en-GB" smtClean="0"/>
              <a:t>The try block can be followed by several catch blocks</a:t>
            </a:r>
          </a:p>
          <a:p>
            <a:pPr>
              <a:lnSpc>
                <a:spcPct val="90000"/>
              </a:lnSpc>
            </a:pPr>
            <a:r>
              <a:rPr lang="en-GB" smtClean="0"/>
              <a:t>The first catch block which matches is executed</a:t>
            </a:r>
          </a:p>
          <a:p>
            <a:pPr>
              <a:lnSpc>
                <a:spcPct val="90000"/>
              </a:lnSpc>
            </a:pPr>
            <a:r>
              <a:rPr lang="en-GB" smtClean="0"/>
              <a:t>Order them from most specific to most general</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8A2D214-8FC0-42F0-BA3E-7882A588EF18}" type="slidenum">
              <a:rPr lang="en-IE" sz="1400" smtClean="0"/>
              <a:pPr/>
              <a:t>25</a:t>
            </a:fld>
            <a:endParaRPr lang="en-IE" sz="1400" smtClean="0"/>
          </a:p>
        </p:txBody>
      </p:sp>
      <p:sp>
        <p:nvSpPr>
          <p:cNvPr id="26627" name="Rectangle 2"/>
          <p:cNvSpPr>
            <a:spLocks noGrp="1" noChangeArrowheads="1"/>
          </p:cNvSpPr>
          <p:nvPr>
            <p:ph type="title"/>
          </p:nvPr>
        </p:nvSpPr>
        <p:spPr/>
        <p:txBody>
          <a:bodyPr/>
          <a:lstStyle/>
          <a:p>
            <a:r>
              <a:rPr lang="en-IE" sz="4000" smtClean="0"/>
              <a:t>Persistence and Exceptions</a:t>
            </a:r>
            <a:endParaRPr lang="en-US" sz="4000" smtClean="0"/>
          </a:p>
        </p:txBody>
      </p:sp>
      <p:sp>
        <p:nvSpPr>
          <p:cNvPr id="26628" name="Rectangle 3"/>
          <p:cNvSpPr>
            <a:spLocks noGrp="1" noChangeArrowheads="1"/>
          </p:cNvSpPr>
          <p:nvPr>
            <p:ph type="body" idx="1"/>
          </p:nvPr>
        </p:nvSpPr>
        <p:spPr/>
        <p:txBody>
          <a:bodyPr/>
          <a:lstStyle/>
          <a:p>
            <a:pPr>
              <a:lnSpc>
                <a:spcPct val="90000"/>
              </a:lnSpc>
            </a:pPr>
            <a:r>
              <a:rPr lang="en-IE" smtClean="0"/>
              <a:t>Constructing stream objects for input or output can generate checked exceptions (IOException, FileNotFoundException)</a:t>
            </a:r>
          </a:p>
          <a:p>
            <a:pPr>
              <a:lnSpc>
                <a:spcPct val="90000"/>
              </a:lnSpc>
            </a:pPr>
            <a:r>
              <a:rPr lang="en-IE" smtClean="0"/>
              <a:t>Using stream objects to write / read data to/from files can generate checked exceptions</a:t>
            </a:r>
          </a:p>
          <a:p>
            <a:pPr>
              <a:lnSpc>
                <a:spcPct val="90000"/>
              </a:lnSpc>
            </a:pPr>
            <a:r>
              <a:rPr lang="en-IE" smtClean="0"/>
              <a:t>Certain type casts applied to objects read from file can generate checked Exceptions</a:t>
            </a: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9BB3F35-5091-4FC6-B7D2-A1518C3FFDDE}" type="slidenum">
              <a:rPr lang="en-IE" sz="1400" smtClean="0"/>
              <a:pPr/>
              <a:t>26</a:t>
            </a:fld>
            <a:endParaRPr lang="en-IE" sz="1400" smtClean="0"/>
          </a:p>
        </p:txBody>
      </p:sp>
      <p:sp>
        <p:nvSpPr>
          <p:cNvPr id="27651" name="Rectangle 2"/>
          <p:cNvSpPr>
            <a:spLocks noGrp="1" noChangeArrowheads="1"/>
          </p:cNvSpPr>
          <p:nvPr>
            <p:ph type="title"/>
          </p:nvPr>
        </p:nvSpPr>
        <p:spPr/>
        <p:txBody>
          <a:bodyPr/>
          <a:lstStyle/>
          <a:p>
            <a:r>
              <a:rPr lang="en-US" sz="4000" smtClean="0"/>
              <a:t>Throwable Hierarchy</a:t>
            </a:r>
          </a:p>
        </p:txBody>
      </p:sp>
      <p:sp>
        <p:nvSpPr>
          <p:cNvPr id="27652" name="Rectangle 3"/>
          <p:cNvSpPr>
            <a:spLocks noGrp="1" noChangeArrowheads="1"/>
          </p:cNvSpPr>
          <p:nvPr>
            <p:ph type="body" idx="1"/>
          </p:nvPr>
        </p:nvSpPr>
        <p:spPr>
          <a:xfrm>
            <a:off x="304800" y="1143000"/>
            <a:ext cx="8534400" cy="673100"/>
          </a:xfrm>
        </p:spPr>
        <p:txBody>
          <a:bodyPr/>
          <a:lstStyle/>
          <a:p>
            <a:r>
              <a:rPr lang="en-US" smtClean="0"/>
              <a:t>There are over 60 classes in the hierarchy.</a:t>
            </a:r>
          </a:p>
        </p:txBody>
      </p:sp>
      <p:pic>
        <p:nvPicPr>
          <p:cNvPr id="27653" name="Picture 4" descr="wu18847_08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7724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062604-36F9-470C-8C68-3386528871FA}" type="slidenum">
              <a:rPr lang="en-IE" sz="1400" smtClean="0"/>
              <a:pPr/>
              <a:t>27</a:t>
            </a:fld>
            <a:endParaRPr lang="en-IE" sz="1400" smtClean="0"/>
          </a:p>
        </p:txBody>
      </p:sp>
      <p:sp>
        <p:nvSpPr>
          <p:cNvPr id="28675" name="Rectangle 2"/>
          <p:cNvSpPr>
            <a:spLocks noGrp="1" noChangeArrowheads="1"/>
          </p:cNvSpPr>
          <p:nvPr>
            <p:ph type="title"/>
          </p:nvPr>
        </p:nvSpPr>
        <p:spPr/>
        <p:txBody>
          <a:bodyPr/>
          <a:lstStyle/>
          <a:p>
            <a:r>
              <a:rPr lang="en-IE" smtClean="0"/>
              <a:t>Event-driven systems must handle IOExceptions</a:t>
            </a:r>
            <a:endParaRPr lang="en-US" smtClean="0"/>
          </a:p>
        </p:txBody>
      </p:sp>
      <p:sp>
        <p:nvSpPr>
          <p:cNvPr id="28676" name="Rectangle 3"/>
          <p:cNvSpPr>
            <a:spLocks noGrp="1" noChangeArrowheads="1"/>
          </p:cNvSpPr>
          <p:nvPr>
            <p:ph type="body" idx="1"/>
          </p:nvPr>
        </p:nvSpPr>
        <p:spPr/>
        <p:txBody>
          <a:bodyPr/>
          <a:lstStyle/>
          <a:p>
            <a:pPr>
              <a:lnSpc>
                <a:spcPct val="90000"/>
              </a:lnSpc>
            </a:pPr>
            <a:r>
              <a:rPr lang="en-IE" sz="2800" smtClean="0"/>
              <a:t>IOException is a ‘checked’ exception</a:t>
            </a:r>
          </a:p>
          <a:p>
            <a:pPr>
              <a:lnSpc>
                <a:spcPct val="90000"/>
              </a:lnSpc>
            </a:pPr>
            <a:r>
              <a:rPr lang="en-IE" sz="2800" smtClean="0"/>
              <a:t>actionPerformed() is not allowed to throw an exception</a:t>
            </a:r>
          </a:p>
          <a:p>
            <a:pPr>
              <a:lnSpc>
                <a:spcPct val="90000"/>
              </a:lnSpc>
            </a:pPr>
            <a:r>
              <a:rPr lang="en-IE" sz="2800" smtClean="0"/>
              <a:t>So within a menu-driven system, you have to catch the IOExceptions and deal with them, either in the individual methods or within actionPerformed()</a:t>
            </a:r>
          </a:p>
          <a:p>
            <a:pPr>
              <a:lnSpc>
                <a:spcPct val="90000"/>
              </a:lnSpc>
            </a:pPr>
            <a:r>
              <a:rPr lang="en-IE" sz="2800" smtClean="0"/>
              <a:t>For OOP2, only the minimum required for your code to compile and execute correctly</a:t>
            </a:r>
            <a:endParaRPr lang="en-US" sz="280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1641B6C-7C6E-4679-98B4-093873D68387}" type="slidenum">
              <a:rPr lang="en-IE" sz="1400" smtClean="0"/>
              <a:pPr/>
              <a:t>28</a:t>
            </a:fld>
            <a:endParaRPr lang="en-IE" sz="1400" smtClean="0"/>
          </a:p>
        </p:txBody>
      </p:sp>
      <p:sp>
        <p:nvSpPr>
          <p:cNvPr id="29699" name="Rectangle 2"/>
          <p:cNvSpPr>
            <a:spLocks noGrp="1" noChangeArrowheads="1"/>
          </p:cNvSpPr>
          <p:nvPr>
            <p:ph type="title"/>
          </p:nvPr>
        </p:nvSpPr>
        <p:spPr/>
        <p:txBody>
          <a:bodyPr/>
          <a:lstStyle/>
          <a:p>
            <a:r>
              <a:rPr lang="en-US" sz="4000" smtClean="0"/>
              <a:t>What caused the Exception?</a:t>
            </a:r>
          </a:p>
        </p:txBody>
      </p:sp>
      <p:sp>
        <p:nvSpPr>
          <p:cNvPr id="29700" name="Rectangle 3"/>
          <p:cNvSpPr>
            <a:spLocks noGrp="1" noChangeArrowheads="1"/>
          </p:cNvSpPr>
          <p:nvPr>
            <p:ph type="body" idx="1"/>
          </p:nvPr>
        </p:nvSpPr>
        <p:spPr/>
        <p:txBody>
          <a:bodyPr/>
          <a:lstStyle/>
          <a:p>
            <a:r>
              <a:rPr lang="en-US" smtClean="0"/>
              <a:t>There are two methods we can call to get information about the thrown exception:</a:t>
            </a:r>
          </a:p>
          <a:p>
            <a:pPr lvl="1"/>
            <a:r>
              <a:rPr lang="en-US" b="1" smtClean="0"/>
              <a:t>getMessage()</a:t>
            </a:r>
          </a:p>
          <a:p>
            <a:pPr lvl="1"/>
            <a:r>
              <a:rPr lang="en-US" b="1" smtClean="0"/>
              <a:t>printStackTrace()</a:t>
            </a:r>
          </a:p>
          <a:p>
            <a:endParaRPr lang="en-US" b="1" smtClean="0"/>
          </a:p>
        </p:txBody>
      </p:sp>
      <p:grpSp>
        <p:nvGrpSpPr>
          <p:cNvPr id="29701" name="Group 4"/>
          <p:cNvGrpSpPr>
            <a:grpSpLocks/>
          </p:cNvGrpSpPr>
          <p:nvPr/>
        </p:nvGrpSpPr>
        <p:grpSpPr bwMode="auto">
          <a:xfrm>
            <a:off x="755650" y="3933825"/>
            <a:ext cx="7767638" cy="2376488"/>
            <a:chOff x="691" y="737"/>
            <a:chExt cx="4469" cy="2598"/>
          </a:xfrm>
        </p:grpSpPr>
        <p:sp>
          <p:nvSpPr>
            <p:cNvPr id="29702"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9703" name="Rectangle 6"/>
            <p:cNvSpPr>
              <a:spLocks noChangeArrowheads="1"/>
            </p:cNvSpPr>
            <p:nvPr/>
          </p:nvSpPr>
          <p:spPr bwMode="auto">
            <a:xfrm>
              <a:off x="806" y="878"/>
              <a:ext cx="4303" cy="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try</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catch</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NumberFormatException e</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System.out.println</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e.getMessage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e.printStackTrace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p:txBody>
        </p:sp>
      </p:gr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BAF84B5-0B4B-4D43-BEFE-0D79A729BBE5}" type="slidenum">
              <a:rPr lang="en-IE" sz="1400" smtClean="0"/>
              <a:pPr/>
              <a:t>29</a:t>
            </a:fld>
            <a:endParaRPr lang="en-IE" sz="1400" smtClean="0"/>
          </a:p>
        </p:txBody>
      </p:sp>
      <p:sp>
        <p:nvSpPr>
          <p:cNvPr id="30723" name="Rectangle 2"/>
          <p:cNvSpPr>
            <a:spLocks noGrp="1" noChangeArrowheads="1"/>
          </p:cNvSpPr>
          <p:nvPr>
            <p:ph type="title"/>
          </p:nvPr>
        </p:nvSpPr>
        <p:spPr/>
        <p:txBody>
          <a:bodyPr/>
          <a:lstStyle/>
          <a:p>
            <a:r>
              <a:rPr lang="en-IE" sz="4000" smtClean="0"/>
              <a:t>When debugging</a:t>
            </a:r>
            <a:endParaRPr lang="en-US" sz="4000" smtClean="0"/>
          </a:p>
        </p:txBody>
      </p:sp>
      <p:sp>
        <p:nvSpPr>
          <p:cNvPr id="30724" name="Rectangle 3"/>
          <p:cNvSpPr>
            <a:spLocks noGrp="1" noChangeArrowheads="1"/>
          </p:cNvSpPr>
          <p:nvPr>
            <p:ph type="body" idx="1"/>
          </p:nvPr>
        </p:nvSpPr>
        <p:spPr/>
        <p:txBody>
          <a:bodyPr/>
          <a:lstStyle/>
          <a:p>
            <a:r>
              <a:rPr lang="en-IE" sz="2800" smtClean="0"/>
              <a:t>It is always useful to include a call to printStackTrace() in the catch block</a:t>
            </a:r>
          </a:p>
          <a:p>
            <a:r>
              <a:rPr lang="en-IE" sz="2800" smtClean="0"/>
              <a:t>It gives you the full error message on the console that would have been generated had your program been allowed to crash</a:t>
            </a:r>
          </a:p>
          <a:p>
            <a:r>
              <a:rPr lang="en-IE" sz="2800" smtClean="0"/>
              <a:t>It will help you track down the origin of the problem</a:t>
            </a:r>
          </a:p>
          <a:p>
            <a:r>
              <a:rPr lang="en-IE" sz="2800" smtClean="0"/>
              <a:t>The call can be removed when everything is ok</a:t>
            </a:r>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76F88E2-973A-4E20-B0E7-A78E67E7A950}" type="slidenum">
              <a:rPr lang="en-IE" sz="1400" smtClean="0"/>
              <a:pPr/>
              <a:t>3</a:t>
            </a:fld>
            <a:endParaRPr lang="en-IE" sz="1400" smtClean="0"/>
          </a:p>
        </p:txBody>
      </p:sp>
      <p:sp>
        <p:nvSpPr>
          <p:cNvPr id="4099" name="Rectangle 2"/>
          <p:cNvSpPr>
            <a:spLocks noGrp="1" noChangeArrowheads="1"/>
          </p:cNvSpPr>
          <p:nvPr>
            <p:ph type="title"/>
          </p:nvPr>
        </p:nvSpPr>
        <p:spPr/>
        <p:txBody>
          <a:bodyPr/>
          <a:lstStyle/>
          <a:p>
            <a:r>
              <a:rPr lang="en-IE" smtClean="0"/>
              <a:t>Related Material</a:t>
            </a:r>
            <a:endParaRPr lang="en-US" smtClean="0"/>
          </a:p>
        </p:txBody>
      </p:sp>
      <p:sp>
        <p:nvSpPr>
          <p:cNvPr id="4100" name="Rectangle 3"/>
          <p:cNvSpPr>
            <a:spLocks noGrp="1" noChangeArrowheads="1"/>
          </p:cNvSpPr>
          <p:nvPr>
            <p:ph type="body" idx="1"/>
          </p:nvPr>
        </p:nvSpPr>
        <p:spPr>
          <a:xfrm>
            <a:off x="685800" y="1268413"/>
            <a:ext cx="7772400" cy="4598987"/>
          </a:xfrm>
        </p:spPr>
        <p:txBody>
          <a:bodyPr/>
          <a:lstStyle/>
          <a:p>
            <a:r>
              <a:rPr lang="en-US" sz="2800" dirty="0" err="1" smtClean="0"/>
              <a:t>Horstmann</a:t>
            </a:r>
            <a:r>
              <a:rPr lang="en-US" sz="2800" dirty="0" smtClean="0"/>
              <a:t> Chapter 7, 19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117983-9776-417F-9B72-150A876B052F}" type="slidenum">
              <a:rPr lang="en-IE" sz="1400" smtClean="0"/>
              <a:pPr/>
              <a:t>30</a:t>
            </a:fld>
            <a:endParaRPr lang="en-IE" sz="1400" smtClean="0"/>
          </a:p>
        </p:txBody>
      </p:sp>
      <p:sp>
        <p:nvSpPr>
          <p:cNvPr id="31747" name="Rectangle 2"/>
          <p:cNvSpPr>
            <a:spLocks noGrp="1" noChangeArrowheads="1"/>
          </p:cNvSpPr>
          <p:nvPr>
            <p:ph type="title"/>
          </p:nvPr>
        </p:nvSpPr>
        <p:spPr/>
        <p:txBody>
          <a:bodyPr/>
          <a:lstStyle/>
          <a:p>
            <a:r>
              <a:rPr lang="en-IE" smtClean="0"/>
              <a:t>Method which handles IOException</a:t>
            </a:r>
            <a:endParaRPr lang="en-US" smtClean="0"/>
          </a:p>
        </p:txBody>
      </p:sp>
      <p:sp>
        <p:nvSpPr>
          <p:cNvPr id="31748" name="Rectangle 3"/>
          <p:cNvSpPr>
            <a:spLocks noGrp="1" noChangeArrowheads="1"/>
          </p:cNvSpPr>
          <p:nvPr>
            <p:ph type="body" idx="1"/>
          </p:nvPr>
        </p:nvSpPr>
        <p:spPr/>
        <p:txBody>
          <a:bodyPr/>
          <a:lstStyle/>
          <a:p>
            <a:pPr>
              <a:lnSpc>
                <a:spcPct val="80000"/>
              </a:lnSpc>
              <a:buFontTx/>
              <a:buNone/>
            </a:pPr>
            <a:r>
              <a:rPr lang="en-US" sz="2000" smtClean="0"/>
              <a:t>public static void writeFile () {</a:t>
            </a:r>
          </a:p>
          <a:p>
            <a:pPr>
              <a:lnSpc>
                <a:spcPct val="80000"/>
              </a:lnSpc>
              <a:buFontTx/>
              <a:buNone/>
            </a:pPr>
            <a:r>
              <a:rPr lang="en-US" sz="2000" smtClean="0"/>
              <a:t>	try {</a:t>
            </a:r>
          </a:p>
          <a:p>
            <a:pPr>
              <a:lnSpc>
                <a:spcPct val="80000"/>
              </a:lnSpc>
              <a:buFontTx/>
              <a:buNone/>
            </a:pPr>
            <a:r>
              <a:rPr lang="en-US" sz="2000" smtClean="0"/>
              <a:t>		File outFile = new File("objects.data");</a:t>
            </a:r>
          </a:p>
          <a:p>
            <a:pPr>
              <a:lnSpc>
                <a:spcPct val="80000"/>
              </a:lnSpc>
              <a:buFontTx/>
              <a:buNone/>
            </a:pPr>
            <a:r>
              <a:rPr lang="en-US" sz="2000" smtClean="0"/>
              <a:t>		FileOutputStream   outFileStream </a:t>
            </a:r>
          </a:p>
          <a:p>
            <a:pPr>
              <a:lnSpc>
                <a:spcPct val="80000"/>
              </a:lnSpc>
              <a:buFontTx/>
              <a:buNone/>
            </a:pPr>
            <a:r>
              <a:rPr lang="en-US" sz="2000" smtClean="0"/>
              <a:t>					= new FileOutputStream(outFile);</a:t>
            </a:r>
          </a:p>
          <a:p>
            <a:pPr>
              <a:lnSpc>
                <a:spcPct val="80000"/>
              </a:lnSpc>
              <a:buFontTx/>
              <a:buNone/>
            </a:pPr>
            <a:r>
              <a:rPr lang="en-US" sz="2000" smtClean="0"/>
              <a:t>		ObjectOutputStream os = new ObjectOutputStream( </a:t>
            </a:r>
          </a:p>
          <a:p>
            <a:pPr>
              <a:lnSpc>
                <a:spcPct val="80000"/>
              </a:lnSpc>
              <a:buFontTx/>
              <a:buNone/>
            </a:pPr>
            <a:r>
              <a:rPr lang="en-US" sz="2000" smtClean="0"/>
              <a:t>                                                                                outFileStream);</a:t>
            </a:r>
          </a:p>
          <a:p>
            <a:pPr>
              <a:lnSpc>
                <a:spcPct val="80000"/>
              </a:lnSpc>
              <a:buFontTx/>
              <a:buNone/>
            </a:pPr>
            <a:r>
              <a:rPr lang="en-US" sz="2000" smtClean="0"/>
              <a:t>		Person person = new Person("Mr. Espresso", 20, 'M');</a:t>
            </a:r>
          </a:p>
          <a:p>
            <a:pPr>
              <a:lnSpc>
                <a:spcPct val="80000"/>
              </a:lnSpc>
              <a:buFontTx/>
              <a:buNone/>
            </a:pPr>
            <a:r>
              <a:rPr lang="en-US" sz="2000" smtClean="0"/>
              <a:t>        	os.writeObject( person );</a:t>
            </a:r>
          </a:p>
          <a:p>
            <a:pPr>
              <a:lnSpc>
                <a:spcPct val="80000"/>
              </a:lnSpc>
              <a:buFontTx/>
              <a:buNone/>
            </a:pPr>
            <a:r>
              <a:rPr lang="en-US" sz="2000" smtClean="0"/>
              <a:t>		os.close();</a:t>
            </a:r>
          </a:p>
          <a:p>
            <a:pPr>
              <a:lnSpc>
                <a:spcPct val="80000"/>
              </a:lnSpc>
              <a:buFontTx/>
              <a:buNone/>
            </a:pPr>
            <a:r>
              <a:rPr lang="en-US" sz="2000" smtClean="0"/>
              <a:t>	}</a:t>
            </a:r>
          </a:p>
          <a:p>
            <a:pPr>
              <a:lnSpc>
                <a:spcPct val="80000"/>
              </a:lnSpc>
              <a:buFontTx/>
              <a:buNone/>
            </a:pPr>
            <a:r>
              <a:rPr lang="en-US" sz="2000" smtClean="0"/>
              <a:t>	catch (IOException e){</a:t>
            </a:r>
          </a:p>
          <a:p>
            <a:pPr>
              <a:lnSpc>
                <a:spcPct val="80000"/>
              </a:lnSpc>
              <a:buFontTx/>
              <a:buNone/>
            </a:pPr>
            <a:r>
              <a:rPr lang="en-IE" sz="2000" smtClean="0"/>
              <a:t>          e.printStackTrace();  // remove when fully debugged</a:t>
            </a:r>
          </a:p>
          <a:p>
            <a:pPr>
              <a:lnSpc>
                <a:spcPct val="80000"/>
              </a:lnSpc>
              <a:buFontTx/>
              <a:buNone/>
            </a:pPr>
            <a:r>
              <a:rPr lang="en-IE" sz="2000" smtClean="0"/>
              <a:t>          JOP.showMessageDialog(null,”Problems with the file”);</a:t>
            </a:r>
          </a:p>
          <a:p>
            <a:pPr>
              <a:lnSpc>
                <a:spcPct val="80000"/>
              </a:lnSpc>
              <a:buFontTx/>
              <a:buNone/>
            </a:pPr>
            <a:r>
              <a:rPr lang="en-IE" sz="2000" smtClean="0"/>
              <a:t>     }        </a:t>
            </a:r>
            <a:r>
              <a:rPr lang="en-IE" sz="2000" smtClean="0">
                <a:solidFill>
                  <a:srgbClr val="008000"/>
                </a:solidFill>
              </a:rPr>
              <a:t>// based on Ch12TestObjectOutputStream</a:t>
            </a:r>
            <a:endParaRPr lang="en-US" sz="2000" smtClean="0">
              <a:solidFill>
                <a:srgbClr val="008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BB6429-4093-4315-9C35-92B63E76532E}" type="slidenum">
              <a:rPr lang="en-IE" sz="1400" smtClean="0"/>
              <a:pPr/>
              <a:t>31</a:t>
            </a:fld>
            <a:endParaRPr lang="en-IE" sz="1400" smtClean="0"/>
          </a:p>
        </p:txBody>
      </p:sp>
      <p:sp>
        <p:nvSpPr>
          <p:cNvPr id="32771" name="Rectangle 2"/>
          <p:cNvSpPr>
            <a:spLocks noGrp="1" noChangeArrowheads="1"/>
          </p:cNvSpPr>
          <p:nvPr>
            <p:ph type="title"/>
          </p:nvPr>
        </p:nvSpPr>
        <p:spPr/>
        <p:txBody>
          <a:bodyPr/>
          <a:lstStyle/>
          <a:p>
            <a:r>
              <a:rPr lang="en-US" smtClean="0"/>
              <a:t>Propagating Exceptions</a:t>
            </a:r>
          </a:p>
        </p:txBody>
      </p:sp>
      <p:sp>
        <p:nvSpPr>
          <p:cNvPr id="32772" name="Rectangle 3"/>
          <p:cNvSpPr>
            <a:spLocks noGrp="1" noChangeArrowheads="1"/>
          </p:cNvSpPr>
          <p:nvPr>
            <p:ph type="body" idx="1"/>
          </p:nvPr>
        </p:nvSpPr>
        <p:spPr>
          <a:xfrm>
            <a:off x="685800" y="1219200"/>
            <a:ext cx="8027988" cy="1841500"/>
          </a:xfrm>
        </p:spPr>
        <p:txBody>
          <a:bodyPr/>
          <a:lstStyle/>
          <a:p>
            <a:r>
              <a:rPr lang="en-US" sz="2800" smtClean="0"/>
              <a:t>Instead of catching a thrown exception where it occurs, we can propagate the thrown exception back to the caller of our method. </a:t>
            </a:r>
          </a:p>
          <a:p>
            <a:r>
              <a:rPr lang="en-US" sz="2800" smtClean="0"/>
              <a:t>The method header uses the reserved word </a:t>
            </a:r>
            <a:r>
              <a:rPr lang="en-US" sz="2800" smtClean="0">
                <a:solidFill>
                  <a:srgbClr val="A50021"/>
                </a:solidFill>
              </a:rPr>
              <a:t>throws</a:t>
            </a:r>
            <a:r>
              <a:rPr lang="en-US" sz="2800" smtClean="0"/>
              <a:t>.</a:t>
            </a:r>
          </a:p>
        </p:txBody>
      </p:sp>
      <p:grpSp>
        <p:nvGrpSpPr>
          <p:cNvPr id="32773" name="Group 4"/>
          <p:cNvGrpSpPr>
            <a:grpSpLocks/>
          </p:cNvGrpSpPr>
          <p:nvPr/>
        </p:nvGrpSpPr>
        <p:grpSpPr bwMode="auto">
          <a:xfrm>
            <a:off x="788988" y="3468688"/>
            <a:ext cx="7956550" cy="2587625"/>
            <a:chOff x="691" y="737"/>
            <a:chExt cx="4469" cy="2702"/>
          </a:xfrm>
        </p:grpSpPr>
        <p:sp>
          <p:nvSpPr>
            <p:cNvPr id="32774"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5" name="Rectangle 6"/>
            <p:cNvSpPr>
              <a:spLocks noChangeArrowheads="1"/>
            </p:cNvSpPr>
            <p:nvPr/>
          </p:nvSpPr>
          <p:spPr bwMode="auto">
            <a:xfrm>
              <a:off x="806" y="876"/>
              <a:ext cx="4303"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rgbClr val="0033CC"/>
                  </a:solidFill>
                  <a:latin typeface="Courier New" pitchFamily="49" charset="0"/>
                  <a:ea typeface="ＭＳ Ｐゴシック" pitchFamily="34" charset="-128"/>
                </a:rPr>
                <a:t>public</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getAge</a:t>
              </a:r>
              <a:r>
                <a:rPr lang="en-US" sz="1800">
                  <a:solidFill>
                    <a:srgbClr val="A50021"/>
                  </a:solidFill>
                  <a:latin typeface="Courier New" pitchFamily="49" charset="0"/>
                  <a:ea typeface="ＭＳ Ｐゴシック" pitchFamily="34" charset="-128"/>
                </a:rPr>
                <a:t>( )</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throws</a:t>
              </a:r>
              <a:r>
                <a:rPr lang="en-US" sz="1800">
                  <a:latin typeface="Courier New" pitchFamily="49" charset="0"/>
                  <a:ea typeface="ＭＳ Ｐゴシック" pitchFamily="34" charset="-128"/>
                </a:rPr>
                <a:t> NumberFormatException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return</a:t>
              </a:r>
              <a:r>
                <a:rPr lang="en-US" sz="1800">
                  <a:latin typeface="Courier New" pitchFamily="49" charset="0"/>
                  <a:ea typeface="ＭＳ Ｐゴシック" pitchFamily="34" charset="-128"/>
                </a:rPr>
                <a:t> age;</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solidFill>
                  <a:srgbClr val="A50021"/>
                </a:solidFill>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1F7CA1-80F6-4DC6-BE80-FCA120AFEEF4}" type="slidenum">
              <a:rPr lang="en-IE" sz="1400" smtClean="0"/>
              <a:pPr/>
              <a:t>32</a:t>
            </a:fld>
            <a:endParaRPr lang="en-IE" sz="1400" smtClean="0"/>
          </a:p>
        </p:txBody>
      </p:sp>
      <p:sp>
        <p:nvSpPr>
          <p:cNvPr id="33795" name="Rectangle 2"/>
          <p:cNvSpPr>
            <a:spLocks noGrp="1" noChangeArrowheads="1"/>
          </p:cNvSpPr>
          <p:nvPr>
            <p:ph type="title"/>
          </p:nvPr>
        </p:nvSpPr>
        <p:spPr/>
        <p:txBody>
          <a:bodyPr/>
          <a:lstStyle/>
          <a:p>
            <a:r>
              <a:rPr lang="en-IE" sz="4000" smtClean="0"/>
              <a:t>save() from BicycleFrame3</a:t>
            </a:r>
            <a:endParaRPr lang="en-US" sz="4000" smtClean="0"/>
          </a:p>
        </p:txBody>
      </p:sp>
      <p:sp>
        <p:nvSpPr>
          <p:cNvPr id="33796" name="Rectangle 3"/>
          <p:cNvSpPr>
            <a:spLocks noGrp="1" noChangeArrowheads="1"/>
          </p:cNvSpPr>
          <p:nvPr>
            <p:ph type="body" idx="1"/>
          </p:nvPr>
        </p:nvSpPr>
        <p:spPr>
          <a:xfrm>
            <a:off x="684213" y="1773238"/>
            <a:ext cx="7772400" cy="4114800"/>
          </a:xfrm>
        </p:spPr>
        <p:txBody>
          <a:bodyPr/>
          <a:lstStyle/>
          <a:p>
            <a:r>
              <a:rPr lang="en-IE" sz="2800" smtClean="0"/>
              <a:t>save() method</a:t>
            </a:r>
            <a:endParaRPr lang="en-US" sz="2800" smtClean="0"/>
          </a:p>
          <a:p>
            <a:pPr>
              <a:buFontTx/>
              <a:buNone/>
            </a:pPr>
            <a:r>
              <a:rPr lang="en-US" sz="2000" smtClean="0"/>
              <a:t>       public void save() throws IOException {</a:t>
            </a:r>
          </a:p>
          <a:p>
            <a:pPr>
              <a:buFontTx/>
              <a:buNone/>
            </a:pPr>
            <a:r>
              <a:rPr lang="en-US" sz="2000" smtClean="0"/>
              <a:t>      	ObjectOutputStream os;</a:t>
            </a:r>
          </a:p>
          <a:p>
            <a:pPr>
              <a:buFontTx/>
              <a:buNone/>
            </a:pPr>
            <a:r>
              <a:rPr lang="en-US" sz="2000" smtClean="0"/>
              <a:t>      	os = new ObjectOutputStream(new FileOutputStream </a:t>
            </a:r>
          </a:p>
          <a:p>
            <a:pPr>
              <a:buFontTx/>
              <a:buNone/>
            </a:pPr>
            <a:r>
              <a:rPr lang="en-US" sz="2000" smtClean="0"/>
              <a:t>                                                                               ("bikes.dat"));</a:t>
            </a:r>
          </a:p>
          <a:p>
            <a:pPr>
              <a:buFontTx/>
              <a:buNone/>
            </a:pPr>
            <a:r>
              <a:rPr lang="en-US" sz="2000" smtClean="0"/>
              <a:t>      	os.writeObject(bikes);</a:t>
            </a:r>
          </a:p>
          <a:p>
            <a:pPr>
              <a:buFontTx/>
              <a:buNone/>
            </a:pPr>
            <a:r>
              <a:rPr lang="en-US" sz="2000" smtClean="0"/>
              <a:t>      	os.close();</a:t>
            </a:r>
          </a:p>
          <a:p>
            <a:pPr>
              <a:buFontTx/>
              <a:buNone/>
            </a:pPr>
            <a:r>
              <a:rPr lang="en-US" sz="2000" smtClean="0"/>
              <a:t>      }</a:t>
            </a:r>
          </a:p>
          <a:p>
            <a:r>
              <a:rPr lang="en-IE" sz="2800" smtClean="0"/>
              <a:t>passes the problem back to the actionPerformed() method, which catches it (next slide):</a:t>
            </a:r>
            <a:endParaRPr lang="en-US"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70BC90-6357-43CF-A90A-79A0F02CED7F}" type="slidenum">
              <a:rPr lang="en-IE" sz="1400" smtClean="0"/>
              <a:pPr/>
              <a:t>33</a:t>
            </a:fld>
            <a:endParaRPr lang="en-IE" sz="1400" smtClean="0"/>
          </a:p>
        </p:txBody>
      </p:sp>
      <p:sp>
        <p:nvSpPr>
          <p:cNvPr id="34819" name="Rectangle 2"/>
          <p:cNvSpPr>
            <a:spLocks noGrp="1" noChangeArrowheads="1"/>
          </p:cNvSpPr>
          <p:nvPr>
            <p:ph type="title"/>
          </p:nvPr>
        </p:nvSpPr>
        <p:spPr/>
        <p:txBody>
          <a:bodyPr/>
          <a:lstStyle/>
          <a:p>
            <a:r>
              <a:rPr lang="en-IE" sz="4000" smtClean="0"/>
              <a:t>catching the IOException from save() within actionPerformed()</a:t>
            </a:r>
            <a:endParaRPr lang="en-US" sz="4000" smtClean="0"/>
          </a:p>
        </p:txBody>
      </p:sp>
      <p:sp>
        <p:nvSpPr>
          <p:cNvPr id="34820" name="Rectangle 3"/>
          <p:cNvSpPr>
            <a:spLocks noGrp="1" noChangeArrowheads="1"/>
          </p:cNvSpPr>
          <p:nvPr>
            <p:ph type="body" idx="1"/>
          </p:nvPr>
        </p:nvSpPr>
        <p:spPr/>
        <p:txBody>
          <a:bodyPr/>
          <a:lstStyle/>
          <a:p>
            <a:pPr>
              <a:lnSpc>
                <a:spcPct val="80000"/>
              </a:lnSpc>
              <a:buFontTx/>
              <a:buNone/>
            </a:pPr>
            <a:r>
              <a:rPr lang="en-US" sz="2000" smtClean="0"/>
              <a:t>     ….. </a:t>
            </a:r>
          </a:p>
          <a:p>
            <a:pPr>
              <a:lnSpc>
                <a:spcPct val="80000"/>
              </a:lnSpc>
              <a:buFontTx/>
              <a:buNone/>
            </a:pPr>
            <a:r>
              <a:rPr lang="en-US" sz="2000" smtClean="0"/>
              <a:t>      else if (e.getActionCommand() .equals ("Save")){</a:t>
            </a:r>
          </a:p>
          <a:p>
            <a:pPr>
              <a:lnSpc>
                <a:spcPct val="80000"/>
              </a:lnSpc>
              <a:buFontTx/>
              <a:buNone/>
            </a:pPr>
            <a:r>
              <a:rPr lang="en-US" sz="2000" smtClean="0"/>
              <a:t>	        try{</a:t>
            </a:r>
          </a:p>
          <a:p>
            <a:pPr>
              <a:lnSpc>
                <a:spcPct val="80000"/>
              </a:lnSpc>
              <a:buFontTx/>
              <a:buNone/>
            </a:pPr>
            <a:r>
              <a:rPr lang="en-US" sz="2000" smtClean="0"/>
              <a:t>      	 	save();</a:t>
            </a:r>
          </a:p>
          <a:p>
            <a:pPr>
              <a:lnSpc>
                <a:spcPct val="80000"/>
              </a:lnSpc>
              <a:buFontTx/>
              <a:buNone/>
            </a:pPr>
            <a:r>
              <a:rPr lang="en-US" sz="2000" smtClean="0"/>
              <a:t>      	 	showMessage("Data saved successfully");</a:t>
            </a:r>
          </a:p>
          <a:p>
            <a:pPr>
              <a:lnSpc>
                <a:spcPct val="80000"/>
              </a:lnSpc>
              <a:buFontTx/>
              <a:buNone/>
            </a:pPr>
            <a:r>
              <a:rPr lang="en-US" sz="2000" smtClean="0"/>
              <a:t>      	 } // try</a:t>
            </a:r>
          </a:p>
          <a:p>
            <a:pPr>
              <a:lnSpc>
                <a:spcPct val="80000"/>
              </a:lnSpc>
              <a:buFontTx/>
              <a:buNone/>
            </a:pPr>
            <a:r>
              <a:rPr lang="en-US" sz="2000" smtClean="0"/>
              <a:t>      	 catch (IOException f){</a:t>
            </a:r>
          </a:p>
          <a:p>
            <a:pPr>
              <a:lnSpc>
                <a:spcPct val="80000"/>
              </a:lnSpc>
              <a:buFontTx/>
              <a:buNone/>
            </a:pPr>
            <a:r>
              <a:rPr lang="en-US" sz="2000" smtClean="0"/>
              <a:t>      	 	showMessage("Not able to save the file:\n"+</a:t>
            </a:r>
          </a:p>
          <a:p>
            <a:pPr>
              <a:lnSpc>
                <a:spcPct val="80000"/>
              </a:lnSpc>
              <a:buFontTx/>
              <a:buNone/>
            </a:pPr>
            <a:r>
              <a:rPr lang="en-US" sz="2000" smtClean="0"/>
              <a:t>      	 	"Check the console printout for clues to why ");</a:t>
            </a:r>
          </a:p>
          <a:p>
            <a:pPr>
              <a:lnSpc>
                <a:spcPct val="80000"/>
              </a:lnSpc>
              <a:buFontTx/>
              <a:buNone/>
            </a:pPr>
            <a:r>
              <a:rPr lang="en-US" sz="2000" smtClean="0"/>
              <a:t>      	 	f.printStackTrace();</a:t>
            </a:r>
          </a:p>
          <a:p>
            <a:pPr>
              <a:lnSpc>
                <a:spcPct val="80000"/>
              </a:lnSpc>
              <a:buFontTx/>
              <a:buNone/>
            </a:pPr>
            <a:r>
              <a:rPr lang="en-US" sz="2000" smtClean="0"/>
              <a:t>      	 }// catch</a:t>
            </a:r>
          </a:p>
          <a:p>
            <a:pPr>
              <a:lnSpc>
                <a:spcPct val="80000"/>
              </a:lnSpc>
              <a:buFontTx/>
              <a:buNone/>
            </a:pPr>
            <a:r>
              <a:rPr lang="en-US" sz="2000" smtClean="0"/>
              <a:t>        }// else if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1F20C20-0A63-4F0C-A313-8FB76471D31C}" type="slidenum">
              <a:rPr lang="en-IE" sz="1400" smtClean="0"/>
              <a:pPr/>
              <a:t>34</a:t>
            </a:fld>
            <a:endParaRPr lang="en-IE" sz="1400" smtClean="0"/>
          </a:p>
        </p:txBody>
      </p:sp>
      <p:sp>
        <p:nvSpPr>
          <p:cNvPr id="35843" name="Rectangle 2"/>
          <p:cNvSpPr>
            <a:spLocks noGrp="1" noChangeArrowheads="1"/>
          </p:cNvSpPr>
          <p:nvPr>
            <p:ph type="title"/>
          </p:nvPr>
        </p:nvSpPr>
        <p:spPr/>
        <p:txBody>
          <a:bodyPr/>
          <a:lstStyle/>
          <a:p>
            <a:r>
              <a:rPr lang="en-IE" smtClean="0"/>
              <a:t>When handling Exceptions</a:t>
            </a:r>
            <a:endParaRPr lang="en-US" smtClean="0"/>
          </a:p>
        </p:txBody>
      </p:sp>
      <p:sp>
        <p:nvSpPr>
          <p:cNvPr id="35844" name="Rectangle 3"/>
          <p:cNvSpPr>
            <a:spLocks noGrp="1" noChangeArrowheads="1"/>
          </p:cNvSpPr>
          <p:nvPr>
            <p:ph type="body" idx="1"/>
          </p:nvPr>
        </p:nvSpPr>
        <p:spPr/>
        <p:txBody>
          <a:bodyPr/>
          <a:lstStyle/>
          <a:p>
            <a:r>
              <a:rPr lang="en-IE" sz="2800" smtClean="0"/>
              <a:t>Make sure you include in the ‘try’ block </a:t>
            </a:r>
            <a:r>
              <a:rPr lang="en-IE" smtClean="0"/>
              <a:t>all actions which should not be attempted if a previous action has gone wrong</a:t>
            </a:r>
          </a:p>
          <a:p>
            <a:endParaRPr lang="en-IE" smtClean="0"/>
          </a:p>
          <a:p>
            <a:pPr lvl="1"/>
            <a:r>
              <a:rPr lang="en-IE" smtClean="0"/>
              <a:t>If you can’t open the file, you shouldn’t try to write an object to it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AD15C5D-F97F-4F9A-953A-80BEE8D10121}" type="slidenum">
              <a:rPr lang="en-IE" sz="1400" smtClean="0"/>
              <a:pPr/>
              <a:t>35</a:t>
            </a:fld>
            <a:endParaRPr lang="en-IE" sz="1400" smtClean="0"/>
          </a:p>
        </p:txBody>
      </p:sp>
      <p:sp>
        <p:nvSpPr>
          <p:cNvPr id="36867" name="Rectangle 2"/>
          <p:cNvSpPr>
            <a:spLocks noGrp="1" noChangeArrowheads="1"/>
          </p:cNvSpPr>
          <p:nvPr>
            <p:ph type="title"/>
          </p:nvPr>
        </p:nvSpPr>
        <p:spPr/>
        <p:txBody>
          <a:bodyPr/>
          <a:lstStyle/>
          <a:p>
            <a:r>
              <a:rPr lang="en-IE" sz="3200" smtClean="0"/>
              <a:t>open() from BicycleFrame3, again</a:t>
            </a:r>
            <a:endParaRPr lang="en-US" sz="3200" smtClean="0"/>
          </a:p>
        </p:txBody>
      </p:sp>
      <p:sp>
        <p:nvSpPr>
          <p:cNvPr id="36868" name="Rectangle 3"/>
          <p:cNvSpPr>
            <a:spLocks noGrp="1" noChangeArrowheads="1"/>
          </p:cNvSpPr>
          <p:nvPr>
            <p:ph type="body" idx="1"/>
          </p:nvPr>
        </p:nvSpPr>
        <p:spPr/>
        <p:txBody>
          <a:bodyPr/>
          <a:lstStyle/>
          <a:p>
            <a:pPr>
              <a:lnSpc>
                <a:spcPct val="80000"/>
              </a:lnSpc>
              <a:buFontTx/>
              <a:buNone/>
            </a:pPr>
            <a:endParaRPr lang="en-US" sz="2400" smtClean="0"/>
          </a:p>
          <a:p>
            <a:pPr>
              <a:lnSpc>
                <a:spcPct val="80000"/>
              </a:lnSpc>
              <a:buFontTx/>
              <a:buNone/>
            </a:pPr>
            <a:r>
              <a:rPr lang="en-US" sz="1400" smtClean="0"/>
              <a:t>  </a:t>
            </a:r>
            <a:r>
              <a:rPr lang="en-US" sz="2000" smtClean="0"/>
              <a:t>public void open() {</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a:t>
            </a:r>
            <a:r>
              <a:rPr lang="en-US" sz="2000" smtClean="0">
                <a:solidFill>
                  <a:srgbClr val="008000"/>
                </a:solidFill>
              </a:rPr>
              <a:t>// readObject returns ‘Object’, so typecast needed</a:t>
            </a:r>
          </a:p>
          <a:p>
            <a:pPr>
              <a:lnSpc>
                <a:spcPct val="80000"/>
              </a:lnSpc>
              <a:buFontTx/>
              <a:buNone/>
            </a:pPr>
            <a:r>
              <a:rPr lang="en-US" sz="2000" smtClean="0"/>
              <a:t>          bikes  = (Bicycle []) is.readObject(); </a:t>
            </a:r>
          </a:p>
          <a:p>
            <a:pPr>
              <a:lnSpc>
                <a:spcPct val="80000"/>
              </a:lnSpc>
              <a:buFontTx/>
              <a:buNone/>
            </a:pPr>
            <a:r>
              <a:rPr lang="en-US" sz="2000" smtClean="0"/>
              <a:t>           is.close();</a:t>
            </a:r>
          </a:p>
          <a:p>
            <a:pPr>
              <a:lnSpc>
                <a:spcPct val="80000"/>
              </a:lnSpc>
              <a:buFontTx/>
              <a:buNone/>
            </a:pPr>
            <a:r>
              <a:rPr lang="en-US" sz="2000" smtClean="0"/>
              <a:t>      </a:t>
            </a:r>
            <a:r>
              <a:rPr lang="en-IE" sz="2000" smtClean="0"/>
              <a:t>      </a:t>
            </a:r>
            <a:endParaRPr lang="en-US" sz="2000" smtClean="0"/>
          </a:p>
          <a:p>
            <a:pPr>
              <a:lnSpc>
                <a:spcPct val="80000"/>
              </a:lnSpc>
              <a:buFontTx/>
              <a:buNone/>
            </a:pPr>
            <a:r>
              <a:rPr lang="en-US" sz="2000" smtClean="0"/>
              <a:t>     </a:t>
            </a:r>
            <a:r>
              <a:rPr lang="en-US" sz="2000" smtClean="0">
                <a:solidFill>
                  <a:srgbClr val="008000"/>
                </a:solidFill>
              </a:rPr>
              <a:t>// how many valid bike records? Some might be null</a:t>
            </a:r>
          </a:p>
          <a:p>
            <a:pPr>
              <a:lnSpc>
                <a:spcPct val="80000"/>
              </a:lnSpc>
              <a:buFontTx/>
              <a:buNone/>
            </a:pPr>
            <a:r>
              <a:rPr lang="en-US" sz="2000" smtClean="0"/>
              <a:t>         while (bikes[count] !=null)</a:t>
            </a:r>
          </a:p>
          <a:p>
            <a:pPr>
              <a:lnSpc>
                <a:spcPct val="80000"/>
              </a:lnSpc>
              <a:buFontTx/>
              <a:buNone/>
            </a:pPr>
            <a:r>
              <a:rPr lang="en-US" sz="2000" smtClean="0"/>
              <a:t>      	     count++;</a:t>
            </a:r>
          </a:p>
          <a:p>
            <a:pPr>
              <a:lnSpc>
                <a:spcPct val="80000"/>
              </a:lnSpc>
              <a:buFontTx/>
              <a:buNone/>
            </a:pPr>
            <a:r>
              <a:rPr lang="en-US" sz="2000" smtClean="0"/>
              <a:t>  } // end open()</a:t>
            </a:r>
          </a:p>
          <a:p>
            <a:pPr>
              <a:lnSpc>
                <a:spcPct val="80000"/>
              </a:lnSpc>
              <a:buFontTx/>
              <a:buNone/>
            </a:pPr>
            <a:r>
              <a:rPr lang="en-US" sz="1800" smtClean="0"/>
              <a:t>      </a:t>
            </a:r>
            <a:r>
              <a:rPr lang="en-US" sz="240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66669EE-5CE4-480D-B8C2-49E046528477}" type="slidenum">
              <a:rPr lang="en-IE" sz="1400" smtClean="0"/>
              <a:pPr/>
              <a:t>36</a:t>
            </a:fld>
            <a:endParaRPr lang="en-IE" sz="1400" smtClean="0"/>
          </a:p>
        </p:txBody>
      </p:sp>
      <p:sp>
        <p:nvSpPr>
          <p:cNvPr id="37891" name="Rectangle 2"/>
          <p:cNvSpPr>
            <a:spLocks noGrp="1" noChangeArrowheads="1"/>
          </p:cNvSpPr>
          <p:nvPr>
            <p:ph type="title"/>
          </p:nvPr>
        </p:nvSpPr>
        <p:spPr/>
        <p:txBody>
          <a:bodyPr/>
          <a:lstStyle/>
          <a:p>
            <a:r>
              <a:rPr lang="en-IE" sz="3600" smtClean="0"/>
              <a:t>Handling the Exceptions in open()</a:t>
            </a:r>
            <a:endParaRPr lang="en-US" sz="3600" smtClean="0"/>
          </a:p>
        </p:txBody>
      </p:sp>
      <p:sp>
        <p:nvSpPr>
          <p:cNvPr id="37892" name="Rectangle 3"/>
          <p:cNvSpPr>
            <a:spLocks noGrp="1" noChangeArrowheads="1"/>
          </p:cNvSpPr>
          <p:nvPr>
            <p:ph type="body" idx="1"/>
          </p:nvPr>
        </p:nvSpPr>
        <p:spPr>
          <a:xfrm>
            <a:off x="684213" y="1412875"/>
            <a:ext cx="7991475" cy="4895850"/>
          </a:xfrm>
        </p:spPr>
        <p:txBody>
          <a:bodyPr/>
          <a:lstStyle/>
          <a:p>
            <a:pPr>
              <a:lnSpc>
                <a:spcPct val="80000"/>
              </a:lnSpc>
            </a:pPr>
            <a:r>
              <a:rPr lang="en-US" sz="2400" smtClean="0"/>
              <a:t>public void open() {</a:t>
            </a:r>
            <a:r>
              <a:rPr lang="en-IE" sz="2400" smtClean="0"/>
              <a:t>A checked exception other than IOException can occur if the stream manages to read the object, but it is not of the expected type.  For simplicity, change the catch clause from catch (IOException e) to catch (Exception e).  This catches anything that can go wrong</a:t>
            </a:r>
            <a:endParaRPr lang="en-US" sz="2400" smtClean="0"/>
          </a:p>
          <a:p>
            <a:pPr>
              <a:lnSpc>
                <a:spcPct val="80000"/>
              </a:lnSpc>
              <a:buFontTx/>
              <a:buNone/>
            </a:pPr>
            <a:endParaRPr lang="en-US" sz="2400" smtClean="0"/>
          </a:p>
          <a:p>
            <a:pPr>
              <a:lnSpc>
                <a:spcPct val="80000"/>
              </a:lnSpc>
              <a:buFontTx/>
              <a:buNone/>
            </a:pPr>
            <a:r>
              <a:rPr lang="en-US" sz="2000" smtClean="0"/>
              <a:t>	try{</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bikes  = (Bicycle []) is.readObject();  </a:t>
            </a:r>
          </a:p>
          <a:p>
            <a:pPr>
              <a:lnSpc>
                <a:spcPct val="80000"/>
              </a:lnSpc>
              <a:buFontTx/>
              <a:buNone/>
            </a:pPr>
            <a:r>
              <a:rPr lang="en-US" sz="2000" smtClean="0"/>
              <a:t>                                                      // throws ClassNotFoundException</a:t>
            </a:r>
          </a:p>
          <a:p>
            <a:pPr>
              <a:lnSpc>
                <a:spcPct val="80000"/>
              </a:lnSpc>
              <a:buFontTx/>
              <a:buNone/>
            </a:pPr>
            <a:r>
              <a:rPr lang="en-US" sz="2000" smtClean="0"/>
              <a:t>           is.close();</a:t>
            </a:r>
          </a:p>
          <a:p>
            <a:pPr>
              <a:lnSpc>
                <a:spcPct val="80000"/>
              </a:lnSpc>
              <a:buFontTx/>
              <a:buNone/>
            </a:pPr>
            <a:r>
              <a:rPr lang="en-US" sz="2000" smtClean="0"/>
              <a:t>      }</a:t>
            </a:r>
          </a:p>
          <a:p>
            <a:pPr>
              <a:lnSpc>
                <a:spcPct val="80000"/>
              </a:lnSpc>
              <a:buFontTx/>
              <a:buNone/>
            </a:pPr>
            <a:r>
              <a:rPr lang="en-US" sz="2000" smtClean="0"/>
              <a:t>      catch(Exception e){     // catches all Exceptions</a:t>
            </a:r>
          </a:p>
          <a:p>
            <a:pPr>
              <a:lnSpc>
                <a:spcPct val="80000"/>
              </a:lnSpc>
              <a:buFontTx/>
              <a:buNone/>
            </a:pPr>
            <a:r>
              <a:rPr lang="en-US" sz="2000" smtClean="0"/>
              <a:t>      	JOptionPane.showMessageDialog(null,"open didn't work");</a:t>
            </a:r>
          </a:p>
          <a:p>
            <a:pPr>
              <a:lnSpc>
                <a:spcPct val="80000"/>
              </a:lnSpc>
              <a:buFontTx/>
              <a:buNone/>
            </a:pPr>
            <a:r>
              <a:rPr lang="en-GB" sz="2000" smtClean="0"/>
              <a:t>               e.printStackTrace()</a:t>
            </a:r>
            <a:endParaRPr lang="en-US" sz="2000" smtClean="0"/>
          </a:p>
          <a:p>
            <a:pPr>
              <a:lnSpc>
                <a:spcPct val="80000"/>
              </a:lnSpc>
              <a:buFontTx/>
              <a:buNone/>
            </a:pPr>
            <a:r>
              <a:rPr lang="en-US" sz="200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FB2FC14-A4B7-42FC-B358-0B7D0D29DEEE}" type="slidenum">
              <a:rPr lang="en-IE" sz="1400" smtClean="0"/>
              <a:pPr/>
              <a:t>37</a:t>
            </a:fld>
            <a:endParaRPr lang="en-IE" sz="1400" smtClean="0"/>
          </a:p>
        </p:txBody>
      </p:sp>
      <p:sp>
        <p:nvSpPr>
          <p:cNvPr id="38915" name="Rectangle 2"/>
          <p:cNvSpPr>
            <a:spLocks noGrp="1" noChangeArrowheads="1"/>
          </p:cNvSpPr>
          <p:nvPr>
            <p:ph type="title"/>
          </p:nvPr>
        </p:nvSpPr>
        <p:spPr/>
        <p:txBody>
          <a:bodyPr/>
          <a:lstStyle/>
          <a:p>
            <a:r>
              <a:rPr lang="en-GB" sz="4000" smtClean="0"/>
              <a:t>Unit 17: persistence: text, data and choosing files</a:t>
            </a:r>
            <a:endParaRPr lang="en-US" sz="4000" smtClean="0"/>
          </a:p>
        </p:txBody>
      </p:sp>
      <p:sp>
        <p:nvSpPr>
          <p:cNvPr id="38916" name="Rectangle 3"/>
          <p:cNvSpPr>
            <a:spLocks noGrp="1" noChangeArrowheads="1"/>
          </p:cNvSpPr>
          <p:nvPr>
            <p:ph type="body" idx="1"/>
          </p:nvPr>
        </p:nvSpPr>
        <p:spPr/>
        <p:txBody>
          <a:bodyPr/>
          <a:lstStyle/>
          <a:p>
            <a:pPr>
              <a:lnSpc>
                <a:spcPct val="90000"/>
              </a:lnSpc>
              <a:buFontTx/>
              <a:buNone/>
            </a:pPr>
            <a:r>
              <a:rPr lang="en-IE" sz="2800" smtClean="0"/>
              <a:t>.Objectives: be able to</a:t>
            </a:r>
          </a:p>
          <a:p>
            <a:pPr>
              <a:lnSpc>
                <a:spcPct val="90000"/>
              </a:lnSpc>
            </a:pPr>
            <a:r>
              <a:rPr lang="en-IE" sz="2800" smtClean="0"/>
              <a:t>Use a JFileChooser object to select the name of the file to be used</a:t>
            </a:r>
          </a:p>
          <a:p>
            <a:pPr>
              <a:lnSpc>
                <a:spcPct val="90000"/>
              </a:lnSpc>
            </a:pPr>
            <a:r>
              <a:rPr lang="en-IE" sz="2800" smtClean="0"/>
              <a:t>Explain the difference between text and binary files</a:t>
            </a:r>
          </a:p>
          <a:p>
            <a:pPr>
              <a:lnSpc>
                <a:spcPct val="90000"/>
              </a:lnSpc>
            </a:pPr>
            <a:r>
              <a:rPr lang="en-IE" sz="2800" smtClean="0"/>
              <a:t>Explain the differences between ObjectOutputStreams, DataOutputStreams and PrintWriters and select the appropriate objects for writing or reading a particular type of information</a:t>
            </a:r>
            <a:endParaRPr lang="en-US" sz="2800" smtClean="0"/>
          </a:p>
          <a:p>
            <a:pPr>
              <a:lnSpc>
                <a:spcPct val="90000"/>
              </a:lnSpc>
            </a:pPr>
            <a:endParaRPr lang="en-U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D0F5C22-0CD2-4C6B-A0B1-C1363B8EE8CA}" type="slidenum">
              <a:rPr lang="en-IE" sz="1400" smtClean="0"/>
              <a:pPr/>
              <a:t>38</a:t>
            </a:fld>
            <a:endParaRPr lang="en-IE" sz="1400" smtClean="0"/>
          </a:p>
        </p:txBody>
      </p:sp>
      <p:sp>
        <p:nvSpPr>
          <p:cNvPr id="39939" name="Rectangle 2"/>
          <p:cNvSpPr>
            <a:spLocks noGrp="1" noChangeArrowheads="1"/>
          </p:cNvSpPr>
          <p:nvPr>
            <p:ph type="title"/>
          </p:nvPr>
        </p:nvSpPr>
        <p:spPr/>
        <p:txBody>
          <a:bodyPr/>
          <a:lstStyle/>
          <a:p>
            <a:r>
              <a:rPr lang="en-IE" sz="4000" smtClean="0"/>
              <a:t>Sample Programs</a:t>
            </a:r>
            <a:endParaRPr lang="en-US" sz="4000" smtClean="0"/>
          </a:p>
        </p:txBody>
      </p:sp>
      <p:sp>
        <p:nvSpPr>
          <p:cNvPr id="39940" name="Rectangle 3"/>
          <p:cNvSpPr>
            <a:spLocks noGrp="1" noChangeArrowheads="1"/>
          </p:cNvSpPr>
          <p:nvPr>
            <p:ph type="body" idx="1"/>
          </p:nvPr>
        </p:nvSpPr>
        <p:spPr/>
        <p:txBody>
          <a:bodyPr/>
          <a:lstStyle/>
          <a:p>
            <a:pPr>
              <a:lnSpc>
                <a:spcPct val="80000"/>
              </a:lnSpc>
            </a:pPr>
            <a:r>
              <a:rPr lang="en-IE" sz="2800" dirty="0" smtClean="0"/>
              <a:t>Book section: </a:t>
            </a:r>
            <a:r>
              <a:rPr lang="en-IE" sz="2800" dirty="0" err="1" smtClean="0"/>
              <a:t>Horstmann</a:t>
            </a:r>
            <a:r>
              <a:rPr lang="en-IE" sz="2800" dirty="0" smtClean="0"/>
              <a:t> </a:t>
            </a:r>
            <a:r>
              <a:rPr lang="en-IE" sz="2800" dirty="0" err="1" smtClean="0"/>
              <a:t>Ch</a:t>
            </a:r>
            <a:r>
              <a:rPr lang="en-IE" sz="2800" smtClean="0"/>
              <a:t> 7,19</a:t>
            </a:r>
            <a:endParaRPr 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6EF17E-68A0-41F2-ACB2-F117BE0896B3}" type="slidenum">
              <a:rPr lang="en-IE" sz="1400" smtClean="0"/>
              <a:pPr/>
              <a:t>39</a:t>
            </a:fld>
            <a:endParaRPr lang="en-IE" sz="1400" smtClean="0"/>
          </a:p>
        </p:txBody>
      </p:sp>
      <p:sp>
        <p:nvSpPr>
          <p:cNvPr id="40963" name="Rectangle 2"/>
          <p:cNvSpPr>
            <a:spLocks noGrp="1" noChangeArrowheads="1"/>
          </p:cNvSpPr>
          <p:nvPr>
            <p:ph type="title"/>
          </p:nvPr>
        </p:nvSpPr>
        <p:spPr/>
        <p:txBody>
          <a:bodyPr/>
          <a:lstStyle/>
          <a:p>
            <a:r>
              <a:rPr lang="en-US" sz="4000" smtClean="0"/>
              <a:t>The </a:t>
            </a:r>
            <a:r>
              <a:rPr lang="en-US" sz="4000" b="1" smtClean="0"/>
              <a:t>JFileChooser</a:t>
            </a:r>
            <a:r>
              <a:rPr lang="en-US" sz="4000" smtClean="0"/>
              <a:t> Class</a:t>
            </a:r>
          </a:p>
        </p:txBody>
      </p:sp>
      <p:sp>
        <p:nvSpPr>
          <p:cNvPr id="40964" name="Rectangle 3"/>
          <p:cNvSpPr>
            <a:spLocks noGrp="1" noChangeArrowheads="1"/>
          </p:cNvSpPr>
          <p:nvPr>
            <p:ph type="body" idx="1"/>
          </p:nvPr>
        </p:nvSpPr>
        <p:spPr>
          <a:xfrm>
            <a:off x="533400" y="1143000"/>
            <a:ext cx="8153400" cy="914400"/>
          </a:xfrm>
        </p:spPr>
        <p:txBody>
          <a:bodyPr/>
          <a:lstStyle/>
          <a:p>
            <a:pPr>
              <a:lnSpc>
                <a:spcPct val="90000"/>
              </a:lnSpc>
            </a:pPr>
            <a:r>
              <a:rPr lang="en-US" smtClean="0"/>
              <a:t>A </a:t>
            </a:r>
            <a:r>
              <a:rPr lang="en-US" b="1" smtClean="0"/>
              <a:t>javax.swing.JFileChooser </a:t>
            </a:r>
            <a:r>
              <a:rPr lang="en-US" smtClean="0"/>
              <a:t>object allows the user to select a file.</a:t>
            </a:r>
          </a:p>
        </p:txBody>
      </p:sp>
      <p:grpSp>
        <p:nvGrpSpPr>
          <p:cNvPr id="40965" name="Group 4"/>
          <p:cNvGrpSpPr>
            <a:grpSpLocks/>
          </p:cNvGrpSpPr>
          <p:nvPr/>
        </p:nvGrpSpPr>
        <p:grpSpPr bwMode="auto">
          <a:xfrm>
            <a:off x="457200" y="2362200"/>
            <a:ext cx="8534400" cy="1125538"/>
            <a:chOff x="400" y="1307"/>
            <a:chExt cx="5122" cy="709"/>
          </a:xfrm>
        </p:grpSpPr>
        <p:sp>
          <p:nvSpPr>
            <p:cNvPr id="40970" name="Rectangle 5"/>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0971" name="Rectangle 6"/>
            <p:cNvSpPr>
              <a:spLocks noChangeArrowheads="1"/>
            </p:cNvSpPr>
            <p:nvPr/>
          </p:nvSpPr>
          <p:spPr bwMode="auto">
            <a:xfrm>
              <a:off x="498" y="1387"/>
              <a:ext cx="492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JFileChooser chooser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JFileChooser</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endParaRPr lang="en-US" sz="1400">
                <a:latin typeface="Courier New" pitchFamily="49" charset="0"/>
                <a:ea typeface="ＭＳ Ｐゴシック" pitchFamily="34" charset="-128"/>
              </a:endParaRPr>
            </a:p>
          </p:txBody>
        </p:sp>
      </p:grpSp>
      <p:grpSp>
        <p:nvGrpSpPr>
          <p:cNvPr id="40966" name="Group 7"/>
          <p:cNvGrpSpPr>
            <a:grpSpLocks/>
          </p:cNvGrpSpPr>
          <p:nvPr/>
        </p:nvGrpSpPr>
        <p:grpSpPr bwMode="auto">
          <a:xfrm>
            <a:off x="381000" y="4572000"/>
            <a:ext cx="8512175" cy="1206500"/>
            <a:chOff x="400" y="1307"/>
            <a:chExt cx="5122" cy="760"/>
          </a:xfrm>
        </p:grpSpPr>
        <p:sp>
          <p:nvSpPr>
            <p:cNvPr id="40968" name="Rectangle 8"/>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0969" name="Rectangle 9"/>
            <p:cNvSpPr>
              <a:spLocks noChangeArrowheads="1"/>
            </p:cNvSpPr>
            <p:nvPr/>
          </p:nvSpPr>
          <p:spPr bwMode="auto">
            <a:xfrm>
              <a:off x="498" y="1387"/>
              <a:ext cx="492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JFileChooser chooser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JFileChooser</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"D:/JavaPrograms/Ch12"</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more often </a:t>
              </a:r>
              <a:r>
                <a:rPr lang="en-US" b="1">
                  <a:solidFill>
                    <a:srgbClr val="FF331A"/>
                  </a:solidFill>
                </a:rPr>
                <a:t>(</a:t>
              </a:r>
              <a:r>
                <a:rPr lang="en-US" sz="1600" b="1">
                  <a:solidFill>
                    <a:schemeClr val="accent2"/>
                  </a:solidFill>
                  <a:latin typeface="Courier New" pitchFamily="49" charset="0"/>
                  <a:ea typeface="ＭＳ Ｐゴシック" pitchFamily="34" charset="-128"/>
                </a:rPr>
                <a:t>this</a:t>
              </a:r>
              <a:r>
                <a:rPr lang="en-US" b="1">
                  <a:solidFill>
                    <a:srgbClr val="FF331A"/>
                  </a:solidFill>
                </a:rPr>
                <a:t>)</a:t>
              </a:r>
            </a:p>
          </p:txBody>
        </p:sp>
      </p:grpSp>
      <p:sp>
        <p:nvSpPr>
          <p:cNvPr id="40967" name="Text Box 10"/>
          <p:cNvSpPr txBox="1">
            <a:spLocks noChangeArrowheads="1"/>
          </p:cNvSpPr>
          <p:nvPr/>
        </p:nvSpPr>
        <p:spPr bwMode="auto">
          <a:xfrm>
            <a:off x="822325" y="4114800"/>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pitchFamily="34" charset="0"/>
              </a:rPr>
              <a:t>To start the listing from a specific directory: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9C8A10-EAC0-414E-B320-D37AFDC2378D}" type="slidenum">
              <a:rPr lang="en-IE" sz="1400" smtClean="0"/>
              <a:pPr/>
              <a:t>4</a:t>
            </a:fld>
            <a:endParaRPr lang="en-IE" sz="1400" smtClean="0"/>
          </a:p>
        </p:txBody>
      </p:sp>
      <p:sp>
        <p:nvSpPr>
          <p:cNvPr id="5123" name="Rectangle 2"/>
          <p:cNvSpPr>
            <a:spLocks noGrp="1" noChangeArrowheads="1"/>
          </p:cNvSpPr>
          <p:nvPr>
            <p:ph type="title"/>
          </p:nvPr>
        </p:nvSpPr>
        <p:spPr/>
        <p:txBody>
          <a:bodyPr/>
          <a:lstStyle/>
          <a:p>
            <a:r>
              <a:rPr lang="en-US" altLang="ja-JP" smtClean="0">
                <a:ea typeface="ＭＳ Ｐゴシック" pitchFamily="34" charset="-128"/>
              </a:rPr>
              <a:t>The File Class</a:t>
            </a:r>
          </a:p>
        </p:txBody>
      </p:sp>
      <p:sp>
        <p:nvSpPr>
          <p:cNvPr id="5124" name="Rectangle 3"/>
          <p:cNvSpPr>
            <a:spLocks noGrp="1" noChangeArrowheads="1"/>
          </p:cNvSpPr>
          <p:nvPr>
            <p:ph type="body" idx="1"/>
          </p:nvPr>
        </p:nvSpPr>
        <p:spPr>
          <a:xfrm>
            <a:off x="304800" y="1143000"/>
            <a:ext cx="8534400" cy="700088"/>
          </a:xfrm>
          <a:noFill/>
        </p:spPr>
        <p:txBody>
          <a:bodyPr/>
          <a:lstStyle/>
          <a:p>
            <a:pPr>
              <a:lnSpc>
                <a:spcPct val="90000"/>
              </a:lnSpc>
            </a:pPr>
            <a:r>
              <a:rPr lang="en-US" sz="2800" smtClean="0"/>
              <a:t>To operate on a file, we must first create a </a:t>
            </a:r>
            <a:r>
              <a:rPr lang="en-US" sz="2800" smtClean="0">
                <a:solidFill>
                  <a:schemeClr val="tx2"/>
                </a:solidFill>
              </a:rPr>
              <a:t>File</a:t>
            </a:r>
            <a:r>
              <a:rPr lang="en-US" sz="2800" smtClean="0"/>
              <a:t> object (from </a:t>
            </a:r>
            <a:r>
              <a:rPr lang="en-US" sz="2800" smtClean="0">
                <a:solidFill>
                  <a:schemeClr val="tx2"/>
                </a:solidFill>
              </a:rPr>
              <a:t>java.io</a:t>
            </a:r>
            <a:r>
              <a:rPr lang="en-US" sz="2800" smtClean="0"/>
              <a:t>). </a:t>
            </a:r>
            <a:endParaRPr lang="en-US" sz="2800" smtClean="0">
              <a:latin typeface="Courier New" pitchFamily="49" charset="0"/>
            </a:endParaRPr>
          </a:p>
        </p:txBody>
      </p:sp>
      <p:grpSp>
        <p:nvGrpSpPr>
          <p:cNvPr id="5125" name="Group 4"/>
          <p:cNvGrpSpPr>
            <a:grpSpLocks/>
          </p:cNvGrpSpPr>
          <p:nvPr/>
        </p:nvGrpSpPr>
        <p:grpSpPr bwMode="auto">
          <a:xfrm>
            <a:off x="552450" y="2574925"/>
            <a:ext cx="5267325" cy="541338"/>
            <a:chOff x="320" y="1354"/>
            <a:chExt cx="3318" cy="341"/>
          </a:xfrm>
        </p:grpSpPr>
        <p:sp>
          <p:nvSpPr>
            <p:cNvPr id="5131" name="Rectangle 5"/>
            <p:cNvSpPr>
              <a:spLocks noChangeArrowheads="1"/>
            </p:cNvSpPr>
            <p:nvPr/>
          </p:nvSpPr>
          <p:spPr bwMode="auto">
            <a:xfrm>
              <a:off x="320" y="1354"/>
              <a:ext cx="3318" cy="34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32" name="Text Box 6"/>
            <p:cNvSpPr txBox="1">
              <a:spLocks noChangeArrowheads="1"/>
            </p:cNvSpPr>
            <p:nvPr/>
          </p:nvSpPr>
          <p:spPr bwMode="auto">
            <a:xfrm>
              <a:off x="458" y="1419"/>
              <a:ext cx="30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ea typeface="ＭＳ Ｐゴシック" pitchFamily="34" charset="-128"/>
                </a:rPr>
                <a:t>File inFile = new File(“sample.dat”); </a:t>
              </a:r>
            </a:p>
          </p:txBody>
        </p:sp>
      </p:grpSp>
      <p:grpSp>
        <p:nvGrpSpPr>
          <p:cNvPr id="5126" name="Group 7"/>
          <p:cNvGrpSpPr>
            <a:grpSpLocks/>
          </p:cNvGrpSpPr>
          <p:nvPr/>
        </p:nvGrpSpPr>
        <p:grpSpPr bwMode="auto">
          <a:xfrm>
            <a:off x="576263" y="3975100"/>
            <a:ext cx="5267325" cy="836613"/>
            <a:chOff x="320" y="1354"/>
            <a:chExt cx="3318" cy="341"/>
          </a:xfrm>
        </p:grpSpPr>
        <p:sp>
          <p:nvSpPr>
            <p:cNvPr id="5129" name="Rectangle 8"/>
            <p:cNvSpPr>
              <a:spLocks noChangeArrowheads="1"/>
            </p:cNvSpPr>
            <p:nvPr/>
          </p:nvSpPr>
          <p:spPr bwMode="auto">
            <a:xfrm>
              <a:off x="320" y="1354"/>
              <a:ext cx="3318" cy="34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30" name="Text Box 9"/>
            <p:cNvSpPr txBox="1">
              <a:spLocks noChangeArrowheads="1"/>
            </p:cNvSpPr>
            <p:nvPr/>
          </p:nvSpPr>
          <p:spPr bwMode="auto">
            <a:xfrm>
              <a:off x="458" y="1419"/>
              <a:ext cx="315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ea typeface="ＭＳ Ｐゴシック" pitchFamily="34" charset="-128"/>
                </a:rPr>
                <a:t>File inFile = new File</a:t>
              </a:r>
            </a:p>
            <a:p>
              <a:pPr eaLnBrk="1" hangingPunct="1"/>
              <a:r>
                <a:rPr lang="en-US" sz="1600">
                  <a:latin typeface="Courier New" pitchFamily="49" charset="0"/>
                  <a:ea typeface="ＭＳ Ｐゴシック" pitchFamily="34" charset="-128"/>
                </a:rPr>
                <a:t>	(“C:/SamplePrograms/test.dat”); </a:t>
              </a:r>
            </a:p>
          </p:txBody>
        </p:sp>
      </p:grpSp>
      <p:sp>
        <p:nvSpPr>
          <p:cNvPr id="5127" name="AutoShape 10"/>
          <p:cNvSpPr>
            <a:spLocks noChangeArrowheads="1"/>
          </p:cNvSpPr>
          <p:nvPr/>
        </p:nvSpPr>
        <p:spPr bwMode="auto">
          <a:xfrm>
            <a:off x="6629400" y="2514600"/>
            <a:ext cx="2290763" cy="582613"/>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Opens the file </a:t>
            </a:r>
            <a:r>
              <a:rPr lang="en-US" altLang="ja-JP" sz="1400">
                <a:solidFill>
                  <a:schemeClr val="hlink"/>
                </a:solidFill>
                <a:latin typeface="Arial" pitchFamily="34" charset="0"/>
                <a:ea typeface="ＭＳ Ｐゴシック" pitchFamily="34" charset="-128"/>
              </a:rPr>
              <a:t>sample.dat</a:t>
            </a:r>
            <a:r>
              <a:rPr lang="en-US" altLang="ja-JP" sz="1400">
                <a:solidFill>
                  <a:srgbClr val="000000"/>
                </a:solidFill>
                <a:latin typeface="Arial" pitchFamily="34" charset="0"/>
                <a:ea typeface="ＭＳ Ｐゴシック" pitchFamily="34" charset="-128"/>
              </a:rPr>
              <a:t> in the current directory.</a:t>
            </a:r>
          </a:p>
        </p:txBody>
      </p:sp>
      <p:sp>
        <p:nvSpPr>
          <p:cNvPr id="5128" name="AutoShape 11"/>
          <p:cNvSpPr>
            <a:spLocks noChangeArrowheads="1"/>
          </p:cNvSpPr>
          <p:nvPr/>
        </p:nvSpPr>
        <p:spPr bwMode="auto">
          <a:xfrm>
            <a:off x="6629400" y="4057650"/>
            <a:ext cx="2290763" cy="1428750"/>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Opens the file </a:t>
            </a:r>
            <a:r>
              <a:rPr lang="en-US" altLang="ja-JP" sz="1400">
                <a:solidFill>
                  <a:schemeClr val="hlink"/>
                </a:solidFill>
                <a:latin typeface="Arial" pitchFamily="34" charset="0"/>
                <a:ea typeface="ＭＳ Ｐゴシック" pitchFamily="34" charset="-128"/>
              </a:rPr>
              <a:t>test.dat</a:t>
            </a:r>
            <a:r>
              <a:rPr lang="en-US" altLang="ja-JP" sz="1400">
                <a:solidFill>
                  <a:srgbClr val="000000"/>
                </a:solidFill>
                <a:latin typeface="Arial" pitchFamily="34" charset="0"/>
                <a:ea typeface="ＭＳ Ｐゴシック" pitchFamily="34" charset="-128"/>
              </a:rPr>
              <a:t> in the directory </a:t>
            </a:r>
            <a:r>
              <a:rPr lang="en-US" altLang="ja-JP" sz="1400">
                <a:solidFill>
                  <a:schemeClr val="tx2"/>
                </a:solidFill>
                <a:latin typeface="Arial" pitchFamily="34" charset="0"/>
                <a:ea typeface="ＭＳ Ｐゴシック" pitchFamily="34" charset="-128"/>
              </a:rPr>
              <a:t>C:\SamplePrograms </a:t>
            </a:r>
            <a:r>
              <a:rPr lang="en-US" altLang="ja-JP" sz="1400">
                <a:solidFill>
                  <a:srgbClr val="000000"/>
                </a:solidFill>
                <a:latin typeface="Arial" pitchFamily="34" charset="0"/>
                <a:ea typeface="ＭＳ Ｐゴシック" pitchFamily="34" charset="-128"/>
              </a:rPr>
              <a:t>using the generic file separator </a:t>
            </a:r>
            <a:r>
              <a:rPr lang="en-US" altLang="ja-JP" sz="1400">
                <a:solidFill>
                  <a:schemeClr val="tx2"/>
                </a:solidFill>
                <a:latin typeface="Arial" pitchFamily="34" charset="0"/>
                <a:ea typeface="ＭＳ Ｐゴシック" pitchFamily="34" charset="-128"/>
              </a:rPr>
              <a:t>/</a:t>
            </a:r>
            <a:r>
              <a:rPr lang="en-US" altLang="ja-JP" sz="1400">
                <a:solidFill>
                  <a:srgbClr val="000000"/>
                </a:solidFill>
                <a:latin typeface="Arial" pitchFamily="34" charset="0"/>
                <a:ea typeface="ＭＳ Ｐゴシック" pitchFamily="34" charset="-128"/>
              </a:rPr>
              <a:t> and providing the full pathname.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026E07-D1F7-440E-A265-9ABE4DCA0628}" type="slidenum">
              <a:rPr lang="en-IE" sz="1400" smtClean="0"/>
              <a:pPr/>
              <a:t>40</a:t>
            </a:fld>
            <a:endParaRPr lang="en-IE" sz="1400" smtClean="0"/>
          </a:p>
        </p:txBody>
      </p:sp>
      <p:sp>
        <p:nvSpPr>
          <p:cNvPr id="41987" name="Rectangle 2"/>
          <p:cNvSpPr>
            <a:spLocks noGrp="1" noChangeArrowheads="1"/>
          </p:cNvSpPr>
          <p:nvPr>
            <p:ph type="title"/>
          </p:nvPr>
        </p:nvSpPr>
        <p:spPr/>
        <p:txBody>
          <a:bodyPr/>
          <a:lstStyle/>
          <a:p>
            <a:r>
              <a:rPr lang="en-US" smtClean="0"/>
              <a:t>Getting Info from JFileChooser</a:t>
            </a:r>
          </a:p>
        </p:txBody>
      </p:sp>
      <p:grpSp>
        <p:nvGrpSpPr>
          <p:cNvPr id="41988" name="Group 3"/>
          <p:cNvGrpSpPr>
            <a:grpSpLocks/>
          </p:cNvGrpSpPr>
          <p:nvPr/>
        </p:nvGrpSpPr>
        <p:grpSpPr bwMode="auto">
          <a:xfrm>
            <a:off x="457200" y="1557338"/>
            <a:ext cx="8362950" cy="2462212"/>
            <a:chOff x="400" y="1307"/>
            <a:chExt cx="5122" cy="726"/>
          </a:xfrm>
        </p:grpSpPr>
        <p:sp>
          <p:nvSpPr>
            <p:cNvPr id="41995" name="Rectangle 4"/>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6" name="Rectangle 5"/>
            <p:cNvSpPr>
              <a:spLocks noChangeArrowheads="1"/>
            </p:cNvSpPr>
            <p:nvPr/>
          </p:nvSpPr>
          <p:spPr bwMode="auto">
            <a:xfrm>
              <a:off x="498" y="1387"/>
              <a:ext cx="4926"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chemeClr val="accent2"/>
                  </a:solidFill>
                  <a:latin typeface="Courier New" pitchFamily="49" charset="0"/>
                  <a:ea typeface="ＭＳ Ｐゴシック" pitchFamily="34" charset="-128"/>
                </a:rPr>
                <a:t>int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status = 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chemeClr val="accent2"/>
                  </a:solidFill>
                  <a:latin typeface="Courier New" pitchFamily="49" charset="0"/>
                  <a:ea typeface="ＭＳ Ｐゴシック" pitchFamily="34" charset="-128"/>
                </a:rPr>
                <a:t>if</a:t>
              </a:r>
              <a:r>
                <a:rPr lang="en-US" sz="1600" b="1">
                  <a:solidFill>
                    <a:srgbClr val="5A5A5A"/>
                  </a:solidFill>
                  <a:latin typeface="Courier New" pitchFamily="49" charset="0"/>
                  <a:ea typeface="ＭＳ Ｐゴシック" pitchFamily="34" charset="-128"/>
                </a:rPr>
                <a:t>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status == JFileChooser.APPROVE_OPTION</a:t>
              </a:r>
              <a:r>
                <a:rPr lang="en-US" sz="1600" b="1">
                  <a:solidFill>
                    <a:srgbClr val="FF331A"/>
                  </a:solidFill>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	JOptionPane.showMessageDialog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a:solidFill>
                    <a:srgbClr val="000000"/>
                  </a:solidFill>
                  <a:latin typeface="Courier New" pitchFamily="49" charset="0"/>
                  <a:ea typeface="ＭＳ Ｐゴシック" pitchFamily="34" charset="-128"/>
                </a:rPr>
                <a:t>, </a:t>
              </a:r>
              <a:r>
                <a:rPr lang="en-US" sz="1600">
                  <a:solidFill>
                    <a:srgbClr val="6666FF"/>
                  </a:solidFill>
                  <a:latin typeface="Courier New" pitchFamily="49" charset="0"/>
                  <a:ea typeface="ＭＳ Ｐゴシック" pitchFamily="34" charset="-128"/>
                </a:rPr>
                <a:t>"Open is clicked"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else</a:t>
              </a:r>
              <a:r>
                <a:rPr lang="en-US" sz="1600" b="1">
                  <a:solidFill>
                    <a:srgbClr val="5A5A5A"/>
                  </a:solidFill>
                  <a:latin typeface="Courier New" pitchFamily="49" charset="0"/>
                  <a:ea typeface="ＭＳ Ｐゴシック" pitchFamily="34" charset="-128"/>
                </a:rPr>
                <a:t> </a:t>
              </a:r>
              <a:r>
                <a:rPr lang="en-US" sz="1600" b="1">
                  <a:solidFill>
                    <a:srgbClr val="FF331A"/>
                  </a:solidFill>
                  <a:latin typeface="Courier New" pitchFamily="49" charset="0"/>
                  <a:ea typeface="ＭＳ Ｐゴシック" pitchFamily="34" charset="-128"/>
                </a:rPr>
                <a:t>{ </a:t>
              </a:r>
              <a:r>
                <a:rPr lang="en-US" sz="1600">
                  <a:solidFill>
                    <a:srgbClr val="00FF00"/>
                  </a:solidFill>
                  <a:latin typeface="Courier New" pitchFamily="49" charset="0"/>
                  <a:ea typeface="ＭＳ Ｐゴシック" pitchFamily="34" charset="-128"/>
                </a:rPr>
                <a:t>//== JFileChooser.CANCEL_OPTION</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	JOptionPane.showMessageDialog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a:solidFill>
                    <a:srgbClr val="000000"/>
                  </a:solidFill>
                  <a:latin typeface="Courier New" pitchFamily="49" charset="0"/>
                  <a:ea typeface="ＭＳ Ｐゴシック" pitchFamily="34" charset="-128"/>
                </a:rPr>
                <a:t>, </a:t>
              </a:r>
              <a:r>
                <a:rPr lang="en-US" sz="1600">
                  <a:solidFill>
                    <a:srgbClr val="6666FF"/>
                  </a:solidFill>
                  <a:latin typeface="Courier New" pitchFamily="49" charset="0"/>
                  <a:ea typeface="ＭＳ Ｐゴシック" pitchFamily="34" charset="-128"/>
                </a:rPr>
                <a:t>"Cancel is clicked"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rgbClr val="FF331A"/>
                  </a:solidFill>
                  <a:latin typeface="Courier New" pitchFamily="49" charset="0"/>
                  <a:ea typeface="ＭＳ Ｐゴシック" pitchFamily="34" charset="-128"/>
                </a:rPr>
                <a:t>}</a:t>
              </a:r>
            </a:p>
          </p:txBody>
        </p:sp>
      </p:grpSp>
      <p:grpSp>
        <p:nvGrpSpPr>
          <p:cNvPr id="41989" name="Group 6"/>
          <p:cNvGrpSpPr>
            <a:grpSpLocks/>
          </p:cNvGrpSpPr>
          <p:nvPr/>
        </p:nvGrpSpPr>
        <p:grpSpPr bwMode="auto">
          <a:xfrm>
            <a:off x="479425" y="4267200"/>
            <a:ext cx="8359775" cy="609600"/>
            <a:chOff x="400" y="1307"/>
            <a:chExt cx="5122" cy="709"/>
          </a:xfrm>
        </p:grpSpPr>
        <p:sp>
          <p:nvSpPr>
            <p:cNvPr id="41993" name="Rectangle 7"/>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4" name="Rectangle 8"/>
            <p:cNvSpPr>
              <a:spLocks noChangeArrowheads="1"/>
            </p:cNvSpPr>
            <p:nvPr/>
          </p:nvSpPr>
          <p:spPr bwMode="auto">
            <a:xfrm>
              <a:off x="498" y="1386"/>
              <a:ext cx="492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File selectedFile  = chooser.getSelectedFile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p:txBody>
        </p:sp>
      </p:grpSp>
      <p:grpSp>
        <p:nvGrpSpPr>
          <p:cNvPr id="41990" name="Group 9"/>
          <p:cNvGrpSpPr>
            <a:grpSpLocks/>
          </p:cNvGrpSpPr>
          <p:nvPr/>
        </p:nvGrpSpPr>
        <p:grpSpPr bwMode="auto">
          <a:xfrm>
            <a:off x="457200" y="5181600"/>
            <a:ext cx="8359775" cy="609600"/>
            <a:chOff x="400" y="1307"/>
            <a:chExt cx="5122" cy="709"/>
          </a:xfrm>
        </p:grpSpPr>
        <p:sp>
          <p:nvSpPr>
            <p:cNvPr id="41991" name="Rectangle 10"/>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2" name="Rectangle 11"/>
            <p:cNvSpPr>
              <a:spLocks noChangeArrowheads="1"/>
            </p:cNvSpPr>
            <p:nvPr/>
          </p:nvSpPr>
          <p:spPr bwMode="auto">
            <a:xfrm>
              <a:off x="498" y="1386"/>
              <a:ext cx="492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File currentDirectory = chooser.getCurrentDirectory</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A2CBBBA-FE1D-4988-9983-9ADBBB00733E}" type="slidenum">
              <a:rPr lang="en-IE" sz="1400" smtClean="0"/>
              <a:pPr/>
              <a:t>41</a:t>
            </a:fld>
            <a:endParaRPr lang="en-IE" sz="1400" smtClean="0"/>
          </a:p>
        </p:txBody>
      </p:sp>
      <p:sp>
        <p:nvSpPr>
          <p:cNvPr id="43011" name="Rectangle 2"/>
          <p:cNvSpPr>
            <a:spLocks noGrp="1" noChangeArrowheads="1"/>
          </p:cNvSpPr>
          <p:nvPr>
            <p:ph type="title"/>
          </p:nvPr>
        </p:nvSpPr>
        <p:spPr/>
        <p:txBody>
          <a:bodyPr/>
          <a:lstStyle/>
          <a:p>
            <a:r>
              <a:rPr lang="en-IE" smtClean="0"/>
              <a:t>part of a program</a:t>
            </a:r>
            <a:endParaRPr lang="en-US" smtClean="0"/>
          </a:p>
        </p:txBody>
      </p:sp>
      <p:sp>
        <p:nvSpPr>
          <p:cNvPr id="43012" name="Rectangle 3"/>
          <p:cNvSpPr>
            <a:spLocks noGrp="1" noChangeArrowheads="1"/>
          </p:cNvSpPr>
          <p:nvPr>
            <p:ph type="body" idx="1"/>
          </p:nvPr>
        </p:nvSpPr>
        <p:spPr/>
        <p:txBody>
          <a:bodyPr/>
          <a:lstStyle/>
          <a:p>
            <a:pPr>
              <a:lnSpc>
                <a:spcPct val="90000"/>
              </a:lnSpc>
              <a:buFontTx/>
              <a:buNone/>
            </a:pPr>
            <a:r>
              <a:rPr lang="en-US" sz="2000" smtClean="0"/>
              <a:t>public File chooseSaveFile() {</a:t>
            </a:r>
          </a:p>
          <a:p>
            <a:pPr>
              <a:lnSpc>
                <a:spcPct val="90000"/>
              </a:lnSpc>
              <a:buFontTx/>
              <a:buNone/>
            </a:pPr>
            <a:r>
              <a:rPr lang="en-US" sz="2000" smtClean="0"/>
              <a:t>     </a:t>
            </a:r>
          </a:p>
          <a:p>
            <a:pPr>
              <a:lnSpc>
                <a:spcPct val="90000"/>
              </a:lnSpc>
              <a:buFontTx/>
              <a:buNone/>
            </a:pPr>
            <a:r>
              <a:rPr lang="en-US" sz="2000" smtClean="0"/>
              <a:t>    JFileChooser chooser = new JFileChooser(".");</a:t>
            </a:r>
          </a:p>
          <a:p>
            <a:pPr>
              <a:lnSpc>
                <a:spcPct val="90000"/>
              </a:lnSpc>
              <a:buFontTx/>
              <a:buNone/>
            </a:pPr>
            <a:r>
              <a:rPr lang="en-US" sz="2000" smtClean="0"/>
              <a:t>    chooser.setDialogTitle("select file to save to");</a:t>
            </a:r>
          </a:p>
          <a:p>
            <a:pPr>
              <a:lnSpc>
                <a:spcPct val="90000"/>
              </a:lnSpc>
              <a:buFontTx/>
              <a:buNone/>
            </a:pPr>
            <a:r>
              <a:rPr lang="en-US" sz="2000" smtClean="0"/>
              <a:t> </a:t>
            </a:r>
          </a:p>
          <a:p>
            <a:pPr>
              <a:lnSpc>
                <a:spcPct val="90000"/>
              </a:lnSpc>
              <a:buFontTx/>
              <a:buNone/>
            </a:pPr>
            <a:r>
              <a:rPr lang="en-US" sz="2000" smtClean="0"/>
              <a:t>    int returnVal = chooser.showSaveDialog(this);</a:t>
            </a:r>
          </a:p>
          <a:p>
            <a:pPr>
              <a:lnSpc>
                <a:spcPct val="90000"/>
              </a:lnSpc>
              <a:buFontTx/>
              <a:buNone/>
            </a:pPr>
            <a:r>
              <a:rPr lang="en-US" sz="2000" smtClean="0"/>
              <a:t> </a:t>
            </a:r>
          </a:p>
          <a:p>
            <a:pPr>
              <a:lnSpc>
                <a:spcPct val="90000"/>
              </a:lnSpc>
              <a:buFontTx/>
              <a:buNone/>
            </a:pPr>
            <a:r>
              <a:rPr lang="en-US" sz="2000" smtClean="0"/>
              <a:t>    if (returnVal == JFileChooser.APPROVE_OPTION) </a:t>
            </a:r>
          </a:p>
          <a:p>
            <a:pPr>
              <a:lnSpc>
                <a:spcPct val="90000"/>
              </a:lnSpc>
              <a:buFontTx/>
              <a:buNone/>
            </a:pPr>
            <a:r>
              <a:rPr lang="en-US" sz="2000" smtClean="0"/>
              <a:t>      return chooser.getSelectedFile();</a:t>
            </a:r>
          </a:p>
          <a:p>
            <a:pPr>
              <a:lnSpc>
                <a:spcPct val="90000"/>
              </a:lnSpc>
              <a:buFontTx/>
              <a:buNone/>
            </a:pPr>
            <a:r>
              <a:rPr lang="en-US" sz="2000" smtClean="0"/>
              <a:t>    else</a:t>
            </a:r>
          </a:p>
          <a:p>
            <a:pPr>
              <a:lnSpc>
                <a:spcPct val="90000"/>
              </a:lnSpc>
              <a:buFontTx/>
              <a:buNone/>
            </a:pPr>
            <a:r>
              <a:rPr lang="en-US" sz="2000" smtClean="0"/>
              <a:t>      return null;</a:t>
            </a:r>
          </a:p>
          <a:p>
            <a:pPr>
              <a:lnSpc>
                <a:spcPct val="90000"/>
              </a:lnSpc>
              <a:buFontTx/>
              <a:buNone/>
            </a:pPr>
            <a:r>
              <a:rPr lang="en-US" sz="2000" smtClean="0"/>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985814-DB72-44CD-BFDD-AF11F4FA6655}" type="slidenum">
              <a:rPr lang="en-IE" sz="1400" smtClean="0"/>
              <a:pPr/>
              <a:t>42</a:t>
            </a:fld>
            <a:endParaRPr lang="en-IE" sz="1400" smtClean="0"/>
          </a:p>
        </p:txBody>
      </p:sp>
      <p:sp>
        <p:nvSpPr>
          <p:cNvPr id="44035" name="Rectangle 2"/>
          <p:cNvSpPr>
            <a:spLocks noGrp="1" noChangeArrowheads="1"/>
          </p:cNvSpPr>
          <p:nvPr>
            <p:ph type="title"/>
          </p:nvPr>
        </p:nvSpPr>
        <p:spPr/>
        <p:txBody>
          <a:bodyPr/>
          <a:lstStyle/>
          <a:p>
            <a:r>
              <a:rPr lang="en-IE" sz="4000" smtClean="0"/>
              <a:t>Invoking this chooseFile() method</a:t>
            </a:r>
            <a:endParaRPr lang="en-US" sz="4000" smtClean="0"/>
          </a:p>
        </p:txBody>
      </p:sp>
      <p:sp>
        <p:nvSpPr>
          <p:cNvPr id="44036" name="Rectangle 3"/>
          <p:cNvSpPr>
            <a:spLocks noGrp="1" noChangeArrowheads="1"/>
          </p:cNvSpPr>
          <p:nvPr>
            <p:ph type="body" idx="1"/>
          </p:nvPr>
        </p:nvSpPr>
        <p:spPr/>
        <p:txBody>
          <a:bodyPr/>
          <a:lstStyle/>
          <a:p>
            <a:pPr>
              <a:lnSpc>
                <a:spcPct val="90000"/>
              </a:lnSpc>
              <a:buFontTx/>
              <a:buNone/>
            </a:pPr>
            <a:r>
              <a:rPr lang="en-US" sz="2400" smtClean="0"/>
              <a:t>else if ((e.getActionCommand()).equalsIgnoreCase ("Open") ) {</a:t>
            </a:r>
          </a:p>
          <a:p>
            <a:pPr>
              <a:lnSpc>
                <a:spcPct val="90000"/>
              </a:lnSpc>
              <a:buFontTx/>
              <a:buNone/>
            </a:pPr>
            <a:r>
              <a:rPr lang="en-US" sz="2400" smtClean="0"/>
              <a:t>       File myFile = chooseInputFile();</a:t>
            </a:r>
          </a:p>
          <a:p>
            <a:pPr>
              <a:lnSpc>
                <a:spcPct val="90000"/>
              </a:lnSpc>
              <a:buFontTx/>
              <a:buNone/>
            </a:pPr>
            <a:r>
              <a:rPr lang="en-US" sz="2400" smtClean="0"/>
              <a:t>       if (myFile == null)</a:t>
            </a:r>
          </a:p>
          <a:p>
            <a:pPr>
              <a:lnSpc>
                <a:spcPct val="90000"/>
              </a:lnSpc>
              <a:buFontTx/>
              <a:buNone/>
            </a:pPr>
            <a:r>
              <a:rPr lang="en-US" sz="2400" smtClean="0"/>
              <a:t>           showMessage("open aborted");</a:t>
            </a:r>
          </a:p>
          <a:p>
            <a:pPr>
              <a:lnSpc>
                <a:spcPct val="90000"/>
              </a:lnSpc>
              <a:buFontTx/>
              <a:buNone/>
            </a:pPr>
            <a:r>
              <a:rPr lang="en-US" sz="2400" smtClean="0"/>
              <a:t>       else  {</a:t>
            </a:r>
          </a:p>
          <a:p>
            <a:pPr>
              <a:lnSpc>
                <a:spcPct val="90000"/>
              </a:lnSpc>
              <a:buFontTx/>
              <a:buNone/>
            </a:pPr>
            <a:r>
              <a:rPr lang="en-US" sz="2400" smtClean="0"/>
              <a:t>         try {</a:t>
            </a:r>
          </a:p>
          <a:p>
            <a:pPr>
              <a:lnSpc>
                <a:spcPct val="90000"/>
              </a:lnSpc>
              <a:buFontTx/>
              <a:buNone/>
            </a:pPr>
            <a:r>
              <a:rPr lang="en-US" sz="2400" smtClean="0"/>
              <a:t>            open(myFile);</a:t>
            </a:r>
          </a:p>
          <a:p>
            <a:pPr>
              <a:lnSpc>
                <a:spcPct val="90000"/>
              </a:lnSpc>
              <a:buFontTx/>
              <a:buNone/>
            </a:pPr>
            <a:r>
              <a:rPr lang="en-US" sz="2400" smtClean="0"/>
              <a:t>            this.showMessage("data read from file ");</a:t>
            </a:r>
          </a:p>
          <a:p>
            <a:pPr>
              <a:lnSpc>
                <a:spcPct val="90000"/>
              </a:lnSpc>
              <a:buFontTx/>
              <a:buNone/>
            </a:pPr>
            <a:r>
              <a:rPr lang="en-US" sz="2400"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355944-E71B-4DFE-91F2-ECA7EF2B4ABB}" type="slidenum">
              <a:rPr lang="en-IE" sz="1400" smtClean="0"/>
              <a:pPr/>
              <a:t>43</a:t>
            </a:fld>
            <a:endParaRPr lang="en-IE" sz="1400" smtClean="0"/>
          </a:p>
        </p:txBody>
      </p:sp>
      <p:sp>
        <p:nvSpPr>
          <p:cNvPr id="45059" name="Rectangle 2"/>
          <p:cNvSpPr>
            <a:spLocks noGrp="1" noChangeArrowheads="1"/>
          </p:cNvSpPr>
          <p:nvPr>
            <p:ph type="title"/>
          </p:nvPr>
        </p:nvSpPr>
        <p:spPr/>
        <p:txBody>
          <a:bodyPr/>
          <a:lstStyle/>
          <a:p>
            <a:r>
              <a:rPr lang="en-IE" sz="4000" smtClean="0"/>
              <a:t>open() now takes a parameter</a:t>
            </a:r>
            <a:endParaRPr lang="en-US" sz="4000" smtClean="0"/>
          </a:p>
        </p:txBody>
      </p:sp>
      <p:sp>
        <p:nvSpPr>
          <p:cNvPr id="45060" name="Rectangle 3"/>
          <p:cNvSpPr>
            <a:spLocks noGrp="1" noChangeArrowheads="1"/>
          </p:cNvSpPr>
          <p:nvPr>
            <p:ph type="body" idx="1"/>
          </p:nvPr>
        </p:nvSpPr>
        <p:spPr/>
        <p:txBody>
          <a:bodyPr/>
          <a:lstStyle/>
          <a:p>
            <a:pPr>
              <a:buFontTx/>
              <a:buNone/>
            </a:pPr>
            <a:r>
              <a:rPr lang="en-US" smtClean="0"/>
              <a:t> </a:t>
            </a:r>
            <a:r>
              <a:rPr lang="en-US" sz="2000" smtClean="0"/>
              <a:t>public void open (File myFile) {</a:t>
            </a:r>
          </a:p>
          <a:p>
            <a:pPr>
              <a:buFontTx/>
              <a:buNone/>
            </a:pPr>
            <a:r>
              <a:rPr lang="en-US" sz="2000" smtClean="0"/>
              <a:t>    try {</a:t>
            </a:r>
          </a:p>
          <a:p>
            <a:pPr>
              <a:buFontTx/>
              <a:buNone/>
            </a:pPr>
            <a:r>
              <a:rPr lang="en-US" sz="2000" smtClean="0"/>
              <a:t>        ObjectInputStream ois;</a:t>
            </a:r>
          </a:p>
          <a:p>
            <a:pPr>
              <a:buFontTx/>
              <a:buNone/>
            </a:pPr>
            <a:r>
              <a:rPr lang="en-US" sz="2000" smtClean="0"/>
              <a:t>        ois = new ObjectInputStream (new FileInputStream (myFile));</a:t>
            </a:r>
          </a:p>
          <a:p>
            <a:pPr>
              <a:buFontTx/>
              <a:buNone/>
            </a:pPr>
            <a:r>
              <a:rPr lang="en-IE" sz="2000" smtClean="0"/>
              <a:t>   }</a:t>
            </a:r>
          </a:p>
          <a:p>
            <a:pPr>
              <a:buFontTx/>
              <a:buNone/>
            </a:pPr>
            <a:r>
              <a:rPr lang="en-IE" sz="2000" smtClean="0"/>
              <a:t>….</a:t>
            </a:r>
            <a:endParaRPr lang="en-US" sz="20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37695CD-7E29-4B4B-93A6-D621E3D1C3CC}" type="slidenum">
              <a:rPr lang="en-IE" sz="1400" smtClean="0"/>
              <a:pPr/>
              <a:t>44</a:t>
            </a:fld>
            <a:endParaRPr lang="en-IE" sz="1400" smtClean="0"/>
          </a:p>
        </p:txBody>
      </p:sp>
      <p:sp>
        <p:nvSpPr>
          <p:cNvPr id="46083" name="Rectangle 2"/>
          <p:cNvSpPr>
            <a:spLocks noGrp="1" noChangeArrowheads="1"/>
          </p:cNvSpPr>
          <p:nvPr>
            <p:ph type="title"/>
          </p:nvPr>
        </p:nvSpPr>
        <p:spPr/>
        <p:txBody>
          <a:bodyPr/>
          <a:lstStyle/>
          <a:p>
            <a:r>
              <a:rPr lang="en-US" sz="4000" smtClean="0"/>
              <a:t>Applying a File Filter</a:t>
            </a:r>
          </a:p>
        </p:txBody>
      </p:sp>
      <p:sp>
        <p:nvSpPr>
          <p:cNvPr id="46084" name="Rectangle 3"/>
          <p:cNvSpPr>
            <a:spLocks noGrp="1" noChangeArrowheads="1"/>
          </p:cNvSpPr>
          <p:nvPr>
            <p:ph type="body" idx="1"/>
          </p:nvPr>
        </p:nvSpPr>
        <p:spPr>
          <a:xfrm>
            <a:off x="685800" y="1752600"/>
            <a:ext cx="7772400" cy="3979863"/>
          </a:xfrm>
        </p:spPr>
        <p:txBody>
          <a:bodyPr/>
          <a:lstStyle/>
          <a:p>
            <a:pPr>
              <a:lnSpc>
                <a:spcPct val="90000"/>
              </a:lnSpc>
              <a:buFontTx/>
              <a:buNone/>
            </a:pPr>
            <a:r>
              <a:rPr lang="en-US" sz="2400" smtClean="0"/>
              <a:t>A </a:t>
            </a:r>
            <a:r>
              <a:rPr lang="en-US" sz="2400" i="1" smtClean="0">
                <a:solidFill>
                  <a:srgbClr val="B2311C"/>
                </a:solidFill>
              </a:rPr>
              <a:t>file filter</a:t>
            </a:r>
            <a:r>
              <a:rPr lang="en-US" sz="2400" smtClean="0"/>
              <a:t> may be used to restrict the listing in JFileChooser to only those files/directories that meet the designated filtering criteria.</a:t>
            </a:r>
          </a:p>
          <a:p>
            <a:pPr>
              <a:lnSpc>
                <a:spcPct val="90000"/>
              </a:lnSpc>
              <a:buFontTx/>
              <a:buNone/>
            </a:pPr>
            <a:r>
              <a:rPr lang="en-US" sz="2400" smtClean="0"/>
              <a:t>To apply a filter, we define a subclass of the </a:t>
            </a:r>
            <a:r>
              <a:rPr lang="en-US" sz="2400" b="1" smtClean="0"/>
              <a:t>javax.swing.filechooser.FileFilter </a:t>
            </a:r>
            <a:r>
              <a:rPr lang="en-US" sz="2400" smtClean="0"/>
              <a:t>class and provide the </a:t>
            </a:r>
            <a:r>
              <a:rPr lang="en-US" sz="2400" b="1" smtClean="0"/>
              <a:t>accept</a:t>
            </a:r>
            <a:r>
              <a:rPr lang="en-US" sz="2400" smtClean="0"/>
              <a:t> and </a:t>
            </a:r>
            <a:r>
              <a:rPr lang="en-US" sz="2400" b="1" smtClean="0"/>
              <a:t>getDescription</a:t>
            </a:r>
            <a:r>
              <a:rPr lang="en-US" sz="2400" smtClean="0"/>
              <a:t> methods.</a:t>
            </a:r>
          </a:p>
          <a:p>
            <a:pPr>
              <a:lnSpc>
                <a:spcPct val="90000"/>
              </a:lnSpc>
              <a:buFontTx/>
              <a:buNone/>
            </a:pPr>
            <a:r>
              <a:rPr lang="en-US" sz="2400" smtClean="0">
                <a:latin typeface="Courier New" pitchFamily="49" charset="0"/>
              </a:rPr>
              <a:t>		</a:t>
            </a:r>
            <a:r>
              <a:rPr lang="en-US" sz="2400" smtClean="0">
                <a:solidFill>
                  <a:schemeClr val="accent2"/>
                </a:solidFill>
                <a:latin typeface="Courier New" pitchFamily="49" charset="0"/>
              </a:rPr>
              <a:t>public boolean</a:t>
            </a:r>
            <a:r>
              <a:rPr lang="en-US" sz="2400" smtClean="0">
                <a:latin typeface="Courier New" pitchFamily="49" charset="0"/>
              </a:rPr>
              <a:t> accept</a:t>
            </a:r>
            <a:r>
              <a:rPr lang="en-US" sz="2400" smtClean="0">
                <a:solidFill>
                  <a:schemeClr val="folHlink"/>
                </a:solidFill>
                <a:latin typeface="Courier New" pitchFamily="49" charset="0"/>
              </a:rPr>
              <a:t>(</a:t>
            </a:r>
            <a:r>
              <a:rPr lang="en-US" sz="2400" smtClean="0">
                <a:latin typeface="Courier New" pitchFamily="49" charset="0"/>
              </a:rPr>
              <a:t>File file</a:t>
            </a:r>
            <a:r>
              <a:rPr lang="en-US" sz="2400" smtClean="0">
                <a:solidFill>
                  <a:schemeClr val="folHlink"/>
                </a:solidFill>
                <a:latin typeface="Courier New" pitchFamily="49" charset="0"/>
              </a:rPr>
              <a:t>)</a:t>
            </a:r>
          </a:p>
          <a:p>
            <a:pPr>
              <a:lnSpc>
                <a:spcPct val="90000"/>
              </a:lnSpc>
              <a:buFontTx/>
              <a:buNone/>
            </a:pPr>
            <a:r>
              <a:rPr lang="en-US" sz="2400" smtClean="0">
                <a:latin typeface="Courier New" pitchFamily="49" charset="0"/>
              </a:rPr>
              <a:t>		</a:t>
            </a:r>
            <a:r>
              <a:rPr lang="en-US" sz="2400" smtClean="0">
                <a:solidFill>
                  <a:schemeClr val="accent2"/>
                </a:solidFill>
                <a:latin typeface="Courier New" pitchFamily="49" charset="0"/>
              </a:rPr>
              <a:t>public String</a:t>
            </a:r>
            <a:r>
              <a:rPr lang="en-US" sz="2400" smtClean="0">
                <a:latin typeface="Courier New" pitchFamily="49" charset="0"/>
              </a:rPr>
              <a:t> getDescription</a:t>
            </a:r>
            <a:r>
              <a:rPr lang="en-US" sz="2400" smtClean="0">
                <a:solidFill>
                  <a:schemeClr val="folHlink"/>
                </a:solidFill>
                <a:latin typeface="Courier New" pitchFamily="49" charset="0"/>
              </a:rPr>
              <a:t>( )</a:t>
            </a:r>
          </a:p>
          <a:p>
            <a:pPr>
              <a:lnSpc>
                <a:spcPct val="90000"/>
              </a:lnSpc>
              <a:buFontTx/>
              <a:buNone/>
            </a:pPr>
            <a:r>
              <a:rPr lang="en-US" sz="2400" smtClean="0"/>
              <a:t>See the JavaFilter class that restricts the listing to directories and Java source files.</a:t>
            </a:r>
          </a:p>
          <a:p>
            <a:pPr>
              <a:lnSpc>
                <a:spcPct val="90000"/>
              </a:lnSpc>
              <a:buFontTx/>
              <a:buNone/>
            </a:pPr>
            <a:r>
              <a:rPr lang="en-IE" sz="2400" smtClean="0"/>
              <a:t>It can be complicated…</a:t>
            </a:r>
            <a:endParaRPr lang="en-US" sz="2400" smtClean="0"/>
          </a:p>
          <a:p>
            <a:pPr>
              <a:lnSpc>
                <a:spcPct val="90000"/>
              </a:lnSpc>
              <a:buFontTx/>
              <a:buNone/>
            </a:pPr>
            <a:endParaRPr lang="en-US" sz="2400" smtClean="0">
              <a:solidFill>
                <a:schemeClr val="folHlink"/>
              </a:solidFill>
              <a:latin typeface="Courier New"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7D7690A-5806-4E28-8DA0-020D93BBE53B}" type="slidenum">
              <a:rPr lang="en-IE" sz="1400" smtClean="0"/>
              <a:pPr/>
              <a:t>45</a:t>
            </a:fld>
            <a:endParaRPr lang="en-IE" sz="1400" smtClean="0"/>
          </a:p>
        </p:txBody>
      </p:sp>
      <p:sp>
        <p:nvSpPr>
          <p:cNvPr id="47107" name="Rectangle 2"/>
          <p:cNvSpPr>
            <a:spLocks noGrp="1" noChangeArrowheads="1"/>
          </p:cNvSpPr>
          <p:nvPr>
            <p:ph type="title"/>
          </p:nvPr>
        </p:nvSpPr>
        <p:spPr/>
        <p:txBody>
          <a:bodyPr/>
          <a:lstStyle/>
          <a:p>
            <a:r>
              <a:rPr lang="en-US" sz="4000" smtClean="0"/>
              <a:t>Other Streams for High-Level File I/O</a:t>
            </a:r>
          </a:p>
        </p:txBody>
      </p:sp>
      <p:sp>
        <p:nvSpPr>
          <p:cNvPr id="47108" name="Rectangle 3"/>
          <p:cNvSpPr>
            <a:spLocks noGrp="1" noChangeArrowheads="1"/>
          </p:cNvSpPr>
          <p:nvPr>
            <p:ph type="body" idx="1"/>
          </p:nvPr>
        </p:nvSpPr>
        <p:spPr/>
        <p:txBody>
          <a:bodyPr/>
          <a:lstStyle/>
          <a:p>
            <a:pPr>
              <a:lnSpc>
                <a:spcPct val="90000"/>
              </a:lnSpc>
            </a:pPr>
            <a:r>
              <a:rPr lang="en-US" sz="2800" smtClean="0"/>
              <a:t>FileOutputStream and DataOutputStream are used to output primitive data values.  They write binary data, in machine-readable form</a:t>
            </a:r>
          </a:p>
          <a:p>
            <a:pPr>
              <a:lnSpc>
                <a:spcPct val="90000"/>
              </a:lnSpc>
            </a:pPr>
            <a:r>
              <a:rPr lang="en-US" sz="2800" smtClean="0"/>
              <a:t>FileInputStream and DataInputStream are used to input primitive data values</a:t>
            </a:r>
          </a:p>
          <a:p>
            <a:pPr>
              <a:lnSpc>
                <a:spcPct val="90000"/>
              </a:lnSpc>
            </a:pPr>
            <a:r>
              <a:rPr lang="en-US" sz="2800" smtClean="0"/>
              <a:t>To read the data back correctly, we must know the order of the data stored and their data types</a:t>
            </a:r>
          </a:p>
          <a:p>
            <a:pPr>
              <a:lnSpc>
                <a:spcPct val="90000"/>
              </a:lnSpc>
            </a:pPr>
            <a:r>
              <a:rPr lang="en-GB" sz="2800" smtClean="0"/>
              <a:t>PrintWriters and PrintStreams are used to write text (human-readable) files</a:t>
            </a:r>
          </a:p>
          <a:p>
            <a:pPr>
              <a:lnSpc>
                <a:spcPct val="90000"/>
              </a:lnSpc>
            </a:pPr>
            <a:r>
              <a:rPr lang="en-GB" sz="2800" smtClean="0"/>
              <a:t>Text files can be read back using a Scanner</a:t>
            </a:r>
            <a:endParaRPr lang="en-US" sz="280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3FEDF3-8896-4213-B009-ACBE15E0ABB3}" type="slidenum">
              <a:rPr lang="en-IE" sz="1400" smtClean="0"/>
              <a:pPr/>
              <a:t>46</a:t>
            </a:fld>
            <a:endParaRPr lang="en-IE" sz="1400" smtClean="0"/>
          </a:p>
        </p:txBody>
      </p:sp>
      <p:sp>
        <p:nvSpPr>
          <p:cNvPr id="48131" name="Rectangle 2"/>
          <p:cNvSpPr>
            <a:spLocks noGrp="1" noChangeArrowheads="1"/>
          </p:cNvSpPr>
          <p:nvPr>
            <p:ph type="title"/>
          </p:nvPr>
        </p:nvSpPr>
        <p:spPr/>
        <p:txBody>
          <a:bodyPr/>
          <a:lstStyle/>
          <a:p>
            <a:r>
              <a:rPr lang="en-US" sz="3600" smtClean="0"/>
              <a:t>Setting up DataOutputStream</a:t>
            </a:r>
          </a:p>
        </p:txBody>
      </p:sp>
      <p:sp>
        <p:nvSpPr>
          <p:cNvPr id="48132" name="Rectangle 3"/>
          <p:cNvSpPr>
            <a:spLocks noGrp="1" noChangeArrowheads="1"/>
          </p:cNvSpPr>
          <p:nvPr>
            <p:ph type="body" idx="1"/>
          </p:nvPr>
        </p:nvSpPr>
        <p:spPr>
          <a:xfrm>
            <a:off x="304800" y="1066800"/>
            <a:ext cx="8534400" cy="457200"/>
          </a:xfrm>
        </p:spPr>
        <p:txBody>
          <a:bodyPr/>
          <a:lstStyle/>
          <a:p>
            <a:r>
              <a:rPr lang="en-US" sz="2400" smtClean="0"/>
              <a:t>A standard sequence to set up a DataOutputStream object:</a:t>
            </a:r>
          </a:p>
        </p:txBody>
      </p:sp>
      <p:pic>
        <p:nvPicPr>
          <p:cNvPr id="48133" name="Picture 4" descr="ch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4676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57A3C0-E42A-4DE5-BBA7-843B9CCF2F4A}" type="slidenum">
              <a:rPr lang="en-IE" sz="1400" smtClean="0"/>
              <a:pPr/>
              <a:t>47</a:t>
            </a:fld>
            <a:endParaRPr lang="en-IE" sz="1400" smtClean="0"/>
          </a:p>
        </p:txBody>
      </p:sp>
      <p:sp>
        <p:nvSpPr>
          <p:cNvPr id="49155" name="Rectangle 2"/>
          <p:cNvSpPr>
            <a:spLocks noGrp="1" noChangeArrowheads="1"/>
          </p:cNvSpPr>
          <p:nvPr>
            <p:ph type="title"/>
          </p:nvPr>
        </p:nvSpPr>
        <p:spPr/>
        <p:txBody>
          <a:bodyPr/>
          <a:lstStyle/>
          <a:p>
            <a:r>
              <a:rPr lang="en-US" smtClean="0"/>
              <a:t>Sample Output</a:t>
            </a:r>
          </a:p>
        </p:txBody>
      </p:sp>
      <p:sp>
        <p:nvSpPr>
          <p:cNvPr id="49156" name="Rectangle 3"/>
          <p:cNvSpPr>
            <a:spLocks noChangeArrowheads="1"/>
          </p:cNvSpPr>
          <p:nvPr/>
        </p:nvSpPr>
        <p:spPr bwMode="auto">
          <a:xfrm>
            <a:off x="304800" y="1358900"/>
            <a:ext cx="8458200" cy="46609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157" name="Text Box 4"/>
          <p:cNvSpPr txBox="1">
            <a:spLocks noChangeArrowheads="1"/>
          </p:cNvSpPr>
          <p:nvPr/>
        </p:nvSpPr>
        <p:spPr bwMode="auto">
          <a:xfrm>
            <a:off x="393700" y="1450975"/>
            <a:ext cx="82169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Ch12TestDataOutputStream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a:t>
            </a:r>
            <a:r>
              <a:rPr lang="en-US" sz="1600">
                <a:solidFill>
                  <a:schemeClr val="tx2"/>
                </a:solidFill>
                <a:latin typeface="Courier New" pitchFamily="49" charset="0"/>
                <a:ea typeface="ＭＳ Ｐゴシック" pitchFamily="34" charset="-128"/>
              </a:rPr>
              <a:t>. . . </a:t>
            </a:r>
            <a:r>
              <a:rPr lang="en-US" sz="1600">
                <a:solidFill>
                  <a:srgbClr val="00FF00"/>
                </a:solidFill>
                <a:latin typeface="Courier New" pitchFamily="49" charset="0"/>
                <a:ea typeface="ＭＳ Ｐゴシック" pitchFamily="34" charset="-128"/>
              </a:rPr>
              <a:t>//set up outDataStream</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//write values of primitive data types to the stream</a:t>
            </a:r>
          </a:p>
          <a:p>
            <a:pPr eaLnBrk="1" hangingPunct="1"/>
            <a:r>
              <a:rPr lang="en-US" sz="1600">
                <a:solidFill>
                  <a:srgbClr val="000000"/>
                </a:solidFill>
                <a:latin typeface="Courier New" pitchFamily="49" charset="0"/>
                <a:ea typeface="ＭＳ Ｐゴシック" pitchFamily="34" charset="-128"/>
              </a:rPr>
              <a:t>	outDataStream.writeInt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987654321</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outDataStream.writeLong</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11111111L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outDataStream.writeFloat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22222222F</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outDataStream.writeDouble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3333333D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outDataStream.writeChar</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'A'</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outDataStream.writeBoolean</a:t>
            </a:r>
            <a:r>
              <a:rPr lang="en-US" sz="1600" b="1">
                <a:solidFill>
                  <a:srgbClr val="FF331A"/>
                </a:solidFill>
                <a:latin typeface="Courier New" pitchFamily="49" charset="0"/>
                <a:ea typeface="ＭＳ Ｐゴシック" pitchFamily="34" charset="-128"/>
              </a:rPr>
              <a:t>(</a:t>
            </a:r>
            <a:r>
              <a:rPr lang="en-US" sz="1600" b="1">
                <a:solidFill>
                  <a:srgbClr val="5A5A5A"/>
                </a:solidFill>
                <a:latin typeface="Courier New" pitchFamily="49" charset="0"/>
                <a:ea typeface="ＭＳ Ｐゴシック" pitchFamily="34" charset="-128"/>
              </a:rPr>
              <a:t>true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FF00"/>
                </a:solidFill>
                <a:latin typeface="Courier New" pitchFamily="49" charset="0"/>
                <a:ea typeface="ＭＳ Ｐゴシック" pitchFamily="34" charset="-128"/>
              </a:rPr>
              <a:t>	</a:t>
            </a:r>
          </a:p>
          <a:p>
            <a:pPr eaLnBrk="1" hangingPunct="1"/>
            <a:r>
              <a:rPr lang="en-US" sz="1600">
                <a:solidFill>
                  <a:srgbClr val="00FF00"/>
                </a:solidFill>
                <a:latin typeface="Courier New" pitchFamily="49" charset="0"/>
                <a:ea typeface="ＭＳ Ｐゴシック" pitchFamily="34" charset="-128"/>
              </a:rPr>
              <a:t>	//output done, so close the stream</a:t>
            </a:r>
          </a:p>
          <a:p>
            <a:pPr eaLnBrk="1" hangingPunct="1"/>
            <a:r>
              <a:rPr lang="en-US" sz="1600">
                <a:solidFill>
                  <a:srgbClr val="000000"/>
                </a:solidFill>
                <a:latin typeface="Courier New" pitchFamily="49" charset="0"/>
                <a:ea typeface="ＭＳ Ｐゴシック" pitchFamily="34" charset="-128"/>
              </a:rPr>
              <a:t>	outDataStream.close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DD086DC-E88C-4604-A1FF-475B6CC20AE5}" type="slidenum">
              <a:rPr lang="en-IE" sz="1400" smtClean="0"/>
              <a:pPr/>
              <a:t>48</a:t>
            </a:fld>
            <a:endParaRPr lang="en-IE" sz="1400" smtClean="0"/>
          </a:p>
        </p:txBody>
      </p:sp>
      <p:sp>
        <p:nvSpPr>
          <p:cNvPr id="50179" name="Rectangle 2"/>
          <p:cNvSpPr>
            <a:spLocks noGrp="1" noChangeArrowheads="1"/>
          </p:cNvSpPr>
          <p:nvPr>
            <p:ph type="title"/>
          </p:nvPr>
        </p:nvSpPr>
        <p:spPr/>
        <p:txBody>
          <a:bodyPr/>
          <a:lstStyle/>
          <a:p>
            <a:r>
              <a:rPr lang="en-US" smtClean="0"/>
              <a:t>Setting up DataInputStream</a:t>
            </a:r>
          </a:p>
        </p:txBody>
      </p:sp>
      <p:sp>
        <p:nvSpPr>
          <p:cNvPr id="50180" name="Rectangle 3"/>
          <p:cNvSpPr>
            <a:spLocks noGrp="1" noChangeArrowheads="1"/>
          </p:cNvSpPr>
          <p:nvPr>
            <p:ph type="body" idx="1"/>
          </p:nvPr>
        </p:nvSpPr>
        <p:spPr>
          <a:xfrm>
            <a:off x="304800" y="1066800"/>
            <a:ext cx="8534400" cy="457200"/>
          </a:xfrm>
        </p:spPr>
        <p:txBody>
          <a:bodyPr/>
          <a:lstStyle/>
          <a:p>
            <a:r>
              <a:rPr lang="en-US" sz="2400" smtClean="0"/>
              <a:t>A standard sequence to set up a DataInputStream object:</a:t>
            </a:r>
          </a:p>
        </p:txBody>
      </p:sp>
      <p:pic>
        <p:nvPicPr>
          <p:cNvPr id="50181" name="Picture 4" descr="ch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4770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08F4AFE-ED3C-47BB-AEA9-AA75F6ADAD6D}" type="slidenum">
              <a:rPr lang="en-IE" sz="1400" smtClean="0"/>
              <a:pPr/>
              <a:t>49</a:t>
            </a:fld>
            <a:endParaRPr lang="en-IE" sz="1400" smtClean="0"/>
          </a:p>
        </p:txBody>
      </p:sp>
      <p:sp>
        <p:nvSpPr>
          <p:cNvPr id="51203" name="Rectangle 2"/>
          <p:cNvSpPr>
            <a:spLocks noGrp="1" noChangeArrowheads="1"/>
          </p:cNvSpPr>
          <p:nvPr>
            <p:ph type="title"/>
          </p:nvPr>
        </p:nvSpPr>
        <p:spPr/>
        <p:txBody>
          <a:bodyPr/>
          <a:lstStyle/>
          <a:p>
            <a:r>
              <a:rPr lang="en-US" smtClean="0"/>
              <a:t>Sample Input</a:t>
            </a:r>
          </a:p>
        </p:txBody>
      </p:sp>
      <p:sp>
        <p:nvSpPr>
          <p:cNvPr id="51204" name="Rectangle 3"/>
          <p:cNvSpPr>
            <a:spLocks noChangeArrowheads="1"/>
          </p:cNvSpPr>
          <p:nvPr/>
        </p:nvSpPr>
        <p:spPr bwMode="auto">
          <a:xfrm>
            <a:off x="304800" y="1358900"/>
            <a:ext cx="8458200" cy="46609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205" name="Text Box 4"/>
          <p:cNvSpPr txBox="1">
            <a:spLocks noChangeArrowheads="1"/>
          </p:cNvSpPr>
          <p:nvPr/>
        </p:nvSpPr>
        <p:spPr bwMode="auto">
          <a:xfrm>
            <a:off x="393700" y="1450975"/>
            <a:ext cx="82169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Ch12TestDataInputStream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endParaRPr lang="en-US" sz="1600">
              <a:solidFill>
                <a:srgbClr val="0000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a:t>
            </a:r>
          </a:p>
          <a:p>
            <a:pPr eaLnBrk="1" hangingPunct="1"/>
            <a:r>
              <a:rPr lang="en-US" sz="1600">
                <a:solidFill>
                  <a:srgbClr val="00FF00"/>
                </a:solidFill>
                <a:latin typeface="Courier New" pitchFamily="49" charset="0"/>
                <a:ea typeface="ＭＳ Ｐゴシック" pitchFamily="34" charset="-128"/>
              </a:rPr>
              <a:t>    	</a:t>
            </a:r>
            <a:r>
              <a:rPr lang="en-US" sz="1600">
                <a:latin typeface="Courier New" pitchFamily="49" charset="0"/>
                <a:ea typeface="ＭＳ Ｐゴシック" pitchFamily="34" charset="-128"/>
              </a:rPr>
              <a:t>. . . </a:t>
            </a:r>
            <a:r>
              <a:rPr lang="en-US" sz="1600">
                <a:solidFill>
                  <a:srgbClr val="33CC33"/>
                </a:solidFill>
                <a:latin typeface="Courier New" pitchFamily="49" charset="0"/>
                <a:ea typeface="ＭＳ Ｐゴシック" pitchFamily="34" charset="-128"/>
              </a:rPr>
              <a:t>//set up inDataStream</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//read values back from the stream and display them</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inDataStream.readLong</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inDataStream.readFloat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inDataStream.readDouble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inDataStream.readChar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inDataStream.readBoolean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//input done, so close the stream</a:t>
            </a:r>
          </a:p>
          <a:p>
            <a:pPr eaLnBrk="1" hangingPunct="1"/>
            <a:r>
              <a:rPr lang="en-US" sz="1600">
                <a:solidFill>
                  <a:srgbClr val="000000"/>
                </a:solidFill>
                <a:latin typeface="Courier New" pitchFamily="49" charset="0"/>
                <a:ea typeface="ＭＳ Ｐゴシック" pitchFamily="34" charset="-128"/>
              </a:rPr>
              <a:t>    	inDataStream.close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372011-8070-4B84-8FCC-EE253AE96A91}" type="slidenum">
              <a:rPr lang="en-IE" sz="1400" smtClean="0"/>
              <a:pPr/>
              <a:t>5</a:t>
            </a:fld>
            <a:endParaRPr lang="en-IE" sz="1400" smtClean="0"/>
          </a:p>
        </p:txBody>
      </p:sp>
      <p:sp>
        <p:nvSpPr>
          <p:cNvPr id="6147" name="Rectangle 2"/>
          <p:cNvSpPr>
            <a:spLocks noGrp="1" noChangeArrowheads="1"/>
          </p:cNvSpPr>
          <p:nvPr>
            <p:ph type="title"/>
          </p:nvPr>
        </p:nvSpPr>
        <p:spPr/>
        <p:txBody>
          <a:bodyPr/>
          <a:lstStyle/>
          <a:p>
            <a:r>
              <a:rPr lang="en-US" sz="4000" smtClean="0"/>
              <a:t>Streams</a:t>
            </a:r>
          </a:p>
        </p:txBody>
      </p:sp>
      <p:sp>
        <p:nvSpPr>
          <p:cNvPr id="6148" name="Rectangle 3"/>
          <p:cNvSpPr>
            <a:spLocks noGrp="1" noChangeArrowheads="1"/>
          </p:cNvSpPr>
          <p:nvPr>
            <p:ph type="body" idx="1"/>
          </p:nvPr>
        </p:nvSpPr>
        <p:spPr/>
        <p:txBody>
          <a:bodyPr/>
          <a:lstStyle/>
          <a:p>
            <a:r>
              <a:rPr lang="en-US" sz="2800" smtClean="0"/>
              <a:t>To read data from or write data to a file, we must create one of the Java stream objects and attach it to the file.</a:t>
            </a:r>
          </a:p>
          <a:p>
            <a:r>
              <a:rPr lang="en-US" sz="2800" smtClean="0"/>
              <a:t>A </a:t>
            </a:r>
            <a:r>
              <a:rPr lang="en-US" sz="2800" i="1" smtClean="0">
                <a:solidFill>
                  <a:srgbClr val="B2311C"/>
                </a:solidFill>
              </a:rPr>
              <a:t>stream</a:t>
            </a:r>
            <a:r>
              <a:rPr lang="en-US" sz="2800" smtClean="0"/>
              <a:t> is a sequence of data items, usually 8-bit bytes.</a:t>
            </a:r>
          </a:p>
          <a:p>
            <a:r>
              <a:rPr lang="en-US" sz="2800" smtClean="0"/>
              <a:t>Java has two types of streams: an </a:t>
            </a:r>
            <a:r>
              <a:rPr lang="en-US" sz="2800" i="1" smtClean="0">
                <a:solidFill>
                  <a:srgbClr val="B2311C"/>
                </a:solidFill>
              </a:rPr>
              <a:t>input stream</a:t>
            </a:r>
            <a:r>
              <a:rPr lang="en-US" sz="2800" smtClean="0"/>
              <a:t> and an </a:t>
            </a:r>
            <a:r>
              <a:rPr lang="en-US" sz="2800" i="1" smtClean="0">
                <a:solidFill>
                  <a:srgbClr val="B2311C"/>
                </a:solidFill>
              </a:rPr>
              <a:t>output stream</a:t>
            </a:r>
            <a:r>
              <a:rPr lang="en-US" sz="2800" smtClean="0"/>
              <a:t>.  </a:t>
            </a:r>
          </a:p>
          <a:p>
            <a:r>
              <a:rPr lang="en-US" sz="2800" smtClean="0"/>
              <a:t>An </a:t>
            </a:r>
            <a:r>
              <a:rPr lang="en-US" sz="2800" i="1" smtClean="0">
                <a:solidFill>
                  <a:srgbClr val="B2311C"/>
                </a:solidFill>
              </a:rPr>
              <a:t>input stream</a:t>
            </a:r>
            <a:r>
              <a:rPr lang="en-US" sz="2800" smtClean="0"/>
              <a:t> has a source from which the data items come, and an </a:t>
            </a:r>
            <a:r>
              <a:rPr lang="en-US" sz="2800" i="1" smtClean="0">
                <a:solidFill>
                  <a:srgbClr val="B2311C"/>
                </a:solidFill>
              </a:rPr>
              <a:t>output stream</a:t>
            </a:r>
            <a:r>
              <a:rPr lang="en-US" sz="2800" smtClean="0"/>
              <a:t> has a destination to which the data items are going.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AD904A6-F324-4364-9956-E8A951F10F76}" type="slidenum">
              <a:rPr lang="en-IE" sz="1400" smtClean="0"/>
              <a:pPr/>
              <a:t>50</a:t>
            </a:fld>
            <a:endParaRPr lang="en-IE" sz="1400" smtClean="0"/>
          </a:p>
        </p:txBody>
      </p:sp>
      <p:sp>
        <p:nvSpPr>
          <p:cNvPr id="52227" name="Rectangle 2"/>
          <p:cNvSpPr>
            <a:spLocks noGrp="1" noChangeArrowheads="1"/>
          </p:cNvSpPr>
          <p:nvPr>
            <p:ph type="title"/>
          </p:nvPr>
        </p:nvSpPr>
        <p:spPr/>
        <p:txBody>
          <a:bodyPr/>
          <a:lstStyle/>
          <a:p>
            <a:r>
              <a:rPr lang="en-US" sz="3200" smtClean="0"/>
              <a:t>Reading Data Back in Correct Order</a:t>
            </a:r>
          </a:p>
        </p:txBody>
      </p:sp>
      <p:sp>
        <p:nvSpPr>
          <p:cNvPr id="52228" name="Rectangle 3"/>
          <p:cNvSpPr>
            <a:spLocks noGrp="1" noChangeArrowheads="1"/>
          </p:cNvSpPr>
          <p:nvPr>
            <p:ph type="body" idx="1"/>
          </p:nvPr>
        </p:nvSpPr>
        <p:spPr>
          <a:xfrm>
            <a:off x="304800" y="1066800"/>
            <a:ext cx="8534400" cy="990600"/>
          </a:xfrm>
        </p:spPr>
        <p:txBody>
          <a:bodyPr/>
          <a:lstStyle/>
          <a:p>
            <a:r>
              <a:rPr lang="en-US" sz="2800" smtClean="0"/>
              <a:t>The order of write and read operations must match in order to read the stored primitive data back correctly.</a:t>
            </a:r>
          </a:p>
        </p:txBody>
      </p:sp>
      <p:pic>
        <p:nvPicPr>
          <p:cNvPr id="52229" name="Picture 4" descr="ch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73152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869739-D285-432E-AB23-82693D3854E4}" type="slidenum">
              <a:rPr lang="en-IE" sz="1400" smtClean="0"/>
              <a:pPr/>
              <a:t>51</a:t>
            </a:fld>
            <a:endParaRPr lang="en-IE" sz="1400" smtClean="0"/>
          </a:p>
        </p:txBody>
      </p:sp>
      <p:sp>
        <p:nvSpPr>
          <p:cNvPr id="53251" name="Rectangle 2"/>
          <p:cNvSpPr>
            <a:spLocks noGrp="1" noChangeArrowheads="1"/>
          </p:cNvSpPr>
          <p:nvPr>
            <p:ph type="title"/>
          </p:nvPr>
        </p:nvSpPr>
        <p:spPr/>
        <p:txBody>
          <a:bodyPr/>
          <a:lstStyle/>
          <a:p>
            <a:r>
              <a:rPr lang="en-US" smtClean="0"/>
              <a:t>Textfile Input and Output</a:t>
            </a:r>
          </a:p>
        </p:txBody>
      </p:sp>
      <p:sp>
        <p:nvSpPr>
          <p:cNvPr id="53252" name="Rectangle 3"/>
          <p:cNvSpPr>
            <a:spLocks noGrp="1" noChangeArrowheads="1"/>
          </p:cNvSpPr>
          <p:nvPr>
            <p:ph type="body" idx="1"/>
          </p:nvPr>
        </p:nvSpPr>
        <p:spPr>
          <a:xfrm>
            <a:off x="539750" y="1341438"/>
            <a:ext cx="7772400" cy="4114800"/>
          </a:xfrm>
        </p:spPr>
        <p:txBody>
          <a:bodyPr/>
          <a:lstStyle/>
          <a:p>
            <a:pPr>
              <a:lnSpc>
                <a:spcPct val="90000"/>
              </a:lnSpc>
            </a:pPr>
            <a:r>
              <a:rPr lang="en-US" smtClean="0"/>
              <a:t>Instead of storing primitive data values as binary data in a file, we can convert and store them as a string data.</a:t>
            </a:r>
          </a:p>
          <a:p>
            <a:pPr lvl="1">
              <a:lnSpc>
                <a:spcPct val="90000"/>
              </a:lnSpc>
            </a:pPr>
            <a:r>
              <a:rPr lang="en-US" smtClean="0"/>
              <a:t>This allows us to view the file content using any text editor</a:t>
            </a:r>
          </a:p>
          <a:p>
            <a:pPr>
              <a:lnSpc>
                <a:spcPct val="90000"/>
              </a:lnSpc>
            </a:pPr>
            <a:r>
              <a:rPr lang="en-US" smtClean="0"/>
              <a:t>To output data as a string to file, we use a PrintWriter object (like a PrintStream)</a:t>
            </a:r>
          </a:p>
          <a:p>
            <a:pPr>
              <a:lnSpc>
                <a:spcPct val="90000"/>
              </a:lnSpc>
            </a:pPr>
            <a:r>
              <a:rPr lang="en-US" smtClean="0"/>
              <a:t>To input data from a textfile, we use FileReader and Scanner classes</a:t>
            </a:r>
          </a:p>
          <a:p>
            <a:pPr lvl="1">
              <a:lnSpc>
                <a:spcPct val="90000"/>
              </a:lnSpc>
            </a:pPr>
            <a:r>
              <a:rPr lang="en-US" smtClean="0"/>
              <a:t>BeforeJava 5.0 (SDK 1.5), we had to use the BufferedReader class for reading textfiles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D9D2498-C85F-4734-988E-43FB56FF9817}" type="slidenum">
              <a:rPr lang="en-IE" sz="1400" smtClean="0"/>
              <a:pPr/>
              <a:t>52</a:t>
            </a:fld>
            <a:endParaRPr lang="en-IE" sz="1400" smtClean="0"/>
          </a:p>
        </p:txBody>
      </p:sp>
      <p:sp>
        <p:nvSpPr>
          <p:cNvPr id="54275" name="Rectangle 2"/>
          <p:cNvSpPr>
            <a:spLocks noGrp="1" noChangeArrowheads="1"/>
          </p:cNvSpPr>
          <p:nvPr>
            <p:ph type="title"/>
          </p:nvPr>
        </p:nvSpPr>
        <p:spPr/>
        <p:txBody>
          <a:bodyPr/>
          <a:lstStyle/>
          <a:p>
            <a:r>
              <a:rPr lang="en-US" smtClean="0"/>
              <a:t>Sample Textfile Output</a:t>
            </a:r>
          </a:p>
        </p:txBody>
      </p:sp>
      <p:grpSp>
        <p:nvGrpSpPr>
          <p:cNvPr id="54276" name="Group 3"/>
          <p:cNvGrpSpPr>
            <a:grpSpLocks/>
          </p:cNvGrpSpPr>
          <p:nvPr/>
        </p:nvGrpSpPr>
        <p:grpSpPr bwMode="auto">
          <a:xfrm>
            <a:off x="304800" y="1143000"/>
            <a:ext cx="8458200" cy="4865688"/>
            <a:chOff x="192" y="856"/>
            <a:chExt cx="5328" cy="2936"/>
          </a:xfrm>
        </p:grpSpPr>
        <p:sp>
          <p:nvSpPr>
            <p:cNvPr id="54277" name="Rectangle 4"/>
            <p:cNvSpPr>
              <a:spLocks noChangeArrowheads="1"/>
            </p:cNvSpPr>
            <p:nvPr/>
          </p:nvSpPr>
          <p:spPr bwMode="auto">
            <a:xfrm>
              <a:off x="192" y="856"/>
              <a:ext cx="5328" cy="29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4278" name="Text Box 5"/>
            <p:cNvSpPr txBox="1">
              <a:spLocks noChangeArrowheads="1"/>
            </p:cNvSpPr>
            <p:nvPr/>
          </p:nvSpPr>
          <p:spPr bwMode="auto">
            <a:xfrm>
              <a:off x="288" y="914"/>
              <a:ext cx="5232"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Ch12TestPrintWriter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//set up file and stream</a:t>
              </a:r>
            </a:p>
            <a:p>
              <a:pPr eaLnBrk="1" hangingPunct="1"/>
              <a:r>
                <a:rPr lang="en-US" sz="1600">
                  <a:solidFill>
                    <a:srgbClr val="000000"/>
                  </a:solidFill>
                  <a:latin typeface="Courier New" pitchFamily="49" charset="0"/>
                  <a:ea typeface="ＭＳ Ｐゴシック" pitchFamily="34" charset="-128"/>
                </a:rPr>
                <a:t>	File outFile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"sample3.txt"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FileOutputStream outFileStream </a:t>
              </a:r>
            </a:p>
            <a:p>
              <a:pPr eaLnBrk="1" hangingPunct="1"/>
              <a:r>
                <a:rPr lang="en-US" sz="1600">
                  <a:solidFill>
                    <a:srgbClr val="000000"/>
                  </a:solidFill>
                  <a:latin typeface="Courier New" pitchFamily="49" charset="0"/>
                  <a:ea typeface="ＭＳ Ｐゴシック" pitchFamily="34" charset="-128"/>
                </a:rPr>
                <a:t>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FileOutputStream</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outFile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PrintWriter outStream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PrintWriter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outFileStream</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//write values of primitive data types to the stream</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987654321</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long</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"Hello, world."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String</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b="1">
                  <a:solidFill>
                    <a:srgbClr val="5A5A5A"/>
                  </a:solidFill>
                  <a:latin typeface="Courier New" pitchFamily="49" charset="0"/>
                  <a:ea typeface="ＭＳ Ｐゴシック" pitchFamily="34" charset="-128"/>
                </a:rPr>
                <a:t>true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boolean</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//output done, so close the stream</a:t>
              </a:r>
            </a:p>
            <a:p>
              <a:pPr eaLnBrk="1" hangingPunct="1"/>
              <a:r>
                <a:rPr lang="en-US" sz="1600">
                  <a:solidFill>
                    <a:srgbClr val="000000"/>
                  </a:solidFill>
                  <a:latin typeface="Courier New" pitchFamily="49" charset="0"/>
                  <a:ea typeface="ＭＳ Ｐゴシック" pitchFamily="34" charset="-128"/>
                </a:rPr>
                <a:t>	outStream.close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62F467C-B6F3-46F6-A2B1-E2998E55BC6B}" type="slidenum">
              <a:rPr lang="en-IE" sz="1400" smtClean="0"/>
              <a:pPr/>
              <a:t>53</a:t>
            </a:fld>
            <a:endParaRPr lang="en-IE" sz="1400" smtClean="0"/>
          </a:p>
        </p:txBody>
      </p:sp>
      <p:sp>
        <p:nvSpPr>
          <p:cNvPr id="55299" name="Rectangle 2"/>
          <p:cNvSpPr>
            <a:spLocks noGrp="1" noChangeArrowheads="1"/>
          </p:cNvSpPr>
          <p:nvPr>
            <p:ph type="title"/>
          </p:nvPr>
        </p:nvSpPr>
        <p:spPr/>
        <p:txBody>
          <a:bodyPr/>
          <a:lstStyle/>
          <a:p>
            <a:r>
              <a:rPr lang="en-IE" sz="4000" smtClean="0"/>
              <a:t>Textfile input using a Scanner</a:t>
            </a:r>
            <a:endParaRPr lang="en-US" sz="4000" smtClean="0"/>
          </a:p>
        </p:txBody>
      </p:sp>
      <p:sp>
        <p:nvSpPr>
          <p:cNvPr id="54276" name="Rectangle 3"/>
          <p:cNvSpPr>
            <a:spLocks noGrp="1" noChangeArrowheads="1"/>
          </p:cNvSpPr>
          <p:nvPr>
            <p:ph type="body" idx="1"/>
          </p:nvPr>
        </p:nvSpPr>
        <p:spPr/>
        <p:txBody>
          <a:bodyPr/>
          <a:lstStyle/>
          <a:p>
            <a:pPr>
              <a:lnSpc>
                <a:spcPct val="80000"/>
              </a:lnSpc>
              <a:buFontTx/>
              <a:buNone/>
              <a:defRPr/>
            </a:pPr>
            <a:r>
              <a:rPr lang="en-US" sz="2000" dirty="0" smtClean="0">
                <a:solidFill>
                  <a:schemeClr val="accent2"/>
                </a:solidFill>
              </a:rPr>
              <a:t>public class </a:t>
            </a:r>
            <a:r>
              <a:rPr lang="en-US" sz="2000" dirty="0" smtClean="0"/>
              <a:t>Ch12TestScanner {</a:t>
            </a:r>
          </a:p>
          <a:p>
            <a:pPr>
              <a:lnSpc>
                <a:spcPct val="80000"/>
              </a:lnSpc>
              <a:buFontTx/>
              <a:buNone/>
              <a:defRPr/>
            </a:pPr>
            <a:r>
              <a:rPr lang="en-US" sz="2000" dirty="0" smtClean="0"/>
              <a:t>    </a:t>
            </a:r>
            <a:r>
              <a:rPr lang="en-US" sz="2000" dirty="0" smtClean="0">
                <a:solidFill>
                  <a:schemeClr val="accent2"/>
                </a:solidFill>
              </a:rPr>
              <a:t>public static void </a:t>
            </a:r>
            <a:r>
              <a:rPr lang="en-US" sz="2000" dirty="0" smtClean="0"/>
              <a:t>main (String </a:t>
            </a:r>
            <a:r>
              <a:rPr lang="en-US" sz="2000" dirty="0" err="1" smtClean="0"/>
              <a:t>args</a:t>
            </a:r>
            <a:r>
              <a:rPr lang="en-US" sz="2000" dirty="0" smtClean="0"/>
              <a:t>[]) </a:t>
            </a:r>
            <a:r>
              <a:rPr lang="en-US" sz="2000" dirty="0" smtClean="0">
                <a:solidFill>
                  <a:schemeClr val="accent2"/>
                </a:solidFill>
              </a:rPr>
              <a:t>throws</a:t>
            </a:r>
            <a:r>
              <a:rPr lang="en-US" sz="2000" dirty="0" smtClean="0"/>
              <a:t> </a:t>
            </a:r>
            <a:r>
              <a:rPr lang="en-US" sz="2000" dirty="0" err="1" smtClean="0">
                <a:solidFill>
                  <a:schemeClr val="accent6">
                    <a:lumMod val="75000"/>
                  </a:schemeClr>
                </a:solidFill>
              </a:rPr>
              <a:t>FileNotFoundException</a:t>
            </a:r>
            <a:r>
              <a:rPr lang="en-US" sz="2000" dirty="0" smtClean="0">
                <a:solidFill>
                  <a:schemeClr val="accent6">
                    <a:lumMod val="75000"/>
                  </a:schemeClr>
                </a:solidFill>
              </a:rPr>
              <a:t>,</a:t>
            </a:r>
          </a:p>
          <a:p>
            <a:pPr>
              <a:lnSpc>
                <a:spcPct val="80000"/>
              </a:lnSpc>
              <a:buFontTx/>
              <a:buNone/>
              <a:defRPr/>
            </a:pPr>
            <a:r>
              <a:rPr lang="en-US" sz="2000" dirty="0" smtClean="0">
                <a:solidFill>
                  <a:schemeClr val="accent6">
                    <a:lumMod val="75000"/>
                  </a:schemeClr>
                </a:solidFill>
              </a:rPr>
              <a:t>                                                                                            </a:t>
            </a:r>
            <a:r>
              <a:rPr lang="en-US" sz="2000" dirty="0" err="1" smtClean="0">
                <a:solidFill>
                  <a:schemeClr val="accent6">
                    <a:lumMod val="75000"/>
                  </a:schemeClr>
                </a:solidFill>
              </a:rPr>
              <a:t>IOException</a:t>
            </a:r>
            <a:r>
              <a:rPr lang="en-US" sz="2000" dirty="0" smtClean="0">
                <a:solidFill>
                  <a:schemeClr val="accent6">
                    <a:lumMod val="75000"/>
                  </a:schemeClr>
                </a:solidFill>
              </a:rPr>
              <a:t> </a:t>
            </a:r>
            <a:r>
              <a:rPr lang="en-US" sz="2000" dirty="0" smtClean="0"/>
              <a:t>{</a:t>
            </a:r>
          </a:p>
          <a:p>
            <a:pPr>
              <a:lnSpc>
                <a:spcPct val="80000"/>
              </a:lnSpc>
              <a:buFontTx/>
              <a:buNone/>
              <a:defRPr/>
            </a:pPr>
            <a:r>
              <a:rPr lang="en-US" sz="2000" dirty="0" smtClean="0"/>
              <a:t>         </a:t>
            </a:r>
            <a:r>
              <a:rPr lang="en-US" sz="2000" dirty="0" smtClean="0">
                <a:solidFill>
                  <a:schemeClr val="accent6">
                    <a:lumMod val="75000"/>
                  </a:schemeClr>
                </a:solidFill>
              </a:rPr>
              <a:t>Scanner</a:t>
            </a:r>
            <a:r>
              <a:rPr lang="en-US" sz="2000" dirty="0" smtClean="0"/>
              <a:t> input = </a:t>
            </a:r>
            <a:r>
              <a:rPr lang="en-US" sz="2000" dirty="0" smtClean="0">
                <a:solidFill>
                  <a:schemeClr val="accent2"/>
                </a:solidFill>
              </a:rPr>
              <a:t>new</a:t>
            </a:r>
            <a:r>
              <a:rPr lang="en-US" sz="2000" dirty="0" smtClean="0"/>
              <a:t> </a:t>
            </a:r>
            <a:r>
              <a:rPr lang="en-US" sz="2000" dirty="0" smtClean="0">
                <a:solidFill>
                  <a:schemeClr val="accent6">
                    <a:lumMod val="75000"/>
                  </a:schemeClr>
                </a:solidFill>
              </a:rPr>
              <a:t>Scanner </a:t>
            </a:r>
            <a:r>
              <a:rPr lang="en-US" sz="2000" dirty="0" smtClean="0"/>
              <a:t>( </a:t>
            </a:r>
            <a:r>
              <a:rPr lang="en-US" sz="2000" dirty="0" smtClean="0">
                <a:solidFill>
                  <a:schemeClr val="accent2"/>
                </a:solidFill>
              </a:rPr>
              <a:t>new</a:t>
            </a:r>
            <a:r>
              <a:rPr lang="en-US" sz="2000" dirty="0" smtClean="0"/>
              <a:t> File( </a:t>
            </a:r>
            <a:r>
              <a:rPr lang="en-US" sz="2000" dirty="0" smtClean="0">
                <a:solidFill>
                  <a:srgbClr val="7030A0"/>
                </a:solidFill>
              </a:rPr>
              <a:t>"sample3.txt“ </a:t>
            </a:r>
            <a:r>
              <a:rPr lang="en-US" sz="2000" dirty="0" smtClean="0"/>
              <a:t>));</a:t>
            </a:r>
          </a:p>
          <a:p>
            <a:pPr>
              <a:lnSpc>
                <a:spcPct val="80000"/>
              </a:lnSpc>
              <a:buFontTx/>
              <a:buNone/>
              <a:defRPr/>
            </a:pPr>
            <a:r>
              <a:rPr lang="en-US" sz="2000" dirty="0" smtClean="0">
                <a:solidFill>
                  <a:schemeClr val="accent2"/>
                </a:solidFill>
              </a:rPr>
              <a:t>         long </a:t>
            </a:r>
            <a:r>
              <a:rPr lang="en-US" sz="2000" dirty="0" smtClean="0"/>
              <a:t>l = </a:t>
            </a:r>
            <a:r>
              <a:rPr lang="en-US" sz="2000" dirty="0" err="1" smtClean="0"/>
              <a:t>input.nextLong</a:t>
            </a:r>
            <a:r>
              <a:rPr lang="en-US" sz="2000" dirty="0" smtClean="0"/>
              <a:t>();</a:t>
            </a:r>
          </a:p>
          <a:p>
            <a:pPr>
              <a:lnSpc>
                <a:spcPct val="80000"/>
              </a:lnSpc>
              <a:buFontTx/>
              <a:buNone/>
              <a:defRPr/>
            </a:pPr>
            <a:r>
              <a:rPr lang="en-US" sz="2000" dirty="0" smtClean="0"/>
              <a:t>        </a:t>
            </a:r>
            <a:r>
              <a:rPr lang="en-US" sz="2000" dirty="0" smtClean="0">
                <a:solidFill>
                  <a:srgbClr val="008000"/>
                </a:solidFill>
              </a:rPr>
              <a:t>// empty the buffer before reading the String</a:t>
            </a:r>
          </a:p>
          <a:p>
            <a:pPr>
              <a:lnSpc>
                <a:spcPct val="80000"/>
              </a:lnSpc>
              <a:buFontTx/>
              <a:buNone/>
              <a:defRPr/>
            </a:pPr>
            <a:r>
              <a:rPr lang="en-US" sz="2000" dirty="0" smtClean="0"/>
              <a:t>        </a:t>
            </a:r>
            <a:r>
              <a:rPr lang="en-US" sz="2000" dirty="0" err="1" smtClean="0"/>
              <a:t>input.nextLine</a:t>
            </a:r>
            <a:r>
              <a:rPr lang="en-US" sz="2000" dirty="0" smtClean="0"/>
              <a:t>();</a:t>
            </a:r>
          </a:p>
          <a:p>
            <a:pPr>
              <a:lnSpc>
                <a:spcPct val="80000"/>
              </a:lnSpc>
              <a:buFontTx/>
              <a:buNone/>
              <a:defRPr/>
            </a:pPr>
            <a:endParaRPr lang="en-US" sz="2000" dirty="0" smtClean="0"/>
          </a:p>
          <a:p>
            <a:pPr>
              <a:lnSpc>
                <a:spcPct val="80000"/>
              </a:lnSpc>
              <a:buFontTx/>
              <a:buNone/>
              <a:defRPr/>
            </a:pPr>
            <a:r>
              <a:rPr lang="en-US" sz="2000" dirty="0" smtClean="0"/>
              <a:t>        </a:t>
            </a:r>
            <a:r>
              <a:rPr lang="en-US" sz="2000" dirty="0" smtClean="0">
                <a:solidFill>
                  <a:schemeClr val="accent2"/>
                </a:solidFill>
              </a:rPr>
              <a:t>String</a:t>
            </a:r>
            <a:r>
              <a:rPr lang="en-US" sz="2000" dirty="0" smtClean="0"/>
              <a:t> s = </a:t>
            </a:r>
            <a:r>
              <a:rPr lang="en-US" sz="2000" dirty="0" err="1" smtClean="0"/>
              <a:t>input.nextLine</a:t>
            </a:r>
            <a:r>
              <a:rPr lang="en-US" sz="2000" dirty="0" smtClean="0"/>
              <a:t>();</a:t>
            </a:r>
          </a:p>
          <a:p>
            <a:pPr>
              <a:lnSpc>
                <a:spcPct val="80000"/>
              </a:lnSpc>
              <a:buFontTx/>
              <a:buNone/>
              <a:defRPr/>
            </a:pPr>
            <a:r>
              <a:rPr lang="en-US" sz="2000" dirty="0" smtClean="0"/>
              <a:t>        </a:t>
            </a:r>
            <a:r>
              <a:rPr lang="en-US" sz="2000" dirty="0" err="1" smtClean="0">
                <a:solidFill>
                  <a:schemeClr val="accent2"/>
                </a:solidFill>
              </a:rPr>
              <a:t>boolean</a:t>
            </a:r>
            <a:r>
              <a:rPr lang="en-US" sz="2000" dirty="0" smtClean="0"/>
              <a:t> b = </a:t>
            </a:r>
            <a:r>
              <a:rPr lang="en-US" sz="2000" dirty="0" err="1" smtClean="0"/>
              <a:t>input.nextBoolean</a:t>
            </a:r>
            <a:r>
              <a:rPr lang="en-US" sz="2000" dirty="0" smtClean="0"/>
              <a:t>();</a:t>
            </a:r>
          </a:p>
          <a:p>
            <a:pPr>
              <a:lnSpc>
                <a:spcPct val="80000"/>
              </a:lnSpc>
              <a:buFontTx/>
              <a:buNone/>
              <a:defRPr/>
            </a:pPr>
            <a:r>
              <a:rPr lang="en-US" sz="2000" dirty="0" smtClean="0">
                <a:solidFill>
                  <a:srgbClr val="008000"/>
                </a:solidFill>
              </a:rPr>
              <a:t>        //input done, so close the scanner</a:t>
            </a:r>
          </a:p>
          <a:p>
            <a:pPr>
              <a:lnSpc>
                <a:spcPct val="80000"/>
              </a:lnSpc>
              <a:buFontTx/>
              <a:buNone/>
              <a:defRPr/>
            </a:pPr>
            <a:r>
              <a:rPr lang="en-US" sz="2000" dirty="0" smtClean="0"/>
              <a:t>        </a:t>
            </a:r>
            <a:r>
              <a:rPr lang="en-US" sz="2000" dirty="0" err="1" smtClean="0"/>
              <a:t>input.close</a:t>
            </a:r>
            <a:r>
              <a:rPr lang="en-US" sz="2000" dirty="0" smtClean="0"/>
              <a:t>();</a:t>
            </a:r>
          </a:p>
          <a:p>
            <a:pPr>
              <a:lnSpc>
                <a:spcPct val="80000"/>
              </a:lnSpc>
              <a:buFontTx/>
              <a:buNone/>
              <a:defRPr/>
            </a:pPr>
            <a:r>
              <a:rPr lang="en-IE" sz="2000" dirty="0" smtClean="0">
                <a:solidFill>
                  <a:srgbClr val="008000"/>
                </a:solidFill>
              </a:rPr>
              <a:t>// then display the values</a:t>
            </a:r>
            <a:endParaRPr lang="en-US" sz="2000" dirty="0" smtClean="0">
              <a:solidFill>
                <a:srgbClr val="008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ED0B0ED-1717-4D23-853C-1132DB670AE0}" type="slidenum">
              <a:rPr lang="en-IE" sz="1400" smtClean="0"/>
              <a:pPr/>
              <a:t>54</a:t>
            </a:fld>
            <a:endParaRPr lang="en-IE" sz="1400" smtClean="0"/>
          </a:p>
        </p:txBody>
      </p:sp>
      <p:sp>
        <p:nvSpPr>
          <p:cNvPr id="56323" name="Rectangle 2"/>
          <p:cNvSpPr>
            <a:spLocks noGrp="1" noChangeArrowheads="1"/>
          </p:cNvSpPr>
          <p:nvPr>
            <p:ph type="title"/>
          </p:nvPr>
        </p:nvSpPr>
        <p:spPr/>
        <p:txBody>
          <a:bodyPr/>
          <a:lstStyle/>
          <a:p>
            <a:r>
              <a:rPr lang="en-US" sz="3600" smtClean="0"/>
              <a:t>Textfile Input, BufferedReader</a:t>
            </a:r>
          </a:p>
        </p:txBody>
      </p:sp>
      <p:grpSp>
        <p:nvGrpSpPr>
          <p:cNvPr id="56324" name="Group 3"/>
          <p:cNvGrpSpPr>
            <a:grpSpLocks/>
          </p:cNvGrpSpPr>
          <p:nvPr/>
        </p:nvGrpSpPr>
        <p:grpSpPr bwMode="auto">
          <a:xfrm>
            <a:off x="304800" y="1143000"/>
            <a:ext cx="8458200" cy="4865688"/>
            <a:chOff x="192" y="856"/>
            <a:chExt cx="5328" cy="2936"/>
          </a:xfrm>
        </p:grpSpPr>
        <p:sp>
          <p:nvSpPr>
            <p:cNvPr id="56325" name="Rectangle 4"/>
            <p:cNvSpPr>
              <a:spLocks noChangeArrowheads="1"/>
            </p:cNvSpPr>
            <p:nvPr/>
          </p:nvSpPr>
          <p:spPr bwMode="auto">
            <a:xfrm>
              <a:off x="192" y="856"/>
              <a:ext cx="5328" cy="29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6326" name="Text Box 5"/>
            <p:cNvSpPr txBox="1">
              <a:spLocks noChangeArrowheads="1"/>
            </p:cNvSpPr>
            <p:nvPr/>
          </p:nvSpPr>
          <p:spPr bwMode="auto">
            <a:xfrm>
              <a:off x="288" y="914"/>
              <a:ext cx="5232"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rgbClr val="6666FF"/>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rgbClr val="6666FF"/>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Ch12TestBufferedReader </a:t>
              </a:r>
              <a:r>
                <a:rPr lang="en-US" sz="1600" b="1">
                  <a:solidFill>
                    <a:srgbClr val="FF331A"/>
                  </a:solidFill>
                  <a:latin typeface="Courier New" pitchFamily="49" charset="0"/>
                  <a:ea typeface="ＭＳ Ｐゴシック" pitchFamily="34" charset="-128"/>
                </a:rPr>
                <a:t>{</a:t>
              </a:r>
            </a:p>
            <a:p>
              <a:pPr eaLnBrk="1" hangingPunct="1"/>
              <a:endParaRPr lang="en-US" sz="1600" b="1">
                <a:solidFill>
                  <a:srgbClr val="FF331A"/>
                </a:solidFill>
                <a:latin typeface="Courier New" pitchFamily="49" charset="0"/>
                <a:ea typeface="ＭＳ Ｐゴシック" pitchFamily="34" charset="-128"/>
              </a:endParaRPr>
            </a:p>
            <a:p>
              <a:pPr eaLnBrk="1" hangingPunct="1"/>
              <a:r>
                <a:rPr lang="en-US" sz="1600" b="1">
                  <a:solidFill>
                    <a:srgbClr val="5A5A5A"/>
                  </a:solidFill>
                  <a:latin typeface="Courier New" pitchFamily="49" charset="0"/>
                  <a:ea typeface="ＭＳ Ｐゴシック" pitchFamily="34" charset="-128"/>
                </a:rPr>
                <a:t>    </a:t>
              </a:r>
              <a:r>
                <a:rPr lang="en-US" sz="1600" b="1">
                  <a:solidFill>
                    <a:srgbClr val="6666FF"/>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rgbClr val="6666FF"/>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//set up file and stream</a:t>
              </a:r>
            </a:p>
            <a:p>
              <a:pPr eaLnBrk="1" hangingPunct="1"/>
              <a:r>
                <a:rPr lang="en-US" sz="1600">
                  <a:solidFill>
                    <a:srgbClr val="000000"/>
                  </a:solidFill>
                  <a:latin typeface="Courier New" pitchFamily="49" charset="0"/>
                  <a:ea typeface="ＭＳ Ｐゴシック" pitchFamily="34" charset="-128"/>
                </a:rPr>
                <a:t>	File inFile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"sample3.txt"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FileReader fileReader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BufferedReader bufReader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BufferedReader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fileReader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String str;</a:t>
              </a:r>
            </a:p>
            <a:p>
              <a:pPr eaLnBrk="1" hangingPunct="1"/>
              <a:endParaRPr lang="en-US" sz="1600">
                <a:solidFill>
                  <a:srgbClr val="000000"/>
                </a:solidFill>
                <a:latin typeface="Courier New" pitchFamily="49" charset="0"/>
                <a:ea typeface="ＭＳ Ｐゴシック" pitchFamily="34" charset="-128"/>
              </a:endParaRPr>
            </a:p>
            <a:p>
              <a:pPr eaLnBrk="1" hangingPunct="1"/>
              <a:r>
                <a:rPr lang="en-US" sz="1600">
                  <a:solidFill>
                    <a:srgbClr val="000000"/>
                  </a:solidFill>
                  <a:latin typeface="Courier New" pitchFamily="49" charset="0"/>
                  <a:ea typeface="ＭＳ Ｐゴシック" pitchFamily="34" charset="-128"/>
                </a:rPr>
                <a:t>	str = bufReader.readLine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int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 = Integer.parseInt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//similar process for other data types</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0000"/>
                  </a:solidFill>
                  <a:latin typeface="Courier New" pitchFamily="49" charset="0"/>
                  <a:ea typeface="ＭＳ Ｐゴシック" pitchFamily="34" charset="-128"/>
                </a:rPr>
                <a:t>	bufReader.close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AF61A96-4E85-4D7A-9587-084167B17F1D}" type="slidenum">
              <a:rPr lang="en-IE" sz="1400" smtClean="0"/>
              <a:pPr/>
              <a:t>6</a:t>
            </a:fld>
            <a:endParaRPr lang="en-IE" sz="1400" smtClean="0"/>
          </a:p>
        </p:txBody>
      </p:sp>
      <p:sp>
        <p:nvSpPr>
          <p:cNvPr id="7171" name="Rectangle 2"/>
          <p:cNvSpPr>
            <a:spLocks noGrp="1" noChangeArrowheads="1"/>
          </p:cNvSpPr>
          <p:nvPr>
            <p:ph type="title"/>
          </p:nvPr>
        </p:nvSpPr>
        <p:spPr/>
        <p:txBody>
          <a:bodyPr/>
          <a:lstStyle/>
          <a:p>
            <a:r>
              <a:rPr lang="en-IE" smtClean="0"/>
              <a:t>Kinds of Stream object</a:t>
            </a:r>
            <a:endParaRPr lang="en-US" smtClean="0"/>
          </a:p>
        </p:txBody>
      </p:sp>
      <p:sp>
        <p:nvSpPr>
          <p:cNvPr id="7172" name="Rectangle 3"/>
          <p:cNvSpPr>
            <a:spLocks noGrp="1" noChangeArrowheads="1"/>
          </p:cNvSpPr>
          <p:nvPr>
            <p:ph type="body" idx="1"/>
          </p:nvPr>
        </p:nvSpPr>
        <p:spPr/>
        <p:txBody>
          <a:bodyPr/>
          <a:lstStyle/>
          <a:p>
            <a:r>
              <a:rPr lang="en-IE" sz="2400" dirty="0" smtClean="0"/>
              <a:t>Several different kinds of stream object</a:t>
            </a:r>
          </a:p>
          <a:p>
            <a:r>
              <a:rPr lang="en-IE" sz="2400" dirty="0" smtClean="0"/>
              <a:t>Whatever type of stream you use for writing the file, you need to use a corresponding stream object for reading back the file</a:t>
            </a:r>
          </a:p>
          <a:p>
            <a:r>
              <a:rPr lang="en-IE" sz="2400" dirty="0" smtClean="0"/>
              <a:t>Easiest to use for objects: </a:t>
            </a:r>
            <a:r>
              <a:rPr lang="en-IE" sz="2400" dirty="0" err="1" smtClean="0"/>
              <a:t>ObjectOutputStream</a:t>
            </a:r>
            <a:endParaRPr lang="en-IE" sz="2400" dirty="0" smtClean="0"/>
          </a:p>
          <a:p>
            <a:r>
              <a:rPr lang="en-IE" sz="2400" dirty="0" smtClean="0"/>
              <a:t>High-level streams like OOS use a low-level stream called                                                   </a:t>
            </a:r>
            <a:r>
              <a:rPr lang="en-IE" sz="2400" dirty="0" err="1" smtClean="0"/>
              <a:t>FileOutputStream</a:t>
            </a:r>
            <a:endParaRPr lang="en-US" sz="2400"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D6E4B21-5B66-4E20-8AE4-00B524984D2A}" type="slidenum">
              <a:rPr lang="en-IE" sz="1400" smtClean="0"/>
              <a:pPr/>
              <a:t>7</a:t>
            </a:fld>
            <a:endParaRPr lang="en-IE" sz="1400" smtClean="0"/>
          </a:p>
        </p:txBody>
      </p:sp>
      <p:sp>
        <p:nvSpPr>
          <p:cNvPr id="8195" name="Rectangle 2"/>
          <p:cNvSpPr>
            <a:spLocks noGrp="1" noChangeArrowheads="1"/>
          </p:cNvSpPr>
          <p:nvPr>
            <p:ph type="title"/>
          </p:nvPr>
        </p:nvSpPr>
        <p:spPr/>
        <p:txBody>
          <a:bodyPr/>
          <a:lstStyle/>
          <a:p>
            <a:r>
              <a:rPr lang="en-US" sz="4000" smtClean="0"/>
              <a:t>Streams for Low-Level File I/O</a:t>
            </a:r>
          </a:p>
        </p:txBody>
      </p:sp>
      <p:sp>
        <p:nvSpPr>
          <p:cNvPr id="8196" name="Rectangle 3"/>
          <p:cNvSpPr>
            <a:spLocks noGrp="1" noChangeArrowheads="1"/>
          </p:cNvSpPr>
          <p:nvPr>
            <p:ph type="body" idx="1"/>
          </p:nvPr>
        </p:nvSpPr>
        <p:spPr/>
        <p:txBody>
          <a:bodyPr/>
          <a:lstStyle/>
          <a:p>
            <a:r>
              <a:rPr lang="en-US" b="1" smtClean="0"/>
              <a:t>FileOutputStream</a:t>
            </a:r>
            <a:r>
              <a:rPr lang="en-US" smtClean="0"/>
              <a:t> and </a:t>
            </a:r>
            <a:r>
              <a:rPr lang="en-US" b="1" smtClean="0"/>
              <a:t>FileInputStream</a:t>
            </a:r>
            <a:r>
              <a:rPr lang="en-US" smtClean="0"/>
              <a:t> are two stream objects that facilitate file access.</a:t>
            </a:r>
          </a:p>
          <a:p>
            <a:r>
              <a:rPr lang="en-US" b="1" smtClean="0"/>
              <a:t>FileOutputStream</a:t>
            </a:r>
            <a:r>
              <a:rPr lang="en-US" smtClean="0"/>
              <a:t> allows us to output a sequence of values of data type </a:t>
            </a:r>
            <a:r>
              <a:rPr lang="en-US" b="1" smtClean="0"/>
              <a:t>byte</a:t>
            </a:r>
            <a:r>
              <a:rPr lang="en-US" smtClean="0"/>
              <a:t>.</a:t>
            </a:r>
          </a:p>
          <a:p>
            <a:r>
              <a:rPr lang="en-US" b="1" smtClean="0"/>
              <a:t>FileInputStream</a:t>
            </a:r>
            <a:r>
              <a:rPr lang="en-US" smtClean="0"/>
              <a:t> allows us to read in an array of bytes. </a:t>
            </a:r>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D02D65-F386-4376-85AB-0E9E7AB4745C}" type="slidenum">
              <a:rPr lang="en-IE" sz="1400" smtClean="0"/>
              <a:pPr/>
              <a:t>8</a:t>
            </a:fld>
            <a:endParaRPr lang="en-IE" sz="1400" smtClean="0"/>
          </a:p>
        </p:txBody>
      </p:sp>
      <p:sp>
        <p:nvSpPr>
          <p:cNvPr id="9219" name="Rectangle 2"/>
          <p:cNvSpPr>
            <a:spLocks noGrp="1" noChangeArrowheads="1"/>
          </p:cNvSpPr>
          <p:nvPr>
            <p:ph type="title"/>
          </p:nvPr>
        </p:nvSpPr>
        <p:spPr/>
        <p:txBody>
          <a:bodyPr/>
          <a:lstStyle/>
          <a:p>
            <a:r>
              <a:rPr lang="en-US" altLang="ja-JP" smtClean="0">
                <a:ea typeface="ＭＳ Ｐゴシック" pitchFamily="34" charset="-128"/>
              </a:rPr>
              <a:t>Sample: Low-Level File Output </a:t>
            </a:r>
          </a:p>
        </p:txBody>
      </p:sp>
      <p:grpSp>
        <p:nvGrpSpPr>
          <p:cNvPr id="9220" name="Group 3"/>
          <p:cNvGrpSpPr>
            <a:grpSpLocks/>
          </p:cNvGrpSpPr>
          <p:nvPr/>
        </p:nvGrpSpPr>
        <p:grpSpPr bwMode="auto">
          <a:xfrm>
            <a:off x="1116013" y="1773238"/>
            <a:ext cx="7291387" cy="4095750"/>
            <a:chOff x="628" y="770"/>
            <a:chExt cx="4103" cy="2580"/>
          </a:xfrm>
        </p:grpSpPr>
        <p:sp>
          <p:nvSpPr>
            <p:cNvPr id="9221" name="Rectangle 4"/>
            <p:cNvSpPr>
              <a:spLocks noChangeArrowheads="1"/>
            </p:cNvSpPr>
            <p:nvPr/>
          </p:nvSpPr>
          <p:spPr bwMode="auto">
            <a:xfrm>
              <a:off x="628" y="770"/>
              <a:ext cx="3992" cy="25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222" name="Text Box 5"/>
            <p:cNvSpPr txBox="1">
              <a:spLocks noChangeArrowheads="1"/>
            </p:cNvSpPr>
            <p:nvPr/>
          </p:nvSpPr>
          <p:spPr bwMode="auto">
            <a:xfrm>
              <a:off x="673" y="828"/>
              <a:ext cx="4058" cy="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33CC33"/>
                  </a:solidFill>
                  <a:latin typeface="Courier New" pitchFamily="49" charset="0"/>
                  <a:ea typeface="ＭＳ Ｐゴシック" pitchFamily="34" charset="-128"/>
                </a:rPr>
                <a:t>//set up file and stream</a:t>
              </a:r>
            </a:p>
            <a:p>
              <a:pPr eaLnBrk="1" hangingPunct="1"/>
              <a:r>
                <a:rPr lang="en-US" sz="1600">
                  <a:latin typeface="Courier New" pitchFamily="49" charset="0"/>
                  <a:ea typeface="ＭＳ Ｐゴシック" pitchFamily="34" charset="-128"/>
                </a:rPr>
                <a:t>File  outFile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a:t>
              </a:r>
              <a:r>
                <a:rPr lang="en-US" sz="1600">
                  <a:solidFill>
                    <a:schemeClr val="folHlink"/>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"sample1.data"</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latin typeface="Courier New" pitchFamily="49" charset="0"/>
                  <a:ea typeface="ＭＳ Ｐゴシック" pitchFamily="34" charset="-128"/>
                </a:rPr>
                <a:t>FileOutputStream </a:t>
              </a:r>
            </a:p>
            <a:p>
              <a:pPr eaLnBrk="1" hangingPunct="1"/>
              <a:r>
                <a:rPr lang="en-US" sz="1600">
                  <a:latin typeface="Courier New" pitchFamily="49" charset="0"/>
                  <a:ea typeface="ＭＳ Ｐゴシック" pitchFamily="34" charset="-128"/>
                </a:rPr>
                <a:t>      outStream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FileOutputStream</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outFile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//data to save</a:t>
              </a:r>
            </a:p>
            <a:p>
              <a:pPr eaLnBrk="1" hangingPunct="1"/>
              <a:r>
                <a:rPr lang="en-US" sz="1600">
                  <a:latin typeface="Courier New" pitchFamily="49" charset="0"/>
                  <a:ea typeface="ＭＳ Ｐゴシック" pitchFamily="34" charset="-128"/>
                </a:rPr>
                <a:t>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10, 20, 30, 40, </a:t>
              </a:r>
            </a:p>
            <a:p>
              <a:pPr eaLnBrk="1" hangingPunct="1"/>
              <a:r>
                <a:rPr lang="en-US" sz="1600">
                  <a:latin typeface="Courier New" pitchFamily="49" charset="0"/>
                  <a:ea typeface="ＭＳ Ｐゴシック" pitchFamily="34" charset="-128"/>
                </a:rPr>
                <a:t>		     50, 60, 70, 80</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//write data to the stream</a:t>
              </a:r>
            </a:p>
            <a:p>
              <a:pPr eaLnBrk="1" hangingPunct="1"/>
              <a:r>
                <a:rPr lang="en-US" sz="1600">
                  <a:latin typeface="Courier New" pitchFamily="49" charset="0"/>
                  <a:ea typeface="ＭＳ Ｐゴシック" pitchFamily="34" charset="-128"/>
                </a:rPr>
                <a:t>outStream.write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//output done, so close the stream</a:t>
              </a:r>
            </a:p>
            <a:p>
              <a:pPr eaLnBrk="1" hangingPunct="1"/>
              <a:r>
                <a:rPr lang="en-US" sz="1600">
                  <a:latin typeface="Courier New" pitchFamily="49" charset="0"/>
                  <a:ea typeface="ＭＳ Ｐゴシック" pitchFamily="34" charset="-128"/>
                </a:rPr>
                <a:t>outStream.close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B0609C-1B5A-45D3-934F-A84E9C5CDFAB}" type="slidenum">
              <a:rPr lang="en-IE" sz="1400" smtClean="0"/>
              <a:pPr/>
              <a:t>9</a:t>
            </a:fld>
            <a:endParaRPr lang="en-IE" sz="1400" smtClean="0"/>
          </a:p>
        </p:txBody>
      </p:sp>
      <p:sp>
        <p:nvSpPr>
          <p:cNvPr id="10243" name="Rectangle 2"/>
          <p:cNvSpPr>
            <a:spLocks noGrp="1" noChangeArrowheads="1"/>
          </p:cNvSpPr>
          <p:nvPr>
            <p:ph type="title"/>
          </p:nvPr>
        </p:nvSpPr>
        <p:spPr/>
        <p:txBody>
          <a:bodyPr/>
          <a:lstStyle/>
          <a:p>
            <a:r>
              <a:rPr lang="en-US" altLang="ja-JP" smtClean="0">
                <a:ea typeface="ＭＳ Ｐゴシック" pitchFamily="34" charset="-128"/>
              </a:rPr>
              <a:t>Low-Level File Input </a:t>
            </a:r>
          </a:p>
        </p:txBody>
      </p:sp>
      <p:grpSp>
        <p:nvGrpSpPr>
          <p:cNvPr id="10244" name="Group 3"/>
          <p:cNvGrpSpPr>
            <a:grpSpLocks/>
          </p:cNvGrpSpPr>
          <p:nvPr/>
        </p:nvGrpSpPr>
        <p:grpSpPr bwMode="auto">
          <a:xfrm>
            <a:off x="1090613" y="1358900"/>
            <a:ext cx="7291387" cy="4095750"/>
            <a:chOff x="628" y="770"/>
            <a:chExt cx="4103" cy="2580"/>
          </a:xfrm>
        </p:grpSpPr>
        <p:sp>
          <p:nvSpPr>
            <p:cNvPr id="10245" name="Rectangle 4"/>
            <p:cNvSpPr>
              <a:spLocks noChangeArrowheads="1"/>
            </p:cNvSpPr>
            <p:nvPr/>
          </p:nvSpPr>
          <p:spPr bwMode="auto">
            <a:xfrm>
              <a:off x="628" y="770"/>
              <a:ext cx="3992" cy="25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0246" name="Text Box 5"/>
            <p:cNvSpPr txBox="1">
              <a:spLocks noChangeArrowheads="1"/>
            </p:cNvSpPr>
            <p:nvPr/>
          </p:nvSpPr>
          <p:spPr bwMode="auto">
            <a:xfrm>
              <a:off x="673" y="828"/>
              <a:ext cx="4058" cy="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33CC33"/>
                  </a:solidFill>
                  <a:latin typeface="Courier New" pitchFamily="49" charset="0"/>
                  <a:ea typeface="ＭＳ Ｐゴシック" pitchFamily="34" charset="-128"/>
                </a:rPr>
                <a:t>//set up file and stream</a:t>
              </a:r>
            </a:p>
            <a:p>
              <a:pPr eaLnBrk="1" hangingPunct="1"/>
              <a:r>
                <a:rPr lang="en-US" sz="1600">
                  <a:latin typeface="Courier New" pitchFamily="49" charset="0"/>
                  <a:ea typeface="ＭＳ Ｐゴシック" pitchFamily="34" charset="-128"/>
                </a:rPr>
                <a:t>File		 inFile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a:t>
              </a:r>
              <a:r>
                <a:rPr lang="en-US" sz="1600">
                  <a:solidFill>
                    <a:schemeClr val="folHlink"/>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"sample1.data"</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FileInputStream inStream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FileInputStream</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inFile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//set up an array to read data in</a:t>
              </a:r>
            </a:p>
            <a:p>
              <a:pPr eaLnBrk="1" hangingPunct="1"/>
              <a:r>
                <a:rPr lang="en-US" sz="1600">
                  <a:solidFill>
                    <a:schemeClr val="accent2"/>
                  </a:solidFill>
                  <a:latin typeface="Courier New" pitchFamily="49" charset="0"/>
                  <a:ea typeface="ＭＳ Ｐゴシック" pitchFamily="34" charset="-128"/>
                </a:rPr>
                <a:t>int</a:t>
              </a:r>
              <a:r>
                <a:rPr lang="en-US" sz="1600">
                  <a:latin typeface="Courier New" pitchFamily="49" charset="0"/>
                  <a:ea typeface="ＭＳ Ｐゴシック" pitchFamily="34" charset="-128"/>
                </a:rPr>
                <a:t>    fileSize  = </a:t>
              </a:r>
              <a:r>
                <a:rPr lang="en-US" sz="1600">
                  <a:solidFill>
                    <a:schemeClr val="folHlink"/>
                  </a:solidFill>
                  <a:latin typeface="Courier New" pitchFamily="49" charset="0"/>
                  <a:ea typeface="ＭＳ Ｐゴシック" pitchFamily="34" charset="-128"/>
                </a:rPr>
                <a:t>(</a:t>
              </a:r>
              <a:r>
                <a:rPr lang="en-US" sz="1600">
                  <a:solidFill>
                    <a:schemeClr val="accent2"/>
                  </a:solidFill>
                  <a:latin typeface="Courier New" pitchFamily="49" charset="0"/>
                  <a:ea typeface="ＭＳ Ｐゴシック" pitchFamily="34" charset="-128"/>
                </a:rPr>
                <a:t>int</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inFile.length</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accent2"/>
                  </a:solidFill>
                  <a:latin typeface="Courier New" pitchFamily="49" charset="0"/>
                  <a:ea typeface="ＭＳ Ｐゴシック" pitchFamily="34" charset="-128"/>
                </a:rPr>
                <a:t>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fileSize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//read data in and display them</a:t>
              </a:r>
            </a:p>
            <a:p>
              <a:pPr eaLnBrk="1" hangingPunct="1"/>
              <a:r>
                <a:rPr lang="en-US" sz="1600">
                  <a:latin typeface="Courier New" pitchFamily="49" charset="0"/>
                  <a:ea typeface="ＭＳ Ｐゴシック" pitchFamily="34" charset="-128"/>
                </a:rPr>
                <a:t>inStream.read</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byteArray</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accent2"/>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chemeClr val="folHlink"/>
                  </a:solidFill>
                  <a:latin typeface="Courier New" pitchFamily="49" charset="0"/>
                  <a:ea typeface="ＭＳ Ｐゴシック" pitchFamily="34" charset="-128"/>
                </a:rPr>
                <a:t>(</a:t>
              </a:r>
              <a:r>
                <a:rPr lang="en-US" sz="1600">
                  <a:solidFill>
                    <a:schemeClr val="accent2"/>
                  </a:solidFill>
                  <a:latin typeface="Courier New" pitchFamily="49" charset="0"/>
                  <a:ea typeface="ＭＳ Ｐゴシック" pitchFamily="34" charset="-128"/>
                </a:rPr>
                <a:t>int</a:t>
              </a:r>
              <a:r>
                <a:rPr lang="en-US" sz="1600">
                  <a:latin typeface="Courier New" pitchFamily="49" charset="0"/>
                  <a:ea typeface="ＭＳ Ｐゴシック" pitchFamily="34" charset="-128"/>
                </a:rPr>
                <a:t> i = 0; i &lt; fileSize; i++</a:t>
              </a:r>
              <a:r>
                <a:rPr lang="en-US" sz="1600">
                  <a:solidFill>
                    <a:schemeClr val="folHlink"/>
                  </a:solidFill>
                  <a:latin typeface="Courier New" pitchFamily="49" charset="0"/>
                  <a:ea typeface="ＭＳ Ｐゴシック" pitchFamily="34" charset="-128"/>
                </a:rPr>
                <a:t>) {</a:t>
              </a:r>
            </a:p>
            <a:p>
              <a:pPr eaLnBrk="1" hangingPunct="1"/>
              <a:r>
                <a:rPr lang="en-US" sz="1600">
                  <a:latin typeface="Courier New" pitchFamily="49" charset="0"/>
                  <a:ea typeface="ＭＳ Ｐゴシック" pitchFamily="34" charset="-128"/>
                </a:rPr>
                <a:t>	System.out.println</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byteArray</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folHlink"/>
                  </a:solidFill>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//input done, so close the stream</a:t>
              </a:r>
            </a:p>
            <a:p>
              <a:pPr eaLnBrk="1" hangingPunct="1"/>
              <a:r>
                <a:rPr lang="en-US" sz="1600">
                  <a:latin typeface="Courier New" pitchFamily="49" charset="0"/>
                  <a:ea typeface="ＭＳ Ｐゴシック" pitchFamily="34" charset="-128"/>
                </a:rPr>
                <a:t>inStream.close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272"/>
  <p:tag name="TIMELINE" val="0.6/7.9"/>
</p:tagLst>
</file>

<file path=ppt/tags/tag2.xml><?xml version="1.0" encoding="utf-8"?>
<p:tagLst xmlns:a="http://schemas.openxmlformats.org/drawingml/2006/main" xmlns:r="http://schemas.openxmlformats.org/officeDocument/2006/relationships" xmlns:p="http://schemas.openxmlformats.org/presentationml/2006/main">
  <p:tag name="ELAPSEDTIME" val="39.92"/>
  <p:tag name="TIMELINE" val="11.8/36.6/37.8"/>
</p:tagLst>
</file>

<file path=ppt/tags/tag3.xml><?xml version="1.0" encoding="utf-8"?>
<p:tagLst xmlns:a="http://schemas.openxmlformats.org/drawingml/2006/main" xmlns:r="http://schemas.openxmlformats.org/officeDocument/2006/relationships" xmlns:p="http://schemas.openxmlformats.org/presentationml/2006/main">
  <p:tag name="ELAPSEDTIME" val="30.928"/>
  <p:tag name="TIMELINE" val="0.7/6.5/9.5/11.3/17.9"/>
</p:tagLst>
</file>

<file path=ppt/tags/tag4.xml><?xml version="1.0" encoding="utf-8"?>
<p:tagLst xmlns:a="http://schemas.openxmlformats.org/drawingml/2006/main" xmlns:r="http://schemas.openxmlformats.org/officeDocument/2006/relationships" xmlns:p="http://schemas.openxmlformats.org/presentationml/2006/main">
  <p:tag name="ELAPSEDTIME" val="55.312"/>
  <p:tag name="TIMELINE" val="0.8/6.7/12.7/33.3"/>
</p:tagLst>
</file>

<file path=ppt/tags/tag5.xml><?xml version="1.0" encoding="utf-8"?>
<p:tagLst xmlns:a="http://schemas.openxmlformats.org/drawingml/2006/main" xmlns:r="http://schemas.openxmlformats.org/officeDocument/2006/relationships" xmlns:p="http://schemas.openxmlformats.org/presentationml/2006/main">
  <p:tag name="ELAPSEDTIME" val="40.816"/>
  <p:tag name="TIMELINE" val="14.6/26.4"/>
</p:tagLst>
</file>

<file path=ppt/tags/tag6.xml><?xml version="1.0" encoding="utf-8"?>
<p:tagLst xmlns:a="http://schemas.openxmlformats.org/drawingml/2006/main" xmlns:r="http://schemas.openxmlformats.org/officeDocument/2006/relationships" xmlns:p="http://schemas.openxmlformats.org/presentationml/2006/main">
  <p:tag name="ELAPSEDTIME" val="22.88"/>
</p:tagLst>
</file>

<file path=ppt/tags/tag7.xml><?xml version="1.0" encoding="utf-8"?>
<p:tagLst xmlns:a="http://schemas.openxmlformats.org/drawingml/2006/main" xmlns:r="http://schemas.openxmlformats.org/officeDocument/2006/relationships" xmlns:p="http://schemas.openxmlformats.org/presentationml/2006/main">
  <p:tag name="ELAPSEDTIME" val="24.288"/>
  <p:tag name="TIMELINE" val="1.6/9.2/11.9/15.5"/>
</p:tagLst>
</file>

<file path=ppt/tags/tag8.xml><?xml version="1.0" encoding="utf-8"?>
<p:tagLst xmlns:a="http://schemas.openxmlformats.org/drawingml/2006/main" xmlns:r="http://schemas.openxmlformats.org/officeDocument/2006/relationships" xmlns:p="http://schemas.openxmlformats.org/presentationml/2006/main">
  <p:tag name="ELAPSEDTIME" val="65.888"/>
  <p:tag name="TIMELINE" val="1.0/12.4/18.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3323</Words>
  <Application>Microsoft Office PowerPoint</Application>
  <PresentationFormat>On-screen Show (4:3)</PresentationFormat>
  <Paragraphs>835</Paragraphs>
  <Slides>54</Slides>
  <Notes>54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ＭＳ Ｐゴシック</vt:lpstr>
      <vt:lpstr>MS PMincho</vt:lpstr>
      <vt:lpstr>Arial</vt:lpstr>
      <vt:lpstr>Comic Sans MS</vt:lpstr>
      <vt:lpstr>Courier</vt:lpstr>
      <vt:lpstr>Courier New</vt:lpstr>
      <vt:lpstr>Times New Roman</vt:lpstr>
      <vt:lpstr>Times-Roman</vt:lpstr>
      <vt:lpstr>Default Design</vt:lpstr>
      <vt:lpstr>Photo Editor Photo</vt:lpstr>
      <vt:lpstr>Object Oriented Programming 2 Section 6 </vt:lpstr>
      <vt:lpstr>Unit 16: Persistence</vt:lpstr>
      <vt:lpstr>Related Material</vt:lpstr>
      <vt:lpstr>The File Class</vt:lpstr>
      <vt:lpstr>Streams</vt:lpstr>
      <vt:lpstr>Kinds of Stream object</vt:lpstr>
      <vt:lpstr>Streams for Low-Level File I/O</vt:lpstr>
      <vt:lpstr>Sample: Low-Level File Output </vt:lpstr>
      <vt:lpstr>Low-Level File Input </vt:lpstr>
      <vt:lpstr>Object File I/O</vt:lpstr>
      <vt:lpstr>Saving Objects</vt:lpstr>
      <vt:lpstr>Reading Objects</vt:lpstr>
      <vt:lpstr>Abbreviated stream construction:</vt:lpstr>
      <vt:lpstr>Saving and Loading Arrays</vt:lpstr>
      <vt:lpstr>The ‘save()’ method from BicycleFrame3</vt:lpstr>
      <vt:lpstr>Reading back the bicycle list, Exceptions ignored</vt:lpstr>
      <vt:lpstr>Exceptions</vt:lpstr>
      <vt:lpstr>Short videos on Exceptions</vt:lpstr>
      <vt:lpstr>Not Catching Exceptions</vt:lpstr>
      <vt:lpstr>Checked vs. Runtime Exceptions</vt:lpstr>
      <vt:lpstr>Different Handling Rules</vt:lpstr>
      <vt:lpstr>Catching runtime exceptions makes a program more user-friendly</vt:lpstr>
      <vt:lpstr>Catching an Exception</vt:lpstr>
      <vt:lpstr>one try, many catch</vt:lpstr>
      <vt:lpstr>Persistence and Exceptions</vt:lpstr>
      <vt:lpstr>Throwable Hierarchy</vt:lpstr>
      <vt:lpstr>Event-driven systems must handle IOExceptions</vt:lpstr>
      <vt:lpstr>What caused the Exception?</vt:lpstr>
      <vt:lpstr>When debugging</vt:lpstr>
      <vt:lpstr>Method which handles IOException</vt:lpstr>
      <vt:lpstr>Propagating Exceptions</vt:lpstr>
      <vt:lpstr>save() from BicycleFrame3</vt:lpstr>
      <vt:lpstr>catching the IOException from save() within actionPerformed()</vt:lpstr>
      <vt:lpstr>When handling Exceptions</vt:lpstr>
      <vt:lpstr>open() from BicycleFrame3, again</vt:lpstr>
      <vt:lpstr>Handling the Exceptions in open()</vt:lpstr>
      <vt:lpstr>Unit 17: persistence: text, data and choosing files</vt:lpstr>
      <vt:lpstr>Sample Programs</vt:lpstr>
      <vt:lpstr>The JFileChooser Class</vt:lpstr>
      <vt:lpstr>Getting Info from JFileChooser</vt:lpstr>
      <vt:lpstr>part of a program</vt:lpstr>
      <vt:lpstr>Invoking this chooseFile() method</vt:lpstr>
      <vt:lpstr>open() now takes a parameter</vt:lpstr>
      <vt:lpstr>Applying a File Filter</vt:lpstr>
      <vt:lpstr>Other Streams for High-Level File I/O</vt:lpstr>
      <vt:lpstr>Setting up DataOutputStream</vt:lpstr>
      <vt:lpstr>Sample Output</vt:lpstr>
      <vt:lpstr>Setting up DataInputStream</vt:lpstr>
      <vt:lpstr>Sample Input</vt:lpstr>
      <vt:lpstr>Reading Data Back in Correct Order</vt:lpstr>
      <vt:lpstr>Textfile Input and Output</vt:lpstr>
      <vt:lpstr>Sample Textfile Output</vt:lpstr>
      <vt:lpstr>Textfile input using a Scanner</vt:lpstr>
      <vt:lpstr>Textfile Input, BufferedReader</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6</dc:title>
  <dc:creator>Aoileann nic Gearailt</dc:creator>
  <cp:lastModifiedBy>John Walsh</cp:lastModifiedBy>
  <cp:revision>92</cp:revision>
  <cp:lastPrinted>2010-10-05T14:09:19Z</cp:lastPrinted>
  <dcterms:created xsi:type="dcterms:W3CDTF">2002-05-07T20:59:36Z</dcterms:created>
  <dcterms:modified xsi:type="dcterms:W3CDTF">2014-11-13T11:27:41Z</dcterms:modified>
</cp:coreProperties>
</file>