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60" r:id="rId3"/>
    <p:sldId id="259" r:id="rId4"/>
    <p:sldId id="261" r:id="rId5"/>
    <p:sldId id="262" r:id="rId6"/>
    <p:sldId id="264" r:id="rId7"/>
    <p:sldId id="265" r:id="rId8"/>
    <p:sldId id="266" r:id="rId9"/>
    <p:sldId id="263" r:id="rId10"/>
    <p:sldId id="257" r:id="rId11"/>
    <p:sldId id="267" r:id="rId12"/>
    <p:sldId id="258" r:id="rId13"/>
    <p:sldId id="268" r:id="rId14"/>
    <p:sldId id="269" r:id="rId15"/>
    <p:sldId id="270" r:id="rId16"/>
    <p:sldId id="271" r:id="rId17"/>
    <p:sldId id="273" r:id="rId18"/>
    <p:sldId id="274" r:id="rId19"/>
    <p:sldId id="278" r:id="rId20"/>
    <p:sldId id="279" r:id="rId21"/>
    <p:sldId id="277" r:id="rId22"/>
    <p:sldId id="272" r:id="rId23"/>
    <p:sldId id="275" r:id="rId24"/>
    <p:sldId id="276" r:id="rId25"/>
  </p:sldIdLst>
  <p:sldSz cx="9144000" cy="6858000" type="screen4x3"/>
  <p:notesSz cx="67691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2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3277" cy="4953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34257" y="0"/>
            <a:ext cx="2933277" cy="495300"/>
          </a:xfrm>
          <a:prstGeom prst="rect">
            <a:avLst/>
          </a:prstGeom>
        </p:spPr>
        <p:txBody>
          <a:bodyPr vert="horz" lIns="91440" tIns="45720" rIns="91440" bIns="45720" rtlCol="0"/>
          <a:lstStyle>
            <a:lvl1pPr algn="r">
              <a:defRPr sz="1200"/>
            </a:lvl1pPr>
          </a:lstStyle>
          <a:p>
            <a:fld id="{1A4D381C-8D5D-4833-98CA-0F147BED96EA}" type="datetimeFigureOut">
              <a:rPr lang="en-IE" smtClean="0"/>
              <a:t>17/09/2014</a:t>
            </a:fld>
            <a:endParaRPr lang="en-IE"/>
          </a:p>
        </p:txBody>
      </p:sp>
      <p:sp>
        <p:nvSpPr>
          <p:cNvPr id="4" name="Slide Image Placeholder 3"/>
          <p:cNvSpPr>
            <a:spLocks noGrp="1" noRot="1" noChangeAspect="1"/>
          </p:cNvSpPr>
          <p:nvPr>
            <p:ph type="sldImg" idx="2"/>
          </p:nvPr>
        </p:nvSpPr>
        <p:spPr>
          <a:xfrm>
            <a:off x="908050" y="742950"/>
            <a:ext cx="4953000" cy="37147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6910" y="4705350"/>
            <a:ext cx="5415280" cy="44577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08981"/>
            <a:ext cx="2933277" cy="4953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34257" y="9408981"/>
            <a:ext cx="2933277" cy="495300"/>
          </a:xfrm>
          <a:prstGeom prst="rect">
            <a:avLst/>
          </a:prstGeom>
        </p:spPr>
        <p:txBody>
          <a:bodyPr vert="horz" lIns="91440" tIns="45720" rIns="91440" bIns="45720" rtlCol="0" anchor="b"/>
          <a:lstStyle>
            <a:lvl1pPr algn="r">
              <a:defRPr sz="1200"/>
            </a:lvl1pPr>
          </a:lstStyle>
          <a:p>
            <a:fld id="{E04D13A7-9960-47D6-892A-65344A15301A}" type="slidenum">
              <a:rPr lang="en-IE" smtClean="0"/>
              <a:t>‹#›</a:t>
            </a:fld>
            <a:endParaRPr lang="en-IE"/>
          </a:p>
        </p:txBody>
      </p:sp>
    </p:spTree>
    <p:extLst>
      <p:ext uri="{BB962C8B-B14F-4D97-AF65-F5344CB8AC3E}">
        <p14:creationId xmlns:p14="http://schemas.microsoft.com/office/powerpoint/2010/main" val="340850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04D13A7-9960-47D6-892A-65344A15301A}" type="slidenum">
              <a:rPr lang="en-IE" smtClean="0"/>
              <a:t>18</a:t>
            </a:fld>
            <a:endParaRPr lang="en-IE"/>
          </a:p>
        </p:txBody>
      </p:sp>
    </p:spTree>
    <p:extLst>
      <p:ext uri="{BB962C8B-B14F-4D97-AF65-F5344CB8AC3E}">
        <p14:creationId xmlns:p14="http://schemas.microsoft.com/office/powerpoint/2010/main" val="240362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smtClean="0">
                <a:solidFill>
                  <a:schemeClr val="tx1"/>
                </a:solidFill>
                <a:effectLst/>
                <a:latin typeface="+mn-lt"/>
                <a:ea typeface="+mn-ea"/>
                <a:cs typeface="+mn-cs"/>
              </a:rPr>
              <a:t>Some examples of </a:t>
            </a:r>
            <a:r>
              <a:rPr lang="en-IE" sz="1200" b="1" kern="1200" dirty="0" smtClean="0">
                <a:solidFill>
                  <a:schemeClr val="tx1"/>
                </a:solidFill>
                <a:effectLst/>
                <a:latin typeface="+mn-lt"/>
                <a:ea typeface="+mn-ea"/>
                <a:cs typeface="+mn-cs"/>
              </a:rPr>
              <a:t>date()</a:t>
            </a:r>
            <a:r>
              <a:rPr lang="en-IE" sz="1200" kern="1200" dirty="0" smtClean="0">
                <a:solidFill>
                  <a:schemeClr val="tx1"/>
                </a:solidFill>
                <a:effectLst/>
                <a:latin typeface="+mn-lt"/>
                <a:ea typeface="+mn-ea"/>
                <a:cs typeface="+mn-cs"/>
              </a:rPr>
              <a:t> formatting. Note that you should escape any other characters, as any which currently have a special meaning will produce undesirable results, and other characters may be assigned meaning in future PHP versions. When escaping, be sure to use single quotes to prevent characters like \n from becoming newlines.</a:t>
            </a:r>
            <a:endParaRPr lang="en-IE" dirty="0"/>
          </a:p>
        </p:txBody>
      </p:sp>
      <p:sp>
        <p:nvSpPr>
          <p:cNvPr id="4" name="Slide Number Placeholder 3"/>
          <p:cNvSpPr>
            <a:spLocks noGrp="1"/>
          </p:cNvSpPr>
          <p:nvPr>
            <p:ph type="sldNum" sz="quarter" idx="10"/>
          </p:nvPr>
        </p:nvSpPr>
        <p:spPr/>
        <p:txBody>
          <a:bodyPr/>
          <a:lstStyle/>
          <a:p>
            <a:fld id="{E04D13A7-9960-47D6-892A-65344A15301A}" type="slidenum">
              <a:rPr lang="en-IE" smtClean="0"/>
              <a:t>19</a:t>
            </a:fld>
            <a:endParaRPr lang="en-IE"/>
          </a:p>
        </p:txBody>
      </p:sp>
    </p:spTree>
    <p:extLst>
      <p:ext uri="{BB962C8B-B14F-4D97-AF65-F5344CB8AC3E}">
        <p14:creationId xmlns:p14="http://schemas.microsoft.com/office/powerpoint/2010/main" val="3984817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01B0F75-6F68-468B-85D9-D96EC4D3271B}" type="datetime1">
              <a:rPr lang="en-IE" smtClean="0"/>
              <a:t>17/09/2014</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94F31CD-1E5F-4749-BEC8-20809B14E07B}"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812D2E-A25D-4914-A922-5CEC8D2C86BC}" type="datetime1">
              <a:rPr lang="en-IE" smtClean="0"/>
              <a:t>17/09/2014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9F0A8-E672-45F0-BB12-AEAC5A1AC7C2}" type="datetime1">
              <a:rPr lang="en-IE" smtClean="0"/>
              <a:t>17/09/2014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2DDA391-0550-4D32-8425-C1CCA6D53E4A}" type="datetime1">
              <a:rPr lang="en-IE" smtClean="0"/>
              <a:t>17/09/2014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4F31CD-1E5F-4749-BEC8-20809B14E07B}"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37C1BBF-DDA1-4A1C-8C72-490B743945EA}" type="datetime1">
              <a:rPr lang="en-IE" smtClean="0"/>
              <a:t>17/09/2014</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F4009C-2FDD-4F95-8B10-239A6D2BDE7F}" type="datetime1">
              <a:rPr lang="en-IE" smtClean="0"/>
              <a:t>17/09/2014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DCFB12-27C9-4868-9D38-5D39D9CC5E59}" type="datetime1">
              <a:rPr lang="en-IE" smtClean="0"/>
              <a:t>17/09/2014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B0AB5-9656-4897-83E3-38A0C4331B05}" type="datetime1">
              <a:rPr lang="en-IE" smtClean="0"/>
              <a:t>17/09/2014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E193B-B9D8-4626-84B4-FF58BE06EA86}" type="datetime1">
              <a:rPr lang="en-IE" smtClean="0"/>
              <a:t>17/09/2014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94F31CD-1E5F-4749-BEC8-20809B14E07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A70E92-B0F8-40D4-8F0F-5CD4174DACA6}" type="datetime1">
              <a:rPr lang="en-IE" smtClean="0"/>
              <a:t>17/09/2014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4F31CD-1E5F-4749-BEC8-20809B14E07B}"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2218E5-CBA0-4E5C-B35A-9A6143759396}" type="datetime1">
              <a:rPr lang="en-IE" smtClean="0"/>
              <a:t>17/09/2014</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294F31CD-1E5F-4749-BEC8-20809B14E07B}"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8F9D6CB-370A-4D6B-8B83-E72CFBBD9569}" type="datetime1">
              <a:rPr lang="en-IE" smtClean="0"/>
              <a:t>17/09/2014</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94F31CD-1E5F-4749-BEC8-20809B14E07B}"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anne/hello.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izag.com/phpT/" TargetMode="External"/><Relationship Id="rId2" Type="http://schemas.openxmlformats.org/officeDocument/2006/relationships/hyperlink" Target="http://ie2.php.net/manual/en/" TargetMode="External"/><Relationship Id="rId1" Type="http://schemas.openxmlformats.org/officeDocument/2006/relationships/slideLayout" Target="../slideLayouts/slideLayout2.xml"/><Relationship Id="rId4" Type="http://schemas.openxmlformats.org/officeDocument/2006/relationships/hyperlink" Target="http://www.w3schools.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smtClean="0"/>
              <a:t>Introduction to PHP</a:t>
            </a:r>
            <a:endParaRPr lang="en-IE" dirty="0"/>
          </a:p>
        </p:txBody>
      </p:sp>
      <p:sp>
        <p:nvSpPr>
          <p:cNvPr id="2" name="Title 1"/>
          <p:cNvSpPr>
            <a:spLocks noGrp="1"/>
          </p:cNvSpPr>
          <p:nvPr>
            <p:ph type="ctrTitle"/>
          </p:nvPr>
        </p:nvSpPr>
        <p:spPr/>
        <p:txBody>
          <a:bodyPr/>
          <a:lstStyle/>
          <a:p>
            <a:r>
              <a:rPr lang="en-IE" dirty="0" smtClean="0"/>
              <a:t>PHP - Lecture 1</a:t>
            </a:r>
            <a:endParaRPr lang="en-IE" dirty="0"/>
          </a:p>
        </p:txBody>
      </p:sp>
    </p:spTree>
    <p:extLst>
      <p:ext uri="{BB962C8B-B14F-4D97-AF65-F5344CB8AC3E}">
        <p14:creationId xmlns:p14="http://schemas.microsoft.com/office/powerpoint/2010/main" val="297998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normAutofit fontScale="70000" lnSpcReduction="20000"/>
          </a:bodyPr>
          <a:lstStyle/>
          <a:p>
            <a:r>
              <a:rPr lang="en-IE" b="1" dirty="0"/>
              <a:t>Syntax</a:t>
            </a:r>
            <a:r>
              <a:rPr lang="en-IE" dirty="0"/>
              <a:t> - The rules that must be followed to write properly structured code.</a:t>
            </a:r>
          </a:p>
          <a:p>
            <a:r>
              <a:rPr lang="en-IE" dirty="0"/>
              <a:t>PHP's syntax and semantics are similar to most other programming languages (C, Java, Perl) with the addition that all PHP code is contained with a tag, of sorts. </a:t>
            </a:r>
            <a:endParaRPr lang="en-IE" dirty="0" smtClean="0"/>
          </a:p>
          <a:p>
            <a:r>
              <a:rPr lang="en-IE" dirty="0" smtClean="0"/>
              <a:t>All </a:t>
            </a:r>
            <a:r>
              <a:rPr lang="en-IE" dirty="0"/>
              <a:t>PHP code must be contained within the following</a:t>
            </a:r>
            <a:r>
              <a:rPr lang="en-IE" dirty="0" smtClean="0"/>
              <a:t>.</a:t>
            </a:r>
            <a:endParaRPr lang="en-IE" dirty="0"/>
          </a:p>
          <a:p>
            <a:endParaRPr lang="en-IE" dirty="0" smtClean="0"/>
          </a:p>
          <a:p>
            <a:endParaRPr lang="en-IE" dirty="0" smtClean="0"/>
          </a:p>
          <a:p>
            <a:endParaRPr lang="en-IE" dirty="0" smtClean="0"/>
          </a:p>
          <a:p>
            <a:endParaRPr lang="en-IE" dirty="0"/>
          </a:p>
          <a:p>
            <a:endParaRPr lang="en-IE" dirty="0" smtClean="0"/>
          </a:p>
          <a:p>
            <a:r>
              <a:rPr lang="en-IE" dirty="0" smtClean="0"/>
              <a:t>or </a:t>
            </a:r>
            <a:r>
              <a:rPr lang="en-IE" dirty="0"/>
              <a:t>the shorthand PHP tag that requires shorthand support to be enabled on your server</a:t>
            </a:r>
            <a:r>
              <a:rPr lang="en-IE" dirty="0" smtClean="0"/>
              <a:t>.</a:t>
            </a:r>
          </a:p>
          <a:p>
            <a:endParaRPr lang="en-IE" dirty="0" smtClean="0"/>
          </a:p>
          <a:p>
            <a:endParaRPr lang="en-IE" dirty="0" smtClean="0"/>
          </a:p>
          <a:p>
            <a:endParaRPr lang="en-IE" dirty="0"/>
          </a:p>
          <a:p>
            <a:endParaRPr lang="en-IE" dirty="0" smtClean="0"/>
          </a:p>
          <a:p>
            <a:r>
              <a:rPr lang="en-IE" dirty="0" smtClean="0"/>
              <a:t>If </a:t>
            </a:r>
            <a:r>
              <a:rPr lang="en-IE" dirty="0"/>
              <a:t>you are writing PHP scripts and plan on distributing them, we suggest that you use the standard form (which includes the </a:t>
            </a:r>
            <a:r>
              <a:rPr lang="en-IE" sz="2300" b="1" dirty="0">
                <a:solidFill>
                  <a:schemeClr val="bg2">
                    <a:lumMod val="50000"/>
                  </a:schemeClr>
                </a:solidFill>
                <a:latin typeface="Book Antiqua" pitchFamily="18" charset="0"/>
                <a:cs typeface="Arial" pitchFamily="34" charset="0"/>
              </a:rPr>
              <a:t>?</a:t>
            </a:r>
            <a:r>
              <a:rPr lang="en-IE" sz="2300" b="1" dirty="0" err="1">
                <a:solidFill>
                  <a:schemeClr val="bg2">
                    <a:lumMod val="50000"/>
                  </a:schemeClr>
                </a:solidFill>
                <a:latin typeface="Book Antiqua" pitchFamily="18" charset="0"/>
                <a:cs typeface="Arial" pitchFamily="34" charset="0"/>
              </a:rPr>
              <a:t>php</a:t>
            </a:r>
            <a:r>
              <a:rPr lang="en-IE" dirty="0"/>
              <a:t>)</a:t>
            </a:r>
            <a:r>
              <a:rPr lang="en-IE" sz="2300" b="1" dirty="0">
                <a:latin typeface="Arial" pitchFamily="34" charset="0"/>
                <a:cs typeface="Arial" pitchFamily="34" charset="0"/>
              </a:rPr>
              <a:t> </a:t>
            </a:r>
            <a:r>
              <a:rPr lang="en-IE" dirty="0"/>
              <a:t>rather than the shorthand form. This will ensure that your scripts will work, even when running on other servers with different settings.</a:t>
            </a:r>
          </a:p>
          <a:p>
            <a:endParaRPr lang="en-IE" dirty="0"/>
          </a:p>
        </p:txBody>
      </p:sp>
      <p:sp>
        <p:nvSpPr>
          <p:cNvPr id="4" name="TextBox 3"/>
          <p:cNvSpPr txBox="1"/>
          <p:nvPr/>
        </p:nvSpPr>
        <p:spPr>
          <a:xfrm>
            <a:off x="1979712" y="2132856"/>
            <a:ext cx="3888432" cy="830997"/>
          </a:xfrm>
          <a:prstGeom prst="rect">
            <a:avLst/>
          </a:prstGeom>
          <a:noFill/>
          <a:ln>
            <a:solidFill>
              <a:schemeClr val="bg1">
                <a:lumMod val="50000"/>
              </a:schemeClr>
            </a:solidFill>
          </a:ln>
        </p:spPr>
        <p:txBody>
          <a:bodyPr wrap="square" rtlCol="0">
            <a:spAutoFit/>
          </a:bodyPr>
          <a:lstStyle/>
          <a:p>
            <a:pPr marL="594360" lvl="2" indent="0">
              <a:buNone/>
            </a:pPr>
            <a:r>
              <a:rPr lang="en-IE" sz="1600" dirty="0" smtClean="0">
                <a:solidFill>
                  <a:schemeClr val="bg2">
                    <a:lumMod val="50000"/>
                  </a:schemeClr>
                </a:solidFill>
                <a:latin typeface="Book Antiqua" pitchFamily="18" charset="0"/>
                <a:cs typeface="Arial" pitchFamily="34" charset="0"/>
              </a:rPr>
              <a:t>&lt;?</a:t>
            </a:r>
            <a:r>
              <a:rPr lang="en-IE" sz="1600" dirty="0" err="1" smtClean="0">
                <a:solidFill>
                  <a:schemeClr val="bg2">
                    <a:lumMod val="50000"/>
                  </a:schemeClr>
                </a:solidFill>
                <a:latin typeface="Book Antiqua" pitchFamily="18" charset="0"/>
                <a:cs typeface="Arial" pitchFamily="34" charset="0"/>
              </a:rPr>
              <a:t>php</a:t>
            </a:r>
            <a:r>
              <a:rPr lang="en-IE" sz="1600" dirty="0" smtClean="0">
                <a:solidFill>
                  <a:schemeClr val="bg2">
                    <a:lumMod val="50000"/>
                  </a:schemeClr>
                </a:solidFill>
                <a:latin typeface="Book Antiqua" pitchFamily="18" charset="0"/>
                <a:cs typeface="Arial" pitchFamily="34" charset="0"/>
              </a:rPr>
              <a:t> </a:t>
            </a:r>
          </a:p>
          <a:p>
            <a:pPr marL="594360" lvl="2" indent="0">
              <a:buNone/>
            </a:pPr>
            <a:endParaRPr lang="en-IE" sz="1600" dirty="0" smtClean="0">
              <a:solidFill>
                <a:schemeClr val="bg2">
                  <a:lumMod val="50000"/>
                </a:schemeClr>
              </a:solidFill>
              <a:latin typeface="Book Antiqua" pitchFamily="18" charset="0"/>
              <a:cs typeface="Arial" pitchFamily="34" charset="0"/>
            </a:endParaRPr>
          </a:p>
          <a:p>
            <a:pPr marL="594360" lvl="2" indent="0">
              <a:buNone/>
            </a:pPr>
            <a:r>
              <a:rPr lang="en-IE" sz="1600" dirty="0" smtClean="0">
                <a:solidFill>
                  <a:schemeClr val="bg2">
                    <a:lumMod val="50000"/>
                  </a:schemeClr>
                </a:solidFill>
                <a:latin typeface="Book Antiqua" pitchFamily="18" charset="0"/>
                <a:cs typeface="Arial" pitchFamily="34" charset="0"/>
              </a:rPr>
              <a:t>?&gt;</a:t>
            </a:r>
            <a:endParaRPr lang="en-IE" sz="1600" dirty="0">
              <a:solidFill>
                <a:schemeClr val="bg2">
                  <a:lumMod val="50000"/>
                </a:schemeClr>
              </a:solidFill>
              <a:latin typeface="Book Antiqua" pitchFamily="18" charset="0"/>
            </a:endParaRPr>
          </a:p>
        </p:txBody>
      </p:sp>
      <p:sp>
        <p:nvSpPr>
          <p:cNvPr id="5" name="TextBox 4"/>
          <p:cNvSpPr txBox="1"/>
          <p:nvPr/>
        </p:nvSpPr>
        <p:spPr>
          <a:xfrm>
            <a:off x="1972219" y="3771380"/>
            <a:ext cx="3888432" cy="830997"/>
          </a:xfrm>
          <a:prstGeom prst="rect">
            <a:avLst/>
          </a:prstGeom>
          <a:noFill/>
          <a:ln>
            <a:solidFill>
              <a:schemeClr val="bg1">
                <a:lumMod val="50000"/>
              </a:schemeClr>
            </a:solidFill>
          </a:ln>
        </p:spPr>
        <p:txBody>
          <a:bodyPr wrap="square" rtlCol="0">
            <a:spAutoFit/>
          </a:bodyPr>
          <a:lstStyle/>
          <a:p>
            <a:pPr marL="594360" lvl="2" indent="0">
              <a:buNone/>
            </a:pPr>
            <a:r>
              <a:rPr lang="en-IE" sz="1600" b="1" dirty="0" smtClean="0">
                <a:solidFill>
                  <a:schemeClr val="bg2">
                    <a:lumMod val="50000"/>
                  </a:schemeClr>
                </a:solidFill>
                <a:latin typeface="Book Antiqua" pitchFamily="18" charset="0"/>
                <a:cs typeface="Arial" pitchFamily="34" charset="0"/>
              </a:rPr>
              <a:t>&lt;? </a:t>
            </a:r>
          </a:p>
          <a:p>
            <a:pPr marL="594360" lvl="2" indent="0">
              <a:buNone/>
            </a:pPr>
            <a:endParaRPr lang="en-IE" sz="1600" b="1" dirty="0" smtClean="0">
              <a:solidFill>
                <a:schemeClr val="bg2">
                  <a:lumMod val="50000"/>
                </a:schemeClr>
              </a:solidFill>
              <a:latin typeface="Book Antiqua" pitchFamily="18" charset="0"/>
              <a:cs typeface="Arial" pitchFamily="34" charset="0"/>
            </a:endParaRPr>
          </a:p>
          <a:p>
            <a:pPr marL="594360" lvl="2" indent="0">
              <a:buNone/>
            </a:pPr>
            <a:r>
              <a:rPr lang="en-IE" sz="1600" b="1" dirty="0" smtClean="0">
                <a:solidFill>
                  <a:schemeClr val="bg2">
                    <a:lumMod val="50000"/>
                  </a:schemeClr>
                </a:solidFill>
                <a:latin typeface="Book Antiqua" pitchFamily="18" charset="0"/>
                <a:cs typeface="Arial" pitchFamily="34" charset="0"/>
              </a:rPr>
              <a:t>?&gt;</a:t>
            </a:r>
            <a:endParaRPr lang="en-IE" sz="1600" dirty="0">
              <a:solidFill>
                <a:schemeClr val="bg2">
                  <a:lumMod val="50000"/>
                </a:schemeClr>
              </a:solidFill>
              <a:latin typeface="Book Antiqua" pitchFamily="18" charset="0"/>
            </a:endParaRPr>
          </a:p>
        </p:txBody>
      </p:sp>
      <p:sp>
        <p:nvSpPr>
          <p:cNvPr id="6" name="Slide Number Placeholder 5"/>
          <p:cNvSpPr>
            <a:spLocks noGrp="1"/>
          </p:cNvSpPr>
          <p:nvPr>
            <p:ph type="sldNum" sz="quarter" idx="12"/>
          </p:nvPr>
        </p:nvSpPr>
        <p:spPr/>
        <p:txBody>
          <a:bodyPr/>
          <a:lstStyle/>
          <a:p>
            <a:fld id="{294F31CD-1E5F-4749-BEC8-20809B14E07B}" type="slidenum">
              <a:rPr lang="en-IE" smtClean="0"/>
              <a:t>10</a:t>
            </a:fld>
            <a:endParaRPr lang="en-IE"/>
          </a:p>
        </p:txBody>
      </p:sp>
    </p:spTree>
    <p:extLst>
      <p:ext uri="{BB962C8B-B14F-4D97-AF65-F5344CB8AC3E}">
        <p14:creationId xmlns:p14="http://schemas.microsoft.com/office/powerpoint/2010/main" val="2725709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7772400" cy="1143000"/>
          </a:xfrm>
        </p:spPr>
        <p:txBody>
          <a:bodyPr/>
          <a:lstStyle/>
          <a:p>
            <a:r>
              <a:rPr lang="en-IE" dirty="0" smtClean="0"/>
              <a:t>Lets get started..</a:t>
            </a:r>
            <a:endParaRPr lang="en-IE" dirty="0"/>
          </a:p>
        </p:txBody>
      </p:sp>
      <p:sp>
        <p:nvSpPr>
          <p:cNvPr id="3" name="Content Placeholder 2"/>
          <p:cNvSpPr>
            <a:spLocks noGrp="1"/>
          </p:cNvSpPr>
          <p:nvPr>
            <p:ph sz="quarter" idx="1"/>
          </p:nvPr>
        </p:nvSpPr>
        <p:spPr>
          <a:xfrm>
            <a:off x="899592" y="1268760"/>
            <a:ext cx="7772400" cy="4572000"/>
          </a:xfrm>
        </p:spPr>
        <p:txBody>
          <a:bodyPr>
            <a:normAutofit/>
          </a:bodyPr>
          <a:lstStyle/>
          <a:p>
            <a:r>
              <a:rPr lang="en-IE" sz="2000" dirty="0" smtClean="0"/>
              <a:t>Open up a new html file in </a:t>
            </a:r>
            <a:r>
              <a:rPr lang="en-IE" sz="2000" dirty="0" err="1" smtClean="0"/>
              <a:t>pspad</a:t>
            </a:r>
            <a:r>
              <a:rPr lang="en-IE" sz="2000" dirty="0" smtClean="0"/>
              <a:t>.</a:t>
            </a:r>
          </a:p>
          <a:p>
            <a:r>
              <a:rPr lang="en-IE" sz="2000" dirty="0" smtClean="0"/>
              <a:t>Add the following lines directly inside the body tags.</a:t>
            </a:r>
          </a:p>
          <a:p>
            <a:endParaRPr lang="en-IE" dirty="0"/>
          </a:p>
          <a:p>
            <a:endParaRPr lang="en-IE" dirty="0" smtClean="0"/>
          </a:p>
          <a:p>
            <a:endParaRPr lang="en-IE" dirty="0" smtClean="0"/>
          </a:p>
          <a:p>
            <a:endParaRPr lang="en-IE" dirty="0"/>
          </a:p>
          <a:p>
            <a:endParaRPr lang="en-IE" dirty="0"/>
          </a:p>
        </p:txBody>
      </p:sp>
      <p:sp>
        <p:nvSpPr>
          <p:cNvPr id="4" name="TextBox 3"/>
          <p:cNvSpPr txBox="1"/>
          <p:nvPr/>
        </p:nvSpPr>
        <p:spPr>
          <a:xfrm>
            <a:off x="467544" y="2060848"/>
            <a:ext cx="3600400" cy="830997"/>
          </a:xfrm>
          <a:prstGeom prst="rect">
            <a:avLst/>
          </a:prstGeom>
          <a:noFill/>
          <a:ln>
            <a:solidFill>
              <a:schemeClr val="bg1">
                <a:lumMod val="50000"/>
              </a:schemeClr>
            </a:solidFill>
          </a:ln>
        </p:spPr>
        <p:txBody>
          <a:bodyPr wrap="square" rtlCol="0">
            <a:spAutoFit/>
          </a:bodyPr>
          <a:lstStyle/>
          <a:p>
            <a:r>
              <a:rPr lang="en-GB" sz="1600" dirty="0" smtClean="0">
                <a:solidFill>
                  <a:schemeClr val="bg2">
                    <a:lumMod val="50000"/>
                  </a:schemeClr>
                </a:solidFill>
                <a:latin typeface="Book Antiqua" pitchFamily="18" charset="0"/>
              </a:rPr>
              <a:t>&lt;?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p>
          <a:p>
            <a:r>
              <a:rPr lang="en-GB" sz="1600" dirty="0" smtClean="0">
                <a:solidFill>
                  <a:schemeClr val="bg2">
                    <a:lumMod val="50000"/>
                  </a:schemeClr>
                </a:solidFill>
                <a:latin typeface="Book Antiqua" pitchFamily="18" charset="0"/>
              </a:rPr>
              <a:t>echo "&lt;h1&gt;Hello, World!&lt;/h1&gt;"; </a:t>
            </a:r>
          </a:p>
          <a:p>
            <a:r>
              <a:rPr lang="en-GB" sz="1600" dirty="0" smtClean="0">
                <a:solidFill>
                  <a:schemeClr val="bg2">
                    <a:lumMod val="50000"/>
                  </a:schemeClr>
                </a:solidFill>
                <a:latin typeface="Book Antiqua" pitchFamily="18" charset="0"/>
              </a:rPr>
              <a:t>?&gt;</a:t>
            </a:r>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11</a:t>
            </a:fld>
            <a:endParaRPr lang="en-IE"/>
          </a:p>
        </p:txBody>
      </p:sp>
      <p:pic>
        <p:nvPicPr>
          <p:cNvPr id="6" name="Picture 5"/>
          <p:cNvPicPr>
            <a:picLocks noChangeAspect="1"/>
          </p:cNvPicPr>
          <p:nvPr/>
        </p:nvPicPr>
        <p:blipFill>
          <a:blip r:embed="rId2"/>
          <a:stretch>
            <a:fillRect/>
          </a:stretch>
        </p:blipFill>
        <p:spPr>
          <a:xfrm>
            <a:off x="2261692" y="2955617"/>
            <a:ext cx="6630788" cy="3677231"/>
          </a:xfrm>
          <a:prstGeom prst="rect">
            <a:avLst/>
          </a:prstGeom>
        </p:spPr>
      </p:pic>
    </p:spTree>
    <p:extLst>
      <p:ext uri="{BB962C8B-B14F-4D97-AF65-F5344CB8AC3E}">
        <p14:creationId xmlns:p14="http://schemas.microsoft.com/office/powerpoint/2010/main" val="3501372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
            </a:r>
            <a:br>
              <a:rPr lang="en-IE" b="1" dirty="0"/>
            </a:br>
            <a:r>
              <a:rPr lang="en-IE" b="1" dirty="0"/>
              <a:t>How to Save Your PHP Pages</a:t>
            </a:r>
            <a:endParaRPr lang="en-IE" dirty="0"/>
          </a:p>
        </p:txBody>
      </p:sp>
      <p:sp>
        <p:nvSpPr>
          <p:cNvPr id="3" name="Content Placeholder 2"/>
          <p:cNvSpPr>
            <a:spLocks noGrp="1"/>
          </p:cNvSpPr>
          <p:nvPr>
            <p:ph sz="quarter" idx="1"/>
          </p:nvPr>
        </p:nvSpPr>
        <p:spPr>
          <a:xfrm>
            <a:off x="914400" y="1447800"/>
            <a:ext cx="7906072" cy="4572000"/>
          </a:xfrm>
        </p:spPr>
        <p:txBody>
          <a:bodyPr>
            <a:normAutofit fontScale="70000" lnSpcReduction="20000"/>
          </a:bodyPr>
          <a:lstStyle/>
          <a:p>
            <a:r>
              <a:rPr lang="en-IE" dirty="0" smtClean="0"/>
              <a:t>If </a:t>
            </a:r>
            <a:r>
              <a:rPr lang="en-IE" dirty="0"/>
              <a:t>you have </a:t>
            </a:r>
            <a:r>
              <a:rPr lang="en-IE" dirty="0" smtClean="0"/>
              <a:t>any PHP </a:t>
            </a:r>
            <a:r>
              <a:rPr lang="en-IE" dirty="0"/>
              <a:t>inserted into your HTML and want the web browser to interpret it correctly, then you must save the file with a </a:t>
            </a:r>
            <a:r>
              <a:rPr lang="en-IE" i="1" dirty="0">
                <a:solidFill>
                  <a:schemeClr val="bg2">
                    <a:lumMod val="50000"/>
                  </a:schemeClr>
                </a:solidFill>
              </a:rPr>
              <a:t>.</a:t>
            </a:r>
            <a:r>
              <a:rPr lang="en-IE" i="1" dirty="0" err="1">
                <a:solidFill>
                  <a:schemeClr val="bg2">
                    <a:lumMod val="50000"/>
                  </a:schemeClr>
                </a:solidFill>
              </a:rPr>
              <a:t>php</a:t>
            </a:r>
            <a:r>
              <a:rPr lang="en-IE" dirty="0">
                <a:solidFill>
                  <a:schemeClr val="bg2">
                    <a:lumMod val="50000"/>
                  </a:schemeClr>
                </a:solidFill>
              </a:rPr>
              <a:t> </a:t>
            </a:r>
            <a:r>
              <a:rPr lang="en-IE" dirty="0"/>
              <a:t>extension, instead of the standard </a:t>
            </a:r>
            <a:r>
              <a:rPr lang="en-IE" i="1" dirty="0">
                <a:solidFill>
                  <a:schemeClr val="bg2">
                    <a:lumMod val="50000"/>
                  </a:schemeClr>
                </a:solidFill>
              </a:rPr>
              <a:t>.html</a:t>
            </a:r>
            <a:r>
              <a:rPr lang="en-IE" dirty="0">
                <a:solidFill>
                  <a:schemeClr val="bg2">
                    <a:lumMod val="50000"/>
                  </a:schemeClr>
                </a:solidFill>
              </a:rPr>
              <a:t> </a:t>
            </a:r>
            <a:r>
              <a:rPr lang="en-IE" dirty="0" smtClean="0"/>
              <a:t>extension.</a:t>
            </a:r>
          </a:p>
          <a:p>
            <a:r>
              <a:rPr lang="en-IE" dirty="0"/>
              <a:t>Note that to save a file with a .</a:t>
            </a:r>
            <a:r>
              <a:rPr lang="en-IE" dirty="0" err="1"/>
              <a:t>php</a:t>
            </a:r>
            <a:r>
              <a:rPr lang="en-IE" dirty="0"/>
              <a:t> extension in </a:t>
            </a:r>
            <a:r>
              <a:rPr lang="en-IE" dirty="0" err="1" smtClean="0"/>
              <a:t>pspad</a:t>
            </a:r>
            <a:r>
              <a:rPr lang="en-IE" dirty="0" smtClean="0"/>
              <a:t>, </a:t>
            </a:r>
            <a:r>
              <a:rPr lang="en-IE" dirty="0"/>
              <a:t>you’ll need to </a:t>
            </a:r>
            <a:r>
              <a:rPr lang="en-IE" dirty="0" smtClean="0"/>
              <a:t>either select “</a:t>
            </a:r>
            <a:r>
              <a:rPr lang="en-IE" i="1" dirty="0" err="1" smtClean="0"/>
              <a:t>php</a:t>
            </a:r>
            <a:r>
              <a:rPr lang="en-IE" dirty="0" smtClean="0"/>
              <a:t>” </a:t>
            </a:r>
            <a:r>
              <a:rPr lang="en-IE" dirty="0"/>
              <a:t>as the </a:t>
            </a:r>
            <a:r>
              <a:rPr lang="en-IE" dirty="0" smtClean="0">
                <a:solidFill>
                  <a:schemeClr val="bg2">
                    <a:lumMod val="50000"/>
                  </a:schemeClr>
                </a:solidFill>
              </a:rPr>
              <a:t>save </a:t>
            </a:r>
            <a:r>
              <a:rPr lang="en-IE" dirty="0">
                <a:solidFill>
                  <a:schemeClr val="bg2">
                    <a:lumMod val="50000"/>
                  </a:schemeClr>
                </a:solidFill>
              </a:rPr>
              <a:t>as </a:t>
            </a:r>
            <a:r>
              <a:rPr lang="en-IE" dirty="0" smtClean="0">
                <a:solidFill>
                  <a:schemeClr val="bg2">
                    <a:lumMod val="50000"/>
                  </a:schemeClr>
                </a:solidFill>
              </a:rPr>
              <a:t>type</a:t>
            </a:r>
            <a:r>
              <a:rPr lang="en-IE" dirty="0" smtClean="0"/>
              <a:t>, </a:t>
            </a:r>
            <a:r>
              <a:rPr lang="en-IE" dirty="0"/>
              <a:t>or surround the filename with quotes </a:t>
            </a:r>
            <a:r>
              <a:rPr lang="en-IE" i="1" dirty="0"/>
              <a:t>“ </a:t>
            </a:r>
            <a:r>
              <a:rPr lang="en-IE" i="1" dirty="0" smtClean="0"/>
              <a:t> “ </a:t>
            </a:r>
            <a:r>
              <a:rPr lang="en-IE" dirty="0"/>
              <a:t>in the </a:t>
            </a:r>
            <a:r>
              <a:rPr lang="en-IE" dirty="0">
                <a:solidFill>
                  <a:schemeClr val="bg2">
                    <a:lumMod val="50000"/>
                  </a:schemeClr>
                </a:solidFill>
              </a:rPr>
              <a:t>save as dialog</a:t>
            </a:r>
            <a:r>
              <a:rPr lang="en-IE" dirty="0"/>
              <a:t>, otherwise </a:t>
            </a:r>
            <a:r>
              <a:rPr lang="en-IE" dirty="0" err="1" smtClean="0"/>
              <a:t>pspad</a:t>
            </a:r>
            <a:r>
              <a:rPr lang="en-IE" dirty="0" smtClean="0"/>
              <a:t> </a:t>
            </a:r>
            <a:r>
              <a:rPr lang="en-IE" dirty="0"/>
              <a:t>will save the file </a:t>
            </a:r>
            <a:r>
              <a:rPr lang="en-IE" dirty="0" smtClean="0"/>
              <a:t>with the extension of the file type created, i.e. if you created a html file that’s the extension that would be added automatically. </a:t>
            </a:r>
          </a:p>
          <a:p>
            <a:r>
              <a:rPr lang="en-IE" dirty="0" smtClean="0"/>
              <a:t>Save the file as </a:t>
            </a:r>
            <a:r>
              <a:rPr lang="en-IE" dirty="0" err="1" smtClean="0"/>
              <a:t>Hello.php</a:t>
            </a:r>
            <a:r>
              <a:rPr lang="en-IE" dirty="0" smtClean="0"/>
              <a:t> in </a:t>
            </a:r>
            <a:r>
              <a:rPr lang="en-IE" dirty="0"/>
              <a:t>the following directory </a:t>
            </a:r>
          </a:p>
          <a:p>
            <a:pPr marL="548640" lvl="2" indent="0">
              <a:buNone/>
            </a:pPr>
            <a:r>
              <a:rPr lang="en-IE" b="1" u="sng" dirty="0" smtClean="0"/>
              <a:t>C</a:t>
            </a:r>
            <a:r>
              <a:rPr lang="en-IE" b="1" u="sng" dirty="0"/>
              <a:t>:\xampp\htdocs\yourfolder</a:t>
            </a:r>
            <a:endParaRPr lang="en-IE" dirty="0"/>
          </a:p>
          <a:p>
            <a:pPr marL="548640" lvl="2" indent="0">
              <a:buNone/>
            </a:pPr>
            <a:r>
              <a:rPr lang="en-IE" dirty="0"/>
              <a:t>(where you will create the folder called </a:t>
            </a:r>
            <a:r>
              <a:rPr lang="en-IE" b="1" dirty="0" err="1"/>
              <a:t>yourfolder</a:t>
            </a:r>
            <a:r>
              <a:rPr lang="en-IE" b="1" dirty="0"/>
              <a:t>)</a:t>
            </a:r>
            <a:endParaRPr lang="en-IE" dirty="0"/>
          </a:p>
          <a:p>
            <a:pPr marL="548640" lvl="2" indent="0">
              <a:buNone/>
            </a:pPr>
            <a:r>
              <a:rPr lang="en-IE" dirty="0"/>
              <a:t>				Example: C:\</a:t>
            </a:r>
            <a:r>
              <a:rPr lang="en-IE" dirty="0" smtClean="0"/>
              <a:t>xampp\htdocs\anne</a:t>
            </a:r>
            <a:endParaRPr lang="en-IE" dirty="0"/>
          </a:p>
          <a:p>
            <a:endParaRPr lang="en-IE" dirty="0" smtClean="0"/>
          </a:p>
          <a:p>
            <a:r>
              <a:rPr lang="en-IE" dirty="0" smtClean="0"/>
              <a:t>All your </a:t>
            </a:r>
            <a:r>
              <a:rPr lang="en-IE" dirty="0" smtClean="0">
                <a:solidFill>
                  <a:schemeClr val="bg2">
                    <a:lumMod val="50000"/>
                  </a:schemeClr>
                </a:solidFill>
              </a:rPr>
              <a:t>html</a:t>
            </a:r>
            <a:r>
              <a:rPr lang="en-IE" dirty="0" smtClean="0"/>
              <a:t> or </a:t>
            </a:r>
            <a:r>
              <a:rPr lang="en-IE" dirty="0" err="1" smtClean="0">
                <a:solidFill>
                  <a:schemeClr val="bg2">
                    <a:lumMod val="50000"/>
                  </a:schemeClr>
                </a:solidFill>
              </a:rPr>
              <a:t>php</a:t>
            </a:r>
            <a:r>
              <a:rPr lang="en-IE" dirty="0" smtClean="0">
                <a:solidFill>
                  <a:schemeClr val="bg2">
                    <a:lumMod val="50000"/>
                  </a:schemeClr>
                </a:solidFill>
              </a:rPr>
              <a:t> </a:t>
            </a:r>
            <a:r>
              <a:rPr lang="en-IE" dirty="0" smtClean="0"/>
              <a:t>files for this class will be saved in the above folder as this is where Apache looks for files on the server.</a:t>
            </a:r>
          </a:p>
          <a:p>
            <a:endParaRPr lang="en-IE" dirty="0"/>
          </a:p>
          <a:p>
            <a:r>
              <a:rPr lang="en-IE" dirty="0" smtClean="0"/>
              <a:t>Remember   - always save the file as </a:t>
            </a:r>
            <a:r>
              <a:rPr lang="en-IE" i="1" dirty="0" err="1" smtClean="0"/>
              <a:t>xxx.php</a:t>
            </a:r>
            <a:r>
              <a:rPr lang="en-IE" dirty="0" smtClean="0"/>
              <a:t> </a:t>
            </a:r>
            <a:r>
              <a:rPr lang="en-IE" dirty="0">
                <a:solidFill>
                  <a:schemeClr val="bg2">
                    <a:lumMod val="50000"/>
                  </a:schemeClr>
                </a:solidFill>
              </a:rPr>
              <a:t>if there is PHP code in the file</a:t>
            </a:r>
            <a:r>
              <a:rPr lang="en-IE" b="1" dirty="0"/>
              <a:t>. </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12</a:t>
            </a:fld>
            <a:endParaRPr lang="en-IE"/>
          </a:p>
        </p:txBody>
      </p:sp>
    </p:spTree>
    <p:extLst>
      <p:ext uri="{BB962C8B-B14F-4D97-AF65-F5344CB8AC3E}">
        <p14:creationId xmlns:p14="http://schemas.microsoft.com/office/powerpoint/2010/main" val="406938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View your PHP Pages</a:t>
            </a:r>
            <a:endParaRPr lang="en-IE" dirty="0"/>
          </a:p>
        </p:txBody>
      </p:sp>
      <p:sp>
        <p:nvSpPr>
          <p:cNvPr id="3" name="Content Placeholder 2"/>
          <p:cNvSpPr>
            <a:spLocks noGrp="1"/>
          </p:cNvSpPr>
          <p:nvPr>
            <p:ph sz="quarter" idx="1"/>
          </p:nvPr>
        </p:nvSpPr>
        <p:spPr/>
        <p:txBody>
          <a:bodyPr/>
          <a:lstStyle/>
          <a:p>
            <a:r>
              <a:rPr lang="en-IE" dirty="0"/>
              <a:t>To open this file you have just created, you type the following into your browser: </a:t>
            </a:r>
            <a:endParaRPr lang="en-IE" dirty="0" smtClean="0"/>
          </a:p>
          <a:p>
            <a:endParaRPr lang="en-IE" dirty="0" smtClean="0"/>
          </a:p>
          <a:p>
            <a:pPr marL="320040" lvl="1" indent="0">
              <a:buNone/>
            </a:pPr>
            <a:r>
              <a:rPr lang="en-IE" dirty="0" smtClean="0">
                <a:hlinkClick r:id="rId2"/>
              </a:rPr>
              <a:t>http</a:t>
            </a:r>
            <a:r>
              <a:rPr lang="en-IE" dirty="0">
                <a:hlinkClick r:id="rId2"/>
              </a:rPr>
              <a:t>://</a:t>
            </a:r>
            <a:r>
              <a:rPr lang="en-IE" dirty="0" smtClean="0">
                <a:hlinkClick r:id="rId2"/>
              </a:rPr>
              <a:t>localhost/anne/Hello.php</a:t>
            </a:r>
            <a:r>
              <a:rPr lang="en-IE" dirty="0" smtClean="0"/>
              <a:t>.</a:t>
            </a:r>
          </a:p>
          <a:p>
            <a:pPr marL="320040" lvl="1" indent="0">
              <a:buNone/>
            </a:pPr>
            <a:r>
              <a:rPr lang="en-IE" dirty="0" smtClean="0"/>
              <a:t>  </a:t>
            </a:r>
          </a:p>
          <a:p>
            <a:r>
              <a:rPr lang="en-IE" dirty="0" smtClean="0"/>
              <a:t>Note </a:t>
            </a:r>
            <a:r>
              <a:rPr lang="en-IE" dirty="0"/>
              <a:t>you cannot open the file using the </a:t>
            </a:r>
            <a:r>
              <a:rPr lang="en-IE" dirty="0">
                <a:solidFill>
                  <a:schemeClr val="bg2">
                    <a:lumMod val="50000"/>
                  </a:schemeClr>
                </a:solidFill>
              </a:rPr>
              <a:t>File | Open </a:t>
            </a:r>
            <a:r>
              <a:rPr lang="en-IE" dirty="0"/>
              <a:t>method, because the web server must intervene to interpret the PHP in the file. This applies if you are viewing the file on your own machine.</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13</a:t>
            </a:fld>
            <a:endParaRPr lang="en-IE"/>
          </a:p>
        </p:txBody>
      </p:sp>
    </p:spTree>
    <p:extLst>
      <p:ext uri="{BB962C8B-B14F-4D97-AF65-F5344CB8AC3E}">
        <p14:creationId xmlns:p14="http://schemas.microsoft.com/office/powerpoint/2010/main" val="2146615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lnSpcReduction="10000"/>
          </a:bodyPr>
          <a:lstStyle/>
          <a:p>
            <a:r>
              <a:rPr lang="en-IE" dirty="0" smtClean="0"/>
              <a:t>This is what you should see after running the </a:t>
            </a:r>
            <a:r>
              <a:rPr lang="en-IE" dirty="0" err="1" smtClean="0"/>
              <a:t>Hello.php</a:t>
            </a:r>
            <a:r>
              <a:rPr lang="en-IE" dirty="0" smtClean="0"/>
              <a:t> file.</a:t>
            </a:r>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r>
              <a:rPr lang="en-IE" dirty="0" smtClean="0"/>
              <a:t>Now click </a:t>
            </a:r>
            <a:r>
              <a:rPr lang="en-IE" dirty="0" smtClean="0">
                <a:solidFill>
                  <a:schemeClr val="tx1">
                    <a:lumMod val="65000"/>
                    <a:lumOff val="35000"/>
                  </a:schemeClr>
                </a:solidFill>
              </a:rPr>
              <a:t>View | Source  </a:t>
            </a:r>
            <a:r>
              <a:rPr lang="en-IE" dirty="0" smtClean="0"/>
              <a:t>to see the code.</a:t>
            </a: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988840"/>
            <a:ext cx="64293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94F31CD-1E5F-4749-BEC8-20809B14E07B}" type="slidenum">
              <a:rPr lang="en-IE" smtClean="0"/>
              <a:t>14</a:t>
            </a:fld>
            <a:endParaRPr lang="en-IE"/>
          </a:p>
        </p:txBody>
      </p:sp>
    </p:spTree>
    <p:extLst>
      <p:ext uri="{BB962C8B-B14F-4D97-AF65-F5344CB8AC3E}">
        <p14:creationId xmlns:p14="http://schemas.microsoft.com/office/powerpoint/2010/main" val="560370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21418" y="260648"/>
            <a:ext cx="7772400" cy="4572000"/>
          </a:xfrm>
        </p:spPr>
        <p:txBody>
          <a:bodyPr/>
          <a:lstStyle/>
          <a:p>
            <a:r>
              <a:rPr lang="en-IE" sz="2000" dirty="0" smtClean="0"/>
              <a:t>When you view </a:t>
            </a:r>
            <a:r>
              <a:rPr lang="en-IE" sz="2000" dirty="0"/>
              <a:t>the source of a PHP file from your web browser, you </a:t>
            </a:r>
            <a:r>
              <a:rPr lang="en-IE" sz="2000" dirty="0" smtClean="0"/>
              <a:t>will be </a:t>
            </a:r>
            <a:r>
              <a:rPr lang="en-IE" sz="2000" dirty="0"/>
              <a:t>surprised to see no PHP code. </a:t>
            </a:r>
            <a:endParaRPr lang="en-IE" sz="2000" dirty="0" smtClean="0"/>
          </a:p>
          <a:p>
            <a:r>
              <a:rPr lang="en-IE" sz="2000" dirty="0"/>
              <a:t>T</a:t>
            </a:r>
            <a:r>
              <a:rPr lang="en-IE" sz="2000" dirty="0" smtClean="0"/>
              <a:t>his </a:t>
            </a:r>
            <a:r>
              <a:rPr lang="en-IE" sz="2000" dirty="0"/>
              <a:t>is because all the PHP is executed on the server before it is sent to your browser. </a:t>
            </a:r>
            <a:endParaRPr lang="en-IE" sz="2000" dirty="0" smtClean="0"/>
          </a:p>
          <a:p>
            <a:r>
              <a:rPr lang="en-IE" sz="2000" dirty="0" smtClean="0"/>
              <a:t>All </a:t>
            </a:r>
            <a:r>
              <a:rPr lang="en-IE" sz="2000" dirty="0"/>
              <a:t>your browser ever receives is the results of the PHP. </a:t>
            </a:r>
            <a:r>
              <a:rPr lang="en-GB" sz="2000" dirty="0"/>
              <a:t>The beauty of PHP and other server-side scripting languages is that the web browser doesn’t have to know anything about it – the web server does all the work.</a:t>
            </a:r>
            <a:endParaRPr lang="en-IE" sz="2000" dirty="0"/>
          </a:p>
          <a:p>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15</a:t>
            </a:fld>
            <a:endParaRPr lang="en-IE"/>
          </a:p>
        </p:txBody>
      </p:sp>
      <p:pic>
        <p:nvPicPr>
          <p:cNvPr id="2" name="Picture 1"/>
          <p:cNvPicPr>
            <a:picLocks noChangeAspect="1"/>
          </p:cNvPicPr>
          <p:nvPr/>
        </p:nvPicPr>
        <p:blipFill>
          <a:blip r:embed="rId2"/>
          <a:stretch>
            <a:fillRect/>
          </a:stretch>
        </p:blipFill>
        <p:spPr>
          <a:xfrm>
            <a:off x="1475656" y="2996952"/>
            <a:ext cx="7322021" cy="3354055"/>
          </a:xfrm>
          <a:prstGeom prst="rect">
            <a:avLst/>
          </a:prstGeom>
        </p:spPr>
      </p:pic>
    </p:spTree>
    <p:extLst>
      <p:ext uri="{BB962C8B-B14F-4D97-AF65-F5344CB8AC3E}">
        <p14:creationId xmlns:p14="http://schemas.microsoft.com/office/powerpoint/2010/main" val="386489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16632"/>
            <a:ext cx="7772400" cy="1143000"/>
          </a:xfrm>
        </p:spPr>
        <p:txBody>
          <a:bodyPr/>
          <a:lstStyle/>
          <a:p>
            <a:r>
              <a:rPr lang="en-IE" dirty="0" smtClean="0"/>
              <a:t>Explain the Code</a:t>
            </a:r>
            <a:endParaRPr lang="en-IE" dirty="0"/>
          </a:p>
        </p:txBody>
      </p:sp>
      <p:sp>
        <p:nvSpPr>
          <p:cNvPr id="3" name="Content Placeholder 2"/>
          <p:cNvSpPr>
            <a:spLocks noGrp="1"/>
          </p:cNvSpPr>
          <p:nvPr>
            <p:ph sz="quarter" idx="1"/>
          </p:nvPr>
        </p:nvSpPr>
        <p:spPr>
          <a:xfrm>
            <a:off x="914400" y="1447800"/>
            <a:ext cx="7772400" cy="5077544"/>
          </a:xfrm>
        </p:spPr>
        <p:txBody>
          <a:bodyPr>
            <a:normAutofit fontScale="32500" lnSpcReduction="20000"/>
          </a:bodyPr>
          <a:lstStyle/>
          <a:p>
            <a:pPr marL="0" indent="0">
              <a:buNone/>
            </a:pPr>
            <a:r>
              <a:rPr lang="en-IE" sz="5500" dirty="0" smtClean="0"/>
              <a:t>Lets go back and explain the code we have just written.</a:t>
            </a:r>
          </a:p>
          <a:p>
            <a:r>
              <a:rPr lang="en-IE" sz="5500" dirty="0" smtClean="0"/>
              <a:t>To </a:t>
            </a:r>
            <a:r>
              <a:rPr lang="en-IE" sz="5500" dirty="0"/>
              <a:t>output text in your PHP script is actually very simple. As with most other things in PHP, you can do it in a variety of different ways. The main one you will be using, though, is </a:t>
            </a:r>
            <a:r>
              <a:rPr lang="en-IE" sz="5500" dirty="0" smtClean="0">
                <a:solidFill>
                  <a:schemeClr val="bg2">
                    <a:lumMod val="50000"/>
                  </a:schemeClr>
                </a:solidFill>
              </a:rPr>
              <a:t>echo</a:t>
            </a:r>
            <a:r>
              <a:rPr lang="en-IE" sz="5500" dirty="0" smtClean="0"/>
              <a:t>. </a:t>
            </a:r>
            <a:r>
              <a:rPr lang="en-IE" sz="5500" dirty="0">
                <a:solidFill>
                  <a:schemeClr val="bg2">
                    <a:lumMod val="50000"/>
                  </a:schemeClr>
                </a:solidFill>
              </a:rPr>
              <a:t>e</a:t>
            </a:r>
            <a:r>
              <a:rPr lang="en-IE" sz="5500" dirty="0" smtClean="0">
                <a:solidFill>
                  <a:schemeClr val="bg2">
                    <a:lumMod val="50000"/>
                  </a:schemeClr>
                </a:solidFill>
              </a:rPr>
              <a:t>cho</a:t>
            </a:r>
            <a:r>
              <a:rPr lang="en-IE" sz="5500" dirty="0" smtClean="0"/>
              <a:t> will </a:t>
            </a:r>
            <a:r>
              <a:rPr lang="en-IE" sz="5500" dirty="0"/>
              <a:t>allow you to output text, variables or a combination of the two so that they display on the screen.</a:t>
            </a:r>
            <a:br>
              <a:rPr lang="en-IE" sz="5500" dirty="0"/>
            </a:br>
            <a:r>
              <a:rPr lang="en-IE" sz="5500" dirty="0"/>
              <a:t/>
            </a:r>
            <a:br>
              <a:rPr lang="en-IE" sz="5500" dirty="0"/>
            </a:br>
            <a:r>
              <a:rPr lang="en-IE" sz="5500" dirty="0"/>
              <a:t>The </a:t>
            </a:r>
            <a:r>
              <a:rPr lang="en-IE" sz="5500" dirty="0" smtClean="0">
                <a:solidFill>
                  <a:schemeClr val="bg2">
                    <a:lumMod val="50000"/>
                  </a:schemeClr>
                </a:solidFill>
              </a:rPr>
              <a:t>echo </a:t>
            </a:r>
            <a:r>
              <a:rPr lang="en-IE" sz="5500" dirty="0" smtClean="0"/>
              <a:t>statement </a:t>
            </a:r>
            <a:r>
              <a:rPr lang="en-IE" sz="5500" dirty="0"/>
              <a:t>is used in the following way:</a:t>
            </a:r>
            <a:br>
              <a:rPr lang="en-IE" sz="5500" dirty="0"/>
            </a:br>
            <a:r>
              <a:rPr lang="en-IE" sz="5500" dirty="0"/>
              <a:t/>
            </a:r>
            <a:br>
              <a:rPr lang="en-IE" sz="5500" dirty="0"/>
            </a:br>
            <a:r>
              <a:rPr lang="en-IE" sz="5500" dirty="0" smtClean="0"/>
              <a:t>	</a:t>
            </a:r>
            <a:r>
              <a:rPr lang="en-IE" sz="5500" dirty="0" smtClean="0">
                <a:solidFill>
                  <a:schemeClr val="bg2">
                    <a:lumMod val="50000"/>
                  </a:schemeClr>
                </a:solidFill>
                <a:latin typeface="Book Antiqua" pitchFamily="18" charset="0"/>
              </a:rPr>
              <a:t>echo "Hello </a:t>
            </a:r>
            <a:r>
              <a:rPr lang="en-IE" sz="5500" dirty="0">
                <a:solidFill>
                  <a:schemeClr val="bg2">
                    <a:lumMod val="50000"/>
                  </a:schemeClr>
                </a:solidFill>
                <a:latin typeface="Book Antiqua" pitchFamily="18" charset="0"/>
              </a:rPr>
              <a:t>world</a:t>
            </a:r>
            <a:r>
              <a:rPr lang="en-IE" sz="5500" dirty="0" smtClean="0">
                <a:solidFill>
                  <a:schemeClr val="bg2">
                    <a:lumMod val="50000"/>
                  </a:schemeClr>
                </a:solidFill>
                <a:latin typeface="Book Antiqua" pitchFamily="18" charset="0"/>
              </a:rPr>
              <a:t>!";</a:t>
            </a:r>
            <a:r>
              <a:rPr lang="en-IE" sz="5500" dirty="0"/>
              <a:t/>
            </a:r>
            <a:br>
              <a:rPr lang="en-IE" sz="5500" dirty="0"/>
            </a:br>
            <a:r>
              <a:rPr lang="en-IE" sz="5500" dirty="0"/>
              <a:t/>
            </a:r>
            <a:br>
              <a:rPr lang="en-IE" sz="5500" dirty="0"/>
            </a:br>
            <a:r>
              <a:rPr lang="en-IE" sz="5500" dirty="0"/>
              <a:t>I will explain the above line</a:t>
            </a:r>
            <a:r>
              <a:rPr lang="en-IE" sz="5500" dirty="0" smtClean="0"/>
              <a:t>:</a:t>
            </a:r>
          </a:p>
          <a:p>
            <a:r>
              <a:rPr lang="en-IE" sz="5500" dirty="0" smtClean="0">
                <a:solidFill>
                  <a:schemeClr val="bg2">
                    <a:lumMod val="50000"/>
                  </a:schemeClr>
                </a:solidFill>
              </a:rPr>
              <a:t>echo</a:t>
            </a:r>
            <a:r>
              <a:rPr lang="en-IE" sz="5500" dirty="0" smtClean="0"/>
              <a:t> </a:t>
            </a:r>
            <a:r>
              <a:rPr lang="en-US" sz="5500" dirty="0" smtClean="0"/>
              <a:t>is </a:t>
            </a:r>
            <a:r>
              <a:rPr lang="en-US" sz="5500" dirty="0"/>
              <a:t>a </a:t>
            </a:r>
            <a:r>
              <a:rPr lang="en-US" sz="5500" b="1" dirty="0" smtClean="0"/>
              <a:t>language construct </a:t>
            </a:r>
            <a:r>
              <a:rPr lang="en-US" sz="5500" dirty="0"/>
              <a:t>that prints something out to the screen</a:t>
            </a:r>
            <a:r>
              <a:rPr lang="en-IE" sz="5500" dirty="0"/>
              <a:t>. </a:t>
            </a:r>
          </a:p>
          <a:p>
            <a:r>
              <a:rPr lang="en-IE" sz="5500" dirty="0" smtClean="0"/>
              <a:t>This </a:t>
            </a:r>
            <a:r>
              <a:rPr lang="en-IE" sz="5500" dirty="0"/>
              <a:t>is followed by the information to be </a:t>
            </a:r>
            <a:r>
              <a:rPr lang="en-IE" sz="5500" dirty="0" smtClean="0"/>
              <a:t>printed. </a:t>
            </a:r>
            <a:r>
              <a:rPr lang="en-IE" sz="5500" dirty="0"/>
              <a:t>Because you are outputting text, the text is also enclosed </a:t>
            </a:r>
            <a:r>
              <a:rPr lang="en-IE" sz="5500" dirty="0" smtClean="0"/>
              <a:t>inside quotation marks (can use single or double…. I will explain the differences later). </a:t>
            </a:r>
          </a:p>
          <a:p>
            <a:r>
              <a:rPr lang="en-IE" sz="5500" dirty="0" smtClean="0"/>
              <a:t>Finally</a:t>
            </a:r>
            <a:r>
              <a:rPr lang="en-IE" sz="5500" dirty="0"/>
              <a:t>, as with </a:t>
            </a:r>
            <a:r>
              <a:rPr lang="en-IE" sz="5500" dirty="0" smtClean="0"/>
              <a:t>every </a:t>
            </a:r>
            <a:r>
              <a:rPr lang="en-GB" sz="5500" dirty="0"/>
              <a:t>statement </a:t>
            </a:r>
            <a:r>
              <a:rPr lang="en-IE" sz="5500" dirty="0" smtClean="0"/>
              <a:t>in </a:t>
            </a:r>
            <a:r>
              <a:rPr lang="en-IE" sz="5500" dirty="0"/>
              <a:t>a PHP script, it must end in a </a:t>
            </a:r>
            <a:r>
              <a:rPr lang="en-IE" sz="5500" b="1" dirty="0" smtClean="0"/>
              <a:t>semicolon (;). </a:t>
            </a:r>
          </a:p>
          <a:p>
            <a:r>
              <a:rPr lang="en-IE" sz="5500" dirty="0" smtClean="0"/>
              <a:t>And, </a:t>
            </a:r>
            <a:r>
              <a:rPr lang="en-IE" sz="5500" dirty="0"/>
              <a:t>of course, </a:t>
            </a:r>
            <a:r>
              <a:rPr lang="en-IE" sz="5500" dirty="0" smtClean="0"/>
              <a:t>the code is enclosed </a:t>
            </a:r>
            <a:r>
              <a:rPr lang="en-IE" sz="5500" dirty="0"/>
              <a:t>in your standard </a:t>
            </a:r>
            <a:r>
              <a:rPr lang="en-IE" sz="5500" b="1" dirty="0"/>
              <a:t>PHP </a:t>
            </a:r>
            <a:r>
              <a:rPr lang="en-IE" sz="5500" b="1" dirty="0" smtClean="0"/>
              <a:t>tags</a:t>
            </a:r>
            <a:r>
              <a:rPr lang="en-IE" sz="5500" dirty="0" smtClean="0"/>
              <a:t>.</a:t>
            </a:r>
          </a:p>
          <a:p>
            <a:endParaRPr lang="en-IE" sz="5500" dirty="0"/>
          </a:p>
          <a:p>
            <a:r>
              <a:rPr lang="en-US" sz="5500" dirty="0" smtClean="0"/>
              <a:t>The </a:t>
            </a:r>
            <a:r>
              <a:rPr lang="en-US" sz="5500" dirty="0">
                <a:solidFill>
                  <a:schemeClr val="bg2">
                    <a:lumMod val="50000"/>
                  </a:schemeClr>
                </a:solidFill>
              </a:rPr>
              <a:t>echo</a:t>
            </a:r>
            <a:r>
              <a:rPr lang="en-US" sz="5500" dirty="0"/>
              <a:t> </a:t>
            </a:r>
            <a:r>
              <a:rPr lang="en-US" sz="5500" dirty="0" smtClean="0"/>
              <a:t>construct </a:t>
            </a:r>
            <a:r>
              <a:rPr lang="en-US" sz="5500" dirty="0"/>
              <a:t>simply takes the text that it’s given, and places it into the HTML code of the page at the current location. </a:t>
            </a:r>
            <a:endParaRPr lang="en-IE" sz="5500"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16</a:t>
            </a:fld>
            <a:endParaRPr lang="en-IE"/>
          </a:p>
        </p:txBody>
      </p:sp>
    </p:spTree>
    <p:extLst>
      <p:ext uri="{BB962C8B-B14F-4D97-AF65-F5344CB8AC3E}">
        <p14:creationId xmlns:p14="http://schemas.microsoft.com/office/powerpoint/2010/main" val="372776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Another Simple Example</a:t>
            </a:r>
            <a:endParaRPr lang="en-IE" dirty="0"/>
          </a:p>
        </p:txBody>
      </p:sp>
      <p:sp>
        <p:nvSpPr>
          <p:cNvPr id="3" name="Content Placeholder 2"/>
          <p:cNvSpPr>
            <a:spLocks noGrp="1"/>
          </p:cNvSpPr>
          <p:nvPr>
            <p:ph sz="quarter" idx="1"/>
          </p:nvPr>
        </p:nvSpPr>
        <p:spPr>
          <a:xfrm>
            <a:off x="914400" y="1447800"/>
            <a:ext cx="7772400" cy="5149552"/>
          </a:xfrm>
        </p:spPr>
        <p:txBody>
          <a:bodyPr>
            <a:normAutofit fontScale="32500" lnSpcReduction="20000"/>
          </a:bodyPr>
          <a:lstStyle/>
          <a:p>
            <a:r>
              <a:rPr lang="en-IE" sz="6200" dirty="0"/>
              <a:t>Create a new file that contains the following </a:t>
            </a:r>
            <a:r>
              <a:rPr lang="en-IE" sz="6200" dirty="0" err="1"/>
              <a:t>php</a:t>
            </a:r>
            <a:r>
              <a:rPr lang="en-IE" sz="6200" dirty="0"/>
              <a:t> code.</a:t>
            </a:r>
          </a:p>
          <a:p>
            <a:endParaRPr lang="en-IE" sz="1800" dirty="0" smtClean="0">
              <a:solidFill>
                <a:schemeClr val="bg2">
                  <a:lumMod val="50000"/>
                </a:schemeClr>
              </a:solidFill>
              <a:latin typeface="Book Antiqua" pitchFamily="18" charset="0"/>
            </a:endParaRPr>
          </a:p>
          <a:p>
            <a:endParaRPr lang="en-IE" sz="1800" dirty="0">
              <a:solidFill>
                <a:schemeClr val="bg2">
                  <a:lumMod val="50000"/>
                </a:schemeClr>
              </a:solidFill>
              <a:latin typeface="Book Antiqua" pitchFamily="18" charset="0"/>
            </a:endParaRPr>
          </a:p>
          <a:p>
            <a:endParaRPr lang="en-IE" sz="1800" dirty="0" smtClean="0">
              <a:solidFill>
                <a:schemeClr val="bg2">
                  <a:lumMod val="50000"/>
                </a:schemeClr>
              </a:solidFill>
              <a:latin typeface="Book Antiqua" pitchFamily="18" charset="0"/>
            </a:endParaRPr>
          </a:p>
          <a:p>
            <a:endParaRPr lang="en-IE" sz="1800" dirty="0">
              <a:solidFill>
                <a:schemeClr val="bg2">
                  <a:lumMod val="50000"/>
                </a:schemeClr>
              </a:solidFill>
              <a:latin typeface="Book Antiqua" pitchFamily="18" charset="0"/>
            </a:endParaRPr>
          </a:p>
          <a:p>
            <a:endParaRPr lang="en-IE" sz="2100" dirty="0" smtClean="0"/>
          </a:p>
          <a:p>
            <a:endParaRPr lang="en-IE" sz="1400" b="1" dirty="0" smtClean="0"/>
          </a:p>
          <a:p>
            <a:endParaRPr lang="en-IE" sz="1400" b="1" dirty="0"/>
          </a:p>
          <a:p>
            <a:endParaRPr lang="en-IE" sz="1400" b="1" dirty="0" smtClean="0"/>
          </a:p>
          <a:p>
            <a:endParaRPr lang="en-IE" sz="1400" b="1" dirty="0"/>
          </a:p>
          <a:p>
            <a:r>
              <a:rPr lang="en-IE" sz="6200" dirty="0"/>
              <a:t>Here we are using the </a:t>
            </a:r>
            <a:r>
              <a:rPr lang="en-IE" sz="6200" dirty="0">
                <a:solidFill>
                  <a:schemeClr val="bg2">
                    <a:lumMod val="50000"/>
                  </a:schemeClr>
                </a:solidFill>
              </a:rPr>
              <a:t>echo</a:t>
            </a:r>
            <a:r>
              <a:rPr lang="en-IE" sz="6200" dirty="0"/>
              <a:t> </a:t>
            </a:r>
            <a:r>
              <a:rPr lang="en-IE" sz="6200" dirty="0" smtClean="0"/>
              <a:t>construct again </a:t>
            </a:r>
            <a:r>
              <a:rPr lang="en-IE" sz="6200" dirty="0"/>
              <a:t>to output todays </a:t>
            </a:r>
            <a:r>
              <a:rPr lang="en-IE" sz="6200" dirty="0">
                <a:solidFill>
                  <a:schemeClr val="tx1">
                    <a:lumMod val="65000"/>
                    <a:lumOff val="35000"/>
                  </a:schemeClr>
                </a:solidFill>
              </a:rPr>
              <a:t>date</a:t>
            </a:r>
            <a:r>
              <a:rPr lang="en-IE" sz="6200" dirty="0"/>
              <a:t>.</a:t>
            </a:r>
          </a:p>
          <a:p>
            <a:r>
              <a:rPr lang="en-IE" sz="6200" dirty="0" smtClean="0"/>
              <a:t>First we will open the double quotes. Anything enclosed in double quotes is interpreted as a string and will be outputted as typed. </a:t>
            </a:r>
          </a:p>
          <a:p>
            <a:r>
              <a:rPr lang="en-IE" sz="6200" dirty="0" smtClean="0"/>
              <a:t>The we output the opening </a:t>
            </a:r>
            <a:r>
              <a:rPr lang="en-IE" sz="6200" dirty="0">
                <a:solidFill>
                  <a:schemeClr val="bg2">
                    <a:lumMod val="50000"/>
                  </a:schemeClr>
                </a:solidFill>
              </a:rPr>
              <a:t>&lt;p&gt;</a:t>
            </a:r>
            <a:r>
              <a:rPr lang="en-IE" sz="6200" dirty="0"/>
              <a:t> tag – this will make sure that a new paragraph is started. The text </a:t>
            </a:r>
            <a:r>
              <a:rPr lang="en-IE" sz="6200" dirty="0">
                <a:solidFill>
                  <a:schemeClr val="bg2">
                    <a:lumMod val="50000"/>
                  </a:schemeClr>
                </a:solidFill>
              </a:rPr>
              <a:t>todays date is </a:t>
            </a:r>
            <a:r>
              <a:rPr lang="en-IE" sz="6200" dirty="0"/>
              <a:t>will</a:t>
            </a:r>
            <a:r>
              <a:rPr lang="en-IE" sz="6200" dirty="0" smtClean="0">
                <a:solidFill>
                  <a:schemeClr val="bg2">
                    <a:lumMod val="50000"/>
                  </a:schemeClr>
                </a:solidFill>
              </a:rPr>
              <a:t> </a:t>
            </a:r>
            <a:r>
              <a:rPr lang="en-IE" sz="6200" dirty="0" smtClean="0"/>
              <a:t>then </a:t>
            </a:r>
            <a:r>
              <a:rPr lang="en-IE" sz="6200" dirty="0"/>
              <a:t>output.</a:t>
            </a:r>
          </a:p>
          <a:p>
            <a:r>
              <a:rPr lang="en-IE" sz="6200" dirty="0"/>
              <a:t>Now we close the </a:t>
            </a:r>
            <a:r>
              <a:rPr lang="en-IE" sz="6200" dirty="0">
                <a:solidFill>
                  <a:schemeClr val="bg2">
                    <a:lumMod val="50000"/>
                  </a:schemeClr>
                </a:solidFill>
              </a:rPr>
              <a:t>“”</a:t>
            </a:r>
            <a:r>
              <a:rPr lang="en-IE" sz="6200" dirty="0"/>
              <a:t> as this is the end of our </a:t>
            </a:r>
            <a:r>
              <a:rPr lang="en-IE" sz="6200" dirty="0" smtClean="0"/>
              <a:t>hardcoded text string.</a:t>
            </a:r>
            <a:endParaRPr lang="en-IE" sz="6200" dirty="0"/>
          </a:p>
          <a:p>
            <a:r>
              <a:rPr lang="en-IE" sz="6200" dirty="0"/>
              <a:t>Next we use the </a:t>
            </a:r>
            <a:r>
              <a:rPr lang="en-IE" sz="6200" dirty="0" smtClean="0"/>
              <a:t>concatenation </a:t>
            </a:r>
            <a:r>
              <a:rPr lang="en-IE" sz="6200" dirty="0"/>
              <a:t>operator </a:t>
            </a:r>
            <a:r>
              <a:rPr lang="en-IE" sz="6200" dirty="0" smtClean="0"/>
              <a:t> - </a:t>
            </a:r>
            <a:r>
              <a:rPr lang="en-IE" sz="6200" dirty="0" smtClean="0">
                <a:solidFill>
                  <a:schemeClr val="bg2">
                    <a:lumMod val="50000"/>
                  </a:schemeClr>
                </a:solidFill>
              </a:rPr>
              <a:t>(</a:t>
            </a:r>
            <a:r>
              <a:rPr lang="en-IE" sz="6200" dirty="0" smtClean="0"/>
              <a:t>the </a:t>
            </a:r>
            <a:r>
              <a:rPr lang="en-IE" sz="6200" b="1" dirty="0" smtClean="0">
                <a:solidFill>
                  <a:schemeClr val="bg2">
                    <a:lumMod val="50000"/>
                  </a:schemeClr>
                </a:solidFill>
              </a:rPr>
              <a:t>. </a:t>
            </a:r>
            <a:r>
              <a:rPr lang="en-IE" sz="6200" dirty="0" smtClean="0">
                <a:solidFill>
                  <a:schemeClr val="bg2">
                    <a:lumMod val="50000"/>
                  </a:schemeClr>
                </a:solidFill>
              </a:rPr>
              <a:t>)</a:t>
            </a:r>
            <a:r>
              <a:rPr lang="en-IE" sz="6200" dirty="0" smtClean="0"/>
              <a:t>. This is used to join 2 strings together. Here we are going to </a:t>
            </a:r>
            <a:r>
              <a:rPr lang="en-IE" sz="6200" dirty="0"/>
              <a:t>join on the output from a function called </a:t>
            </a:r>
            <a:r>
              <a:rPr lang="en-IE" sz="6200" dirty="0">
                <a:solidFill>
                  <a:schemeClr val="bg2">
                    <a:lumMod val="50000"/>
                  </a:schemeClr>
                </a:solidFill>
              </a:rPr>
              <a:t>date</a:t>
            </a:r>
            <a:r>
              <a:rPr lang="en-IE" sz="6200" dirty="0"/>
              <a:t>.</a:t>
            </a:r>
          </a:p>
          <a:p>
            <a:r>
              <a:rPr lang="en-IE" sz="6200" dirty="0"/>
              <a:t>We then use the </a:t>
            </a:r>
            <a:r>
              <a:rPr lang="en-IE" sz="6200" dirty="0" smtClean="0"/>
              <a:t>concatenation operator </a:t>
            </a:r>
            <a:r>
              <a:rPr lang="en-IE" sz="6200" dirty="0"/>
              <a:t>again to join </a:t>
            </a:r>
            <a:r>
              <a:rPr lang="en-IE" sz="6200" dirty="0" smtClean="0"/>
              <a:t>the string containing </a:t>
            </a:r>
            <a:r>
              <a:rPr lang="en-IE" sz="6200" dirty="0"/>
              <a:t>the closing </a:t>
            </a:r>
            <a:r>
              <a:rPr lang="en-IE" sz="6200" dirty="0">
                <a:solidFill>
                  <a:schemeClr val="bg2">
                    <a:lumMod val="50000"/>
                  </a:schemeClr>
                </a:solidFill>
              </a:rPr>
              <a:t>&lt;/p&gt; </a:t>
            </a:r>
            <a:r>
              <a:rPr lang="en-IE" sz="6200" dirty="0"/>
              <a:t>tag.</a:t>
            </a:r>
          </a:p>
          <a:p>
            <a:endParaRPr lang="en-IE" sz="6200" dirty="0"/>
          </a:p>
        </p:txBody>
      </p:sp>
      <p:sp>
        <p:nvSpPr>
          <p:cNvPr id="5" name="TextBox 4"/>
          <p:cNvSpPr txBox="1"/>
          <p:nvPr/>
        </p:nvSpPr>
        <p:spPr>
          <a:xfrm>
            <a:off x="996574" y="1844824"/>
            <a:ext cx="7632848" cy="923330"/>
          </a:xfrm>
          <a:prstGeom prst="rect">
            <a:avLst/>
          </a:prstGeom>
          <a:noFill/>
          <a:ln>
            <a:solidFill>
              <a:schemeClr val="bg1">
                <a:lumMod val="50000"/>
              </a:schemeClr>
            </a:solidFill>
          </a:ln>
        </p:spPr>
        <p:txBody>
          <a:bodyPr wrap="square" rtlCol="0">
            <a:spAutoFit/>
          </a:bodyPr>
          <a:lstStyle/>
          <a:p>
            <a:r>
              <a:rPr lang="en-IE" dirty="0">
                <a:solidFill>
                  <a:schemeClr val="bg2">
                    <a:lumMod val="50000"/>
                  </a:schemeClr>
                </a:solidFill>
                <a:latin typeface="Book Antiqua" pitchFamily="18" charset="0"/>
              </a:rPr>
              <a:t>&lt;?</a:t>
            </a:r>
            <a:r>
              <a:rPr lang="en-IE" dirty="0" err="1">
                <a:solidFill>
                  <a:schemeClr val="bg2">
                    <a:lumMod val="50000"/>
                  </a:schemeClr>
                </a:solidFill>
                <a:latin typeface="Book Antiqua" pitchFamily="18" charset="0"/>
              </a:rPr>
              <a:t>php</a:t>
            </a:r>
            <a:endParaRPr lang="en-IE" dirty="0">
              <a:solidFill>
                <a:schemeClr val="bg2">
                  <a:lumMod val="50000"/>
                </a:schemeClr>
              </a:solidFill>
              <a:latin typeface="Book Antiqua" pitchFamily="18" charset="0"/>
            </a:endParaRPr>
          </a:p>
          <a:p>
            <a:r>
              <a:rPr lang="en-IE" dirty="0">
                <a:solidFill>
                  <a:schemeClr val="bg2">
                    <a:lumMod val="50000"/>
                  </a:schemeClr>
                </a:solidFill>
                <a:latin typeface="Book Antiqua" pitchFamily="18" charset="0"/>
              </a:rPr>
              <a:t>	</a:t>
            </a:r>
            <a:r>
              <a:rPr lang="en-IE" dirty="0" smtClean="0">
                <a:solidFill>
                  <a:schemeClr val="bg2">
                    <a:lumMod val="50000"/>
                  </a:schemeClr>
                </a:solidFill>
                <a:latin typeface="Book Antiqua" pitchFamily="18" charset="0"/>
              </a:rPr>
              <a:t>echo </a:t>
            </a:r>
            <a:r>
              <a:rPr lang="en-IE" dirty="0">
                <a:solidFill>
                  <a:schemeClr val="bg2">
                    <a:lumMod val="50000"/>
                  </a:schemeClr>
                </a:solidFill>
                <a:latin typeface="Book Antiqua" pitchFamily="18" charset="0"/>
              </a:rPr>
              <a:t>"&lt;p&gt; todays date is " . date("</a:t>
            </a:r>
            <a:r>
              <a:rPr lang="en-IE" dirty="0" err="1">
                <a:solidFill>
                  <a:schemeClr val="bg2">
                    <a:lumMod val="50000"/>
                  </a:schemeClr>
                </a:solidFill>
                <a:latin typeface="Book Antiqua" pitchFamily="18" charset="0"/>
              </a:rPr>
              <a:t>l,F</a:t>
            </a:r>
            <a:r>
              <a:rPr lang="en-IE" dirty="0">
                <a:solidFill>
                  <a:schemeClr val="bg2">
                    <a:lumMod val="50000"/>
                  </a:schemeClr>
                </a:solidFill>
                <a:latin typeface="Book Antiqua" pitchFamily="18" charset="0"/>
              </a:rPr>
              <a:t> </a:t>
            </a:r>
            <a:r>
              <a:rPr lang="en-IE" dirty="0" err="1">
                <a:solidFill>
                  <a:schemeClr val="bg2">
                    <a:lumMod val="50000"/>
                  </a:schemeClr>
                </a:solidFill>
                <a:latin typeface="Book Antiqua" pitchFamily="18" charset="0"/>
              </a:rPr>
              <a:t>dS</a:t>
            </a:r>
            <a:r>
              <a:rPr lang="en-IE" dirty="0">
                <a:solidFill>
                  <a:schemeClr val="bg2">
                    <a:lumMod val="50000"/>
                  </a:schemeClr>
                </a:solidFill>
                <a:latin typeface="Book Antiqua" pitchFamily="18" charset="0"/>
              </a:rPr>
              <a:t> Y</a:t>
            </a:r>
            <a:r>
              <a:rPr lang="en-IE" dirty="0" smtClean="0">
                <a:solidFill>
                  <a:schemeClr val="bg2">
                    <a:lumMod val="50000"/>
                  </a:schemeClr>
                </a:solidFill>
                <a:latin typeface="Book Antiqua" pitchFamily="18" charset="0"/>
              </a:rPr>
              <a:t>.") . "&lt;/p&gt;" ;</a:t>
            </a:r>
            <a:endParaRPr lang="en-IE" dirty="0">
              <a:solidFill>
                <a:schemeClr val="bg2">
                  <a:lumMod val="50000"/>
                </a:schemeClr>
              </a:solidFill>
              <a:latin typeface="Book Antiqua" pitchFamily="18" charset="0"/>
            </a:endParaRPr>
          </a:p>
          <a:p>
            <a:r>
              <a:rPr lang="en-IE" dirty="0" smtClean="0">
                <a:solidFill>
                  <a:schemeClr val="bg2">
                    <a:lumMod val="50000"/>
                  </a:schemeClr>
                </a:solidFill>
                <a:latin typeface="Book Antiqua" pitchFamily="18" charset="0"/>
              </a:rPr>
              <a:t>?&gt;</a:t>
            </a:r>
            <a:endParaRPr lang="en-IE" dirty="0"/>
          </a:p>
        </p:txBody>
      </p:sp>
      <p:sp>
        <p:nvSpPr>
          <p:cNvPr id="6" name="Slide Number Placeholder 5"/>
          <p:cNvSpPr>
            <a:spLocks noGrp="1"/>
          </p:cNvSpPr>
          <p:nvPr>
            <p:ph type="sldNum" sz="quarter" idx="12"/>
          </p:nvPr>
        </p:nvSpPr>
        <p:spPr/>
        <p:txBody>
          <a:bodyPr/>
          <a:lstStyle/>
          <a:p>
            <a:fld id="{294F31CD-1E5F-4749-BEC8-20809B14E07B}" type="slidenum">
              <a:rPr lang="en-IE" smtClean="0"/>
              <a:t>17</a:t>
            </a:fld>
            <a:endParaRPr lang="en-IE"/>
          </a:p>
        </p:txBody>
      </p:sp>
    </p:spTree>
    <p:extLst>
      <p:ext uri="{BB962C8B-B14F-4D97-AF65-F5344CB8AC3E}">
        <p14:creationId xmlns:p14="http://schemas.microsoft.com/office/powerpoint/2010/main" val="531631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date()</a:t>
            </a:r>
            <a:endParaRPr lang="en-IE" dirty="0"/>
          </a:p>
        </p:txBody>
      </p:sp>
      <p:sp>
        <p:nvSpPr>
          <p:cNvPr id="3" name="Content Placeholder 2"/>
          <p:cNvSpPr>
            <a:spLocks noGrp="1"/>
          </p:cNvSpPr>
          <p:nvPr>
            <p:ph sz="quarter" idx="1"/>
          </p:nvPr>
        </p:nvSpPr>
        <p:spPr>
          <a:xfrm>
            <a:off x="914400" y="1447800"/>
            <a:ext cx="7772400" cy="5219700"/>
          </a:xfrm>
        </p:spPr>
        <p:txBody>
          <a:bodyPr>
            <a:normAutofit fontScale="25000" lnSpcReduction="20000"/>
          </a:bodyPr>
          <a:lstStyle/>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endParaRPr lang="en-IE" sz="5100" dirty="0">
              <a:solidFill>
                <a:schemeClr val="bg2">
                  <a:lumMod val="50000"/>
                </a:schemeClr>
              </a:solidFill>
              <a:latin typeface="Book Antiqua" pitchFamily="18" charset="0"/>
            </a:endParaRPr>
          </a:p>
          <a:p>
            <a:endParaRPr lang="en-IE" sz="5100" dirty="0" smtClean="0">
              <a:solidFill>
                <a:schemeClr val="bg2">
                  <a:lumMod val="50000"/>
                </a:schemeClr>
              </a:solidFill>
              <a:latin typeface="Book Antiqua" pitchFamily="18" charset="0"/>
            </a:endParaRPr>
          </a:p>
          <a:p>
            <a:r>
              <a:rPr lang="en-IE" sz="7200" dirty="0" smtClean="0"/>
              <a:t>Displays </a:t>
            </a:r>
            <a:r>
              <a:rPr lang="en-IE" sz="7200" dirty="0"/>
              <a:t>a date in the </a:t>
            </a:r>
            <a:r>
              <a:rPr lang="en-IE" sz="7200" b="1" dirty="0"/>
              <a:t>format</a:t>
            </a:r>
            <a:r>
              <a:rPr lang="en-IE" sz="7200" dirty="0"/>
              <a:t> specified in the </a:t>
            </a:r>
            <a:r>
              <a:rPr lang="en-IE" sz="7200" b="1" dirty="0"/>
              <a:t>format</a:t>
            </a:r>
            <a:r>
              <a:rPr lang="en-IE" sz="7200" dirty="0"/>
              <a:t> argument. Dates and times can be displayed in any order and combination, with any delimiters.</a:t>
            </a:r>
          </a:p>
          <a:p>
            <a:pPr marL="548640" lvl="2" indent="0">
              <a:buNone/>
            </a:pPr>
            <a:r>
              <a:rPr lang="en-IE" sz="6400" dirty="0"/>
              <a:t>d: Numeric day of the month </a:t>
            </a:r>
          </a:p>
          <a:p>
            <a:pPr marL="548640" lvl="2" indent="0">
              <a:buNone/>
            </a:pPr>
            <a:r>
              <a:rPr lang="en-IE" sz="6400" dirty="0"/>
              <a:t>F: Full month name </a:t>
            </a:r>
          </a:p>
          <a:p>
            <a:pPr marL="548640" lvl="2" indent="0">
              <a:buNone/>
            </a:pPr>
            <a:r>
              <a:rPr lang="en-IE" sz="6400" dirty="0"/>
              <a:t>l: (lowercase "L") Full day name </a:t>
            </a:r>
          </a:p>
          <a:p>
            <a:pPr marL="548640" lvl="2" indent="0">
              <a:buNone/>
            </a:pPr>
            <a:r>
              <a:rPr lang="en-IE" sz="6400" dirty="0"/>
              <a:t>S: suffix to numerical date (for example, 1st or 4th) </a:t>
            </a:r>
          </a:p>
          <a:p>
            <a:pPr marL="548640" lvl="2" indent="0">
              <a:buNone/>
            </a:pPr>
            <a:r>
              <a:rPr lang="en-IE" sz="6400" dirty="0"/>
              <a:t>Y: Four-digit year </a:t>
            </a:r>
            <a:endParaRPr lang="en-IE" sz="6400" dirty="0" smtClean="0"/>
          </a:p>
          <a:p>
            <a:r>
              <a:rPr lang="en-IE" sz="7200" dirty="0" smtClean="0"/>
              <a:t>A </a:t>
            </a:r>
            <a:r>
              <a:rPr lang="en-IE" sz="7200" b="1" dirty="0"/>
              <a:t>timestamp</a:t>
            </a:r>
            <a:r>
              <a:rPr lang="en-IE" sz="7200" dirty="0"/>
              <a:t> is a sequence of characters, denoting the date and/or time at which a certain event </a:t>
            </a:r>
            <a:r>
              <a:rPr lang="en-IE" sz="7200" dirty="0" smtClean="0"/>
              <a:t>occurred.</a:t>
            </a:r>
          </a:p>
          <a:p>
            <a:r>
              <a:rPr lang="en-IE" sz="7200" b="1" dirty="0"/>
              <a:t>Return value</a:t>
            </a:r>
            <a:r>
              <a:rPr lang="en-IE" sz="7200" dirty="0"/>
              <a:t>: Returns a formatted date string.</a:t>
            </a:r>
          </a:p>
          <a:p>
            <a:pPr marL="0" indent="0">
              <a:buNone/>
            </a:pPr>
            <a:r>
              <a:rPr lang="en-IE" sz="2400" dirty="0"/>
              <a:t/>
            </a:r>
            <a:br>
              <a:rPr lang="en-IE" sz="2400" dirty="0"/>
            </a:br>
            <a:r>
              <a:rPr lang="en-IE" sz="7200" dirty="0"/>
              <a:t/>
            </a:r>
            <a:br>
              <a:rPr lang="en-IE" sz="7200" dirty="0"/>
            </a:br>
            <a:r>
              <a:rPr lang="en-IE" sz="7200" dirty="0"/>
              <a:t>Note that the PHP date() function will return the current date/time of the server</a:t>
            </a:r>
            <a:r>
              <a:rPr lang="en-IE" sz="7200" dirty="0" smtClean="0"/>
              <a:t>!</a:t>
            </a:r>
          </a:p>
          <a:p>
            <a:pPr marL="0" indent="0">
              <a:buNone/>
            </a:pPr>
            <a:r>
              <a:rPr lang="en-IE" sz="7200" dirty="0" smtClean="0"/>
              <a:t>Further details: http</a:t>
            </a:r>
            <a:r>
              <a:rPr lang="en-IE" sz="7200" dirty="0"/>
              <a:t>://www.w3schools.com/php/php_ref_date.asp</a:t>
            </a:r>
          </a:p>
          <a:p>
            <a:endParaRPr lang="en-IE" sz="6800" dirty="0"/>
          </a:p>
        </p:txBody>
      </p:sp>
      <p:sp>
        <p:nvSpPr>
          <p:cNvPr id="4" name="Slide Number Placeholder 3"/>
          <p:cNvSpPr>
            <a:spLocks noGrp="1"/>
          </p:cNvSpPr>
          <p:nvPr>
            <p:ph type="sldNum" sz="quarter" idx="12"/>
          </p:nvPr>
        </p:nvSpPr>
        <p:spPr/>
        <p:txBody>
          <a:bodyPr/>
          <a:lstStyle/>
          <a:p>
            <a:fld id="{294F31CD-1E5F-4749-BEC8-20809B14E07B}" type="slidenum">
              <a:rPr lang="en-IE" smtClean="0"/>
              <a:t>18</a:t>
            </a:fld>
            <a:endParaRPr lang="en-IE"/>
          </a:p>
        </p:txBody>
      </p:sp>
      <p:pic>
        <p:nvPicPr>
          <p:cNvPr id="5" name="Picture 4"/>
          <p:cNvPicPr>
            <a:picLocks noChangeAspect="1"/>
          </p:cNvPicPr>
          <p:nvPr/>
        </p:nvPicPr>
        <p:blipFill>
          <a:blip r:embed="rId3"/>
          <a:stretch>
            <a:fillRect/>
          </a:stretch>
        </p:blipFill>
        <p:spPr>
          <a:xfrm>
            <a:off x="1043608" y="1428079"/>
            <a:ext cx="6162675" cy="1571625"/>
          </a:xfrm>
          <a:prstGeom prst="rect">
            <a:avLst/>
          </a:prstGeom>
        </p:spPr>
      </p:pic>
    </p:spTree>
    <p:extLst>
      <p:ext uri="{BB962C8B-B14F-4D97-AF65-F5344CB8AC3E}">
        <p14:creationId xmlns:p14="http://schemas.microsoft.com/office/powerpoint/2010/main" val="1125928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other date() examples</a:t>
            </a:r>
            <a:endParaRPr lang="en-IE" dirty="0"/>
          </a:p>
        </p:txBody>
      </p:sp>
      <p:sp>
        <p:nvSpPr>
          <p:cNvPr id="3" name="Slide Number Placeholder 2"/>
          <p:cNvSpPr>
            <a:spLocks noGrp="1"/>
          </p:cNvSpPr>
          <p:nvPr>
            <p:ph type="sldNum" sz="quarter" idx="12"/>
          </p:nvPr>
        </p:nvSpPr>
        <p:spPr/>
        <p:txBody>
          <a:bodyPr/>
          <a:lstStyle/>
          <a:p>
            <a:fld id="{294F31CD-1E5F-4749-BEC8-20809B14E07B}" type="slidenum">
              <a:rPr lang="en-IE" smtClean="0"/>
              <a:t>19</a:t>
            </a:fld>
            <a:endParaRPr lang="en-IE"/>
          </a:p>
        </p:txBody>
      </p:sp>
      <p:sp>
        <p:nvSpPr>
          <p:cNvPr id="4" name="Content Placeholder 3"/>
          <p:cNvSpPr>
            <a:spLocks noGrp="1"/>
          </p:cNvSpPr>
          <p:nvPr>
            <p:ph sz="quarter" idx="1"/>
          </p:nvPr>
        </p:nvSpPr>
        <p:spPr>
          <a:xfrm>
            <a:off x="146304" y="1447800"/>
            <a:ext cx="8890192" cy="4572000"/>
          </a:xfrm>
          <a:ln>
            <a:solidFill>
              <a:schemeClr val="bg1">
                <a:lumMod val="50000"/>
              </a:schemeClr>
            </a:solidFill>
          </a:ln>
        </p:spPr>
        <p:txBody>
          <a:bodyPr>
            <a:normAutofit/>
          </a:bodyPr>
          <a:lstStyle/>
          <a:p>
            <a:pPr marL="0" indent="0">
              <a:buNone/>
            </a:pPr>
            <a:r>
              <a:rPr lang="en-IE" sz="1800" dirty="0">
                <a:solidFill>
                  <a:schemeClr val="bg2">
                    <a:lumMod val="50000"/>
                  </a:schemeClr>
                </a:solidFill>
                <a:latin typeface="Book Antiqua" pitchFamily="18" charset="0"/>
              </a:rPr>
              <a:t>&lt;?</a:t>
            </a:r>
            <a:r>
              <a:rPr lang="en-IE" sz="1800" dirty="0" err="1">
                <a:solidFill>
                  <a:schemeClr val="bg2">
                    <a:lumMod val="50000"/>
                  </a:schemeClr>
                </a:solidFill>
                <a:latin typeface="Book Antiqua" pitchFamily="18" charset="0"/>
              </a:rPr>
              <a:t>php</a:t>
            </a:r>
            <a:r>
              <a:rPr lang="en-IE" sz="1800" dirty="0">
                <a:solidFill>
                  <a:schemeClr val="bg2">
                    <a:lumMod val="50000"/>
                  </a:schemeClr>
                </a:solidFill>
                <a:latin typeface="Book Antiqua" pitchFamily="18" charset="0"/>
              </a:rPr>
              <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Assuming today is March 10th, 2001, 5:16:18 pm, and that we are in the</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Mountain Standard Time (MST) Time Zone</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("F j, Y, g:i a"); // March 10, 2001, 5:16 pm</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m.d.y</a:t>
            </a:r>
            <a:r>
              <a:rPr lang="en-IE" sz="1800" dirty="0">
                <a:solidFill>
                  <a:schemeClr val="bg2">
                    <a:lumMod val="50000"/>
                  </a:schemeClr>
                </a:solidFill>
                <a:latin typeface="Book Antiqua" pitchFamily="18" charset="0"/>
              </a:rPr>
              <a:t>"); // 03.10.01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("j, n, Y"); // 10, 3, 2001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Ymd</a:t>
            </a:r>
            <a:r>
              <a:rPr lang="en-IE" sz="1800" dirty="0">
                <a:solidFill>
                  <a:schemeClr val="bg2">
                    <a:lumMod val="50000"/>
                  </a:schemeClr>
                </a:solidFill>
                <a:latin typeface="Book Antiqua" pitchFamily="18" charset="0"/>
              </a:rPr>
              <a:t>"); // 20010310</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('h-</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j-m-y, it is w Day'); // 05-16-18, 10-03-01, 1631 1618 6 Satpm01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\t \</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\t\h\e </a:t>
            </a:r>
            <a:r>
              <a:rPr lang="en-IE" sz="1800" dirty="0" err="1">
                <a:solidFill>
                  <a:schemeClr val="bg2">
                    <a:lumMod val="50000"/>
                  </a:schemeClr>
                </a:solidFill>
                <a:latin typeface="Book Antiqua" pitchFamily="18" charset="0"/>
              </a:rPr>
              <a:t>jS</a:t>
            </a:r>
            <a:r>
              <a:rPr lang="en-IE" sz="1800" dirty="0">
                <a:solidFill>
                  <a:schemeClr val="bg2">
                    <a:lumMod val="50000"/>
                  </a:schemeClr>
                </a:solidFill>
                <a:latin typeface="Book Antiqua" pitchFamily="18" charset="0"/>
              </a:rPr>
              <a:t> \d\a\y.'); // it is the 10th day.</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("D M j G:i:s T Y"); // Sat Mar 10 17:16:18 MST 2001</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a:t>
            </a:r>
            <a:r>
              <a:rPr lang="en-IE" sz="1800" dirty="0" err="1">
                <a:solidFill>
                  <a:schemeClr val="bg2">
                    <a:lumMod val="50000"/>
                  </a:schemeClr>
                </a:solidFill>
                <a:latin typeface="Book Antiqua" pitchFamily="18" charset="0"/>
              </a:rPr>
              <a:t>H:m:s</a:t>
            </a:r>
            <a:r>
              <a:rPr lang="en-IE" sz="1800" dirty="0">
                <a:solidFill>
                  <a:schemeClr val="bg2">
                    <a:lumMod val="50000"/>
                  </a:schemeClr>
                </a:solidFill>
                <a:latin typeface="Book Antiqua" pitchFamily="18" charset="0"/>
              </a:rPr>
              <a:t> \m \</a:t>
            </a:r>
            <a:r>
              <a:rPr lang="en-IE" sz="1800" dirty="0" err="1">
                <a:solidFill>
                  <a:schemeClr val="bg2">
                    <a:lumMod val="50000"/>
                  </a:schemeClr>
                </a:solidFill>
                <a:latin typeface="Book Antiqua" pitchFamily="18" charset="0"/>
              </a:rPr>
              <a:t>i</a:t>
            </a:r>
            <a:r>
              <a:rPr lang="en-IE" sz="1800" dirty="0">
                <a:solidFill>
                  <a:schemeClr val="bg2">
                    <a:lumMod val="50000"/>
                  </a:schemeClr>
                </a:solidFill>
                <a:latin typeface="Book Antiqua" pitchFamily="18" charset="0"/>
              </a:rPr>
              <a:t>\s\ \m\o\n\t\h'); // 17:03:18 m is month</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("H:i:s"); // 17:16:18</a:t>
            </a:r>
            <a:br>
              <a:rPr lang="en-IE" sz="1800" dirty="0">
                <a:solidFill>
                  <a:schemeClr val="bg2">
                    <a:lumMod val="50000"/>
                  </a:schemeClr>
                </a:solidFill>
                <a:latin typeface="Book Antiqua" pitchFamily="18" charset="0"/>
              </a:rPr>
            </a:br>
            <a:r>
              <a:rPr lang="en-IE" sz="1800" dirty="0" smtClean="0">
                <a:solidFill>
                  <a:schemeClr val="bg2">
                    <a:lumMod val="50000"/>
                  </a:schemeClr>
                </a:solidFill>
                <a:latin typeface="Book Antiqua" pitchFamily="18" charset="0"/>
              </a:rPr>
              <a:t>date</a:t>
            </a:r>
            <a:r>
              <a:rPr lang="en-IE" sz="1800" dirty="0">
                <a:solidFill>
                  <a:schemeClr val="bg2">
                    <a:lumMod val="50000"/>
                  </a:schemeClr>
                </a:solidFill>
                <a:latin typeface="Book Antiqua" pitchFamily="18" charset="0"/>
              </a:rPr>
              <a:t>("Y-m-d H:i:s"); // 2001-03-10 17:16:18 (the MySQL DATETIME format)</a:t>
            </a:r>
            <a:br>
              <a:rPr lang="en-IE" sz="1800" dirty="0">
                <a:solidFill>
                  <a:schemeClr val="bg2">
                    <a:lumMod val="50000"/>
                  </a:schemeClr>
                </a:solidFill>
                <a:latin typeface="Book Antiqua" pitchFamily="18" charset="0"/>
              </a:rPr>
            </a:br>
            <a:r>
              <a:rPr lang="en-IE" sz="1800" dirty="0">
                <a:solidFill>
                  <a:schemeClr val="bg2">
                    <a:lumMod val="50000"/>
                  </a:schemeClr>
                </a:solidFill>
                <a:latin typeface="Book Antiqua" pitchFamily="18" charset="0"/>
              </a:rPr>
              <a:t>?&gt;</a:t>
            </a:r>
          </a:p>
        </p:txBody>
      </p:sp>
    </p:spTree>
    <p:extLst>
      <p:ext uri="{BB962C8B-B14F-4D97-AF65-F5344CB8AC3E}">
        <p14:creationId xmlns:p14="http://schemas.microsoft.com/office/powerpoint/2010/main" val="2619255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
            </a:r>
            <a:br>
              <a:rPr lang="en-IE" b="1" dirty="0"/>
            </a:br>
            <a:r>
              <a:rPr lang="en-GB" b="1" dirty="0"/>
              <a:t>Server-Side Scripting</a:t>
            </a:r>
            <a:endParaRPr lang="en-IE" dirty="0"/>
          </a:p>
        </p:txBody>
      </p:sp>
      <p:sp>
        <p:nvSpPr>
          <p:cNvPr id="3" name="Content Placeholder 2"/>
          <p:cNvSpPr>
            <a:spLocks noGrp="1"/>
          </p:cNvSpPr>
          <p:nvPr>
            <p:ph sz="quarter" idx="1"/>
          </p:nvPr>
        </p:nvSpPr>
        <p:spPr/>
        <p:txBody>
          <a:bodyPr>
            <a:normAutofit fontScale="92500" lnSpcReduction="10000"/>
          </a:bodyPr>
          <a:lstStyle/>
          <a:p>
            <a:r>
              <a:rPr lang="en-IE" sz="2800" dirty="0" smtClean="0"/>
              <a:t>When </a:t>
            </a:r>
            <a:r>
              <a:rPr lang="en-IE" sz="2800" dirty="0"/>
              <a:t>building an interactive web site, there are two main types of scripting languages:</a:t>
            </a:r>
          </a:p>
          <a:p>
            <a:pPr lvl="0"/>
            <a:r>
              <a:rPr lang="en-IE" sz="2800" dirty="0"/>
              <a:t>Client side scripting: code runs within the web browser.</a:t>
            </a:r>
          </a:p>
          <a:p>
            <a:pPr lvl="1"/>
            <a:r>
              <a:rPr lang="en-IE" dirty="0"/>
              <a:t>JavaScript is an example of client-side scripting.</a:t>
            </a:r>
          </a:p>
          <a:p>
            <a:pPr lvl="1"/>
            <a:r>
              <a:rPr lang="en-IE" dirty="0"/>
              <a:t>Useful for implementing a specific set of features, e.g. image roll-overs, form validation, etc.</a:t>
            </a:r>
          </a:p>
          <a:p>
            <a:pPr lvl="0"/>
            <a:r>
              <a:rPr lang="en-IE" sz="2800" dirty="0"/>
              <a:t>Server side scripting: code runs within the web server.</a:t>
            </a:r>
          </a:p>
          <a:p>
            <a:pPr lvl="1"/>
            <a:r>
              <a:rPr lang="en-IE" dirty="0"/>
              <a:t>Lots of examples: Java Service Pages (JSPs), Active Server Pages (ASPs), PHP, etc.</a:t>
            </a:r>
          </a:p>
          <a:p>
            <a:pPr lvl="1"/>
            <a:r>
              <a:rPr lang="en-GB" dirty="0"/>
              <a:t>Useful for implementing a specific set of features, e.g. create a database driven web site, form validation, etc</a:t>
            </a:r>
            <a:r>
              <a:rPr lang="en-GB" dirty="0" smtClean="0"/>
              <a:t>.</a:t>
            </a:r>
          </a:p>
          <a:p>
            <a:pPr lvl="1"/>
            <a:r>
              <a:rPr lang="en-IE" dirty="0" smtClean="0"/>
              <a:t>Do </a:t>
            </a:r>
            <a:r>
              <a:rPr lang="en-IE" dirty="0"/>
              <a:t>not need to worry about compatibility issues.</a:t>
            </a:r>
          </a:p>
          <a:p>
            <a:pPr lvl="1"/>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2</a:t>
            </a:fld>
            <a:endParaRPr lang="en-IE" dirty="0"/>
          </a:p>
        </p:txBody>
      </p:sp>
    </p:spTree>
    <p:extLst>
      <p:ext uri="{BB962C8B-B14F-4D97-AF65-F5344CB8AC3E}">
        <p14:creationId xmlns:p14="http://schemas.microsoft.com/office/powerpoint/2010/main" val="3662803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a:t>Get Your Time </a:t>
            </a:r>
            <a:r>
              <a:rPr lang="en-IE" b="1" dirty="0" smtClean="0"/>
              <a:t>Zone</a:t>
            </a:r>
            <a:endParaRPr lang="en-IE" dirty="0"/>
          </a:p>
        </p:txBody>
      </p:sp>
      <p:sp>
        <p:nvSpPr>
          <p:cNvPr id="3" name="Slide Number Placeholder 2"/>
          <p:cNvSpPr>
            <a:spLocks noGrp="1"/>
          </p:cNvSpPr>
          <p:nvPr>
            <p:ph type="sldNum" sz="quarter" idx="12"/>
          </p:nvPr>
        </p:nvSpPr>
        <p:spPr/>
        <p:txBody>
          <a:bodyPr/>
          <a:lstStyle/>
          <a:p>
            <a:fld id="{294F31CD-1E5F-4749-BEC8-20809B14E07B}" type="slidenum">
              <a:rPr lang="en-IE" smtClean="0"/>
              <a:t>20</a:t>
            </a:fld>
            <a:endParaRPr lang="en-IE"/>
          </a:p>
        </p:txBody>
      </p:sp>
      <p:sp>
        <p:nvSpPr>
          <p:cNvPr id="4" name="Content Placeholder 3"/>
          <p:cNvSpPr>
            <a:spLocks noGrp="1"/>
          </p:cNvSpPr>
          <p:nvPr>
            <p:ph sz="quarter" idx="1"/>
          </p:nvPr>
        </p:nvSpPr>
        <p:spPr>
          <a:xfrm>
            <a:off x="755576" y="1447800"/>
            <a:ext cx="8136904" cy="5219700"/>
          </a:xfrm>
        </p:spPr>
        <p:txBody>
          <a:bodyPr>
            <a:normAutofit/>
          </a:bodyPr>
          <a:lstStyle/>
          <a:p>
            <a:r>
              <a:rPr lang="en-IE" dirty="0" smtClean="0"/>
              <a:t>If </a:t>
            </a:r>
            <a:r>
              <a:rPr lang="en-IE" dirty="0"/>
              <a:t>the time you got back from the code is not the right time, it's probably because your server is in another country or set up for a different </a:t>
            </a:r>
            <a:r>
              <a:rPr lang="en-IE" dirty="0" err="1"/>
              <a:t>timezone</a:t>
            </a:r>
            <a:r>
              <a:rPr lang="en-IE" dirty="0"/>
              <a:t>.</a:t>
            </a:r>
          </a:p>
          <a:p>
            <a:r>
              <a:rPr lang="en-IE" dirty="0"/>
              <a:t>So, if you need the time to be correct according to a specific location, you can set a </a:t>
            </a:r>
            <a:r>
              <a:rPr lang="en-IE" dirty="0" err="1"/>
              <a:t>timezone</a:t>
            </a:r>
            <a:r>
              <a:rPr lang="en-IE" dirty="0"/>
              <a:t> to use. </a:t>
            </a:r>
          </a:p>
          <a:p>
            <a:r>
              <a:rPr lang="en-IE" dirty="0"/>
              <a:t>The example below sets the </a:t>
            </a:r>
            <a:r>
              <a:rPr lang="en-IE" dirty="0" err="1"/>
              <a:t>timezone</a:t>
            </a:r>
            <a:r>
              <a:rPr lang="en-IE" dirty="0"/>
              <a:t> </a:t>
            </a:r>
            <a:r>
              <a:rPr lang="en-IE" dirty="0" smtClean="0"/>
              <a:t>to America/</a:t>
            </a:r>
            <a:r>
              <a:rPr lang="en-IE" dirty="0" err="1" smtClean="0"/>
              <a:t>New_York</a:t>
            </a:r>
            <a:r>
              <a:rPr lang="en-IE" dirty="0"/>
              <a:t>", then outputs the current time in the specified format</a:t>
            </a:r>
            <a:r>
              <a:rPr lang="en-IE" dirty="0" smtClean="0"/>
              <a:t>:</a:t>
            </a:r>
          </a:p>
          <a:p>
            <a:endParaRPr lang="en-IE" dirty="0"/>
          </a:p>
          <a:p>
            <a:endParaRPr lang="en-IE" dirty="0" smtClean="0"/>
          </a:p>
          <a:p>
            <a:endParaRPr lang="en-IE" dirty="0"/>
          </a:p>
          <a:p>
            <a:r>
              <a:rPr lang="en-IE" dirty="0"/>
              <a:t>http://php.net/manual/en/timezones.php</a:t>
            </a:r>
          </a:p>
          <a:p>
            <a:endParaRPr lang="en-IE" dirty="0"/>
          </a:p>
        </p:txBody>
      </p:sp>
      <p:pic>
        <p:nvPicPr>
          <p:cNvPr id="5" name="Picture 4"/>
          <p:cNvPicPr>
            <a:picLocks noChangeAspect="1"/>
          </p:cNvPicPr>
          <p:nvPr/>
        </p:nvPicPr>
        <p:blipFill>
          <a:blip r:embed="rId2"/>
          <a:stretch>
            <a:fillRect/>
          </a:stretch>
        </p:blipFill>
        <p:spPr>
          <a:xfrm>
            <a:off x="1547664" y="4797152"/>
            <a:ext cx="5716630" cy="1006624"/>
          </a:xfrm>
          <a:prstGeom prst="rect">
            <a:avLst/>
          </a:prstGeom>
        </p:spPr>
      </p:pic>
    </p:spTree>
    <p:extLst>
      <p:ext uri="{BB962C8B-B14F-4D97-AF65-F5344CB8AC3E}">
        <p14:creationId xmlns:p14="http://schemas.microsoft.com/office/powerpoint/2010/main" val="90204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Try this</a:t>
            </a:r>
            <a:endParaRPr lang="en-IE" dirty="0"/>
          </a:p>
        </p:txBody>
      </p:sp>
      <p:sp>
        <p:nvSpPr>
          <p:cNvPr id="3" name="Slide Number Placeholder 2"/>
          <p:cNvSpPr>
            <a:spLocks noGrp="1"/>
          </p:cNvSpPr>
          <p:nvPr>
            <p:ph type="sldNum" sz="quarter" idx="12"/>
          </p:nvPr>
        </p:nvSpPr>
        <p:spPr/>
        <p:txBody>
          <a:bodyPr/>
          <a:lstStyle/>
          <a:p>
            <a:fld id="{294F31CD-1E5F-4749-BEC8-20809B14E07B}" type="slidenum">
              <a:rPr lang="en-IE" smtClean="0"/>
              <a:t>21</a:t>
            </a:fld>
            <a:endParaRPr lang="en-IE"/>
          </a:p>
        </p:txBody>
      </p:sp>
      <p:sp>
        <p:nvSpPr>
          <p:cNvPr id="4" name="Content Placeholder 3"/>
          <p:cNvSpPr>
            <a:spLocks noGrp="1"/>
          </p:cNvSpPr>
          <p:nvPr>
            <p:ph sz="quarter" idx="1"/>
          </p:nvPr>
        </p:nvSpPr>
        <p:spPr/>
        <p:txBody>
          <a:bodyPr/>
          <a:lstStyle/>
          <a:p>
            <a:r>
              <a:rPr lang="en-IE" dirty="0" smtClean="0"/>
              <a:t>Output your name and address on separate lines. Use the </a:t>
            </a:r>
            <a:r>
              <a:rPr lang="en-IE" sz="2000" dirty="0" smtClean="0">
                <a:solidFill>
                  <a:schemeClr val="bg2">
                    <a:lumMod val="50000"/>
                  </a:schemeClr>
                </a:solidFill>
                <a:latin typeface="Book Antiqua" pitchFamily="18" charset="0"/>
              </a:rPr>
              <a:t>&lt;h2&gt; </a:t>
            </a:r>
            <a:r>
              <a:rPr lang="en-IE" dirty="0" smtClean="0"/>
              <a:t>tag to format your text.</a:t>
            </a:r>
          </a:p>
          <a:p>
            <a:r>
              <a:rPr lang="en-IE" dirty="0" smtClean="0"/>
              <a:t>One thing to note – when you outputting tags within </a:t>
            </a:r>
            <a:r>
              <a:rPr lang="en-IE" sz="2000" dirty="0" smtClean="0">
                <a:solidFill>
                  <a:schemeClr val="bg2">
                    <a:lumMod val="50000"/>
                  </a:schemeClr>
                </a:solidFill>
                <a:latin typeface="Book Antiqua" pitchFamily="18" charset="0"/>
              </a:rPr>
              <a:t>echo </a:t>
            </a:r>
            <a:r>
              <a:rPr lang="en-IE" dirty="0" smtClean="0"/>
              <a:t>the rules from HTML still apply i.e. block tags v’s inline tags etc.</a:t>
            </a:r>
            <a:endParaRPr lang="en-IE" dirty="0"/>
          </a:p>
        </p:txBody>
      </p:sp>
    </p:spTree>
    <p:extLst>
      <p:ext uri="{BB962C8B-B14F-4D97-AF65-F5344CB8AC3E}">
        <p14:creationId xmlns:p14="http://schemas.microsoft.com/office/powerpoint/2010/main" val="1242907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081"/>
            <a:ext cx="7772400" cy="1143000"/>
          </a:xfrm>
        </p:spPr>
        <p:txBody>
          <a:bodyPr>
            <a:normAutofit fontScale="90000"/>
          </a:bodyPr>
          <a:lstStyle/>
          <a:p>
            <a:r>
              <a:rPr lang="en-GB" b="1" dirty="0" smtClean="0"/>
              <a:t>Advantages </a:t>
            </a:r>
            <a:r>
              <a:rPr lang="en-GB" b="1" dirty="0"/>
              <a:t>of </a:t>
            </a:r>
            <a:r>
              <a:rPr lang="en-GB" b="1" dirty="0" smtClean="0"/>
              <a:t>Server-Side Scripting</a:t>
            </a:r>
            <a:r>
              <a:rPr lang="en-GB" b="1" dirty="0"/>
              <a:t>:</a:t>
            </a:r>
            <a:endParaRPr lang="en-IE" b="1" dirty="0"/>
          </a:p>
        </p:txBody>
      </p:sp>
      <p:sp>
        <p:nvSpPr>
          <p:cNvPr id="3" name="Content Placeholder 2"/>
          <p:cNvSpPr>
            <a:spLocks noGrp="1"/>
          </p:cNvSpPr>
          <p:nvPr>
            <p:ph sz="quarter" idx="1"/>
          </p:nvPr>
        </p:nvSpPr>
        <p:spPr>
          <a:xfrm>
            <a:off x="914400" y="1447800"/>
            <a:ext cx="7772400" cy="4933528"/>
          </a:xfrm>
        </p:spPr>
        <p:txBody>
          <a:bodyPr>
            <a:normAutofit fontScale="77500" lnSpcReduction="20000"/>
          </a:bodyPr>
          <a:lstStyle/>
          <a:p>
            <a:pPr lvl="0"/>
            <a:r>
              <a:rPr lang="en-GB" sz="3100" dirty="0" smtClean="0"/>
              <a:t>No </a:t>
            </a:r>
            <a:r>
              <a:rPr lang="en-GB" sz="3100" dirty="0"/>
              <a:t>browser compatibility issues: </a:t>
            </a:r>
            <a:endParaRPr lang="en-GB" sz="3100" dirty="0" smtClean="0"/>
          </a:p>
          <a:p>
            <a:pPr lvl="1"/>
            <a:r>
              <a:rPr lang="en-GB" sz="2600" dirty="0" smtClean="0"/>
              <a:t>PHP </a:t>
            </a:r>
            <a:r>
              <a:rPr lang="en-GB" sz="2600" dirty="0"/>
              <a:t>scripts are interpreted by the web server and nothing else, so you don’t have to worry about whether the language you are using will be supported by your visitor’s browsers.</a:t>
            </a:r>
            <a:endParaRPr lang="en-IE" sz="2600" dirty="0"/>
          </a:p>
          <a:p>
            <a:pPr lvl="0"/>
            <a:r>
              <a:rPr lang="en-GB" sz="3100" dirty="0"/>
              <a:t>Access to server-side resources: </a:t>
            </a:r>
            <a:endParaRPr lang="en-GB" sz="3100" dirty="0" smtClean="0"/>
          </a:p>
          <a:p>
            <a:pPr lvl="1"/>
            <a:r>
              <a:rPr lang="en-GB" sz="2600" dirty="0" smtClean="0"/>
              <a:t>In </a:t>
            </a:r>
            <a:r>
              <a:rPr lang="en-GB" sz="2600" dirty="0"/>
              <a:t>the above example, we placed the date according to the web server into the web page. If we had inserted the date using JavaScript, we would only be able to display the date according to the computer on which the web browser was running. Now, while this isn’t an especially impressive example of the exploitation of server-side resources, we could just as easily have script running on the web server, for example, information stored in a MySQL database that runs on the web server computer.</a:t>
            </a:r>
            <a:endParaRPr lang="en-IE" sz="2600" dirty="0"/>
          </a:p>
          <a:p>
            <a:pPr lvl="0"/>
            <a:r>
              <a:rPr lang="en-GB" sz="3100" dirty="0"/>
              <a:t>Reduced load on the client:</a:t>
            </a:r>
            <a:r>
              <a:rPr lang="en-GB" sz="3100" b="1" dirty="0"/>
              <a:t> </a:t>
            </a:r>
            <a:endParaRPr lang="en-GB" sz="3100" b="1" dirty="0" smtClean="0"/>
          </a:p>
          <a:p>
            <a:pPr lvl="1"/>
            <a:r>
              <a:rPr lang="en-GB" sz="2600" dirty="0" smtClean="0"/>
              <a:t>JavaScript </a:t>
            </a:r>
            <a:r>
              <a:rPr lang="en-GB" sz="2600" dirty="0"/>
              <a:t>can significantly slow down the display of a web page on slower computers as the browser must run the script before it can display the web page. With server-side scripting, this becomes the burden of the web server machine.</a:t>
            </a:r>
            <a:endParaRPr lang="en-IE" sz="2600"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22</a:t>
            </a:fld>
            <a:endParaRPr lang="en-IE"/>
          </a:p>
        </p:txBody>
      </p:sp>
    </p:spTree>
    <p:extLst>
      <p:ext uri="{BB962C8B-B14F-4D97-AF65-F5344CB8AC3E}">
        <p14:creationId xmlns:p14="http://schemas.microsoft.com/office/powerpoint/2010/main" val="3619285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7772400" cy="1143000"/>
          </a:xfrm>
        </p:spPr>
        <p:txBody>
          <a:bodyPr>
            <a:normAutofit fontScale="90000"/>
          </a:bodyPr>
          <a:lstStyle/>
          <a:p>
            <a:r>
              <a:rPr lang="en-GB" b="1" dirty="0" smtClean="0"/>
              <a:t/>
            </a:r>
            <a:br>
              <a:rPr lang="en-GB" b="1" dirty="0" smtClean="0"/>
            </a:br>
            <a:r>
              <a:rPr lang="en-GB" b="1" dirty="0" smtClean="0"/>
              <a:t>Where </a:t>
            </a:r>
            <a:r>
              <a:rPr lang="en-GB" b="1" dirty="0"/>
              <a:t>can I place my PHP code?</a:t>
            </a:r>
            <a:r>
              <a:rPr lang="en-IE" b="1" dirty="0"/>
              <a:t/>
            </a:r>
            <a:br>
              <a:rPr lang="en-IE" b="1" dirty="0"/>
            </a:br>
            <a:endParaRPr lang="en-IE" dirty="0"/>
          </a:p>
        </p:txBody>
      </p:sp>
      <p:sp>
        <p:nvSpPr>
          <p:cNvPr id="3" name="Content Placeholder 2"/>
          <p:cNvSpPr>
            <a:spLocks noGrp="1"/>
          </p:cNvSpPr>
          <p:nvPr>
            <p:ph sz="quarter" idx="1"/>
          </p:nvPr>
        </p:nvSpPr>
        <p:spPr>
          <a:xfrm>
            <a:off x="899592" y="1340768"/>
            <a:ext cx="7772400" cy="4572000"/>
          </a:xfrm>
        </p:spPr>
        <p:txBody>
          <a:bodyPr>
            <a:normAutofit/>
          </a:bodyPr>
          <a:lstStyle/>
          <a:p>
            <a:r>
              <a:rPr lang="en-GB" dirty="0" smtClean="0"/>
              <a:t>When </a:t>
            </a:r>
            <a:r>
              <a:rPr lang="en-GB" dirty="0"/>
              <a:t>PHP parses a file, it looks for opening and closing tags, which tell </a:t>
            </a:r>
            <a:r>
              <a:rPr lang="en-GB" dirty="0" err="1"/>
              <a:t>php</a:t>
            </a:r>
            <a:r>
              <a:rPr lang="en-GB" dirty="0"/>
              <a:t> to start and stop interpreting the code between them. </a:t>
            </a:r>
            <a:endParaRPr lang="en-GB" dirty="0" smtClean="0"/>
          </a:p>
          <a:p>
            <a:r>
              <a:rPr lang="en-GB" dirty="0" smtClean="0"/>
              <a:t>Parsing </a:t>
            </a:r>
            <a:r>
              <a:rPr lang="en-GB" dirty="0"/>
              <a:t>in this manner allows </a:t>
            </a:r>
            <a:r>
              <a:rPr lang="en-GB" dirty="0" err="1"/>
              <a:t>php</a:t>
            </a:r>
            <a:r>
              <a:rPr lang="en-GB" dirty="0"/>
              <a:t> to be embedded in all sorts of different documents, as everything outside of a pair of opening and closing tags is ignored by the PHP parser. </a:t>
            </a:r>
            <a:endParaRPr lang="en-GB" dirty="0" smtClean="0"/>
          </a:p>
          <a:p>
            <a:r>
              <a:rPr lang="en-GB" dirty="0" smtClean="0"/>
              <a:t>Most </a:t>
            </a:r>
            <a:r>
              <a:rPr lang="en-GB" dirty="0"/>
              <a:t>of the time you will see </a:t>
            </a:r>
            <a:r>
              <a:rPr lang="en-GB" dirty="0" err="1"/>
              <a:t>php</a:t>
            </a:r>
            <a:r>
              <a:rPr lang="en-GB" dirty="0"/>
              <a:t> embedded in HTML documents, as in this example. </a:t>
            </a:r>
            <a:endParaRPr lang="en-IE" dirty="0"/>
          </a:p>
        </p:txBody>
      </p:sp>
      <p:sp>
        <p:nvSpPr>
          <p:cNvPr id="5" name="TextBox 4"/>
          <p:cNvSpPr txBox="1"/>
          <p:nvPr/>
        </p:nvSpPr>
        <p:spPr>
          <a:xfrm>
            <a:off x="1619672" y="4991681"/>
            <a:ext cx="5688632" cy="1200329"/>
          </a:xfrm>
          <a:prstGeom prst="rect">
            <a:avLst/>
          </a:prstGeom>
          <a:noFill/>
          <a:ln>
            <a:solidFill>
              <a:schemeClr val="bg1">
                <a:lumMod val="50000"/>
              </a:schemeClr>
            </a:solidFill>
          </a:ln>
        </p:spPr>
        <p:txBody>
          <a:bodyPr wrap="square" rtlCol="0">
            <a:spAutoFit/>
          </a:bodyPr>
          <a:lstStyle/>
          <a:p>
            <a:pPr marL="0" lvl="2"/>
            <a:r>
              <a:rPr lang="en-GB" dirty="0" smtClean="0">
                <a:solidFill>
                  <a:schemeClr val="bg2">
                    <a:lumMod val="50000"/>
                  </a:schemeClr>
                </a:solidFill>
                <a:latin typeface="Book Antiqua" pitchFamily="18" charset="0"/>
              </a:rPr>
              <a:t>&lt;p&gt;This is going to be ignored.&lt;/p&gt;</a:t>
            </a:r>
            <a:br>
              <a:rPr lang="en-GB" dirty="0" smtClean="0">
                <a:solidFill>
                  <a:schemeClr val="bg2">
                    <a:lumMod val="50000"/>
                  </a:schemeClr>
                </a:solidFill>
                <a:latin typeface="Book Antiqua" pitchFamily="18" charset="0"/>
              </a:rPr>
            </a:br>
            <a:r>
              <a:rPr lang="en-GB" dirty="0" smtClean="0">
                <a:solidFill>
                  <a:schemeClr val="bg2">
                    <a:lumMod val="50000"/>
                  </a:schemeClr>
                </a:solidFill>
                <a:latin typeface="Book Antiqua" pitchFamily="18" charset="0"/>
              </a:rPr>
              <a:t>&lt;?</a:t>
            </a:r>
            <a:r>
              <a:rPr lang="en-GB" dirty="0" err="1" smtClean="0">
                <a:solidFill>
                  <a:schemeClr val="bg2">
                    <a:lumMod val="50000"/>
                  </a:schemeClr>
                </a:solidFill>
                <a:latin typeface="Book Antiqua" pitchFamily="18" charset="0"/>
              </a:rPr>
              <a:t>php</a:t>
            </a:r>
            <a:r>
              <a:rPr lang="en-GB" dirty="0" smtClean="0">
                <a:solidFill>
                  <a:schemeClr val="bg2">
                    <a:lumMod val="50000"/>
                  </a:schemeClr>
                </a:solidFill>
                <a:latin typeface="Book Antiqua" pitchFamily="18" charset="0"/>
              </a:rPr>
              <a:t> echo “While this is going to be parsed.”; ?&gt;</a:t>
            </a:r>
            <a:br>
              <a:rPr lang="en-GB" dirty="0" smtClean="0">
                <a:solidFill>
                  <a:schemeClr val="bg2">
                    <a:lumMod val="50000"/>
                  </a:schemeClr>
                </a:solidFill>
                <a:latin typeface="Book Antiqua" pitchFamily="18" charset="0"/>
              </a:rPr>
            </a:br>
            <a:r>
              <a:rPr lang="en-GB" dirty="0" smtClean="0">
                <a:solidFill>
                  <a:schemeClr val="bg2">
                    <a:lumMod val="50000"/>
                  </a:schemeClr>
                </a:solidFill>
                <a:latin typeface="Book Antiqua" pitchFamily="18" charset="0"/>
              </a:rPr>
              <a:t>&lt;p&gt;This will also be ignored.&lt;/p&gt;</a:t>
            </a:r>
            <a:endParaRPr lang="en-IE" dirty="0" smtClean="0">
              <a:solidFill>
                <a:schemeClr val="bg2">
                  <a:lumMod val="50000"/>
                </a:schemeClr>
              </a:solidFill>
              <a:latin typeface="Book Antiqua" pitchFamily="18" charset="0"/>
            </a:endParaRPr>
          </a:p>
          <a:p>
            <a:endParaRPr lang="en-IE" dirty="0"/>
          </a:p>
        </p:txBody>
      </p:sp>
      <p:sp>
        <p:nvSpPr>
          <p:cNvPr id="6" name="Slide Number Placeholder 5"/>
          <p:cNvSpPr>
            <a:spLocks noGrp="1"/>
          </p:cNvSpPr>
          <p:nvPr>
            <p:ph type="sldNum" sz="quarter" idx="12"/>
          </p:nvPr>
        </p:nvSpPr>
        <p:spPr/>
        <p:txBody>
          <a:bodyPr/>
          <a:lstStyle/>
          <a:p>
            <a:fld id="{294F31CD-1E5F-4749-BEC8-20809B14E07B}" type="slidenum">
              <a:rPr lang="en-IE" smtClean="0"/>
              <a:t>23</a:t>
            </a:fld>
            <a:endParaRPr lang="en-IE"/>
          </a:p>
        </p:txBody>
      </p:sp>
    </p:spTree>
    <p:extLst>
      <p:ext uri="{BB962C8B-B14F-4D97-AF65-F5344CB8AC3E}">
        <p14:creationId xmlns:p14="http://schemas.microsoft.com/office/powerpoint/2010/main" val="2297375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08720"/>
            <a:ext cx="7978080" cy="5616624"/>
          </a:xfrm>
        </p:spPr>
        <p:txBody>
          <a:bodyPr>
            <a:normAutofit fontScale="85000" lnSpcReduction="20000"/>
          </a:bodyPr>
          <a:lstStyle/>
          <a:p>
            <a:r>
              <a:rPr lang="en-GB" dirty="0"/>
              <a:t>You can also use more advanced structures: </a:t>
            </a:r>
            <a:endParaRPr lang="en-IE"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a:t>
            </a:r>
            <a:r>
              <a:rPr lang="en-GB" dirty="0"/>
              <a:t>works as expected, because when PHP hits the ?&gt; closing tags, it simply starts outputting whatever it finds until it hits another opening tag. The example given here is contrived, of course, but for outputting large blocks of text, dropping out of PHP parsing mode is generally more efficient than sending all of the text through </a:t>
            </a:r>
            <a:r>
              <a:rPr lang="en-GB" dirty="0" smtClean="0">
                <a:solidFill>
                  <a:schemeClr val="bg2">
                    <a:lumMod val="50000"/>
                  </a:schemeClr>
                </a:solidFill>
              </a:rPr>
              <a:t>echo </a:t>
            </a:r>
            <a:r>
              <a:rPr lang="en-GB" dirty="0"/>
              <a:t>or </a:t>
            </a:r>
            <a:r>
              <a:rPr lang="en-GB" dirty="0">
                <a:solidFill>
                  <a:schemeClr val="bg2">
                    <a:lumMod val="50000"/>
                  </a:schemeClr>
                </a:solidFill>
              </a:rPr>
              <a:t>print(). </a:t>
            </a:r>
            <a:endParaRPr lang="en-IE" dirty="0">
              <a:solidFill>
                <a:schemeClr val="bg2">
                  <a:lumMod val="50000"/>
                </a:schemeClr>
              </a:solidFill>
            </a:endParaRPr>
          </a:p>
          <a:p>
            <a:endParaRPr lang="en-IE" dirty="0"/>
          </a:p>
        </p:txBody>
      </p:sp>
      <p:sp>
        <p:nvSpPr>
          <p:cNvPr id="4" name="TextBox 3"/>
          <p:cNvSpPr txBox="1"/>
          <p:nvPr/>
        </p:nvSpPr>
        <p:spPr>
          <a:xfrm>
            <a:off x="1478569" y="1556792"/>
            <a:ext cx="5256584" cy="2800767"/>
          </a:xfrm>
          <a:prstGeom prst="rect">
            <a:avLst/>
          </a:prstGeom>
          <a:noFill/>
          <a:ln>
            <a:solidFill>
              <a:schemeClr val="bg1">
                <a:lumMod val="50000"/>
              </a:schemeClr>
            </a:solidFill>
          </a:ln>
        </p:spPr>
        <p:txBody>
          <a:bodyPr wrap="square" rtlCol="0">
            <a:spAutoFit/>
          </a:bodyPr>
          <a:lstStyle/>
          <a:p>
            <a:r>
              <a:rPr lang="en-GB" sz="1600" dirty="0" smtClean="0">
                <a:solidFill>
                  <a:schemeClr val="bg2">
                    <a:lumMod val="50000"/>
                  </a:schemeClr>
                </a:solidFill>
                <a:latin typeface="Book Antiqua" pitchFamily="18" charset="0"/>
              </a:rPr>
              <a:t>&lt;?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if ($expression) {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&lt;strong&gt;This is true.&lt;/strong&gt;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else {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&lt;strong&gt;This is false.&lt;/strong&gt;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   &lt;?</a:t>
            </a:r>
            <a:r>
              <a:rPr lang="en-GB" sz="1600" dirty="0" err="1" smtClean="0">
                <a:solidFill>
                  <a:schemeClr val="bg2">
                    <a:lumMod val="50000"/>
                  </a:schemeClr>
                </a:solidFill>
                <a:latin typeface="Book Antiqua" pitchFamily="18" charset="0"/>
              </a:rPr>
              <a:t>php</a:t>
            </a:r>
            <a:r>
              <a:rPr lang="en-GB" sz="1600" dirty="0" smtClean="0">
                <a:solidFill>
                  <a:schemeClr val="bg2">
                    <a:lumMod val="50000"/>
                  </a:schemeClr>
                </a:solidFill>
                <a:latin typeface="Book Antiqua" pitchFamily="18" charset="0"/>
              </a:rPr>
              <a:t> </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a:t>
            </a:r>
            <a:br>
              <a:rPr lang="en-GB" sz="1600" dirty="0" smtClean="0">
                <a:solidFill>
                  <a:schemeClr val="bg2">
                    <a:lumMod val="50000"/>
                  </a:schemeClr>
                </a:solidFill>
                <a:latin typeface="Book Antiqua" pitchFamily="18" charset="0"/>
              </a:rPr>
            </a:br>
            <a:r>
              <a:rPr lang="en-GB" sz="1600" dirty="0" smtClean="0">
                <a:solidFill>
                  <a:schemeClr val="bg2">
                    <a:lumMod val="50000"/>
                  </a:schemeClr>
                </a:solidFill>
                <a:latin typeface="Book Antiqua" pitchFamily="18" charset="0"/>
              </a:rPr>
              <a:t>?&gt;</a:t>
            </a:r>
            <a:endParaRPr lang="en-IE" dirty="0"/>
          </a:p>
        </p:txBody>
      </p:sp>
      <p:sp>
        <p:nvSpPr>
          <p:cNvPr id="5" name="Slide Number Placeholder 4"/>
          <p:cNvSpPr>
            <a:spLocks noGrp="1"/>
          </p:cNvSpPr>
          <p:nvPr>
            <p:ph type="sldNum" sz="quarter" idx="12"/>
          </p:nvPr>
        </p:nvSpPr>
        <p:spPr/>
        <p:txBody>
          <a:bodyPr/>
          <a:lstStyle/>
          <a:p>
            <a:fld id="{294F31CD-1E5F-4749-BEC8-20809B14E07B}" type="slidenum">
              <a:rPr lang="en-IE" smtClean="0"/>
              <a:t>24</a:t>
            </a:fld>
            <a:endParaRPr lang="en-IE"/>
          </a:p>
        </p:txBody>
      </p:sp>
    </p:spTree>
    <p:extLst>
      <p:ext uri="{BB962C8B-B14F-4D97-AF65-F5344CB8AC3E}">
        <p14:creationId xmlns:p14="http://schemas.microsoft.com/office/powerpoint/2010/main" val="1288808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a:t/>
            </a:r>
            <a:br>
              <a:rPr lang="en-IE" b="1" dirty="0"/>
            </a:br>
            <a:r>
              <a:rPr lang="en-IE" b="1" dirty="0"/>
              <a:t>What is PHP?</a:t>
            </a:r>
            <a:endParaRPr lang="en-IE" dirty="0"/>
          </a:p>
        </p:txBody>
      </p:sp>
      <p:sp>
        <p:nvSpPr>
          <p:cNvPr id="3" name="Content Placeholder 2"/>
          <p:cNvSpPr>
            <a:spLocks noGrp="1"/>
          </p:cNvSpPr>
          <p:nvPr>
            <p:ph sz="quarter" idx="1"/>
          </p:nvPr>
        </p:nvSpPr>
        <p:spPr/>
        <p:txBody>
          <a:bodyPr>
            <a:normAutofit fontScale="77500" lnSpcReduction="20000"/>
          </a:bodyPr>
          <a:lstStyle/>
          <a:p>
            <a:r>
              <a:rPr lang="en-IE" dirty="0" smtClean="0"/>
              <a:t>PHP </a:t>
            </a:r>
            <a:r>
              <a:rPr lang="en-IE" dirty="0"/>
              <a:t>(recursive acronym for </a:t>
            </a:r>
            <a:r>
              <a:rPr lang="en-IE" i="1" dirty="0"/>
              <a:t>PHP: Hypertext </a:t>
            </a:r>
            <a:r>
              <a:rPr lang="en-IE" i="1" dirty="0" err="1"/>
              <a:t>Preprocessor</a:t>
            </a:r>
            <a:r>
              <a:rPr lang="en-IE" dirty="0"/>
              <a:t>) is a widely-used open source </a:t>
            </a:r>
            <a:r>
              <a:rPr lang="en-IE" dirty="0" smtClean="0"/>
              <a:t>general-purpose server side scripting </a:t>
            </a:r>
            <a:r>
              <a:rPr lang="en-IE" dirty="0"/>
              <a:t>language that is especially suited for web development and can be embedded into HTML. </a:t>
            </a:r>
            <a:endParaRPr lang="en-IE" dirty="0" smtClean="0"/>
          </a:p>
          <a:p>
            <a:r>
              <a:rPr lang="en-GB" dirty="0"/>
              <a:t>You can think of it as a “plug in” for your web server that will allow it to do more than just send plain web pages when browsers request them.</a:t>
            </a:r>
            <a:endParaRPr lang="en-IE" dirty="0" smtClean="0"/>
          </a:p>
          <a:p>
            <a:r>
              <a:rPr lang="en-IE" dirty="0" smtClean="0"/>
              <a:t>Using </a:t>
            </a:r>
            <a:r>
              <a:rPr lang="en-IE" dirty="0"/>
              <a:t>scripts on your website allows you to add many new 'interactive' features like feedback forms, </a:t>
            </a:r>
            <a:r>
              <a:rPr lang="en-IE" dirty="0" smtClean="0"/>
              <a:t>guest books</a:t>
            </a:r>
            <a:r>
              <a:rPr lang="en-IE" dirty="0"/>
              <a:t>, message boards, counters and even more advanced features like portal systems, content management, advertising managers etc. With these sort of things on your website you will find that it gives a more professional image.</a:t>
            </a:r>
            <a:endParaRPr lang="en-IE" dirty="0" smtClean="0"/>
          </a:p>
          <a:p>
            <a:endParaRPr lang="en-IE" dirty="0"/>
          </a:p>
          <a:p>
            <a:r>
              <a:rPr lang="en-IE" dirty="0" smtClean="0"/>
              <a:t>The following sites can be used as support reading material for the course.</a:t>
            </a:r>
          </a:p>
          <a:p>
            <a:pPr lvl="1"/>
            <a:r>
              <a:rPr lang="en-IE" dirty="0">
                <a:hlinkClick r:id="rId2"/>
              </a:rPr>
              <a:t>http://ie2.php.net/manual/en</a:t>
            </a:r>
            <a:r>
              <a:rPr lang="en-IE" dirty="0" smtClean="0">
                <a:hlinkClick r:id="rId2"/>
              </a:rPr>
              <a:t>/</a:t>
            </a:r>
            <a:endParaRPr lang="en-IE" dirty="0" smtClean="0"/>
          </a:p>
          <a:p>
            <a:pPr lvl="1"/>
            <a:r>
              <a:rPr lang="en-IE" dirty="0">
                <a:hlinkClick r:id="rId3"/>
              </a:rPr>
              <a:t>http://www.tizag.com/phpT</a:t>
            </a:r>
            <a:r>
              <a:rPr lang="en-IE" dirty="0" smtClean="0">
                <a:hlinkClick r:id="rId3"/>
              </a:rPr>
              <a:t>/</a:t>
            </a:r>
            <a:endParaRPr lang="en-IE" dirty="0" smtClean="0"/>
          </a:p>
          <a:p>
            <a:pPr lvl="1"/>
            <a:r>
              <a:rPr lang="en-IE" dirty="0" smtClean="0">
                <a:hlinkClick r:id="rId4"/>
              </a:rPr>
              <a:t>http://www.w3schools.com</a:t>
            </a:r>
            <a:endParaRPr lang="en-IE" dirty="0" smtClean="0"/>
          </a:p>
          <a:p>
            <a:pPr lvl="1"/>
            <a:endParaRPr lang="en-IE" dirty="0"/>
          </a:p>
          <a:p>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3</a:t>
            </a:fld>
            <a:endParaRPr lang="en-IE"/>
          </a:p>
        </p:txBody>
      </p:sp>
    </p:spTree>
    <p:extLst>
      <p:ext uri="{BB962C8B-B14F-4D97-AF65-F5344CB8AC3E}">
        <p14:creationId xmlns:p14="http://schemas.microsoft.com/office/powerpoint/2010/main" val="3624998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881352"/>
            <a:ext cx="7569838" cy="532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294F31CD-1E5F-4749-BEC8-20809B14E07B}" type="slidenum">
              <a:rPr lang="en-IE" smtClean="0"/>
              <a:t>4</a:t>
            </a:fld>
            <a:endParaRPr lang="en-IE"/>
          </a:p>
        </p:txBody>
      </p:sp>
    </p:spTree>
    <p:extLst>
      <p:ext uri="{BB962C8B-B14F-4D97-AF65-F5344CB8AC3E}">
        <p14:creationId xmlns:p14="http://schemas.microsoft.com/office/powerpoint/2010/main" val="2510314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 y="332656"/>
            <a:ext cx="8746176" cy="971128"/>
          </a:xfrm>
        </p:spPr>
        <p:txBody>
          <a:bodyPr>
            <a:noAutofit/>
          </a:bodyPr>
          <a:lstStyle/>
          <a:p>
            <a:r>
              <a:rPr lang="en-GB" sz="3400" b="1" dirty="0" smtClean="0"/>
              <a:t>What </a:t>
            </a:r>
            <a:r>
              <a:rPr lang="en-GB" sz="3400" b="1" dirty="0"/>
              <a:t>happens when </a:t>
            </a:r>
            <a:r>
              <a:rPr lang="en-GB" sz="3400" b="1" dirty="0" smtClean="0"/>
              <a:t>someone visits </a:t>
            </a:r>
            <a:r>
              <a:rPr lang="en-GB" sz="3400" b="1" dirty="0"/>
              <a:t>your site?</a:t>
            </a:r>
            <a:endParaRPr lang="en-IE" sz="3400" dirty="0"/>
          </a:p>
        </p:txBody>
      </p:sp>
      <p:sp>
        <p:nvSpPr>
          <p:cNvPr id="3" name="Content Placeholder 2"/>
          <p:cNvSpPr>
            <a:spLocks noGrp="1"/>
          </p:cNvSpPr>
          <p:nvPr>
            <p:ph sz="quarter" idx="1"/>
          </p:nvPr>
        </p:nvSpPr>
        <p:spPr>
          <a:xfrm>
            <a:off x="683568" y="1447800"/>
            <a:ext cx="8003232" cy="4572000"/>
          </a:xfrm>
        </p:spPr>
        <p:txBody>
          <a:bodyPr>
            <a:normAutofit fontScale="77500" lnSpcReduction="20000"/>
          </a:bodyPr>
          <a:lstStyle/>
          <a:p>
            <a:pPr marL="514350" lvl="0" indent="-514350">
              <a:buFont typeface="+mj-lt"/>
              <a:buAutoNum type="arabicPeriod"/>
            </a:pPr>
            <a:r>
              <a:rPr lang="en-GB" dirty="0" smtClean="0"/>
              <a:t>The </a:t>
            </a:r>
            <a:r>
              <a:rPr lang="en-GB" dirty="0"/>
              <a:t>visitor’s web browser requests the web page using a standard URL.</a:t>
            </a:r>
            <a:endParaRPr lang="en-IE" dirty="0"/>
          </a:p>
          <a:p>
            <a:pPr marL="514350" lvl="0" indent="-514350">
              <a:buFont typeface="+mj-lt"/>
              <a:buAutoNum type="arabicPeriod"/>
            </a:pPr>
            <a:r>
              <a:rPr lang="en-GB" dirty="0"/>
              <a:t>The web server software (Apache, IIS, or whatever) recognises that the requested file is a PHP script and so the server interprets the file using its PHP plug-in, before responding to the page request.</a:t>
            </a:r>
            <a:endParaRPr lang="en-IE" dirty="0"/>
          </a:p>
          <a:p>
            <a:pPr marL="514350" lvl="0" indent="-514350">
              <a:buFont typeface="+mj-lt"/>
              <a:buAutoNum type="arabicPeriod"/>
            </a:pPr>
            <a:r>
              <a:rPr lang="en-GB" dirty="0"/>
              <a:t>Certain PHP commands in the script connect to the MYSQL database and request the content that belongs in the web page.</a:t>
            </a:r>
            <a:endParaRPr lang="en-IE" dirty="0"/>
          </a:p>
          <a:p>
            <a:pPr marL="514350" lvl="0" indent="-514350">
              <a:buFont typeface="+mj-lt"/>
              <a:buAutoNum type="arabicPeriod"/>
            </a:pPr>
            <a:r>
              <a:rPr lang="en-GB" dirty="0"/>
              <a:t>The MYSQL database responds by sending the requested content to the PHP script.</a:t>
            </a:r>
            <a:endParaRPr lang="en-IE" dirty="0"/>
          </a:p>
          <a:p>
            <a:pPr marL="514350" lvl="0" indent="-514350">
              <a:buFont typeface="+mj-lt"/>
              <a:buAutoNum type="arabicPeriod"/>
            </a:pPr>
            <a:r>
              <a:rPr lang="en-GB" dirty="0"/>
              <a:t>The PHP script stores the content into one or more PHP variables, and then uses built in functions such as </a:t>
            </a:r>
            <a:r>
              <a:rPr lang="en-GB" dirty="0">
                <a:solidFill>
                  <a:schemeClr val="tx1">
                    <a:lumMod val="65000"/>
                    <a:lumOff val="35000"/>
                  </a:schemeClr>
                </a:solidFill>
              </a:rPr>
              <a:t>echo() </a:t>
            </a:r>
            <a:r>
              <a:rPr lang="en-GB" dirty="0"/>
              <a:t>to output the contents as part of the web page.</a:t>
            </a:r>
            <a:endParaRPr lang="en-IE" dirty="0"/>
          </a:p>
          <a:p>
            <a:pPr marL="514350" lvl="0" indent="-514350">
              <a:buFont typeface="+mj-lt"/>
              <a:buAutoNum type="arabicPeriod"/>
            </a:pPr>
            <a:r>
              <a:rPr lang="en-GB" dirty="0"/>
              <a:t>The PHP plug in finishes up by handing a copy of the new HTML it has created to the web server.</a:t>
            </a:r>
            <a:endParaRPr lang="en-IE" dirty="0"/>
          </a:p>
          <a:p>
            <a:pPr marL="514350" lvl="0" indent="-514350">
              <a:buFont typeface="+mj-lt"/>
              <a:buAutoNum type="arabicPeriod"/>
            </a:pPr>
            <a:r>
              <a:rPr lang="en-GB" dirty="0"/>
              <a:t>The web server sends the HTML to the web browser as it would a plain HTML file, except that instead of coming directly from an HTML file, the page is the output provided by the PHP plug-in.</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5</a:t>
            </a:fld>
            <a:endParaRPr lang="en-IE"/>
          </a:p>
        </p:txBody>
      </p:sp>
    </p:spTree>
    <p:extLst>
      <p:ext uri="{BB962C8B-B14F-4D97-AF65-F5344CB8AC3E}">
        <p14:creationId xmlns:p14="http://schemas.microsoft.com/office/powerpoint/2010/main" val="2444345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PHP Database Support</a:t>
            </a:r>
            <a:endParaRPr lang="en-IE" dirty="0"/>
          </a:p>
        </p:txBody>
      </p:sp>
      <p:sp>
        <p:nvSpPr>
          <p:cNvPr id="6" name="Content Placeholder 5"/>
          <p:cNvSpPr>
            <a:spLocks noGrp="1"/>
          </p:cNvSpPr>
          <p:nvPr>
            <p:ph sz="quarter" idx="1"/>
          </p:nvPr>
        </p:nvSpPr>
        <p:spPr/>
        <p:txBody>
          <a:bodyPr>
            <a:normAutofit fontScale="62500" lnSpcReduction="20000"/>
          </a:bodyPr>
          <a:lstStyle/>
          <a:p>
            <a:r>
              <a:rPr lang="en-GB" sz="2900" dirty="0"/>
              <a:t>Perhaps the strongest and most significant feature in PHP is its support for a wide range of databases. The following databases are currently supported: </a:t>
            </a:r>
            <a:endParaRPr lang="en-GB" sz="2900"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endParaRPr lang="en-GB" dirty="0"/>
          </a:p>
          <a:p>
            <a:r>
              <a:rPr lang="en-GB" sz="2900" dirty="0" smtClean="0"/>
              <a:t>PHP </a:t>
            </a:r>
            <a:r>
              <a:rPr lang="en-GB" sz="2900" dirty="0"/>
              <a:t>also has a database abstraction extension (named PDO) allowing you to transparently use any database supported by that extension. </a:t>
            </a:r>
            <a:endParaRPr lang="en-IE" sz="2900" dirty="0"/>
          </a:p>
          <a:p>
            <a:r>
              <a:rPr lang="en-GB" sz="2900" dirty="0"/>
              <a:t>Additionally PHP supports ODBC, the Open Database Connection standard, so you can connect to any other database supporting this world standard</a:t>
            </a:r>
            <a:r>
              <a:rPr lang="en-GB" sz="2900" dirty="0" smtClean="0"/>
              <a:t>.</a:t>
            </a:r>
          </a:p>
          <a:p>
            <a:r>
              <a:rPr lang="en-IE" sz="2900" dirty="0"/>
              <a:t>http://php.net/manual/en/book.dbx.php</a:t>
            </a:r>
          </a:p>
          <a:p>
            <a:endParaRPr lang="en-IE" dirty="0"/>
          </a:p>
          <a:p>
            <a:endParaRPr lang="en-IE" dirty="0"/>
          </a:p>
        </p:txBody>
      </p:sp>
      <p:graphicFrame>
        <p:nvGraphicFramePr>
          <p:cNvPr id="7" name="Table 6"/>
          <p:cNvGraphicFramePr>
            <a:graphicFrameLocks noGrp="1"/>
          </p:cNvGraphicFramePr>
          <p:nvPr>
            <p:extLst>
              <p:ext uri="{D42A27DB-BD31-4B8C-83A1-F6EECF244321}">
                <p14:modId xmlns:p14="http://schemas.microsoft.com/office/powerpoint/2010/main" val="2221975296"/>
              </p:ext>
            </p:extLst>
          </p:nvPr>
        </p:nvGraphicFramePr>
        <p:xfrm>
          <a:off x="1187625" y="2420889"/>
          <a:ext cx="7344816" cy="2082585"/>
        </p:xfrm>
        <a:graphic>
          <a:graphicData uri="http://schemas.openxmlformats.org/drawingml/2006/table">
            <a:tbl>
              <a:tblPr firstRow="1" firstCol="1" lastRow="1" lastCol="1" bandRow="1" bandCol="1"/>
              <a:tblGrid>
                <a:gridCol w="1009665"/>
                <a:gridCol w="1204340"/>
                <a:gridCol w="844688"/>
                <a:gridCol w="742399"/>
                <a:gridCol w="1039360"/>
                <a:gridCol w="1039360"/>
                <a:gridCol w="743226"/>
                <a:gridCol w="721778"/>
              </a:tblGrid>
              <a:tr h="383058">
                <a:tc>
                  <a:txBody>
                    <a:bodyPr/>
                    <a:lstStyle/>
                    <a:p>
                      <a:pPr>
                        <a:spcAft>
                          <a:spcPts val="0"/>
                        </a:spcAft>
                      </a:pPr>
                      <a:r>
                        <a:rPr lang="en-IE" sz="1000" dirty="0" err="1">
                          <a:solidFill>
                            <a:srgbClr val="000000"/>
                          </a:solidFill>
                          <a:effectLst/>
                          <a:latin typeface="Verdana"/>
                          <a:ea typeface="Times New Roman"/>
                          <a:cs typeface="Times New Roman"/>
                        </a:rPr>
                        <a:t>Adabas</a:t>
                      </a:r>
                      <a:r>
                        <a:rPr lang="en-IE" sz="1000" dirty="0">
                          <a:solidFill>
                            <a:srgbClr val="000000"/>
                          </a:solidFill>
                          <a:effectLst/>
                          <a:latin typeface="Verdana"/>
                          <a:ea typeface="Times New Roman"/>
                          <a:cs typeface="Times New Roman"/>
                        </a:rPr>
                        <a:t> D </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dBase</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Empress </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FilePro (read-only)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Hyperwave</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IBM DB2</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Informix</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Ingres</a:t>
                      </a:r>
                      <a:endParaRPr lang="en-IE" sz="1000">
                        <a:solidFill>
                          <a:srgbClr val="000000"/>
                        </a:solidFill>
                        <a:effectLst/>
                        <a:latin typeface="Times New Roman"/>
                        <a:ea typeface="Times New Roman"/>
                        <a:cs typeface="Times New Roman"/>
                      </a:endParaRPr>
                    </a:p>
                    <a:p>
                      <a:pPr algn="just">
                        <a:lnSpc>
                          <a:spcPct val="150000"/>
                        </a:lnSpc>
                      </a:pPr>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6895">
                <a:tc>
                  <a:txBody>
                    <a:bodyPr/>
                    <a:lstStyle/>
                    <a:p>
                      <a:pPr>
                        <a:spcAft>
                          <a:spcPts val="0"/>
                        </a:spcAft>
                      </a:pPr>
                      <a:r>
                        <a:rPr lang="en-IE" sz="1000" dirty="0" err="1" smtClean="0">
                          <a:solidFill>
                            <a:srgbClr val="000000"/>
                          </a:solidFill>
                          <a:effectLst/>
                          <a:latin typeface="Verdana"/>
                          <a:ea typeface="Times New Roman"/>
                          <a:cs typeface="Times New Roman"/>
                        </a:rPr>
                        <a:t>InterBase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mSQL</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ODBC</a:t>
                      </a:r>
                      <a:endParaRPr lang="en-IE" sz="1000" dirty="0">
                        <a:solidFill>
                          <a:srgbClr val="000000"/>
                        </a:solidFill>
                        <a:effectLst/>
                        <a:latin typeface="Times New Roman"/>
                        <a:ea typeface="Times New Roman"/>
                        <a:cs typeface="Times New Roman"/>
                      </a:endParaRPr>
                    </a:p>
                    <a:p>
                      <a:r>
                        <a:rPr lang="en-GB" sz="1000" dirty="0">
                          <a:solidFill>
                            <a:srgbClr val="000000"/>
                          </a:solidFill>
                          <a:effectLst/>
                          <a:latin typeface="Times New Roman"/>
                          <a:cs typeface="Times New Roman"/>
                        </a:rPr>
                        <a:t>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a:solidFill>
                            <a:srgbClr val="000000"/>
                          </a:solidFill>
                          <a:effectLst/>
                          <a:latin typeface="Verdana"/>
                          <a:cs typeface="Times New Roman"/>
                        </a:rPr>
                        <a:t>Solid</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Unix </a:t>
                      </a:r>
                      <a:r>
                        <a:rPr lang="en-IE" sz="1000" dirty="0" err="1" smtClean="0">
                          <a:solidFill>
                            <a:srgbClr val="000000"/>
                          </a:solidFill>
                          <a:effectLst/>
                          <a:latin typeface="Verdana"/>
                          <a:ea typeface="Times New Roman"/>
                          <a:cs typeface="Times New Roman"/>
                        </a:rPr>
                        <a:t>dbm</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err="1">
                          <a:solidFill>
                            <a:srgbClr val="000000"/>
                          </a:solidFill>
                          <a:effectLst/>
                          <a:latin typeface="Verdana"/>
                          <a:cs typeface="Times New Roman"/>
                        </a:rPr>
                        <a:t>Velocis</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a:solidFill>
                            <a:srgbClr val="000000"/>
                          </a:solidFill>
                          <a:effectLst/>
                          <a:latin typeface="Verdana"/>
                          <a:cs typeface="Times New Roman"/>
                        </a:rPr>
                        <a:t>Sybase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IE" sz="1000" dirty="0">
                          <a:solidFill>
                            <a:srgbClr val="000000"/>
                          </a:solidFill>
                          <a:effectLst/>
                          <a:latin typeface="Verdana"/>
                          <a:cs typeface="Times New Roman"/>
                        </a:rPr>
                        <a:t>SQLite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745">
                <a:tc>
                  <a:txBody>
                    <a:bodyPr/>
                    <a:lstStyle/>
                    <a:p>
                      <a:pPr>
                        <a:spcAft>
                          <a:spcPts val="0"/>
                        </a:spcAft>
                      </a:pPr>
                      <a:r>
                        <a:rPr lang="en-IE" sz="1000" dirty="0" err="1" smtClean="0">
                          <a:solidFill>
                            <a:srgbClr val="000000"/>
                          </a:solidFill>
                          <a:effectLst/>
                          <a:latin typeface="Verdana"/>
                          <a:ea typeface="Times New Roman"/>
                          <a:cs typeface="Times New Roman"/>
                        </a:rPr>
                        <a:t>FrontBase</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000" dirty="0">
                          <a:solidFill>
                            <a:srgbClr val="000000"/>
                          </a:solidFill>
                          <a:effectLst/>
                          <a:latin typeface="Verdana"/>
                          <a:cs typeface="Times New Roman"/>
                        </a:rPr>
                        <a:t>Direct MS-SQL </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a:solidFill>
                            <a:srgbClr val="000000"/>
                          </a:solidFill>
                          <a:effectLst/>
                          <a:latin typeface="Verdana"/>
                          <a:ea typeface="Times New Roman"/>
                          <a:cs typeface="Times New Roman"/>
                        </a:rPr>
                        <a:t>MySQL</a:t>
                      </a:r>
                      <a:endParaRPr lang="en-IE" sz="1000">
                        <a:solidFill>
                          <a:srgbClr val="000000"/>
                        </a:solidFill>
                        <a:effectLst/>
                        <a:latin typeface="Times New Roman"/>
                        <a:ea typeface="Times New Roman"/>
                        <a:cs typeface="Times New Roman"/>
                      </a:endParaRPr>
                    </a:p>
                    <a:p>
                      <a:r>
                        <a:rPr lang="en-GB" sz="1000">
                          <a:solidFill>
                            <a:srgbClr val="000000"/>
                          </a:solidFill>
                          <a:effectLst/>
                          <a:latin typeface="Times New Roman"/>
                          <a:cs typeface="Times New Roman"/>
                        </a:rPr>
                        <a:t> </a:t>
                      </a:r>
                      <a:endParaRPr lang="en-IE" sz="100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a:solidFill>
                            <a:srgbClr val="000000"/>
                          </a:solidFill>
                          <a:effectLst/>
                          <a:latin typeface="Verdana"/>
                          <a:ea typeface="Times New Roman"/>
                          <a:cs typeface="Times New Roman"/>
                        </a:rPr>
                        <a:t>Oracle (OCI7 and </a:t>
                      </a:r>
                      <a:r>
                        <a:rPr kumimoji="0" lang="en-IE" sz="1000" kern="1200" dirty="0">
                          <a:solidFill>
                            <a:srgbClr val="000000"/>
                          </a:solidFill>
                          <a:effectLst/>
                          <a:latin typeface="Verdana"/>
                          <a:ea typeface="Times New Roman"/>
                          <a:cs typeface="Times New Roman"/>
                        </a:rPr>
                        <a:t>OCI8</a:t>
                      </a:r>
                      <a:r>
                        <a:rPr lang="en-IE" sz="1000" dirty="0" smtClean="0">
                          <a:solidFill>
                            <a:srgbClr val="000000"/>
                          </a:solidFill>
                          <a:effectLst/>
                          <a:latin typeface="Verdana"/>
                          <a:ea typeface="Times New Roman"/>
                          <a:cs typeface="Times New Roman"/>
                        </a:rPr>
                        <a:t>)</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Ovrimos</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E" sz="1000" dirty="0" err="1" smtClean="0">
                          <a:solidFill>
                            <a:srgbClr val="000000"/>
                          </a:solidFill>
                          <a:effectLst/>
                          <a:latin typeface="Verdana"/>
                          <a:ea typeface="Times New Roman"/>
                          <a:cs typeface="Times New Roman"/>
                        </a:rPr>
                        <a:t>PostgreSQL</a:t>
                      </a: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kumimoji="0" lang="en-GB" sz="1000" kern="1200" dirty="0">
                          <a:solidFill>
                            <a:srgbClr val="000000"/>
                          </a:solidFill>
                          <a:effectLst/>
                          <a:latin typeface="Verdana"/>
                          <a:ea typeface="Times New Roman"/>
                          <a:cs typeface="Times New Roman"/>
                        </a:rPr>
                        <a:t>Access</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kumimoji="0" lang="en-GB" sz="1000" kern="1200" dirty="0" smtClean="0">
                          <a:solidFill>
                            <a:srgbClr val="000000"/>
                          </a:solidFill>
                          <a:effectLst/>
                          <a:latin typeface="Verdana"/>
                          <a:ea typeface="Times New Roman"/>
                          <a:cs typeface="Times New Roman"/>
                        </a:rPr>
                        <a:t>Mongo </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890">
                <a:tc>
                  <a:txBody>
                    <a:bodyPr/>
                    <a:lstStyle/>
                    <a:p>
                      <a:r>
                        <a:rPr kumimoji="0" lang="en-IE" sz="1000" kern="1200" dirty="0" err="1" smtClean="0">
                          <a:solidFill>
                            <a:srgbClr val="000000"/>
                          </a:solidFill>
                          <a:effectLst/>
                          <a:latin typeface="Verdana"/>
                          <a:ea typeface="Times New Roman"/>
                          <a:cs typeface="Times New Roman"/>
                        </a:rPr>
                        <a:t>MaxDB</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IE" sz="1000" kern="1200" dirty="0" smtClean="0">
                          <a:solidFill>
                            <a:srgbClr val="000000"/>
                          </a:solidFill>
                          <a:effectLst/>
                          <a:latin typeface="Verdana"/>
                          <a:ea typeface="Times New Roman"/>
                          <a:cs typeface="Times New Roman"/>
                        </a:rPr>
                        <a:t>CUBRID</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IE" sz="1000" kern="1200" dirty="0" smtClean="0">
                          <a:solidFill>
                            <a:srgbClr val="000000"/>
                          </a:solidFill>
                          <a:effectLst/>
                          <a:latin typeface="Verdana"/>
                          <a:ea typeface="Times New Roman"/>
                          <a:cs typeface="Times New Roman"/>
                        </a:rPr>
                        <a:t>Paradox</a:t>
                      </a: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kumimoji="0" lang="en-IE" sz="1000" kern="1200" dirty="0">
                        <a:solidFill>
                          <a:srgbClr val="000000"/>
                        </a:solidFill>
                        <a:effectLst/>
                        <a:latin typeface="Verdana"/>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endParaRPr lang="en-IE" sz="1000" dirty="0">
                        <a:solidFill>
                          <a:srgbClr val="000000"/>
                        </a:solidFill>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294F31CD-1E5F-4749-BEC8-20809B14E07B}" type="slidenum">
              <a:rPr lang="en-IE" smtClean="0"/>
              <a:t>6</a:t>
            </a:fld>
            <a:endParaRPr lang="en-IE"/>
          </a:p>
        </p:txBody>
      </p:sp>
    </p:spTree>
    <p:extLst>
      <p:ext uri="{BB962C8B-B14F-4D97-AF65-F5344CB8AC3E}">
        <p14:creationId xmlns:p14="http://schemas.microsoft.com/office/powerpoint/2010/main" val="1583981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do I need to get started</a:t>
            </a:r>
            <a:r>
              <a:rPr lang="en-GB" b="1" dirty="0" smtClean="0"/>
              <a:t>.</a:t>
            </a:r>
            <a:endParaRPr lang="en-IE" dirty="0"/>
          </a:p>
        </p:txBody>
      </p:sp>
      <p:sp>
        <p:nvSpPr>
          <p:cNvPr id="3" name="Content Placeholder 2"/>
          <p:cNvSpPr>
            <a:spLocks noGrp="1"/>
          </p:cNvSpPr>
          <p:nvPr>
            <p:ph sz="quarter" idx="1"/>
          </p:nvPr>
        </p:nvSpPr>
        <p:spPr/>
        <p:txBody>
          <a:bodyPr>
            <a:normAutofit fontScale="92500" lnSpcReduction="20000"/>
          </a:bodyPr>
          <a:lstStyle/>
          <a:p>
            <a:r>
              <a:rPr lang="en-IE" dirty="0" smtClean="0"/>
              <a:t>MYSQL</a:t>
            </a:r>
          </a:p>
          <a:p>
            <a:pPr lvl="1"/>
            <a:r>
              <a:rPr lang="en-IE" dirty="0" smtClean="0"/>
              <a:t> </a:t>
            </a:r>
            <a:r>
              <a:rPr lang="en-IE" dirty="0"/>
              <a:t>– a relational database, situated on your web server.</a:t>
            </a:r>
          </a:p>
          <a:p>
            <a:r>
              <a:rPr lang="en-IE" dirty="0"/>
              <a:t>PHP </a:t>
            </a:r>
            <a:endParaRPr lang="en-IE" dirty="0" smtClean="0"/>
          </a:p>
          <a:p>
            <a:pPr lvl="1"/>
            <a:r>
              <a:rPr lang="en-IE" dirty="0" smtClean="0"/>
              <a:t>– </a:t>
            </a:r>
            <a:r>
              <a:rPr lang="en-IE" dirty="0"/>
              <a:t>the scripting language also situated on your web server. </a:t>
            </a:r>
          </a:p>
          <a:p>
            <a:r>
              <a:rPr lang="en-IE" dirty="0"/>
              <a:t>Web server software </a:t>
            </a:r>
            <a:endParaRPr lang="en-IE" dirty="0" smtClean="0"/>
          </a:p>
          <a:p>
            <a:pPr lvl="1"/>
            <a:r>
              <a:rPr lang="en-IE" dirty="0" smtClean="0"/>
              <a:t>– </a:t>
            </a:r>
            <a:r>
              <a:rPr lang="en-IE" dirty="0"/>
              <a:t>we will be using Apache (others include IIS, </a:t>
            </a:r>
            <a:r>
              <a:rPr lang="en-IE" dirty="0" err="1"/>
              <a:t>Sambar</a:t>
            </a:r>
            <a:r>
              <a:rPr lang="en-IE" dirty="0"/>
              <a:t>). PHP was designed to run as a plug-in for existing web server software. </a:t>
            </a:r>
            <a:endParaRPr lang="en-IE" dirty="0" smtClean="0"/>
          </a:p>
          <a:p>
            <a:pPr marL="320040" lvl="1" indent="0">
              <a:buNone/>
            </a:pPr>
            <a:endParaRPr lang="en-IE" dirty="0"/>
          </a:p>
          <a:p>
            <a:r>
              <a:rPr lang="en-IE" dirty="0" smtClean="0"/>
              <a:t>All </a:t>
            </a:r>
            <a:r>
              <a:rPr lang="en-IE" dirty="0"/>
              <a:t>software being used is free and can be downloaded off the web.</a:t>
            </a:r>
          </a:p>
          <a:p>
            <a:r>
              <a:rPr lang="en-IE" dirty="0"/>
              <a:t>Before you take an account out with some service provider/host remember to check if they have PHP and MYSQL installed on their server and that you will have access to them. Otherwise you will not be able to run your PHP scripts.</a:t>
            </a:r>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7</a:t>
            </a:fld>
            <a:endParaRPr lang="en-IE"/>
          </a:p>
        </p:txBody>
      </p:sp>
    </p:spTree>
    <p:extLst>
      <p:ext uri="{BB962C8B-B14F-4D97-AF65-F5344CB8AC3E}">
        <p14:creationId xmlns:p14="http://schemas.microsoft.com/office/powerpoint/2010/main" val="386673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a:t>Currently XAMPP is being used in labs.  </a:t>
            </a:r>
            <a:endParaRPr lang="en-IE" dirty="0" smtClean="0"/>
          </a:p>
          <a:p>
            <a:r>
              <a:rPr lang="en-IE" dirty="0" smtClean="0"/>
              <a:t>This </a:t>
            </a:r>
            <a:r>
              <a:rPr lang="en-IE" dirty="0"/>
              <a:t>is a free and open source cross-platform web server package, consisting mainly of the Apache HTTP Server, MySQL database, and interpreters for scripts written in the PHP and Perl programming languages. This is very quick to download and easy to install.  </a:t>
            </a:r>
            <a:endParaRPr lang="en-IE" dirty="0" smtClean="0"/>
          </a:p>
          <a:p>
            <a:r>
              <a:rPr lang="en-IE" dirty="0" smtClean="0"/>
              <a:t>Use </a:t>
            </a:r>
            <a:r>
              <a:rPr lang="en-IE" dirty="0"/>
              <a:t>the following link to download XAMPP.      </a:t>
            </a:r>
            <a:r>
              <a:rPr lang="en-IE" b="1" i="1" dirty="0"/>
              <a:t>http://www.apachefriends.org/en/xampp.html</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8</a:t>
            </a:fld>
            <a:endParaRPr lang="en-IE"/>
          </a:p>
        </p:txBody>
      </p:sp>
    </p:spTree>
    <p:extLst>
      <p:ext uri="{BB962C8B-B14F-4D97-AF65-F5344CB8AC3E}">
        <p14:creationId xmlns:p14="http://schemas.microsoft.com/office/powerpoint/2010/main" val="200058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Basic Syntax &amp; Commands</a:t>
            </a:r>
            <a:endParaRPr lang="en-IE" dirty="0"/>
          </a:p>
        </p:txBody>
      </p:sp>
      <p:sp>
        <p:nvSpPr>
          <p:cNvPr id="3" name="Content Placeholder 2"/>
          <p:cNvSpPr>
            <a:spLocks noGrp="1"/>
          </p:cNvSpPr>
          <p:nvPr>
            <p:ph sz="quarter" idx="1"/>
          </p:nvPr>
        </p:nvSpPr>
        <p:spPr/>
        <p:txBody>
          <a:bodyPr/>
          <a:lstStyle/>
          <a:p>
            <a:r>
              <a:rPr lang="en-GB" dirty="0" smtClean="0"/>
              <a:t>PHP </a:t>
            </a:r>
            <a:r>
              <a:rPr lang="en-GB" dirty="0"/>
              <a:t>Files consist of a combination of:</a:t>
            </a:r>
            <a:endParaRPr lang="en-IE" dirty="0"/>
          </a:p>
          <a:p>
            <a:pPr lvl="1"/>
            <a:r>
              <a:rPr lang="en-GB" dirty="0"/>
              <a:t>– Regular HTML</a:t>
            </a:r>
            <a:endParaRPr lang="en-IE" dirty="0"/>
          </a:p>
          <a:p>
            <a:pPr lvl="1"/>
            <a:r>
              <a:rPr lang="en-GB" dirty="0"/>
              <a:t>– PHP code</a:t>
            </a:r>
            <a:endParaRPr lang="en-IE" dirty="0"/>
          </a:p>
          <a:p>
            <a:endParaRPr lang="en-GB" dirty="0" smtClean="0"/>
          </a:p>
          <a:p>
            <a:r>
              <a:rPr lang="en-GB" dirty="0" smtClean="0"/>
              <a:t>With </a:t>
            </a:r>
            <a:r>
              <a:rPr lang="en-GB" dirty="0"/>
              <a:t>PHP, you can write the presentation aspects of your site in regular HTML. Where the content belongs in those pages, you can use PHP code to connect to the MYSQL database and using SQL queries retrieve and display some content in its place.</a:t>
            </a:r>
            <a:endParaRPr lang="en-IE" dirty="0"/>
          </a:p>
          <a:p>
            <a:endParaRPr lang="en-IE" dirty="0"/>
          </a:p>
        </p:txBody>
      </p:sp>
      <p:sp>
        <p:nvSpPr>
          <p:cNvPr id="4" name="Slide Number Placeholder 3"/>
          <p:cNvSpPr>
            <a:spLocks noGrp="1"/>
          </p:cNvSpPr>
          <p:nvPr>
            <p:ph type="sldNum" sz="quarter" idx="12"/>
          </p:nvPr>
        </p:nvSpPr>
        <p:spPr/>
        <p:txBody>
          <a:bodyPr/>
          <a:lstStyle/>
          <a:p>
            <a:fld id="{294F31CD-1E5F-4749-BEC8-20809B14E07B}" type="slidenum">
              <a:rPr lang="en-IE" smtClean="0"/>
              <a:t>9</a:t>
            </a:fld>
            <a:endParaRPr lang="en-IE"/>
          </a:p>
        </p:txBody>
      </p:sp>
    </p:spTree>
    <p:extLst>
      <p:ext uri="{BB962C8B-B14F-4D97-AF65-F5344CB8AC3E}">
        <p14:creationId xmlns:p14="http://schemas.microsoft.com/office/powerpoint/2010/main" val="3047717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811</TotalTime>
  <Words>2230</Words>
  <Application>Microsoft Office PowerPoint</Application>
  <PresentationFormat>On-screen Show (4:3)</PresentationFormat>
  <Paragraphs>268</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Book Antiqua</vt:lpstr>
      <vt:lpstr>Calibri</vt:lpstr>
      <vt:lpstr>Franklin Gothic Book</vt:lpstr>
      <vt:lpstr>Perpetua</vt:lpstr>
      <vt:lpstr>Times New Roman</vt:lpstr>
      <vt:lpstr>Verdana</vt:lpstr>
      <vt:lpstr>Wingdings 2</vt:lpstr>
      <vt:lpstr>Equity</vt:lpstr>
      <vt:lpstr>PHP - Lecture 1</vt:lpstr>
      <vt:lpstr> Server-Side Scripting</vt:lpstr>
      <vt:lpstr> What is PHP?</vt:lpstr>
      <vt:lpstr>PowerPoint Presentation</vt:lpstr>
      <vt:lpstr>What happens when someone visits your site?</vt:lpstr>
      <vt:lpstr>PHP Database Support</vt:lpstr>
      <vt:lpstr>What do I need to get started.</vt:lpstr>
      <vt:lpstr>PowerPoint Presentation</vt:lpstr>
      <vt:lpstr>Basic Syntax &amp; Commands</vt:lpstr>
      <vt:lpstr>PowerPoint Presentation</vt:lpstr>
      <vt:lpstr>Lets get started..</vt:lpstr>
      <vt:lpstr> How to Save Your PHP Pages</vt:lpstr>
      <vt:lpstr>How to View your PHP Pages</vt:lpstr>
      <vt:lpstr>PowerPoint Presentation</vt:lpstr>
      <vt:lpstr>PowerPoint Presentation</vt:lpstr>
      <vt:lpstr>Explain the Code</vt:lpstr>
      <vt:lpstr>Another Simple Example</vt:lpstr>
      <vt:lpstr>date()</vt:lpstr>
      <vt:lpstr>Some other date() examples</vt:lpstr>
      <vt:lpstr>Get Your Time Zone</vt:lpstr>
      <vt:lpstr>Try this</vt:lpstr>
      <vt:lpstr>Advantages of Server-Side Scripting:</vt:lpstr>
      <vt:lpstr> Where can I place my PHP code? </vt:lpstr>
      <vt:lpstr>PowerPoint Presentation</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t00036645</dc:creator>
  <cp:lastModifiedBy>Anne O Brien</cp:lastModifiedBy>
  <cp:revision>45</cp:revision>
  <cp:lastPrinted>2014-09-10T13:05:09Z</cp:lastPrinted>
  <dcterms:created xsi:type="dcterms:W3CDTF">2011-01-18T12:57:05Z</dcterms:created>
  <dcterms:modified xsi:type="dcterms:W3CDTF">2014-09-17T16:46:14Z</dcterms:modified>
</cp:coreProperties>
</file>