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1AE1-F08A-4EF3-99BE-190F140E63B9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3773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DBB-7C49-4CA1-93C2-092DC071010B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481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3F12-2B5E-429C-B8AE-89A89BFF008D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774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0F75-6F68-468B-85D9-D96EC4D3271B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08138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A391-0550-4D32-8425-C1CCA6D53E4A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42383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1BBF-DDA1-4A1C-8C72-490B743945EA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2190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009C-2FDD-4F95-8B10-239A6D2BDE7F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80878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FB12-27C9-4868-9D38-5D39D9CC5E59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4285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0AB5-9656-4897-83E3-38A0C4331B05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9623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193B-B9D8-4626-84B4-FF58BE06EA86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2848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0E92-B0F8-40D4-8F0F-5CD4174DACA6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205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5CE-FD58-4C17-A9BF-B57C6DFE0D1A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90020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18E5-CBA0-4E5C-B35A-9A6143759396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98264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2D2E-A25D-4914-A922-5CEC8D2C86BC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50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F0A8-E672-45F0-BB12-AEAC5A1AC7C2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606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6AF2-9A6C-4200-91F8-E466BB0B04C0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912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252C-A913-4AA8-8983-40C00E494968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332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B776-1349-44E1-9DFE-9D68435DD582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1256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30C6-5699-4754-ABAF-768CFF3335F0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088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D8E9-9890-4A77-A7FE-892582C98C8A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990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563C-730C-49F8-A3F3-5DAB13A11916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8332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879B-40BF-48DC-961A-D8AF195645EB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6663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FC8768-7106-4ED1-AB52-A25F72615CBE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831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8F9D6CB-370A-4D6B-8B83-E72CFBBD9569}" type="datetime1">
              <a:rPr lang="en-IE" smtClean="0">
                <a:solidFill>
                  <a:srgbClr val="696464"/>
                </a:solidFill>
              </a:rPr>
              <a:pPr/>
              <a:t>25/09/2014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751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Control Structures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PHP - Lecture 2-1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392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986" y="689477"/>
            <a:ext cx="7772400" cy="1143000"/>
          </a:xfrm>
        </p:spPr>
        <p:txBody>
          <a:bodyPr>
            <a:noAutofit/>
          </a:bodyPr>
          <a:lstStyle/>
          <a:p>
            <a:r>
              <a:rPr lang="en-GB" b="1" dirty="0"/>
              <a:t>PHP switch Statements </a:t>
            </a:r>
            <a:r>
              <a:rPr lang="en-IE" b="1" dirty="0"/>
              <a:t/>
            </a:r>
            <a:br>
              <a:rPr lang="en-IE" b="1" dirty="0"/>
            </a:b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10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12134" y="1376634"/>
            <a:ext cx="9850409" cy="4572000"/>
          </a:xfrm>
        </p:spPr>
        <p:txBody>
          <a:bodyPr/>
          <a:lstStyle/>
          <a:p>
            <a:r>
              <a:rPr lang="en-IE" dirty="0"/>
              <a:t>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if ... else </a:t>
            </a:r>
            <a:r>
              <a:rPr lang="en-IE" dirty="0"/>
              <a:t>conditional construct described earlier works well if you need to check a value against a few different criteria (for example checking the value of a string against a couple of possible candidates</a:t>
            </a:r>
            <a:r>
              <a:rPr lang="en-IE" dirty="0" smtClean="0"/>
              <a:t>).</a:t>
            </a:r>
          </a:p>
          <a:p>
            <a:r>
              <a:rPr lang="en-GB" dirty="0"/>
              <a:t>This can quickly become cumbersome, however, when a need arises to evaluate a large number of conditions. A much easier way to handle such situations is to use the PHP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switch </a:t>
            </a:r>
            <a:r>
              <a:rPr lang="en-GB" dirty="0"/>
              <a:t>statement, the syntax for which is defined as </a:t>
            </a:r>
            <a:r>
              <a:rPr lang="en-GB" dirty="0" smtClean="0"/>
              <a:t>follows.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215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11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01645" y="4183732"/>
            <a:ext cx="9531116" cy="2483768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First </a:t>
            </a:r>
            <a:r>
              <a:rPr lang="en-IE" dirty="0"/>
              <a:t>we have a single expression n (most often a variable), that is evaluated once. 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value of the expression is then compared with the values for each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case</a:t>
            </a:r>
            <a:r>
              <a:rPr lang="en-IE" dirty="0"/>
              <a:t> in the structure</a:t>
            </a:r>
            <a:r>
              <a:rPr lang="en-IE" dirty="0" smtClean="0"/>
              <a:t>.</a:t>
            </a:r>
          </a:p>
          <a:p>
            <a:r>
              <a:rPr lang="en-IE" dirty="0" smtClean="0"/>
              <a:t>If </a:t>
            </a:r>
            <a:r>
              <a:rPr lang="en-IE" dirty="0"/>
              <a:t>there is a match, the block of code associated with that case is executed. </a:t>
            </a:r>
            <a:endParaRPr lang="en-IE" dirty="0" smtClean="0"/>
          </a:p>
          <a:p>
            <a:r>
              <a:rPr lang="en-IE" dirty="0" smtClean="0"/>
              <a:t>Use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break</a:t>
            </a:r>
            <a:r>
              <a:rPr lang="en-IE" dirty="0"/>
              <a:t> to prevent the code from running into the next case automatically. 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default</a:t>
            </a:r>
            <a:r>
              <a:rPr lang="en-IE" dirty="0"/>
              <a:t> statement is used if no match is found.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2639616" y="476673"/>
            <a:ext cx="7200800" cy="34778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switch (n)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{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case label1: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  code to be executed if n=label1;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  break;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case label2: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  code to be executed if n=label2;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  break;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default: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  code to be executed if n is different from both label1 and label2;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401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12</a:t>
            </a:fld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2574746" y="1230145"/>
            <a:ext cx="2978727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&lt;?</a:t>
            </a:r>
            <a:r>
              <a:rPr lang="en-IE" dirty="0" err="1">
                <a:solidFill>
                  <a:srgbClr val="E9E5DC">
                    <a:lumMod val="50000"/>
                  </a:srgbClr>
                </a:solidFill>
              </a:rPr>
              <a:t>php</a:t>
            </a:r>
            <a:endParaRPr lang="en-IE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$x=4;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switch ($x)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{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case 1: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echo('Number 1');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break;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case 2: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 ('Number 2');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break;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case 3: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 ('Number 3');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break;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default: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echo(‘Not between 1 and 3’);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}?&gt;</a:t>
            </a:r>
            <a:endParaRPr lang="en-IE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20575" y="260648"/>
            <a:ext cx="4156138" cy="64633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&lt;?</a:t>
            </a:r>
            <a:r>
              <a:rPr lang="en-IE" dirty="0" err="1">
                <a:solidFill>
                  <a:srgbClr val="E9E5DC">
                    <a:lumMod val="50000"/>
                  </a:srgbClr>
                </a:solidFill>
              </a:rPr>
              <a:t>php</a:t>
            </a:r>
            <a:endParaRPr lang="en-IE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$destination = 'Egypt';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 ("Traveling to $</a:t>
            </a:r>
            <a:r>
              <a:rPr lang="en-IE" dirty="0" smtClean="0">
                <a:solidFill>
                  <a:srgbClr val="E9E5DC">
                    <a:lumMod val="50000"/>
                  </a:srgbClr>
                </a:solidFill>
              </a:rPr>
              <a:t>destination&lt;</a:t>
            </a:r>
            <a:r>
              <a:rPr lang="en-IE" dirty="0" err="1" smtClean="0">
                <a:solidFill>
                  <a:srgbClr val="E9E5DC">
                    <a:lumMod val="50000"/>
                  </a:srgbClr>
                </a:solidFill>
              </a:rPr>
              <a:t>br</a:t>
            </a:r>
            <a:r>
              <a:rPr lang="en-IE" dirty="0" smtClean="0">
                <a:solidFill>
                  <a:srgbClr val="E9E5DC">
                    <a:lumMod val="50000"/>
                  </a:srgbClr>
                </a:solidFill>
              </a:rPr>
              <a:t>&gt;"); </a:t>
            </a:r>
            <a:endParaRPr lang="en-IE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switch ($destination)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{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case 'Las Vegas':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 ('Bring an extra $500');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break;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case 'Amsterdam':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 ('Bring an open mind');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break;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case 'Egypt':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 ('Bring 15 bottles of SPF 50 Sunscreen');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break;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case 'Tokyo':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 ('Bring lots of money');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break;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case 'Caribbean Islands':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 ('Bring a swimsuit');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break;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default: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echo('Your flight has been cancelled - SORRY');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}?&gt;</a:t>
            </a:r>
            <a:endParaRPr lang="en-I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Try this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13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Write a PHP script that </a:t>
            </a:r>
            <a:r>
              <a:rPr lang="en-IE" dirty="0" smtClean="0"/>
              <a:t>evaluates a </a:t>
            </a:r>
            <a:r>
              <a:rPr lang="en-IE" dirty="0"/>
              <a:t>product name and displays the price range for that product. </a:t>
            </a:r>
          </a:p>
          <a:p>
            <a:pPr marL="548640" lvl="2" indent="0">
              <a:buNone/>
            </a:pPr>
            <a:r>
              <a:rPr lang="en-IE" dirty="0" smtClean="0"/>
              <a:t>Video </a:t>
            </a:r>
            <a:r>
              <a:rPr lang="en-IE" dirty="0"/>
              <a:t>cards range from </a:t>
            </a:r>
            <a:r>
              <a:rPr lang="en-IE" dirty="0" smtClean="0"/>
              <a:t>€50 </a:t>
            </a:r>
            <a:r>
              <a:rPr lang="en-IE" dirty="0"/>
              <a:t>to </a:t>
            </a:r>
            <a:r>
              <a:rPr lang="en-IE" dirty="0" smtClean="0"/>
              <a:t>€500</a:t>
            </a:r>
          </a:p>
          <a:p>
            <a:pPr marL="548640" lvl="2" indent="0">
              <a:buNone/>
            </a:pPr>
            <a:r>
              <a:rPr lang="en-IE" dirty="0" smtClean="0"/>
              <a:t>LCD </a:t>
            </a:r>
            <a:r>
              <a:rPr lang="en-IE" dirty="0"/>
              <a:t>monitors range </a:t>
            </a:r>
            <a:r>
              <a:rPr lang="en-IE"/>
              <a:t>from </a:t>
            </a:r>
            <a:r>
              <a:rPr lang="en-IE" smtClean="0"/>
              <a:t>€200 </a:t>
            </a:r>
            <a:r>
              <a:rPr lang="en-IE" dirty="0"/>
              <a:t>to </a:t>
            </a:r>
            <a:r>
              <a:rPr lang="en-IE" dirty="0" smtClean="0"/>
              <a:t>€400</a:t>
            </a:r>
          </a:p>
          <a:p>
            <a:pPr marL="548640" lvl="2" indent="0">
              <a:buNone/>
            </a:pPr>
            <a:r>
              <a:rPr lang="en-IE" dirty="0" smtClean="0"/>
              <a:t>Intel </a:t>
            </a:r>
            <a:r>
              <a:rPr lang="en-IE" dirty="0"/>
              <a:t>processors range from </a:t>
            </a:r>
            <a:r>
              <a:rPr lang="en-IE" dirty="0" smtClean="0"/>
              <a:t>€100 </a:t>
            </a:r>
            <a:r>
              <a:rPr lang="en-IE" dirty="0"/>
              <a:t>to </a:t>
            </a:r>
            <a:r>
              <a:rPr lang="en-IE" dirty="0" smtClean="0"/>
              <a:t>€1000</a:t>
            </a:r>
          </a:p>
          <a:p>
            <a:pPr marL="548640" lvl="2" indent="0">
              <a:buNone/>
            </a:pPr>
            <a:r>
              <a:rPr lang="en-IE" dirty="0" smtClean="0"/>
              <a:t>Otherwise - Sorry</a:t>
            </a:r>
            <a:r>
              <a:rPr lang="en-IE" dirty="0"/>
              <a:t>, we don't carry </a:t>
            </a:r>
            <a:r>
              <a:rPr lang="en-IE" dirty="0" smtClean="0"/>
              <a:t>this product</a:t>
            </a:r>
          </a:p>
          <a:p>
            <a:pPr marL="548640" lvl="2" indent="0">
              <a:buNone/>
            </a:pP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IE" dirty="0" smtClean="0"/>
              <a:t>If we set the $</a:t>
            </a:r>
            <a:r>
              <a:rPr lang="en-IE" dirty="0" err="1" smtClean="0"/>
              <a:t>product_name</a:t>
            </a:r>
            <a:r>
              <a:rPr lang="en-IE" dirty="0" smtClean="0"/>
              <a:t> </a:t>
            </a:r>
            <a:r>
              <a:rPr lang="en-IE" dirty="0"/>
              <a:t>to "Processor", the above code </a:t>
            </a:r>
            <a:r>
              <a:rPr lang="en-IE" dirty="0" smtClean="0"/>
              <a:t>should output </a:t>
            </a:r>
            <a:r>
              <a:rPr lang="en-IE" b="1" dirty="0"/>
              <a:t>"Intel processors range from </a:t>
            </a:r>
            <a:r>
              <a:rPr lang="en-IE" b="1" dirty="0" smtClean="0"/>
              <a:t>€100 </a:t>
            </a:r>
            <a:r>
              <a:rPr lang="en-IE" b="1" dirty="0"/>
              <a:t>to </a:t>
            </a:r>
            <a:r>
              <a:rPr lang="en-IE" b="1" dirty="0" smtClean="0"/>
              <a:t>€1000</a:t>
            </a:r>
            <a:r>
              <a:rPr lang="en-IE" b="1" dirty="0"/>
              <a:t>"</a:t>
            </a:r>
            <a:r>
              <a:rPr lang="en-IE" dirty="0"/>
              <a:t>. </a:t>
            </a:r>
          </a:p>
          <a:p>
            <a:pPr marL="548640" lvl="2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5086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PHP, just like any other programming language, provides facilities that allow us to affect the flow of control in a script. </a:t>
            </a:r>
            <a:endParaRPr lang="en-IE" dirty="0" smtClean="0"/>
          </a:p>
          <a:p>
            <a:r>
              <a:rPr lang="en-IE" dirty="0" smtClean="0"/>
              <a:t>That </a:t>
            </a:r>
            <a:r>
              <a:rPr lang="en-IE" dirty="0"/>
              <a:t>is, the language contains special statements that permit you to deviate from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one-after another execution </a:t>
            </a:r>
            <a:r>
              <a:rPr lang="en-IE" dirty="0"/>
              <a:t>order that has dominated our examples so far. </a:t>
            </a:r>
            <a:endParaRPr lang="en-IE" dirty="0" smtClean="0"/>
          </a:p>
          <a:p>
            <a:r>
              <a:rPr lang="en-IE" dirty="0" smtClean="0"/>
              <a:t>Such </a:t>
            </a:r>
            <a:r>
              <a:rPr lang="en-IE" dirty="0"/>
              <a:t>statements are called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control structures</a:t>
            </a:r>
            <a:r>
              <a:rPr lang="en-I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455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279" y="304800"/>
            <a:ext cx="7772400" cy="1143000"/>
          </a:xfrm>
        </p:spPr>
        <p:txBody>
          <a:bodyPr>
            <a:normAutofit/>
          </a:bodyPr>
          <a:lstStyle/>
          <a:p>
            <a:r>
              <a:rPr lang="en-IE" sz="4400" dirty="0" smtClean="0"/>
              <a:t>If-Else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The </a:t>
            </a:r>
            <a:r>
              <a:rPr lang="en-IE" dirty="0"/>
              <a:t>most basic, and most </a:t>
            </a:r>
            <a:r>
              <a:rPr lang="en-IE" dirty="0" smtClean="0"/>
              <a:t>frequently used</a:t>
            </a:r>
            <a:r>
              <a:rPr lang="en-IE" dirty="0"/>
              <a:t>, control structure is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if-else</a:t>
            </a:r>
            <a:r>
              <a:rPr lang="en-IE" dirty="0"/>
              <a:t> statement. Here's what it looks like:</a:t>
            </a:r>
          </a:p>
          <a:p>
            <a:endParaRPr lang="en-IE" dirty="0"/>
          </a:p>
          <a:p>
            <a:pPr marL="548640" lvl="2" indent="0">
              <a:buNone/>
            </a:pPr>
            <a:r>
              <a:rPr lang="en-IE" dirty="0"/>
              <a:t>if </a:t>
            </a:r>
            <a:r>
              <a:rPr lang="en-IE" dirty="0" smtClean="0"/>
              <a:t>(condition </a:t>
            </a:r>
            <a:r>
              <a:rPr lang="en-IE" dirty="0"/>
              <a:t>){</a:t>
            </a:r>
          </a:p>
          <a:p>
            <a:pPr marL="548640" lvl="2" indent="0">
              <a:buNone/>
            </a:pPr>
            <a:r>
              <a:rPr lang="en-IE" dirty="0"/>
              <a:t>Statement(s) to be executed if condition is true.</a:t>
            </a:r>
          </a:p>
          <a:p>
            <a:pPr marL="548640" lvl="2" indent="0">
              <a:buNone/>
            </a:pPr>
            <a:r>
              <a:rPr lang="en-IE" dirty="0"/>
              <a:t>}</a:t>
            </a:r>
          </a:p>
          <a:p>
            <a:pPr marL="548640" lvl="2" indent="0">
              <a:buNone/>
            </a:pPr>
            <a:r>
              <a:rPr lang="en-IE" dirty="0"/>
              <a:t>else {</a:t>
            </a:r>
          </a:p>
          <a:p>
            <a:pPr marL="548640" lvl="2" indent="0">
              <a:buNone/>
            </a:pPr>
            <a:r>
              <a:rPr lang="en-IE" dirty="0"/>
              <a:t>(Optional) Statement(s) to be executed if condition </a:t>
            </a:r>
            <a:r>
              <a:rPr lang="en-IE" dirty="0" smtClean="0"/>
              <a:t>is </a:t>
            </a:r>
            <a:r>
              <a:rPr lang="en-IE" dirty="0"/>
              <a:t>false.</a:t>
            </a:r>
          </a:p>
          <a:p>
            <a:pPr marL="548640" lvl="2" indent="0">
              <a:buNone/>
            </a:pPr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 smtClean="0"/>
              <a:t>This </a:t>
            </a:r>
            <a:r>
              <a:rPr lang="en-IE" dirty="0"/>
              <a:t>control structure lets us tell PHP to execute one set of statements or another, depending on whether some condition is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en-IE" dirty="0"/>
              <a:t> or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false</a:t>
            </a:r>
            <a:r>
              <a:rPr lang="en-IE" dirty="0"/>
              <a:t>.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87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Check if a number is &gt; then 0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783632" y="1532207"/>
            <a:ext cx="5976664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&lt;?</a:t>
            </a:r>
            <a:r>
              <a:rPr lang="en-IE" sz="2400" dirty="0" err="1">
                <a:solidFill>
                  <a:srgbClr val="E9E5DC">
                    <a:lumMod val="50000"/>
                  </a:srgbClr>
                </a:solidFill>
              </a:rPr>
              <a:t>php</a:t>
            </a:r>
            <a:endParaRPr lang="en-IE" sz="24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$i = 0; 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if ($i &gt; 0){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   echo ("$i is bigger than 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0&lt;</a:t>
            </a:r>
            <a:r>
              <a:rPr lang="en-IE" sz="2400" dirty="0" err="1" smtClean="0">
                <a:solidFill>
                  <a:srgbClr val="E9E5DC">
                    <a:lumMod val="50000"/>
                  </a:srgbClr>
                </a:solidFill>
              </a:rPr>
              <a:t>br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&gt;");</a:t>
            </a:r>
            <a:endParaRPr lang="en-IE" sz="24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   echo ('you 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win&lt;</a:t>
            </a:r>
            <a:r>
              <a:rPr lang="en-IE" sz="2400" dirty="0" err="1" smtClean="0">
                <a:solidFill>
                  <a:srgbClr val="E9E5DC">
                    <a:lumMod val="50000"/>
                  </a:srgbClr>
                </a:solidFill>
              </a:rPr>
              <a:t>br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&gt;'); </a:t>
            </a:r>
            <a:endParaRPr lang="en-IE" sz="24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}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else {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   echo ("$i is less than or equal to 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0&lt;</a:t>
            </a:r>
            <a:r>
              <a:rPr lang="en-IE" sz="2400" dirty="0" err="1" smtClean="0">
                <a:solidFill>
                  <a:srgbClr val="E9E5DC">
                    <a:lumMod val="50000"/>
                  </a:srgbClr>
                </a:solidFill>
              </a:rPr>
              <a:t>br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&gt;"); </a:t>
            </a:r>
            <a:endParaRPr lang="en-IE" sz="24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   echo ('you 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lose&lt;</a:t>
            </a:r>
            <a:r>
              <a:rPr lang="en-IE" sz="2400" dirty="0" err="1" smtClean="0">
                <a:solidFill>
                  <a:srgbClr val="E9E5DC">
                    <a:lumMod val="50000"/>
                  </a:srgbClr>
                </a:solidFill>
              </a:rPr>
              <a:t>br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&gt;'); </a:t>
            </a:r>
            <a:endParaRPr lang="en-IE" sz="24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}</a:t>
            </a:r>
          </a:p>
          <a:p>
            <a:endParaRPr lang="en-IE" sz="24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?&gt;</a:t>
            </a:r>
            <a:endParaRPr lang="en-I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38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If statements can span HTML!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Adding to what we saw on slide 4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132856"/>
            <a:ext cx="6018536" cy="3416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&lt;?</a:t>
            </a:r>
            <a:r>
              <a:rPr lang="en-IE" sz="2400" dirty="0" err="1">
                <a:solidFill>
                  <a:srgbClr val="E9E5DC">
                    <a:lumMod val="50000"/>
                  </a:srgbClr>
                </a:solidFill>
              </a:rPr>
              <a:t>php</a:t>
            </a:r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$i = 3;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if ($i &gt; 0){ 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echo("&lt;h2&gt; $i"); ?&gt;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 is bigger than 0 &lt;</a:t>
            </a:r>
            <a:r>
              <a:rPr lang="en-IE" sz="2400" dirty="0" err="1">
                <a:solidFill>
                  <a:srgbClr val="E9E5DC">
                    <a:lumMod val="50000"/>
                  </a:srgbClr>
                </a:solidFill>
              </a:rPr>
              <a:t>br</a:t>
            </a:r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&gt;  </a:t>
            </a:r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you win 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&lt;?</a:t>
            </a:r>
            <a:r>
              <a:rPr lang="en-IE" sz="2400" dirty="0" err="1">
                <a:solidFill>
                  <a:srgbClr val="E9E5DC">
                    <a:lumMod val="50000"/>
                  </a:srgbClr>
                </a:solidFill>
              </a:rPr>
              <a:t>php</a:t>
            </a:r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} else { echo("$</a:t>
            </a:r>
            <a:r>
              <a:rPr lang="en-IE" sz="2400" dirty="0" err="1">
                <a:solidFill>
                  <a:srgbClr val="E9E5DC">
                    <a:lumMod val="50000"/>
                  </a:srgbClr>
                </a:solidFill>
              </a:rPr>
              <a:t>i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");?&gt;</a:t>
            </a:r>
          </a:p>
          <a:p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is less than 0&lt;</a:t>
            </a:r>
            <a:r>
              <a:rPr lang="en-IE" sz="2400" dirty="0" err="1">
                <a:solidFill>
                  <a:srgbClr val="E9E5DC">
                    <a:lumMod val="50000"/>
                  </a:srgbClr>
                </a:solidFill>
              </a:rPr>
              <a:t>br</a:t>
            </a:r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&gt;</a:t>
            </a:r>
            <a:endParaRPr lang="en-IE" sz="24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 you lose&lt;/h2&gt; 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&lt;?</a:t>
            </a:r>
            <a:r>
              <a:rPr lang="en-IE" sz="2400" dirty="0" err="1">
                <a:solidFill>
                  <a:srgbClr val="E9E5DC">
                    <a:lumMod val="50000"/>
                  </a:srgbClr>
                </a:solidFill>
              </a:rPr>
              <a:t>php</a:t>
            </a:r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}  ?&gt;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22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Try these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6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Write </a:t>
            </a:r>
            <a:r>
              <a:rPr lang="en-IE" dirty="0"/>
              <a:t>a program that calculates the overall result for the student which is calculated as follows: get the average of the two marks. A pass is awarded if the average is at least 40, a fail otherwise. Output the result - “Congratulations - You passed” or “Commiserations – You failed”. Format the output appropriately.</a:t>
            </a:r>
          </a:p>
          <a:p>
            <a:pPr lvl="1"/>
            <a:r>
              <a:rPr lang="en-IE" dirty="0"/>
              <a:t>Again here you need to hard code in the grades as when have not looked at how to take information from the user yet.</a:t>
            </a:r>
          </a:p>
          <a:p>
            <a:r>
              <a:rPr lang="en-IE" dirty="0" smtClean="0"/>
              <a:t>Try </a:t>
            </a:r>
            <a:r>
              <a:rPr lang="en-IE" dirty="0"/>
              <a:t>using both methods outlined above i.e. option 1: all the code together and option 2: have the statements span the HTML!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5667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dirty="0"/>
              <a:t>Logical </a:t>
            </a:r>
            <a:r>
              <a:rPr lang="en-IE" dirty="0" smtClean="0"/>
              <a:t>Operators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7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/>
              <a:t>word “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en-I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n-IE" dirty="0"/>
              <a:t>in </a:t>
            </a:r>
            <a:r>
              <a:rPr lang="en-IE" dirty="0" smtClean="0"/>
              <a:t>a </a:t>
            </a:r>
            <a:r>
              <a:rPr lang="en-IE" dirty="0"/>
              <a:t>condition makes the whole condition true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only if both </a:t>
            </a:r>
            <a:r>
              <a:rPr lang="en-IE" dirty="0"/>
              <a:t>of the comparisons evaluate to true. </a:t>
            </a:r>
            <a:endParaRPr lang="en-IE" dirty="0" smtClean="0"/>
          </a:p>
          <a:p>
            <a:r>
              <a:rPr lang="en-IE" dirty="0"/>
              <a:t>A</a:t>
            </a:r>
            <a:r>
              <a:rPr lang="en-IE" dirty="0" smtClean="0"/>
              <a:t>nother </a:t>
            </a:r>
            <a:r>
              <a:rPr lang="en-IE" dirty="0"/>
              <a:t>such operator is “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or</a:t>
            </a:r>
            <a:r>
              <a:rPr lang="en-IE" dirty="0"/>
              <a:t>”, which makes the whole condition true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if one or both </a:t>
            </a:r>
            <a:r>
              <a:rPr lang="en-IE" dirty="0"/>
              <a:t>of two simple conditions are true. </a:t>
            </a:r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2927648" y="3573016"/>
            <a:ext cx="7344816" cy="2862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&lt;?</a:t>
            </a:r>
            <a:r>
              <a:rPr lang="en-IE" sz="2000" dirty="0" err="1">
                <a:solidFill>
                  <a:srgbClr val="E9E5DC">
                    <a:lumMod val="50000"/>
                  </a:srgbClr>
                </a:solidFill>
              </a:rPr>
              <a:t>php</a:t>
            </a:r>
            <a:endParaRPr lang="en-IE" sz="20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$</a:t>
            </a:r>
            <a:r>
              <a:rPr lang="en-IE" sz="2000" dirty="0" err="1">
                <a:solidFill>
                  <a:srgbClr val="E9E5DC">
                    <a:lumMod val="50000"/>
                  </a:srgbClr>
                </a:solidFill>
              </a:rPr>
              <a:t>firstname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 = 'Anne';</a:t>
            </a:r>
          </a:p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$</a:t>
            </a:r>
            <a:r>
              <a:rPr lang="en-IE" sz="2000" dirty="0" err="1">
                <a:solidFill>
                  <a:srgbClr val="E9E5DC">
                    <a:lumMod val="50000"/>
                  </a:srgbClr>
                </a:solidFill>
              </a:rPr>
              <a:t>lastname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 = 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‘Smith';</a:t>
            </a:r>
            <a:endParaRPr lang="en-IE" sz="20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if ( 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'Anne' 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== $</a:t>
            </a:r>
            <a:r>
              <a:rPr lang="en-IE" sz="2000" dirty="0" err="1">
                <a:solidFill>
                  <a:srgbClr val="E9E5DC">
                    <a:lumMod val="50000"/>
                  </a:srgbClr>
                </a:solidFill>
              </a:rPr>
              <a:t>firstname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 and 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‘Smith' 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== $</a:t>
            </a:r>
            <a:r>
              <a:rPr lang="en-IE" sz="2000" dirty="0" err="1">
                <a:solidFill>
                  <a:srgbClr val="E9E5DC">
                    <a:lumMod val="50000"/>
                  </a:srgbClr>
                </a:solidFill>
              </a:rPr>
              <a:t>lastname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 ){</a:t>
            </a:r>
          </a:p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echo( 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‘Welcome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, $</a:t>
            </a:r>
            <a:r>
              <a:rPr lang="en-IE" sz="2000" dirty="0" err="1">
                <a:solidFill>
                  <a:srgbClr val="E9E5DC">
                    <a:lumMod val="50000"/>
                  </a:srgbClr>
                </a:solidFill>
              </a:rPr>
              <a:t>firstname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, how was your 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weekend’);</a:t>
            </a:r>
            <a:endParaRPr lang="en-IE" sz="20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}</a:t>
            </a:r>
          </a:p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else {</a:t>
            </a:r>
          </a:p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echo( 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‘Welcome 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to my Website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,’);</a:t>
            </a:r>
            <a:endParaRPr lang="en-IE" sz="20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} ?&gt;</a:t>
            </a:r>
            <a:endParaRPr lang="en-IE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6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Try this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8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Based on a person’s taxable income output the tax rate. Use the following table: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       		</a:t>
            </a:r>
            <a:r>
              <a:rPr lang="en-IE" dirty="0" smtClean="0"/>
              <a:t>Taxable </a:t>
            </a:r>
            <a:r>
              <a:rPr lang="en-IE" dirty="0"/>
              <a:t>Income(£)   		Tax Rate (%)</a:t>
            </a:r>
          </a:p>
          <a:p>
            <a:pPr marL="0" indent="0">
              <a:buNone/>
            </a:pPr>
            <a:r>
              <a:rPr lang="en-IE" dirty="0"/>
              <a:t>     		</a:t>
            </a:r>
            <a:r>
              <a:rPr lang="en-IE" dirty="0" smtClean="0"/>
              <a:t> </a:t>
            </a:r>
            <a:r>
              <a:rPr lang="en-IE" dirty="0"/>
              <a:t>-----------------------           	---------------</a:t>
            </a:r>
          </a:p>
          <a:p>
            <a:pPr marL="0" indent="0">
              <a:buNone/>
            </a:pPr>
            <a:r>
              <a:rPr lang="en-IE" dirty="0"/>
              <a:t>      		</a:t>
            </a:r>
            <a:r>
              <a:rPr lang="en-IE" dirty="0" smtClean="0"/>
              <a:t>  </a:t>
            </a:r>
            <a:r>
              <a:rPr lang="en-IE" dirty="0"/>
              <a:t>0.00 - 14800.00                 	       20</a:t>
            </a:r>
          </a:p>
          <a:p>
            <a:pPr marL="0" indent="0">
              <a:buNone/>
            </a:pPr>
            <a:r>
              <a:rPr lang="en-IE" dirty="0"/>
              <a:t>       		</a:t>
            </a:r>
            <a:r>
              <a:rPr lang="en-IE" dirty="0" smtClean="0"/>
              <a:t> otherwise                                       </a:t>
            </a:r>
            <a:r>
              <a:rPr lang="en-IE" dirty="0" smtClean="0"/>
              <a:t> 42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      		</a:t>
            </a:r>
          </a:p>
          <a:p>
            <a:r>
              <a:rPr lang="en-IE" dirty="0"/>
              <a:t>Once again here you need to hardcode the income.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083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/>
            </a:r>
            <a:br>
              <a:rPr lang="en-IE" dirty="0"/>
            </a:br>
            <a:r>
              <a:rPr lang="en-IE" dirty="0"/>
              <a:t>If ... Else IF...</a:t>
            </a:r>
            <a:r>
              <a:rPr lang="en-IE" dirty="0" smtClean="0"/>
              <a:t>Else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9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if ... else </a:t>
            </a:r>
            <a:r>
              <a:rPr lang="en-IE" dirty="0"/>
              <a:t>structures can be taken a step further to implement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if ... else ... if </a:t>
            </a:r>
            <a:r>
              <a:rPr lang="en-IE" dirty="0"/>
              <a:t>structures. For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584" y="2292758"/>
            <a:ext cx="4104456" cy="4247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&lt;?</a:t>
            </a:r>
            <a:r>
              <a:rPr lang="en-IE" dirty="0" err="1">
                <a:solidFill>
                  <a:srgbClr val="E9E5DC">
                    <a:lumMod val="50000"/>
                  </a:srgbClr>
                </a:solidFill>
              </a:rPr>
              <a:t>php</a:t>
            </a:r>
            <a:endParaRPr lang="en-IE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$</a:t>
            </a:r>
            <a:r>
              <a:rPr lang="en-IE" dirty="0" err="1">
                <a:solidFill>
                  <a:srgbClr val="E9E5DC">
                    <a:lumMod val="50000"/>
                  </a:srgbClr>
                </a:solidFill>
              </a:rPr>
              <a:t>customerName</a:t>
            </a:r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= 'Anne';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if($</a:t>
            </a:r>
            <a:r>
              <a:rPr lang="en-IE" dirty="0" err="1">
                <a:solidFill>
                  <a:srgbClr val="E9E5DC">
                    <a:lumMod val="50000"/>
                  </a:srgbClr>
                </a:solidFill>
              </a:rPr>
              <a:t>customerName</a:t>
            </a:r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== 'Graham')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{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 echo('Hello Graham');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}</a:t>
            </a:r>
          </a:p>
          <a:p>
            <a:r>
              <a:rPr lang="en-IE" dirty="0" err="1" smtClean="0">
                <a:solidFill>
                  <a:srgbClr val="E9E5DC">
                    <a:lumMod val="50000"/>
                  </a:srgbClr>
                </a:solidFill>
              </a:rPr>
              <a:t>elseif</a:t>
            </a:r>
            <a:r>
              <a:rPr lang="en-IE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($</a:t>
            </a:r>
            <a:r>
              <a:rPr lang="en-IE" dirty="0" err="1">
                <a:solidFill>
                  <a:srgbClr val="E9E5DC">
                    <a:lumMod val="50000"/>
                  </a:srgbClr>
                </a:solidFill>
              </a:rPr>
              <a:t>customerName</a:t>
            </a:r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== 'Anne')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{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 echo('Hello Anne');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}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else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 {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 echo('You\'re not Anne or Graham');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}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  ?&gt;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32104" y="2624159"/>
            <a:ext cx="3456384" cy="18774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prstClr val="black"/>
                </a:solidFill>
              </a:rPr>
              <a:t>Can you now update the previous example to add the following </a:t>
            </a:r>
          </a:p>
          <a:p>
            <a:r>
              <a:rPr lang="en-GB" sz="2000" dirty="0">
                <a:solidFill>
                  <a:prstClr val="black"/>
                </a:solidFill>
              </a:rPr>
              <a:t>condition: </a:t>
            </a:r>
          </a:p>
          <a:p>
            <a:r>
              <a:rPr lang="en-GB" sz="2000" b="1" dirty="0">
                <a:solidFill>
                  <a:prstClr val="black"/>
                </a:solidFill>
              </a:rPr>
              <a:t>14800.01 – 29600.00             42%</a:t>
            </a:r>
          </a:p>
          <a:p>
            <a:r>
              <a:rPr lang="en-GB" b="1" dirty="0">
                <a:solidFill>
                  <a:prstClr val="black"/>
                </a:solidFill>
              </a:rPr>
              <a:t>29600.01 and upwards             50%</a:t>
            </a:r>
            <a:endParaRPr lang="en-IE" b="1" dirty="0">
              <a:solidFill>
                <a:prstClr val="black"/>
              </a:solidFill>
            </a:endParaRPr>
          </a:p>
          <a:p>
            <a:endParaRPr lang="en-I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7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1023</Words>
  <Application>Microsoft Office PowerPoint</Application>
  <PresentationFormat>Widescreen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Franklin Gothic Book</vt:lpstr>
      <vt:lpstr>Perpetua</vt:lpstr>
      <vt:lpstr>Wingdings 2</vt:lpstr>
      <vt:lpstr>Equity</vt:lpstr>
      <vt:lpstr>1_Equity</vt:lpstr>
      <vt:lpstr>PHP - Lecture 2-1</vt:lpstr>
      <vt:lpstr>Control Structures</vt:lpstr>
      <vt:lpstr>If-Else</vt:lpstr>
      <vt:lpstr>Check if a number is &gt; then 0</vt:lpstr>
      <vt:lpstr>If statements can span HTML! </vt:lpstr>
      <vt:lpstr>Try these</vt:lpstr>
      <vt:lpstr>Logical Operators</vt:lpstr>
      <vt:lpstr>Try this</vt:lpstr>
      <vt:lpstr> If ... Else IF...Else</vt:lpstr>
      <vt:lpstr>PHP switch Statements  </vt:lpstr>
      <vt:lpstr>PowerPoint Presentation</vt:lpstr>
      <vt:lpstr>PowerPoint Presentation</vt:lpstr>
      <vt:lpstr>Try this</vt:lpstr>
    </vt:vector>
  </TitlesOfParts>
  <Company>Institute of Technology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O Brien</dc:creator>
  <cp:lastModifiedBy>Anne O Brien</cp:lastModifiedBy>
  <cp:revision>8</cp:revision>
  <dcterms:created xsi:type="dcterms:W3CDTF">2013-09-03T14:48:37Z</dcterms:created>
  <dcterms:modified xsi:type="dcterms:W3CDTF">2014-09-25T09:08:13Z</dcterms:modified>
</cp:coreProperties>
</file>