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292" r:id="rId25"/>
    <p:sldId id="299" r:id="rId26"/>
    <p:sldId id="310" r:id="rId27"/>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43191" autoAdjust="0"/>
  </p:normalViewPr>
  <p:slideViewPr>
    <p:cSldViewPr>
      <p:cViewPr>
        <p:scale>
          <a:sx n="66" d="100"/>
          <a:sy n="66" d="100"/>
        </p:scale>
        <p:origin x="624" y="-89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10/8/2015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a:t>
            </a:r>
            <a:r>
              <a:rPr lang="el-GR" b="0" baseline="0" dirty="0" smtClean="0"/>
              <a:t>την </a:t>
            </a:r>
            <a:r>
              <a:rPr lang="en-US" b="0" baseline="0" dirty="0" smtClean="0"/>
              <a:t>social</a:t>
            </a:r>
            <a:r>
              <a:rPr lang="el-GR" b="0" baseline="0" dirty="0" smtClean="0"/>
              <a:t> πληροφορία. Καθώς επίσης και την πληροφορία που προέρχεται από το </a:t>
            </a:r>
            <a:r>
              <a:rPr lang="en-US" b="0" baseline="0" dirty="0" smtClean="0"/>
              <a:t>repository </a:t>
            </a:r>
            <a:r>
              <a:rPr lang="el-GR" b="0" baseline="0" dirty="0" smtClean="0"/>
              <a:t>των μοντέλων.</a:t>
            </a:r>
            <a:endParaRPr lang="el-GR" b="0" baseline="0" dirty="0" smtClean="0"/>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πρόσθεσα τον </a:t>
            </a:r>
            <a:r>
              <a:rPr lang="en-US" b="0" baseline="0" dirty="0" smtClean="0"/>
              <a:t>CDO Client </a:t>
            </a:r>
            <a:r>
              <a:rPr lang="el-GR" b="0" baseline="0" dirty="0" smtClean="0"/>
              <a:t>όπου επικοινωνεί με </a:t>
            </a:r>
            <a:r>
              <a:rPr lang="el-GR" b="0" baseline="0" dirty="0" smtClean="0"/>
              <a:t>τον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Έτσι σε μία ερώτηση ενός χρήστη </a:t>
            </a:r>
            <a:r>
              <a:rPr lang="el-GR" dirty="0" smtClean="0"/>
              <a:t>όπως αυτή, θέλουμε να μπορεί να </a:t>
            </a:r>
            <a:r>
              <a:rPr lang="el-GR" baseline="0" dirty="0" smtClean="0"/>
              <a:t>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Όμως αυτή την περίπτωση δεν την έχουμε γενικεύσει. Κάποιος θα μπορούσε να κοιτάξει έναν 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dirty="0" smtClean="0"/>
              <a:t>Αν</a:t>
            </a:r>
            <a:r>
              <a:rPr lang="el-GR" baseline="0" dirty="0" smtClean="0"/>
              <a:t> έρθει μια σχετική ερώτηση όπως αυτή που λέει ακριβώς το ίδιο πράγμα διαφορετικά 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aseline="0" dirty="0" smtClean="0"/>
              <a:t>Για να το κάνουμε αυτό πήγαμε σε κάποιο άλλον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Γιατί</a:t>
            </a:r>
            <a:r>
              <a:rPr lang="el-GR"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χρησιμοποιήθηκε 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469819">
              <a:defRPr/>
            </a:pPr>
            <a:r>
              <a:rPr lang="el-GR" baseline="0" dirty="0" smtClean="0"/>
              <a:t>Πώς δουλεύει ακριβώς λοιπόν;;;</a:t>
            </a:r>
            <a:endParaRPr lang="en-US" baseline="0" dirty="0" smtClean="0"/>
          </a:p>
          <a:p>
            <a:pPr defTabSz="469819">
              <a:defRPr/>
            </a:pPr>
            <a:r>
              <a:rPr lang="el-GR" baseline="0" dirty="0" smtClean="0"/>
              <a:t>Ο </a:t>
            </a:r>
            <a:r>
              <a:rPr lang="el-GR" baseline="0" dirty="0" smtClean="0"/>
              <a:t>στόχος ενός</a:t>
            </a:r>
            <a:r>
              <a:rPr lang="en-US" baseline="0" dirty="0" smtClean="0"/>
              <a:t> </a:t>
            </a:r>
            <a:r>
              <a:rPr lang="en-US" baseline="0" dirty="0" smtClean="0"/>
              <a:t>TC</a:t>
            </a:r>
            <a:r>
              <a:rPr lang="el-GR" baseline="0" dirty="0" smtClean="0"/>
              <a:t> </a:t>
            </a:r>
            <a:r>
              <a:rPr lang="el-GR" baseline="0" dirty="0" smtClean="0"/>
              <a:t>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a:t>
            </a:r>
            <a:r>
              <a:rPr lang="el-GR" baseline="0" dirty="0" smtClean="0"/>
              <a:t>Τ</a:t>
            </a:r>
            <a:r>
              <a:rPr lang="en-US" baseline="0" dirty="0" smtClean="0"/>
              <a:t>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a:t>
            </a:r>
            <a:r>
              <a:rPr lang="el-GR" baseline="0" dirty="0" smtClean="0"/>
              <a:t>Τ</a:t>
            </a:r>
            <a:r>
              <a:rPr lang="en-US" baseline="0" dirty="0" smtClean="0"/>
              <a:t>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Τρία </a:t>
            </a:r>
            <a:r>
              <a:rPr lang="el-GR" baseline="0" dirty="0" smtClean="0"/>
              <a:t>διαφορετικά</a:t>
            </a:r>
            <a:r>
              <a:rPr lang="en-US" baseline="0" dirty="0" smtClean="0"/>
              <a:t> loads </a:t>
            </a:r>
            <a:r>
              <a:rPr lang="el-GR" baseline="0" dirty="0" smtClean="0"/>
              <a:t>χρησιμοποιήθηκαν</a:t>
            </a:r>
            <a:r>
              <a:rPr lang="el-GR" baseline="0" dirty="0" smtClean="0"/>
              <a:t>, </a:t>
            </a:r>
            <a:r>
              <a:rPr lang="el-GR" baseline="0" dirty="0" smtClean="0"/>
              <a:t>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fontScale="85000" lnSpcReduction="20000"/>
          </a:bodyPr>
          <a:lstStyle/>
          <a:p>
            <a:r>
              <a:rPr lang="el-GR" sz="600" dirty="0"/>
              <a:t>Το κοινωνικό δίκτυο που παρουσιάζεται σε αυτήν την </a:t>
            </a:r>
            <a:r>
              <a:rPr lang="el-GR" sz="600" dirty="0" smtClean="0"/>
              <a:t>εργασία </a:t>
            </a:r>
            <a:r>
              <a:rPr lang="el-GR" sz="600" dirty="0"/>
              <a:t>έχει ως στόχο τους </a:t>
            </a:r>
            <a:r>
              <a:rPr lang="en-US" sz="600" dirty="0"/>
              <a:t>DevOps users</a:t>
            </a:r>
            <a:r>
              <a:rPr lang="el-GR" sz="600" dirty="0"/>
              <a:t>(όπου </a:t>
            </a:r>
            <a:r>
              <a:rPr lang="en-US" sz="600" dirty="0"/>
              <a:t>DevOps </a:t>
            </a:r>
            <a:r>
              <a:rPr lang="el-GR" sz="600" dirty="0"/>
              <a:t>είναι τα αρχικά από το </a:t>
            </a:r>
            <a:r>
              <a:rPr lang="en-US" sz="600" dirty="0"/>
              <a:t>Development and Operations</a:t>
            </a:r>
            <a:r>
              <a:rPr lang="el-GR" sz="600" dirty="0" smtClean="0"/>
              <a:t>)</a:t>
            </a:r>
            <a:r>
              <a:rPr lang="en-US" sz="600" dirty="0" smtClean="0"/>
              <a:t>.</a:t>
            </a:r>
            <a:r>
              <a:rPr lang="el-GR" sz="600" dirty="0" smtClean="0"/>
              <a:t> Οι</a:t>
            </a:r>
            <a:r>
              <a:rPr lang="el-GR" sz="600" baseline="0" dirty="0" smtClean="0"/>
              <a:t> </a:t>
            </a:r>
            <a:r>
              <a:rPr lang="en-US" sz="600" baseline="0" dirty="0" smtClean="0"/>
              <a:t>DevOps </a:t>
            </a:r>
            <a:r>
              <a:rPr lang="el-GR" sz="600" dirty="0" smtClean="0"/>
              <a:t>είναι </a:t>
            </a:r>
            <a:r>
              <a:rPr lang="el-GR" sz="600" dirty="0"/>
              <a:t>μια νέα τάση στην ΙΤ </a:t>
            </a:r>
            <a:r>
              <a:rPr lang="en-US" sz="600" dirty="0"/>
              <a:t>industry </a:t>
            </a:r>
            <a:r>
              <a:rPr lang="el-GR" sz="600" dirty="0"/>
              <a:t>και αποτελεί την τομή του </a:t>
            </a:r>
            <a:r>
              <a:rPr lang="en-US" sz="600" dirty="0"/>
              <a:t>software engineering</a:t>
            </a:r>
            <a:r>
              <a:rPr lang="el-GR" sz="600" dirty="0"/>
              <a:t>, των </a:t>
            </a:r>
            <a:r>
              <a:rPr lang="en-US" sz="600" dirty="0"/>
              <a:t>IT operations</a:t>
            </a:r>
            <a:r>
              <a:rPr lang="el-GR" sz="600" dirty="0"/>
              <a:t> και του </a:t>
            </a:r>
            <a:r>
              <a:rPr lang="en-US" sz="600" dirty="0"/>
              <a:t>Quality Assurance. </a:t>
            </a:r>
            <a:endParaRPr lang="el-GR" sz="600" dirty="0"/>
          </a:p>
          <a:p>
            <a:endParaRPr lang="el-GR" sz="600" dirty="0"/>
          </a:p>
          <a:p>
            <a:pPr defTabSz="469819">
              <a:defRPr/>
            </a:pPr>
            <a:r>
              <a:rPr lang="el-GR" sz="600" dirty="0"/>
              <a:t>Σήμερα, οι </a:t>
            </a:r>
            <a:r>
              <a:rPr lang="en-US" sz="600" dirty="0"/>
              <a:t>DevOps </a:t>
            </a:r>
            <a:r>
              <a:rPr lang="el-GR" sz="600" dirty="0"/>
              <a:t>χρήστες για την Ανάπτυξη και Λειτουργεία Εφαρμογών, ειδικά αυτοί που ειδικεύονται στην ανάπτυξη εφαρμογών σε </a:t>
            </a:r>
            <a:r>
              <a:rPr lang="en-US" sz="600" dirty="0"/>
              <a:t>cloud</a:t>
            </a:r>
            <a:r>
              <a:rPr lang="el-GR" sz="600" dirty="0"/>
              <a:t>, </a:t>
            </a:r>
            <a:r>
              <a:rPr lang="el-GR" sz="600" dirty="0" smtClean="0"/>
              <a:t>χρησιμοποιούν αυτόματα </a:t>
            </a:r>
            <a:r>
              <a:rPr lang="el-GR" sz="600" dirty="0"/>
              <a:t>εργαλεία όπως: το </a:t>
            </a:r>
            <a:r>
              <a:rPr lang="en-US" sz="600" dirty="0"/>
              <a:t>Chef supermarket</a:t>
            </a:r>
            <a:r>
              <a:rPr lang="el-GR" sz="600" dirty="0"/>
              <a:t> ή το </a:t>
            </a:r>
            <a:r>
              <a:rPr lang="en-US" sz="600" dirty="0"/>
              <a:t>IBM </a:t>
            </a:r>
            <a:r>
              <a:rPr lang="en-US" sz="600" dirty="0" smtClean="0"/>
              <a:t>Bluemix</a:t>
            </a:r>
            <a:r>
              <a:rPr lang="el-GR" sz="600" dirty="0" smtClean="0"/>
              <a:t>.</a:t>
            </a:r>
            <a:r>
              <a:rPr lang="en-US" sz="600" dirty="0" smtClean="0"/>
              <a:t> </a:t>
            </a:r>
            <a:r>
              <a:rPr lang="el-GR" sz="600" dirty="0" smtClean="0"/>
              <a:t>Τα </a:t>
            </a:r>
            <a:r>
              <a:rPr lang="el-GR" sz="600" dirty="0"/>
              <a:t>οποία είναι</a:t>
            </a:r>
            <a:r>
              <a:rPr lang="en-US" sz="600" dirty="0"/>
              <a:t> </a:t>
            </a:r>
            <a:r>
              <a:rPr lang="el-GR" sz="600" dirty="0"/>
              <a:t>γνωστά</a:t>
            </a:r>
            <a:r>
              <a:rPr lang="en-US" sz="600" dirty="0"/>
              <a:t> </a:t>
            </a:r>
            <a:r>
              <a:rPr lang="el-GR" sz="600" dirty="0"/>
              <a:t>εργαλεία  για </a:t>
            </a:r>
            <a:r>
              <a:rPr lang="en-US" sz="600" dirty="0"/>
              <a:t>release engineering </a:t>
            </a:r>
            <a:r>
              <a:rPr lang="el-GR" sz="600" dirty="0"/>
              <a:t>και βοηθάνε στο </a:t>
            </a:r>
            <a:r>
              <a:rPr lang="en-US" sz="600" dirty="0"/>
              <a:t>design description</a:t>
            </a:r>
            <a:r>
              <a:rPr lang="el-GR" sz="600" dirty="0"/>
              <a:t> </a:t>
            </a:r>
            <a:r>
              <a:rPr lang="el-GR" sz="600" dirty="0" smtClean="0"/>
              <a:t>και </a:t>
            </a:r>
            <a:r>
              <a:rPr lang="en-US" sz="600" dirty="0" smtClean="0"/>
              <a:t>deployment</a:t>
            </a:r>
            <a:r>
              <a:rPr lang="el-GR" sz="600" dirty="0" smtClean="0"/>
              <a:t> των</a:t>
            </a:r>
            <a:r>
              <a:rPr lang="el-GR" sz="600" baseline="0" dirty="0" smtClean="0"/>
              <a:t> </a:t>
            </a:r>
            <a:r>
              <a:rPr lang="en-US" sz="600" dirty="0" smtClean="0"/>
              <a:t>applications</a:t>
            </a:r>
            <a:r>
              <a:rPr lang="en-US" sz="600" dirty="0" smtClean="0"/>
              <a:t>. </a:t>
            </a:r>
            <a:endParaRPr lang="el-GR" sz="600" dirty="0" smtClean="0"/>
          </a:p>
          <a:p>
            <a:pPr defTabSz="469819">
              <a:defRPr/>
            </a:pPr>
            <a:r>
              <a:rPr lang="el-GR" sz="600" dirty="0" smtClean="0"/>
              <a:t>Υπάρχει λοιπόν</a:t>
            </a:r>
            <a:r>
              <a:rPr lang="el-GR" sz="600" baseline="0" dirty="0" smtClean="0"/>
              <a:t> αυτοματοποίηση στο να πάρουν μια εφαρμογή, να την εκφράσουν με κάποιο τρόπο και να την κάνουν </a:t>
            </a:r>
            <a:r>
              <a:rPr lang="en-US" sz="600" baseline="0" dirty="0" smtClean="0"/>
              <a:t>deploy </a:t>
            </a:r>
            <a:r>
              <a:rPr lang="el-GR" sz="600" baseline="0" dirty="0" smtClean="0"/>
              <a:t>κάπου, είναι λυμένο πρόβλημα</a:t>
            </a:r>
            <a:r>
              <a:rPr lang="en-US" sz="600" baseline="0" dirty="0" smtClean="0"/>
              <a:t> </a:t>
            </a:r>
            <a:r>
              <a:rPr lang="el-GR" sz="600" baseline="0" dirty="0" smtClean="0"/>
              <a:t>αυτό. </a:t>
            </a:r>
            <a:endParaRPr lang="el-GR" sz="600" dirty="0"/>
          </a:p>
          <a:p>
            <a:pPr defTabSz="469819">
              <a:defRPr/>
            </a:pPr>
            <a:endParaRPr lang="el-GR" sz="600" dirty="0" smtClean="0"/>
          </a:p>
          <a:p>
            <a:pPr defTabSz="469819">
              <a:defRPr/>
            </a:pPr>
            <a:r>
              <a:rPr lang="el-GR" sz="600" dirty="0" smtClean="0"/>
              <a:t>Θέλουμε όμως σε ένα περιβάλλον, σαν αυτό που φτιάξαμε, να μπορεί κάποιος να προσδιορίσει πόσο καλό είναι ένα </a:t>
            </a:r>
            <a:r>
              <a:rPr lang="en-US" sz="600" dirty="0" smtClean="0"/>
              <a:t>deployment </a:t>
            </a:r>
            <a:r>
              <a:rPr lang="el-GR" sz="600" dirty="0" smtClean="0"/>
              <a:t>σε ένα </a:t>
            </a:r>
            <a:r>
              <a:rPr lang="en-US" sz="600" dirty="0" smtClean="0"/>
              <a:t>Cloud, </a:t>
            </a:r>
            <a:r>
              <a:rPr lang="el-GR" sz="600" dirty="0" smtClean="0"/>
              <a:t>η οποία είναι μια βασική ερώτηση, δηλαδή πόσο καλό είναι το</a:t>
            </a:r>
            <a:r>
              <a:rPr lang="en-US" sz="600" dirty="0" smtClean="0"/>
              <a:t> deployment X </a:t>
            </a:r>
            <a:r>
              <a:rPr lang="el-GR" sz="600" dirty="0" smtClean="0"/>
              <a:t>σε σχέση με το </a:t>
            </a:r>
            <a:r>
              <a:rPr lang="en-US" sz="600" dirty="0" smtClean="0"/>
              <a:t>deployment Y. </a:t>
            </a:r>
            <a:r>
              <a:rPr lang="el-GR" sz="600" dirty="0" smtClean="0"/>
              <a:t>Στο δικό μας ΚΔ, καταρχήν υπάρχει μια κοινότητα η οποία έχει μια συλλογική γνώση όπου βάζοντας μαζί και τα </a:t>
            </a:r>
            <a:r>
              <a:rPr lang="en-US" sz="600" dirty="0" smtClean="0"/>
              <a:t>executions data </a:t>
            </a:r>
            <a:r>
              <a:rPr lang="el-GR" sz="600" dirty="0" smtClean="0"/>
              <a:t>μπορούμε να βοηθήσουμε τους </a:t>
            </a:r>
            <a:r>
              <a:rPr lang="en-US" sz="600" dirty="0" smtClean="0"/>
              <a:t>cloud deployment specialists, </a:t>
            </a:r>
            <a:r>
              <a:rPr lang="el-GR" sz="600" dirty="0" smtClean="0"/>
              <a:t>τους ειδικούς στο </a:t>
            </a:r>
            <a:r>
              <a:rPr lang="en-US" sz="600" dirty="0" smtClean="0"/>
              <a:t>deployment, </a:t>
            </a:r>
            <a:r>
              <a:rPr lang="el-GR" sz="600" dirty="0" smtClean="0"/>
              <a:t>να καταλάβουν ποια </a:t>
            </a:r>
            <a:r>
              <a:rPr lang="en-US" sz="600" dirty="0" smtClean="0"/>
              <a:t>deployments </a:t>
            </a:r>
            <a:r>
              <a:rPr lang="el-GR" sz="600" dirty="0" smtClean="0"/>
              <a:t>είναι πιο καλά από άλλα.</a:t>
            </a:r>
          </a:p>
          <a:p>
            <a:pPr defTabSz="469819">
              <a:defRPr/>
            </a:pPr>
            <a:endParaRPr lang="en-US" sz="600"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dirty="0" smtClean="0"/>
              <a:t>Προσφέρουμε </a:t>
            </a:r>
            <a:r>
              <a:rPr lang="el-GR" sz="600" dirty="0" smtClean="0"/>
              <a:t>ένα νέο τρόπο να διαχειρίζονται οι</a:t>
            </a:r>
            <a:r>
              <a:rPr lang="en-US" sz="600" dirty="0" smtClean="0"/>
              <a:t> DevOps </a:t>
            </a:r>
            <a:r>
              <a:rPr lang="el-GR" sz="600" dirty="0" smtClean="0"/>
              <a:t>τις εφαρμογές τους.</a:t>
            </a:r>
            <a:endParaRPr lang="en-US" sz="600" dirty="0" smtClean="0"/>
          </a:p>
          <a:p>
            <a:pPr defTabSz="469819">
              <a:defRPr/>
            </a:pPr>
            <a:endParaRPr lang="el-GR" sz="600" dirty="0" smtClean="0"/>
          </a:p>
          <a:p>
            <a:pPr defTabSz="469819">
              <a:defRPr/>
            </a:pPr>
            <a:r>
              <a:rPr lang="el-GR" sz="600" dirty="0" smtClean="0"/>
              <a:t>Πως το κάνουμε αυτό; Χρησιμοποιούμε </a:t>
            </a:r>
            <a:r>
              <a:rPr lang="en-US" sz="600" dirty="0" smtClean="0"/>
              <a:t>model driven engineer, </a:t>
            </a:r>
            <a:r>
              <a:rPr lang="el-GR" sz="600" dirty="0" smtClean="0"/>
              <a:t>δηλαδή χρησιμοποιούμε μοντέλα. Άρα οι εφαρμογές μας είναι γραμμένες ως μοντέλα, χρησιμοποιώντας την </a:t>
            </a:r>
            <a:r>
              <a:rPr lang="en-US" sz="600" dirty="0" smtClean="0"/>
              <a:t>modelling </a:t>
            </a:r>
            <a:r>
              <a:rPr lang="el-GR" sz="600" dirty="0" smtClean="0"/>
              <a:t>γλώσσα </a:t>
            </a:r>
            <a:r>
              <a:rPr lang="en-US" sz="600" dirty="0" smtClean="0"/>
              <a:t>CAMEL, </a:t>
            </a:r>
            <a:r>
              <a:rPr lang="el-GR" sz="600" dirty="0" smtClean="0"/>
              <a:t>η οποία είναι μια καινούρια γλώσσα από το </a:t>
            </a:r>
            <a:r>
              <a:rPr lang="en-US" sz="600" dirty="0" smtClean="0"/>
              <a:t>project </a:t>
            </a:r>
            <a:r>
              <a:rPr lang="en-US" sz="600" dirty="0" smtClean="0"/>
              <a:t>PaaSage</a:t>
            </a:r>
            <a:endParaRPr lang="el-GR" sz="600" dirty="0" smtClean="0"/>
          </a:p>
          <a:p>
            <a:pPr defTabSz="469819">
              <a:defRPr/>
            </a:pPr>
            <a:r>
              <a:rPr lang="el-GR" sz="600" dirty="0" smtClean="0"/>
              <a:t>  </a:t>
            </a:r>
            <a:endParaRPr lang="en-US" sz="600" dirty="0" smtClean="0"/>
          </a:p>
          <a:p>
            <a:pPr defTabSz="469819">
              <a:defRPr/>
            </a:pPr>
            <a:r>
              <a:rPr lang="el-GR" sz="600" dirty="0" smtClean="0"/>
              <a:t>Τώρα </a:t>
            </a:r>
            <a:r>
              <a:rPr lang="el-GR" sz="600" dirty="0"/>
              <a:t>θα σας δείξω </a:t>
            </a:r>
            <a:r>
              <a:rPr lang="el-GR" sz="600" dirty="0" smtClean="0"/>
              <a:t>με</a:t>
            </a:r>
            <a:r>
              <a:rPr lang="el-GR" sz="600" baseline="0" dirty="0" smtClean="0"/>
              <a:t> ένα γρήγορο </a:t>
            </a:r>
            <a:r>
              <a:rPr lang="en-US" sz="600" baseline="0" dirty="0" smtClean="0"/>
              <a:t>demo </a:t>
            </a:r>
            <a:r>
              <a:rPr lang="el-GR" sz="600" dirty="0" smtClean="0"/>
              <a:t>πως </a:t>
            </a:r>
            <a:r>
              <a:rPr lang="el-GR" sz="600" dirty="0"/>
              <a:t>είναι το σύστημα αυτό και τι δυνατότητες </a:t>
            </a:r>
            <a:r>
              <a:rPr lang="el-GR" sz="600" dirty="0" smtClean="0"/>
              <a:t>προσφέρει…</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10000"/>
          </a:bodyPr>
          <a:lstStyle/>
          <a:p>
            <a:r>
              <a:rPr lang="el-GR" sz="600" dirty="0" smtClean="0"/>
              <a:t>Ένας </a:t>
            </a:r>
            <a:r>
              <a:rPr lang="el-GR" sz="600" dirty="0"/>
              <a:t>βασικός στόχος του σχεδιασμού είναι να δημιουργήσει έναν ισχυρό δεσμό μεταξύ του </a:t>
            </a:r>
            <a:r>
              <a:rPr lang="en-US" sz="600" dirty="0"/>
              <a:t>software engineering </a:t>
            </a:r>
            <a:r>
              <a:rPr lang="el-GR" sz="600" dirty="0"/>
              <a:t>και μιας κοινότητας προσανατολισμένης μεταξύ της επικοινωνίας και της συνεργασίας μεταξύ των χρηστών. </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dirty="0" smtClean="0"/>
              <a:t>Από την πλευρά της κοινωνικής δικτύωσης, παρέχονται όλες οι δυνατότητες των «κλασικών» </a:t>
            </a:r>
            <a:r>
              <a:rPr lang="en-US" sz="600" dirty="0" smtClean="0"/>
              <a:t>Social </a:t>
            </a:r>
            <a:r>
              <a:rPr lang="en-US" sz="600" dirty="0" smtClean="0"/>
              <a:t>Networks </a:t>
            </a:r>
            <a:r>
              <a:rPr lang="el-GR" sz="600" dirty="0" smtClean="0"/>
              <a:t>όπως η διαχείριση του </a:t>
            </a:r>
            <a:r>
              <a:rPr lang="en-US" sz="600" dirty="0" smtClean="0"/>
              <a:t>profile </a:t>
            </a:r>
            <a:r>
              <a:rPr lang="el-GR" sz="600" dirty="0" smtClean="0"/>
              <a:t>από τους χρήστες, η δυνατότητα να  συνδέονται με άλλους χρήστες </a:t>
            </a:r>
            <a:r>
              <a:rPr lang="el-GR" sz="600" dirty="0" err="1" smtClean="0"/>
              <a:t>κτλ</a:t>
            </a:r>
            <a:endParaRPr lang="el-GR" sz="600" dirty="0" smtClean="0"/>
          </a:p>
          <a:p>
            <a:endParaRPr lang="el-GR" sz="600" dirty="0" smtClean="0"/>
          </a:p>
          <a:p>
            <a:r>
              <a:rPr lang="el-GR" sz="600" dirty="0" smtClean="0"/>
              <a:t>Από </a:t>
            </a:r>
            <a:r>
              <a:rPr lang="el-GR" sz="600" dirty="0"/>
              <a:t>την πλευρά του </a:t>
            </a:r>
            <a:r>
              <a:rPr lang="en-US" sz="600" dirty="0"/>
              <a:t>software engineering </a:t>
            </a:r>
            <a:r>
              <a:rPr lang="el-GR" sz="600" dirty="0"/>
              <a:t>προσανατολίζεται στην δυνατότητα των χρηστών να δημιουργούν μοντέλα, να βλέπουν </a:t>
            </a:r>
            <a:r>
              <a:rPr lang="el-GR" sz="600" dirty="0" smtClean="0"/>
              <a:t>πληροφορίες </a:t>
            </a:r>
            <a:r>
              <a:rPr lang="el-GR" sz="600" dirty="0"/>
              <a:t>για αυτά τα μοντέλα, καθώς επίσης και στο να υπάρχει η δυνατότητα να γίνουν </a:t>
            </a:r>
            <a:r>
              <a:rPr lang="en-US" sz="600" dirty="0"/>
              <a:t>deploy </a:t>
            </a:r>
            <a:r>
              <a:rPr lang="el-GR" sz="600" dirty="0"/>
              <a:t>και να μπορούν να επαναχρησιμοποιήσουν υπάρχοντα μοντέλα μέσα στο </a:t>
            </a:r>
            <a:r>
              <a:rPr lang="en-US" sz="600" dirty="0"/>
              <a:t>SNP.</a:t>
            </a:r>
            <a:r>
              <a:rPr lang="el-GR" sz="600" dirty="0"/>
              <a:t> </a:t>
            </a:r>
          </a:p>
          <a:p>
            <a:endParaRPr lang="el-GR" sz="600" dirty="0"/>
          </a:p>
          <a:p>
            <a:r>
              <a:rPr lang="el-GR" sz="600" dirty="0"/>
              <a:t>Μέσω αυτού του τρόπου, ακόμα και χρήστες που δεν έχουν ιδιαίτερη εμπειρία με τα μοντέλα και συγκεκριμένα με τα </a:t>
            </a:r>
            <a:r>
              <a:rPr lang="en-US" sz="600" dirty="0"/>
              <a:t>CAMEL</a:t>
            </a:r>
            <a:r>
              <a:rPr lang="el-GR" sz="600" dirty="0"/>
              <a:t> μοντέλα, έχουν την δυνατότητα να δημιουργούν τις δικές τους </a:t>
            </a:r>
            <a:r>
              <a:rPr lang="el-GR" sz="600" dirty="0" smtClean="0"/>
              <a:t>εφαρμογές</a:t>
            </a:r>
            <a:r>
              <a:rPr lang="en-US" sz="600" dirty="0" smtClean="0"/>
              <a:t>.</a:t>
            </a:r>
            <a:endParaRPr lang="el-GR" sz="600" dirty="0"/>
          </a:p>
          <a:p>
            <a:endParaRPr lang="el-GR" sz="600" dirty="0"/>
          </a:p>
          <a:p>
            <a:r>
              <a:rPr lang="el-GR" sz="600" dirty="0" smtClean="0"/>
              <a:t>Σημαντικό </a:t>
            </a:r>
            <a:r>
              <a:rPr lang="el-GR" sz="600" dirty="0"/>
              <a:t>είναι ότι μέσα από το </a:t>
            </a:r>
            <a:r>
              <a:rPr lang="en-US" sz="600" dirty="0"/>
              <a:t>community</a:t>
            </a:r>
            <a:r>
              <a:rPr lang="el-GR" sz="600" dirty="0"/>
              <a:t>,</a:t>
            </a:r>
            <a:r>
              <a:rPr lang="en-US" sz="600" dirty="0"/>
              <a:t> </a:t>
            </a:r>
            <a:r>
              <a:rPr lang="el-GR" sz="600" dirty="0"/>
              <a:t>οι χρήστες μπορούν να αναφερθούν σε πραγματικά </a:t>
            </a:r>
            <a:r>
              <a:rPr lang="en-US" sz="600" dirty="0"/>
              <a:t>execution </a:t>
            </a:r>
            <a:r>
              <a:rPr lang="el-GR" sz="600" dirty="0"/>
              <a:t>των </a:t>
            </a:r>
            <a:r>
              <a:rPr lang="el-GR" sz="600" dirty="0" smtClean="0"/>
              <a:t>εφαρμογών έτσι </a:t>
            </a:r>
            <a:r>
              <a:rPr lang="el-GR" sz="600" dirty="0"/>
              <a:t>δεν υπάρχει μόνο η εμπειρία του καθενός αλλά αυτή υποστηρίζεται με πραγματικά </a:t>
            </a:r>
            <a:r>
              <a:rPr lang="en-US" sz="600" dirty="0"/>
              <a:t>data</a:t>
            </a:r>
            <a:r>
              <a:rPr lang="el-GR" sz="600" dirty="0"/>
              <a:t>. Το οποίο είναι </a:t>
            </a:r>
            <a:r>
              <a:rPr lang="el-GR" sz="600" dirty="0" smtClean="0"/>
              <a:t>πέρα </a:t>
            </a:r>
            <a:r>
              <a:rPr lang="el-GR" sz="600" dirty="0"/>
              <a:t>από το </a:t>
            </a:r>
            <a:r>
              <a:rPr lang="en-US" sz="600" dirty="0"/>
              <a:t>state of the art </a:t>
            </a:r>
            <a:r>
              <a:rPr lang="el-GR" sz="600" dirty="0"/>
              <a:t>σήμερα. </a:t>
            </a:r>
            <a:r>
              <a:rPr lang="el-GR" sz="600" dirty="0" smtClean="0"/>
              <a:t>Τέλος, οι χρήστες μπορούν να </a:t>
            </a:r>
            <a:r>
              <a:rPr lang="el-GR" sz="600" dirty="0"/>
              <a:t>έχουν </a:t>
            </a:r>
            <a:r>
              <a:rPr lang="en-US" sz="600" dirty="0"/>
              <a:t>real feedback</a:t>
            </a:r>
            <a:r>
              <a:rPr lang="el-GR" sz="600" dirty="0"/>
              <a:t> από την πλατφόρμα με διάφορα </a:t>
            </a:r>
            <a:r>
              <a:rPr lang="en-US" sz="600" dirty="0"/>
              <a:t>hints </a:t>
            </a:r>
            <a:r>
              <a:rPr lang="el-GR" sz="600" dirty="0"/>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a:t>
            </a:r>
            <a:r>
              <a:rPr lang="en-US" b="0" baseline="0" dirty="0" smtClean="0"/>
              <a:t>project</a:t>
            </a:r>
            <a:endParaRPr lang="el-GR" b="0" baseline="0" dirty="0" smtClean="0"/>
          </a:p>
          <a:p>
            <a:endParaRPr lang="el-GR" b="0" baseline="0" dirty="0" smtClean="0"/>
          </a:p>
          <a:p>
            <a:r>
              <a:rPr lang="el-GR" b="0" baseline="0" dirty="0" smtClean="0"/>
              <a:t>Και για </a:t>
            </a:r>
            <a:r>
              <a:rPr lang="el-GR" b="0" baseline="0" dirty="0" smtClean="0"/>
              <a:t>να δημιουργήσουμε ένα τέτοιο μοντέλο μπορούμε να χρησιμοποιήσουμε τον </a:t>
            </a:r>
            <a:r>
              <a:rPr lang="en-US" b="0" baseline="0" dirty="0" smtClean="0"/>
              <a:t>tree editor </a:t>
            </a:r>
            <a:r>
              <a:rPr lang="el-GR" b="0" baseline="0" dirty="0" smtClean="0"/>
              <a:t>του </a:t>
            </a:r>
            <a:r>
              <a:rPr lang="en-US" b="0" baseline="0" dirty="0" smtClean="0"/>
              <a:t>eclipse </a:t>
            </a:r>
            <a:r>
              <a:rPr lang="el-GR" b="0" baseline="0" dirty="0" smtClean="0"/>
              <a:t>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a:t>
            </a:r>
            <a:r>
              <a:rPr lang="el-GR" b="0" baseline="0" dirty="0" smtClean="0"/>
              <a:t>την βασική υποδομή από το </a:t>
            </a:r>
            <a:r>
              <a:rPr lang="en-US" b="0" baseline="0" dirty="0" smtClean="0"/>
              <a:t>Elgg Social Networking Engine, </a:t>
            </a:r>
            <a:r>
              <a:rPr lang="el-GR" b="0" baseline="0" dirty="0" smtClean="0"/>
              <a:t>το οποίο είναι ένα </a:t>
            </a:r>
            <a:r>
              <a:rPr lang="en-US" b="0" baseline="0" dirty="0" smtClean="0"/>
              <a:t>open source social networking </a:t>
            </a:r>
            <a:r>
              <a:rPr lang="en-US" b="0" baseline="0" dirty="0" smtClean="0"/>
              <a:t>engine</a:t>
            </a:r>
            <a:r>
              <a:rPr lang="el-GR" b="0" baseline="0" dirty="0" smtClean="0"/>
              <a:t> που χρησιμοποιείτε για να φτιάξει κάποιος ένα κοινωνικό δίκτυο</a:t>
            </a:r>
            <a:r>
              <a:rPr lang="en-US" b="0" baseline="0" dirty="0" smtClean="0"/>
              <a:t>.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το </a:t>
            </a:r>
            <a:r>
              <a:rPr lang="en-US" b="0" baseline="0" dirty="0" smtClean="0"/>
              <a:t>HCI </a:t>
            </a:r>
            <a:r>
              <a:rPr lang="el-GR" b="0" baseline="0" dirty="0" smtClean="0"/>
              <a:t>και εγώ την υλοποίησα</a:t>
            </a:r>
            <a:r>
              <a:rPr lang="en-US" b="0" baseline="0" dirty="0" smtClean="0"/>
              <a:t>.</a:t>
            </a:r>
            <a:endParaRPr lang="el-GR" b="0"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10/8/2015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10/8/2015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10/8/2015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10/8/2015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10/8/2015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10/8/2015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10/8/2015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10/8/2015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10/8/2015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10/8/2015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10/8/2015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10/8/2015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a:t>
            </a:r>
            <a:r>
              <a:rPr lang="en-US" b="1"/>
              <a:t>networking </a:t>
            </a:r>
            <a:r>
              <a:rPr lang="en-US" b="1" smtClean="0"/>
              <a:t>architecture for </a:t>
            </a:r>
            <a:r>
              <a:rPr lang="en-US" b="1" dirty="0"/>
              <a:t>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75673327"/>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
        <p:nvSpPr>
          <p:cNvPr id="7" name="Rectangle 6"/>
          <p:cNvSpPr/>
          <p:nvPr/>
        </p:nvSpPr>
        <p:spPr>
          <a:xfrm>
            <a:off x="2865509" y="2420888"/>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5971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
        <p:nvSpPr>
          <p:cNvPr id="8" name="Rectangle 7"/>
          <p:cNvSpPr/>
          <p:nvPr/>
        </p:nvSpPr>
        <p:spPr>
          <a:xfrm>
            <a:off x="5364088" y="3068960"/>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8"/>
          <p:cNvSpPr/>
          <p:nvPr/>
        </p:nvSpPr>
        <p:spPr>
          <a:xfrm>
            <a:off x="6939688" y="3051795"/>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90186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24</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a:t>
            </a:r>
            <a:r>
              <a:rPr lang="en-US" dirty="0" smtClean="0"/>
              <a:t>topic classification </a:t>
            </a:r>
            <a:r>
              <a:rPr lang="en-US" dirty="0"/>
              <a:t>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smtClean="0"/>
          </a:p>
          <a:p>
            <a:pPr lvl="1"/>
            <a:r>
              <a:rPr lang="en-US" dirty="0" smtClean="0"/>
              <a:t>Extending he integration of our social networking platform with more </a:t>
            </a:r>
            <a:r>
              <a:rPr lang="en-US" smtClean="0"/>
              <a:t>information repositories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26</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51726" y="3163887"/>
            <a:ext cx="1852122"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9834" y="1289755"/>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
        <p:nvSpPr>
          <p:cNvPr id="6" name="Rectangle 5"/>
          <p:cNvSpPr/>
          <p:nvPr/>
        </p:nvSpPr>
        <p:spPr>
          <a:xfrm>
            <a:off x="2456644" y="3711968"/>
            <a:ext cx="4230712"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2456644" y="1241054"/>
            <a:ext cx="4230712" cy="13221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2429520" y="4951415"/>
            <a:ext cx="4230712" cy="7818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a:t>
            </a:r>
            <a:r>
              <a:rPr lang="en-US" smtClean="0"/>
              <a:t>topic classification techniques </a:t>
            </a:r>
            <a:r>
              <a:rPr lang="en-US" dirty="0" smtClean="0"/>
              <a:t>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9416</TotalTime>
  <Words>3647</Words>
  <Application>Microsoft Office PowerPoint</Application>
  <PresentationFormat>On-screen Show (4:3)</PresentationFormat>
  <Paragraphs>280</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architecture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Conclusion </vt:lpstr>
      <vt:lpstr>PowerPoint Presentation</vt:lpstr>
      <vt:lpstr>Evaluation of classification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446</cp:revision>
  <cp:lastPrinted>2015-09-26T15:58:17Z</cp:lastPrinted>
  <dcterms:created xsi:type="dcterms:W3CDTF">2015-06-10T07:30:13Z</dcterms:created>
  <dcterms:modified xsi:type="dcterms:W3CDTF">2015-10-09T09:42:45Z</dcterms:modified>
</cp:coreProperties>
</file>