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65" r:id="rId3"/>
    <p:sldId id="266" r:id="rId4"/>
    <p:sldId id="259" r:id="rId5"/>
    <p:sldId id="257" r:id="rId6"/>
    <p:sldId id="302" r:id="rId7"/>
    <p:sldId id="267" r:id="rId8"/>
    <p:sldId id="300" r:id="rId9"/>
    <p:sldId id="301" r:id="rId10"/>
    <p:sldId id="304" r:id="rId11"/>
    <p:sldId id="303" r:id="rId12"/>
    <p:sldId id="270" r:id="rId13"/>
    <p:sldId id="305" r:id="rId14"/>
    <p:sldId id="306" r:id="rId15"/>
    <p:sldId id="307" r:id="rId16"/>
    <p:sldId id="308" r:id="rId17"/>
    <p:sldId id="309" r:id="rId18"/>
    <p:sldId id="310" r:id="rId19"/>
    <p:sldId id="292" r:id="rId20"/>
    <p:sldId id="2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981" autoAdjust="0"/>
  </p:normalViewPr>
  <p:slideViewPr>
    <p:cSldViewPr>
      <p:cViewPr varScale="1">
        <p:scale>
          <a:sx n="44" d="100"/>
          <a:sy n="44" d="100"/>
        </p:scale>
        <p:origin x="213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9/13/2015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395761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Μια άλλη εφαρμογή</a:t>
            </a:r>
            <a:r>
              <a:rPr lang="el-GR" baseline="0" dirty="0" smtClean="0"/>
              <a:t> της ΠΚΔ, όπως είπαμε</a:t>
            </a:r>
            <a:r>
              <a:rPr lang="en-US" baseline="0" dirty="0" smtClean="0"/>
              <a:t>, </a:t>
            </a:r>
            <a:r>
              <a:rPr lang="el-GR" baseline="0" dirty="0" smtClean="0"/>
              <a:t>είναι το</a:t>
            </a:r>
            <a:r>
              <a:rPr lang="en-US" baseline="0" dirty="0" smtClean="0"/>
              <a:t> Natural Language Processing Classification. </a:t>
            </a:r>
          </a:p>
          <a:p>
            <a:endParaRPr lang="el-GR" baseline="0" dirty="0" smtClean="0"/>
          </a:p>
          <a:p>
            <a:r>
              <a:rPr lang="el-GR" baseline="0" dirty="0" smtClean="0"/>
              <a:t>Ουσιαστικά, ένα πρόγραμμα </a:t>
            </a:r>
            <a:r>
              <a:rPr lang="en-US" baseline="0" dirty="0" smtClean="0"/>
              <a:t>NLP</a:t>
            </a:r>
            <a:r>
              <a:rPr lang="el-GR" baseline="0" dirty="0" smtClean="0"/>
              <a:t> δέχεται πρώτα ένα σύνολο δεδομένων, το οποίο είναι χωρισμένο σε </a:t>
            </a:r>
            <a:r>
              <a:rPr lang="en-US" baseline="0" dirty="0" smtClean="0"/>
              <a:t>classes</a:t>
            </a:r>
            <a:r>
              <a:rPr lang="el-GR" baseline="0" dirty="0" smtClean="0"/>
              <a:t>/κατηγορίες</a:t>
            </a:r>
            <a:r>
              <a:rPr lang="en-US" baseline="0" dirty="0" smtClean="0"/>
              <a:t>,</a:t>
            </a:r>
            <a:r>
              <a:rPr lang="el-GR" baseline="0" dirty="0" smtClean="0"/>
              <a:t> 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Το </a:t>
            </a:r>
            <a:r>
              <a:rPr lang="en-US" baseline="0" dirty="0" smtClean="0"/>
              <a:t>NLP</a:t>
            </a:r>
            <a:r>
              <a:rPr lang="el-GR" baseline="0" dirty="0" smtClean="0"/>
              <a:t>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 </a:t>
            </a:r>
            <a:r>
              <a:rPr lang="el-GR" baseline="0" dirty="0" smtClean="0"/>
              <a:t>Ως </a:t>
            </a:r>
            <a:r>
              <a:rPr lang="en-US" baseline="0" dirty="0" smtClean="0"/>
              <a:t>training </a:t>
            </a:r>
            <a:r>
              <a:rPr lang="el-GR" baseline="0" dirty="0" smtClean="0"/>
              <a:t>σετ χρησιμοποιήθηκαν ερωτήσεις από το </a:t>
            </a:r>
            <a:r>
              <a:rPr lang="en-US" baseline="0" dirty="0" err="1" smtClean="0"/>
              <a:t>StackOverflow</a:t>
            </a:r>
            <a:r>
              <a:rPr lang="en-US" baseline="0" dirty="0" smtClean="0"/>
              <a:t>, </a:t>
            </a:r>
            <a:r>
              <a:rPr lang="el-GR" baseline="0" dirty="0" smtClean="0"/>
              <a:t>λόγω του ότι εκείνη την χρονική στιγμή το ΚΔ δεν περιείχε ένα μεγάλο </a:t>
            </a:r>
            <a:r>
              <a:rPr lang="en-US" baseline="0" dirty="0" smtClean="0"/>
              <a:t>repository </a:t>
            </a:r>
            <a:r>
              <a:rPr lang="el-GR" baseline="0" dirty="0" smtClean="0"/>
              <a:t>από ερωτήσεις</a:t>
            </a:r>
            <a:r>
              <a:rPr lang="en-US" baseline="0" dirty="0" smtClean="0"/>
              <a:t>. </a:t>
            </a:r>
          </a:p>
          <a:p>
            <a:endParaRPr lang="el-GR" baseline="0" dirty="0" smtClean="0"/>
          </a:p>
          <a:p>
            <a:r>
              <a:rPr lang="el-GR" baseline="0" dirty="0" smtClean="0"/>
              <a:t>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Τα κείμενα των ερωτήσεων χρησιμοποιήθηκαν ως το </a:t>
            </a:r>
            <a:r>
              <a:rPr lang="en-US" baseline="0" dirty="0" smtClean="0"/>
              <a:t>training set </a:t>
            </a:r>
            <a:r>
              <a:rPr lang="el-GR" baseline="0" dirty="0" smtClean="0"/>
              <a:t>και τα  </a:t>
            </a:r>
            <a:r>
              <a:rPr lang="en-US" baseline="0" dirty="0" smtClean="0"/>
              <a:t>tags</a:t>
            </a:r>
            <a:r>
              <a:rPr lang="el-GR" baseline="0" dirty="0" smtClean="0"/>
              <a:t> που είχαν βάλει οι χρήστες χρησιμοποιήθηκαν για να κατηγοριοποιήσουμε αυτές τις ερωτήσεις στον </a:t>
            </a:r>
            <a:r>
              <a:rPr lang="en-US" baseline="0" dirty="0" smtClean="0"/>
              <a:t>NLP classifier</a:t>
            </a:r>
            <a:r>
              <a:rPr lang="el-GR" baseline="0" dirty="0" smtClean="0"/>
              <a:t> </a:t>
            </a:r>
            <a:r>
              <a:rPr lang="en-US" baseline="0" dirty="0" smtClean="0"/>
              <a:t> </a:t>
            </a:r>
          </a:p>
          <a:p>
            <a:endParaRPr lang="el-GR" baseline="0" dirty="0" smtClean="0"/>
          </a:p>
          <a:p>
            <a:r>
              <a:rPr lang="el-GR" baseline="0" dirty="0" smtClean="0"/>
              <a:t>Έτσι το </a:t>
            </a:r>
            <a:r>
              <a:rPr lang="el-GR" baseline="0" dirty="0" smtClean="0"/>
              <a:t>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a:t>
            </a:r>
            <a:r>
              <a:rPr lang="el-GR" baseline="0" dirty="0" smtClean="0"/>
              <a:t>κάποιες </a:t>
            </a:r>
            <a:r>
              <a:rPr lang="el-GR" baseline="0" dirty="0" smtClean="0"/>
              <a:t>τις δικές του κλάσεις που χρειάζεται ώστε </a:t>
            </a:r>
            <a:r>
              <a:rPr lang="el-GR" baseline="0" dirty="0" smtClean="0"/>
              <a:t>μεταγενέστερες ερωτήσεις του δικού μας ΚΔ μπορούν να κατηγοριοποιηθούν</a:t>
            </a:r>
            <a:r>
              <a:rPr lang="el-GR" baseline="0" dirty="0" smtClean="0"/>
              <a:t>.</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a:t>
            </a:r>
            <a:r>
              <a:rPr lang="el-GR" baseline="0" dirty="0" err="1" smtClean="0"/>
              <a:t>αποφευθεί</a:t>
            </a:r>
            <a:r>
              <a:rPr lang="el-GR" baseline="0" dirty="0" smtClean="0"/>
              <a:t> η περίπτωση κάποια ερώτηση να έχει γίνει </a:t>
            </a:r>
            <a:r>
              <a:rPr lang="en-US" baseline="0" dirty="0" smtClean="0"/>
              <a:t>misclassified </a:t>
            </a:r>
            <a:r>
              <a:rPr lang="el-GR" baseline="0" dirty="0" smtClean="0"/>
              <a:t>από τον χρήστη.</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kern="1200" baseline="0" dirty="0" smtClean="0">
                <a:solidFill>
                  <a:schemeClr val="tx1"/>
                </a:solidFill>
                <a:latin typeface="+mn-lt"/>
                <a:ea typeface="+mn-ea"/>
                <a:cs typeface="+mn-cs"/>
              </a:rPr>
              <a:t>Το</a:t>
            </a:r>
            <a:r>
              <a:rPr lang="en-GB" sz="1200" kern="1200" baseline="0" dirty="0" smtClean="0">
                <a:solidFill>
                  <a:schemeClr val="tx1"/>
                </a:solidFill>
                <a:latin typeface="+mn-lt"/>
                <a:ea typeface="+mn-ea"/>
                <a:cs typeface="+mn-cs"/>
              </a:rPr>
              <a:t> evaluation </a:t>
            </a:r>
            <a:r>
              <a:rPr lang="el-GR" sz="1200" kern="1200" baseline="0" dirty="0" smtClean="0">
                <a:solidFill>
                  <a:schemeClr val="tx1"/>
                </a:solidFill>
                <a:latin typeface="+mn-lt"/>
                <a:ea typeface="+mn-ea"/>
                <a:cs typeface="+mn-cs"/>
              </a:rPr>
              <a:t>είναι χωρισμένο σε δύο διαφορετικά </a:t>
            </a:r>
            <a:r>
              <a:rPr lang="en-US" sz="1200" kern="1200" baseline="0" dirty="0" smtClean="0">
                <a:solidFill>
                  <a:schemeClr val="tx1"/>
                </a:solidFill>
                <a:latin typeface="+mn-lt"/>
                <a:ea typeface="+mn-ea"/>
                <a:cs typeface="+mn-cs"/>
              </a:rPr>
              <a:t>deployments </a:t>
            </a:r>
            <a:r>
              <a:rPr lang="el-GR" sz="1200" kern="1200" baseline="0" dirty="0" smtClean="0">
                <a:solidFill>
                  <a:schemeClr val="tx1"/>
                </a:solidFill>
                <a:latin typeface="+mn-lt"/>
                <a:ea typeface="+mn-ea"/>
                <a:cs typeface="+mn-cs"/>
              </a:rPr>
              <a:t>της αρχιτεκτονικής</a:t>
            </a:r>
            <a:r>
              <a:rPr lang="en-US" sz="1200" kern="1200" baseline="0" dirty="0" smtClean="0">
                <a:solidFill>
                  <a:schemeClr val="tx1"/>
                </a:solidFill>
                <a:latin typeface="+mn-lt"/>
                <a:ea typeface="+mn-ea"/>
                <a:cs typeface="+mn-cs"/>
              </a:rPr>
              <a:t>.</a:t>
            </a:r>
            <a:endParaRPr lang="en-GB" sz="1200" kern="1200" baseline="0" dirty="0" smtClean="0">
              <a:solidFill>
                <a:schemeClr val="tx1"/>
              </a:solidFill>
              <a:latin typeface="+mn-lt"/>
              <a:ea typeface="+mn-ea"/>
              <a:cs typeface="+mn-cs"/>
            </a:endParaRPr>
          </a:p>
          <a:p>
            <a:endParaRPr lang="en-GB" sz="1200" kern="1200" baseline="0" dirty="0" smtClean="0">
              <a:solidFill>
                <a:schemeClr val="tx1"/>
              </a:solidFill>
              <a:latin typeface="+mn-lt"/>
              <a:ea typeface="+mn-ea"/>
              <a:cs typeface="+mn-cs"/>
            </a:endParaRPr>
          </a:p>
          <a:p>
            <a:r>
              <a:rPr lang="el-GR" dirty="0" smtClean="0"/>
              <a:t>Στο</a:t>
            </a:r>
            <a:r>
              <a:rPr lang="el-GR" baseline="0" dirty="0" smtClean="0"/>
              <a:t> 1</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1 </a:t>
            </a:r>
            <a:r>
              <a:rPr lang="el-GR" baseline="0" dirty="0" smtClean="0"/>
              <a:t>μια μόνο μία </a:t>
            </a:r>
            <a:r>
              <a:rPr lang="en-US" baseline="0" dirty="0" smtClean="0"/>
              <a:t>Social Networking Engine </a:t>
            </a:r>
            <a:r>
              <a:rPr lang="el-GR" baseline="0" dirty="0" smtClean="0"/>
              <a:t>και αυξήσαμε τα </a:t>
            </a:r>
            <a:r>
              <a:rPr lang="en-US" baseline="0" dirty="0" smtClean="0"/>
              <a:t>nodes </a:t>
            </a:r>
            <a:r>
              <a:rPr lang="el-GR" baseline="0" dirty="0" smtClean="0"/>
              <a:t>των </a:t>
            </a:r>
            <a:r>
              <a:rPr lang="en-US" baseline="0" dirty="0" smtClean="0"/>
              <a:t>Memcached </a:t>
            </a:r>
            <a:r>
              <a:rPr lang="el-GR" baseline="0" dirty="0" smtClean="0"/>
              <a:t>στο 2</a:t>
            </a:r>
            <a:r>
              <a:rPr lang="el-GR" baseline="30000" dirty="0" smtClean="0"/>
              <a:t>ο</a:t>
            </a:r>
            <a:r>
              <a:rPr lang="el-GR" baseline="0" dirty="0" smtClean="0"/>
              <a:t> </a:t>
            </a:r>
            <a:r>
              <a:rPr lang="en-US" baseline="0" dirty="0" smtClean="0"/>
              <a:t>layer. </a:t>
            </a:r>
          </a:p>
          <a:p>
            <a:r>
              <a:rPr lang="el-GR" baseline="0" dirty="0" smtClean="0"/>
              <a:t>Ενώ στο 2</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2 </a:t>
            </a:r>
            <a:r>
              <a:rPr lang="el-GR" baseline="0" dirty="0" smtClean="0"/>
              <a:t>με μόνο μια </a:t>
            </a:r>
            <a:r>
              <a:rPr lang="en-US" baseline="0" dirty="0" smtClean="0"/>
              <a:t>memcached </a:t>
            </a:r>
            <a:r>
              <a:rPr lang="el-GR" baseline="0" dirty="0" smtClean="0"/>
              <a:t>και προσθέσαμε περισσότερες </a:t>
            </a:r>
            <a:r>
              <a:rPr lang="en-US" baseline="0" dirty="0" smtClean="0"/>
              <a:t>SNE</a:t>
            </a:r>
            <a:r>
              <a:rPr lang="el-GR" baseline="0" dirty="0" smtClean="0"/>
              <a:t> στο </a:t>
            </a:r>
            <a:r>
              <a:rPr lang="en-US" baseline="0" dirty="0" smtClean="0"/>
              <a:t>layer 1.</a:t>
            </a:r>
            <a:endParaRPr lang="el-GR" baseline="0" dirty="0" smtClean="0"/>
          </a:p>
          <a:p>
            <a:endParaRPr lang="en-US" baseline="0" dirty="0" smtClean="0"/>
          </a:p>
          <a:p>
            <a:r>
              <a:rPr lang="en-US" baseline="0" dirty="0" smtClean="0"/>
              <a:t>To layer 3 </a:t>
            </a:r>
            <a:r>
              <a:rPr lang="el-GR" baseline="0" dirty="0" smtClean="0"/>
              <a:t>έμεινε σταθερό με ένα </a:t>
            </a:r>
            <a:r>
              <a:rPr lang="en-US" baseline="0" dirty="0" smtClean="0"/>
              <a:t>Node</a:t>
            </a:r>
            <a:r>
              <a:rPr lang="el-GR" baseline="0" dirty="0" smtClean="0"/>
              <a:t> όπου έχουν γίνει </a:t>
            </a:r>
            <a:r>
              <a:rPr lang="en-US" baseline="0" dirty="0" smtClean="0"/>
              <a:t>deployed </a:t>
            </a:r>
            <a:r>
              <a:rPr lang="el-GR" baseline="0" dirty="0" smtClean="0"/>
              <a:t>τα </a:t>
            </a:r>
            <a:r>
              <a:rPr lang="en-US" baseline="0" dirty="0" smtClean="0"/>
              <a:t>repositories </a:t>
            </a:r>
            <a:r>
              <a:rPr lang="el-GR" baseline="0" dirty="0" smtClean="0"/>
              <a:t>μαζί με τον </a:t>
            </a:r>
            <a:r>
              <a:rPr lang="en-US" baseline="0" dirty="0" smtClean="0"/>
              <a:t>CDO Server.</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το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φαίνεται ένα </a:t>
            </a:r>
            <a:r>
              <a:rPr lang="en-US" baseline="0" dirty="0" smtClean="0"/>
              <a:t>evaluation </a:t>
            </a:r>
            <a:r>
              <a:rPr lang="el-GR" baseline="0" dirty="0" smtClean="0"/>
              <a:t>του </a:t>
            </a:r>
            <a:r>
              <a:rPr lang="en-US" baseline="0" dirty="0" smtClean="0"/>
              <a:t>NLP </a:t>
            </a:r>
            <a:r>
              <a:rPr lang="el-GR"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aseline="0" dirty="0" smtClean="0"/>
              <a:t>classified </a:t>
            </a:r>
            <a:r>
              <a:rPr lang="el-GR" baseline="0" dirty="0" smtClean="0"/>
              <a:t>με την βοήθεια του </a:t>
            </a:r>
            <a:r>
              <a:rPr lang="en-US" baseline="0" dirty="0" smtClean="0"/>
              <a:t>NLP classifier 30 </a:t>
            </a:r>
            <a:r>
              <a:rPr lang="el-GR" baseline="0" dirty="0" smtClean="0"/>
              <a:t>διαφορετικές ερωτήσεις</a:t>
            </a:r>
            <a:r>
              <a:rPr lang="en-US" baseline="0" dirty="0" smtClean="0"/>
              <a:t>, </a:t>
            </a:r>
            <a:r>
              <a:rPr lang="el-GR" baseline="0" dirty="0" smtClean="0"/>
              <a:t>διαφορετικές, από το </a:t>
            </a:r>
            <a:r>
              <a:rPr lang="en-US" baseline="0" dirty="0" smtClean="0"/>
              <a:t>SO. </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sz="1200" kern="1200" dirty="0" smtClean="0">
                <a:solidFill>
                  <a:schemeClr val="tx1"/>
                </a:solidFill>
                <a:effectLst/>
                <a:latin typeface="+mn-lt"/>
                <a:ea typeface="+mn-ea"/>
                <a:cs typeface="+mn-cs"/>
              </a:rPr>
              <a:t>Στην εργασία αυτή παρουσιάζεται μία πλατφόρμα κοινωνικής δικτύωσης, η τεχνολογία </a:t>
            </a:r>
            <a:r>
              <a:rPr lang="en-US" sz="1200" kern="1200" dirty="0" smtClean="0">
                <a:solidFill>
                  <a:schemeClr val="tx1"/>
                </a:solidFill>
                <a:effectLst/>
                <a:latin typeface="+mn-lt"/>
                <a:ea typeface="+mn-ea"/>
                <a:cs typeface="+mn-cs"/>
              </a:rPr>
              <a:t>front</a:t>
            </a:r>
            <a:r>
              <a:rPr lang="el-G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end </a:t>
            </a:r>
            <a:r>
              <a:rPr lang="el-GR" sz="1200" kern="1200" dirty="0" smtClean="0">
                <a:solidFill>
                  <a:schemeClr val="tx1"/>
                </a:solidFill>
                <a:effectLst/>
                <a:latin typeface="+mn-lt"/>
                <a:ea typeface="+mn-ea"/>
                <a:cs typeface="+mn-cs"/>
              </a:rPr>
              <a:t>καθώς και η τεχνολογία </a:t>
            </a:r>
            <a:r>
              <a:rPr lang="en-US" sz="1200" kern="1200" dirty="0" smtClean="0">
                <a:solidFill>
                  <a:schemeClr val="tx1"/>
                </a:solidFill>
                <a:effectLst/>
                <a:latin typeface="+mn-lt"/>
                <a:ea typeface="+mn-ea"/>
                <a:cs typeface="+mn-cs"/>
              </a:rPr>
              <a:t>back</a:t>
            </a:r>
            <a:r>
              <a:rPr lang="el-G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end </a:t>
            </a:r>
            <a:r>
              <a:rPr lang="el-GR" sz="1200" kern="1200" dirty="0" smtClean="0">
                <a:solidFill>
                  <a:schemeClr val="tx1"/>
                </a:solidFill>
                <a:effectLst/>
                <a:latin typeface="+mn-lt"/>
                <a:ea typeface="+mn-ea"/>
                <a:cs typeface="+mn-cs"/>
              </a:rPr>
              <a:t>αυτής της Πλατφόρμας. </a:t>
            </a:r>
            <a:r>
              <a:rPr lang="en-US" sz="1200" kern="1200" dirty="0" smtClean="0">
                <a:solidFill>
                  <a:schemeClr val="tx1"/>
                </a:solidFill>
                <a:effectLst/>
                <a:latin typeface="+mn-lt"/>
                <a:ea typeface="+mn-ea"/>
                <a:cs typeface="+mn-cs"/>
              </a:rPr>
              <a:t>H </a:t>
            </a:r>
            <a:r>
              <a:rPr lang="el-GR" sz="1200" kern="1200" dirty="0" smtClean="0">
                <a:solidFill>
                  <a:schemeClr val="tx1"/>
                </a:solidFill>
                <a:effectLst/>
                <a:latin typeface="+mn-lt"/>
                <a:ea typeface="+mn-ea"/>
                <a:cs typeface="+mn-cs"/>
              </a:rPr>
              <a:t>πλατφόρμα αυτή προορίζεται για την σχεδίαση εφαρμογών οδηγούμενων από μοντέλα και την εγκατάσταση των εφαρμογών αυτών σε </a:t>
            </a:r>
            <a:r>
              <a:rPr lang="en-US" sz="1200" kern="1200" dirty="0" smtClean="0">
                <a:solidFill>
                  <a:schemeClr val="tx1"/>
                </a:solidFill>
                <a:effectLst/>
                <a:latin typeface="+mn-lt"/>
                <a:ea typeface="+mn-ea"/>
                <a:cs typeface="+mn-cs"/>
              </a:rPr>
              <a:t>multi-cloud</a:t>
            </a:r>
            <a:r>
              <a:rPr lang="en-US" sz="1200" kern="1200" baseline="0" dirty="0" smtClean="0">
                <a:solidFill>
                  <a:schemeClr val="tx1"/>
                </a:solidFill>
                <a:effectLst/>
                <a:latin typeface="+mn-lt"/>
                <a:ea typeface="+mn-ea"/>
                <a:cs typeface="+mn-cs"/>
              </a:rPr>
              <a:t> environments</a:t>
            </a:r>
            <a:r>
              <a:rPr lang="el-GR" sz="1200" kern="1200" dirty="0" smtClean="0">
                <a:solidFill>
                  <a:schemeClr val="tx1"/>
                </a:solidFill>
                <a:effectLst/>
                <a:latin typeface="+mn-lt"/>
                <a:ea typeface="+mn-ea"/>
                <a:cs typeface="+mn-cs"/>
              </a:rPr>
              <a:t>. Σήμερα, οι χρήστες 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αυτόματα εργαλεία όπως το </a:t>
            </a:r>
            <a:r>
              <a:rPr lang="en-US" sz="1200" kern="1200" dirty="0" smtClean="0">
                <a:solidFill>
                  <a:schemeClr val="tx1"/>
                </a:solidFill>
                <a:effectLst/>
                <a:latin typeface="+mn-lt"/>
                <a:ea typeface="+mn-ea"/>
                <a:cs typeface="+mn-cs"/>
              </a:rPr>
              <a:t>Chef supermarket</a:t>
            </a:r>
            <a:r>
              <a:rPr lang="el-GR" sz="1200" kern="1200" dirty="0" smtClean="0">
                <a:solidFill>
                  <a:schemeClr val="tx1"/>
                </a:solidFill>
                <a:effectLst/>
                <a:latin typeface="+mn-lt"/>
                <a:ea typeface="+mn-ea"/>
                <a:cs typeface="+mn-cs"/>
              </a:rPr>
              <a:t>, το </a:t>
            </a:r>
            <a:r>
              <a:rPr lang="en-US" sz="1200" kern="1200" dirty="0" smtClean="0">
                <a:solidFill>
                  <a:schemeClr val="tx1"/>
                </a:solidFill>
                <a:effectLst/>
                <a:latin typeface="+mn-lt"/>
                <a:ea typeface="+mn-ea"/>
                <a:cs typeface="+mn-cs"/>
              </a:rPr>
              <a:t>IBM </a:t>
            </a:r>
            <a:r>
              <a:rPr lang="en-US" sz="1200" kern="1200" dirty="0" err="1" smtClean="0">
                <a:solidFill>
                  <a:schemeClr val="tx1"/>
                </a:solidFill>
                <a:effectLst/>
                <a:latin typeface="+mn-lt"/>
                <a:ea typeface="+mn-ea"/>
                <a:cs typeface="+mn-cs"/>
              </a:rPr>
              <a:t>Bluemix</a:t>
            </a:r>
            <a:r>
              <a:rPr lang="el-GR" sz="1200" kern="1200" dirty="0" smtClean="0">
                <a:solidFill>
                  <a:schemeClr val="tx1"/>
                </a:solidFill>
                <a:effectLst/>
                <a:latin typeface="+mn-lt"/>
                <a:ea typeface="+mn-ea"/>
                <a:cs typeface="+mn-cs"/>
              </a:rPr>
              <a:t> και άλλα όπου σχεδόν χειροκίνητα προσαρμόζουν και εγκαθιστούν τις εφαρμογές τους χωρίς την βοήθεια από κάποια κοινότητα που να παρέχει πληροφορίες και </a:t>
            </a:r>
            <a:r>
              <a:rPr lang="el-GR" sz="1200" kern="1200" dirty="0" smtClean="0">
                <a:solidFill>
                  <a:schemeClr val="tx1"/>
                </a:solidFill>
                <a:effectLst/>
                <a:latin typeface="+mn-lt"/>
                <a:ea typeface="+mn-ea"/>
                <a:cs typeface="+mn-cs"/>
              </a:rPr>
              <a:t>χωρίς</a:t>
            </a:r>
            <a:r>
              <a:rPr lang="el-GR" sz="1200" kern="1200" baseline="0" dirty="0" smtClean="0">
                <a:solidFill>
                  <a:schemeClr val="tx1"/>
                </a:solidFill>
                <a:effectLst/>
                <a:latin typeface="+mn-lt"/>
                <a:ea typeface="+mn-ea"/>
                <a:cs typeface="+mn-cs"/>
              </a:rPr>
              <a:t> την βοήθεια κάποιου </a:t>
            </a:r>
            <a:r>
              <a:rPr lang="en-US" sz="1200" kern="1200" baseline="0" dirty="0" smtClean="0">
                <a:solidFill>
                  <a:schemeClr val="tx1"/>
                </a:solidFill>
                <a:effectLst/>
                <a:latin typeface="+mn-lt"/>
                <a:ea typeface="+mn-ea"/>
                <a:cs typeface="+mn-cs"/>
              </a:rPr>
              <a:t>repository </a:t>
            </a:r>
            <a:r>
              <a:rPr lang="el-GR" sz="1200" kern="1200" baseline="0" dirty="0" smtClean="0">
                <a:solidFill>
                  <a:schemeClr val="tx1"/>
                </a:solidFill>
                <a:effectLst/>
                <a:latin typeface="+mn-lt"/>
                <a:ea typeface="+mn-ea"/>
                <a:cs typeface="+mn-cs"/>
              </a:rPr>
              <a:t>που να </a:t>
            </a:r>
            <a:r>
              <a:rPr lang="el-GR" sz="1200" kern="1200" dirty="0" smtClean="0">
                <a:solidFill>
                  <a:schemeClr val="tx1"/>
                </a:solidFill>
                <a:effectLst/>
                <a:latin typeface="+mn-lt"/>
                <a:ea typeface="+mn-ea"/>
                <a:cs typeface="+mn-cs"/>
              </a:rPr>
              <a:t>αποθηκεύει χρήσιμη</a:t>
            </a:r>
            <a:r>
              <a:rPr lang="el-GR" sz="1200" kern="1200" baseline="0" dirty="0" smtClean="0">
                <a:solidFill>
                  <a:schemeClr val="tx1"/>
                </a:solidFill>
                <a:effectLst/>
                <a:latin typeface="+mn-lt"/>
                <a:ea typeface="+mn-ea"/>
                <a:cs typeface="+mn-cs"/>
              </a:rPr>
              <a:t> πληροφορία από τα </a:t>
            </a:r>
            <a:r>
              <a:rPr lang="en-US" sz="1200" kern="1200" baseline="0" dirty="0" smtClean="0">
                <a:solidFill>
                  <a:schemeClr val="tx1"/>
                </a:solidFill>
                <a:effectLst/>
                <a:latin typeface="+mn-lt"/>
                <a:ea typeface="+mn-ea"/>
                <a:cs typeface="+mn-cs"/>
              </a:rPr>
              <a:t>executions </a:t>
            </a:r>
            <a:r>
              <a:rPr lang="el-GR" sz="1200" kern="1200" baseline="0" dirty="0" smtClean="0">
                <a:solidFill>
                  <a:schemeClr val="tx1"/>
                </a:solidFill>
                <a:effectLst/>
                <a:latin typeface="+mn-lt"/>
                <a:ea typeface="+mn-ea"/>
                <a:cs typeface="+mn-cs"/>
              </a:rPr>
              <a:t>των εφαρμογών αυτών.</a:t>
            </a:r>
            <a:r>
              <a:rPr lang="el-GR" sz="1200" kern="1200" dirty="0" smtClean="0">
                <a:solidFill>
                  <a:schemeClr val="tx1"/>
                </a:solidFill>
                <a:effectLst/>
                <a:latin typeface="+mn-lt"/>
                <a:ea typeface="+mn-ea"/>
                <a:cs typeface="+mn-cs"/>
              </a:rPr>
              <a:t> </a:t>
            </a:r>
            <a:r>
              <a:rPr lang="el-GR" sz="1200" b="0" kern="1200" baseline="0" dirty="0" smtClean="0">
                <a:solidFill>
                  <a:srgbClr val="FF0000"/>
                </a:solidFill>
                <a:latin typeface="+mn-lt"/>
                <a:ea typeface="+mn-ea"/>
                <a:cs typeface="+mn-cs"/>
              </a:rPr>
              <a:t>Αυτή η εργασία εντάσσεται στο πλαίσιο των </a:t>
            </a:r>
            <a:r>
              <a:rPr lang="en-US" sz="1200" b="0" kern="1200" baseline="0" dirty="0" smtClean="0">
                <a:solidFill>
                  <a:srgbClr val="FF0000"/>
                </a:solidFill>
                <a:latin typeface="+mn-lt"/>
                <a:ea typeface="+mn-ea"/>
                <a:cs typeface="+mn-cs"/>
              </a:rPr>
              <a:t>DevOps Users </a:t>
            </a:r>
            <a:r>
              <a:rPr lang="el-GR" sz="1200" b="0" kern="1200" baseline="0" dirty="0" smtClean="0">
                <a:solidFill>
                  <a:srgbClr val="FF0000"/>
                </a:solidFill>
                <a:latin typeface="+mn-lt"/>
                <a:ea typeface="+mn-ea"/>
                <a:cs typeface="+mn-cs"/>
              </a:rPr>
              <a:t>και συγκεκριμένα των </a:t>
            </a:r>
            <a:r>
              <a:rPr lang="en-US" sz="1200" b="0" kern="1200" baseline="0" dirty="0" smtClean="0">
                <a:solidFill>
                  <a:srgbClr val="FF0000"/>
                </a:solidFill>
                <a:latin typeface="+mn-lt"/>
                <a:ea typeface="+mn-ea"/>
                <a:cs typeface="+mn-cs"/>
              </a:rPr>
              <a:t>Cloud Deployment Specialists, </a:t>
            </a:r>
            <a:r>
              <a:rPr lang="el-GR" sz="1200" b="0" kern="1200" baseline="0" dirty="0" smtClean="0">
                <a:solidFill>
                  <a:srgbClr val="FF0000"/>
                </a:solidFill>
                <a:latin typeface="+mn-lt"/>
                <a:ea typeface="+mn-ea"/>
                <a:cs typeface="+mn-cs"/>
              </a:rPr>
              <a:t>αφού περιλαμβάνει</a:t>
            </a:r>
            <a:r>
              <a:rPr lang="en-US" sz="1200" b="0" kern="1200" baseline="0" dirty="0" smtClean="0">
                <a:solidFill>
                  <a:srgbClr val="FF0000"/>
                </a:solidFill>
                <a:latin typeface="+mn-lt"/>
                <a:ea typeface="+mn-ea"/>
                <a:cs typeface="+mn-cs"/>
              </a:rPr>
              <a:t> </a:t>
            </a:r>
            <a:r>
              <a:rPr lang="el-GR" sz="1200" b="0" kern="1200" baseline="0" dirty="0" smtClean="0">
                <a:solidFill>
                  <a:srgbClr val="FF0000"/>
                </a:solidFill>
                <a:latin typeface="+mn-lt"/>
                <a:ea typeface="+mn-ea"/>
                <a:cs typeface="+mn-cs"/>
              </a:rPr>
              <a:t>ένα κοινωνικό δίκτυο που στοχεύει αυτό τον κόσμο, προσφέροντας τους την δυνατότητα να επικοινωνούν μεταξύ τους και να αλληλοεπιδρούν με  μοντέλα εφαρμογών. Να προσθέτουν καινούρια μοντέλα εφαρμογών και  να παρατηρούν άλλα μοντέλα και τα </a:t>
            </a:r>
            <a:r>
              <a:rPr lang="en-US" sz="1200" b="0" kern="1200" baseline="0" dirty="0" smtClean="0">
                <a:solidFill>
                  <a:srgbClr val="FF0000"/>
                </a:solidFill>
                <a:latin typeface="+mn-lt"/>
                <a:ea typeface="+mn-ea"/>
                <a:cs typeface="+mn-cs"/>
              </a:rPr>
              <a:t>metrics </a:t>
            </a:r>
            <a:r>
              <a:rPr lang="el-GR" sz="1200" b="0" kern="1200" baseline="0" dirty="0" smtClean="0">
                <a:solidFill>
                  <a:srgbClr val="FF0000"/>
                </a:solidFill>
                <a:latin typeface="+mn-lt"/>
                <a:ea typeface="+mn-ea"/>
                <a:cs typeface="+mn-cs"/>
              </a:rPr>
              <a:t>αυτών, όπως το </a:t>
            </a:r>
            <a:r>
              <a:rPr lang="en-US" sz="1200" b="0" kern="1200" baseline="0" dirty="0" smtClean="0">
                <a:solidFill>
                  <a:srgbClr val="FF0000"/>
                </a:solidFill>
                <a:latin typeface="+mn-lt"/>
                <a:ea typeface="+mn-ea"/>
                <a:cs typeface="+mn-cs"/>
              </a:rPr>
              <a:t>cost-effectiveness </a:t>
            </a:r>
            <a:r>
              <a:rPr lang="el-GR" sz="1200" b="0" kern="1200" baseline="0" dirty="0" smtClean="0">
                <a:solidFill>
                  <a:srgbClr val="FF0000"/>
                </a:solidFill>
                <a:latin typeface="+mn-lt"/>
                <a:ea typeface="+mn-ea"/>
                <a:cs typeface="+mn-cs"/>
              </a:rPr>
              <a:t>των </a:t>
            </a:r>
            <a:r>
              <a:rPr lang="en-US" sz="1200" b="0" kern="1200" baseline="0" dirty="0" smtClean="0">
                <a:solidFill>
                  <a:srgbClr val="FF0000"/>
                </a:solidFill>
                <a:latin typeface="+mn-lt"/>
                <a:ea typeface="+mn-ea"/>
                <a:cs typeface="+mn-cs"/>
              </a:rPr>
              <a:t>executions </a:t>
            </a:r>
            <a:r>
              <a:rPr lang="el-GR" sz="1200" b="0" kern="1200" baseline="0" dirty="0" smtClean="0">
                <a:solidFill>
                  <a:srgbClr val="FF0000"/>
                </a:solidFill>
                <a:latin typeface="+mn-lt"/>
                <a:ea typeface="+mn-ea"/>
                <a:cs typeface="+mn-cs"/>
              </a:rPr>
              <a:t>που έγινε σε διάφορα </a:t>
            </a:r>
            <a:r>
              <a:rPr lang="en-US" sz="1200" b="0" kern="1200" baseline="0" dirty="0" smtClean="0">
                <a:solidFill>
                  <a:srgbClr val="FF0000"/>
                </a:solidFill>
                <a:latin typeface="+mn-lt"/>
                <a:ea typeface="+mn-ea"/>
                <a:cs typeface="+mn-cs"/>
              </a:rPr>
              <a:t>cloud environments</a:t>
            </a:r>
            <a:r>
              <a:rPr lang="el-GR" sz="1200" b="0" kern="1200" baseline="0" dirty="0" smtClean="0">
                <a:solidFill>
                  <a:srgbClr val="FF0000"/>
                </a:solidFill>
                <a:latin typeface="+mn-lt"/>
                <a:ea typeface="+mn-ea"/>
                <a:cs typeface="+mn-cs"/>
              </a:rPr>
              <a:t>. </a:t>
            </a:r>
            <a:endParaRPr lang="en-US" sz="1200" b="0" kern="1200" baseline="0" dirty="0" smtClean="0">
              <a:solidFill>
                <a:srgbClr val="FF0000"/>
              </a:solidFill>
              <a:latin typeface="+mn-lt"/>
              <a:ea typeface="+mn-ea"/>
              <a:cs typeface="+mn-cs"/>
            </a:endParaRPr>
          </a:p>
          <a:p>
            <a:endParaRPr lang="en-US"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Τα μοντέλα των εφαρμογών είναι γραμμένα στην </a:t>
            </a:r>
            <a:r>
              <a:rPr lang="en-US" sz="1200" kern="1200" dirty="0" smtClean="0">
                <a:solidFill>
                  <a:schemeClr val="tx1"/>
                </a:solidFill>
                <a:effectLst/>
                <a:latin typeface="+mn-lt"/>
                <a:ea typeface="+mn-ea"/>
                <a:cs typeface="+mn-cs"/>
              </a:rPr>
              <a:t>Cloud Application Modelling and Execution Language </a:t>
            </a:r>
            <a:r>
              <a:rPr lang="el-GR" sz="1200" kern="1200" dirty="0" smtClean="0">
                <a:solidFill>
                  <a:schemeClr val="tx1"/>
                </a:solidFill>
                <a:effectLst/>
                <a:latin typeface="+mn-lt"/>
                <a:ea typeface="+mn-ea"/>
                <a:cs typeface="+mn-cs"/>
              </a:rPr>
              <a:t>και αποθηκεύονται στο </a:t>
            </a:r>
            <a:r>
              <a:rPr lang="en-US" sz="1200" b="0" i="0" kern="1200" dirty="0" smtClean="0">
                <a:solidFill>
                  <a:schemeClr val="tx1"/>
                </a:solidFill>
                <a:effectLst/>
                <a:latin typeface="+mn-lt"/>
                <a:ea typeface="+mn-ea"/>
                <a:cs typeface="+mn-cs"/>
              </a:rPr>
              <a:t>Connected Data Objects Model Repository. </a:t>
            </a:r>
            <a:r>
              <a:rPr lang="el-GR" sz="1200" b="0" i="0" kern="1200" dirty="0" smtClean="0">
                <a:solidFill>
                  <a:schemeClr val="tx1"/>
                </a:solidFill>
                <a:effectLst/>
                <a:latin typeface="+mn-lt"/>
                <a:ea typeface="+mn-ea"/>
                <a:cs typeface="+mn-cs"/>
              </a:rPr>
              <a:t>Χρησιμοποιούμαι το </a:t>
            </a:r>
            <a:r>
              <a:rPr lang="en-US" sz="1200" b="0" i="0" kern="1200" dirty="0" smtClean="0">
                <a:solidFill>
                  <a:schemeClr val="tx1"/>
                </a:solidFill>
                <a:effectLst/>
                <a:latin typeface="+mn-lt"/>
                <a:ea typeface="+mn-ea"/>
                <a:cs typeface="+mn-cs"/>
              </a:rPr>
              <a:t>Chef</a:t>
            </a:r>
            <a:r>
              <a:rPr lang="en-US" sz="1200" b="0" i="0" kern="1200" baseline="0" dirty="0" smtClean="0">
                <a:solidFill>
                  <a:schemeClr val="tx1"/>
                </a:solidFill>
                <a:effectLst/>
                <a:latin typeface="+mn-lt"/>
                <a:ea typeface="+mn-ea"/>
                <a:cs typeface="+mn-cs"/>
              </a:rPr>
              <a:t> supermarket </a:t>
            </a:r>
            <a:r>
              <a:rPr lang="el-GR" sz="1200" b="0" i="0" kern="1200" baseline="0" dirty="0" smtClean="0">
                <a:solidFill>
                  <a:schemeClr val="tx1"/>
                </a:solidFill>
                <a:effectLst/>
                <a:latin typeface="+mn-lt"/>
                <a:ea typeface="+mn-ea"/>
                <a:cs typeface="+mn-cs"/>
              </a:rPr>
              <a:t>για να πάρουμε το πλήθος των </a:t>
            </a:r>
            <a:r>
              <a:rPr lang="en-US" sz="1200" b="0" i="0" kern="1200" baseline="0" dirty="0" smtClean="0">
                <a:solidFill>
                  <a:schemeClr val="tx1"/>
                </a:solidFill>
                <a:effectLst/>
                <a:latin typeface="+mn-lt"/>
                <a:ea typeface="+mn-ea"/>
                <a:cs typeface="+mn-cs"/>
              </a:rPr>
              <a:t>cookbooks </a:t>
            </a:r>
            <a:r>
              <a:rPr lang="el-GR" sz="1200" b="0" i="0" kern="1200" baseline="0" dirty="0" smtClean="0">
                <a:solidFill>
                  <a:schemeClr val="tx1"/>
                </a:solidFill>
                <a:effectLst/>
                <a:latin typeface="+mn-lt"/>
                <a:ea typeface="+mn-ea"/>
                <a:cs typeface="+mn-cs"/>
              </a:rPr>
              <a:t>που υπάρχουν σε αυτό και να τα παρουσιάσουμε στο </a:t>
            </a:r>
            <a:r>
              <a:rPr lang="en-US" sz="1200" b="0" i="0" kern="1200" baseline="0" dirty="0" smtClean="0">
                <a:solidFill>
                  <a:schemeClr val="tx1"/>
                </a:solidFill>
                <a:effectLst/>
                <a:latin typeface="+mn-lt"/>
                <a:ea typeface="+mn-ea"/>
                <a:cs typeface="+mn-cs"/>
              </a:rPr>
              <a:t>Social</a:t>
            </a:r>
            <a:r>
              <a:rPr lang="el-GR"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Network Platform </a:t>
            </a:r>
            <a:r>
              <a:rPr lang="el-GR" sz="1200" b="0" i="0" kern="1200" baseline="0" dirty="0" smtClean="0">
                <a:solidFill>
                  <a:schemeClr val="tx1"/>
                </a:solidFill>
                <a:effectLst/>
                <a:latin typeface="+mn-lt"/>
                <a:ea typeface="+mn-ea"/>
                <a:cs typeface="+mn-cs"/>
              </a:rPr>
              <a:t>ώστε οι χρήστες να μπορούν να τα χρησιμοποιήσουν. </a:t>
            </a:r>
          </a:p>
          <a:p>
            <a:endParaRPr lang="en-US" dirty="0" smtClean="0"/>
          </a:p>
          <a:p>
            <a:r>
              <a:rPr lang="en-US" dirty="0" smtClean="0"/>
              <a:t>To</a:t>
            </a:r>
            <a:r>
              <a:rPr lang="en-US" baseline="0" dirty="0" smtClean="0"/>
              <a:t> SNP </a:t>
            </a:r>
            <a:r>
              <a:rPr lang="el-GR" baseline="0" dirty="0" smtClean="0"/>
              <a:t>υλοποιήθηκε στο πλαίσιο του ευρωπαϊκού προγράμματος του </a:t>
            </a:r>
            <a:r>
              <a:rPr lang="en-US" baseline="0" dirty="0" smtClean="0"/>
              <a:t>PaaSage.</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dirty="0" smtClean="0">
                <a:solidFill>
                  <a:schemeClr val="tx1"/>
                </a:solidFill>
                <a:effectLst/>
                <a:latin typeface="+mn-lt"/>
                <a:ea typeface="+mn-ea"/>
                <a:cs typeface="+mn-cs"/>
              </a:rPr>
              <a:t>Ο βασικός</a:t>
            </a:r>
            <a:r>
              <a:rPr lang="el-GR" sz="1200" kern="1200" baseline="0" dirty="0" smtClean="0">
                <a:solidFill>
                  <a:schemeClr val="tx1"/>
                </a:solidFill>
                <a:effectLst/>
                <a:latin typeface="+mn-lt"/>
                <a:ea typeface="+mn-ea"/>
                <a:cs typeface="+mn-cs"/>
              </a:rPr>
              <a:t> στόχος του σχεδιασμού του </a:t>
            </a:r>
            <a:r>
              <a:rPr lang="en-US" sz="1200" kern="1200" baseline="0" dirty="0" smtClean="0">
                <a:solidFill>
                  <a:schemeClr val="tx1"/>
                </a:solidFill>
                <a:effectLst/>
                <a:latin typeface="+mn-lt"/>
                <a:ea typeface="+mn-ea"/>
                <a:cs typeface="+mn-cs"/>
              </a:rPr>
              <a:t>SNP </a:t>
            </a:r>
            <a:r>
              <a:rPr lang="el-GR" sz="1200" kern="1200" baseline="0" dirty="0" smtClean="0">
                <a:solidFill>
                  <a:schemeClr val="tx1"/>
                </a:solidFill>
                <a:effectLst/>
                <a:latin typeface="+mn-lt"/>
                <a:ea typeface="+mn-ea"/>
                <a:cs typeface="+mn-cs"/>
              </a:rPr>
              <a:t>είναι 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a:t>
            </a:r>
            <a:r>
              <a:rPr lang="el-GR" sz="1200" kern="1200" baseline="0" dirty="0" smtClean="0">
                <a:solidFill>
                  <a:schemeClr val="tx1"/>
                </a:solidFill>
                <a:effectLst/>
                <a:latin typeface="+mn-lt"/>
                <a:ea typeface="+mn-ea"/>
                <a:cs typeface="+mn-cs"/>
              </a:rPr>
              <a:t>, καθώς επίσης και </a:t>
            </a:r>
            <a:r>
              <a:rPr lang="el-GR" sz="1200" kern="1200" baseline="0" dirty="0" smtClean="0">
                <a:solidFill>
                  <a:schemeClr val="tx1"/>
                </a:solidFill>
                <a:effectLst/>
                <a:latin typeface="+mn-lt"/>
                <a:ea typeface="+mn-ea"/>
                <a:cs typeface="+mn-cs"/>
              </a:rPr>
              <a:t>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a:t>
            </a:r>
            <a:r>
              <a:rPr lang="el-GR" sz="1200" kern="1200" baseline="0" dirty="0" smtClean="0">
                <a:solidFill>
                  <a:schemeClr val="tx1"/>
                </a:solidFill>
                <a:effectLst/>
                <a:latin typeface="+mn-lt"/>
                <a:ea typeface="+mn-ea"/>
                <a:cs typeface="+mn-cs"/>
              </a:rPr>
              <a:t>επαναχρησιμοποιήσουν </a:t>
            </a:r>
            <a:r>
              <a:rPr lang="el-GR" sz="1200" kern="1200" baseline="0" dirty="0" smtClean="0">
                <a:solidFill>
                  <a:schemeClr val="tx1"/>
                </a:solidFill>
                <a:effectLst/>
                <a:latin typeface="+mn-lt"/>
                <a:ea typeface="+mn-ea"/>
                <a:cs typeface="+mn-cs"/>
              </a:rPr>
              <a:t>υπάρχοντα μοντέλα μέσα στο </a:t>
            </a:r>
            <a:r>
              <a:rPr lang="en-US" sz="1200" kern="1200" baseline="0" dirty="0" smtClean="0">
                <a:solidFill>
                  <a:schemeClr val="tx1"/>
                </a:solidFill>
                <a:effectLst/>
                <a:latin typeface="+mn-lt"/>
                <a:ea typeface="+mn-ea"/>
                <a:cs typeface="+mn-cs"/>
              </a:rPr>
              <a:t>SNP</a:t>
            </a:r>
            <a:r>
              <a:rPr lang="en-US" sz="1200" kern="1200" baseline="0" dirty="0" smtClean="0">
                <a:solidFill>
                  <a:schemeClr val="tx1"/>
                </a:solidFill>
                <a:effectLst/>
                <a:latin typeface="+mn-lt"/>
                <a:ea typeface="+mn-ea"/>
                <a:cs typeface="+mn-cs"/>
              </a:rPr>
              <a:t>.</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a:t>
            </a:r>
            <a:r>
              <a:rPr lang="el-GR" sz="1200" kern="1200" baseline="0" dirty="0" smtClean="0">
                <a:solidFill>
                  <a:schemeClr val="tx1"/>
                </a:solidFill>
                <a:effectLst/>
                <a:latin typeface="+mn-lt"/>
                <a:ea typeface="+mn-ea"/>
                <a:cs typeface="+mn-cs"/>
              </a:rPr>
              <a:t>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a:t>
            </a:r>
            <a:r>
              <a:rPr lang="el-GR" sz="1200" kern="1200" baseline="0" dirty="0" smtClean="0">
                <a:solidFill>
                  <a:schemeClr val="tx1"/>
                </a:solidFill>
                <a:effectLst/>
                <a:latin typeface="+mn-lt"/>
                <a:ea typeface="+mn-ea"/>
                <a:cs typeface="+mn-cs"/>
              </a:rPr>
              <a:t>να  συνδέονται με άλλους χρήστες </a:t>
            </a:r>
            <a:r>
              <a:rPr lang="el-GR" sz="1200" kern="1200" baseline="0" dirty="0" smtClean="0">
                <a:solidFill>
                  <a:schemeClr val="tx1"/>
                </a:solidFill>
                <a:effectLst/>
                <a:latin typeface="+mn-lt"/>
                <a:ea typeface="+mn-ea"/>
                <a:cs typeface="+mn-cs"/>
              </a:rPr>
              <a:t>ή να </a:t>
            </a:r>
            <a:r>
              <a:rPr lang="el-GR" sz="1200" kern="1200" baseline="0" dirty="0" smtClean="0">
                <a:solidFill>
                  <a:schemeClr val="tx1"/>
                </a:solidFill>
                <a:effectLst/>
                <a:latin typeface="+mn-lt"/>
                <a:ea typeface="+mn-ea"/>
                <a:cs typeface="+mn-cs"/>
              </a:rPr>
              <a:t>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Με αυτόν τον</a:t>
            </a:r>
            <a:r>
              <a:rPr lang="el-GR" baseline="0" dirty="0" smtClean="0"/>
              <a:t> τρόπο κατασκευάστηκε μια ΠΚΔ όπου φέρνει στον τελικό χρήστη την δυνατότητα να δει και να μελετήσει τα </a:t>
            </a:r>
            <a:r>
              <a:rPr lang="en-US" baseline="0" dirty="0" smtClean="0"/>
              <a:t>executions histories </a:t>
            </a:r>
            <a:r>
              <a:rPr lang="el-GR" baseline="0" dirty="0" smtClean="0"/>
              <a:t>άλλων εφαρμογών.</a:t>
            </a:r>
          </a:p>
          <a:p>
            <a:r>
              <a:rPr lang="el-GR" baseline="0" dirty="0" smtClean="0"/>
              <a:t>Κατασκευάστηκε μια πλατφόρμα που να έχει την δυνατότητα να κλιμακώνεται και χρησιμοποιήθηκαν γνωστές τεχνικές επεξεργασίας φυσικής γλώσσας ώστε η πλατφόρμα να μπορεί να προσδιορίζει την είσοδο (ερώτηση) που δημιουργεί ένας χρήστης στην κοινότητα.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b="0" dirty="0" smtClean="0"/>
              <a:t>Εδώ παρουσιάζονται τα </a:t>
            </a:r>
            <a:r>
              <a:rPr lang="en-US" b="0" dirty="0" smtClean="0"/>
              <a:t>CAMEL</a:t>
            </a:r>
            <a:r>
              <a:rPr lang="en-US" b="0" baseline="0" dirty="0" smtClean="0"/>
              <a:t> </a:t>
            </a:r>
            <a:r>
              <a:rPr lang="el-GR" b="0" baseline="0" dirty="0" smtClean="0"/>
              <a:t>μοντέλα.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a:t>
            </a:r>
            <a:r>
              <a:rPr lang="el-GR" b="0" baseline="0" dirty="0" smtClean="0"/>
              <a:t>διάφορες </a:t>
            </a:r>
            <a:r>
              <a:rPr lang="en-US" b="0" baseline="0" dirty="0" smtClean="0"/>
              <a:t>Domain-Specific-Languages, </a:t>
            </a:r>
            <a:r>
              <a:rPr lang="el-GR" b="0" baseline="0" dirty="0" smtClean="0"/>
              <a:t>όπως την</a:t>
            </a:r>
            <a:r>
              <a:rPr lang="en-US" b="0" dirty="0" smtClean="0"/>
              <a:t> </a:t>
            </a:r>
            <a:r>
              <a:rPr lang="en-US" b="0" dirty="0" smtClean="0"/>
              <a:t>Cloud Modeling Language (</a:t>
            </a:r>
            <a:r>
              <a:rPr lang="en-US" b="0" dirty="0" err="1" smtClean="0"/>
              <a:t>CloudML</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a:t>
            </a:r>
            <a:r>
              <a:rPr lang="en-US" b="0" dirty="0" smtClean="0"/>
              <a:t>,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r>
              <a:rPr lang="el-GR" b="0" baseline="0" dirty="0" smtClean="0"/>
              <a:t>.</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a:t>
            </a:r>
            <a:r>
              <a:rPr lang="en-US" b="0" dirty="0" smtClean="0"/>
              <a:t>Level Agreements of web services; </a:t>
            </a:r>
            <a:endParaRPr lang="el-GR" b="0" dirty="0" smtClean="0"/>
          </a:p>
          <a:p>
            <a:r>
              <a:rPr lang="en-US" b="0" dirty="0" smtClean="0"/>
              <a:t>and 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b="0" dirty="0" smtClean="0"/>
              <a:t>Εδώ</a:t>
            </a:r>
            <a:r>
              <a:rPr lang="el-GR" b="0" baseline="0" dirty="0" smtClean="0"/>
              <a:t> παρουσιάζεται η συνολική αρχιτεκτονική του συστήματος, το οποίο έχει χωριστεί σε 3 επίπεδα.</a:t>
            </a:r>
          </a:p>
          <a:p>
            <a:endParaRPr lang="el-GR" b="0" baseline="0" dirty="0" smtClean="0"/>
          </a:p>
          <a:p>
            <a:r>
              <a:rPr lang="el-GR" b="0" baseline="0" dirty="0" smtClean="0"/>
              <a:t>Στο επίπεδο 1, το οποίο είναι το </a:t>
            </a:r>
            <a:r>
              <a:rPr lang="en-US" b="0" baseline="0" dirty="0" smtClean="0"/>
              <a:t>front-end </a:t>
            </a:r>
            <a:r>
              <a:rPr lang="el-GR" b="0" baseline="0" dirty="0" smtClean="0"/>
              <a:t>του συστήματος, και εκεί έχουμε το </a:t>
            </a:r>
            <a:r>
              <a:rPr lang="en-US" b="0" baseline="0" dirty="0" smtClean="0"/>
              <a:t>Social Networking Engine </a:t>
            </a:r>
            <a:r>
              <a:rPr lang="el-GR" b="0" baseline="0" dirty="0" smtClean="0"/>
              <a:t>το οποίο αποτελείται από το </a:t>
            </a:r>
            <a:r>
              <a:rPr lang="en-US" b="0" baseline="0" dirty="0" err="1" smtClean="0"/>
              <a:t>Elgg</a:t>
            </a:r>
            <a:r>
              <a:rPr lang="en-US" b="0" baseline="0" dirty="0" smtClean="0"/>
              <a:t> 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και εκεί μπορούμε να έχουμε ένα ή περισσότερα </a:t>
            </a:r>
            <a:r>
              <a:rPr lang="en-US" b="0" baseline="0" dirty="0" smtClean="0"/>
              <a:t>Memcached Nodes, </a:t>
            </a:r>
            <a:r>
              <a:rPr lang="el-GR" b="0" baseline="0" dirty="0" smtClean="0"/>
              <a:t>όπου χρησιμοποιούνται για να αποθηκεύουν προσωρινή πληροφορία.</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και εκεί υπάρχουν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την </a:t>
            </a:r>
            <a:r>
              <a:rPr lang="en-US" b="0" baseline="0" dirty="0" smtClean="0"/>
              <a:t>Social Network Database</a:t>
            </a:r>
            <a:r>
              <a:rPr lang="el-GR" b="0" baseline="0" dirty="0" smtClean="0"/>
              <a:t>, η οποία είναι μια δεύτερη </a:t>
            </a:r>
            <a:r>
              <a:rPr lang="en-US" b="0" baseline="0" dirty="0" smtClean="0"/>
              <a:t>MySQL </a:t>
            </a:r>
            <a:r>
              <a:rPr lang="el-GR" b="0" baseline="0" dirty="0" smtClean="0"/>
              <a:t>βάση δεδομένων, και εκεί είναι αποθηκευμένη όλη η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και την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258149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9/13/2015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9/13/2015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9/13/2015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9/13/2015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9/13/2015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9/13/2015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a:t>
            </a:r>
            <a:r>
              <a:rPr lang="en-US" smtClean="0"/>
              <a:t>Engine Architecture </a:t>
            </a:r>
            <a:endParaRPr lang="el-GR"/>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139899"/>
            <a:ext cx="8229600" cy="3095726"/>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Classification</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477949023"/>
              </p:ext>
            </p:extLst>
          </p:nvPr>
        </p:nvGraphicFramePr>
        <p:xfrm>
          <a:off x="1463823" y="4764752"/>
          <a:ext cx="6360368" cy="1112520"/>
        </p:xfrm>
        <a:graphic>
          <a:graphicData uri="http://schemas.openxmlformats.org/drawingml/2006/table">
            <a:tbl>
              <a:tblPr firstRow="1" bandRow="1">
                <a:tableStyleId>{2D5ABB26-0587-4C30-8999-92F81FD0307C}</a:tableStyleId>
              </a:tblPr>
              <a:tblGrid>
                <a:gridCol w="625737"/>
                <a:gridCol w="5734631"/>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r>
                        <a:rPr lang="en-US" baseline="0" dirty="0" smtClean="0">
                          <a:latin typeface="Adobe Caslon Pro" panose="0205050205050A020403" pitchFamily="18" charset="0"/>
                        </a:rPr>
                        <a:t> and the executions of them</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r>
                        <a:rPr lang="en-US" baseline="0" dirty="0" smtClean="0">
                          <a:latin typeface="Adobe Caslon Pro" panose="0205050205050A020403" pitchFamily="18" charset="0"/>
                        </a:rPr>
                        <a:t> and the executions of them</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r>
                        <a:rPr lang="en-US" baseline="0" dirty="0" smtClean="0">
                          <a:latin typeface="Adobe Caslon Pro" panose="0205050205050A020403" pitchFamily="18" charset="0"/>
                        </a:rPr>
                        <a:t> and the executions of them</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233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 (1/2)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l-GR" dirty="0" smtClean="0"/>
              <a:t>Τ</a:t>
            </a:r>
            <a:r>
              <a:rPr lang="en-GB" dirty="0" err="1" smtClean="0"/>
              <a: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16</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7" y="2060847"/>
            <a:ext cx="8680236" cy="2808313"/>
          </a:xfrm>
        </p:spPr>
      </p:pic>
    </p:spTree>
    <p:extLst>
      <p:ext uri="{BB962C8B-B14F-4D97-AF65-F5344CB8AC3E}">
        <p14:creationId xmlns:p14="http://schemas.microsoft.com/office/powerpoint/2010/main" val="108510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Utilization </a:t>
            </a:r>
            <a:r>
              <a:rPr lang="en-US" dirty="0" smtClean="0"/>
              <a:t>(2/2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classification evaluation</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87088" y="2636912"/>
            <a:ext cx="7701336" cy="1827246"/>
          </a:xfrm>
        </p:spPr>
      </p:pic>
    </p:spTree>
    <p:extLst>
      <p:ext uri="{BB962C8B-B14F-4D97-AF65-F5344CB8AC3E}">
        <p14:creationId xmlns:p14="http://schemas.microsoft.com/office/powerpoint/2010/main" val="2647728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19</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A social network User Interface is implemented for DevOps cloud deployment specialists.</a:t>
            </a:r>
          </a:p>
          <a:p>
            <a:pPr lvl="1"/>
            <a:r>
              <a:rPr lang="en-US" dirty="0" smtClean="0"/>
              <a:t>The SN Platform can perform NLP classification on the user’s input.</a:t>
            </a:r>
          </a:p>
          <a:p>
            <a:pPr lvl="1"/>
            <a:r>
              <a:rPr lang="en-US" dirty="0" smtClean="0"/>
              <a:t>A scalable system architecture of our SNP is presented.</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Introduction</a:t>
            </a:r>
            <a:endParaRPr lang="en-GB" dirty="0" smtClean="0"/>
          </a:p>
          <a:p>
            <a:r>
              <a:rPr lang="en-GB" dirty="0" smtClean="0"/>
              <a:t>Design and Implementation</a:t>
            </a:r>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20</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introduction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sp>
        <p:nvSpPr>
          <p:cNvPr id="5" name="4 - TextBox"/>
          <p:cNvSpPr txBox="1"/>
          <p:nvPr/>
        </p:nvSpPr>
        <p:spPr>
          <a:xfrm>
            <a:off x="90065" y="4226312"/>
            <a:ext cx="3338927" cy="1938992"/>
          </a:xfrm>
          <a:prstGeom prst="rect">
            <a:avLst/>
          </a:prstGeom>
          <a:noFill/>
          <a:ln w="28575">
            <a:solidFill>
              <a:srgbClr val="00B0F0"/>
            </a:solidFill>
          </a:ln>
        </p:spPr>
        <p:txBody>
          <a:bodyPr wrap="none" rtlCol="0">
            <a:spAutoFit/>
          </a:bodyPr>
          <a:lstStyle/>
          <a:p>
            <a:r>
              <a:rPr lang="en-GB" sz="2400" dirty="0" smtClean="0"/>
              <a:t>improves </a:t>
            </a:r>
          </a:p>
          <a:p>
            <a:pPr>
              <a:buFont typeface="Arial" pitchFamily="34" charset="0"/>
              <a:buChar char="•"/>
            </a:pPr>
            <a:r>
              <a:rPr lang="en-GB" sz="2400" dirty="0" smtClean="0"/>
              <a:t> productivity </a:t>
            </a:r>
          </a:p>
          <a:p>
            <a:pPr>
              <a:buFont typeface="Arial" pitchFamily="34" charset="0"/>
              <a:buChar char="•"/>
            </a:pPr>
            <a:r>
              <a:rPr lang="en-GB" sz="2400" dirty="0" smtClean="0"/>
              <a:t> quality</a:t>
            </a:r>
          </a:p>
          <a:p>
            <a:pPr>
              <a:buFont typeface="Arial" pitchFamily="34" charset="0"/>
              <a:buChar char="•"/>
            </a:pPr>
            <a:r>
              <a:rPr lang="en-GB" sz="2400" dirty="0" smtClean="0"/>
              <a:t> cost-effectiveness </a:t>
            </a:r>
          </a:p>
          <a:p>
            <a:r>
              <a:rPr lang="en-GB" sz="2400" dirty="0" smtClean="0"/>
              <a:t>of software development</a:t>
            </a:r>
            <a:endParaRPr lang="en-GB" sz="2400" dirty="0"/>
          </a:p>
        </p:txBody>
      </p:sp>
      <p:pic>
        <p:nvPicPr>
          <p:cNvPr id="7" name="6 - Εικόνα" descr="c-is-for-camel.png"/>
          <p:cNvPicPr>
            <a:picLocks noChangeAspect="1"/>
          </p:cNvPicPr>
          <p:nvPr/>
        </p:nvPicPr>
        <p:blipFill>
          <a:blip r:embed="rId4" cstate="print"/>
          <a:stretch>
            <a:fillRect/>
          </a:stretch>
        </p:blipFill>
        <p:spPr>
          <a:xfrm>
            <a:off x="5940152" y="128340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314681" y="2677871"/>
            <a:ext cx="3017292" cy="1327193"/>
          </a:xfrm>
          <a:prstGeom prst="rect">
            <a:avLst/>
          </a:prstGeom>
        </p:spPr>
      </p:pic>
      <p:pic>
        <p:nvPicPr>
          <p:cNvPr id="9" name="8 - Εικόνα" descr="Logo-CDO.png"/>
          <p:cNvPicPr>
            <a:picLocks noChangeAspect="1"/>
          </p:cNvPicPr>
          <p:nvPr/>
        </p:nvPicPr>
        <p:blipFill>
          <a:blip r:embed="rId6" cstate="print"/>
          <a:stretch>
            <a:fillRect/>
          </a:stretch>
        </p:blipFill>
        <p:spPr>
          <a:xfrm>
            <a:off x="7358082" y="3286124"/>
            <a:ext cx="1447797" cy="904873"/>
          </a:xfrm>
          <a:prstGeom prst="rect">
            <a:avLst/>
          </a:prstGeom>
        </p:spPr>
      </p:pic>
      <p:pic>
        <p:nvPicPr>
          <p:cNvPr id="10" name="9 - Εικόνα" descr="chef_logo.png"/>
          <p:cNvPicPr>
            <a:picLocks noChangeAspect="1"/>
          </p:cNvPicPr>
          <p:nvPr/>
        </p:nvPicPr>
        <p:blipFill>
          <a:blip r:embed="rId7" cstate="print"/>
          <a:stretch>
            <a:fillRect/>
          </a:stretch>
        </p:blipFill>
        <p:spPr>
          <a:xfrm>
            <a:off x="5857884" y="4572008"/>
            <a:ext cx="2643206" cy="1071411"/>
          </a:xfrm>
          <a:prstGeom prst="rect">
            <a:avLst/>
          </a:prstGeom>
        </p:spPr>
      </p:pic>
      <p:sp>
        <p:nvSpPr>
          <p:cNvPr id="12" name="11 - Διάσημα"/>
          <p:cNvSpPr/>
          <p:nvPr/>
        </p:nvSpPr>
        <p:spPr>
          <a:xfrm flipH="1">
            <a:off x="3563888" y="2857496"/>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13 - Εικόνα" descr="DevOps.png"/>
          <p:cNvPicPr>
            <a:picLocks noChangeAspect="1"/>
          </p:cNvPicPr>
          <p:nvPr/>
        </p:nvPicPr>
        <p:blipFill>
          <a:blip r:embed="rId8" cstate="print"/>
          <a:stretch>
            <a:fillRect/>
          </a:stretch>
        </p:blipFill>
        <p:spPr>
          <a:xfrm>
            <a:off x="3148995" y="1332002"/>
            <a:ext cx="2232248" cy="13526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Research goal</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7"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Results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The SNP brings the executions histories of the CAMEL models to the end users</a:t>
            </a:r>
          </a:p>
          <a:p>
            <a:r>
              <a:rPr lang="en-US" dirty="0" smtClean="0"/>
              <a:t>The SNP can scale and provide near-real time response time.</a:t>
            </a:r>
          </a:p>
          <a:p>
            <a:r>
              <a:rPr lang="en-US" dirty="0" smtClean="0"/>
              <a:t>They used known techniques of Natural Language Processing for the user input.</a:t>
            </a: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CAMEL family</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178349" y="2087762"/>
            <a:ext cx="4787301" cy="3200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9</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3213</TotalTime>
  <Words>2223</Words>
  <Application>Microsoft Office PowerPoint</Application>
  <PresentationFormat>On-screen Show (4:3)</PresentationFormat>
  <Paragraphs>176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Adobe Caslon Pro</vt:lpstr>
      <vt:lpstr>Arial</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introduction</vt:lpstr>
      <vt:lpstr>Context </vt:lpstr>
      <vt:lpstr>Research goal</vt:lpstr>
      <vt:lpstr>Research Results</vt:lpstr>
      <vt:lpstr>Design and Implementation </vt:lpstr>
      <vt:lpstr>CAMEL family</vt:lpstr>
      <vt:lpstr>System Architecture</vt:lpstr>
      <vt:lpstr>Social Networking Engine Architecture </vt:lpstr>
      <vt:lpstr>NLP Classification</vt:lpstr>
      <vt:lpstr>Evaluation</vt:lpstr>
      <vt:lpstr>Deployed Architecture</vt:lpstr>
      <vt:lpstr>Response Time (1/2)</vt:lpstr>
      <vt:lpstr>Response Time (2/2)</vt:lpstr>
      <vt:lpstr>CPU Utilization (1/2)</vt:lpstr>
      <vt:lpstr>CPU Utilization (2/2)</vt:lpstr>
      <vt:lpstr>NLP classification evaluation</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234</cp:revision>
  <dcterms:created xsi:type="dcterms:W3CDTF">2015-06-10T07:30:13Z</dcterms:created>
  <dcterms:modified xsi:type="dcterms:W3CDTF">2015-09-13T10:30:47Z</dcterms:modified>
</cp:coreProperties>
</file>