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9"/>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8" r:id="rId19"/>
    <p:sldId id="313" r:id="rId20"/>
    <p:sldId id="305" r:id="rId21"/>
    <p:sldId id="306" r:id="rId22"/>
    <p:sldId id="307" r:id="rId23"/>
    <p:sldId id="308" r:id="rId24"/>
    <p:sldId id="309" r:id="rId25"/>
    <p:sldId id="310" r:id="rId26"/>
    <p:sldId id="292"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700" autoAdjust="0"/>
  </p:normalViewPr>
  <p:slideViewPr>
    <p:cSldViewPr>
      <p:cViewPr varScale="1">
        <p:scale>
          <a:sx n="41" d="100"/>
          <a:sy n="41" d="100"/>
        </p:scale>
        <p:origin x="222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36A6E-E9C2-465F-AFBE-66735C017D69}" type="datetimeFigureOut">
              <a:rPr lang="en-US" smtClean="0"/>
              <a:pPr/>
              <a:t>9/16/2015</a:t>
            </a:fld>
            <a:endParaRPr lang="en-GB"/>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1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Η αρχιτεκτονική αυτή έχει τρία επίπεδα.</a:t>
            </a:r>
          </a:p>
          <a:p>
            <a:endParaRPr lang="el-GR" b="0" baseline="0" dirty="0" smtClean="0"/>
          </a:p>
          <a:p>
            <a:r>
              <a:rPr lang="el-GR" b="0" baseline="0" dirty="0" smtClean="0"/>
              <a:t>Στο επίπεδο 1, </a:t>
            </a:r>
            <a:r>
              <a:rPr lang="el-GR" b="0" baseline="0" dirty="0" smtClean="0"/>
              <a:t>έχουμε </a:t>
            </a:r>
            <a:r>
              <a:rPr lang="el-GR" b="0" baseline="0" dirty="0" smtClean="0"/>
              <a:t>το </a:t>
            </a:r>
            <a:r>
              <a:rPr lang="en-US" b="0" baseline="0" dirty="0" smtClean="0"/>
              <a:t>Social Networking Engine </a:t>
            </a:r>
            <a:r>
              <a:rPr lang="el-GR" b="0" baseline="0" dirty="0" smtClean="0"/>
              <a:t>το </a:t>
            </a:r>
            <a:r>
              <a:rPr lang="el-GR" b="0" baseline="0" dirty="0" smtClean="0"/>
              <a:t>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a:t>
            </a:r>
            <a:r>
              <a:rPr lang="el-GR" b="0" baseline="0" dirty="0" smtClean="0"/>
              <a:t>επίπεδο, προσθέσαμε ένα </a:t>
            </a:r>
            <a:r>
              <a:rPr lang="el-GR" b="0" baseline="0" dirty="0" smtClean="0"/>
              <a:t>ή περισσότερα </a:t>
            </a:r>
            <a:r>
              <a:rPr lang="en-US" b="0" baseline="0" dirty="0" smtClean="0"/>
              <a:t>Memcached </a:t>
            </a:r>
            <a:r>
              <a:rPr lang="en-US" b="0" baseline="0" dirty="0" smtClean="0"/>
              <a:t>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για τα δεδομένα του ΚΔ. Η </a:t>
            </a:r>
            <a:r>
              <a:rPr lang="en-US" b="0" baseline="0" dirty="0" smtClean="0"/>
              <a:t>memcached </a:t>
            </a:r>
            <a:r>
              <a:rPr lang="el-GR" b="0" baseline="0" dirty="0" smtClean="0"/>
              <a:t>χρησιμοποιείται από το σύστημα μας για να αποθηκεύει </a:t>
            </a:r>
            <a:r>
              <a:rPr lang="el-GR" b="0" baseline="0" dirty="0" smtClean="0"/>
              <a:t>προσωρινή πληροφορία</a:t>
            </a:r>
            <a:r>
              <a:rPr lang="el-GR" b="0" baseline="0" dirty="0" smtClean="0"/>
              <a:t>. Το </a:t>
            </a:r>
            <a:r>
              <a:rPr lang="en-US" b="0" baseline="0" dirty="0" smtClean="0"/>
              <a:t>Elgg SNE </a:t>
            </a:r>
            <a:r>
              <a:rPr lang="el-GR" b="0" baseline="0" dirty="0" smtClean="0"/>
              <a:t>έκανα </a:t>
            </a:r>
            <a:r>
              <a:rPr lang="en-US" b="0" baseline="0" dirty="0" smtClean="0"/>
              <a:t>configure</a:t>
            </a:r>
            <a:r>
              <a:rPr lang="el-GR" b="0" baseline="0" dirty="0" smtClean="0"/>
              <a:t> έτσι ώστε να υποστηρίζει </a:t>
            </a:r>
            <a:r>
              <a:rPr lang="en-US" b="0" baseline="0" dirty="0" smtClean="0"/>
              <a:t>caching </a:t>
            </a:r>
            <a:r>
              <a:rPr lang="el-GR" b="0" baseline="0" dirty="0" smtClean="0"/>
              <a:t>τεχνικές.</a:t>
            </a:r>
            <a:endParaRPr lang="el-GR" b="0" baseline="0" dirty="0" smtClean="0"/>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a:t>
            </a:r>
            <a:r>
              <a:rPr lang="el-GR" b="0" baseline="0" dirty="0" smtClean="0"/>
              <a:t>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προστέθηκαν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a:t>
            </a:r>
            <a:r>
              <a:rPr lang="en-US" b="0" baseline="0" dirty="0" smtClean="0"/>
              <a:t>Database</a:t>
            </a:r>
            <a:r>
              <a:rPr lang="el-GR" b="0" baseline="0" dirty="0" smtClean="0"/>
              <a:t>, </a:t>
            </a:r>
            <a:r>
              <a:rPr lang="el-GR" b="0" baseline="0" dirty="0" smtClean="0"/>
              <a:t>και εκεί είναι αποθηκευμένη όλη η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r>
              <a:rPr lang="el-GR" b="0" baseline="0" dirty="0" smtClean="0"/>
              <a:t>.</a:t>
            </a:r>
            <a:endParaRPr lang="en-US" b="0" baseline="0" dirty="0" smtClean="0"/>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συνεργάτες μας με εμπειρία στο </a:t>
            </a:r>
            <a:r>
              <a:rPr lang="en-US" b="0" baseline="0" dirty="0" smtClean="0"/>
              <a:t>UE </a:t>
            </a:r>
            <a:r>
              <a:rPr lang="el-GR" b="0" baseline="0" dirty="0" smtClean="0"/>
              <a:t>και εγώ την υλοποίησα</a:t>
            </a:r>
            <a:r>
              <a:rPr lang="en-US" b="0" baseline="0" dirty="0" smtClean="0"/>
              <a:t>.</a:t>
            </a:r>
            <a:endParaRPr lang="el-GR"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Θέλουμε να κατηγοριοποιήσουμε τις ερωτήσεις</a:t>
            </a:r>
            <a:r>
              <a:rPr lang="el-GR" baseline="0" dirty="0" smtClean="0"/>
              <a:t> βάση των δικών μας ενδιαφερόντων. </a:t>
            </a:r>
          </a:p>
          <a:p>
            <a:r>
              <a:rPr lang="el-GR" baseline="0" dirty="0" smtClean="0"/>
              <a:t>Η προηγούμενη ερώτηση δεν μπορεί να απαντηθεί εύκολα χωρίς πραγματικά δεδομένα από εφαρμογές.</a:t>
            </a:r>
          </a:p>
          <a:p>
            <a:r>
              <a:rPr lang="el-GR" baseline="0" dirty="0" smtClean="0"/>
              <a:t>Κατάφερα να τραβάω τις ερωτήσεις ένα πρώτο βήμα για να φτάσω να φτιάχνω τα δικά μου </a:t>
            </a:r>
            <a:r>
              <a:rPr lang="en-US" baseline="0" dirty="0" smtClean="0"/>
              <a:t>query, </a:t>
            </a:r>
            <a:r>
              <a:rPr lang="el-GR" baseline="0" dirty="0" smtClean="0"/>
              <a:t>το να βρίσκω παρόμοιες ερωτήσεις είναι έξω από το σκοπό αυτής της εργασίας.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Ένα άλλο ερώτημα</a:t>
            </a:r>
            <a:r>
              <a:rPr lang="el-GR" baseline="0" dirty="0" smtClean="0"/>
              <a:t> ήταν ότι υπάρχει αρκετή πληροφορία στο </a:t>
            </a:r>
            <a:r>
              <a:rPr lang="en-US" baseline="0" dirty="0" smtClean="0"/>
              <a:t>internet </a:t>
            </a:r>
            <a:r>
              <a:rPr lang="el-GR" baseline="0" dirty="0" smtClean="0"/>
              <a:t>η οποία θα ενδιέφερε τους </a:t>
            </a:r>
            <a:r>
              <a:rPr lang="en-US" baseline="0" dirty="0" smtClean="0"/>
              <a:t>DevOps </a:t>
            </a:r>
            <a:r>
              <a:rPr lang="el-GR" baseline="0" dirty="0" smtClean="0"/>
              <a:t>χρήστες. Έχουμε ερωτήσεις που έχουν μαζευτεί σε άλλα δίκτυα και θέλουμε να της συνδυάσουμε με την δική μας πλατφόρμα ώστε να την κάνουμε πιο έξυπνη και βοηθητική για τους χρήστες .</a:t>
            </a:r>
          </a:p>
          <a:p>
            <a:endParaRPr lang="el-GR" baseline="0" dirty="0" smtClean="0"/>
          </a:p>
          <a:p>
            <a:r>
              <a:rPr lang="el-GR" baseline="0" dirty="0" smtClean="0"/>
              <a:t>Ένα τέτοιο παράδειγμα είναι το </a:t>
            </a:r>
            <a:r>
              <a:rPr lang="en-US" baseline="0" dirty="0" smtClean="0"/>
              <a:t>StackOverflow Community</a:t>
            </a:r>
            <a:r>
              <a:rPr lang="el-GR" baseline="0" dirty="0" smtClean="0"/>
              <a:t>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dirty="0" smtClean="0"/>
              <a:t>Ως </a:t>
            </a:r>
            <a:r>
              <a:rPr lang="en-US" dirty="0" smtClean="0"/>
              <a:t>training</a:t>
            </a:r>
            <a:r>
              <a:rPr lang="en-US" baseline="0" dirty="0" smtClean="0"/>
              <a:t> set </a:t>
            </a:r>
            <a:r>
              <a:rPr lang="el-GR" baseline="0" dirty="0" smtClean="0"/>
              <a:t>του </a:t>
            </a:r>
            <a:r>
              <a:rPr lang="en-US" baseline="0" dirty="0" smtClean="0"/>
              <a:t>NLPC </a:t>
            </a:r>
            <a:r>
              <a:rPr lang="el-GR" baseline="0" dirty="0" smtClean="0"/>
              <a:t>χρησιμοποιήθηκαν ερωτήσεις από το </a:t>
            </a:r>
            <a:r>
              <a:rPr lang="en-US" baseline="0" dirty="0" smtClean="0"/>
              <a:t>stack overflow. </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baseline="0" dirty="0" smtClean="0"/>
              <a:t>Συνοψίζοντας λοιπόν,</a:t>
            </a:r>
          </a:p>
          <a:p>
            <a:r>
              <a:rPr lang="el-GR" baseline="0" dirty="0" smtClean="0"/>
              <a:t>Ουσιαστικά, ένα πρόγραμμα </a:t>
            </a:r>
            <a:r>
              <a:rPr lang="en-US" baseline="0" dirty="0" smtClean="0"/>
              <a:t>NLP</a:t>
            </a:r>
            <a:r>
              <a:rPr lang="el-GR" baseline="0" dirty="0" smtClean="0"/>
              <a:t> δέχεται πρώτα ένα σύνολο δεδομένων, το οποίο είναι χωρισμένο σε </a:t>
            </a:r>
            <a:r>
              <a:rPr lang="en-US" baseline="0" dirty="0" smtClean="0"/>
              <a:t>classes</a:t>
            </a:r>
            <a:r>
              <a:rPr lang="el-GR" baseline="0" dirty="0" smtClean="0"/>
              <a:t>/κατηγορίες</a:t>
            </a:r>
            <a:r>
              <a:rPr lang="en-US" baseline="0" dirty="0" smtClean="0"/>
              <a:t>,</a:t>
            </a:r>
            <a:r>
              <a:rPr lang="el-GR" baseline="0" dirty="0" smtClean="0"/>
              <a:t> ώστε να γίνει «</a:t>
            </a:r>
            <a:r>
              <a:rPr lang="en-US" baseline="0" dirty="0" smtClean="0"/>
              <a:t>train</a:t>
            </a:r>
            <a:r>
              <a:rPr lang="el-GR" baseline="0" dirty="0" smtClean="0"/>
              <a:t>»</a:t>
            </a:r>
            <a:r>
              <a:rPr lang="en-US" baseline="0" dirty="0" smtClean="0"/>
              <a:t> </a:t>
            </a:r>
            <a:r>
              <a:rPr lang="el-GR" baseline="0" dirty="0" smtClean="0"/>
              <a:t>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Το </a:t>
            </a:r>
            <a:r>
              <a:rPr lang="en-US" baseline="0" dirty="0" smtClean="0"/>
              <a:t>NLP</a:t>
            </a:r>
            <a:r>
              <a:rPr lang="el-GR" baseline="0" dirty="0" smtClean="0"/>
              <a:t>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 </a:t>
            </a:r>
            <a:r>
              <a:rPr lang="el-GR" baseline="0" dirty="0" smtClean="0"/>
              <a:t>Ως </a:t>
            </a:r>
            <a:r>
              <a:rPr lang="en-US" baseline="0" dirty="0" smtClean="0"/>
              <a:t>training </a:t>
            </a:r>
            <a:r>
              <a:rPr lang="el-GR" baseline="0" dirty="0" smtClean="0"/>
              <a:t>σετ χρησιμοποιήθηκαν ερωτήσεις από το </a:t>
            </a:r>
            <a:r>
              <a:rPr lang="en-US" baseline="0" dirty="0" smtClean="0"/>
              <a:t>StackOverflow, </a:t>
            </a:r>
            <a:r>
              <a:rPr lang="el-GR" baseline="0" dirty="0" smtClean="0"/>
              <a:t>λόγω του ότι εκείνη την χρονική στιγμή το ΚΔ δεν περιείχε ένα μεγάλο </a:t>
            </a:r>
            <a:r>
              <a:rPr lang="en-US" baseline="0" dirty="0" smtClean="0"/>
              <a:t>repository </a:t>
            </a:r>
            <a:r>
              <a:rPr lang="el-GR" baseline="0" dirty="0" smtClean="0"/>
              <a:t>από ερωτήσεις</a:t>
            </a:r>
            <a:r>
              <a:rPr lang="en-US" baseline="0" dirty="0" smtClean="0"/>
              <a:t>. </a:t>
            </a:r>
          </a:p>
          <a:p>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Μια άλλη εφαρμογή</a:t>
            </a:r>
            <a:r>
              <a:rPr lang="el-GR" baseline="0" dirty="0" smtClean="0"/>
              <a:t> της ΠΚΔ, όπως είπαμε</a:t>
            </a:r>
            <a:r>
              <a:rPr lang="en-US" baseline="0" dirty="0" smtClean="0"/>
              <a:t>, </a:t>
            </a:r>
            <a:r>
              <a:rPr lang="el-GR" baseline="0" dirty="0" smtClean="0"/>
              <a:t>είναι το</a:t>
            </a:r>
            <a:r>
              <a:rPr lang="en-US" baseline="0" dirty="0" smtClean="0"/>
              <a:t> Natural Language Processing Classification. </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στον </a:t>
            </a:r>
            <a:r>
              <a:rPr lang="en-US" baseline="0" dirty="0" smtClean="0"/>
              <a:t>NLPC, </a:t>
            </a:r>
            <a:r>
              <a:rPr lang="el-GR" baseline="0" dirty="0" smtClean="0"/>
              <a:t>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Έγινε</a:t>
            </a:r>
            <a:r>
              <a:rPr lang="el-GR" baseline="0" dirty="0" smtClean="0"/>
              <a:t> εκτενής δουλειά στην οποία συμμετείχα…</a:t>
            </a:r>
            <a:endParaRPr lang="en-US" dirty="0" smtClean="0"/>
          </a:p>
          <a:p>
            <a:endParaRPr lang="en-US" dirty="0" smtClean="0"/>
          </a:p>
          <a:p>
            <a:r>
              <a:rPr lang="en-US" dirty="0" smtClean="0"/>
              <a:t>To </a:t>
            </a:r>
            <a:r>
              <a:rPr lang="en-US" dirty="0" smtClean="0"/>
              <a:t>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2152233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sz="1200" kern="1200" baseline="0" dirty="0" smtClean="0">
                <a:solidFill>
                  <a:schemeClr val="tx1"/>
                </a:solidFill>
                <a:latin typeface="+mn-lt"/>
                <a:ea typeface="+mn-ea"/>
                <a:cs typeface="+mn-cs"/>
              </a:rPr>
              <a:t>Το</a:t>
            </a:r>
            <a:r>
              <a:rPr lang="en-GB" sz="1200" kern="1200" baseline="0" dirty="0" smtClean="0">
                <a:solidFill>
                  <a:schemeClr val="tx1"/>
                </a:solidFill>
                <a:latin typeface="+mn-lt"/>
                <a:ea typeface="+mn-ea"/>
                <a:cs typeface="+mn-cs"/>
              </a:rPr>
              <a:t> evaluation</a:t>
            </a:r>
            <a:r>
              <a:rPr lang="el-GR" sz="1200" kern="1200" baseline="0" dirty="0" smtClean="0">
                <a:solidFill>
                  <a:schemeClr val="tx1"/>
                </a:solidFill>
                <a:latin typeface="+mn-lt"/>
                <a:ea typeface="+mn-ea"/>
                <a:cs typeface="+mn-cs"/>
              </a:rPr>
              <a:t>, όσον </a:t>
            </a:r>
            <a:r>
              <a:rPr lang="el-GR" sz="1200" kern="1200" baseline="0" dirty="0" err="1" smtClean="0">
                <a:solidFill>
                  <a:schemeClr val="tx1"/>
                </a:solidFill>
                <a:latin typeface="+mn-lt"/>
                <a:ea typeface="+mn-ea"/>
                <a:cs typeface="+mn-cs"/>
              </a:rPr>
              <a:t>αφορα</a:t>
            </a:r>
            <a:r>
              <a:rPr lang="el-GR" sz="1200" kern="1200" baseline="0" dirty="0" smtClean="0">
                <a:solidFill>
                  <a:schemeClr val="tx1"/>
                </a:solidFill>
                <a:latin typeface="+mn-lt"/>
                <a:ea typeface="+mn-ea"/>
                <a:cs typeface="+mn-cs"/>
              </a:rPr>
              <a:t> το </a:t>
            </a:r>
            <a:r>
              <a:rPr lang="en-US" sz="1200" kern="1200" baseline="0" dirty="0" smtClean="0">
                <a:solidFill>
                  <a:schemeClr val="tx1"/>
                </a:solidFill>
                <a:latin typeface="+mn-lt"/>
                <a:ea typeface="+mn-ea"/>
                <a:cs typeface="+mn-cs"/>
              </a:rPr>
              <a:t>system architecture, </a:t>
            </a:r>
            <a:r>
              <a:rPr lang="el-GR" sz="1200" kern="1200" baseline="0" dirty="0" smtClean="0">
                <a:solidFill>
                  <a:schemeClr val="tx1"/>
                </a:solidFill>
                <a:latin typeface="+mn-lt"/>
                <a:ea typeface="+mn-ea"/>
                <a:cs typeface="+mn-cs"/>
              </a:rPr>
              <a:t>είναι χωρισμένο σε δύο διαφορετικά </a:t>
            </a:r>
            <a:r>
              <a:rPr lang="en-US" sz="1200" kern="1200" baseline="0" dirty="0" smtClean="0">
                <a:solidFill>
                  <a:schemeClr val="tx1"/>
                </a:solidFill>
                <a:latin typeface="+mn-lt"/>
                <a:ea typeface="+mn-ea"/>
                <a:cs typeface="+mn-cs"/>
              </a:rPr>
              <a:t>deployments </a:t>
            </a:r>
            <a:r>
              <a:rPr lang="el-GR" sz="1200" kern="1200" baseline="0" dirty="0" smtClean="0">
                <a:solidFill>
                  <a:schemeClr val="tx1"/>
                </a:solidFill>
                <a:latin typeface="+mn-lt"/>
                <a:ea typeface="+mn-ea"/>
                <a:cs typeface="+mn-cs"/>
              </a:rPr>
              <a:t>της αρχιτεκτονικής</a:t>
            </a:r>
            <a:r>
              <a:rPr lang="en-US" sz="1200" kern="1200" baseline="0" dirty="0" smtClean="0">
                <a:solidFill>
                  <a:schemeClr val="tx1"/>
                </a:solidFill>
                <a:latin typeface="+mn-lt"/>
                <a:ea typeface="+mn-ea"/>
                <a:cs typeface="+mn-cs"/>
              </a:rPr>
              <a:t>.</a:t>
            </a:r>
            <a:endParaRPr lang="en-GB" sz="1200" kern="1200" baseline="0" dirty="0" smtClean="0">
              <a:solidFill>
                <a:schemeClr val="tx1"/>
              </a:solidFill>
              <a:latin typeface="+mn-lt"/>
              <a:ea typeface="+mn-ea"/>
              <a:cs typeface="+mn-cs"/>
            </a:endParaRPr>
          </a:p>
          <a:p>
            <a:endParaRPr lang="en-GB" sz="1200" kern="1200" baseline="0" dirty="0" smtClean="0">
              <a:solidFill>
                <a:schemeClr val="tx1"/>
              </a:solidFill>
              <a:latin typeface="+mn-lt"/>
              <a:ea typeface="+mn-ea"/>
              <a:cs typeface="+mn-cs"/>
            </a:endParaRPr>
          </a:p>
          <a:p>
            <a:r>
              <a:rPr lang="el-GR" dirty="0" smtClean="0"/>
              <a:t>Στο</a:t>
            </a:r>
            <a:r>
              <a:rPr lang="el-GR" baseline="0" dirty="0" smtClean="0"/>
              <a:t> 1</a:t>
            </a:r>
            <a:r>
              <a:rPr lang="el-GR" baseline="30000" dirty="0" smtClean="0"/>
              <a:t>ο</a:t>
            </a:r>
            <a:r>
              <a:rPr lang="el-GR" baseline="0" dirty="0" smtClean="0"/>
              <a:t> </a:t>
            </a:r>
            <a:r>
              <a:rPr lang="en-US" baseline="0" dirty="0" smtClean="0"/>
              <a:t>deployment </a:t>
            </a:r>
            <a:r>
              <a:rPr lang="el-GR" baseline="0" dirty="0" smtClean="0"/>
              <a:t>κρατήσαμε σταθερό το </a:t>
            </a:r>
            <a:r>
              <a:rPr lang="en-US" baseline="0" dirty="0" smtClean="0"/>
              <a:t>layer 1 </a:t>
            </a:r>
            <a:r>
              <a:rPr lang="el-GR" baseline="0" dirty="0" smtClean="0"/>
              <a:t>μια μόνο μία </a:t>
            </a:r>
            <a:r>
              <a:rPr lang="en-US" baseline="0" dirty="0" smtClean="0"/>
              <a:t>Social Networking Engine </a:t>
            </a:r>
            <a:r>
              <a:rPr lang="el-GR" baseline="0" dirty="0" smtClean="0"/>
              <a:t>και αυξήσαμε τα </a:t>
            </a:r>
            <a:r>
              <a:rPr lang="en-US" baseline="0" dirty="0" smtClean="0"/>
              <a:t>nodes </a:t>
            </a:r>
            <a:r>
              <a:rPr lang="el-GR" baseline="0" dirty="0" smtClean="0"/>
              <a:t>των </a:t>
            </a:r>
            <a:r>
              <a:rPr lang="en-US" baseline="0" dirty="0" smtClean="0"/>
              <a:t>Memcached </a:t>
            </a:r>
            <a:r>
              <a:rPr lang="el-GR" baseline="0" dirty="0" smtClean="0"/>
              <a:t>στο 2</a:t>
            </a:r>
            <a:r>
              <a:rPr lang="el-GR" baseline="30000" dirty="0" smtClean="0"/>
              <a:t>ο</a:t>
            </a:r>
            <a:r>
              <a:rPr lang="el-GR" baseline="0" dirty="0" smtClean="0"/>
              <a:t> </a:t>
            </a:r>
            <a:r>
              <a:rPr lang="en-US" baseline="0" dirty="0" smtClean="0"/>
              <a:t>layer. </a:t>
            </a:r>
          </a:p>
          <a:p>
            <a:r>
              <a:rPr lang="el-GR" baseline="0" dirty="0" smtClean="0"/>
              <a:t>Ενώ στο 2</a:t>
            </a:r>
            <a:r>
              <a:rPr lang="el-GR" baseline="30000" dirty="0" smtClean="0"/>
              <a:t>ο</a:t>
            </a:r>
            <a:r>
              <a:rPr lang="el-GR" baseline="0" dirty="0" smtClean="0"/>
              <a:t> </a:t>
            </a:r>
            <a:r>
              <a:rPr lang="en-US" baseline="0" dirty="0" smtClean="0"/>
              <a:t>deployment </a:t>
            </a:r>
            <a:r>
              <a:rPr lang="el-GR" baseline="0" dirty="0" smtClean="0"/>
              <a:t>κρατήσαμε σταθερό το </a:t>
            </a:r>
            <a:r>
              <a:rPr lang="en-US" baseline="0" dirty="0" smtClean="0"/>
              <a:t>layer 2 </a:t>
            </a:r>
            <a:r>
              <a:rPr lang="el-GR" baseline="0" dirty="0" smtClean="0"/>
              <a:t>με μόνο μια </a:t>
            </a:r>
            <a:r>
              <a:rPr lang="en-US" baseline="0" dirty="0" smtClean="0"/>
              <a:t>memcached </a:t>
            </a:r>
            <a:r>
              <a:rPr lang="el-GR" baseline="0" dirty="0" smtClean="0"/>
              <a:t>και προσθέσαμε περισσότερες </a:t>
            </a:r>
            <a:r>
              <a:rPr lang="en-US" baseline="0" dirty="0" smtClean="0"/>
              <a:t>SNE</a:t>
            </a:r>
            <a:r>
              <a:rPr lang="el-GR" baseline="0" dirty="0" smtClean="0"/>
              <a:t> στο </a:t>
            </a:r>
            <a:r>
              <a:rPr lang="en-US" baseline="0" dirty="0" smtClean="0"/>
              <a:t>layer 1.</a:t>
            </a:r>
            <a:endParaRPr lang="el-GR" baseline="0" dirty="0" smtClean="0"/>
          </a:p>
          <a:p>
            <a:endParaRPr lang="en-US" baseline="0" dirty="0" smtClean="0"/>
          </a:p>
          <a:p>
            <a:r>
              <a:rPr lang="en-US" baseline="0" dirty="0" smtClean="0"/>
              <a:t>To layer 3 </a:t>
            </a:r>
            <a:r>
              <a:rPr lang="el-GR" baseline="0" dirty="0" smtClean="0"/>
              <a:t>έμεινε σταθερό με ένα </a:t>
            </a:r>
            <a:r>
              <a:rPr lang="en-US" baseline="0" dirty="0" smtClean="0"/>
              <a:t>Node</a:t>
            </a:r>
            <a:r>
              <a:rPr lang="el-GR" baseline="0" dirty="0" smtClean="0"/>
              <a:t> όπου έχουν γίνει </a:t>
            </a:r>
            <a:r>
              <a:rPr lang="en-US" baseline="0" dirty="0" smtClean="0"/>
              <a:t>deployed </a:t>
            </a:r>
            <a:r>
              <a:rPr lang="el-GR" baseline="0" dirty="0" smtClean="0"/>
              <a:t>τα </a:t>
            </a:r>
            <a:r>
              <a:rPr lang="en-US" baseline="0" dirty="0" smtClean="0"/>
              <a:t>repositories </a:t>
            </a:r>
            <a:r>
              <a:rPr lang="el-GR" baseline="0" dirty="0" smtClean="0"/>
              <a:t>μαζί με τον </a:t>
            </a:r>
            <a:r>
              <a:rPr lang="en-US" baseline="0" dirty="0" smtClean="0"/>
              <a:t>CDO Server.</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με μια μικρή εισαγωγή,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τέλος, αυτή η παρουσίαση θα τελειώσει με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το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 </a:t>
            </a:r>
            <a:r>
              <a:rPr lang="el-GR" b="0" baseline="0" dirty="0" smtClean="0"/>
              <a:t>διαφορετικές, από το </a:t>
            </a:r>
            <a:r>
              <a:rPr lang="en-US" baseline="0" dirty="0" smtClean="0"/>
              <a:t>SO. </a:t>
            </a:r>
            <a:endParaRPr lang="el-GR" baseline="0" dirty="0" smtClean="0"/>
          </a:p>
          <a:p>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27</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την εισαγωγή.</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85000" lnSpcReduction="10000"/>
          </a:bodyPr>
          <a:lstStyle/>
          <a:p>
            <a:r>
              <a:rPr lang="el-GR" sz="1200" kern="1200" dirty="0" smtClean="0">
                <a:solidFill>
                  <a:schemeClr val="tx1"/>
                </a:solidFill>
                <a:effectLst/>
                <a:latin typeface="+mn-lt"/>
                <a:ea typeface="+mn-ea"/>
                <a:cs typeface="+mn-cs"/>
              </a:rPr>
              <a:t>Το κοινωνικό δίκτυο</a:t>
            </a:r>
            <a:r>
              <a:rPr lang="el-GR" sz="1200" kern="1200" baseline="0" dirty="0" smtClean="0">
                <a:solidFill>
                  <a:schemeClr val="tx1"/>
                </a:solidFill>
                <a:effectLst/>
                <a:latin typeface="+mn-lt"/>
                <a:ea typeface="+mn-ea"/>
                <a:cs typeface="+mn-cs"/>
              </a:rPr>
              <a:t> που παρουσιάζεται σε αυτήν την εργασία έχει ως στόχο τους </a:t>
            </a:r>
            <a:r>
              <a:rPr lang="en-US" sz="1200" kern="1200" baseline="0" dirty="0" smtClean="0">
                <a:solidFill>
                  <a:schemeClr val="tx1"/>
                </a:solidFill>
                <a:effectLst/>
                <a:latin typeface="+mn-lt"/>
                <a:ea typeface="+mn-ea"/>
                <a:cs typeface="+mn-cs"/>
              </a:rPr>
              <a:t>DevOps users</a:t>
            </a:r>
            <a:r>
              <a:rPr lang="el-GR" sz="1200" kern="1200" baseline="0" dirty="0" smtClean="0">
                <a:solidFill>
                  <a:schemeClr val="tx1"/>
                </a:solidFill>
                <a:effectLst/>
                <a:latin typeface="+mn-lt"/>
                <a:ea typeface="+mn-ea"/>
                <a:cs typeface="+mn-cs"/>
              </a:rPr>
              <a:t>(όπου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είναι τα αρχικά από το </a:t>
            </a:r>
            <a:r>
              <a:rPr lang="en-US" sz="1200" kern="1200" baseline="0" dirty="0" smtClean="0">
                <a:solidFill>
                  <a:schemeClr val="tx1"/>
                </a:solidFill>
                <a:effectLst/>
                <a:latin typeface="+mn-lt"/>
                <a:ea typeface="+mn-ea"/>
                <a:cs typeface="+mn-cs"/>
              </a:rPr>
              <a:t>Development and Operations</a:t>
            </a:r>
            <a:r>
              <a:rPr lang="el-GR" sz="1200" kern="1200" baseline="0" dirty="0" smtClean="0">
                <a:solidFill>
                  <a:schemeClr val="tx1"/>
                </a:solidFill>
                <a:effectLst/>
                <a:latin typeface="+mn-lt"/>
                <a:ea typeface="+mn-ea"/>
                <a:cs typeface="+mn-cs"/>
              </a:rPr>
              <a:t>), οι οποίοι είναι μ</a:t>
            </a:r>
            <a:r>
              <a:rPr lang="el-GR" sz="1200" kern="1200" dirty="0" smtClean="0">
                <a:solidFill>
                  <a:schemeClr val="tx1"/>
                </a:solidFill>
                <a:effectLst/>
                <a:latin typeface="+mn-lt"/>
                <a:ea typeface="+mn-ea"/>
                <a:cs typeface="+mn-cs"/>
              </a:rPr>
              <a:t>ια νέα τάση στην ΙΤ </a:t>
            </a:r>
            <a:r>
              <a:rPr lang="en-US" sz="1200" kern="1200" dirty="0" smtClean="0">
                <a:solidFill>
                  <a:schemeClr val="tx1"/>
                </a:solidFill>
                <a:effectLst/>
                <a:latin typeface="+mn-lt"/>
                <a:ea typeface="+mn-ea"/>
                <a:cs typeface="+mn-cs"/>
              </a:rPr>
              <a:t>industry</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και αποτελεί την τομή του </a:t>
            </a:r>
            <a:r>
              <a:rPr lang="en-US" sz="1200" kern="1200" baseline="0" dirty="0" smtClean="0">
                <a:solidFill>
                  <a:schemeClr val="tx1"/>
                </a:solidFill>
                <a:effectLst/>
                <a:latin typeface="+mn-lt"/>
                <a:ea typeface="+mn-ea"/>
                <a:cs typeface="+mn-cs"/>
              </a:rPr>
              <a:t>software engineering</a:t>
            </a:r>
            <a:r>
              <a:rPr lang="el-GR" sz="1200" kern="1200" baseline="0" dirty="0" smtClean="0">
                <a:solidFill>
                  <a:schemeClr val="tx1"/>
                </a:solidFill>
                <a:effectLst/>
                <a:latin typeface="+mn-lt"/>
                <a:ea typeface="+mn-ea"/>
                <a:cs typeface="+mn-cs"/>
              </a:rPr>
              <a:t>, των </a:t>
            </a:r>
            <a:r>
              <a:rPr lang="en-US" sz="1200" kern="1200" baseline="0" dirty="0" smtClean="0">
                <a:solidFill>
                  <a:schemeClr val="tx1"/>
                </a:solidFill>
                <a:effectLst/>
                <a:latin typeface="+mn-lt"/>
                <a:ea typeface="+mn-ea"/>
                <a:cs typeface="+mn-cs"/>
              </a:rPr>
              <a:t>technology operations</a:t>
            </a:r>
            <a:r>
              <a:rPr lang="el-GR" sz="1200" kern="1200" baseline="0" dirty="0" smtClean="0">
                <a:solidFill>
                  <a:schemeClr val="tx1"/>
                </a:solidFill>
                <a:effectLst/>
                <a:latin typeface="+mn-lt"/>
                <a:ea typeface="+mn-ea"/>
                <a:cs typeface="+mn-cs"/>
              </a:rPr>
              <a:t> και του </a:t>
            </a:r>
            <a:r>
              <a:rPr lang="en-US" sz="1200" kern="1200" baseline="0" dirty="0" smtClean="0">
                <a:solidFill>
                  <a:schemeClr val="tx1"/>
                </a:solidFill>
                <a:effectLst/>
                <a:latin typeface="+mn-lt"/>
                <a:ea typeface="+mn-ea"/>
                <a:cs typeface="+mn-cs"/>
              </a:rPr>
              <a:t>Quality Assurance. </a:t>
            </a:r>
            <a:endParaRPr lang="el-GR" sz="1200" kern="1200" baseline="0" dirty="0" smtClean="0">
              <a:solidFill>
                <a:schemeClr val="tx1"/>
              </a:solidFill>
              <a:effectLst/>
              <a:latin typeface="+mn-lt"/>
              <a:ea typeface="+mn-ea"/>
              <a:cs typeface="+mn-cs"/>
            </a:endParaRPr>
          </a:p>
          <a:p>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Σήμερα, οι </a:t>
            </a:r>
            <a:r>
              <a:rPr lang="en-US" sz="1200" kern="1200" dirty="0"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χρήστες </a:t>
            </a:r>
            <a:r>
              <a:rPr lang="el-GR" sz="1200" kern="1200" dirty="0" smtClean="0">
                <a:solidFill>
                  <a:schemeClr val="tx1"/>
                </a:solidFill>
                <a:effectLst/>
                <a:latin typeface="+mn-lt"/>
                <a:ea typeface="+mn-ea"/>
                <a:cs typeface="+mn-cs"/>
              </a:rPr>
              <a:t>για την Ανάπτυξη και Λειτουργεία Εφαρμογών, ειδικά αυτοί που ειδικεύονται στην ανάπτυξη εφαρμογών σε </a:t>
            </a:r>
            <a:r>
              <a:rPr lang="en-US" sz="1200" kern="1200" dirty="0" smtClean="0">
                <a:solidFill>
                  <a:schemeClr val="tx1"/>
                </a:solidFill>
                <a:effectLst/>
                <a:latin typeface="+mn-lt"/>
                <a:ea typeface="+mn-ea"/>
                <a:cs typeface="+mn-cs"/>
              </a:rPr>
              <a:t>cloud</a:t>
            </a:r>
            <a:r>
              <a:rPr lang="el-GR" sz="1200" kern="1200" dirty="0" smtClean="0">
                <a:solidFill>
                  <a:schemeClr val="tx1"/>
                </a:solidFill>
                <a:effectLst/>
                <a:latin typeface="+mn-lt"/>
                <a:ea typeface="+mn-ea"/>
                <a:cs typeface="+mn-cs"/>
              </a:rPr>
              <a:t>, περιπλανιούνται στο παγκόσμιο ιστό αναζητώντας τέτοια αυτόματα εργαλεία όπως: το </a:t>
            </a:r>
            <a:r>
              <a:rPr lang="en-US" sz="1200" kern="1200" dirty="0" smtClean="0">
                <a:solidFill>
                  <a:schemeClr val="tx1"/>
                </a:solidFill>
                <a:effectLst/>
                <a:latin typeface="+mn-lt"/>
                <a:ea typeface="+mn-ea"/>
                <a:cs typeface="+mn-cs"/>
              </a:rPr>
              <a:t>Chef supermarket</a:t>
            </a:r>
            <a:r>
              <a:rPr lang="el-GR" sz="1200" kern="1200" baseline="0" dirty="0" smtClean="0">
                <a:solidFill>
                  <a:schemeClr val="tx1"/>
                </a:solidFill>
                <a:effectLst/>
                <a:latin typeface="+mn-lt"/>
                <a:ea typeface="+mn-ea"/>
                <a:cs typeface="+mn-cs"/>
              </a:rPr>
              <a:t> ή </a:t>
            </a:r>
            <a:r>
              <a:rPr lang="el-GR" sz="1200" kern="1200" dirty="0" smtClean="0">
                <a:solidFill>
                  <a:schemeClr val="tx1"/>
                </a:solidFill>
                <a:effectLst/>
                <a:latin typeface="+mn-lt"/>
                <a:ea typeface="+mn-ea"/>
                <a:cs typeface="+mn-cs"/>
              </a:rPr>
              <a:t>το </a:t>
            </a:r>
            <a:r>
              <a:rPr lang="en-US" sz="1200" kern="1200" dirty="0" smtClean="0">
                <a:solidFill>
                  <a:schemeClr val="tx1"/>
                </a:solidFill>
                <a:effectLst/>
                <a:latin typeface="+mn-lt"/>
                <a:ea typeface="+mn-ea"/>
                <a:cs typeface="+mn-cs"/>
              </a:rPr>
              <a:t>IBM Bluemix </a:t>
            </a:r>
            <a:r>
              <a:rPr lang="el-GR" sz="1200" kern="1200" dirty="0" smtClean="0">
                <a:solidFill>
                  <a:schemeClr val="tx1"/>
                </a:solidFill>
                <a:effectLst/>
                <a:latin typeface="+mn-lt"/>
                <a:ea typeface="+mn-ea"/>
                <a:cs typeface="+mn-cs"/>
              </a:rPr>
              <a:t>τα</a:t>
            </a:r>
            <a:r>
              <a:rPr lang="el-GR" sz="1200" kern="1200" baseline="0" dirty="0" smtClean="0">
                <a:solidFill>
                  <a:schemeClr val="tx1"/>
                </a:solidFill>
                <a:effectLst/>
                <a:latin typeface="+mn-lt"/>
                <a:ea typeface="+mn-ea"/>
                <a:cs typeface="+mn-cs"/>
              </a:rPr>
              <a:t> οποία είναι</a:t>
            </a:r>
            <a:r>
              <a:rPr lang="en-US" sz="1200" kern="120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εργαλεία</a:t>
            </a:r>
            <a:r>
              <a:rPr lang="el-GR" sz="1200" kern="1200" baseline="0" dirty="0" smtClean="0">
                <a:solidFill>
                  <a:schemeClr val="tx1"/>
                </a:solidFill>
                <a:effectLst/>
                <a:latin typeface="+mn-lt"/>
                <a:ea typeface="+mn-ea"/>
                <a:cs typeface="+mn-cs"/>
              </a:rPr>
              <a:t> γνωστά για </a:t>
            </a:r>
            <a:r>
              <a:rPr lang="en-US" sz="1200" kern="1200" baseline="0" dirty="0" smtClean="0">
                <a:solidFill>
                  <a:schemeClr val="tx1"/>
                </a:solidFill>
                <a:effectLst/>
                <a:latin typeface="+mn-lt"/>
                <a:ea typeface="+mn-ea"/>
                <a:cs typeface="+mn-cs"/>
              </a:rPr>
              <a:t>release engineering.</a:t>
            </a: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 </a:t>
            </a:r>
            <a:r>
              <a:rPr lang="en-US" sz="1200" kern="1200" dirty="0" smtClean="0">
                <a:solidFill>
                  <a:schemeClr val="tx1"/>
                </a:solidFill>
                <a:effectLst/>
                <a:latin typeface="+mn-lt"/>
                <a:ea typeface="+mn-ea"/>
                <a:cs typeface="+mn-cs"/>
              </a:rPr>
              <a:t>Chef supermarket </a:t>
            </a:r>
            <a:r>
              <a:rPr lang="el-GR" sz="1200" kern="1200" dirty="0" smtClean="0">
                <a:solidFill>
                  <a:schemeClr val="tx1"/>
                </a:solidFill>
                <a:effectLst/>
                <a:latin typeface="+mn-lt"/>
                <a:ea typeface="+mn-ea"/>
                <a:cs typeface="+mn-cs"/>
              </a:rPr>
              <a:t>είναι ουσιαστικά</a:t>
            </a:r>
            <a:r>
              <a:rPr lang="el-GR" sz="1200" kern="1200" baseline="0" dirty="0" smtClean="0">
                <a:solidFill>
                  <a:schemeClr val="tx1"/>
                </a:solidFill>
                <a:effectLst/>
                <a:latin typeface="+mn-lt"/>
                <a:ea typeface="+mn-ea"/>
                <a:cs typeface="+mn-cs"/>
              </a:rPr>
              <a:t> μια πλατφόρμα η οποία μπορεί να κάνει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μια εφαρμογή σε </a:t>
            </a:r>
            <a:r>
              <a:rPr lang="en-US" sz="1200" kern="1200" baseline="0" dirty="0" smtClean="0">
                <a:solidFill>
                  <a:schemeClr val="tx1"/>
                </a:solidFill>
                <a:effectLst/>
                <a:latin typeface="+mn-lt"/>
                <a:ea typeface="+mn-ea"/>
                <a:cs typeface="+mn-cs"/>
              </a:rPr>
              <a:t>Cloud environments</a:t>
            </a:r>
            <a:r>
              <a:rPr lang="el-GR" sz="1200" kern="1200" baseline="0" dirty="0" smtClean="0">
                <a:solidFill>
                  <a:schemeClr val="tx1"/>
                </a:solidFill>
                <a:effectLst/>
                <a:latin typeface="+mn-lt"/>
                <a:ea typeface="+mn-ea"/>
                <a:cs typeface="+mn-cs"/>
              </a:rPr>
              <a:t>, η περιγραφή των </a:t>
            </a:r>
            <a:r>
              <a:rPr lang="en-US" sz="1200" kern="1200" baseline="0" dirty="0" smtClean="0">
                <a:solidFill>
                  <a:schemeClr val="tx1"/>
                </a:solidFill>
                <a:effectLst/>
                <a:latin typeface="+mn-lt"/>
                <a:ea typeface="+mn-ea"/>
                <a:cs typeface="+mn-cs"/>
              </a:rPr>
              <a:t>components </a:t>
            </a:r>
            <a:r>
              <a:rPr lang="el-GR" sz="1200" kern="1200" baseline="0" dirty="0" smtClean="0">
                <a:solidFill>
                  <a:schemeClr val="tx1"/>
                </a:solidFill>
                <a:effectLst/>
                <a:latin typeface="+mn-lt"/>
                <a:ea typeface="+mn-ea"/>
                <a:cs typeface="+mn-cs"/>
              </a:rPr>
              <a:t>που θα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δίνεται με την μορφή κώδικα.</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Το </a:t>
            </a:r>
            <a:r>
              <a:rPr lang="en-US" sz="1200" kern="1200" baseline="0" dirty="0" smtClean="0">
                <a:solidFill>
                  <a:schemeClr val="tx1"/>
                </a:solidFill>
                <a:effectLst/>
                <a:latin typeface="+mn-lt"/>
                <a:ea typeface="+mn-ea"/>
                <a:cs typeface="+mn-cs"/>
              </a:rPr>
              <a:t>IBM Bluemix </a:t>
            </a:r>
            <a:r>
              <a:rPr lang="el-GR" sz="1200" kern="1200" baseline="0" dirty="0" smtClean="0">
                <a:solidFill>
                  <a:schemeClr val="tx1"/>
                </a:solidFill>
                <a:effectLst/>
                <a:latin typeface="+mn-lt"/>
                <a:ea typeface="+mn-ea"/>
                <a:cs typeface="+mn-cs"/>
              </a:rPr>
              <a:t>είναι μια πλατφόρμα που παρέχει μια </a:t>
            </a:r>
            <a:r>
              <a:rPr lang="en-US" sz="1200" kern="1200" baseline="0" dirty="0" smtClean="0">
                <a:solidFill>
                  <a:schemeClr val="tx1"/>
                </a:solidFill>
                <a:effectLst/>
                <a:latin typeface="+mn-lt"/>
                <a:ea typeface="+mn-ea"/>
                <a:cs typeface="+mn-cs"/>
              </a:rPr>
              <a:t>Cloud as a Service </a:t>
            </a:r>
            <a:r>
              <a:rPr lang="el-GR" sz="1200" kern="1200" baseline="0" dirty="0" smtClean="0">
                <a:solidFill>
                  <a:schemeClr val="tx1"/>
                </a:solidFill>
                <a:effectLst/>
                <a:latin typeface="+mn-lt"/>
                <a:ea typeface="+mn-ea"/>
                <a:cs typeface="+mn-cs"/>
              </a:rPr>
              <a:t>υπηρεσία. Παρέχει αρκετές γλώσσες προγραμματισμού και </a:t>
            </a:r>
            <a:r>
              <a:rPr lang="en-US" sz="1200" kern="1200" baseline="0" dirty="0" smtClean="0">
                <a:solidFill>
                  <a:schemeClr val="tx1"/>
                </a:solidFill>
                <a:effectLst/>
                <a:latin typeface="+mn-lt"/>
                <a:ea typeface="+mn-ea"/>
                <a:cs typeface="+mn-cs"/>
              </a:rPr>
              <a:t>services</a:t>
            </a:r>
            <a:r>
              <a:rPr lang="el-GR" sz="1200" kern="1200" baseline="0" dirty="0" smtClean="0">
                <a:solidFill>
                  <a:schemeClr val="tx1"/>
                </a:solidFill>
                <a:effectLst/>
                <a:latin typeface="+mn-lt"/>
                <a:ea typeface="+mn-ea"/>
                <a:cs typeface="+mn-cs"/>
              </a:rPr>
              <a:t> καθώς και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οι οποίοι μπορούν να βοηθήσουν με το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της εφαρμογής στο </a:t>
            </a:r>
            <a:r>
              <a:rPr lang="en-US" sz="1200" kern="1200" baseline="0" dirty="0" smtClean="0">
                <a:solidFill>
                  <a:schemeClr val="tx1"/>
                </a:solidFill>
                <a:effectLst/>
                <a:latin typeface="+mn-lt"/>
                <a:ea typeface="+mn-ea"/>
                <a:cs typeface="+mn-cs"/>
              </a:rPr>
              <a:t>Cloud.</a:t>
            </a: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a:t>
            </a:r>
            <a:r>
              <a:rPr lang="el-GR" sz="1200" kern="1200" baseline="0" dirty="0" smtClean="0">
                <a:solidFill>
                  <a:schemeClr val="tx1"/>
                </a:solidFill>
                <a:effectLst/>
                <a:latin typeface="+mn-lt"/>
                <a:ea typeface="+mn-ea"/>
                <a:cs typeface="+mn-cs"/>
              </a:rPr>
              <a:t> πρόβλημα με αυτά τα εργαλεία είναι ότι οι </a:t>
            </a:r>
            <a:r>
              <a:rPr lang="en-US" sz="1200" kern="1200" baseline="0" dirty="0" smtClean="0">
                <a:solidFill>
                  <a:schemeClr val="tx1"/>
                </a:solidFill>
                <a:effectLst/>
                <a:latin typeface="+mn-lt"/>
                <a:ea typeface="+mn-ea"/>
                <a:cs typeface="+mn-cs"/>
              </a:rPr>
              <a:t>DevOps </a:t>
            </a:r>
            <a:r>
              <a:rPr lang="el-GR" sz="1200" kern="1200" baseline="0" dirty="0" smtClean="0">
                <a:solidFill>
                  <a:schemeClr val="tx1"/>
                </a:solidFill>
                <a:effectLst/>
                <a:latin typeface="+mn-lt"/>
                <a:ea typeface="+mn-ea"/>
                <a:cs typeface="+mn-cs"/>
              </a:rPr>
              <a:t>σ</a:t>
            </a:r>
            <a:r>
              <a:rPr lang="el-GR" sz="1200" kern="1200" dirty="0" smtClean="0">
                <a:solidFill>
                  <a:schemeClr val="tx1"/>
                </a:solidFill>
                <a:effectLst/>
                <a:latin typeface="+mn-lt"/>
                <a:ea typeface="+mn-ea"/>
                <a:cs typeface="+mn-cs"/>
              </a:rPr>
              <a:t>χεδόν χειροκίνητα προσαρμόζουν και εγκαθιστούν τις εφαρμογές τους</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κάνοντας </a:t>
            </a:r>
            <a:r>
              <a:rPr lang="en-US" sz="1200" kern="1200" baseline="0" dirty="0" smtClean="0">
                <a:solidFill>
                  <a:schemeClr val="tx1"/>
                </a:solidFill>
                <a:effectLst/>
                <a:latin typeface="+mn-lt"/>
                <a:ea typeface="+mn-ea"/>
                <a:cs typeface="+mn-cs"/>
              </a:rPr>
              <a:t>configure </a:t>
            </a:r>
            <a:r>
              <a:rPr lang="el-GR" sz="1200" kern="1200" baseline="0" dirty="0" smtClean="0">
                <a:solidFill>
                  <a:schemeClr val="tx1"/>
                </a:solidFill>
                <a:effectLst/>
                <a:latin typeface="+mn-lt"/>
                <a:ea typeface="+mn-ea"/>
                <a:cs typeface="+mn-cs"/>
              </a:rPr>
              <a:t>όλα τα </a:t>
            </a:r>
            <a:r>
              <a:rPr lang="en-US" sz="1200" kern="1200" baseline="0" dirty="0" smtClean="0">
                <a:solidFill>
                  <a:schemeClr val="tx1"/>
                </a:solidFill>
                <a:effectLst/>
                <a:latin typeface="+mn-lt"/>
                <a:ea typeface="+mn-ea"/>
                <a:cs typeface="+mn-cs"/>
              </a:rPr>
              <a:t>components </a:t>
            </a:r>
            <a:r>
              <a:rPr lang="el-GR" sz="1200" kern="1200" baseline="0" dirty="0" smtClean="0">
                <a:solidFill>
                  <a:schemeClr val="tx1"/>
                </a:solidFill>
                <a:effectLst/>
                <a:latin typeface="+mn-lt"/>
                <a:ea typeface="+mn-ea"/>
                <a:cs typeface="+mn-cs"/>
              </a:rPr>
              <a:t>της εφαρμογής. Προσφέρουμε ένα νέο τρόπο να διαχειρίζονται οι</a:t>
            </a:r>
            <a:r>
              <a:rPr lang="en-US" sz="1200" kern="1200" baseline="0" dirty="0" smtClean="0">
                <a:solidFill>
                  <a:schemeClr val="tx1"/>
                </a:solidFill>
                <a:effectLst/>
                <a:latin typeface="+mn-lt"/>
                <a:ea typeface="+mn-ea"/>
                <a:cs typeface="+mn-cs"/>
              </a:rPr>
              <a:t> DevOps </a:t>
            </a:r>
            <a:r>
              <a:rPr lang="el-GR" sz="1200" kern="1200" baseline="0" dirty="0" smtClean="0">
                <a:solidFill>
                  <a:schemeClr val="tx1"/>
                </a:solidFill>
                <a:effectLst/>
                <a:latin typeface="+mn-lt"/>
                <a:ea typeface="+mn-ea"/>
                <a:cs typeface="+mn-cs"/>
              </a:rPr>
              <a:t>τις εφαρμογές τους ως μοντέλα, προσφέροντας μια </a:t>
            </a:r>
            <a:r>
              <a:rPr lang="en-US" sz="1200" kern="1200" baseline="0" dirty="0" smtClean="0">
                <a:solidFill>
                  <a:schemeClr val="tx1"/>
                </a:solidFill>
                <a:effectLst/>
                <a:latin typeface="+mn-lt"/>
                <a:ea typeface="+mn-ea"/>
                <a:cs typeface="+mn-cs"/>
              </a:rPr>
              <a:t>model driven </a:t>
            </a:r>
            <a:r>
              <a:rPr lang="el-GR" sz="1200" kern="1200" baseline="0" dirty="0" smtClean="0">
                <a:solidFill>
                  <a:schemeClr val="tx1"/>
                </a:solidFill>
                <a:effectLst/>
                <a:latin typeface="+mn-lt"/>
                <a:ea typeface="+mn-ea"/>
                <a:cs typeface="+mn-cs"/>
              </a:rPr>
              <a:t>προσέγγιση που σαν στόχο έχει πιο γρήγορο </a:t>
            </a:r>
            <a:r>
              <a:rPr lang="en-US" sz="1200" kern="1200" baseline="0" dirty="0" smtClean="0">
                <a:solidFill>
                  <a:schemeClr val="tx1"/>
                </a:solidFill>
                <a:effectLst/>
                <a:latin typeface="+mn-lt"/>
                <a:ea typeface="+mn-ea"/>
                <a:cs typeface="+mn-cs"/>
              </a:rPr>
              <a:t>deployment</a:t>
            </a:r>
            <a:r>
              <a:rPr lang="el-GR" sz="1200" kern="1200" baseline="0" dirty="0" smtClean="0">
                <a:solidFill>
                  <a:schemeClr val="tx1"/>
                </a:solidFill>
                <a:effectLst/>
                <a:latin typeface="+mn-lt"/>
                <a:ea typeface="+mn-ea"/>
                <a:cs typeface="+mn-cs"/>
              </a:rPr>
              <a:t> των εφαρμογών.</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baseline="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Τα μοντέλα αυτά είναι γραμμένα</a:t>
            </a:r>
            <a:r>
              <a:rPr lang="el-GR" sz="1200" kern="1200" baseline="0" dirty="0" smtClean="0">
                <a:solidFill>
                  <a:schemeClr val="tx1"/>
                </a:solidFill>
                <a:effectLst/>
                <a:latin typeface="+mn-lt"/>
                <a:ea typeface="+mn-ea"/>
                <a:cs typeface="+mn-cs"/>
              </a:rPr>
              <a:t> σε </a:t>
            </a:r>
            <a:r>
              <a:rPr lang="en-US" sz="1200" kern="1200" baseline="0" dirty="0" smtClean="0">
                <a:solidFill>
                  <a:schemeClr val="tx1"/>
                </a:solidFill>
                <a:effectLst/>
                <a:latin typeface="+mn-lt"/>
                <a:ea typeface="+mn-ea"/>
                <a:cs typeface="+mn-cs"/>
              </a:rPr>
              <a:t>CAMEL</a:t>
            </a:r>
            <a:r>
              <a:rPr lang="el-GR"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modeling language </a:t>
            </a:r>
            <a:r>
              <a:rPr lang="el-GR" sz="1200" kern="1200" baseline="0" dirty="0" smtClean="0">
                <a:solidFill>
                  <a:schemeClr val="tx1"/>
                </a:solidFill>
                <a:effectLst/>
                <a:latin typeface="+mn-lt"/>
                <a:ea typeface="+mn-ea"/>
                <a:cs typeface="+mn-cs"/>
              </a:rPr>
              <a:t>που θα μιλήσουμε για αυτή παρακάτω και αποθηκεύονται στο </a:t>
            </a:r>
            <a:r>
              <a:rPr lang="en-US" sz="1200" kern="1200" baseline="0" dirty="0" smtClean="0">
                <a:solidFill>
                  <a:schemeClr val="tx1"/>
                </a:solidFill>
                <a:effectLst/>
                <a:latin typeface="+mn-lt"/>
                <a:ea typeface="+mn-ea"/>
                <a:cs typeface="+mn-cs"/>
              </a:rPr>
              <a:t>CDO (Connected Data Objects) Model repository. </a:t>
            </a: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l-G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Υπάρχουν μέχρι στιγμής κάποια</a:t>
            </a:r>
            <a:r>
              <a:rPr lang="el-GR" baseline="0" dirty="0" smtClean="0"/>
              <a:t> συστήματα που προσφέρουν στους </a:t>
            </a:r>
            <a:r>
              <a:rPr lang="en-US" baseline="0" dirty="0" smtClean="0"/>
              <a:t>DevOps </a:t>
            </a:r>
            <a:r>
              <a:rPr lang="el-GR" baseline="0" dirty="0" smtClean="0"/>
              <a:t>χρήστες τους κάποιες διευκολύνσεις αλλά λείπει από την περιοχή ένα σύστημα το οποίο να φέρνει στους τελικούς χρήστες τους όλη την πληροφορία που χρειάζονται για μια εφαρμογή καθώς επίσης και μια κοινότητα χρηστών η οποία να τους βοηθάει και να απαντάει ερωτήσεις τους.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sz="1200" kern="1200" dirty="0" smtClean="0">
                <a:solidFill>
                  <a:schemeClr val="tx1"/>
                </a:solidFill>
                <a:effectLst/>
                <a:latin typeface="+mn-lt"/>
                <a:ea typeface="+mn-ea"/>
                <a:cs typeface="+mn-cs"/>
              </a:rPr>
              <a:t>Έτσι έρχεται το δικό μας ΚΔ</a:t>
            </a:r>
            <a:r>
              <a:rPr lang="el-GR" sz="1200" kern="1200" baseline="0" dirty="0" smtClean="0">
                <a:solidFill>
                  <a:schemeClr val="tx1"/>
                </a:solidFill>
                <a:effectLst/>
                <a:latin typeface="+mn-lt"/>
                <a:ea typeface="+mn-ea"/>
                <a:cs typeface="+mn-cs"/>
              </a:rPr>
              <a:t> που ένας β</a:t>
            </a:r>
            <a:r>
              <a:rPr lang="el-GR" sz="1200" kern="1200" dirty="0" smtClean="0">
                <a:solidFill>
                  <a:schemeClr val="tx1"/>
                </a:solidFill>
                <a:effectLst/>
                <a:latin typeface="+mn-lt"/>
                <a:ea typeface="+mn-ea"/>
                <a:cs typeface="+mn-cs"/>
              </a:rPr>
              <a:t>ασικός</a:t>
            </a:r>
            <a:r>
              <a:rPr lang="el-GR" sz="1200" kern="1200" baseline="0" dirty="0" smtClean="0">
                <a:solidFill>
                  <a:schemeClr val="tx1"/>
                </a:solidFill>
                <a:effectLst/>
                <a:latin typeface="+mn-lt"/>
                <a:ea typeface="+mn-ea"/>
                <a:cs typeface="+mn-cs"/>
              </a:rPr>
              <a:t> </a:t>
            </a:r>
            <a:r>
              <a:rPr lang="el-GR" sz="1200" kern="1200" baseline="0" dirty="0" smtClean="0">
                <a:solidFill>
                  <a:schemeClr val="tx1"/>
                </a:solidFill>
                <a:effectLst/>
                <a:latin typeface="+mn-lt"/>
                <a:ea typeface="+mn-ea"/>
                <a:cs typeface="+mn-cs"/>
              </a:rPr>
              <a:t>στόχος του σχεδιασμού </a:t>
            </a:r>
            <a:r>
              <a:rPr lang="el-GR" sz="1200" kern="1200" baseline="0" dirty="0" smtClean="0">
                <a:solidFill>
                  <a:schemeClr val="tx1"/>
                </a:solidFill>
                <a:effectLst/>
                <a:latin typeface="+mn-lt"/>
                <a:ea typeface="+mn-ea"/>
                <a:cs typeface="+mn-cs"/>
              </a:rPr>
              <a:t>είναι </a:t>
            </a:r>
            <a:r>
              <a:rPr lang="el-GR" sz="1200" kern="1200" baseline="0" dirty="0" smtClean="0">
                <a:solidFill>
                  <a:schemeClr val="tx1"/>
                </a:solidFill>
                <a:effectLst/>
                <a:latin typeface="+mn-lt"/>
                <a:ea typeface="+mn-ea"/>
                <a:cs typeface="+mn-cs"/>
              </a:rPr>
              <a:t>να δημιουργήσει έναν ισχυρό δεσμό μεταξύ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και μιας κοινότητας προσανατολισμένης μεταξύ της επικοινωνίας και της συνεργασίας μεταξύ των χρηστών.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του </a:t>
            </a:r>
            <a:r>
              <a:rPr lang="en-US" sz="1200" kern="1200" baseline="0" dirty="0" smtClean="0">
                <a:solidFill>
                  <a:schemeClr val="tx1"/>
                </a:solidFill>
                <a:effectLst/>
                <a:latin typeface="+mn-lt"/>
                <a:ea typeface="+mn-ea"/>
                <a:cs typeface="+mn-cs"/>
              </a:rPr>
              <a:t>software engineering </a:t>
            </a:r>
            <a:r>
              <a:rPr lang="el-GR" sz="1200" kern="1200" baseline="0" dirty="0" smtClean="0">
                <a:solidFill>
                  <a:schemeClr val="tx1"/>
                </a:solidFill>
                <a:effectLst/>
                <a:latin typeface="+mn-lt"/>
                <a:ea typeface="+mn-ea"/>
                <a:cs typeface="+mn-cs"/>
              </a:rPr>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1200" kern="1200" baseline="0" dirty="0" smtClean="0">
                <a:solidFill>
                  <a:schemeClr val="tx1"/>
                </a:solidFill>
                <a:effectLst/>
                <a:latin typeface="+mn-lt"/>
                <a:ea typeface="+mn-ea"/>
                <a:cs typeface="+mn-cs"/>
              </a:rPr>
              <a:t>deploy </a:t>
            </a:r>
            <a:r>
              <a:rPr lang="el-GR" sz="1200" kern="1200" baseline="0" dirty="0" smtClean="0">
                <a:solidFill>
                  <a:schemeClr val="tx1"/>
                </a:solidFill>
                <a:effectLst/>
                <a:latin typeface="+mn-lt"/>
                <a:ea typeface="+mn-ea"/>
                <a:cs typeface="+mn-cs"/>
              </a:rPr>
              <a:t>και να μπορούν να επαναχρησιμοποιήσουν υπάρχοντα μοντέλα μέσα στο </a:t>
            </a:r>
            <a:r>
              <a:rPr lang="en-US" sz="1200" kern="1200" baseline="0" dirty="0" smtClean="0">
                <a:solidFill>
                  <a:schemeClr val="tx1"/>
                </a:solidFill>
                <a:effectLst/>
                <a:latin typeface="+mn-lt"/>
                <a:ea typeface="+mn-ea"/>
                <a:cs typeface="+mn-cs"/>
              </a:rPr>
              <a:t>SNP.</a:t>
            </a:r>
            <a:r>
              <a:rPr lang="el-GR" sz="1200" kern="1200" baseline="0" dirty="0" smtClean="0">
                <a:solidFill>
                  <a:schemeClr val="tx1"/>
                </a:solidFill>
                <a:effectLst/>
                <a:latin typeface="+mn-lt"/>
                <a:ea typeface="+mn-ea"/>
                <a:cs typeface="+mn-cs"/>
              </a:rPr>
              <a:t> Και γενικότερα φέρνει στο φως το </a:t>
            </a:r>
            <a:r>
              <a:rPr lang="en-US" sz="1200" kern="1200" baseline="0" dirty="0" smtClean="0">
                <a:solidFill>
                  <a:schemeClr val="tx1"/>
                </a:solidFill>
                <a:effectLst/>
                <a:latin typeface="+mn-lt"/>
                <a:ea typeface="+mn-ea"/>
                <a:cs typeface="+mn-cs"/>
              </a:rPr>
              <a:t>CAMEL repository </a:t>
            </a:r>
            <a:r>
              <a:rPr lang="el-GR" sz="1200" kern="1200" baseline="0" dirty="0" smtClean="0">
                <a:solidFill>
                  <a:schemeClr val="tx1"/>
                </a:solidFill>
                <a:effectLst/>
                <a:latin typeface="+mn-lt"/>
                <a:ea typeface="+mn-ea"/>
                <a:cs typeface="+mn-cs"/>
              </a:rPr>
              <a:t>των μοντέλων.</a:t>
            </a:r>
          </a:p>
          <a:p>
            <a:endParaRPr lang="el-GR" sz="1200" kern="1200" baseline="0" dirty="0" smtClean="0">
              <a:solidFill>
                <a:schemeClr val="tx1"/>
              </a:solidFill>
              <a:effectLst/>
              <a:latin typeface="+mn-lt"/>
              <a:ea typeface="+mn-ea"/>
              <a:cs typeface="+mn-cs"/>
            </a:endParaRPr>
          </a:p>
          <a:p>
            <a:r>
              <a:rPr lang="el-GR" sz="1200" kern="1200" baseline="0" dirty="0" smtClean="0">
                <a:solidFill>
                  <a:schemeClr val="tx1"/>
                </a:solidFill>
                <a:effectLst/>
                <a:latin typeface="+mn-lt"/>
                <a:ea typeface="+mn-ea"/>
                <a:cs typeface="+mn-cs"/>
              </a:rPr>
              <a:t>Από την πλευρά της κοινωνικής δικτύωσης, παρέχονται όλες οι δυνατότητες των «κλασικών» </a:t>
            </a:r>
            <a:r>
              <a:rPr lang="en-US" sz="1200" kern="1200" baseline="0" dirty="0" smtClean="0">
                <a:solidFill>
                  <a:schemeClr val="tx1"/>
                </a:solidFill>
                <a:effectLst/>
                <a:latin typeface="+mn-lt"/>
                <a:ea typeface="+mn-ea"/>
                <a:cs typeface="+mn-cs"/>
              </a:rPr>
              <a:t>Social Networks </a:t>
            </a:r>
            <a:r>
              <a:rPr lang="el-GR" sz="1200" kern="1200" baseline="0" dirty="0" smtClean="0">
                <a:solidFill>
                  <a:schemeClr val="tx1"/>
                </a:solidFill>
                <a:effectLst/>
                <a:latin typeface="+mn-lt"/>
                <a:ea typeface="+mn-ea"/>
                <a:cs typeface="+mn-cs"/>
              </a:rPr>
              <a:t>όπως η διαχείριση του </a:t>
            </a:r>
            <a:r>
              <a:rPr lang="en-US" sz="1200" kern="1200" baseline="0" dirty="0" smtClean="0">
                <a:solidFill>
                  <a:schemeClr val="tx1"/>
                </a:solidFill>
                <a:effectLst/>
                <a:latin typeface="+mn-lt"/>
                <a:ea typeface="+mn-ea"/>
                <a:cs typeface="+mn-cs"/>
              </a:rPr>
              <a:t>profile </a:t>
            </a:r>
            <a:r>
              <a:rPr lang="el-GR" sz="1200" kern="1200" baseline="0" dirty="0" smtClean="0">
                <a:solidFill>
                  <a:schemeClr val="tx1"/>
                </a:solidFill>
                <a:effectLst/>
                <a:latin typeface="+mn-lt"/>
                <a:ea typeface="+mn-ea"/>
                <a:cs typeface="+mn-cs"/>
              </a:rPr>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να βαθμολογούν θετικά ή αρνητικά τις ερωτήσεις και τις απαντήσεις άλλων χρηστών. </a:t>
            </a: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Μέσω αυτού του τρόπου, ακόμα και χρήστες που δεν έχουν ιδιαίτερη εμπειρία με τα μοντέλα και συγκεκριμένα με τα </a:t>
            </a:r>
            <a:r>
              <a:rPr lang="en-US" sz="1200" kern="1200" baseline="0" dirty="0" smtClean="0">
                <a:solidFill>
                  <a:schemeClr val="tx1"/>
                </a:solidFill>
                <a:latin typeface="+mn-lt"/>
                <a:ea typeface="+mn-ea"/>
                <a:cs typeface="+mn-cs"/>
              </a:rPr>
              <a:t>CAMEL</a:t>
            </a:r>
            <a:r>
              <a:rPr lang="el-GR" sz="1200" kern="1200" baseline="0" dirty="0" smtClean="0">
                <a:solidFill>
                  <a:schemeClr val="tx1"/>
                </a:solidFill>
                <a:latin typeface="+mn-lt"/>
                <a:ea typeface="+mn-ea"/>
                <a:cs typeface="+mn-cs"/>
              </a:rPr>
              <a:t> μοντέλα, έχουν την δυνατότητα να δημιουργούν τις δικές τους εφαρμογές χρησιμοποιώντας </a:t>
            </a:r>
            <a:r>
              <a:rPr lang="en-US" sz="1200" kern="1200" baseline="0" dirty="0" smtClean="0">
                <a:solidFill>
                  <a:schemeClr val="tx1"/>
                </a:solidFill>
                <a:latin typeface="+mn-lt"/>
                <a:ea typeface="+mn-ea"/>
                <a:cs typeface="+mn-cs"/>
              </a:rPr>
              <a:t>components </a:t>
            </a:r>
            <a:r>
              <a:rPr lang="el-GR" sz="1200" kern="1200" baseline="0" dirty="0" smtClean="0">
                <a:solidFill>
                  <a:schemeClr val="tx1"/>
                </a:solidFill>
                <a:latin typeface="+mn-lt"/>
                <a:ea typeface="+mn-ea"/>
                <a:cs typeface="+mn-cs"/>
              </a:rPr>
              <a:t>από το </a:t>
            </a:r>
            <a:r>
              <a:rPr lang="en-US" sz="1200" kern="1200" baseline="0" dirty="0" smtClean="0">
                <a:solidFill>
                  <a:schemeClr val="tx1"/>
                </a:solidFill>
                <a:latin typeface="+mn-lt"/>
                <a:ea typeface="+mn-ea"/>
                <a:cs typeface="+mn-cs"/>
              </a:rPr>
              <a:t>Chef supermarket.</a:t>
            </a:r>
            <a:endParaRPr lang="el-GR" sz="1200" kern="1200" baseline="0" dirty="0" smtClean="0">
              <a:solidFill>
                <a:schemeClr val="tx1"/>
              </a:solidFill>
              <a:latin typeface="+mn-lt"/>
              <a:ea typeface="+mn-ea"/>
              <a:cs typeface="+mn-cs"/>
            </a:endParaRPr>
          </a:p>
          <a:p>
            <a:endParaRPr lang="el-GR" sz="1200" kern="1200" baseline="0" dirty="0" smtClean="0">
              <a:solidFill>
                <a:schemeClr val="tx1"/>
              </a:solidFill>
              <a:latin typeface="+mn-lt"/>
              <a:ea typeface="+mn-ea"/>
              <a:cs typeface="+mn-cs"/>
            </a:endParaRPr>
          </a:p>
          <a:p>
            <a:r>
              <a:rPr lang="el-GR" sz="1200" kern="1200" baseline="0" dirty="0" smtClean="0">
                <a:solidFill>
                  <a:schemeClr val="tx1"/>
                </a:solidFill>
                <a:latin typeface="+mn-lt"/>
                <a:ea typeface="+mn-ea"/>
                <a:cs typeface="+mn-cs"/>
              </a:rPr>
              <a:t>Οι </a:t>
            </a:r>
            <a:r>
              <a:rPr lang="en-US" sz="1200" kern="1200" baseline="0" dirty="0" smtClean="0">
                <a:solidFill>
                  <a:schemeClr val="tx1"/>
                </a:solidFill>
                <a:latin typeface="+mn-lt"/>
                <a:ea typeface="+mn-ea"/>
                <a:cs typeface="+mn-cs"/>
              </a:rPr>
              <a:t>DevOps </a:t>
            </a:r>
            <a:r>
              <a:rPr lang="el-GR" sz="1200" kern="1200" baseline="0" dirty="0" smtClean="0">
                <a:solidFill>
                  <a:schemeClr val="tx1"/>
                </a:solidFill>
                <a:latin typeface="+mn-lt"/>
                <a:ea typeface="+mn-ea"/>
                <a:cs typeface="+mn-cs"/>
              </a:rPr>
              <a:t>συζητάνε για συστήματα </a:t>
            </a:r>
            <a:r>
              <a:rPr lang="en-US" sz="1200" kern="1200" baseline="0" dirty="0" smtClean="0">
                <a:solidFill>
                  <a:schemeClr val="tx1"/>
                </a:solidFill>
                <a:latin typeface="+mn-lt"/>
                <a:ea typeface="+mn-ea"/>
                <a:cs typeface="+mn-cs"/>
              </a:rPr>
              <a:t>(mysql) </a:t>
            </a:r>
            <a:r>
              <a:rPr lang="el-GR" sz="1200" kern="1200" baseline="0" dirty="0" smtClean="0">
                <a:solidFill>
                  <a:schemeClr val="tx1"/>
                </a:solidFill>
                <a:latin typeface="+mn-lt"/>
                <a:ea typeface="+mn-ea"/>
                <a:cs typeface="+mn-cs"/>
              </a:rPr>
              <a:t>και πόσο </a:t>
            </a:r>
            <a:r>
              <a:rPr lang="el-GR" sz="1200" kern="1200" baseline="0" dirty="0" err="1" smtClean="0">
                <a:solidFill>
                  <a:schemeClr val="tx1"/>
                </a:solidFill>
                <a:latin typeface="+mn-lt"/>
                <a:ea typeface="+mn-ea"/>
                <a:cs typeface="+mn-cs"/>
              </a:rPr>
              <a:t>κλιμακώσιμα</a:t>
            </a:r>
            <a:r>
              <a:rPr lang="el-GR" sz="1200" kern="1200" baseline="0" dirty="0" smtClean="0">
                <a:solidFill>
                  <a:schemeClr val="tx1"/>
                </a:solidFill>
                <a:latin typeface="+mn-lt"/>
                <a:ea typeface="+mn-ea"/>
                <a:cs typeface="+mn-cs"/>
              </a:rPr>
              <a:t> είναι, αλλά δεν υπάρχει ένα </a:t>
            </a:r>
            <a:r>
              <a:rPr lang="en-US" sz="1200" kern="1200" baseline="0" dirty="0" smtClean="0">
                <a:solidFill>
                  <a:schemeClr val="tx1"/>
                </a:solidFill>
                <a:latin typeface="+mn-lt"/>
                <a:ea typeface="+mn-ea"/>
                <a:cs typeface="+mn-cs"/>
              </a:rPr>
              <a:t>repository </a:t>
            </a:r>
            <a:r>
              <a:rPr lang="el-GR" sz="1200" kern="1200" baseline="0" dirty="0" smtClean="0">
                <a:solidFill>
                  <a:schemeClr val="tx1"/>
                </a:solidFill>
                <a:latin typeface="+mn-lt"/>
                <a:ea typeface="+mn-ea"/>
                <a:cs typeface="+mn-cs"/>
              </a:rPr>
              <a:t>από </a:t>
            </a:r>
            <a:r>
              <a:rPr lang="en-US" sz="1200" kern="1200" baseline="0" dirty="0" smtClean="0">
                <a:solidFill>
                  <a:schemeClr val="tx1"/>
                </a:solidFill>
                <a:latin typeface="+mn-lt"/>
                <a:ea typeface="+mn-ea"/>
                <a:cs typeface="+mn-cs"/>
              </a:rPr>
              <a:t>execution data </a:t>
            </a:r>
            <a:r>
              <a:rPr lang="el-GR" sz="1200" kern="1200" baseline="0" dirty="0" smtClean="0">
                <a:solidFill>
                  <a:schemeClr val="tx1"/>
                </a:solidFill>
                <a:latin typeface="+mn-lt"/>
                <a:ea typeface="+mn-ea"/>
                <a:cs typeface="+mn-cs"/>
              </a:rPr>
              <a:t>στο οποίο να μπορούν να αναφερθούν και να λύσουν απορίες τους για το πώς τα πήγε μια εφαρμογή σε κάποιο </a:t>
            </a:r>
            <a:r>
              <a:rPr lang="en-US" sz="1200" kern="1200" baseline="0" dirty="0" smtClean="0">
                <a:solidFill>
                  <a:schemeClr val="tx1"/>
                </a:solidFill>
                <a:latin typeface="+mn-lt"/>
                <a:ea typeface="+mn-ea"/>
                <a:cs typeface="+mn-cs"/>
              </a:rPr>
              <a:t>deployment</a:t>
            </a:r>
            <a:r>
              <a:rPr lang="el-GR" sz="1200" kern="1200" baseline="0" dirty="0" smtClean="0">
                <a:solidFill>
                  <a:schemeClr val="tx1"/>
                </a:solidFill>
                <a:latin typeface="+mn-lt"/>
                <a:ea typeface="+mn-ea"/>
                <a:cs typeface="+mn-cs"/>
              </a:rPr>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Με αυτόν τον</a:t>
            </a:r>
            <a:r>
              <a:rPr lang="el-GR" baseline="0" dirty="0" smtClean="0"/>
              <a:t> τρόπο κατασκευάστηκε μια ΠΚΔ όπου φέρνει στον τελικό χρήστη την δυνατότητα να δει και να μελετήσει τα </a:t>
            </a:r>
            <a:r>
              <a:rPr lang="en-US" baseline="0" dirty="0" smtClean="0"/>
              <a:t>executions histories </a:t>
            </a:r>
            <a:r>
              <a:rPr lang="el-GR" baseline="0" dirty="0" smtClean="0"/>
              <a:t>άλλων εφαρμογών.</a:t>
            </a:r>
          </a:p>
          <a:p>
            <a:r>
              <a:rPr lang="el-GR" baseline="0" dirty="0" smtClean="0"/>
              <a:t>Υλοποιήθηκε μια πλατφόρμα που να έχει την δυνατότητα να κλιμακώνεται και χρησιμοποιήθηκαν γνωστές τεχνικές επεξεργασίας φυσικής γλώσσας ώστε η πλατφόρμα να μπορεί να προσδιορίζει την είσοδο (ερώτηση) που δημιουργεί ένας χρήστης στην κοινότητα. </a:t>
            </a:r>
          </a:p>
          <a:p>
            <a:r>
              <a:rPr lang="el-GR" baseline="0" dirty="0" smtClean="0"/>
              <a:t>Τέλος, θα δούμε την αξιολόγηση του ΚΔ από άλλους πιθανούς χρήστες.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 </a:t>
            </a:r>
            <a:endParaRPr lang="el-GR" b="0" dirty="0" smtClean="0"/>
          </a:p>
          <a:p>
            <a:r>
              <a:rPr lang="en-US" b="0" dirty="0" smtClean="0"/>
              <a:t>and 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endParaRPr lang="en-US" b="0" dirty="0" smtClean="0"/>
          </a:p>
          <a:p>
            <a:r>
              <a:rPr lang="en-US" b="0" dirty="0" smtClean="0"/>
              <a:t>Historical Execution</a:t>
            </a:r>
            <a:r>
              <a:rPr lang="en-US" b="0" baseline="0" dirty="0" smtClean="0"/>
              <a:t> Data.</a:t>
            </a:r>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r>
              <a:rPr lang="el-GR" b="0" baseline="0" dirty="0" smtClean="0"/>
              <a:t> …..</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b="0" baseline="0" dirty="0" smtClean="0"/>
              <a:t>το δικό μου </a:t>
            </a:r>
            <a:r>
              <a:rPr lang="en-US" b="0" baseline="0" dirty="0" smtClean="0"/>
              <a:t>contribution </a:t>
            </a:r>
            <a:r>
              <a:rPr lang="el-GR" b="0" baseline="0" dirty="0" smtClean="0"/>
              <a:t>είναι στην κοινωνικό του δίκτυο, όπου πήρα ένα υπάρχον σύστημα, Το </a:t>
            </a:r>
            <a:r>
              <a:rPr lang="en-US" b="0" baseline="0" dirty="0" smtClean="0"/>
              <a:t>Elgg Social Networking Engine, </a:t>
            </a:r>
            <a:r>
              <a:rPr lang="el-GR" b="0" baseline="0" dirty="0" smtClean="0"/>
              <a:t>το οποίο είναι ένα </a:t>
            </a:r>
            <a:r>
              <a:rPr lang="en-US" b="0" baseline="0" dirty="0" smtClean="0"/>
              <a:t>open source social networking platform.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a:t>
            </a:r>
            <a:r>
              <a:rPr lang="el-GR" dirty="0" smtClean="0"/>
              <a:t>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9/16/2015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9/16/2015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9/16/2015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9/16/2015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9/16/2015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9/16/2015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9/16/2015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9/16/2015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9/16/2015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9/16/2015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9/16/2015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9/16/2015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networking platform for 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682498" y="1219200"/>
            <a:ext cx="5779004" cy="4937125"/>
          </a:xfr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400611"/>
            <a:ext cx="8229600" cy="2574303"/>
          </a:xfrm>
        </p:spPr>
      </p:pic>
    </p:spTree>
    <p:extLst>
      <p:ext uri="{BB962C8B-B14F-4D97-AF65-F5344CB8AC3E}">
        <p14:creationId xmlns:p14="http://schemas.microsoft.com/office/powerpoint/2010/main" val="110590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Classifier</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Topic Classification</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331640" y="1194500"/>
            <a:ext cx="6696744" cy="518443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t>
            </a:r>
            <a:r>
              <a:rPr lang="en-US" dirty="0" smtClean="0"/>
              <a:t>Evaluation </a:t>
            </a:r>
            <a:r>
              <a:rPr lang="en-US" dirty="0" smtClean="0"/>
              <a:t>Process </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Targeting usability of UI design</a:t>
            </a:r>
          </a:p>
          <a:p>
            <a:r>
              <a:rPr lang="en-US" dirty="0" smtClean="0"/>
              <a:t>User </a:t>
            </a:r>
            <a:r>
              <a:rPr lang="en-US" dirty="0"/>
              <a:t>evaluation conducted</a:t>
            </a:r>
            <a:endParaRPr lang="en-US" dirty="0" smtClean="0"/>
          </a:p>
          <a:p>
            <a:r>
              <a:rPr lang="en-US" dirty="0" smtClean="0"/>
              <a:t>Results point to user requirements and user feedback</a:t>
            </a:r>
          </a:p>
          <a:p>
            <a:endParaRPr lang="en-US" dirty="0"/>
          </a:p>
          <a:p>
            <a:r>
              <a:rPr lang="en-US" dirty="0" smtClean="0"/>
              <a:t>Details about users + table</a:t>
            </a:r>
            <a:endParaRPr lang="el-GR" dirty="0"/>
          </a:p>
        </p:txBody>
      </p:sp>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of Application Models</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57200" y="1613870"/>
            <a:ext cx="8229600" cy="4271609"/>
          </a:xfrm>
        </p:spPr>
      </p:pic>
    </p:spTree>
    <p:extLst>
      <p:ext uri="{BB962C8B-B14F-4D97-AF65-F5344CB8AC3E}">
        <p14:creationId xmlns:p14="http://schemas.microsoft.com/office/powerpoint/2010/main" val="1749996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endParaRPr lang="en-GB" dirty="0" smtClean="0"/>
          </a:p>
          <a:p>
            <a:r>
              <a:rPr lang="en-GB" dirty="0" smtClean="0"/>
              <a:t>Design and Implementation</a:t>
            </a:r>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Time, adding </a:t>
            </a:r>
            <a:r>
              <a:rPr lang="en-US" dirty="0" err="1" smtClean="0"/>
              <a:t>Memcaches</a:t>
            </a:r>
            <a:r>
              <a:rPr lang="en-US" dirty="0" smtClean="0"/>
              <a:t> (1/2</a:t>
            </a:r>
            <a:r>
              <a:rPr lang="en-US" dirty="0" smtClean="0"/>
              <a:t>)</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t>
                      </a:r>
                      <a:r>
                        <a:rPr lang="en-US" dirty="0" smtClean="0">
                          <a:latin typeface="Adobe Caslon Pro" panose="0205050205050A020403" pitchFamily="18" charset="0"/>
                        </a:rPr>
                        <a:t>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t>
                      </a:r>
                      <a:r>
                        <a:rPr lang="en-US" dirty="0" smtClean="0">
                          <a:latin typeface="Adobe Caslon Pro" panose="0205050205050A020403" pitchFamily="18" charset="0"/>
                        </a:rPr>
                        <a:t>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t>
                      </a:r>
                      <a:r>
                        <a:rPr lang="en-US" dirty="0" smtClean="0">
                          <a:latin typeface="Adobe Caslon Pro" panose="0205050205050A020403" pitchFamily="18" charset="0"/>
                        </a:rPr>
                        <a:t>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00732951"/>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a:t>
            </a:r>
            <a:r>
              <a:rPr lang="en-US" dirty="0" smtClean="0"/>
              <a:t>Time, adding SNE </a:t>
            </a:r>
            <a:r>
              <a:rPr lang="en-US" dirty="0" smtClean="0"/>
              <a:t>(2/2)</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a:t>
            </a:r>
            <a:r>
              <a:rPr lang="en-US" dirty="0"/>
              <a:t>Utilization,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7" y="2060847"/>
            <a:ext cx="8680236" cy="2808313"/>
          </a:xfrm>
        </p:spPr>
      </p:pic>
    </p:spTree>
    <p:extLst>
      <p:ext uri="{BB962C8B-B14F-4D97-AF65-F5344CB8AC3E}">
        <p14:creationId xmlns:p14="http://schemas.microsoft.com/office/powerpoint/2010/main" val="108510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a:t>
            </a:r>
            <a:r>
              <a:rPr lang="en-US" dirty="0" smtClean="0"/>
              <a:t>(2/2</a:t>
            </a:r>
            <a:r>
              <a:rPr lang="en-US" dirty="0"/>
              <a:t>)</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smtClean="0"/>
              <a:t>NLP classification evaluation</a:t>
            </a:r>
            <a:endParaRPr lang="el-GR" dirty="0"/>
          </a:p>
        </p:txBody>
      </p:sp>
      <p:sp>
        <p:nvSpPr>
          <p:cNvPr id="3" name="Footer Placeholder 2"/>
          <p:cNvSpPr>
            <a:spLocks noGrp="1"/>
          </p:cNvSpPr>
          <p:nvPr>
            <p:ph type="ftr" sz="quarter" idx="11"/>
          </p:nvPr>
        </p:nvSpPr>
        <p:spPr/>
        <p:txBody>
          <a:bodyPr/>
          <a:lstStyle/>
          <a:p>
            <a:pPr algn="ctr"/>
            <a:r>
              <a:rPr lang="en-GB" dirty="0" smtClean="0"/>
              <a:t>Master </a:t>
            </a:r>
            <a:r>
              <a:rPr lang="en-US" dirty="0" smtClean="0"/>
              <a:t>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25</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323521" y="1389645"/>
            <a:ext cx="6496957" cy="1543265"/>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380" y="3041801"/>
            <a:ext cx="7095238" cy="1971429"/>
          </a:xfrm>
          <a:prstGeom prst="rect">
            <a:avLst/>
          </a:prstGeom>
        </p:spPr>
      </p:pic>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NLP classification on the user’s input.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27</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GB" dirty="0" smtClean="0"/>
              <a:t>Master Thesis</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GB" dirty="0"/>
              <a:t>Master Thesis</a:t>
            </a:r>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pic>
        <p:nvPicPr>
          <p:cNvPr id="7" name="6 - Εικόνα" descr="c-is-for-camel.png"/>
          <p:cNvPicPr>
            <a:picLocks noChangeAspect="1"/>
          </p:cNvPicPr>
          <p:nvPr/>
        </p:nvPicPr>
        <p:blipFill>
          <a:blip r:embed="rId4" cstate="print"/>
          <a:stretch>
            <a:fillRect/>
          </a:stretch>
        </p:blipFill>
        <p:spPr>
          <a:xfrm>
            <a:off x="5940152" y="128340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9" name="8 - Εικόνα" descr="Logo-CDO.png"/>
          <p:cNvPicPr>
            <a:picLocks noChangeAspect="1"/>
          </p:cNvPicPr>
          <p:nvPr/>
        </p:nvPicPr>
        <p:blipFill>
          <a:blip r:embed="rId6" cstate="print"/>
          <a:stretch>
            <a:fillRect/>
          </a:stretch>
        </p:blipFill>
        <p:spPr>
          <a:xfrm>
            <a:off x="7358082" y="3286124"/>
            <a:ext cx="1447797" cy="904873"/>
          </a:xfrm>
          <a:prstGeom prst="rect">
            <a:avLst/>
          </a:prstGeom>
        </p:spPr>
      </p:pic>
      <p:pic>
        <p:nvPicPr>
          <p:cNvPr id="10" name="9 - Εικόνα" descr="chef_logo.png"/>
          <p:cNvPicPr>
            <a:picLocks noChangeAspect="1"/>
          </p:cNvPicPr>
          <p:nvPr/>
        </p:nvPicPr>
        <p:blipFill>
          <a:blip r:embed="rId7" cstate="print"/>
          <a:stretch>
            <a:fillRect/>
          </a:stretch>
        </p:blipFill>
        <p:spPr>
          <a:xfrm>
            <a:off x="5857884" y="4572008"/>
            <a:ext cx="2643206" cy="1071411"/>
          </a:xfrm>
          <a:prstGeom prst="rect">
            <a:avLst/>
          </a:prstGeom>
        </p:spPr>
      </p:pic>
      <p:sp>
        <p:nvSpPr>
          <p:cNvPr id="12" name="11 - Διάσημα"/>
          <p:cNvSpPr/>
          <p:nvPr/>
        </p:nvSpPr>
        <p:spPr>
          <a:xfrm flipH="1">
            <a:off x="3132982" y="3026272"/>
            <a:ext cx="928694" cy="2071702"/>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30701" y="1346985"/>
            <a:ext cx="2147535" cy="2040158"/>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engineering Aspects</a:t>
            </a:r>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Natural Language Processing (NLP) techniques on crowd-sourced Q&amp;A data.</a:t>
            </a:r>
            <a:endParaRPr lang="en-US" dirty="0" smtClean="0"/>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GB" dirty="0"/>
              <a:t>Master Thesis</a:t>
            </a:r>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a:t>
            </a:r>
            <a:r>
              <a:rPr lang="en-US" smtClean="0"/>
              <a:t>Engine Architecture </a:t>
            </a:r>
            <a:endParaRPr lang="el-GR"/>
          </a:p>
        </p:txBody>
      </p:sp>
      <p:sp>
        <p:nvSpPr>
          <p:cNvPr id="3" name="Footer Placeholder 2"/>
          <p:cNvSpPr>
            <a:spLocks noGrp="1"/>
          </p:cNvSpPr>
          <p:nvPr>
            <p:ph type="ftr" sz="quarter" idx="11"/>
          </p:nvPr>
        </p:nvSpPr>
        <p:spPr/>
        <p:txBody>
          <a:bodyPr/>
          <a:lstStyle/>
          <a:p>
            <a:pPr algn="ctr"/>
            <a:r>
              <a:rPr lang="en-GB" dirty="0" smtClean="0"/>
              <a:t>Master Thesis</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2139899"/>
            <a:ext cx="8229600" cy="3095726"/>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5232</TotalTime>
  <Words>3155</Words>
  <Application>Microsoft Office PowerPoint</Application>
  <PresentationFormat>On-screen Show (4:3)</PresentationFormat>
  <Paragraphs>255</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platform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NLP Classifier</vt:lpstr>
      <vt:lpstr>NLP Topic Classification</vt:lpstr>
      <vt:lpstr>Evaluation</vt:lpstr>
      <vt:lpstr>Usability Evaluation Process </vt:lpstr>
      <vt:lpstr>User Interface of Application Models</vt:lpstr>
      <vt:lpstr>User’s Feedback</vt:lpstr>
      <vt:lpstr>Evaluated Architecture</vt:lpstr>
      <vt:lpstr>Response Time, adding Memcaches (1/2)</vt:lpstr>
      <vt:lpstr>Response Time, adding SNE (2/2)</vt:lpstr>
      <vt:lpstr>CPU Utilization, adding Memcaches (1/2)</vt:lpstr>
      <vt:lpstr>CPU Utilization, adding SNE (2/2)</vt:lpstr>
      <vt:lpstr>NLP classification evaluation</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332</cp:revision>
  <dcterms:created xsi:type="dcterms:W3CDTF">2015-06-10T07:30:13Z</dcterms:created>
  <dcterms:modified xsi:type="dcterms:W3CDTF">2015-09-17T12:18:37Z</dcterms:modified>
</cp:coreProperties>
</file>