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sldIdLst>
    <p:sldId id="256" r:id="rId2"/>
    <p:sldId id="265" r:id="rId3"/>
    <p:sldId id="266" r:id="rId4"/>
    <p:sldId id="259" r:id="rId5"/>
    <p:sldId id="257" r:id="rId6"/>
    <p:sldId id="302" r:id="rId7"/>
    <p:sldId id="267" r:id="rId8"/>
    <p:sldId id="300" r:id="rId9"/>
    <p:sldId id="304" r:id="rId10"/>
    <p:sldId id="301" r:id="rId11"/>
    <p:sldId id="316" r:id="rId12"/>
    <p:sldId id="317" r:id="rId13"/>
    <p:sldId id="312" r:id="rId14"/>
    <p:sldId id="303" r:id="rId15"/>
    <p:sldId id="311" r:id="rId16"/>
    <p:sldId id="270" r:id="rId17"/>
    <p:sldId id="314" r:id="rId18"/>
    <p:sldId id="313" r:id="rId19"/>
    <p:sldId id="305" r:id="rId20"/>
    <p:sldId id="306" r:id="rId21"/>
    <p:sldId id="307" r:id="rId22"/>
    <p:sldId id="308" r:id="rId23"/>
    <p:sldId id="309" r:id="rId24"/>
    <p:sldId id="310" r:id="rId25"/>
    <p:sldId id="292" r:id="rId26"/>
    <p:sldId id="29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67121" autoAdjust="0"/>
  </p:normalViewPr>
  <p:slideViewPr>
    <p:cSldViewPr>
      <p:cViewPr>
        <p:scale>
          <a:sx n="50" d="100"/>
          <a:sy n="50" d="100"/>
        </p:scale>
        <p:origin x="1314" y="-1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36A6E-E9C2-465F-AFBE-66735C017D69}" type="datetimeFigureOut">
              <a:rPr lang="en-US" smtClean="0"/>
              <a:pPr/>
              <a:t>9/22/2015</a:t>
            </a:fld>
            <a:endParaRPr lang="en-GB"/>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2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a:t>
            </a:r>
            <a:r>
              <a:rPr lang="el-GR" b="0" baseline="0" dirty="0" smtClean="0"/>
              <a:t>πλατφόρμας και το </a:t>
            </a:r>
            <a:r>
              <a:rPr lang="en-US" b="0" baseline="0" dirty="0" smtClean="0"/>
              <a:t>integration </a:t>
            </a:r>
            <a:r>
              <a:rPr lang="el-GR" b="0" baseline="0" dirty="0" smtClean="0"/>
              <a:t>με το </a:t>
            </a:r>
            <a:r>
              <a:rPr lang="en-US" b="0" baseline="0" dirty="0" smtClean="0"/>
              <a:t>Repository of App Models</a:t>
            </a:r>
            <a:r>
              <a:rPr lang="el-GR" b="0" baseline="0" dirty="0" smtClean="0"/>
              <a:t>. </a:t>
            </a:r>
            <a:r>
              <a:rPr lang="el-GR" b="0" baseline="0" dirty="0" smtClean="0"/>
              <a:t>Η αρχιτεκτονική αυτή έχει τρία επίπεδα.</a:t>
            </a:r>
          </a:p>
          <a:p>
            <a:endParaRPr lang="el-GR" b="0" baseline="0" dirty="0" smtClean="0"/>
          </a:p>
          <a:p>
            <a:r>
              <a:rPr lang="el-GR" b="0" baseline="0" dirty="0" smtClean="0"/>
              <a:t>Στο επίπεδο 1, έχουμε το </a:t>
            </a:r>
            <a:r>
              <a:rPr lang="en-US" b="0" baseline="0" dirty="0" smtClean="0"/>
              <a:t>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a:t>
            </a:r>
            <a:r>
              <a:rPr lang="el-GR" b="0" baseline="0" dirty="0" smtClean="0"/>
              <a:t>πρόσθεσα ένα </a:t>
            </a:r>
            <a:r>
              <a:rPr lang="el-GR" b="0" baseline="0" dirty="0" smtClean="0"/>
              <a:t>ή περισσότερα </a:t>
            </a:r>
            <a:r>
              <a:rPr lang="en-US" b="0" baseline="0" dirty="0" smtClean="0"/>
              <a:t>Memcached 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a:t>
            </a:r>
            <a:r>
              <a:rPr lang="el-GR" b="0" baseline="0" dirty="0" smtClean="0"/>
              <a:t>και χρησιμοποιείται </a:t>
            </a:r>
            <a:r>
              <a:rPr lang="el-GR" b="0" baseline="0" dirty="0" smtClean="0"/>
              <a:t>από το σύστημα μας για να αποθηκεύει προσωρινή πληροφορία. </a:t>
            </a:r>
            <a:r>
              <a:rPr lang="el-GR" b="0" baseline="0" dirty="0" smtClean="0"/>
              <a:t>Έκανα </a:t>
            </a:r>
            <a:r>
              <a:rPr lang="en-US" b="0" baseline="0" dirty="0" smtClean="0"/>
              <a:t>configure</a:t>
            </a:r>
            <a:r>
              <a:rPr lang="el-GR" b="0" baseline="0" dirty="0" smtClean="0"/>
              <a:t> το </a:t>
            </a:r>
            <a:r>
              <a:rPr lang="en-US" b="0" baseline="0" dirty="0" smtClean="0"/>
              <a:t>Elgg </a:t>
            </a:r>
            <a:r>
              <a:rPr lang="en-US" b="0" baseline="0" dirty="0" smtClean="0"/>
              <a:t>SNE </a:t>
            </a:r>
            <a:r>
              <a:rPr lang="el-GR" b="0" baseline="0" dirty="0" smtClean="0"/>
              <a:t>έτσι </a:t>
            </a:r>
            <a:r>
              <a:rPr lang="el-GR" b="0" baseline="0" dirty="0" smtClean="0"/>
              <a:t>ώστε να </a:t>
            </a:r>
            <a:r>
              <a:rPr lang="el-GR" b="0" baseline="0" dirty="0" smtClean="0"/>
              <a:t>υποστηρίζει μια τέτοια </a:t>
            </a:r>
            <a:r>
              <a:rPr lang="en-US" b="0" baseline="0" dirty="0" smtClean="0"/>
              <a:t>caching </a:t>
            </a:r>
            <a:r>
              <a:rPr lang="el-GR" b="0" baseline="0" dirty="0" smtClean="0"/>
              <a:t>τεχνική.</a:t>
            </a:r>
            <a:endParaRPr lang="el-GR" b="0" baseline="0" dirty="0" smtClean="0"/>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προστέθηκαν ο </a:t>
            </a:r>
            <a:r>
              <a:rPr lang="en-US" b="0" baseline="0" dirty="0" smtClean="0"/>
              <a:t>CDO Client </a:t>
            </a:r>
            <a:r>
              <a:rPr lang="el-GR" b="0" baseline="0" dirty="0" smtClean="0"/>
              <a:t>όπου επικοινωνεί με το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n-US" b="0" baseline="0" dirty="0" smtClean="0"/>
          </a:p>
          <a:p>
            <a:r>
              <a:rPr lang="el-GR" b="0" baseline="0" dirty="0" smtClean="0"/>
              <a:t>Το  </a:t>
            </a:r>
            <a:r>
              <a:rPr lang="en-US" b="0" baseline="0" dirty="0" smtClean="0"/>
              <a:t>Social Networking Engine </a:t>
            </a:r>
            <a:r>
              <a:rPr lang="el-GR" b="0" baseline="0" dirty="0" smtClean="0"/>
              <a:t>επικοινωνεί με το </a:t>
            </a:r>
            <a:r>
              <a:rPr lang="en-US" b="0" baseline="0" dirty="0" smtClean="0"/>
              <a:t>CDO Client </a:t>
            </a:r>
            <a:r>
              <a:rPr lang="el-GR" b="0" baseline="0" dirty="0" smtClean="0"/>
              <a:t>για να εξάγει την πληροφορία που έχει σχέση με τα μοντέλα, και επικοινωνεί με την </a:t>
            </a:r>
            <a:r>
              <a:rPr lang="en-US" b="0" baseline="0" dirty="0" smtClean="0"/>
              <a:t>Social Network </a:t>
            </a:r>
            <a:r>
              <a:rPr lang="en-US" b="0" baseline="0" dirty="0" smtClean="0"/>
              <a:t>Database</a:t>
            </a:r>
            <a:r>
              <a:rPr lang="el-GR" b="0" baseline="0" dirty="0" smtClean="0"/>
              <a:t> για να εξάγει την </a:t>
            </a:r>
            <a:r>
              <a:rPr lang="el-GR" b="0" baseline="0" dirty="0" smtClean="0"/>
              <a:t>πληροφορία που έχει σχέση με το </a:t>
            </a:r>
            <a:r>
              <a:rPr lang="en-US" b="0" baseline="0" dirty="0" smtClean="0"/>
              <a:t>Social Aspect </a:t>
            </a:r>
            <a:r>
              <a:rPr lang="el-GR" b="0" baseline="0" dirty="0" smtClean="0"/>
              <a:t>των χρηστών, όπως για παράδειγμα πληροφορίες για το </a:t>
            </a:r>
            <a:r>
              <a:rPr lang="en-US" b="0" baseline="0" dirty="0" smtClean="0"/>
              <a:t>profile </a:t>
            </a:r>
            <a:r>
              <a:rPr lang="el-GR" b="0" baseline="0" dirty="0" smtClean="0"/>
              <a:t>τους, τα μηνύματά τους κοκ. Καθώς επίσης, εκεί είναι αποθηκευμένη και η </a:t>
            </a:r>
            <a:r>
              <a:rPr lang="en-US" b="0" baseline="0" dirty="0" smtClean="0"/>
              <a:t>Social Networking </a:t>
            </a:r>
            <a:r>
              <a:rPr lang="el-GR" b="0" baseline="0" dirty="0" smtClean="0"/>
              <a:t>πληροφορία των εφαρμογών όπως για παράδειγμα είναι ποιοι χρήστες παρακολουθούν (</a:t>
            </a:r>
            <a:r>
              <a:rPr lang="en-US" b="0" baseline="0" dirty="0" smtClean="0"/>
              <a:t>follow</a:t>
            </a:r>
            <a:r>
              <a:rPr lang="el-GR" b="0" baseline="0" dirty="0" smtClean="0"/>
              <a:t>)</a:t>
            </a:r>
            <a:r>
              <a:rPr lang="en-US" b="0" baseline="0" dirty="0" smtClean="0"/>
              <a:t> </a:t>
            </a:r>
            <a:r>
              <a:rPr lang="el-GR" b="0" baseline="0" dirty="0" smtClean="0"/>
              <a:t>ποιες εφαρμογές, το </a:t>
            </a:r>
            <a:r>
              <a:rPr lang="en-US" b="0" baseline="0" dirty="0" smtClean="0"/>
              <a:t>rating </a:t>
            </a:r>
            <a:r>
              <a:rPr lang="el-GR" b="0" baseline="0" dirty="0" smtClean="0"/>
              <a:t>των εφαρμογών, τα σχόλια των χρηστών σχετικά με τις εφαρμογές.</a:t>
            </a:r>
            <a:endParaRPr lang="en-US" b="0" baseline="0" dirty="0" smtClean="0"/>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συνεργάτες μας με εμπειρία στο </a:t>
            </a:r>
            <a:r>
              <a:rPr lang="en-US" b="0" baseline="0" dirty="0" smtClean="0"/>
              <a:t>UE </a:t>
            </a:r>
            <a:r>
              <a:rPr lang="el-GR" b="0" baseline="0" dirty="0" smtClean="0"/>
              <a:t>και εγώ την υλοποίησα</a:t>
            </a:r>
            <a:r>
              <a:rPr lang="en-US" b="0" baseline="0" dirty="0" smtClean="0"/>
              <a:t>.</a:t>
            </a:r>
            <a:endParaRPr lang="el-GR"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Ένα ακόμα </a:t>
            </a:r>
            <a:r>
              <a:rPr lang="en-US" dirty="0" smtClean="0"/>
              <a:t>feature</a:t>
            </a:r>
            <a:r>
              <a:rPr lang="en-US" baseline="0" dirty="0" smtClean="0"/>
              <a:t> </a:t>
            </a:r>
            <a:r>
              <a:rPr lang="el-GR" baseline="0" dirty="0" smtClean="0"/>
              <a:t>που προστέθηκε στο </a:t>
            </a:r>
            <a:r>
              <a:rPr lang="en-US" baseline="0" dirty="0" smtClean="0"/>
              <a:t>SN</a:t>
            </a:r>
            <a:r>
              <a:rPr lang="el-GR" baseline="0" dirty="0" smtClean="0"/>
              <a:t> είναι η δυνατότητα να παρέχει αυτοματοποιημένες απαντήσεις,</a:t>
            </a:r>
          </a:p>
          <a:p>
            <a:endParaRPr lang="el-GR" baseline="0" dirty="0" smtClean="0"/>
          </a:p>
          <a:p>
            <a:r>
              <a:rPr lang="el-GR" baseline="0" dirty="0" smtClean="0"/>
              <a:t>Ας πάρομε λοιπόν, </a:t>
            </a:r>
            <a:r>
              <a:rPr lang="el-GR" baseline="0" dirty="0" smtClean="0"/>
              <a:t>ένα χρήστη του ΚΔ ο οποίος κάνει ερωτήσεις σε κάποιο </a:t>
            </a:r>
            <a:r>
              <a:rPr lang="en-US" baseline="0" dirty="0" smtClean="0"/>
              <a:t>group</a:t>
            </a:r>
            <a:r>
              <a:rPr lang="el-GR" baseline="0" dirty="0" smtClean="0"/>
              <a:t>, Θέλουμε να μπορούμε να επεξεργαστούμε αυτές τις ερωτήσεις έτσι ώστε να μπορούμε να τις συνδέσουμε είτε με άλλες παρόμοιες ερωτήσεις είτε να δημιουργήσουμε ένα </a:t>
            </a:r>
            <a:r>
              <a:rPr lang="en-US" baseline="0" dirty="0" smtClean="0"/>
              <a:t>query </a:t>
            </a:r>
            <a:r>
              <a:rPr lang="el-GR" baseline="0" dirty="0" smtClean="0"/>
              <a:t>στην βάση των </a:t>
            </a:r>
            <a:r>
              <a:rPr lang="en-US" baseline="0" dirty="0" smtClean="0"/>
              <a:t>execution data </a:t>
            </a:r>
            <a:r>
              <a:rPr lang="el-GR" baseline="0" dirty="0" smtClean="0"/>
              <a:t>έτσι ώστε να καταφέρουμε να δώσουμε μια αυτοματοποιημένη απάντηση σαν </a:t>
            </a:r>
            <a:r>
              <a:rPr lang="en-US" baseline="0" dirty="0" smtClean="0"/>
              <a:t>feedback </a:t>
            </a:r>
            <a:r>
              <a:rPr lang="el-GR" baseline="0" dirty="0" smtClean="0"/>
              <a:t>πίσω στον χρήστη. Για να το πετύχουμε αυτό πρέπει να μπορούμε να επεξεργαστούμε τις ερωτήσεις και να τις κάνουμε </a:t>
            </a:r>
            <a:r>
              <a:rPr lang="en-US" baseline="0" dirty="0" smtClean="0"/>
              <a:t>classify </a:t>
            </a:r>
            <a:r>
              <a:rPr lang="el-GR" baseline="0" dirty="0" smtClean="0"/>
              <a:t>σε διάφορες κατηγορίες ώστε να ξέρουμε σε τι αναφέρετε ο χρήστης. Για να το πετύχουμε αυτό χρειάζεται να κάνουμε </a:t>
            </a:r>
            <a:r>
              <a:rPr lang="en-US" baseline="0" dirty="0" smtClean="0"/>
              <a:t>train</a:t>
            </a:r>
            <a:r>
              <a:rPr lang="el-GR" baseline="0" dirty="0" smtClean="0"/>
              <a:t>,</a:t>
            </a:r>
            <a:r>
              <a:rPr lang="en-US" baseline="0" dirty="0" smtClean="0"/>
              <a:t> </a:t>
            </a:r>
            <a:r>
              <a:rPr lang="el-GR" baseline="0" dirty="0" smtClean="0"/>
              <a:t>όπως λέγεται, τον </a:t>
            </a:r>
            <a:r>
              <a:rPr lang="en-US" baseline="0" dirty="0" smtClean="0"/>
              <a:t>classifier</a:t>
            </a:r>
            <a:r>
              <a:rPr lang="el-GR" baseline="0" dirty="0" smtClean="0"/>
              <a:t> με κάποιες εξωτερικές ερωτήσεις. </a:t>
            </a:r>
            <a:r>
              <a:rPr lang="el-GR" baseline="0" dirty="0" smtClean="0"/>
              <a:t>Συνήθως οι προσεγγίσεις που κατηγοριοποιούν κείμενο, χρησιμοποιούν το λεγόμενο </a:t>
            </a:r>
            <a:r>
              <a:rPr lang="en-US" baseline="0" dirty="0" smtClean="0"/>
              <a:t>training set </a:t>
            </a:r>
            <a:r>
              <a:rPr lang="el-GR" baseline="0" dirty="0" smtClean="0"/>
              <a:t>για να χτίσουν μια μέθοδο κατηγοριοποίησης ώστε αν έρθει ένα καινούριο κείμενο να ξέρουν σε ποια κατηγορία να το βάλουν.</a:t>
            </a:r>
            <a:endParaRPr lang="en-US" baseline="0" dirty="0" smtClean="0"/>
          </a:p>
          <a:p>
            <a:endParaRPr lang="en-US" baseline="0" dirty="0" smtClean="0"/>
          </a:p>
          <a:p>
            <a:r>
              <a:rPr lang="el-GR" baseline="0" dirty="0" smtClean="0"/>
              <a:t>Έτσι η δύναμη του κοινωνικού δικτύου είναι </a:t>
            </a:r>
            <a:r>
              <a:rPr lang="el-GR" baseline="0" dirty="0" smtClean="0"/>
              <a:t>ότι επιτρέπει </a:t>
            </a:r>
            <a:r>
              <a:rPr lang="en-US" baseline="0" dirty="0" smtClean="0"/>
              <a:t>communities, </a:t>
            </a:r>
            <a:r>
              <a:rPr lang="el-GR" baseline="0" dirty="0" smtClean="0"/>
              <a:t>επιτρέπει </a:t>
            </a:r>
            <a:r>
              <a:rPr lang="el-GR" baseline="0" dirty="0" err="1" smtClean="0"/>
              <a:t>ερωτο</a:t>
            </a:r>
            <a:r>
              <a:rPr lang="el-GR" baseline="0" dirty="0" smtClean="0"/>
              <a:t>-απαντήσεις </a:t>
            </a:r>
            <a:r>
              <a:rPr lang="el-GR" baseline="0" dirty="0" smtClean="0"/>
              <a:t>και έτσι όπως είναι τα πράγματα σήμερα, κάποιος μπορεί να </a:t>
            </a:r>
            <a:r>
              <a:rPr lang="el-GR" baseline="0" dirty="0" smtClean="0"/>
              <a:t>ρωτήσει, </a:t>
            </a:r>
            <a:r>
              <a:rPr lang="el-GR" baseline="0" dirty="0" smtClean="0"/>
              <a:t>κάποιος μπορεί να απαντήσει αλλά εμείς έχουμε επιπλέον τα </a:t>
            </a:r>
            <a:r>
              <a:rPr lang="en-US" baseline="0" dirty="0" smtClean="0"/>
              <a:t>execution data, </a:t>
            </a:r>
            <a:r>
              <a:rPr lang="el-GR" baseline="0" dirty="0" smtClean="0"/>
              <a:t>έτσι οι απαντήσεις που παίρνονται από εμάς μπορεί να είναι πιο ακριβής. </a:t>
            </a:r>
          </a:p>
          <a:p>
            <a:endParaRPr lang="el-GR" baseline="0" dirty="0" smtClean="0"/>
          </a:p>
          <a:p>
            <a:r>
              <a:rPr lang="el-GR" baseline="0" dirty="0" smtClean="0"/>
              <a:t>Το να </a:t>
            </a:r>
            <a:r>
              <a:rPr lang="el-GR" baseline="0" dirty="0" smtClean="0"/>
              <a:t>γράψει, όμως </a:t>
            </a:r>
            <a:r>
              <a:rPr lang="el-GR" baseline="0" dirty="0" smtClean="0"/>
              <a:t>ένας χρήστης ένα </a:t>
            </a:r>
            <a:r>
              <a:rPr lang="en-US" baseline="0" dirty="0" smtClean="0"/>
              <a:t>query </a:t>
            </a:r>
            <a:r>
              <a:rPr lang="el-GR" baseline="0" dirty="0" smtClean="0"/>
              <a:t>δεν είναι εύκολο, δεν είναι απλό αυτό, ειδικά αν ο χρήστης δεν έχει γνώση του μοντέλου από κάτω. Οπότε ένας τρόπος που θα θέλαμε να κάνουμε, το οποίο είναι φιλόδοξο, είναι τα </a:t>
            </a:r>
            <a:r>
              <a:rPr lang="en-US" baseline="0" dirty="0" smtClean="0"/>
              <a:t>queries </a:t>
            </a:r>
            <a:r>
              <a:rPr lang="el-GR" baseline="0" dirty="0" smtClean="0"/>
              <a:t>να φτιάχνονται αυτόματα βάση της </a:t>
            </a:r>
            <a:r>
              <a:rPr lang="el-GR" baseline="0" dirty="0" smtClean="0"/>
              <a:t>ερώτησης Ή να βρίσκεται κάποια </a:t>
            </a:r>
            <a:r>
              <a:rPr lang="en-US" baseline="0" dirty="0" smtClean="0"/>
              <a:t>related </a:t>
            </a:r>
            <a:r>
              <a:rPr lang="el-GR" baseline="0" dirty="0" smtClean="0"/>
              <a:t>απάντηση πάνω στο ίδιο θέμα.</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Να</a:t>
            </a:r>
            <a:r>
              <a:rPr lang="el-GR" baseline="0" dirty="0" smtClean="0"/>
              <a:t> ένα παράδειγμα όπου μια ερώτηση γίνεται </a:t>
            </a:r>
            <a:r>
              <a:rPr lang="en-US" baseline="0" dirty="0" smtClean="0"/>
              <a:t>mapped </a:t>
            </a:r>
            <a:r>
              <a:rPr lang="el-GR" baseline="0" dirty="0" smtClean="0"/>
              <a:t>σε ένα </a:t>
            </a:r>
            <a:r>
              <a:rPr lang="en-US" baseline="0" dirty="0" smtClean="0"/>
              <a:t>related query, </a:t>
            </a:r>
            <a:r>
              <a:rPr lang="el-GR" baseline="0" dirty="0" smtClean="0"/>
              <a:t>εδώ παρουσιάζεται μια ερώτηση για το </a:t>
            </a:r>
            <a:r>
              <a:rPr lang="en-US" baseline="0" dirty="0" smtClean="0"/>
              <a:t>most cost effective deployment. </a:t>
            </a:r>
            <a:r>
              <a:rPr lang="el-GR" baseline="0" dirty="0" smtClean="0"/>
              <a:t>Έτσι όπως είναι </a:t>
            </a:r>
            <a:r>
              <a:rPr lang="en-US" baseline="0" dirty="0" smtClean="0"/>
              <a:t>phrased </a:t>
            </a:r>
            <a:r>
              <a:rPr lang="el-GR" baseline="0" dirty="0" smtClean="0"/>
              <a:t>η ερώτηση καταλαβαίνουμε ότι μιλάμε για </a:t>
            </a:r>
            <a:r>
              <a:rPr lang="en-US" baseline="0" dirty="0" smtClean="0"/>
              <a:t>multi</a:t>
            </a:r>
            <a:r>
              <a:rPr lang="el-GR" baseline="0" dirty="0" smtClean="0"/>
              <a:t> </a:t>
            </a:r>
            <a:r>
              <a:rPr lang="en-US" baseline="0" dirty="0" smtClean="0"/>
              <a:t>cloud setup, </a:t>
            </a:r>
            <a:r>
              <a:rPr lang="el-GR" baseline="0" dirty="0" smtClean="0"/>
              <a:t>άρα τα </a:t>
            </a:r>
            <a:r>
              <a:rPr lang="en-US" baseline="0" dirty="0" smtClean="0"/>
              <a:t>VMs </a:t>
            </a:r>
            <a:r>
              <a:rPr lang="el-GR" baseline="0" dirty="0" smtClean="0"/>
              <a:t>να είναι σε περισσότερα του ενός </a:t>
            </a:r>
            <a:r>
              <a:rPr lang="en-US" baseline="0" dirty="0" smtClean="0"/>
              <a:t>cloud</a:t>
            </a:r>
            <a:r>
              <a:rPr lang="el-GR" baseline="0" dirty="0" smtClean="0"/>
              <a:t> και κοιτάμε ένα </a:t>
            </a:r>
            <a:r>
              <a:rPr lang="en-US" baseline="0" dirty="0" smtClean="0"/>
              <a:t>metric </a:t>
            </a:r>
            <a:r>
              <a:rPr lang="el-GR" baseline="0" dirty="0" smtClean="0"/>
              <a:t>το οποίο λέγετε </a:t>
            </a:r>
            <a:r>
              <a:rPr lang="en-US" baseline="0" dirty="0" smtClean="0"/>
              <a:t>cost effectiveness, </a:t>
            </a:r>
            <a:r>
              <a:rPr lang="el-GR" baseline="0" dirty="0" smtClean="0"/>
              <a:t>το οποίο ήδη υπολογίζουμε, το οποίο είναι απόδοση διαιρεμένο με το κόστος του </a:t>
            </a:r>
            <a:r>
              <a:rPr lang="en-US" baseline="0" dirty="0" smtClean="0"/>
              <a:t>deployment.</a:t>
            </a:r>
            <a:r>
              <a:rPr lang="el-GR" baseline="0" dirty="0" smtClean="0"/>
              <a:t> Άρα είναι μια περίπτωση που αυτό γίνεται εύκολα </a:t>
            </a:r>
            <a:r>
              <a:rPr lang="en-US" baseline="0" dirty="0" smtClean="0"/>
              <a:t>map </a:t>
            </a:r>
            <a:r>
              <a:rPr lang="el-GR" baseline="0" dirty="0" smtClean="0"/>
              <a:t>σε ένα πραγματικό </a:t>
            </a:r>
            <a:r>
              <a:rPr lang="en-US" baseline="0" dirty="0" smtClean="0"/>
              <a:t>query. </a:t>
            </a:r>
            <a:r>
              <a:rPr lang="el-GR" baseline="0" dirty="0" smtClean="0"/>
              <a:t>Και εδώ βλέπουμε ότι αποκάτω έχουμε μια αυτοματοποιημένη απάντηση που λέει στον χρήστη ότι το </a:t>
            </a:r>
            <a:r>
              <a:rPr lang="en-US" baseline="0" dirty="0" smtClean="0"/>
              <a:t>cost effectiveness</a:t>
            </a:r>
            <a:r>
              <a:rPr lang="el-GR" baseline="0" dirty="0" smtClean="0"/>
              <a:t> </a:t>
            </a:r>
            <a:r>
              <a:rPr lang="en-US" baseline="0" dirty="0" smtClean="0"/>
              <a:t>deployment </a:t>
            </a:r>
            <a:r>
              <a:rPr lang="el-GR" baseline="0" dirty="0" smtClean="0"/>
              <a:t>είναι αυτό και ο χρήστης μπορεί να κάνει </a:t>
            </a:r>
            <a:r>
              <a:rPr lang="en-US" baseline="0" dirty="0" smtClean="0"/>
              <a:t>click </a:t>
            </a:r>
            <a:r>
              <a:rPr lang="el-GR" baseline="0" dirty="0" smtClean="0"/>
              <a:t>και να το δει. Αυτή λοιπόν είναι μια περίπτωση που μπορούμε σχετικά εύκολα να κάνουμε το </a:t>
            </a:r>
            <a:r>
              <a:rPr lang="en-US" baseline="0" dirty="0" smtClean="0"/>
              <a:t>mapping </a:t>
            </a:r>
            <a:r>
              <a:rPr lang="el-GR" baseline="0" dirty="0" smtClean="0"/>
              <a:t>σε κάποιο </a:t>
            </a:r>
            <a:r>
              <a:rPr lang="en-US" baseline="0" dirty="0" smtClean="0"/>
              <a:t>query.</a:t>
            </a:r>
          </a:p>
          <a:p>
            <a:endParaRPr lang="el-GR" baseline="0" dirty="0" smtClean="0"/>
          </a:p>
          <a:p>
            <a:r>
              <a:rPr lang="el-GR" baseline="0" dirty="0" smtClean="0"/>
              <a:t>Κάποιος θα μπορούσε να κοιτάξει έναν μηχανικό σχηματισμό των </a:t>
            </a:r>
            <a:r>
              <a:rPr lang="en-US" baseline="0" dirty="0" smtClean="0"/>
              <a:t>queries. </a:t>
            </a:r>
            <a:r>
              <a:rPr lang="el-GR" baseline="0" dirty="0" smtClean="0"/>
              <a:t>Εμείς θεωρούμε ότι αυτό είναι δύσκολο. Αυτό που κάναμε είναι κάτι το ενδιάμεσο. Εφόσον έχουμε το μηχανισμό να κάνουμε </a:t>
            </a:r>
            <a:r>
              <a:rPr lang="en-US" baseline="0" dirty="0" smtClean="0"/>
              <a:t>map</a:t>
            </a:r>
            <a:r>
              <a:rPr lang="el-GR" baseline="0" dirty="0" smtClean="0"/>
              <a:t> ερώτηση με σχετική ερώτηση. Κάποιος </a:t>
            </a:r>
            <a:r>
              <a:rPr lang="en-US" baseline="0" dirty="0" smtClean="0"/>
              <a:t>expert </a:t>
            </a:r>
            <a:r>
              <a:rPr lang="el-GR" baseline="0" dirty="0" smtClean="0"/>
              <a:t>μπορεί να απαντήσει ερωτήσεις που απαντώνται με κάποιο </a:t>
            </a:r>
            <a:r>
              <a:rPr lang="en-US" baseline="0" dirty="0" smtClean="0"/>
              <a:t>query </a:t>
            </a:r>
            <a:r>
              <a:rPr lang="el-GR" baseline="0" dirty="0" smtClean="0"/>
              <a:t>και το σύστημα από μόνο του μετά να εμφανίζει αυτή την απάντηση. </a:t>
            </a:r>
            <a:endParaRPr lang="en-US" baseline="0" dirty="0" smtClean="0"/>
          </a:p>
          <a:p>
            <a:endParaRPr lang="en-US" dirty="0" smtClean="0"/>
          </a:p>
          <a:p>
            <a:endParaRPr lang="en-US" dirty="0" smtClean="0"/>
          </a:p>
          <a:p>
            <a:r>
              <a:rPr lang="el-GR" dirty="0" smtClean="0"/>
              <a:t>Αν</a:t>
            </a:r>
            <a:r>
              <a:rPr lang="el-GR" baseline="0" dirty="0" smtClean="0"/>
              <a:t> ερχόταν μια ερώτηση όπως… </a:t>
            </a:r>
            <a:r>
              <a:rPr lang="en-US" dirty="0" smtClean="0"/>
              <a:t>What</a:t>
            </a:r>
            <a:r>
              <a:rPr lang="en-US" baseline="0" dirty="0" smtClean="0"/>
              <a:t> is the best performant and lower cost deployment for </a:t>
            </a:r>
            <a:r>
              <a:rPr lang="en-US" baseline="0" dirty="0" err="1" smtClean="0"/>
              <a:t>JEnterprise</a:t>
            </a:r>
            <a:r>
              <a:rPr lang="en-US" baseline="0" dirty="0" smtClean="0"/>
              <a:t> in a multi-cloud setup? </a:t>
            </a:r>
          </a:p>
          <a:p>
            <a:endParaRPr lang="en-US" baseline="0" dirty="0" smtClean="0"/>
          </a:p>
          <a:p>
            <a:r>
              <a:rPr lang="el-GR" baseline="0" dirty="0" smtClean="0"/>
              <a:t>Στόχος να κάνουμε </a:t>
            </a:r>
            <a:r>
              <a:rPr lang="en-US" baseline="0" dirty="0" smtClean="0"/>
              <a:t>narrow-down</a:t>
            </a:r>
            <a:r>
              <a:rPr lang="el-GR" baseline="0" dirty="0" smtClean="0"/>
              <a:t> τις </a:t>
            </a:r>
            <a:r>
              <a:rPr lang="en-US" baseline="0" dirty="0" smtClean="0"/>
              <a:t>classes</a:t>
            </a:r>
            <a:r>
              <a:rPr lang="el-GR" baseline="0" dirty="0" smtClean="0"/>
              <a:t>, ώστε να μειώσουμε όσον το δυνατόν περισσότερο τις πιθανές </a:t>
            </a:r>
            <a:r>
              <a:rPr lang="el-GR" baseline="0" dirty="0" err="1" smtClean="0"/>
              <a:t>απαντησεις</a:t>
            </a:r>
            <a:r>
              <a:rPr lang="en-US" baseline="0" dirty="0" smtClean="0"/>
              <a:t>.</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2325162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Ως </a:t>
            </a:r>
            <a:r>
              <a:rPr lang="en-US" dirty="0" smtClean="0"/>
              <a:t>training</a:t>
            </a:r>
            <a:r>
              <a:rPr lang="en-US" baseline="0" dirty="0" smtClean="0"/>
              <a:t> data </a:t>
            </a:r>
            <a:r>
              <a:rPr lang="el-GR" baseline="0" dirty="0" smtClean="0"/>
              <a:t>χρησιμοποιήθηκαν ερωτήσεις από το </a:t>
            </a:r>
            <a:r>
              <a:rPr lang="en-US" baseline="0" dirty="0" smtClean="0"/>
              <a:t>SO. </a:t>
            </a:r>
            <a:r>
              <a:rPr lang="el-GR" baseline="0" dirty="0" smtClean="0"/>
              <a:t>Εκεί υπάρχει αρκετή πληροφορία η οποία θα ενδιέφερε τους </a:t>
            </a:r>
            <a:r>
              <a:rPr lang="en-US" baseline="0" dirty="0" smtClean="0"/>
              <a:t>DevOps </a:t>
            </a:r>
            <a:r>
              <a:rPr lang="el-GR" baseline="0" dirty="0" smtClean="0"/>
              <a:t>χρήστες. </a:t>
            </a:r>
          </a:p>
          <a:p>
            <a:r>
              <a:rPr lang="en-US" baseline="0" dirty="0" smtClean="0"/>
              <a:t>To </a:t>
            </a:r>
            <a:r>
              <a:rPr lang="en-US" baseline="0" dirty="0" smtClean="0"/>
              <a:t>StackOverflow </a:t>
            </a:r>
            <a:r>
              <a:rPr lang="en-US" baseline="0" dirty="0" smtClean="0"/>
              <a:t>Community</a:t>
            </a:r>
            <a:r>
              <a:rPr lang="el-GR" baseline="0" dirty="0" smtClean="0"/>
              <a:t> </a:t>
            </a:r>
            <a:r>
              <a:rPr lang="el-GR" baseline="0" dirty="0" smtClean="0"/>
              <a:t>είναι ένα ΚΔ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r>
              <a:rPr lang="el-GR" baseline="0" dirty="0" smtClean="0"/>
              <a:t>Έτσι χρησιμοποιήσαμε ερωτήσεις με σχετικά</a:t>
            </a:r>
            <a:r>
              <a:rPr lang="en-US" baseline="0" dirty="0" smtClean="0"/>
              <a:t> tags </a:t>
            </a:r>
            <a:r>
              <a:rPr lang="el-GR" baseline="0" dirty="0" smtClean="0"/>
              <a:t>για να μπορούμε να κάνουμε </a:t>
            </a:r>
            <a:r>
              <a:rPr lang="en-US" baseline="0" dirty="0" smtClean="0"/>
              <a:t>train </a:t>
            </a:r>
            <a:r>
              <a:rPr lang="el-GR" baseline="0" dirty="0" smtClean="0"/>
              <a:t>το δικό μας δίκτυο.</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r>
              <a:rPr lang="el-GR" baseline="0" dirty="0" smtClean="0"/>
              <a:t>Τα </a:t>
            </a:r>
            <a:r>
              <a:rPr lang="en-US" baseline="0" dirty="0" smtClean="0"/>
              <a:t>tags </a:t>
            </a:r>
            <a:r>
              <a:rPr lang="el-GR" baseline="0" dirty="0" smtClean="0"/>
              <a:t>αυτά χρησιμοποιήθηκαν ως κατηγορίες για τον δικό μας </a:t>
            </a:r>
            <a:r>
              <a:rPr lang="en-US" baseline="0" dirty="0" smtClean="0"/>
              <a:t>classifier.</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 </a:t>
            </a:r>
          </a:p>
          <a:p>
            <a:r>
              <a:rPr lang="el-GR" baseline="0" dirty="0" smtClean="0"/>
              <a:t>Παρουσιάζουμε αυτή την ερώτηση διότι μπορούν να προκύψουν δύο σημαντικά συμπεράσματα από αυτή, πρώτον είναι πολύ δύσκολο να απαντηθεί χωρίς την ύπαρξη ενός </a:t>
            </a:r>
            <a:r>
              <a:rPr lang="en-US" baseline="0" dirty="0" smtClean="0"/>
              <a:t>repository </a:t>
            </a:r>
            <a:r>
              <a:rPr lang="el-GR" baseline="0" dirty="0" smtClean="0"/>
              <a:t>από πραγματικές εκτελέσεις των εφαρμογών …, και δεύτερον είναι μια ερώτηση η οποία μπορεί μια παρόμοια τέτοια ερώτηση να ερωτηθεί στο δικό μας ΚΔ.</a:t>
            </a:r>
          </a:p>
          <a:p>
            <a:endParaRPr lang="el-GR"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baseline="0" dirty="0" smtClean="0"/>
              <a:t>Προχωρώντας λοιπόν</a:t>
            </a:r>
            <a:r>
              <a:rPr lang="el-GR" baseline="0" dirty="0" smtClean="0"/>
              <a:t>,</a:t>
            </a:r>
          </a:p>
          <a:p>
            <a:r>
              <a:rPr lang="el-GR" baseline="0" dirty="0" smtClean="0"/>
              <a:t>Ουσιαστικά, χρησιμοποιήσαμε </a:t>
            </a:r>
            <a:r>
              <a:rPr lang="el-GR" baseline="0" dirty="0" smtClean="0"/>
              <a:t>ένα εργαλείο, </a:t>
            </a:r>
            <a:r>
              <a:rPr lang="el-GR" baseline="0" dirty="0" smtClean="0"/>
              <a:t>το οποίο δέχεται πρώτα ένα σύνολο δεδομένων, το οποίο είναι χωρισμένο σε </a:t>
            </a:r>
            <a:r>
              <a:rPr lang="en-US" baseline="0" dirty="0" smtClean="0"/>
              <a:t>classes</a:t>
            </a:r>
            <a:r>
              <a:rPr lang="el-GR" baseline="0" dirty="0" smtClean="0"/>
              <a:t>/κατηγορίες χρησιμοποιώντας τα </a:t>
            </a:r>
            <a:r>
              <a:rPr lang="en-US" baseline="0" dirty="0" smtClean="0"/>
              <a:t>tags,</a:t>
            </a:r>
            <a:r>
              <a:rPr lang="el-GR" baseline="0" dirty="0" smtClean="0"/>
              <a:t> </a:t>
            </a:r>
            <a:r>
              <a:rPr lang="el-GR" baseline="0" dirty="0" smtClean="0"/>
              <a:t>ώστε να γίνει «</a:t>
            </a:r>
            <a:r>
              <a:rPr lang="en-US" baseline="0" dirty="0" smtClean="0"/>
              <a:t>train</a:t>
            </a:r>
            <a:r>
              <a:rPr lang="el-GR" baseline="0" dirty="0" smtClean="0"/>
              <a:t>»</a:t>
            </a:r>
            <a:r>
              <a:rPr lang="en-US" baseline="0" dirty="0" smtClean="0"/>
              <a:t> </a:t>
            </a:r>
            <a:r>
              <a:rPr lang="el-GR" baseline="0" dirty="0" smtClean="0"/>
              <a:t>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Αυτό το εργαλείο είναι το </a:t>
            </a:r>
            <a:r>
              <a:rPr lang="en-US" baseline="0" dirty="0" smtClean="0"/>
              <a:t>NLP</a:t>
            </a:r>
            <a:r>
              <a:rPr lang="el-GR" baseline="0" dirty="0" smtClean="0"/>
              <a:t> </a:t>
            </a:r>
            <a:r>
              <a:rPr lang="en-US" baseline="0" dirty="0" smtClean="0"/>
              <a:t>topic classification </a:t>
            </a:r>
            <a:r>
              <a:rPr lang="el-GR" baseline="0" dirty="0" smtClean="0"/>
              <a:t>και χρησιμοποιήθηκε </a:t>
            </a:r>
            <a:r>
              <a:rPr lang="el-GR" baseline="0" dirty="0" smtClean="0"/>
              <a:t>ώστε να προσδιορίζεται η κατηγορία της ερώτησης που ανεβάζουν οι χρήστες στα </a:t>
            </a:r>
            <a:r>
              <a:rPr lang="en-US" baseline="0" dirty="0" smtClean="0"/>
              <a:t>group </a:t>
            </a:r>
            <a:r>
              <a:rPr lang="el-GR" baseline="0" dirty="0" smtClean="0"/>
              <a:t>του </a:t>
            </a:r>
            <a:r>
              <a:rPr lang="el-GR" baseline="0" dirty="0" smtClean="0"/>
              <a:t>ΚΔ</a:t>
            </a:r>
            <a:r>
              <a:rPr lang="en-US" baseline="0" dirty="0" smtClean="0"/>
              <a:t>.</a:t>
            </a:r>
          </a:p>
          <a:p>
            <a:r>
              <a:rPr lang="el-GR" baseline="0" dirty="0" smtClean="0"/>
              <a:t>Χρησιμοποιήσαμε </a:t>
            </a:r>
            <a:r>
              <a:rPr lang="en-US" baseline="0" dirty="0" smtClean="0"/>
              <a:t>NLP</a:t>
            </a:r>
            <a:r>
              <a:rPr lang="el-GR" baseline="0" dirty="0" smtClean="0"/>
              <a:t> διότι είναι μια τεχνική που εφαρμόζεται σε τέτοιες περιπτώσεις</a:t>
            </a:r>
            <a:r>
              <a:rPr lang="en-US" baseline="0" dirty="0" smtClean="0"/>
              <a:t>, </a:t>
            </a:r>
            <a:r>
              <a:rPr lang="el-GR" baseline="0" dirty="0" smtClean="0"/>
              <a:t>και είναι πιο </a:t>
            </a:r>
            <a:r>
              <a:rPr lang="en-US" baseline="0" dirty="0" smtClean="0"/>
              <a:t>accurate </a:t>
            </a:r>
            <a:r>
              <a:rPr lang="el-GR" baseline="0" dirty="0" smtClean="0"/>
              <a:t>από απλά εργαλεία που θα έκαναν απλό </a:t>
            </a:r>
            <a:r>
              <a:rPr lang="en-US" baseline="0" dirty="0" smtClean="0"/>
              <a:t>parse.</a:t>
            </a:r>
          </a:p>
          <a:p>
            <a:r>
              <a:rPr lang="en-US" baseline="0" dirty="0" smtClean="0"/>
              <a:t> </a:t>
            </a:r>
            <a:endParaRPr lang="el-GR" baseline="0" dirty="0" smtClean="0"/>
          </a:p>
          <a:p>
            <a:r>
              <a:rPr lang="el-GR" baseline="0" dirty="0" smtClean="0"/>
              <a:t>Έτσι το σχήμα δείχνει οι χρήστες του </a:t>
            </a:r>
            <a:r>
              <a:rPr lang="en-US" baseline="0" dirty="0" smtClean="0"/>
              <a:t>SO </a:t>
            </a:r>
            <a:r>
              <a:rPr lang="el-GR" baseline="0" dirty="0" smtClean="0"/>
              <a:t>ανεβάζουν τις ερωτήσεις τους στην κοινότητα</a:t>
            </a:r>
            <a:r>
              <a:rPr lang="en-US" baseline="0" dirty="0" smtClean="0"/>
              <a:t> </a:t>
            </a:r>
            <a:r>
              <a:rPr lang="el-GR" baseline="0" dirty="0" smtClean="0"/>
              <a:t>κατηγοριοποιημένες με διάφορα </a:t>
            </a:r>
            <a:r>
              <a:rPr lang="en-US" baseline="0" dirty="0" smtClean="0"/>
              <a:t>tags</a:t>
            </a:r>
            <a:r>
              <a:rPr lang="el-GR" baseline="0" dirty="0" smtClean="0"/>
              <a:t>, χρησιμοποιώντας το </a:t>
            </a:r>
            <a:r>
              <a:rPr lang="en-US" baseline="0" dirty="0" smtClean="0"/>
              <a:t>UI </a:t>
            </a:r>
            <a:r>
              <a:rPr lang="el-GR" baseline="0" dirty="0" smtClean="0"/>
              <a:t>του </a:t>
            </a:r>
            <a:r>
              <a:rPr lang="en-US" baseline="0" dirty="0" smtClean="0"/>
              <a:t>SO, </a:t>
            </a:r>
            <a:r>
              <a:rPr lang="el-GR" baseline="0" dirty="0" smtClean="0"/>
              <a:t>μετά το </a:t>
            </a:r>
            <a:r>
              <a:rPr lang="en-US" baseline="0" dirty="0" smtClean="0"/>
              <a:t>NPL classifier </a:t>
            </a:r>
            <a:r>
              <a:rPr lang="el-GR" baseline="0" dirty="0" smtClean="0"/>
              <a:t>παίρνει κάποιες ερωτήσεις από το </a:t>
            </a:r>
            <a:r>
              <a:rPr lang="en-US" baseline="0" dirty="0" smtClean="0"/>
              <a:t>SO</a:t>
            </a:r>
            <a:r>
              <a:rPr lang="el-GR" baseline="0" dirty="0" smtClean="0"/>
              <a:t>, χρησιμοποιώντας το </a:t>
            </a:r>
            <a:r>
              <a:rPr lang="en-US" baseline="0" dirty="0" smtClean="0"/>
              <a:t>SE API, </a:t>
            </a:r>
            <a:r>
              <a:rPr lang="el-GR" baseline="0" dirty="0" smtClean="0"/>
              <a:t>για να τις χρησιμοποιήσει ως </a:t>
            </a:r>
            <a:r>
              <a:rPr lang="en-US" baseline="0" dirty="0" smtClean="0"/>
              <a:t>training set </a:t>
            </a:r>
            <a:r>
              <a:rPr lang="el-GR" baseline="0" dirty="0" smtClean="0"/>
              <a:t>και να κατασκευάσει κάποιες τις δικές του κλάσεις που χρειάζεται ώστε μεταγενέστερες ερωτήσεις του δικού μας ΚΔ μπορούν να κατηγοριοποιηθούν.</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endParaRPr lang="en-US"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Λίγο </a:t>
            </a:r>
            <a:r>
              <a:rPr lang="el-GR" baseline="0" dirty="0" smtClean="0"/>
              <a:t>πιο συγκεκριμένα για το </a:t>
            </a:r>
            <a:r>
              <a:rPr lang="en-US" baseline="0" dirty="0" smtClean="0"/>
              <a:t>NLP Topic Classification, </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Το</a:t>
            </a:r>
            <a:r>
              <a:rPr lang="el-GR" baseline="0" dirty="0" smtClean="0"/>
              <a:t> </a:t>
            </a:r>
            <a:r>
              <a:rPr lang="en-US" dirty="0" smtClean="0"/>
              <a:t>Topic classification </a:t>
            </a:r>
            <a:r>
              <a:rPr lang="el-GR" dirty="0" smtClean="0"/>
              <a:t>είναι μια διαδικασία όπου</a:t>
            </a:r>
            <a:r>
              <a:rPr lang="el-GR" baseline="0" dirty="0" smtClean="0"/>
              <a:t> διάφορα </a:t>
            </a:r>
            <a:r>
              <a:rPr lang="en-US" baseline="0" dirty="0" smtClean="0"/>
              <a:t>text documents </a:t>
            </a:r>
            <a:r>
              <a:rPr lang="el-GR" baseline="0" dirty="0" smtClean="0"/>
              <a:t>μπορούν να λάβουν κάποιο </a:t>
            </a:r>
            <a:r>
              <a:rPr lang="en-US" baseline="0" dirty="0" smtClean="0"/>
              <a:t>topic label </a:t>
            </a:r>
            <a:r>
              <a:rPr lang="el-GR" baseline="0" dirty="0" smtClean="0"/>
              <a:t>με βάση κάποια κριτήρια. Ο στόχος ενός</a:t>
            </a:r>
            <a:r>
              <a:rPr lang="en-US" baseline="0" dirty="0" smtClean="0"/>
              <a:t> NLP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στον </a:t>
            </a:r>
            <a:r>
              <a:rPr lang="en-US" baseline="0" dirty="0" smtClean="0"/>
              <a:t>NLPC, </a:t>
            </a:r>
            <a:r>
              <a:rPr lang="el-GR" baseline="0" dirty="0" smtClean="0"/>
              <a:t>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Πρώτα ο </a:t>
            </a:r>
            <a:r>
              <a:rPr lang="en-US" baseline="0" dirty="0" smtClean="0"/>
              <a:t>NLPC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dirty="0" smtClean="0"/>
          </a:p>
          <a:p>
            <a:r>
              <a:rPr lang="el-GR" dirty="0" smtClean="0"/>
              <a:t>Έτσι ο</a:t>
            </a:r>
            <a:r>
              <a:rPr lang="el-GR" baseline="0" dirty="0" smtClean="0"/>
              <a:t> </a:t>
            </a:r>
            <a:r>
              <a:rPr lang="en-US" baseline="0" dirty="0" smtClean="0"/>
              <a:t>NLPC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p>
          <a:p>
            <a:endParaRPr lang="en-US" baseline="0" dirty="0" smtClean="0"/>
          </a:p>
          <a:p>
            <a:r>
              <a:rPr lang="el-GR" baseline="0" dirty="0" smtClean="0"/>
              <a:t>Εφόσον λοιπόν έχουμε κάνει </a:t>
            </a:r>
            <a:r>
              <a:rPr lang="en-US" baseline="0" dirty="0" smtClean="0"/>
              <a:t>train </a:t>
            </a:r>
            <a:r>
              <a:rPr lang="el-GR" baseline="0" dirty="0" smtClean="0"/>
              <a:t>τον αλγόριθμο αυτόν, τότε ελπίζουμε ότι μια καινούρια ερώτηση θα μπορούσε να αντιστοιχηθεί στην πιο κοντινή της κατηγορία και σαν αποτέλεσμα οι απαντήσεις εκεί πέρα να είναι σχετικές με την πιο κοντινή της ερώτηση. Εδώ θα μπορούσαμε να δώσουμε στον χρήστη μια λίστα από κοντινές ερωτήσεις.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Όσον</a:t>
            </a:r>
            <a:r>
              <a:rPr lang="el-GR" baseline="0" dirty="0" smtClean="0"/>
              <a:t> αφορά το </a:t>
            </a:r>
            <a:r>
              <a:rPr lang="en-US" baseline="0" dirty="0" smtClean="0"/>
              <a:t>UE</a:t>
            </a:r>
            <a:r>
              <a:rPr lang="el-GR" baseline="0" dirty="0" smtClean="0"/>
              <a:t>,</a:t>
            </a:r>
            <a:r>
              <a:rPr lang="en-US" baseline="0" dirty="0" smtClean="0"/>
              <a:t> </a:t>
            </a:r>
            <a:r>
              <a:rPr lang="el-GR" baseline="0" dirty="0" smtClean="0"/>
              <a:t>έ</a:t>
            </a:r>
            <a:r>
              <a:rPr lang="el-GR" dirty="0" smtClean="0"/>
              <a:t>γινε</a:t>
            </a:r>
            <a:r>
              <a:rPr lang="el-GR" baseline="0" dirty="0" smtClean="0"/>
              <a:t> </a:t>
            </a:r>
            <a:r>
              <a:rPr lang="el-GR" baseline="0" dirty="0" smtClean="0"/>
              <a:t>εκτενής δουλειά στην οποία συμμετείχα…</a:t>
            </a:r>
            <a:endParaRPr lang="en-US" dirty="0" smtClean="0"/>
          </a:p>
          <a:p>
            <a:endParaRPr lang="en-US" dirty="0" smtClean="0"/>
          </a:p>
          <a:p>
            <a:r>
              <a:rPr lang="en-US" dirty="0" smtClean="0"/>
              <a:t>To user interface</a:t>
            </a:r>
            <a:r>
              <a:rPr lang="en-US" baseline="0" dirty="0" smtClean="0"/>
              <a:t> evaluation </a:t>
            </a:r>
            <a:r>
              <a:rPr lang="el-GR" baseline="0" dirty="0" smtClean="0"/>
              <a:t>έγινε από </a:t>
            </a:r>
            <a:r>
              <a:rPr lang="en-US" baseline="0" dirty="0" smtClean="0"/>
              <a:t>HCI experts </a:t>
            </a:r>
            <a:r>
              <a:rPr lang="el-GR" baseline="0" dirty="0" smtClean="0"/>
              <a:t>στον τομέα αυτόν και εγώ με την σειρά μου βοήθησα ώστε η ΠΚΔ να μπορεί να κάνει </a:t>
            </a:r>
            <a:r>
              <a:rPr lang="en-US" baseline="0" dirty="0" smtClean="0"/>
              <a:t>support </a:t>
            </a:r>
            <a:r>
              <a:rPr lang="el-GR" baseline="0" dirty="0" smtClean="0"/>
              <a:t>το </a:t>
            </a:r>
            <a:r>
              <a:rPr lang="en-US" baseline="0" dirty="0" smtClean="0"/>
              <a:t>UIE </a:t>
            </a:r>
            <a:r>
              <a:rPr lang="el-GR" baseline="0" dirty="0" smtClean="0"/>
              <a:t>καθώς επίσης είχα </a:t>
            </a:r>
            <a:r>
              <a:rPr lang="en-US" baseline="0" dirty="0" smtClean="0"/>
              <a:t>contribution </a:t>
            </a:r>
            <a:r>
              <a:rPr lang="el-GR" baseline="0" dirty="0" smtClean="0"/>
              <a:t>σε μερικά </a:t>
            </a:r>
            <a:r>
              <a:rPr lang="en-US" baseline="0" dirty="0" smtClean="0"/>
              <a:t>Interviews </a:t>
            </a:r>
            <a:r>
              <a:rPr lang="el-GR" baseline="0" dirty="0" smtClean="0"/>
              <a:t>της αξιολόγησης με πιθανούς χρήστες του συστήματος ώστε να πάρουμε </a:t>
            </a:r>
            <a:r>
              <a:rPr lang="en-US" baseline="0" dirty="0" smtClean="0"/>
              <a:t>feedback </a:t>
            </a:r>
            <a:r>
              <a:rPr lang="el-GR" baseline="0" dirty="0" smtClean="0"/>
              <a:t>για την πλατφόρμα μας.</a:t>
            </a:r>
            <a:r>
              <a:rPr lang="en-US" baseline="0" dirty="0" smtClean="0"/>
              <a:t> </a:t>
            </a:r>
            <a:endParaRPr lang="el-GR" baseline="0" dirty="0" smtClean="0"/>
          </a:p>
          <a:p>
            <a:endParaRPr lang="el-GR" baseline="0" dirty="0" smtClean="0"/>
          </a:p>
          <a:p>
            <a:r>
              <a:rPr lang="el-GR" baseline="0" dirty="0" smtClean="0"/>
              <a:t>Οι </a:t>
            </a:r>
            <a:r>
              <a:rPr lang="el-GR" baseline="0" dirty="0" smtClean="0"/>
              <a:t>χρήστες που έλαβαν μέρος στην αξιολόγηση </a:t>
            </a:r>
            <a:r>
              <a:rPr lang="el-GR" baseline="0" dirty="0" smtClean="0"/>
              <a:t>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Τα στοιχεία των χρηστών αυτών φαίνονται στον πίνακα και χαρακτηριστικό είναι ότι οι 11 από τους 15 είχαν εμπειρία με  </a:t>
            </a:r>
            <a:r>
              <a:rPr lang="en-US" baseline="0" dirty="0" smtClean="0"/>
              <a:t>DevOps environments </a:t>
            </a:r>
            <a:r>
              <a:rPr lang="el-GR" baseline="0" dirty="0" smtClean="0"/>
              <a:t>πάνω από 2 χρόνια. </a:t>
            </a:r>
          </a:p>
          <a:p>
            <a:r>
              <a:rPr lang="el-GR" baseline="0" dirty="0" smtClean="0"/>
              <a:t>Οι </a:t>
            </a:r>
            <a:r>
              <a:rPr lang="el-GR" baseline="0" dirty="0" smtClean="0"/>
              <a:t>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l-GR" baseline="0" dirty="0" smtClean="0"/>
              <a:t>Γενικά η </a:t>
            </a:r>
            <a:r>
              <a:rPr lang="el-GR" baseline="0" dirty="0" err="1" smtClean="0"/>
              <a:t>κλιμακοσημότητα</a:t>
            </a:r>
            <a:r>
              <a:rPr lang="el-GR" baseline="0" dirty="0" smtClean="0"/>
              <a:t> των κοινωνικών δικτύων έχει μελετηθεί αρκετά. Φανταστείτε πόσο σημαντικό είναι αυτό για το </a:t>
            </a:r>
            <a:r>
              <a:rPr lang="en-US" baseline="0" dirty="0" err="1" smtClean="0"/>
              <a:t>facebook</a:t>
            </a:r>
            <a:r>
              <a:rPr lang="el-GR" baseline="0" dirty="0" smtClean="0"/>
              <a:t> που έχει 1 δισεκατομμύριο χρήστες, όποτε η δουλεία αυτή έχει κοιταχτεί αρκετά</a:t>
            </a:r>
            <a:r>
              <a:rPr lang="en-US" baseline="0" dirty="0" smtClean="0"/>
              <a:t>.</a:t>
            </a:r>
            <a:r>
              <a:rPr lang="el-GR" baseline="0" dirty="0" smtClean="0"/>
              <a:t> Στο δικό μας πρωτότυπο πρόσθεσα το </a:t>
            </a:r>
            <a:r>
              <a:rPr lang="en-US" baseline="0" dirty="0" smtClean="0"/>
              <a:t>layer 2, </a:t>
            </a:r>
            <a:r>
              <a:rPr lang="el-GR" baseline="0" dirty="0" smtClean="0"/>
              <a:t>το πρώτο πράγμα που μπορεί να γίνει</a:t>
            </a:r>
            <a:r>
              <a:rPr lang="en-US" baseline="0" dirty="0" smtClean="0"/>
              <a:t> bottleneck </a:t>
            </a:r>
            <a:r>
              <a:rPr lang="el-GR" baseline="0" dirty="0" smtClean="0"/>
              <a:t>είναι η βάση δεδομένων. Ωστόσο, όπως θα δούμε και παρακάτω και η </a:t>
            </a:r>
            <a:r>
              <a:rPr lang="en-US" baseline="0" dirty="0" smtClean="0"/>
              <a:t>CPU </a:t>
            </a:r>
            <a:r>
              <a:rPr lang="el-GR" baseline="0" dirty="0" smtClean="0"/>
              <a:t>του 1 ήταν ένα πρόβλημα οπότε πρόσθεσα και περισσότερα από ένα </a:t>
            </a:r>
            <a:r>
              <a:rPr lang="en-US" baseline="0" dirty="0" smtClean="0"/>
              <a:t>SNE </a:t>
            </a:r>
            <a:r>
              <a:rPr lang="el-GR" baseline="0" dirty="0" smtClean="0"/>
              <a:t>στο </a:t>
            </a:r>
            <a:r>
              <a:rPr lang="en-US" baseline="0" dirty="0" smtClean="0"/>
              <a:t>layer 1</a:t>
            </a:r>
            <a:r>
              <a:rPr lang="el-GR" baseline="0" dirty="0" smtClean="0"/>
              <a:t>.</a:t>
            </a:r>
            <a:endParaRPr lang="en-US" baseline="0" dirty="0" smtClean="0"/>
          </a:p>
          <a:p>
            <a:endParaRPr lang="en-US" baseline="0" dirty="0" smtClean="0"/>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με μια μικρή εισαγωγή,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τέλος, αυτή η παρουσίαση θα τελειώσει με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Στο</a:t>
            </a:r>
            <a:r>
              <a:rPr lang="el-GR" baseline="0" dirty="0" smtClean="0"/>
              <a:t> διάγραμμα </a:t>
            </a:r>
            <a:r>
              <a:rPr lang="el-GR" dirty="0" smtClean="0"/>
              <a:t>φαίνεται</a:t>
            </a:r>
            <a:r>
              <a:rPr lang="el-GR" baseline="0" dirty="0" smtClean="0"/>
              <a:t> το </a:t>
            </a:r>
            <a:r>
              <a:rPr lang="en-US" baseline="0" dirty="0" smtClean="0"/>
              <a:t>Response time </a:t>
            </a:r>
            <a:r>
              <a:rPr lang="el-GR" baseline="0" dirty="0" smtClean="0"/>
              <a:t>για το πρώτο </a:t>
            </a:r>
            <a:r>
              <a:rPr lang="en-US" baseline="0" dirty="0" smtClean="0"/>
              <a:t>deployment </a:t>
            </a:r>
            <a:r>
              <a:rPr lang="el-GR" baseline="0" dirty="0" smtClean="0"/>
              <a:t>με 3 διαφορετικά </a:t>
            </a:r>
            <a:r>
              <a:rPr lang="en-US" baseline="0" dirty="0" smtClean="0"/>
              <a:t>configurations. C1, 2, 3. </a:t>
            </a:r>
            <a:r>
              <a:rPr lang="el-GR" baseline="0" dirty="0" smtClean="0"/>
              <a:t>Για κάθε </a:t>
            </a:r>
            <a:r>
              <a:rPr lang="en-US" baseline="0" dirty="0" smtClean="0"/>
              <a:t>configuration </a:t>
            </a:r>
            <a:r>
              <a:rPr lang="el-GR" baseline="0" dirty="0" smtClean="0"/>
              <a:t>τρία διαφορετικά</a:t>
            </a:r>
            <a:r>
              <a:rPr lang="en-US" baseline="0" dirty="0" smtClean="0"/>
              <a:t> loads </a:t>
            </a:r>
            <a:r>
              <a:rPr lang="el-GR" baseline="0" dirty="0" smtClean="0"/>
              <a:t>χρησιμοποιήθηκαν, όπως φαίνεται στον πίνακα από κάτω,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21</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NLP </a:t>
            </a:r>
            <a:r>
              <a:rPr lang="el-GR" b="0"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a:t>
            </a:r>
            <a:r>
              <a:rPr lang="el-GR" b="0" baseline="0" dirty="0" smtClean="0"/>
              <a:t>ερωτήσεις</a:t>
            </a:r>
            <a:r>
              <a:rPr lang="en-US" b="0" baseline="0" dirty="0" smtClean="0"/>
              <a:t>.</a:t>
            </a:r>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την εισαγωγή.</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77500" lnSpcReduction="20000"/>
          </a:bodyPr>
          <a:lstStyle/>
          <a:p>
            <a:r>
              <a:rPr lang="el-GR" sz="1200" kern="1200" dirty="0" smtClean="0">
                <a:solidFill>
                  <a:schemeClr val="tx1"/>
                </a:solidFill>
                <a:effectLst/>
                <a:latin typeface="+mn-lt"/>
                <a:ea typeface="+mn-ea"/>
                <a:cs typeface="+mn-cs"/>
              </a:rPr>
              <a:t>Το κοινωνικό δίκτυο</a:t>
            </a:r>
            <a:r>
              <a:rPr lang="el-GR" sz="1200" kern="1200" baseline="0" dirty="0" smtClean="0">
                <a:solidFill>
                  <a:schemeClr val="tx1"/>
                </a:solidFill>
                <a:effectLst/>
                <a:latin typeface="+mn-lt"/>
                <a:ea typeface="+mn-ea"/>
                <a:cs typeface="+mn-cs"/>
              </a:rPr>
              <a:t> που παρουσιάζεται σε αυτήν την εργασία έχει ως στόχο τους </a:t>
            </a:r>
            <a:r>
              <a:rPr lang="en-US" sz="1200" kern="1200" baseline="0" dirty="0" smtClean="0">
                <a:solidFill>
                  <a:schemeClr val="tx1"/>
                </a:solidFill>
                <a:effectLst/>
                <a:latin typeface="+mn-lt"/>
                <a:ea typeface="+mn-ea"/>
                <a:cs typeface="+mn-cs"/>
              </a:rPr>
              <a:t>DevOps users</a:t>
            </a:r>
            <a:r>
              <a:rPr lang="el-GR" sz="1200" kern="1200" baseline="0" dirty="0" smtClean="0">
                <a:solidFill>
                  <a:schemeClr val="tx1"/>
                </a:solidFill>
                <a:effectLst/>
                <a:latin typeface="+mn-lt"/>
                <a:ea typeface="+mn-ea"/>
                <a:cs typeface="+mn-cs"/>
              </a:rPr>
              <a:t>(όπου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είναι τα αρχικά από το </a:t>
            </a:r>
            <a:r>
              <a:rPr lang="en-US" sz="1200" kern="1200" baseline="0" dirty="0" smtClean="0">
                <a:solidFill>
                  <a:schemeClr val="tx1"/>
                </a:solidFill>
                <a:effectLst/>
                <a:latin typeface="+mn-lt"/>
                <a:ea typeface="+mn-ea"/>
                <a:cs typeface="+mn-cs"/>
              </a:rPr>
              <a:t>Development and Operations</a:t>
            </a:r>
            <a:r>
              <a:rPr lang="el-GR" sz="1200" kern="1200" baseline="0" dirty="0" smtClean="0">
                <a:solidFill>
                  <a:schemeClr val="tx1"/>
                </a:solidFill>
                <a:effectLst/>
                <a:latin typeface="+mn-lt"/>
                <a:ea typeface="+mn-ea"/>
                <a:cs typeface="+mn-cs"/>
              </a:rPr>
              <a:t>), οι οποίοι είναι μ</a:t>
            </a:r>
            <a:r>
              <a:rPr lang="el-GR" sz="1200" kern="1200" dirty="0" smtClean="0">
                <a:solidFill>
                  <a:schemeClr val="tx1"/>
                </a:solidFill>
                <a:effectLst/>
                <a:latin typeface="+mn-lt"/>
                <a:ea typeface="+mn-ea"/>
                <a:cs typeface="+mn-cs"/>
              </a:rPr>
              <a:t>ια νέα τάση στην ΙΤ </a:t>
            </a:r>
            <a:r>
              <a:rPr lang="en-US" sz="1200" kern="1200" dirty="0" smtClean="0">
                <a:solidFill>
                  <a:schemeClr val="tx1"/>
                </a:solidFill>
                <a:effectLst/>
                <a:latin typeface="+mn-lt"/>
                <a:ea typeface="+mn-ea"/>
                <a:cs typeface="+mn-cs"/>
              </a:rPr>
              <a:t>industry</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και αποτελεί την τομή του </a:t>
            </a:r>
            <a:r>
              <a:rPr lang="en-US" sz="1200" kern="1200" baseline="0" dirty="0" smtClean="0">
                <a:solidFill>
                  <a:schemeClr val="tx1"/>
                </a:solidFill>
                <a:effectLst/>
                <a:latin typeface="+mn-lt"/>
                <a:ea typeface="+mn-ea"/>
                <a:cs typeface="+mn-cs"/>
              </a:rPr>
              <a:t>software engineering</a:t>
            </a:r>
            <a:r>
              <a:rPr lang="el-GR" sz="1200" kern="1200" baseline="0" dirty="0" smtClean="0">
                <a:solidFill>
                  <a:schemeClr val="tx1"/>
                </a:solidFill>
                <a:effectLst/>
                <a:latin typeface="+mn-lt"/>
                <a:ea typeface="+mn-ea"/>
                <a:cs typeface="+mn-cs"/>
              </a:rPr>
              <a:t>, των </a:t>
            </a:r>
            <a:r>
              <a:rPr lang="en-US" sz="1200" kern="1200" baseline="0" dirty="0" smtClean="0">
                <a:solidFill>
                  <a:schemeClr val="tx1"/>
                </a:solidFill>
                <a:effectLst/>
                <a:latin typeface="+mn-lt"/>
                <a:ea typeface="+mn-ea"/>
                <a:cs typeface="+mn-cs"/>
              </a:rPr>
              <a:t>IT operations</a:t>
            </a:r>
            <a:r>
              <a:rPr lang="el-GR" sz="1200" kern="1200" baseline="0" dirty="0" smtClean="0">
                <a:solidFill>
                  <a:schemeClr val="tx1"/>
                </a:solidFill>
                <a:effectLst/>
                <a:latin typeface="+mn-lt"/>
                <a:ea typeface="+mn-ea"/>
                <a:cs typeface="+mn-cs"/>
              </a:rPr>
              <a:t> και του </a:t>
            </a:r>
            <a:r>
              <a:rPr lang="en-US" sz="1200" kern="1200" baseline="0" dirty="0" smtClean="0">
                <a:solidFill>
                  <a:schemeClr val="tx1"/>
                </a:solidFill>
                <a:effectLst/>
                <a:latin typeface="+mn-lt"/>
                <a:ea typeface="+mn-ea"/>
                <a:cs typeface="+mn-cs"/>
              </a:rPr>
              <a:t>Quality Assurance. </a:t>
            </a:r>
            <a:endParaRPr lang="el-GR" sz="1200" kern="1200" baseline="0" dirty="0" smtClean="0">
              <a:solidFill>
                <a:schemeClr val="tx1"/>
              </a:solidFill>
              <a:effectLst/>
              <a:latin typeface="+mn-lt"/>
              <a:ea typeface="+mn-ea"/>
              <a:cs typeface="+mn-cs"/>
            </a:endParaRPr>
          </a:p>
          <a:p>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Σήμερα, οι </a:t>
            </a:r>
            <a:r>
              <a:rPr lang="en-US" sz="1200" kern="1200" dirty="0" smtClean="0">
                <a:solidFill>
                  <a:schemeClr val="tx1"/>
                </a:solidFill>
                <a:effectLst/>
                <a:latin typeface="+mn-lt"/>
                <a:ea typeface="+mn-ea"/>
                <a:cs typeface="+mn-cs"/>
              </a:rPr>
              <a:t>DevOps</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χρήστες </a:t>
            </a:r>
            <a:r>
              <a:rPr lang="el-GR" sz="1200" kern="1200" dirty="0" smtClean="0">
                <a:solidFill>
                  <a:schemeClr val="tx1"/>
                </a:solidFill>
                <a:effectLst/>
                <a:latin typeface="+mn-lt"/>
                <a:ea typeface="+mn-ea"/>
                <a:cs typeface="+mn-cs"/>
              </a:rPr>
              <a:t>για την Ανάπτυξη και Λειτουργεία Εφαρμογών, ειδικά αυτοί που ειδικεύονται στην ανάπτυξη εφαρμογών σε </a:t>
            </a:r>
            <a:r>
              <a:rPr lang="en-US" sz="1200" kern="1200" dirty="0" smtClean="0">
                <a:solidFill>
                  <a:schemeClr val="tx1"/>
                </a:solidFill>
                <a:effectLst/>
                <a:latin typeface="+mn-lt"/>
                <a:ea typeface="+mn-ea"/>
                <a:cs typeface="+mn-cs"/>
              </a:rPr>
              <a:t>cloud</a:t>
            </a:r>
            <a:r>
              <a:rPr lang="el-GR" sz="1200" kern="1200" dirty="0" smtClean="0">
                <a:solidFill>
                  <a:schemeClr val="tx1"/>
                </a:solidFill>
                <a:effectLst/>
                <a:latin typeface="+mn-lt"/>
                <a:ea typeface="+mn-ea"/>
                <a:cs typeface="+mn-cs"/>
              </a:rPr>
              <a:t>, περιπλανιούνται στο παγκόσμιο ιστό αναζητώντας </a:t>
            </a:r>
            <a:r>
              <a:rPr lang="el-GR" sz="1200" kern="1200" dirty="0" smtClean="0">
                <a:solidFill>
                  <a:schemeClr val="tx1"/>
                </a:solidFill>
                <a:effectLst/>
                <a:latin typeface="+mn-lt"/>
                <a:ea typeface="+mn-ea"/>
                <a:cs typeface="+mn-cs"/>
              </a:rPr>
              <a:t>αυτόματα </a:t>
            </a:r>
            <a:r>
              <a:rPr lang="el-GR" sz="1200" kern="1200" dirty="0" smtClean="0">
                <a:solidFill>
                  <a:schemeClr val="tx1"/>
                </a:solidFill>
                <a:effectLst/>
                <a:latin typeface="+mn-lt"/>
                <a:ea typeface="+mn-ea"/>
                <a:cs typeface="+mn-cs"/>
              </a:rPr>
              <a:t>εργαλεία όπως: το </a:t>
            </a:r>
            <a:r>
              <a:rPr lang="en-US" sz="1200" kern="1200" dirty="0" smtClean="0">
                <a:solidFill>
                  <a:schemeClr val="tx1"/>
                </a:solidFill>
                <a:effectLst/>
                <a:latin typeface="+mn-lt"/>
                <a:ea typeface="+mn-ea"/>
                <a:cs typeface="+mn-cs"/>
              </a:rPr>
              <a:t>Chef supermarket</a:t>
            </a:r>
            <a:r>
              <a:rPr lang="el-GR" sz="1200" kern="1200" baseline="0" dirty="0" smtClean="0">
                <a:solidFill>
                  <a:schemeClr val="tx1"/>
                </a:solidFill>
                <a:effectLst/>
                <a:latin typeface="+mn-lt"/>
                <a:ea typeface="+mn-ea"/>
                <a:cs typeface="+mn-cs"/>
              </a:rPr>
              <a:t> ή </a:t>
            </a:r>
            <a:r>
              <a:rPr lang="el-GR" sz="1200" kern="1200" dirty="0" smtClean="0">
                <a:solidFill>
                  <a:schemeClr val="tx1"/>
                </a:solidFill>
                <a:effectLst/>
                <a:latin typeface="+mn-lt"/>
                <a:ea typeface="+mn-ea"/>
                <a:cs typeface="+mn-cs"/>
              </a:rPr>
              <a:t>το </a:t>
            </a:r>
            <a:r>
              <a:rPr lang="en-US" sz="1200" kern="1200" dirty="0" smtClean="0">
                <a:solidFill>
                  <a:schemeClr val="tx1"/>
                </a:solidFill>
                <a:effectLst/>
                <a:latin typeface="+mn-lt"/>
                <a:ea typeface="+mn-ea"/>
                <a:cs typeface="+mn-cs"/>
              </a:rPr>
              <a:t>IBM Bluemix </a:t>
            </a:r>
            <a:r>
              <a:rPr lang="el-GR" sz="1200" kern="1200" dirty="0" smtClean="0">
                <a:solidFill>
                  <a:schemeClr val="tx1"/>
                </a:solidFill>
                <a:effectLst/>
                <a:latin typeface="+mn-lt"/>
                <a:ea typeface="+mn-ea"/>
                <a:cs typeface="+mn-cs"/>
              </a:rPr>
              <a:t>τα</a:t>
            </a:r>
            <a:r>
              <a:rPr lang="el-GR" sz="1200" kern="1200" baseline="0" dirty="0" smtClean="0">
                <a:solidFill>
                  <a:schemeClr val="tx1"/>
                </a:solidFill>
                <a:effectLst/>
                <a:latin typeface="+mn-lt"/>
                <a:ea typeface="+mn-ea"/>
                <a:cs typeface="+mn-cs"/>
              </a:rPr>
              <a:t> οποία είναι</a:t>
            </a:r>
            <a:r>
              <a:rPr lang="en-US" sz="1200" kern="120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εργαλεία</a:t>
            </a:r>
            <a:r>
              <a:rPr lang="el-GR" sz="1200" kern="1200" baseline="0" dirty="0" smtClean="0">
                <a:solidFill>
                  <a:schemeClr val="tx1"/>
                </a:solidFill>
                <a:effectLst/>
                <a:latin typeface="+mn-lt"/>
                <a:ea typeface="+mn-ea"/>
                <a:cs typeface="+mn-cs"/>
              </a:rPr>
              <a:t> γνωστά για </a:t>
            </a:r>
            <a:r>
              <a:rPr lang="en-US" sz="1200" kern="1200" baseline="0" dirty="0" smtClean="0">
                <a:solidFill>
                  <a:schemeClr val="tx1"/>
                </a:solidFill>
                <a:effectLst/>
                <a:latin typeface="+mn-lt"/>
                <a:ea typeface="+mn-ea"/>
                <a:cs typeface="+mn-cs"/>
              </a:rPr>
              <a:t>release engineering </a:t>
            </a:r>
            <a:r>
              <a:rPr lang="el-GR" sz="1200" kern="1200" baseline="0" dirty="0" smtClean="0">
                <a:solidFill>
                  <a:schemeClr val="tx1"/>
                </a:solidFill>
                <a:effectLst/>
                <a:latin typeface="+mn-lt"/>
                <a:ea typeface="+mn-ea"/>
                <a:cs typeface="+mn-cs"/>
              </a:rPr>
              <a:t>και βοηθάνε στο </a:t>
            </a:r>
            <a:r>
              <a:rPr lang="en-US" sz="1200" kern="1200" baseline="0" dirty="0" smtClean="0">
                <a:solidFill>
                  <a:schemeClr val="tx1"/>
                </a:solidFill>
                <a:effectLst/>
                <a:latin typeface="+mn-lt"/>
                <a:ea typeface="+mn-ea"/>
                <a:cs typeface="+mn-cs"/>
              </a:rPr>
              <a:t>design description</a:t>
            </a:r>
            <a:r>
              <a:rPr lang="el-GR" sz="1200" kern="1200" baseline="0" dirty="0" smtClean="0">
                <a:solidFill>
                  <a:schemeClr val="tx1"/>
                </a:solidFill>
                <a:effectLst/>
                <a:latin typeface="+mn-lt"/>
                <a:ea typeface="+mn-ea"/>
                <a:cs typeface="+mn-cs"/>
              </a:rPr>
              <a:t> του </a:t>
            </a:r>
            <a:r>
              <a:rPr lang="en-US" sz="1200" kern="1200" baseline="0" dirty="0" smtClean="0">
                <a:solidFill>
                  <a:schemeClr val="tx1"/>
                </a:solidFill>
                <a:effectLst/>
                <a:latin typeface="+mn-lt"/>
                <a:ea typeface="+mn-ea"/>
                <a:cs typeface="+mn-cs"/>
              </a:rPr>
              <a:t>application </a:t>
            </a:r>
            <a:r>
              <a:rPr lang="el-GR" sz="1200" kern="1200" baseline="0" dirty="0" smtClean="0">
                <a:solidFill>
                  <a:schemeClr val="tx1"/>
                </a:solidFill>
                <a:effectLst/>
                <a:latin typeface="+mn-lt"/>
                <a:ea typeface="+mn-ea"/>
                <a:cs typeface="+mn-cs"/>
              </a:rPr>
              <a:t>και στο </a:t>
            </a:r>
            <a:r>
              <a:rPr lang="en-US" sz="1200" kern="1200" baseline="0" dirty="0" smtClean="0">
                <a:solidFill>
                  <a:schemeClr val="tx1"/>
                </a:solidFill>
                <a:effectLst/>
                <a:latin typeface="+mn-lt"/>
                <a:ea typeface="+mn-ea"/>
                <a:cs typeface="+mn-cs"/>
              </a:rPr>
              <a:t>deployment.</a:t>
            </a:r>
            <a:endParaRPr lang="el-G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Το </a:t>
            </a:r>
            <a:r>
              <a:rPr lang="en-US" sz="1200" kern="1200" dirty="0" smtClean="0">
                <a:solidFill>
                  <a:schemeClr val="tx1"/>
                </a:solidFill>
                <a:effectLst/>
                <a:latin typeface="+mn-lt"/>
                <a:ea typeface="+mn-ea"/>
                <a:cs typeface="+mn-cs"/>
              </a:rPr>
              <a:t>Chef supermarket </a:t>
            </a:r>
            <a:r>
              <a:rPr lang="el-GR" sz="1200" kern="1200" dirty="0" smtClean="0">
                <a:solidFill>
                  <a:schemeClr val="tx1"/>
                </a:solidFill>
                <a:effectLst/>
                <a:latin typeface="+mn-lt"/>
                <a:ea typeface="+mn-ea"/>
                <a:cs typeface="+mn-cs"/>
              </a:rPr>
              <a:t>είναι ουσιαστικά</a:t>
            </a:r>
            <a:r>
              <a:rPr lang="el-GR" sz="1200" kern="1200" baseline="0" dirty="0" smtClean="0">
                <a:solidFill>
                  <a:schemeClr val="tx1"/>
                </a:solidFill>
                <a:effectLst/>
                <a:latin typeface="+mn-lt"/>
                <a:ea typeface="+mn-ea"/>
                <a:cs typeface="+mn-cs"/>
              </a:rPr>
              <a:t> μια πλατφόρμα η οποία μπορεί να κάνει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μια εφαρμογή σε </a:t>
            </a:r>
            <a:r>
              <a:rPr lang="en-US" sz="1200" kern="1200" baseline="0" dirty="0" smtClean="0">
                <a:solidFill>
                  <a:schemeClr val="tx1"/>
                </a:solidFill>
                <a:effectLst/>
                <a:latin typeface="+mn-lt"/>
                <a:ea typeface="+mn-ea"/>
                <a:cs typeface="+mn-cs"/>
              </a:rPr>
              <a:t>Cloud environments</a:t>
            </a:r>
            <a:r>
              <a:rPr lang="el-GR" sz="1200" kern="1200" baseline="0" dirty="0" smtClean="0">
                <a:solidFill>
                  <a:schemeClr val="tx1"/>
                </a:solidFill>
                <a:effectLst/>
                <a:latin typeface="+mn-lt"/>
                <a:ea typeface="+mn-ea"/>
                <a:cs typeface="+mn-cs"/>
              </a:rPr>
              <a:t>, η περιγραφή των </a:t>
            </a:r>
            <a:r>
              <a:rPr lang="en-US" sz="1200" kern="1200" baseline="0" dirty="0" smtClean="0">
                <a:solidFill>
                  <a:schemeClr val="tx1"/>
                </a:solidFill>
                <a:effectLst/>
                <a:latin typeface="+mn-lt"/>
                <a:ea typeface="+mn-ea"/>
                <a:cs typeface="+mn-cs"/>
              </a:rPr>
              <a:t>components </a:t>
            </a:r>
            <a:r>
              <a:rPr lang="el-GR" sz="1200" kern="1200" baseline="0" dirty="0" smtClean="0">
                <a:solidFill>
                  <a:schemeClr val="tx1"/>
                </a:solidFill>
                <a:effectLst/>
                <a:latin typeface="+mn-lt"/>
                <a:ea typeface="+mn-ea"/>
                <a:cs typeface="+mn-cs"/>
              </a:rPr>
              <a:t>που θα γίνουν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δίνεται με την μορφή κώδικα.</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Το </a:t>
            </a:r>
            <a:r>
              <a:rPr lang="en-US" sz="1200" kern="1200" baseline="0" dirty="0" smtClean="0">
                <a:solidFill>
                  <a:schemeClr val="tx1"/>
                </a:solidFill>
                <a:effectLst/>
                <a:latin typeface="+mn-lt"/>
                <a:ea typeface="+mn-ea"/>
                <a:cs typeface="+mn-cs"/>
              </a:rPr>
              <a:t>IBM Bluemix </a:t>
            </a:r>
            <a:r>
              <a:rPr lang="el-GR" sz="1200" kern="1200" baseline="0" dirty="0" smtClean="0">
                <a:solidFill>
                  <a:schemeClr val="tx1"/>
                </a:solidFill>
                <a:effectLst/>
                <a:latin typeface="+mn-lt"/>
                <a:ea typeface="+mn-ea"/>
                <a:cs typeface="+mn-cs"/>
              </a:rPr>
              <a:t>είναι μια πλατφόρμα που παρέχει μια </a:t>
            </a:r>
            <a:r>
              <a:rPr lang="en-US" sz="1200" kern="1200" baseline="0" dirty="0" smtClean="0">
                <a:solidFill>
                  <a:schemeClr val="tx1"/>
                </a:solidFill>
                <a:effectLst/>
                <a:latin typeface="+mn-lt"/>
                <a:ea typeface="+mn-ea"/>
                <a:cs typeface="+mn-cs"/>
              </a:rPr>
              <a:t>Cloud as a Service </a:t>
            </a:r>
            <a:r>
              <a:rPr lang="el-GR" sz="1200" kern="1200" baseline="0" dirty="0" smtClean="0">
                <a:solidFill>
                  <a:schemeClr val="tx1"/>
                </a:solidFill>
                <a:effectLst/>
                <a:latin typeface="+mn-lt"/>
                <a:ea typeface="+mn-ea"/>
                <a:cs typeface="+mn-cs"/>
              </a:rPr>
              <a:t>υπηρεσία. Παρέχει αρκετές γλώσσες προγραμματισμού και </a:t>
            </a:r>
            <a:r>
              <a:rPr lang="en-US" sz="1200" kern="1200" baseline="0" dirty="0" smtClean="0">
                <a:solidFill>
                  <a:schemeClr val="tx1"/>
                </a:solidFill>
                <a:effectLst/>
                <a:latin typeface="+mn-lt"/>
                <a:ea typeface="+mn-ea"/>
                <a:cs typeface="+mn-cs"/>
              </a:rPr>
              <a:t>services</a:t>
            </a:r>
            <a:r>
              <a:rPr lang="el-GR" sz="1200" kern="1200" baseline="0" dirty="0" smtClean="0">
                <a:solidFill>
                  <a:schemeClr val="tx1"/>
                </a:solidFill>
                <a:effectLst/>
                <a:latin typeface="+mn-lt"/>
                <a:ea typeface="+mn-ea"/>
                <a:cs typeface="+mn-cs"/>
              </a:rPr>
              <a:t> καθώς και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οι οποίοι μπορούν να βοηθήσουν με το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της εφαρμογής στο </a:t>
            </a:r>
            <a:r>
              <a:rPr lang="en-US" sz="1200" kern="1200" baseline="0" dirty="0" smtClean="0">
                <a:solidFill>
                  <a:schemeClr val="tx1"/>
                </a:solidFill>
                <a:effectLst/>
                <a:latin typeface="+mn-lt"/>
                <a:ea typeface="+mn-ea"/>
                <a:cs typeface="+mn-cs"/>
              </a:rPr>
              <a:t>Cloud.</a:t>
            </a:r>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Σε</a:t>
            </a:r>
            <a:r>
              <a:rPr lang="el-GR" sz="1200" kern="1200" baseline="0" dirty="0" smtClean="0">
                <a:solidFill>
                  <a:schemeClr val="tx1"/>
                </a:solidFill>
                <a:effectLst/>
                <a:latin typeface="+mn-lt"/>
                <a:ea typeface="+mn-ea"/>
                <a:cs typeface="+mn-cs"/>
              </a:rPr>
              <a:t> τέτοια περιβάλλοντα, </a:t>
            </a:r>
            <a:r>
              <a:rPr lang="el-GR" sz="1200" kern="1200" dirty="0" smtClean="0">
                <a:solidFill>
                  <a:schemeClr val="tx1"/>
                </a:solidFill>
                <a:effectLst/>
                <a:latin typeface="+mn-lt"/>
                <a:ea typeface="+mn-ea"/>
                <a:cs typeface="+mn-cs"/>
              </a:rPr>
              <a:t>ένα</a:t>
            </a:r>
            <a:r>
              <a:rPr lang="el-GR"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θέμα είναι να μπορεί κάποιος να προσδιορίσει πόσο καλό είναι ένα </a:t>
            </a:r>
            <a:r>
              <a:rPr lang="en-US" sz="1200" kern="1200" baseline="0" dirty="0" smtClean="0">
                <a:solidFill>
                  <a:schemeClr val="tx1"/>
                </a:solidFill>
                <a:effectLst/>
                <a:latin typeface="+mn-lt"/>
                <a:ea typeface="+mn-ea"/>
                <a:cs typeface="+mn-cs"/>
              </a:rPr>
              <a:t>deployment </a:t>
            </a:r>
            <a:r>
              <a:rPr lang="el-GR" sz="1200" kern="1200" baseline="0" dirty="0" smtClean="0">
                <a:solidFill>
                  <a:schemeClr val="tx1"/>
                </a:solidFill>
                <a:effectLst/>
                <a:latin typeface="+mn-lt"/>
                <a:ea typeface="+mn-ea"/>
                <a:cs typeface="+mn-cs"/>
              </a:rPr>
              <a:t>σε ένα </a:t>
            </a:r>
            <a:r>
              <a:rPr lang="en-US" sz="1200" kern="1200" baseline="0" dirty="0" smtClean="0">
                <a:solidFill>
                  <a:schemeClr val="tx1"/>
                </a:solidFill>
                <a:effectLst/>
                <a:latin typeface="+mn-lt"/>
                <a:ea typeface="+mn-ea"/>
                <a:cs typeface="+mn-cs"/>
              </a:rPr>
              <a:t>Cloud, </a:t>
            </a:r>
            <a:r>
              <a:rPr lang="el-GR" sz="1200" kern="1200" baseline="0" dirty="0" smtClean="0">
                <a:solidFill>
                  <a:schemeClr val="tx1"/>
                </a:solidFill>
                <a:effectLst/>
                <a:latin typeface="+mn-lt"/>
                <a:ea typeface="+mn-ea"/>
                <a:cs typeface="+mn-cs"/>
              </a:rPr>
              <a:t>η οποία είναι μια βασική ερώτηση, </a:t>
            </a:r>
            <a:r>
              <a:rPr lang="el-GR" sz="1200" kern="1200" baseline="0" dirty="0" smtClean="0">
                <a:solidFill>
                  <a:schemeClr val="tx1"/>
                </a:solidFill>
                <a:effectLst/>
                <a:latin typeface="+mn-lt"/>
                <a:ea typeface="+mn-ea"/>
                <a:cs typeface="+mn-cs"/>
              </a:rPr>
              <a:t>δηλαδή </a:t>
            </a:r>
            <a:r>
              <a:rPr lang="el-GR" sz="1200" kern="1200" baseline="0" dirty="0" smtClean="0">
                <a:solidFill>
                  <a:schemeClr val="tx1"/>
                </a:solidFill>
                <a:effectLst/>
                <a:latin typeface="+mn-lt"/>
                <a:ea typeface="+mn-ea"/>
                <a:cs typeface="+mn-cs"/>
              </a:rPr>
              <a:t>πόσο καλό είναι το</a:t>
            </a:r>
            <a:r>
              <a:rPr lang="en-US" sz="1200" kern="1200" baseline="0" dirty="0" smtClean="0">
                <a:solidFill>
                  <a:schemeClr val="tx1"/>
                </a:solidFill>
                <a:effectLst/>
                <a:latin typeface="+mn-lt"/>
                <a:ea typeface="+mn-ea"/>
                <a:cs typeface="+mn-cs"/>
              </a:rPr>
              <a:t> deployment X </a:t>
            </a:r>
            <a:r>
              <a:rPr lang="el-GR" sz="1200" kern="1200" baseline="0" dirty="0" smtClean="0">
                <a:solidFill>
                  <a:schemeClr val="tx1"/>
                </a:solidFill>
                <a:effectLst/>
                <a:latin typeface="+mn-lt"/>
                <a:ea typeface="+mn-ea"/>
                <a:cs typeface="+mn-cs"/>
              </a:rPr>
              <a:t>σε σχέση με το </a:t>
            </a:r>
            <a:r>
              <a:rPr lang="en-US" sz="1200" kern="1200" baseline="0" dirty="0" smtClean="0">
                <a:solidFill>
                  <a:schemeClr val="tx1"/>
                </a:solidFill>
                <a:effectLst/>
                <a:latin typeface="+mn-lt"/>
                <a:ea typeface="+mn-ea"/>
                <a:cs typeface="+mn-cs"/>
              </a:rPr>
              <a:t>deployment Y. </a:t>
            </a:r>
            <a:r>
              <a:rPr lang="el-GR" sz="1200" kern="1200" baseline="0" dirty="0" smtClean="0">
                <a:solidFill>
                  <a:schemeClr val="tx1"/>
                </a:solidFill>
                <a:effectLst/>
                <a:latin typeface="+mn-lt"/>
                <a:ea typeface="+mn-ea"/>
                <a:cs typeface="+mn-cs"/>
              </a:rPr>
              <a:t>Στο δικό μας ΚΔ, καταρχήν υπάρχει μια κοινότητα η οποία έχει μια συλλογική γνώση όπου βάζοντας μαζί και τα </a:t>
            </a:r>
            <a:r>
              <a:rPr lang="en-US" sz="1200" kern="1200" baseline="0" dirty="0" smtClean="0">
                <a:solidFill>
                  <a:schemeClr val="tx1"/>
                </a:solidFill>
                <a:effectLst/>
                <a:latin typeface="+mn-lt"/>
                <a:ea typeface="+mn-ea"/>
                <a:cs typeface="+mn-cs"/>
              </a:rPr>
              <a:t>executions data </a:t>
            </a:r>
            <a:r>
              <a:rPr lang="el-GR" sz="1200" kern="1200" baseline="0" dirty="0" smtClean="0">
                <a:solidFill>
                  <a:schemeClr val="tx1"/>
                </a:solidFill>
                <a:effectLst/>
                <a:latin typeface="+mn-lt"/>
                <a:ea typeface="+mn-ea"/>
                <a:cs typeface="+mn-cs"/>
              </a:rPr>
              <a:t>μπορούμε να βοηθήσουμε τους </a:t>
            </a:r>
            <a:r>
              <a:rPr lang="en-US" sz="1200" kern="1200" baseline="0" dirty="0" smtClean="0">
                <a:solidFill>
                  <a:schemeClr val="tx1"/>
                </a:solidFill>
                <a:effectLst/>
                <a:latin typeface="+mn-lt"/>
                <a:ea typeface="+mn-ea"/>
                <a:cs typeface="+mn-cs"/>
              </a:rPr>
              <a:t>cloud deployment specialists, </a:t>
            </a:r>
            <a:r>
              <a:rPr lang="el-GR" sz="1200" kern="1200" baseline="0" dirty="0" smtClean="0">
                <a:solidFill>
                  <a:schemeClr val="tx1"/>
                </a:solidFill>
                <a:effectLst/>
                <a:latin typeface="+mn-lt"/>
                <a:ea typeface="+mn-ea"/>
                <a:cs typeface="+mn-cs"/>
              </a:rPr>
              <a:t>τους ειδικούς στο </a:t>
            </a:r>
            <a:r>
              <a:rPr lang="en-US" sz="1200" kern="1200" baseline="0" dirty="0" smtClean="0">
                <a:solidFill>
                  <a:schemeClr val="tx1"/>
                </a:solidFill>
                <a:effectLst/>
                <a:latin typeface="+mn-lt"/>
                <a:ea typeface="+mn-ea"/>
                <a:cs typeface="+mn-cs"/>
              </a:rPr>
              <a:t>deployment, </a:t>
            </a:r>
            <a:r>
              <a:rPr lang="el-GR" sz="1200" kern="1200" baseline="0" dirty="0" smtClean="0">
                <a:solidFill>
                  <a:schemeClr val="tx1"/>
                </a:solidFill>
                <a:effectLst/>
                <a:latin typeface="+mn-lt"/>
                <a:ea typeface="+mn-ea"/>
                <a:cs typeface="+mn-cs"/>
              </a:rPr>
              <a:t>να καταλάβουν ποια </a:t>
            </a:r>
            <a:r>
              <a:rPr lang="en-US" sz="1200" kern="1200" baseline="0" dirty="0" smtClean="0">
                <a:solidFill>
                  <a:schemeClr val="tx1"/>
                </a:solidFill>
                <a:effectLst/>
                <a:latin typeface="+mn-lt"/>
                <a:ea typeface="+mn-ea"/>
                <a:cs typeface="+mn-cs"/>
              </a:rPr>
              <a:t>deployments </a:t>
            </a:r>
            <a:r>
              <a:rPr lang="el-GR" sz="1200" kern="1200" baseline="0" dirty="0" smtClean="0">
                <a:solidFill>
                  <a:schemeClr val="tx1"/>
                </a:solidFill>
                <a:effectLst/>
                <a:latin typeface="+mn-lt"/>
                <a:ea typeface="+mn-ea"/>
                <a:cs typeface="+mn-cs"/>
              </a:rPr>
              <a:t>είναι πιο καλά από άλλα.</a:t>
            </a: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baseline="0" dirty="0" smtClean="0">
                <a:solidFill>
                  <a:schemeClr val="tx1"/>
                </a:solidFill>
                <a:effectLst/>
                <a:latin typeface="+mn-lt"/>
                <a:ea typeface="+mn-ea"/>
                <a:cs typeface="+mn-cs"/>
              </a:rPr>
              <a:t>Πρώτο ερώτημα είναι πως αναπαριστούμε τις εφαρμογές αυτές. Σε αυτό χρησιμοποιούμε το </a:t>
            </a:r>
            <a:r>
              <a:rPr lang="en-US" sz="1200" kern="1200" baseline="0" dirty="0" smtClean="0">
                <a:solidFill>
                  <a:schemeClr val="tx1"/>
                </a:solidFill>
                <a:effectLst/>
                <a:latin typeface="+mn-lt"/>
                <a:ea typeface="+mn-ea"/>
                <a:cs typeface="+mn-cs"/>
              </a:rPr>
              <a:t>model driven engineer, </a:t>
            </a:r>
            <a:r>
              <a:rPr lang="el-GR" sz="1200" kern="1200" baseline="0" dirty="0" smtClean="0">
                <a:solidFill>
                  <a:schemeClr val="tx1"/>
                </a:solidFill>
                <a:effectLst/>
                <a:latin typeface="+mn-lt"/>
                <a:ea typeface="+mn-ea"/>
                <a:cs typeface="+mn-cs"/>
              </a:rPr>
              <a:t>δηλαδή χρησιμοποιούμε μοντέλα. Άρα οι εφαρμογές μας είναι γραμμένα σαν μοντέλα, χρησιμοποιώντας την </a:t>
            </a:r>
            <a:r>
              <a:rPr lang="en-US" sz="1200" kern="1200" baseline="0" dirty="0" smtClean="0">
                <a:solidFill>
                  <a:schemeClr val="tx1"/>
                </a:solidFill>
                <a:effectLst/>
                <a:latin typeface="+mn-lt"/>
                <a:ea typeface="+mn-ea"/>
                <a:cs typeface="+mn-cs"/>
              </a:rPr>
              <a:t>modelling </a:t>
            </a:r>
            <a:r>
              <a:rPr lang="el-GR" sz="1200" kern="1200" baseline="0" dirty="0" smtClean="0">
                <a:solidFill>
                  <a:schemeClr val="tx1"/>
                </a:solidFill>
                <a:effectLst/>
                <a:latin typeface="+mn-lt"/>
                <a:ea typeface="+mn-ea"/>
                <a:cs typeface="+mn-cs"/>
              </a:rPr>
              <a:t>γλώσσα </a:t>
            </a:r>
            <a:r>
              <a:rPr lang="en-US" sz="1200" kern="1200" baseline="0" dirty="0" smtClean="0">
                <a:solidFill>
                  <a:schemeClr val="tx1"/>
                </a:solidFill>
                <a:effectLst/>
                <a:latin typeface="+mn-lt"/>
                <a:ea typeface="+mn-ea"/>
                <a:cs typeface="+mn-cs"/>
              </a:rPr>
              <a:t>CAMEL, </a:t>
            </a:r>
            <a:r>
              <a:rPr lang="el-GR" sz="1200" kern="1200" baseline="0" dirty="0" smtClean="0">
                <a:solidFill>
                  <a:schemeClr val="tx1"/>
                </a:solidFill>
                <a:effectLst/>
                <a:latin typeface="+mn-lt"/>
                <a:ea typeface="+mn-ea"/>
                <a:cs typeface="+mn-cs"/>
              </a:rPr>
              <a:t>η </a:t>
            </a:r>
            <a:r>
              <a:rPr lang="el-GR" sz="1200" kern="1200" baseline="0" dirty="0" smtClean="0">
                <a:solidFill>
                  <a:schemeClr val="tx1"/>
                </a:solidFill>
                <a:effectLst/>
                <a:latin typeface="+mn-lt"/>
                <a:ea typeface="+mn-ea"/>
                <a:cs typeface="+mn-cs"/>
              </a:rPr>
              <a:t>οποία </a:t>
            </a:r>
            <a:r>
              <a:rPr lang="el-GR" sz="1200" kern="1200" baseline="0" dirty="0" smtClean="0">
                <a:solidFill>
                  <a:schemeClr val="tx1"/>
                </a:solidFill>
                <a:effectLst/>
                <a:latin typeface="+mn-lt"/>
                <a:ea typeface="+mn-ea"/>
                <a:cs typeface="+mn-cs"/>
              </a:rPr>
              <a:t>είναι μια καινούρια γλώσσα από το </a:t>
            </a:r>
            <a:r>
              <a:rPr lang="en-US" sz="1200" kern="1200" baseline="0" dirty="0" smtClean="0">
                <a:solidFill>
                  <a:schemeClr val="tx1"/>
                </a:solidFill>
                <a:effectLst/>
                <a:latin typeface="+mn-lt"/>
                <a:ea typeface="+mn-ea"/>
                <a:cs typeface="+mn-cs"/>
              </a:rPr>
              <a:t>project PaaSage </a:t>
            </a:r>
            <a:r>
              <a:rPr lang="el-GR" sz="1200" kern="1200" baseline="0" dirty="0" smtClean="0">
                <a:solidFill>
                  <a:schemeClr val="tx1"/>
                </a:solidFill>
                <a:effectLst/>
                <a:latin typeface="+mn-lt"/>
                <a:ea typeface="+mn-ea"/>
                <a:cs typeface="+mn-cs"/>
              </a:rPr>
              <a:t>και τα μοντέλα αυτά αποθηκεύονται σε ένα </a:t>
            </a:r>
            <a:r>
              <a:rPr lang="en-US" sz="1200" kern="1200" baseline="0" dirty="0" smtClean="0">
                <a:solidFill>
                  <a:schemeClr val="tx1"/>
                </a:solidFill>
                <a:effectLst/>
                <a:latin typeface="+mn-lt"/>
                <a:ea typeface="+mn-ea"/>
                <a:cs typeface="+mn-cs"/>
              </a:rPr>
              <a:t>repository</a:t>
            </a:r>
            <a:r>
              <a:rPr lang="el-GR" sz="1200" kern="1200" baseline="0" dirty="0" smtClean="0">
                <a:solidFill>
                  <a:schemeClr val="tx1"/>
                </a:solidFill>
                <a:effectLst/>
                <a:latin typeface="+mn-lt"/>
                <a:ea typeface="+mn-ea"/>
                <a:cs typeface="+mn-cs"/>
              </a:rPr>
              <a:t>  που λέγεται </a:t>
            </a:r>
            <a:r>
              <a:rPr lang="en-US" sz="1200" kern="1200" baseline="0" dirty="0" smtClean="0">
                <a:solidFill>
                  <a:schemeClr val="tx1"/>
                </a:solidFill>
                <a:effectLst/>
                <a:latin typeface="+mn-lt"/>
                <a:ea typeface="+mn-ea"/>
                <a:cs typeface="+mn-cs"/>
              </a:rPr>
              <a:t>CDO. </a:t>
            </a:r>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baseline="0" dirty="0" smtClean="0">
                <a:solidFill>
                  <a:schemeClr val="tx1"/>
                </a:solidFill>
                <a:effectLst/>
                <a:latin typeface="+mn-lt"/>
                <a:ea typeface="+mn-ea"/>
                <a:cs typeface="+mn-cs"/>
              </a:rPr>
              <a:t> </a:t>
            </a:r>
            <a:endParaRPr lang="el-G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Το</a:t>
            </a:r>
            <a:r>
              <a:rPr lang="el-GR" sz="1200" kern="1200" baseline="0" dirty="0" smtClean="0">
                <a:solidFill>
                  <a:schemeClr val="tx1"/>
                </a:solidFill>
                <a:effectLst/>
                <a:latin typeface="+mn-lt"/>
                <a:ea typeface="+mn-ea"/>
                <a:cs typeface="+mn-cs"/>
              </a:rPr>
              <a:t> πρόβλημα με αυτά τα εργαλεία </a:t>
            </a:r>
            <a:r>
              <a:rPr lang="el-GR" sz="1200" kern="1200" baseline="0" dirty="0" smtClean="0">
                <a:solidFill>
                  <a:schemeClr val="tx1"/>
                </a:solidFill>
                <a:effectLst/>
                <a:latin typeface="+mn-lt"/>
                <a:ea typeface="+mn-ea"/>
                <a:cs typeface="+mn-cs"/>
              </a:rPr>
              <a:t>που αναφέραμε, όπως το </a:t>
            </a:r>
            <a:r>
              <a:rPr lang="en-US" sz="1200" kern="1200" baseline="0" dirty="0" smtClean="0">
                <a:solidFill>
                  <a:schemeClr val="tx1"/>
                </a:solidFill>
                <a:effectLst/>
                <a:latin typeface="+mn-lt"/>
                <a:ea typeface="+mn-ea"/>
                <a:cs typeface="+mn-cs"/>
              </a:rPr>
              <a:t>Chef &amp; IBM Bluemix, </a:t>
            </a:r>
            <a:r>
              <a:rPr lang="el-GR" sz="1200" kern="1200" baseline="0" dirty="0" smtClean="0">
                <a:solidFill>
                  <a:schemeClr val="tx1"/>
                </a:solidFill>
                <a:effectLst/>
                <a:latin typeface="+mn-lt"/>
                <a:ea typeface="+mn-ea"/>
                <a:cs typeface="+mn-cs"/>
              </a:rPr>
              <a:t>είναι </a:t>
            </a:r>
            <a:r>
              <a:rPr lang="el-GR" sz="1200" kern="1200" baseline="0" dirty="0" smtClean="0">
                <a:solidFill>
                  <a:schemeClr val="tx1"/>
                </a:solidFill>
                <a:effectLst/>
                <a:latin typeface="+mn-lt"/>
                <a:ea typeface="+mn-ea"/>
                <a:cs typeface="+mn-cs"/>
              </a:rPr>
              <a:t>ότι οι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σ</a:t>
            </a:r>
            <a:r>
              <a:rPr lang="el-GR" sz="1200" kern="1200" dirty="0" smtClean="0">
                <a:solidFill>
                  <a:schemeClr val="tx1"/>
                </a:solidFill>
                <a:effectLst/>
                <a:latin typeface="+mn-lt"/>
                <a:ea typeface="+mn-ea"/>
                <a:cs typeface="+mn-cs"/>
              </a:rPr>
              <a:t>χεδόν χειροκίνητα προσαρμόζουν και εγκαθιστούν τις εφαρμογές τους</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κάνοντας </a:t>
            </a:r>
            <a:r>
              <a:rPr lang="en-US" sz="1200" kern="1200" baseline="0" dirty="0" smtClean="0">
                <a:solidFill>
                  <a:schemeClr val="tx1"/>
                </a:solidFill>
                <a:effectLst/>
                <a:latin typeface="+mn-lt"/>
                <a:ea typeface="+mn-ea"/>
                <a:cs typeface="+mn-cs"/>
              </a:rPr>
              <a:t>configure </a:t>
            </a:r>
            <a:r>
              <a:rPr lang="el-GR" sz="1200" kern="1200" baseline="0" dirty="0" smtClean="0">
                <a:solidFill>
                  <a:schemeClr val="tx1"/>
                </a:solidFill>
                <a:effectLst/>
                <a:latin typeface="+mn-lt"/>
                <a:ea typeface="+mn-ea"/>
                <a:cs typeface="+mn-cs"/>
              </a:rPr>
              <a:t>όλα τα </a:t>
            </a:r>
            <a:r>
              <a:rPr lang="en-US" sz="1200" kern="1200" baseline="0" dirty="0" smtClean="0">
                <a:solidFill>
                  <a:schemeClr val="tx1"/>
                </a:solidFill>
                <a:effectLst/>
                <a:latin typeface="+mn-lt"/>
                <a:ea typeface="+mn-ea"/>
                <a:cs typeface="+mn-cs"/>
              </a:rPr>
              <a:t>components </a:t>
            </a:r>
            <a:r>
              <a:rPr lang="el-GR" sz="1200" kern="1200" baseline="0" dirty="0" smtClean="0">
                <a:solidFill>
                  <a:schemeClr val="tx1"/>
                </a:solidFill>
                <a:effectLst/>
                <a:latin typeface="+mn-lt"/>
                <a:ea typeface="+mn-ea"/>
                <a:cs typeface="+mn-cs"/>
              </a:rPr>
              <a:t>της εφαρμογής. Προσφέρουμε ένα νέο τρόπο να διαχειρίζονται οι</a:t>
            </a:r>
            <a:r>
              <a:rPr lang="en-US" sz="1200" kern="1200" baseline="0" dirty="0" smtClean="0">
                <a:solidFill>
                  <a:schemeClr val="tx1"/>
                </a:solidFill>
                <a:effectLst/>
                <a:latin typeface="+mn-lt"/>
                <a:ea typeface="+mn-ea"/>
                <a:cs typeface="+mn-cs"/>
              </a:rPr>
              <a:t> DevOps </a:t>
            </a:r>
            <a:r>
              <a:rPr lang="el-GR" sz="1200" kern="1200" baseline="0" dirty="0" smtClean="0">
                <a:solidFill>
                  <a:schemeClr val="tx1"/>
                </a:solidFill>
                <a:effectLst/>
                <a:latin typeface="+mn-lt"/>
                <a:ea typeface="+mn-ea"/>
                <a:cs typeface="+mn-cs"/>
              </a:rPr>
              <a:t>τις εφαρμογές τους ως μοντέλα, προσφέροντας μια </a:t>
            </a:r>
            <a:r>
              <a:rPr lang="en-US" sz="1200" kern="1200" baseline="0" dirty="0" smtClean="0">
                <a:solidFill>
                  <a:schemeClr val="tx1"/>
                </a:solidFill>
                <a:effectLst/>
                <a:latin typeface="+mn-lt"/>
                <a:ea typeface="+mn-ea"/>
                <a:cs typeface="+mn-cs"/>
              </a:rPr>
              <a:t>model driven </a:t>
            </a:r>
            <a:r>
              <a:rPr lang="el-GR" sz="1200" kern="1200" baseline="0" dirty="0" smtClean="0">
                <a:solidFill>
                  <a:schemeClr val="tx1"/>
                </a:solidFill>
                <a:effectLst/>
                <a:latin typeface="+mn-lt"/>
                <a:ea typeface="+mn-ea"/>
                <a:cs typeface="+mn-cs"/>
              </a:rPr>
              <a:t>προσέγγιση που σαν στόχο έχει πιο γρήγορο </a:t>
            </a:r>
            <a:r>
              <a:rPr lang="en-US" sz="1200" kern="1200" baseline="0" dirty="0" smtClean="0">
                <a:solidFill>
                  <a:schemeClr val="tx1"/>
                </a:solidFill>
                <a:effectLst/>
                <a:latin typeface="+mn-lt"/>
                <a:ea typeface="+mn-ea"/>
                <a:cs typeface="+mn-cs"/>
              </a:rPr>
              <a:t>deployment</a:t>
            </a:r>
            <a:r>
              <a:rPr lang="el-GR" sz="1200" kern="1200" baseline="0" dirty="0" smtClean="0">
                <a:solidFill>
                  <a:schemeClr val="tx1"/>
                </a:solidFill>
                <a:effectLst/>
                <a:latin typeface="+mn-lt"/>
                <a:ea typeface="+mn-ea"/>
                <a:cs typeface="+mn-cs"/>
              </a:rPr>
              <a:t> των εφαρμογών.</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baseline="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Υπάρχουν μέχρι στιγμής κάποια</a:t>
            </a:r>
            <a:r>
              <a:rPr lang="el-GR" baseline="0" dirty="0" smtClean="0"/>
              <a:t> συστήματα που προσφέρουν στους </a:t>
            </a:r>
            <a:r>
              <a:rPr lang="en-US" baseline="0" dirty="0" smtClean="0"/>
              <a:t>DevOps </a:t>
            </a:r>
            <a:r>
              <a:rPr lang="el-GR" baseline="0" dirty="0" smtClean="0"/>
              <a:t>χρήστες τους κάποιες διευκολύνσεις αλλά λείπει από την περιοχή ένα σύστημα το οποίο να φέρνει στους τελικούς χρήστες τους όλη την πληροφορία που χρειάζονται για μια εφαρμογή καθώς επίσης και μια κοινότητα χρηστών η οποία να τους βοηθάει και να απαντάει ερωτήσεις τους</a:t>
            </a:r>
            <a:r>
              <a:rPr lang="el-GR" baseline="0" dirty="0" smtClean="0"/>
              <a:t>. Οπότε</a:t>
            </a:r>
            <a:r>
              <a:rPr lang="en-US" baseline="0" dirty="0" smtClean="0"/>
              <a:t>, </a:t>
            </a:r>
            <a:r>
              <a:rPr lang="el-GR" baseline="0" dirty="0" smtClean="0"/>
              <a:t>τώρα θα σας δείξω πως είναι το σύστημα αυτό και τι δυνατότητες προσφέρει το σύστημα…</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sz="1200" kern="1200" dirty="0" smtClean="0">
                <a:solidFill>
                  <a:schemeClr val="tx1"/>
                </a:solidFill>
                <a:effectLst/>
                <a:latin typeface="+mn-lt"/>
                <a:ea typeface="+mn-ea"/>
                <a:cs typeface="+mn-cs"/>
              </a:rPr>
              <a:t>Έτσι έρχεται το δικό μας ΚΔ</a:t>
            </a:r>
            <a:r>
              <a:rPr lang="el-GR" sz="1200" kern="1200" baseline="0" dirty="0" smtClean="0">
                <a:solidFill>
                  <a:schemeClr val="tx1"/>
                </a:solidFill>
                <a:effectLst/>
                <a:latin typeface="+mn-lt"/>
                <a:ea typeface="+mn-ea"/>
                <a:cs typeface="+mn-cs"/>
              </a:rPr>
              <a:t> που ένας β</a:t>
            </a:r>
            <a:r>
              <a:rPr lang="el-GR" sz="1200" kern="1200" dirty="0" smtClean="0">
                <a:solidFill>
                  <a:schemeClr val="tx1"/>
                </a:solidFill>
                <a:effectLst/>
                <a:latin typeface="+mn-lt"/>
                <a:ea typeface="+mn-ea"/>
                <a:cs typeface="+mn-cs"/>
              </a:rPr>
              <a:t>ασικός</a:t>
            </a:r>
            <a:r>
              <a:rPr lang="el-GR" sz="1200" kern="1200" baseline="0" dirty="0" smtClean="0">
                <a:solidFill>
                  <a:schemeClr val="tx1"/>
                </a:solidFill>
                <a:effectLst/>
                <a:latin typeface="+mn-lt"/>
                <a:ea typeface="+mn-ea"/>
                <a:cs typeface="+mn-cs"/>
              </a:rPr>
              <a:t> στόχος του σχεδιασμού είναι να δημιουργήσει έναν ισχυρό δεσμό μεταξύ του </a:t>
            </a:r>
            <a:r>
              <a:rPr lang="en-US" sz="1200" kern="1200" baseline="0" dirty="0" smtClean="0">
                <a:solidFill>
                  <a:schemeClr val="tx1"/>
                </a:solidFill>
                <a:effectLst/>
                <a:latin typeface="+mn-lt"/>
                <a:ea typeface="+mn-ea"/>
                <a:cs typeface="+mn-cs"/>
              </a:rPr>
              <a:t>software engineering </a:t>
            </a:r>
            <a:r>
              <a:rPr lang="el-GR" sz="1200" kern="1200" baseline="0" dirty="0" smtClean="0">
                <a:solidFill>
                  <a:schemeClr val="tx1"/>
                </a:solidFill>
                <a:effectLst/>
                <a:latin typeface="+mn-lt"/>
                <a:ea typeface="+mn-ea"/>
                <a:cs typeface="+mn-cs"/>
              </a:rPr>
              <a:t>και μιας κοινότητας προσανατολισμένης μεταξύ της επικοινωνίας και της συνεργασίας μεταξύ των χρηστών.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l-GR" sz="1200" kern="1200" baseline="0" dirty="0" smtClean="0">
                <a:solidFill>
                  <a:schemeClr val="tx1"/>
                </a:solidFill>
                <a:effectLst/>
                <a:latin typeface="+mn-lt"/>
                <a:ea typeface="+mn-ea"/>
                <a:cs typeface="+mn-cs"/>
              </a:rPr>
              <a:t>Από την πλευρά του </a:t>
            </a:r>
            <a:r>
              <a:rPr lang="en-US" sz="1200" kern="1200" baseline="0" dirty="0" smtClean="0">
                <a:solidFill>
                  <a:schemeClr val="tx1"/>
                </a:solidFill>
                <a:effectLst/>
                <a:latin typeface="+mn-lt"/>
                <a:ea typeface="+mn-ea"/>
                <a:cs typeface="+mn-cs"/>
              </a:rPr>
              <a:t>software engineering </a:t>
            </a:r>
            <a:r>
              <a:rPr lang="el-GR" sz="1200" kern="1200" baseline="0" dirty="0" smtClean="0">
                <a:solidFill>
                  <a:schemeClr val="tx1"/>
                </a:solidFill>
                <a:effectLst/>
                <a:latin typeface="+mn-lt"/>
                <a:ea typeface="+mn-ea"/>
                <a:cs typeface="+mn-cs"/>
              </a:rPr>
              <a:t>προσανατολίζεται στην δυνατότητα των χρηστών να δημιουργούν μοντέλα, να βλέπουν χρήσιμες πληροφορίες για αυτά τα μοντέλα, καθώς επίσης και στο να υπάρχει η δυνατότητα να γίνουν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και να μπορούν να επαναχρησιμοποιήσουν υπάρχοντα μοντέλα μέσα στο </a:t>
            </a:r>
            <a:r>
              <a:rPr lang="en-US" sz="1200" kern="1200" baseline="0" dirty="0" smtClean="0">
                <a:solidFill>
                  <a:schemeClr val="tx1"/>
                </a:solidFill>
                <a:effectLst/>
                <a:latin typeface="+mn-lt"/>
                <a:ea typeface="+mn-ea"/>
                <a:cs typeface="+mn-cs"/>
              </a:rPr>
              <a:t>SNP.</a:t>
            </a:r>
            <a:r>
              <a:rPr lang="el-GR" sz="1200" kern="1200" baseline="0" dirty="0" smtClean="0">
                <a:solidFill>
                  <a:schemeClr val="tx1"/>
                </a:solidFill>
                <a:effectLst/>
                <a:latin typeface="+mn-lt"/>
                <a:ea typeface="+mn-ea"/>
                <a:cs typeface="+mn-cs"/>
              </a:rPr>
              <a:t> Και γενικότερα φέρνει στο φως το </a:t>
            </a:r>
            <a:r>
              <a:rPr lang="en-US" sz="1200" kern="1200" baseline="0" dirty="0" smtClean="0">
                <a:solidFill>
                  <a:schemeClr val="tx1"/>
                </a:solidFill>
                <a:effectLst/>
                <a:latin typeface="+mn-lt"/>
                <a:ea typeface="+mn-ea"/>
                <a:cs typeface="+mn-cs"/>
              </a:rPr>
              <a:t>CAMEL repository </a:t>
            </a:r>
            <a:r>
              <a:rPr lang="el-GR" sz="1200" kern="1200" baseline="0" dirty="0" smtClean="0">
                <a:solidFill>
                  <a:schemeClr val="tx1"/>
                </a:solidFill>
                <a:effectLst/>
                <a:latin typeface="+mn-lt"/>
                <a:ea typeface="+mn-ea"/>
                <a:cs typeface="+mn-cs"/>
              </a:rPr>
              <a:t>των μοντέλων.</a:t>
            </a:r>
          </a:p>
          <a:p>
            <a:endParaRPr lang="el-GR" sz="1200" kern="1200" baseline="0" dirty="0" smtClean="0">
              <a:solidFill>
                <a:schemeClr val="tx1"/>
              </a:solidFill>
              <a:effectLst/>
              <a:latin typeface="+mn-lt"/>
              <a:ea typeface="+mn-ea"/>
              <a:cs typeface="+mn-cs"/>
            </a:endParaRPr>
          </a:p>
          <a:p>
            <a:r>
              <a:rPr lang="el-GR" sz="1200" kern="1200" baseline="0" dirty="0" smtClean="0">
                <a:solidFill>
                  <a:schemeClr val="tx1"/>
                </a:solidFill>
                <a:effectLst/>
                <a:latin typeface="+mn-lt"/>
                <a:ea typeface="+mn-ea"/>
                <a:cs typeface="+mn-cs"/>
              </a:rPr>
              <a:t>Από την πλευρά της κοινωνικής δικτύωσης, παρέχονται όλες οι δυνατότητες των «κλασικών» </a:t>
            </a:r>
            <a:r>
              <a:rPr lang="en-US" sz="1200" kern="1200" baseline="0" dirty="0" smtClean="0">
                <a:solidFill>
                  <a:schemeClr val="tx1"/>
                </a:solidFill>
                <a:effectLst/>
                <a:latin typeface="+mn-lt"/>
                <a:ea typeface="+mn-ea"/>
                <a:cs typeface="+mn-cs"/>
              </a:rPr>
              <a:t>Social Networks </a:t>
            </a:r>
            <a:r>
              <a:rPr lang="el-GR" sz="1200" kern="1200" baseline="0" dirty="0" smtClean="0">
                <a:solidFill>
                  <a:schemeClr val="tx1"/>
                </a:solidFill>
                <a:effectLst/>
                <a:latin typeface="+mn-lt"/>
                <a:ea typeface="+mn-ea"/>
                <a:cs typeface="+mn-cs"/>
              </a:rPr>
              <a:t>όπως η διαχείριση του </a:t>
            </a:r>
            <a:r>
              <a:rPr lang="en-US" sz="1200" kern="1200" baseline="0" dirty="0" smtClean="0">
                <a:solidFill>
                  <a:schemeClr val="tx1"/>
                </a:solidFill>
                <a:effectLst/>
                <a:latin typeface="+mn-lt"/>
                <a:ea typeface="+mn-ea"/>
                <a:cs typeface="+mn-cs"/>
              </a:rPr>
              <a:t>profile </a:t>
            </a:r>
            <a:r>
              <a:rPr lang="el-GR" sz="1200" kern="1200" baseline="0" dirty="0" smtClean="0">
                <a:solidFill>
                  <a:schemeClr val="tx1"/>
                </a:solidFill>
                <a:effectLst/>
                <a:latin typeface="+mn-lt"/>
                <a:ea typeface="+mn-ea"/>
                <a:cs typeface="+mn-cs"/>
              </a:rPr>
              <a:t>από τους χρήστες, η δυνατότητα να  συνδέονται με άλλους χρήστες ή να δημιουργούν και να συνδέονται σε ομάδες χρηστών. Καθώς επίσης, να συμμετέχουν σε συζητήσεις να βαθμολογούν θετικά ή αρνητικά τις ερωτήσεις και τις απαντήσεις άλλων χρηστών. </a:t>
            </a:r>
          </a:p>
          <a:p>
            <a:endParaRPr lang="el-GR"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Μέσω αυτού του τρόπου, ακόμα και χρήστες που δεν έχουν ιδιαίτερη εμπειρία με τα μοντέλα και συγκεκριμένα με τα </a:t>
            </a:r>
            <a:r>
              <a:rPr lang="en-US" sz="1200" kern="1200" baseline="0" dirty="0" smtClean="0">
                <a:solidFill>
                  <a:schemeClr val="tx1"/>
                </a:solidFill>
                <a:latin typeface="+mn-lt"/>
                <a:ea typeface="+mn-ea"/>
                <a:cs typeface="+mn-cs"/>
              </a:rPr>
              <a:t>CAMEL</a:t>
            </a:r>
            <a:r>
              <a:rPr lang="el-GR" sz="1200" kern="1200" baseline="0" dirty="0" smtClean="0">
                <a:solidFill>
                  <a:schemeClr val="tx1"/>
                </a:solidFill>
                <a:latin typeface="+mn-lt"/>
                <a:ea typeface="+mn-ea"/>
                <a:cs typeface="+mn-cs"/>
              </a:rPr>
              <a:t> μοντέλα, έχουν την δυνατότητα να δημιουργούν τις δικές τους εφαρμογές χρησιμοποιώντας </a:t>
            </a:r>
            <a:r>
              <a:rPr lang="en-US" sz="1200" kern="1200" baseline="0" dirty="0" smtClean="0">
                <a:solidFill>
                  <a:schemeClr val="tx1"/>
                </a:solidFill>
                <a:latin typeface="+mn-lt"/>
                <a:ea typeface="+mn-ea"/>
                <a:cs typeface="+mn-cs"/>
              </a:rPr>
              <a:t>components </a:t>
            </a:r>
            <a:r>
              <a:rPr lang="el-GR" sz="1200" kern="1200" baseline="0" dirty="0" smtClean="0">
                <a:solidFill>
                  <a:schemeClr val="tx1"/>
                </a:solidFill>
                <a:latin typeface="+mn-lt"/>
                <a:ea typeface="+mn-ea"/>
                <a:cs typeface="+mn-cs"/>
              </a:rPr>
              <a:t>από το </a:t>
            </a:r>
            <a:r>
              <a:rPr lang="en-US" sz="1200" kern="1200" baseline="0" dirty="0" smtClean="0">
                <a:solidFill>
                  <a:schemeClr val="tx1"/>
                </a:solidFill>
                <a:latin typeface="+mn-lt"/>
                <a:ea typeface="+mn-ea"/>
                <a:cs typeface="+mn-cs"/>
              </a:rPr>
              <a:t>Chef supermarket.</a:t>
            </a:r>
            <a:endParaRPr lang="el-GR" sz="1200" kern="1200" baseline="0" dirty="0" smtClean="0">
              <a:solidFill>
                <a:schemeClr val="tx1"/>
              </a:solidFill>
              <a:latin typeface="+mn-lt"/>
              <a:ea typeface="+mn-ea"/>
              <a:cs typeface="+mn-cs"/>
            </a:endParaRPr>
          </a:p>
          <a:p>
            <a:endParaRPr lang="el-GR"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Τέλος</a:t>
            </a:r>
            <a:r>
              <a:rPr lang="en-US"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και πιο σημαντικό είναι ότι μέσα από το </a:t>
            </a:r>
            <a:r>
              <a:rPr lang="en-US" sz="1200" kern="1200" baseline="0" dirty="0" smtClean="0">
                <a:solidFill>
                  <a:schemeClr val="tx1"/>
                </a:solidFill>
                <a:latin typeface="+mn-lt"/>
                <a:ea typeface="+mn-ea"/>
                <a:cs typeface="+mn-cs"/>
              </a:rPr>
              <a:t>community</a:t>
            </a:r>
            <a:r>
              <a:rPr lang="el-GR" sz="120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οι χρήστες μπορούν να αναφερθούν σε πραγματικά </a:t>
            </a:r>
            <a:r>
              <a:rPr lang="en-US" sz="1200" kern="1200" baseline="0" dirty="0" smtClean="0">
                <a:solidFill>
                  <a:schemeClr val="tx1"/>
                </a:solidFill>
                <a:latin typeface="+mn-lt"/>
                <a:ea typeface="+mn-ea"/>
                <a:cs typeface="+mn-cs"/>
              </a:rPr>
              <a:t>execution </a:t>
            </a:r>
            <a:r>
              <a:rPr lang="el-GR" sz="1200" kern="1200" baseline="0" dirty="0" smtClean="0">
                <a:solidFill>
                  <a:schemeClr val="tx1"/>
                </a:solidFill>
                <a:latin typeface="+mn-lt"/>
                <a:ea typeface="+mn-ea"/>
                <a:cs typeface="+mn-cs"/>
              </a:rPr>
              <a:t>των εφαρμογών(κάνοντας </a:t>
            </a:r>
            <a:r>
              <a:rPr lang="en-US" sz="1200" kern="1200" baseline="0" dirty="0" smtClean="0">
                <a:solidFill>
                  <a:schemeClr val="tx1"/>
                </a:solidFill>
                <a:latin typeface="+mn-lt"/>
                <a:ea typeface="+mn-ea"/>
                <a:cs typeface="+mn-cs"/>
              </a:rPr>
              <a:t>link </a:t>
            </a:r>
            <a:r>
              <a:rPr lang="el-GR" sz="1200" kern="1200" baseline="0" dirty="0" smtClean="0">
                <a:solidFill>
                  <a:schemeClr val="tx1"/>
                </a:solidFill>
                <a:latin typeface="+mn-lt"/>
                <a:ea typeface="+mn-ea"/>
                <a:cs typeface="+mn-cs"/>
              </a:rPr>
              <a:t>κάποιο μοντέλο) έτσι δεν υπάρχει μόνο η εμπειρία του καθενός αλλά αυτή υποστηρίζεται με πραγματικά </a:t>
            </a:r>
            <a:r>
              <a:rPr lang="en-US" sz="1200" kern="1200" baseline="0" dirty="0" smtClean="0">
                <a:solidFill>
                  <a:schemeClr val="tx1"/>
                </a:solidFill>
                <a:latin typeface="+mn-lt"/>
                <a:ea typeface="+mn-ea"/>
                <a:cs typeface="+mn-cs"/>
              </a:rPr>
              <a:t>data</a:t>
            </a:r>
            <a:r>
              <a:rPr lang="el-GR" sz="1200" kern="1200" baseline="0" dirty="0" smtClean="0">
                <a:solidFill>
                  <a:schemeClr val="tx1"/>
                </a:solidFill>
                <a:latin typeface="+mn-lt"/>
                <a:ea typeface="+mn-ea"/>
                <a:cs typeface="+mn-cs"/>
              </a:rPr>
              <a:t>. Το οποίο είναι πιο πέρα από το </a:t>
            </a:r>
            <a:r>
              <a:rPr lang="en-US" sz="1200" kern="1200" baseline="0" dirty="0" smtClean="0">
                <a:solidFill>
                  <a:schemeClr val="tx1"/>
                </a:solidFill>
                <a:latin typeface="+mn-lt"/>
                <a:ea typeface="+mn-ea"/>
                <a:cs typeface="+mn-cs"/>
              </a:rPr>
              <a:t>state of the art </a:t>
            </a:r>
            <a:r>
              <a:rPr lang="el-GR" sz="1200" kern="1200" baseline="0" dirty="0" smtClean="0">
                <a:solidFill>
                  <a:schemeClr val="tx1"/>
                </a:solidFill>
                <a:latin typeface="+mn-lt"/>
                <a:ea typeface="+mn-ea"/>
                <a:cs typeface="+mn-cs"/>
              </a:rPr>
              <a:t>σήμερα. Καθώς επίσης να έχουν </a:t>
            </a:r>
            <a:r>
              <a:rPr lang="en-US" sz="1200" kern="1200" baseline="0" dirty="0" smtClean="0">
                <a:solidFill>
                  <a:schemeClr val="tx1"/>
                </a:solidFill>
                <a:latin typeface="+mn-lt"/>
                <a:ea typeface="+mn-ea"/>
                <a:cs typeface="+mn-cs"/>
              </a:rPr>
              <a:t>real feedback</a:t>
            </a:r>
            <a:r>
              <a:rPr lang="el-GR" sz="1200" kern="1200" baseline="0" dirty="0" smtClean="0">
                <a:solidFill>
                  <a:schemeClr val="tx1"/>
                </a:solidFill>
                <a:latin typeface="+mn-lt"/>
                <a:ea typeface="+mn-ea"/>
                <a:cs typeface="+mn-cs"/>
              </a:rPr>
              <a:t> από την πλατφόρμα με διάφορα </a:t>
            </a:r>
            <a:r>
              <a:rPr lang="en-US" sz="1200" kern="1200" baseline="0" dirty="0" smtClean="0">
                <a:solidFill>
                  <a:schemeClr val="tx1"/>
                </a:solidFill>
                <a:latin typeface="+mn-lt"/>
                <a:ea typeface="+mn-ea"/>
                <a:cs typeface="+mn-cs"/>
              </a:rPr>
              <a:t>hints </a:t>
            </a:r>
            <a:r>
              <a:rPr lang="el-GR" sz="1200" kern="1200" baseline="0" dirty="0" smtClean="0">
                <a:solidFill>
                  <a:schemeClr val="tx1"/>
                </a:solidFill>
                <a:latin typeface="+mn-lt"/>
                <a:ea typeface="+mn-ea"/>
                <a:cs typeface="+mn-cs"/>
              </a:rPr>
              <a:t>καθώς επίσης και με αυτοματοποιημένες απαντήσεις που θα δούμε σε λίγο.</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Η συνεισφορές της</a:t>
            </a:r>
            <a:r>
              <a:rPr lang="el-GR" baseline="0" dirty="0" smtClean="0"/>
              <a:t> εργασίας μου είναι οι εξής:</a:t>
            </a:r>
          </a:p>
          <a:p>
            <a:r>
              <a:rPr lang="el-GR" baseline="0" dirty="0" smtClean="0"/>
              <a:t>1</a:t>
            </a:r>
            <a:r>
              <a:rPr lang="el-GR" baseline="30000" dirty="0" smtClean="0"/>
              <a:t>ον</a:t>
            </a:r>
            <a:r>
              <a:rPr lang="el-GR" dirty="0" smtClean="0"/>
              <a:t>: είχα</a:t>
            </a:r>
            <a:r>
              <a:rPr lang="el-GR" baseline="0" dirty="0" smtClean="0"/>
              <a:t> πρωταρχικό και κύριο λόγο στην υλοποίηση μια ΠΚΔ για </a:t>
            </a:r>
            <a:r>
              <a:rPr lang="en-US" baseline="0" dirty="0" smtClean="0"/>
              <a:t>cloud deployment specialists. </a:t>
            </a:r>
            <a:endParaRPr lang="el-GR" baseline="0" dirty="0" smtClean="0"/>
          </a:p>
          <a:p>
            <a:r>
              <a:rPr lang="el-GR" baseline="0" dirty="0" smtClean="0"/>
              <a:t>2</a:t>
            </a:r>
            <a:r>
              <a:rPr lang="el-GR" baseline="30000" dirty="0" smtClean="0"/>
              <a:t>ον</a:t>
            </a:r>
            <a:r>
              <a:rPr lang="el-GR" baseline="0" dirty="0" smtClean="0"/>
              <a:t>: Συνεισέφερα σημαντικά στο </a:t>
            </a:r>
            <a:r>
              <a:rPr lang="en-US" baseline="0" dirty="0" smtClean="0"/>
              <a:t>usability evaluation, </a:t>
            </a:r>
            <a:r>
              <a:rPr lang="el-GR" baseline="0" dirty="0" smtClean="0"/>
              <a:t>δηλαδή πόσο εύκολο είναι για τους χρήστες να το χρησιμοποιήσουν αυτό το σύστημα.</a:t>
            </a:r>
          </a:p>
          <a:p>
            <a:r>
              <a:rPr lang="el-GR" baseline="0" dirty="0" smtClean="0"/>
              <a:t>3</a:t>
            </a:r>
            <a:r>
              <a:rPr lang="el-GR" baseline="30000" dirty="0" smtClean="0"/>
              <a:t>ον</a:t>
            </a:r>
            <a:r>
              <a:rPr lang="el-GR" baseline="0" dirty="0" smtClean="0"/>
              <a:t>: Μετά έκανα μια ανάλυση της </a:t>
            </a:r>
            <a:r>
              <a:rPr lang="el-GR" baseline="0" dirty="0" err="1" smtClean="0"/>
              <a:t>κλιμακοσημότητας</a:t>
            </a:r>
            <a:r>
              <a:rPr lang="el-GR" baseline="0" dirty="0" smtClean="0"/>
              <a:t> αυτής της πλατφόρμας. </a:t>
            </a:r>
          </a:p>
          <a:p>
            <a:r>
              <a:rPr lang="el-GR" baseline="0" dirty="0" smtClean="0"/>
              <a:t>4</a:t>
            </a:r>
            <a:r>
              <a:rPr lang="el-GR" baseline="30000" dirty="0" smtClean="0"/>
              <a:t>ον</a:t>
            </a:r>
            <a:r>
              <a:rPr lang="el-GR" baseline="0" dirty="0" smtClean="0"/>
              <a:t>: Και τέλος διερεύνησα την χρήση τεχνικών </a:t>
            </a:r>
            <a:r>
              <a:rPr lang="en-US" baseline="0" dirty="0" smtClean="0"/>
              <a:t>NLP</a:t>
            </a:r>
            <a:r>
              <a:rPr lang="el-GR" baseline="0" dirty="0" smtClean="0"/>
              <a:t> χρησιμοποιώντας </a:t>
            </a:r>
            <a:r>
              <a:rPr lang="en-US" baseline="0" dirty="0" smtClean="0"/>
              <a:t>crowd-sourced data </a:t>
            </a:r>
            <a:r>
              <a:rPr lang="el-GR" baseline="0" dirty="0" smtClean="0"/>
              <a:t>ώστε η πλατφόρμα να μπορεί να προσδιορίζει την είσοδο (ερώτηση) που δημιουργεί ένας χρήστης στην κοινότητα</a:t>
            </a:r>
            <a:r>
              <a:rPr lang="en-US" baseline="0" dirty="0" smtClean="0"/>
              <a:t>.</a:t>
            </a:r>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b="0" dirty="0" smtClean="0"/>
              <a:t>Θα σας μιλήσω πρώτα για το</a:t>
            </a:r>
            <a:r>
              <a:rPr lang="el-GR" b="0" baseline="0" dirty="0" smtClean="0"/>
              <a:t> πώς είναι τα μοντέλα στο ΚΔ και πώς περιγράφονται.</a:t>
            </a:r>
          </a:p>
          <a:p>
            <a:endParaRPr lang="el-GR" b="0" dirty="0" smtClean="0"/>
          </a:p>
          <a:p>
            <a:r>
              <a:rPr lang="el-GR" b="0" dirty="0" smtClean="0"/>
              <a:t>Εδώ </a:t>
            </a:r>
            <a:r>
              <a:rPr lang="el-GR" b="0" dirty="0" smtClean="0"/>
              <a:t>παρουσιάζονται τα </a:t>
            </a:r>
            <a:r>
              <a:rPr lang="en-US" b="0" dirty="0" smtClean="0"/>
              <a:t>CAMEL</a:t>
            </a:r>
            <a:r>
              <a:rPr lang="en-US" b="0" baseline="0" dirty="0" smtClean="0"/>
              <a:t> </a:t>
            </a:r>
            <a:r>
              <a:rPr lang="el-GR" b="0" baseline="0" dirty="0" smtClean="0"/>
              <a:t>μοντέλα που είναι ο τρόπος με τον οποίο υλοποιούνται τα μοντέλα εφαρμογών στο κοινωνικό δίκτυο. Όπου </a:t>
            </a:r>
            <a:r>
              <a:rPr lang="en-US" b="0" dirty="0" smtClean="0"/>
              <a:t>CAMEL</a:t>
            </a:r>
            <a:r>
              <a:rPr lang="en-US" b="0" baseline="0" dirty="0" smtClean="0"/>
              <a:t> </a:t>
            </a:r>
            <a:r>
              <a:rPr lang="el-GR" b="0" baseline="0" dirty="0" smtClean="0"/>
              <a:t>είναι τα αρχικά για</a:t>
            </a:r>
            <a:r>
              <a:rPr lang="en-US" b="0" baseline="0" dirty="0" smtClean="0"/>
              <a:t> Cloud Application Modeling and Execution Language.</a:t>
            </a:r>
            <a:endParaRPr lang="en-US" b="0" dirty="0" smtClean="0"/>
          </a:p>
          <a:p>
            <a:r>
              <a:rPr lang="el-GR" b="0" dirty="0" smtClean="0"/>
              <a:t>Τα</a:t>
            </a:r>
            <a:r>
              <a:rPr lang="el-GR" b="0" baseline="0" dirty="0" smtClean="0"/>
              <a:t> </a:t>
            </a:r>
            <a:r>
              <a:rPr lang="en-US" b="0" baseline="0" dirty="0" smtClean="0"/>
              <a:t>CAMEL </a:t>
            </a:r>
            <a:r>
              <a:rPr lang="el-GR" b="0" baseline="0" dirty="0" smtClean="0"/>
              <a:t>μοντέλα περιλαμβάνουν διάφορες </a:t>
            </a:r>
            <a:r>
              <a:rPr lang="en-US" b="0" baseline="0" dirty="0" smtClean="0"/>
              <a:t>Domain-Specific-Languages, </a:t>
            </a:r>
            <a:r>
              <a:rPr lang="el-GR" b="0" baseline="0" dirty="0" smtClean="0"/>
              <a:t>όπως την</a:t>
            </a:r>
            <a:r>
              <a:rPr lang="en-US" b="0" dirty="0" smtClean="0"/>
              <a:t> Cloud Modeling Language (</a:t>
            </a:r>
            <a:r>
              <a:rPr lang="en-US" b="0" dirty="0" err="1" smtClean="0"/>
              <a:t>CloudML</a:t>
            </a:r>
            <a:r>
              <a:rPr lang="en-US" b="0" dirty="0" smtClean="0"/>
              <a:t>) </a:t>
            </a:r>
            <a:r>
              <a:rPr lang="el-GR" b="0" dirty="0" smtClean="0"/>
              <a:t>όπου είναι ένα</a:t>
            </a:r>
            <a:r>
              <a:rPr lang="el-GR" b="0" baseline="0" dirty="0" smtClean="0"/>
              <a:t> βασικό στοιχείο αυτής της οικογένειας</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dirty="0" smtClean="0"/>
              <a:t>Το </a:t>
            </a:r>
            <a:r>
              <a:rPr lang="en-US" b="0" dirty="0" smtClean="0"/>
              <a:t>Saloon, </a:t>
            </a:r>
            <a:r>
              <a:rPr lang="el-GR" b="0" dirty="0" smtClean="0"/>
              <a:t>όπου ορίζονται τα </a:t>
            </a:r>
            <a:r>
              <a:rPr lang="en-US" b="0" dirty="0" smtClean="0"/>
              <a:t>requirements/</a:t>
            </a:r>
            <a:r>
              <a:rPr lang="el-GR" b="0" dirty="0" smtClean="0"/>
              <a:t>απαιτήσεις</a:t>
            </a:r>
            <a:r>
              <a:rPr lang="en-US" b="0" dirty="0" smtClean="0"/>
              <a:t> </a:t>
            </a:r>
            <a:r>
              <a:rPr lang="el-GR" b="0" dirty="0" smtClean="0"/>
              <a:t>και οι</a:t>
            </a:r>
            <a:r>
              <a:rPr lang="el-GR" b="0" baseline="0" dirty="0" smtClean="0"/>
              <a:t> στόχοι της εφαρμογής.</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a:t>
            </a:r>
            <a:r>
              <a:rPr lang="en-US" b="0" dirty="0" smtClean="0"/>
              <a:t>services</a:t>
            </a:r>
            <a:r>
              <a:rPr lang="el-GR" b="0" dirty="0" smtClean="0"/>
              <a:t>.</a:t>
            </a:r>
            <a:endParaRPr lang="el-GR" b="0" dirty="0" smtClean="0"/>
          </a:p>
          <a:p>
            <a:r>
              <a:rPr lang="el-GR" b="0" dirty="0" smtClean="0"/>
              <a:t>Το </a:t>
            </a:r>
            <a:r>
              <a:rPr lang="en-US" b="0" dirty="0" smtClean="0"/>
              <a:t>Scalability </a:t>
            </a:r>
            <a:r>
              <a:rPr lang="en-US" b="0" dirty="0" smtClean="0"/>
              <a:t>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p>
          <a:p>
            <a:r>
              <a:rPr lang="el-GR" b="0" dirty="0" smtClean="0"/>
              <a:t>Και τέλος τα</a:t>
            </a:r>
            <a:r>
              <a:rPr lang="el-GR" b="0" baseline="0" dirty="0" smtClean="0"/>
              <a:t> </a:t>
            </a:r>
            <a:r>
              <a:rPr lang="en-US" b="0" dirty="0" smtClean="0"/>
              <a:t>Historical </a:t>
            </a:r>
            <a:r>
              <a:rPr lang="en-US" b="0" dirty="0" smtClean="0"/>
              <a:t>Execution</a:t>
            </a:r>
            <a:r>
              <a:rPr lang="en-US" b="0" baseline="0" dirty="0" smtClean="0"/>
              <a:t> </a:t>
            </a:r>
            <a:r>
              <a:rPr lang="en-US" b="0" baseline="0" dirty="0" smtClean="0"/>
              <a:t>Data</a:t>
            </a:r>
            <a:r>
              <a:rPr lang="el-GR" b="0" baseline="0" dirty="0" smtClean="0"/>
              <a:t> τα οποία είναι αρκετά χρήσιμα όπως είπαμε για να μπορούμε να εξάγουμε πληροφορία σχετικά με το πόσο καλά έτρεξε η εφαρμογή.</a:t>
            </a:r>
            <a:endParaRPr lang="en-US" b="0" baseline="0" dirty="0" smtClean="0"/>
          </a:p>
          <a:p>
            <a:endParaRPr lang="en-US" b="0" baseline="0" dirty="0" smtClean="0"/>
          </a:p>
          <a:p>
            <a:r>
              <a:rPr lang="el-GR" b="0" baseline="0" dirty="0" smtClean="0"/>
              <a:t>Η </a:t>
            </a:r>
            <a:r>
              <a:rPr lang="el-GR" b="0" baseline="0" dirty="0" err="1" smtClean="0"/>
              <a:t>μοντελοποίηση</a:t>
            </a:r>
            <a:r>
              <a:rPr lang="el-GR" b="0" baseline="0" dirty="0" smtClean="0"/>
              <a:t> των εφαρμογών υλοποιείται κάτω από το </a:t>
            </a:r>
            <a:r>
              <a:rPr lang="en-US" b="0" baseline="0" dirty="0" smtClean="0"/>
              <a:t>PaaSage project</a:t>
            </a:r>
            <a:r>
              <a:rPr lang="el-GR" b="0" baseline="0" dirty="0" smtClean="0"/>
              <a:t> </a:t>
            </a:r>
            <a:r>
              <a:rPr lang="el-GR" b="0" baseline="0" dirty="0" smtClean="0"/>
              <a:t>…..</a:t>
            </a:r>
          </a:p>
          <a:p>
            <a:endParaRPr lang="el-GR" b="0" baseline="0" dirty="0" smtClean="0"/>
          </a:p>
          <a:p>
            <a:r>
              <a:rPr lang="el-GR" b="0" baseline="0" dirty="0" smtClean="0"/>
              <a:t>Αυτό που σας δείχνω είναι ο λεγόμενος </a:t>
            </a:r>
            <a:r>
              <a:rPr lang="en-US" b="0" baseline="0" dirty="0" smtClean="0"/>
              <a:t>tree editor </a:t>
            </a:r>
            <a:r>
              <a:rPr lang="el-GR" b="0" baseline="0" dirty="0" smtClean="0"/>
              <a:t>του </a:t>
            </a:r>
            <a:r>
              <a:rPr lang="en-US" b="0" baseline="0" dirty="0" smtClean="0"/>
              <a:t>eclipse </a:t>
            </a:r>
            <a:r>
              <a:rPr lang="el-GR" b="0" baseline="0" dirty="0" smtClean="0"/>
              <a:t>και όταν κάποιος πατήσει εδώ μέσα βλέπει και άλλη πληροφορία που λίγο πολύ αυτό αντιστοιχεί στο παζλ που σας έδειξα πριν. Πίσω από τον </a:t>
            </a:r>
            <a:r>
              <a:rPr lang="en-US" b="0" baseline="0" dirty="0" smtClean="0"/>
              <a:t>tree editor </a:t>
            </a:r>
            <a:r>
              <a:rPr lang="el-GR" b="0" baseline="0" dirty="0" smtClean="0"/>
              <a:t>το μοντέλο αποθηκεύεται σε </a:t>
            </a:r>
            <a:r>
              <a:rPr lang="en-US" b="0" baseline="0" dirty="0" smtClean="0"/>
              <a:t>xml </a:t>
            </a:r>
            <a:r>
              <a:rPr lang="el-GR" b="0" baseline="0" dirty="0" smtClean="0"/>
              <a:t>μορφή.</a:t>
            </a:r>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b="0" baseline="0" dirty="0" smtClean="0"/>
              <a:t>Το </a:t>
            </a:r>
            <a:r>
              <a:rPr lang="el-GR" b="0" baseline="0" dirty="0" smtClean="0"/>
              <a:t>δικό μου </a:t>
            </a:r>
            <a:r>
              <a:rPr lang="en-US" b="0" baseline="0" dirty="0" smtClean="0"/>
              <a:t>contribution</a:t>
            </a:r>
            <a:r>
              <a:rPr lang="el-GR" b="0" baseline="0" dirty="0" smtClean="0"/>
              <a:t>, όπως είπα,</a:t>
            </a:r>
            <a:r>
              <a:rPr lang="en-US" b="0" baseline="0" dirty="0" smtClean="0"/>
              <a:t> </a:t>
            </a:r>
            <a:r>
              <a:rPr lang="el-GR" b="0" baseline="0" dirty="0" smtClean="0"/>
              <a:t>είναι </a:t>
            </a:r>
            <a:r>
              <a:rPr lang="el-GR" b="0" baseline="0" dirty="0" smtClean="0"/>
              <a:t>στο </a:t>
            </a:r>
            <a:r>
              <a:rPr lang="el-GR" b="0" baseline="0" dirty="0" smtClean="0"/>
              <a:t>κοινωνικό </a:t>
            </a:r>
            <a:r>
              <a:rPr lang="el-GR" b="0" baseline="0" dirty="0" smtClean="0"/>
              <a:t>δίκτυο</a:t>
            </a:r>
            <a:r>
              <a:rPr lang="el-GR" b="0" baseline="0" dirty="0" smtClean="0"/>
              <a:t>, όπου πήρα ένα υπάρχον σύστημα, Το </a:t>
            </a:r>
            <a:r>
              <a:rPr lang="en-US" b="0" baseline="0" dirty="0" smtClean="0"/>
              <a:t>Elgg Social Networking Engine, </a:t>
            </a:r>
            <a:r>
              <a:rPr lang="el-GR" b="0" baseline="0" dirty="0" smtClean="0"/>
              <a:t>το οποίο είναι ένα </a:t>
            </a:r>
            <a:r>
              <a:rPr lang="en-US" b="0" baseline="0" dirty="0" smtClean="0"/>
              <a:t>open source social networking platform. </a:t>
            </a:r>
            <a:r>
              <a:rPr lang="el-GR" baseline="0" dirty="0" smtClean="0"/>
              <a:t>Το </a:t>
            </a:r>
            <a:r>
              <a:rPr lang="en-US" baseline="0" dirty="0" smtClean="0"/>
              <a:t>Elgg Social Networking Engine </a:t>
            </a:r>
            <a:r>
              <a:rPr lang="el-GR" baseline="0" dirty="0" smtClean="0"/>
              <a:t>προσφέρει την απαραίτητη βασική λειτουργία την οποία χρειάζεται ένα </a:t>
            </a:r>
            <a:r>
              <a:rPr lang="en-US" baseline="0" dirty="0" smtClean="0"/>
              <a:t>SN</a:t>
            </a:r>
            <a:r>
              <a:rPr lang="el-GR" baseline="0" dirty="0" smtClean="0"/>
              <a:t>, όπως … και από κει και πέρα μπορεί να γίνει </a:t>
            </a:r>
            <a:r>
              <a:rPr lang="en-US" baseline="0" dirty="0" smtClean="0"/>
              <a:t>extend &amp; customize</a:t>
            </a:r>
            <a:r>
              <a:rPr lang="el-GR" baseline="0" dirty="0" smtClean="0"/>
              <a:t> δημιουργώντας καινούρια </a:t>
            </a:r>
            <a:r>
              <a:rPr lang="en-US" baseline="0" dirty="0" smtClean="0"/>
              <a:t>plugins. </a:t>
            </a:r>
            <a:r>
              <a:rPr lang="el-GR" baseline="0" dirty="0" smtClean="0"/>
              <a:t>Για να υποστηριχθεί η λειτουργικότητα του ΚΔ δημιουργήθηκαν 10 νέα </a:t>
            </a:r>
            <a:r>
              <a:rPr lang="en-US" baseline="0" dirty="0" smtClean="0"/>
              <a:t>plugins.</a:t>
            </a:r>
            <a:endParaRPr lang="el-GR" dirty="0" smtClean="0"/>
          </a:p>
          <a:p>
            <a:endParaRPr lang="el-GR" dirty="0" smtClean="0"/>
          </a:p>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9/22/2015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9/22/2015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9/22/2015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9/22/2015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9/22/2015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9/22/2015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9/22/2015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9/22/2015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9/22/2015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9/22/2015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9/22/2015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9/22/2015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networking platform for 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10</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833576" y="1219200"/>
            <a:ext cx="3476848" cy="4937125"/>
          </a:xfrm>
        </p:spPr>
      </p:pic>
    </p:spTree>
    <p:extLst>
      <p:ext uri="{BB962C8B-B14F-4D97-AF65-F5344CB8AC3E}">
        <p14:creationId xmlns:p14="http://schemas.microsoft.com/office/powerpoint/2010/main" val="341448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a:xfrm>
            <a:off x="2649721" y="6425743"/>
            <a:ext cx="3431814" cy="296367"/>
          </a:xfrm>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6" name="Picture 5"/>
          <p:cNvPicPr>
            <a:picLocks noChangeAspect="1"/>
          </p:cNvPicPr>
          <p:nvPr/>
        </p:nvPicPr>
        <p:blipFill rotWithShape="1">
          <a:blip r:embed="rId3"/>
          <a:srcRect t="4002" b="1"/>
          <a:stretch/>
        </p:blipFill>
        <p:spPr>
          <a:xfrm>
            <a:off x="6734630" y="1196752"/>
            <a:ext cx="1000265" cy="1289460"/>
          </a:xfrm>
          <a:prstGeom prst="rect">
            <a:avLst/>
          </a:prstGeom>
        </p:spPr>
      </p:pic>
      <p:pic>
        <p:nvPicPr>
          <p:cNvPr id="7" name="Picture 6"/>
          <p:cNvPicPr>
            <a:picLocks noChangeAspect="1"/>
          </p:cNvPicPr>
          <p:nvPr/>
        </p:nvPicPr>
        <p:blipFill>
          <a:blip r:embed="rId4"/>
          <a:stretch>
            <a:fillRect/>
          </a:stretch>
        </p:blipFill>
        <p:spPr>
          <a:xfrm>
            <a:off x="4602124" y="1361220"/>
            <a:ext cx="2219635" cy="438211"/>
          </a:xfrm>
          <a:prstGeom prst="rect">
            <a:avLst/>
          </a:prstGeom>
        </p:spPr>
      </p:pic>
      <p:pic>
        <p:nvPicPr>
          <p:cNvPr id="9" name="Picture 8"/>
          <p:cNvPicPr>
            <a:picLocks noChangeAspect="1"/>
          </p:cNvPicPr>
          <p:nvPr/>
        </p:nvPicPr>
        <p:blipFill>
          <a:blip r:embed="rId5"/>
          <a:stretch>
            <a:fillRect/>
          </a:stretch>
        </p:blipFill>
        <p:spPr>
          <a:xfrm>
            <a:off x="3635896" y="1185975"/>
            <a:ext cx="911731" cy="911731"/>
          </a:xfrm>
          <a:prstGeom prst="rect">
            <a:avLst/>
          </a:prstGeom>
        </p:spPr>
      </p:pic>
      <p:pic>
        <p:nvPicPr>
          <p:cNvPr id="10" name="Picture 9"/>
          <p:cNvPicPr>
            <a:picLocks noChangeAspect="1"/>
          </p:cNvPicPr>
          <p:nvPr/>
        </p:nvPicPr>
        <p:blipFill>
          <a:blip r:embed="rId6"/>
          <a:stretch>
            <a:fillRect/>
          </a:stretch>
        </p:blipFill>
        <p:spPr>
          <a:xfrm>
            <a:off x="3483437" y="2133692"/>
            <a:ext cx="1099396" cy="1364767"/>
          </a:xfrm>
          <a:prstGeom prst="rect">
            <a:avLst/>
          </a:prstGeom>
        </p:spPr>
      </p:pic>
      <p:pic>
        <p:nvPicPr>
          <p:cNvPr id="11" name="Picture 10"/>
          <p:cNvPicPr>
            <a:picLocks noChangeAspect="1"/>
          </p:cNvPicPr>
          <p:nvPr/>
        </p:nvPicPr>
        <p:blipFill>
          <a:blip r:embed="rId7"/>
          <a:stretch>
            <a:fillRect/>
          </a:stretch>
        </p:blipFill>
        <p:spPr>
          <a:xfrm>
            <a:off x="2658214" y="3534445"/>
            <a:ext cx="2867094" cy="2735194"/>
          </a:xfrm>
          <a:prstGeom prst="rect">
            <a:avLst/>
          </a:prstGeom>
        </p:spPr>
      </p:pic>
      <p:pic>
        <p:nvPicPr>
          <p:cNvPr id="12" name="Picture 11"/>
          <p:cNvPicPr>
            <a:picLocks noChangeAspect="1"/>
          </p:cNvPicPr>
          <p:nvPr/>
        </p:nvPicPr>
        <p:blipFill>
          <a:blip r:embed="rId8"/>
          <a:stretch>
            <a:fillRect/>
          </a:stretch>
        </p:blipFill>
        <p:spPr>
          <a:xfrm>
            <a:off x="6150947" y="2133692"/>
            <a:ext cx="1991003" cy="2663460"/>
          </a:xfrm>
          <a:prstGeom prst="rect">
            <a:avLst/>
          </a:prstGeom>
        </p:spPr>
      </p:pic>
      <p:pic>
        <p:nvPicPr>
          <p:cNvPr id="13" name="Picture 12"/>
          <p:cNvPicPr>
            <a:picLocks noChangeAspect="1"/>
          </p:cNvPicPr>
          <p:nvPr/>
        </p:nvPicPr>
        <p:blipFill>
          <a:blip r:embed="rId9"/>
          <a:stretch>
            <a:fillRect/>
          </a:stretch>
        </p:blipFill>
        <p:spPr>
          <a:xfrm>
            <a:off x="4582833" y="2741680"/>
            <a:ext cx="1781424" cy="714475"/>
          </a:xfrm>
          <a:prstGeom prst="rect">
            <a:avLst/>
          </a:prstGeom>
        </p:spPr>
      </p:pic>
      <p:pic>
        <p:nvPicPr>
          <p:cNvPr id="5" name="Picture 4"/>
          <p:cNvPicPr>
            <a:picLocks noChangeAspect="1"/>
          </p:cNvPicPr>
          <p:nvPr/>
        </p:nvPicPr>
        <p:blipFill>
          <a:blip r:embed="rId10"/>
          <a:stretch>
            <a:fillRect/>
          </a:stretch>
        </p:blipFill>
        <p:spPr>
          <a:xfrm>
            <a:off x="963157" y="2212529"/>
            <a:ext cx="2520280" cy="1362314"/>
          </a:xfrm>
          <a:prstGeom prst="rect">
            <a:avLst/>
          </a:prstGeo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12</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44824"/>
            <a:ext cx="8229600" cy="2574303"/>
          </a:xfrm>
        </p:spPr>
      </p:pic>
      <p:sp>
        <p:nvSpPr>
          <p:cNvPr id="5" name="Rectangle 4"/>
          <p:cNvSpPr/>
          <p:nvPr/>
        </p:nvSpPr>
        <p:spPr>
          <a:xfrm>
            <a:off x="1043607" y="2611795"/>
            <a:ext cx="1540233" cy="2160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Rectangle 6"/>
          <p:cNvSpPr/>
          <p:nvPr/>
        </p:nvSpPr>
        <p:spPr>
          <a:xfrm>
            <a:off x="2699792" y="2611795"/>
            <a:ext cx="604129" cy="2160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3419873" y="2611795"/>
            <a:ext cx="936104" cy="2160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105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StackOverflow Community</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a:t>
            </a:r>
            <a:r>
              <a:rPr lang="en-US" dirty="0" smtClean="0"/>
              <a:t>Classification (1/2)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82255"/>
            <a:ext cx="8229600" cy="990600"/>
          </a:xfrm>
        </p:spPr>
        <p:txBody>
          <a:bodyPr/>
          <a:lstStyle/>
          <a:p>
            <a:r>
              <a:rPr lang="en-US" dirty="0" smtClean="0"/>
              <a:t>Topic </a:t>
            </a:r>
            <a:r>
              <a:rPr lang="en-US" dirty="0" smtClean="0"/>
              <a:t>Classification (2/2)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15</a:t>
            </a:fld>
            <a:endParaRPr lang="en-GB"/>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19200"/>
            <a:ext cx="7919792" cy="49371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Process </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sp>
        <p:nvSpPr>
          <p:cNvPr id="5" name="Content Placeholder 4"/>
          <p:cNvSpPr>
            <a:spLocks noGrp="1"/>
          </p:cNvSpPr>
          <p:nvPr>
            <p:ph sz="quarter" idx="1"/>
          </p:nvPr>
        </p:nvSpPr>
        <p:spPr/>
        <p:txBody>
          <a:bodyPr/>
          <a:lstStyle/>
          <a:p>
            <a:r>
              <a:rPr lang="en-US" dirty="0" smtClean="0"/>
              <a:t>Focusing on User Interface</a:t>
            </a:r>
            <a:endParaRPr lang="en-US" dirty="0" smtClean="0"/>
          </a:p>
          <a:p>
            <a:r>
              <a:rPr lang="en-US" dirty="0" smtClean="0"/>
              <a:t>User </a:t>
            </a:r>
            <a:r>
              <a:rPr lang="en-US" dirty="0"/>
              <a:t>evaluation conducted</a:t>
            </a:r>
            <a:endParaRPr lang="en-US" dirty="0" smtClean="0"/>
          </a:p>
          <a:p>
            <a:r>
              <a:rPr lang="en-US" dirty="0" smtClean="0"/>
              <a:t>Results point to user requirements and user feedback</a:t>
            </a:r>
          </a:p>
          <a:p>
            <a:pPr marL="0" indent="0">
              <a:buNone/>
            </a:pPr>
            <a:endParaRPr lang="el-GR" dirty="0"/>
          </a:p>
        </p:txBody>
      </p:sp>
      <p:pic>
        <p:nvPicPr>
          <p:cNvPr id="6" name="Picture 5"/>
          <p:cNvPicPr>
            <a:picLocks noChangeAspect="1"/>
          </p:cNvPicPr>
          <p:nvPr/>
        </p:nvPicPr>
        <p:blipFill>
          <a:blip r:embed="rId3"/>
          <a:stretch>
            <a:fillRect/>
          </a:stretch>
        </p:blipFill>
        <p:spPr>
          <a:xfrm>
            <a:off x="1814512" y="2870835"/>
            <a:ext cx="5514975" cy="3286125"/>
          </a:xfrm>
          <a:prstGeom prst="rect">
            <a:avLst/>
          </a:prstGeom>
        </p:spPr>
      </p:pic>
    </p:spTree>
    <p:extLst>
      <p:ext uri="{BB962C8B-B14F-4D97-AF65-F5344CB8AC3E}">
        <p14:creationId xmlns:p14="http://schemas.microsoft.com/office/powerpoint/2010/main" val="3939292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a:t>
            </a:r>
            <a:r>
              <a:rPr lang="en-US" dirty="0" smtClean="0"/>
              <a:t>Feedback</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p>
          <a:p>
            <a:r>
              <a:rPr lang="en-GB" dirty="0" smtClean="0"/>
              <a:t>Design </a:t>
            </a:r>
            <a:r>
              <a:rPr lang="en-GB" dirty="0" smtClean="0"/>
              <a:t>and </a:t>
            </a:r>
            <a:r>
              <a:rPr lang="en-GB" dirty="0" smtClean="0"/>
              <a:t>Implementation</a:t>
            </a:r>
            <a:endParaRPr lang="en-GB" sz="2000" dirty="0" smtClean="0"/>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Time, adding </a:t>
            </a:r>
            <a:r>
              <a:rPr lang="en-US" dirty="0" err="1" smtClean="0"/>
              <a:t>Memcaches</a:t>
            </a:r>
            <a:r>
              <a:rPr lang="en-US" dirty="0" smtClean="0"/>
              <a:t> (1/2)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00732951"/>
              </p:ext>
            </p:extLst>
          </p:nvPr>
        </p:nvGraphicFramePr>
        <p:xfrm>
          <a:off x="5746631" y="4797152"/>
          <a:ext cx="2940169" cy="1112520"/>
        </p:xfrm>
        <a:graphic>
          <a:graphicData uri="http://schemas.openxmlformats.org/drawingml/2006/table">
            <a:tbl>
              <a:tblPr firstRow="1" bandRow="1">
                <a:tableStyleId>{2D5ABB26-0587-4C30-8999-92F81FD0307C}</a:tableStyleId>
              </a:tblPr>
              <a:tblGrid>
                <a:gridCol w="563906"/>
                <a:gridCol w="2376263"/>
              </a:tblGrid>
              <a:tr h="370840">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91880" y="1412776"/>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5220072"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6948264"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adding SNE (2/2)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Tree>
    <p:extLst>
      <p:ext uri="{BB962C8B-B14F-4D97-AF65-F5344CB8AC3E}">
        <p14:creationId xmlns:p14="http://schemas.microsoft.com/office/powerpoint/2010/main" val="1597133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a:t>
            </a:r>
            <a:r>
              <a:rPr lang="en-US" dirty="0"/>
              <a:t>Utilization,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6" y="2060847"/>
            <a:ext cx="8896259" cy="3744417"/>
          </a:xfrm>
        </p:spPr>
      </p:pic>
      <p:sp>
        <p:nvSpPr>
          <p:cNvPr id="7" name="Rectangle 6"/>
          <p:cNvSpPr/>
          <p:nvPr/>
        </p:nvSpPr>
        <p:spPr>
          <a:xfrm>
            <a:off x="3149600" y="2049138"/>
            <a:ext cx="34228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5796136" y="2060847"/>
            <a:ext cx="36004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085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 adding SNE (2/2</a:t>
            </a:r>
            <a:r>
              <a:rPr lang="en-US" dirty="0"/>
              <a:t>)</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Tree>
    <p:extLst>
      <p:ext uri="{BB962C8B-B14F-4D97-AF65-F5344CB8AC3E}">
        <p14:creationId xmlns:p14="http://schemas.microsoft.com/office/powerpoint/2010/main" val="1901867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smtClean="0"/>
              <a:t>NLP classification evaluation</a:t>
            </a:r>
            <a:endParaRPr lang="el-GR" dirty="0"/>
          </a:p>
        </p:txBody>
      </p:sp>
      <p:sp>
        <p:nvSpPr>
          <p:cNvPr id="3" name="Footer Placeholder 2"/>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24</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 y="3140968"/>
            <a:ext cx="7095238" cy="1971429"/>
          </a:xfrm>
          <a:prstGeom prst="rect">
            <a:avLst/>
          </a:prstGeom>
        </p:spPr>
      </p:pic>
      <p:pic>
        <p:nvPicPr>
          <p:cNvPr id="6" name="Picture 5"/>
          <p:cNvPicPr>
            <a:picLocks noChangeAspect="1"/>
          </p:cNvPicPr>
          <p:nvPr/>
        </p:nvPicPr>
        <p:blipFill>
          <a:blip r:embed="rId4"/>
          <a:stretch>
            <a:fillRect/>
          </a:stretch>
        </p:blipFill>
        <p:spPr>
          <a:xfrm>
            <a:off x="1362075" y="1334852"/>
            <a:ext cx="6419850" cy="1524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42725481"/>
              </p:ext>
            </p:extLst>
          </p:nvPr>
        </p:nvGraphicFramePr>
        <p:xfrm>
          <a:off x="1603248" y="3501008"/>
          <a:ext cx="6096000" cy="741680"/>
        </p:xfrm>
        <a:graphic>
          <a:graphicData uri="http://schemas.openxmlformats.org/drawingml/2006/table">
            <a:tbl>
              <a:tblPr bandRow="1">
                <a:tableStyleId>{0E3FDE45-AF77-4B5C-9715-49D594BDF05E}</a:tableStyleId>
              </a:tblPr>
              <a:tblGrid>
                <a:gridCol w="3048000"/>
                <a:gridCol w="3048000"/>
              </a:tblGrid>
              <a:tr h="370840">
                <a:tc>
                  <a:txBody>
                    <a:bodyPr/>
                    <a:lstStyle/>
                    <a:p>
                      <a:r>
                        <a:rPr lang="en-US" dirty="0" smtClean="0"/>
                        <a:t>True Positive</a:t>
                      </a:r>
                      <a:endParaRPr lang="el-GR" dirty="0"/>
                    </a:p>
                  </a:txBody>
                  <a:tcPr/>
                </a:tc>
                <a:tc>
                  <a:txBody>
                    <a:bodyPr/>
                    <a:lstStyle/>
                    <a:p>
                      <a:r>
                        <a:rPr lang="el-GR" dirty="0" smtClean="0"/>
                        <a:t>85</a:t>
                      </a:r>
                      <a:endParaRPr lang="el-GR" dirty="0"/>
                    </a:p>
                  </a:txBody>
                  <a:tcPr/>
                </a:tc>
              </a:tr>
              <a:tr h="370840">
                <a:tc>
                  <a:txBody>
                    <a:bodyPr/>
                    <a:lstStyle/>
                    <a:p>
                      <a:r>
                        <a:rPr lang="en-US" dirty="0" smtClean="0"/>
                        <a:t>False Negative</a:t>
                      </a:r>
                      <a:endParaRPr lang="el-GR" dirty="0"/>
                    </a:p>
                  </a:txBody>
                  <a:tcPr/>
                </a:tc>
                <a:tc>
                  <a:txBody>
                    <a:bodyPr/>
                    <a:lstStyle/>
                    <a:p>
                      <a:r>
                        <a:rPr lang="el-GR" dirty="0" smtClean="0"/>
                        <a:t>65</a:t>
                      </a:r>
                      <a:endParaRPr lang="el-GR"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7636710"/>
              </p:ext>
            </p:extLst>
          </p:nvPr>
        </p:nvGraphicFramePr>
        <p:xfrm>
          <a:off x="1524000" y="499099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Accuracy</a:t>
                      </a:r>
                      <a:endParaRPr lang="el-GR" dirty="0"/>
                    </a:p>
                  </a:txBody>
                  <a:tcPr/>
                </a:tc>
                <a:tc>
                  <a:txBody>
                    <a:bodyPr/>
                    <a:lstStyle/>
                    <a:p>
                      <a:r>
                        <a:rPr kumimoji="0" lang="el-GR" b="0" i="0" kern="1200" dirty="0" smtClean="0">
                          <a:solidFill>
                            <a:schemeClr val="lt1"/>
                          </a:solidFill>
                          <a:effectLst/>
                          <a:latin typeface="+mn-lt"/>
                          <a:ea typeface="+mn-ea"/>
                          <a:cs typeface="+mn-cs"/>
                        </a:rPr>
                        <a:t>56.67%</a:t>
                      </a:r>
                      <a:endParaRPr lang="el-GR" dirty="0"/>
                    </a:p>
                  </a:txBody>
                  <a:tcPr/>
                </a:tc>
              </a:tr>
            </a:tbl>
          </a:graphicData>
        </a:graphic>
      </p:graphicFrame>
    </p:spTree>
    <p:extLst>
      <p:ext uri="{BB962C8B-B14F-4D97-AF65-F5344CB8AC3E}">
        <p14:creationId xmlns:p14="http://schemas.microsoft.com/office/powerpoint/2010/main" val="26477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a:t>
            </a:r>
            <a:r>
              <a:rPr lang="en-US" dirty="0" smtClean="0"/>
              <a:t>user evaluation</a:t>
            </a:r>
            <a:endParaRPr lang="en-US" dirty="0" smtClean="0"/>
          </a:p>
          <a:p>
            <a:pPr lvl="1"/>
            <a:r>
              <a:rPr lang="en-US" dirty="0" smtClean="0"/>
              <a:t>A social network User Interface is implemented for DevOps cloud deployment specialists.</a:t>
            </a:r>
          </a:p>
          <a:p>
            <a:pPr lvl="1"/>
            <a:r>
              <a:rPr lang="en-US" dirty="0" smtClean="0"/>
              <a:t>A scalable system architecture of our SNP is presented.</a:t>
            </a:r>
          </a:p>
          <a:p>
            <a:pPr lvl="1"/>
            <a:r>
              <a:rPr lang="en-US" dirty="0"/>
              <a:t>The SN Platform can perform NLP classification on the user’s input</a:t>
            </a:r>
            <a:r>
              <a:rPr lang="en-US" dirty="0" smtClean="0"/>
              <a:t>.</a:t>
            </a:r>
          </a:p>
          <a:p>
            <a:r>
              <a:rPr lang="en-US" dirty="0" smtClean="0"/>
              <a:t>Future work</a:t>
            </a:r>
          </a:p>
          <a:p>
            <a:pPr lvl="1"/>
            <a:r>
              <a:rPr lang="en-US" dirty="0" smtClean="0"/>
              <a:t>Further explore classification</a:t>
            </a:r>
            <a:r>
              <a:rPr lang="el-GR"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26</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GB" dirty="0"/>
              <a:t>Master Thesis</a:t>
            </a:r>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descr="MDE.jpg"/>
          <p:cNvPicPr>
            <a:picLocks noGrp="1" noChangeAspect="1"/>
          </p:cNvPicPr>
          <p:nvPr>
            <p:ph sz="quarter" idx="1"/>
          </p:nvPr>
        </p:nvPicPr>
        <p:blipFill>
          <a:blip r:embed="rId3" cstate="print"/>
          <a:stretch>
            <a:fillRect/>
          </a:stretch>
        </p:blipFill>
        <p:spPr>
          <a:xfrm>
            <a:off x="4286268" y="3450721"/>
            <a:ext cx="2857500" cy="1171575"/>
          </a:xfrm>
        </p:spPr>
      </p:pic>
      <p:pic>
        <p:nvPicPr>
          <p:cNvPr id="7" name="6 - Εικόνα" descr="c-is-for-camel.png"/>
          <p:cNvPicPr>
            <a:picLocks noChangeAspect="1"/>
          </p:cNvPicPr>
          <p:nvPr/>
        </p:nvPicPr>
        <p:blipFill>
          <a:blip r:embed="rId4" cstate="print"/>
          <a:stretch>
            <a:fillRect/>
          </a:stretch>
        </p:blipFill>
        <p:spPr>
          <a:xfrm>
            <a:off x="5940152" y="128340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9" name="8 - Εικόνα" descr="Logo-CDO.png"/>
          <p:cNvPicPr>
            <a:picLocks noChangeAspect="1"/>
          </p:cNvPicPr>
          <p:nvPr/>
        </p:nvPicPr>
        <p:blipFill>
          <a:blip r:embed="rId6" cstate="print"/>
          <a:stretch>
            <a:fillRect/>
          </a:stretch>
        </p:blipFill>
        <p:spPr>
          <a:xfrm>
            <a:off x="7358082" y="3286124"/>
            <a:ext cx="1447797" cy="904873"/>
          </a:xfrm>
          <a:prstGeom prst="rect">
            <a:avLst/>
          </a:prstGeom>
        </p:spPr>
      </p:pic>
      <p:pic>
        <p:nvPicPr>
          <p:cNvPr id="10" name="9 - Εικόνα" descr="chef_logo.png"/>
          <p:cNvPicPr>
            <a:picLocks noChangeAspect="1"/>
          </p:cNvPicPr>
          <p:nvPr/>
        </p:nvPicPr>
        <p:blipFill>
          <a:blip r:embed="rId7" cstate="print"/>
          <a:stretch>
            <a:fillRect/>
          </a:stretch>
        </p:blipFill>
        <p:spPr>
          <a:xfrm>
            <a:off x="5857884" y="4572008"/>
            <a:ext cx="2643206" cy="1071411"/>
          </a:xfrm>
          <a:prstGeom prst="rect">
            <a:avLst/>
          </a:prstGeom>
        </p:spPr>
      </p:pic>
      <p:sp>
        <p:nvSpPr>
          <p:cNvPr id="12" name="11 - Διάσημα"/>
          <p:cNvSpPr/>
          <p:nvPr/>
        </p:nvSpPr>
        <p:spPr>
          <a:xfrm flipH="1">
            <a:off x="3132982" y="3026272"/>
            <a:ext cx="928694" cy="2071702"/>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1312" y="1289756"/>
            <a:ext cx="1777625" cy="16887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par>
                                <p:cTn id="28" presetID="14" presetClass="entr" presetSubtype="1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a:t>
            </a:r>
            <a:r>
              <a:rPr lang="en-US" dirty="0"/>
              <a:t>E</a:t>
            </a:r>
            <a:r>
              <a:rPr lang="en-US" dirty="0" smtClean="0"/>
              <a:t>ngineering </a:t>
            </a:r>
            <a:r>
              <a:rPr lang="en-US" dirty="0" smtClean="0"/>
              <a:t>Aspects</a:t>
            </a:r>
            <a:endParaRPr lang="en-GB" dirty="0"/>
          </a:p>
        </p:txBody>
      </p:sp>
      <p:sp>
        <p:nvSpPr>
          <p:cNvPr id="5" name="4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natural language </a:t>
            </a:r>
            <a:r>
              <a:rPr lang="en-US" dirty="0"/>
              <a:t>p</a:t>
            </a:r>
            <a:r>
              <a:rPr lang="en-US" dirty="0" smtClean="0"/>
              <a:t>rocessing (NLP) techniques on crowd-sourced Q&amp;A data.</a:t>
            </a:r>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21532"/>
            <a:ext cx="5952381" cy="23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Engine Architecture </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7281</TotalTime>
  <Words>4048</Words>
  <Application>Microsoft Office PowerPoint</Application>
  <PresentationFormat>On-screen Show (4:3)</PresentationFormat>
  <Paragraphs>278</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Adobe Caslon Pro</vt:lpstr>
      <vt:lpstr>Bookman Old Style</vt:lpstr>
      <vt:lpstr>Calibri</vt:lpstr>
      <vt:lpstr>Cambria</vt:lpstr>
      <vt:lpstr>Gill Sans MT</vt:lpstr>
      <vt:lpstr>Wingdings</vt:lpstr>
      <vt:lpstr>Wingdings 3</vt:lpstr>
      <vt:lpstr>Ρίζες</vt:lpstr>
      <vt:lpstr>Design and implementation of a social networking platform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System Architecture</vt:lpstr>
      <vt:lpstr>Automated Replies (1/2)</vt:lpstr>
      <vt:lpstr>Automated Replies (2/2)</vt:lpstr>
      <vt:lpstr>StackOverflow Community</vt:lpstr>
      <vt:lpstr>Topic Classification (1/2)</vt:lpstr>
      <vt:lpstr>Topic Classification (2/2)</vt:lpstr>
      <vt:lpstr>Evaluation</vt:lpstr>
      <vt:lpstr>Usability Evaluation Process </vt:lpstr>
      <vt:lpstr>Users’ Feedback</vt:lpstr>
      <vt:lpstr>Evaluated Architecture</vt:lpstr>
      <vt:lpstr>Response Time, adding Memcaches (1/2)</vt:lpstr>
      <vt:lpstr>Response Time, adding SNE (2/2)</vt:lpstr>
      <vt:lpstr>CPU Utilization, adding Memcaches (1/2)</vt:lpstr>
      <vt:lpstr>CPU Utilization, adding SNE (2/2)</vt:lpstr>
      <vt:lpstr>NLP classification evaluation</vt:lpstr>
      <vt:lpstr>Conclusion </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398</cp:revision>
  <dcterms:created xsi:type="dcterms:W3CDTF">2015-06-10T07:30:13Z</dcterms:created>
  <dcterms:modified xsi:type="dcterms:W3CDTF">2015-09-22T18:33:24Z</dcterms:modified>
</cp:coreProperties>
</file>