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56" r:id="rId2"/>
    <p:sldId id="265" r:id="rId3"/>
    <p:sldId id="266" r:id="rId4"/>
    <p:sldId id="259" r:id="rId5"/>
    <p:sldId id="257" r:id="rId6"/>
    <p:sldId id="302" r:id="rId7"/>
    <p:sldId id="267" r:id="rId8"/>
    <p:sldId id="300" r:id="rId9"/>
    <p:sldId id="304" r:id="rId10"/>
    <p:sldId id="320" r:id="rId11"/>
    <p:sldId id="319" r:id="rId12"/>
    <p:sldId id="301" r:id="rId13"/>
    <p:sldId id="316" r:id="rId14"/>
    <p:sldId id="317" r:id="rId15"/>
    <p:sldId id="270" r:id="rId16"/>
    <p:sldId id="314" r:id="rId17"/>
    <p:sldId id="321" r:id="rId18"/>
    <p:sldId id="313" r:id="rId19"/>
    <p:sldId id="305" r:id="rId20"/>
    <p:sldId id="306" r:id="rId21"/>
    <p:sldId id="322" r:id="rId22"/>
    <p:sldId id="307" r:id="rId23"/>
    <p:sldId id="308" r:id="rId24"/>
    <p:sldId id="309" r:id="rId25"/>
    <p:sldId id="292" r:id="rId26"/>
    <p:sldId id="299" r:id="rId27"/>
    <p:sldId id="312" r:id="rId28"/>
    <p:sldId id="311" r:id="rId29"/>
    <p:sldId id="303" r:id="rId30"/>
    <p:sldId id="310" r:id="rId31"/>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42" autoAdjust="0"/>
    <p:restoredTop sz="63424" autoAdjust="0"/>
  </p:normalViewPr>
  <p:slideViewPr>
    <p:cSldViewPr>
      <p:cViewPr>
        <p:scale>
          <a:sx n="75" d="100"/>
          <a:sy n="75" d="100"/>
        </p:scale>
        <p:origin x="108" y="-6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10/13/2015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To components</a:t>
            </a:r>
            <a:r>
              <a:rPr lang="en-US" baseline="0" dirty="0" smtClean="0"/>
              <a:t> </a:t>
            </a:r>
            <a:r>
              <a:rPr lang="el-GR" baseline="0" dirty="0" smtClean="0"/>
              <a:t>έχει να κάνει με κομμάτια εφαρμογών που παίρνει από το </a:t>
            </a:r>
            <a:r>
              <a:rPr lang="en-US" baseline="0" dirty="0" smtClean="0"/>
              <a:t>Chef</a:t>
            </a:r>
            <a:r>
              <a:rPr lang="el-GR" baseline="0" dirty="0" smtClean="0"/>
              <a:t>,</a:t>
            </a:r>
          </a:p>
          <a:p>
            <a:r>
              <a:rPr lang="el-GR" baseline="0" dirty="0" smtClean="0"/>
              <a:t>4. Άλλαξα τον τρόπο που το </a:t>
            </a:r>
            <a:r>
              <a:rPr lang="en-US" baseline="0" dirty="0" smtClean="0"/>
              <a:t>Elgg </a:t>
            </a:r>
            <a:r>
              <a:rPr lang="el-GR" baseline="0" dirty="0" smtClean="0"/>
              <a:t>εμφανίζει τα πράγματα.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405620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9819">
              <a:defRPr/>
            </a:pPr>
            <a:r>
              <a:rPr lang="el-GR" b="0" baseline="0" dirty="0" smtClean="0"/>
              <a:t>Έχοντας το </a:t>
            </a:r>
            <a:r>
              <a:rPr lang="en-US" b="0" baseline="0" dirty="0" smtClean="0"/>
              <a:t>Elgg SNE </a:t>
            </a:r>
            <a:r>
              <a:rPr lang="el-GR" b="0" baseline="0" dirty="0" smtClean="0"/>
              <a:t>στην κορυφή φτιάξαμε την εξής αρχιτεκτονική </a:t>
            </a:r>
            <a:r>
              <a:rPr lang="el-GR" sz="1800" b="1" baseline="0" dirty="0" smtClean="0"/>
              <a:t>↓</a:t>
            </a:r>
            <a:r>
              <a:rPr lang="el-GR" b="0" baseline="0" dirty="0" smtClean="0"/>
              <a:t>. Στο </a:t>
            </a:r>
            <a:r>
              <a:rPr lang="en-US" b="0" baseline="0" dirty="0" smtClean="0"/>
              <a:t>back end </a:t>
            </a:r>
            <a:r>
              <a:rPr lang="el-GR" b="0" baseline="0" dirty="0" smtClean="0"/>
              <a:t>του συστήματος προσδέθηκε το </a:t>
            </a:r>
            <a:r>
              <a:rPr lang="en-US" b="0" baseline="0" dirty="0" smtClean="0"/>
              <a:t>repository </a:t>
            </a:r>
            <a:r>
              <a:rPr lang="el-GR" b="0" baseline="0" dirty="0" smtClean="0"/>
              <a:t>των μοντέλων….</a:t>
            </a:r>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4222911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55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την </a:t>
            </a:r>
            <a:r>
              <a:rPr lang="en-US" b="0" baseline="0" dirty="0" smtClean="0"/>
              <a:t>social</a:t>
            </a:r>
            <a:r>
              <a:rPr lang="el-GR" b="0" baseline="0" dirty="0" smtClean="0"/>
              <a:t> πληροφορία. Καθώς επίσης και την πληροφορία που προέρχεται από το </a:t>
            </a:r>
            <a:r>
              <a:rPr lang="en-US" b="0" baseline="0" dirty="0" smtClean="0"/>
              <a:t>repository </a:t>
            </a:r>
            <a:r>
              <a:rPr lang="el-GR" b="0" baseline="0" dirty="0" smtClean="0"/>
              <a:t>των μοντέλων.</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πρόσθεσα τον </a:t>
            </a:r>
            <a:r>
              <a:rPr lang="en-US" b="0" baseline="0" dirty="0" smtClean="0"/>
              <a:t>CDO Client </a:t>
            </a:r>
            <a:r>
              <a:rPr lang="el-GR" b="0" baseline="0" dirty="0" smtClean="0"/>
              <a:t>όπου επικοινωνεί με τον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1" baseline="0" dirty="0" smtClean="0"/>
              <a:t>Ας πάρομε λοιπόν, ένα χρήστη του ΚΔ </a:t>
            </a:r>
            <a:r>
              <a:rPr lang="el-GR" baseline="0" dirty="0" smtClean="0"/>
              <a:t>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1" baseline="0" dirty="0" smtClean="0"/>
              <a:t>Έτσι σε μία ερώτηση ενός χρήστη </a:t>
            </a:r>
            <a:r>
              <a:rPr lang="el-GR" b="1" dirty="0" smtClean="0"/>
              <a:t>όπως αυτή, θέλουμε να μπορεί να </a:t>
            </a:r>
            <a:r>
              <a:rPr lang="el-GR" b="1" baseline="0" dirty="0" smtClean="0"/>
              <a:t>γίνεται </a:t>
            </a:r>
            <a:r>
              <a:rPr lang="en-US" b="1" baseline="0" dirty="0" smtClean="0"/>
              <a:t>mapped </a:t>
            </a:r>
            <a:r>
              <a:rPr lang="el-GR" b="1" baseline="0" dirty="0" smtClean="0"/>
              <a:t>σε ένα </a:t>
            </a:r>
            <a:r>
              <a:rPr lang="en-US" b="1" baseline="0" dirty="0" smtClean="0"/>
              <a:t>related query</a:t>
            </a:r>
            <a:r>
              <a:rPr lang="en-US" baseline="0" dirty="0" smtClean="0"/>
              <a:t>,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1" baseline="0" dirty="0" smtClean="0"/>
              <a:t>Όμως αυτή την περίπτωση δεν την έχουμε γενικεύσει. Κάποιος θα μπορούσε να κοιτάξει έναν </a:t>
            </a:r>
            <a:r>
              <a:rPr lang="el-GR" baseline="0" dirty="0" smtClean="0"/>
              <a:t>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b="1" dirty="0" smtClean="0"/>
              <a:t>Αν</a:t>
            </a:r>
            <a:r>
              <a:rPr lang="el-GR" b="1" baseline="0" dirty="0" smtClean="0"/>
              <a:t> έρθει μια σχετική ερώτηση όπως αυτή που λέει ακριβώς το ίδιο πράγμα διαφορετικά </a:t>
            </a:r>
            <a:r>
              <a:rPr lang="el-GR" baseline="0" dirty="0" smtClean="0"/>
              <a:t>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1" baseline="0" dirty="0" smtClean="0"/>
              <a:t>Για να το κάνουμε αυτό πήγαμε σε κάποιο άλλον ΚΔ.</a:t>
            </a:r>
            <a:endParaRPr lang="el-GR" b="1"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Όσον</a:t>
            </a:r>
            <a:r>
              <a:rPr lang="el-GR" baseline="0" dirty="0" smtClean="0"/>
              <a:t> αφορά το </a:t>
            </a:r>
            <a:r>
              <a:rPr lang="en-US" baseline="0" dirty="0" smtClean="0"/>
              <a:t>UE</a:t>
            </a:r>
            <a:r>
              <a:rPr lang="el-GR" baseline="0" dirty="0" smtClean="0"/>
              <a:t>, σε</a:t>
            </a:r>
            <a:r>
              <a:rPr lang="en-US" baseline="0" dirty="0" smtClean="0"/>
              <a:t> </a:t>
            </a:r>
            <a:r>
              <a:rPr lang="el-GR" baseline="0" dirty="0" smtClean="0"/>
              <a:t>συνεργασία με το εργαστήριο του </a:t>
            </a:r>
            <a:r>
              <a:rPr lang="en-US" baseline="0" dirty="0" smtClean="0"/>
              <a:t>HCI</a:t>
            </a:r>
            <a:r>
              <a:rPr lang="el-GR" baseline="0" dirty="0" smtClean="0"/>
              <a:t>, το οποίο συνεισέφερε με το σχεδιασμό του </a:t>
            </a:r>
            <a:r>
              <a:rPr lang="en-US" baseline="0" dirty="0" smtClean="0"/>
              <a:t>User Interface.</a:t>
            </a:r>
          </a:p>
          <a:p>
            <a:r>
              <a:rPr lang="el-GR" baseline="0" dirty="0" smtClean="0"/>
              <a:t>Σε συνεργασία λοιπόν σχεδιάσαμε και την αποτίμηση του συστήματος το οποίο ενέπλεξε 15 πραγματικούς χρήστες και είχε ως σκοπό να δείξει κατά πόσον η πλατφόρμα αυτή ικανοποιεί τις ανάγκες τους.</a:t>
            </a:r>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r>
              <a:rPr lang="el-GR" baseline="0" dirty="0" smtClean="0"/>
              <a:t>.</a:t>
            </a:r>
          </a:p>
          <a:p>
            <a:endParaRPr lang="el-GR" baseline="0" dirty="0" smtClean="0"/>
          </a:p>
          <a:p>
            <a:r>
              <a:rPr lang="el-GR" baseline="0" dirty="0" smtClean="0"/>
              <a:t>Αυτό λοιπόν δείχνει ότι οι χρήστες εκτίμησαν </a:t>
            </a:r>
            <a:r>
              <a:rPr lang="el-GR" baseline="0" dirty="0" err="1" smtClean="0"/>
              <a:t>πόλλα</a:t>
            </a:r>
            <a:r>
              <a:rPr lang="el-GR" baseline="0" dirty="0" smtClean="0"/>
              <a:t> σημαντικά κομμάτια της σχεδίασης του ΚΔ, και αυτό μας έδωσε μια βεβαιότητα ότι σχεδιάσαμε σωστά το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Τρία διαφορετικά</a:t>
            </a:r>
            <a:r>
              <a:rPr lang="en-US" baseline="0" dirty="0" smtClean="0"/>
              <a:t> loads </a:t>
            </a:r>
            <a:r>
              <a:rPr lang="el-GR" baseline="0" dirty="0" smtClean="0"/>
              <a:t>χρησιμοποιήθηκαν,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1" dirty="0" smtClean="0"/>
              <a:t>Γιατί</a:t>
            </a:r>
            <a:r>
              <a:rPr lang="el-GR" b="1"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1"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27</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69819">
              <a:defRPr/>
            </a:pPr>
            <a:r>
              <a:rPr lang="el-GR" b="1" baseline="0" dirty="0" smtClean="0"/>
              <a:t>Πώς δουλεύει ακριβώς λοιπόν;;;</a:t>
            </a:r>
            <a:endParaRPr lang="en-US" b="1" baseline="0" dirty="0" smtClean="0"/>
          </a:p>
          <a:p>
            <a:pPr defTabSz="469819">
              <a:defRPr/>
            </a:pPr>
            <a:r>
              <a:rPr lang="el-GR" baseline="0" dirty="0" smtClean="0"/>
              <a:t>Ο στόχος ενός</a:t>
            </a:r>
            <a:r>
              <a:rPr lang="en-US" baseline="0" dirty="0" smtClean="0"/>
              <a:t>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Τ</a:t>
            </a:r>
            <a:r>
              <a:rPr lang="en-US" baseline="0" dirty="0" smtClean="0"/>
              <a:t>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Τ</a:t>
            </a:r>
            <a:r>
              <a:rPr lang="en-US" baseline="0" dirty="0" smtClean="0"/>
              <a:t>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28</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l-GR" b="1"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29</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topic classification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30</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lnSpcReduction="10000"/>
          </a:bodyPr>
          <a:lstStyle/>
          <a:p>
            <a:r>
              <a:rPr lang="el-GR" sz="600" b="1" dirty="0" smtClean="0"/>
              <a:t>Παραδοσιακά είχαμε</a:t>
            </a:r>
            <a:r>
              <a:rPr lang="el-GR" sz="600" b="1" baseline="0" dirty="0" smtClean="0"/>
              <a:t> τρείς διαφορετικές ομάδες μηχανικών….</a:t>
            </a:r>
            <a:endParaRPr lang="en-US" sz="600" b="1" baseline="0" dirty="0" smtClean="0"/>
          </a:p>
          <a:p>
            <a:r>
              <a:rPr lang="el-GR" sz="600" b="1" baseline="0" dirty="0" smtClean="0"/>
              <a:t>Αυτοί οι τρεις διαφορετικοί τύποι μηχανικών επικοινωνούν</a:t>
            </a:r>
            <a:endParaRPr lang="en-US" sz="600" b="1" baseline="0" dirty="0" smtClean="0"/>
          </a:p>
          <a:p>
            <a:r>
              <a:rPr lang="el-GR" sz="600" b="1" baseline="0" dirty="0" smtClean="0"/>
              <a:t>Για να πετύχουν γρηγορότερο </a:t>
            </a:r>
            <a:r>
              <a:rPr lang="en-US" sz="600" b="1" baseline="0" dirty="0" smtClean="0"/>
              <a:t>development…</a:t>
            </a:r>
          </a:p>
          <a:p>
            <a:r>
              <a:rPr lang="el-GR" sz="600" b="1" baseline="0" dirty="0" smtClean="0"/>
              <a:t>Οι </a:t>
            </a:r>
            <a:r>
              <a:rPr lang="en-US" sz="600" b="1" baseline="0" dirty="0" smtClean="0"/>
              <a:t>DevOps </a:t>
            </a:r>
            <a:r>
              <a:rPr lang="el-GR" sz="600" b="1" baseline="0" dirty="0" smtClean="0"/>
              <a:t>είναι υπεύθυνοι </a:t>
            </a:r>
            <a:r>
              <a:rPr lang="el-GR" sz="600" b="1" baseline="0" dirty="0" smtClean="0"/>
              <a:t>…</a:t>
            </a:r>
            <a:endParaRPr lang="en-US" sz="600" b="1" baseline="0" dirty="0" smtClean="0"/>
          </a:p>
          <a:p>
            <a:endParaRPr lang="el-GR" sz="600" b="1" baseline="0" dirty="0" smtClean="0"/>
          </a:p>
          <a:p>
            <a:r>
              <a:rPr lang="el-GR" sz="600" b="1" baseline="0" dirty="0" smtClean="0"/>
              <a:t>Χρησιμοποιούν εργαλεία όπως …</a:t>
            </a:r>
          </a:p>
          <a:p>
            <a:r>
              <a:rPr lang="el-GR" sz="600" b="1" baseline="0" dirty="0" smtClean="0"/>
              <a:t>Αυτά τα εργαλεία τους </a:t>
            </a:r>
            <a:r>
              <a:rPr lang="el-GR" sz="600" b="1" baseline="0" dirty="0" smtClean="0"/>
              <a:t>βοηθούν</a:t>
            </a:r>
            <a:r>
              <a:rPr lang="en-US" sz="600" b="1" baseline="0" dirty="0" smtClean="0"/>
              <a:t> </a:t>
            </a:r>
            <a:r>
              <a:rPr lang="el-GR" sz="600" b="1" baseline="0" dirty="0" smtClean="0"/>
              <a:t>στην αυτοματοποίηση του </a:t>
            </a:r>
            <a:r>
              <a:rPr lang="en-US" sz="600" b="1" baseline="0" dirty="0" smtClean="0"/>
              <a:t>deployment </a:t>
            </a:r>
            <a:r>
              <a:rPr lang="el-GR" sz="600" b="1" baseline="0" dirty="0" smtClean="0"/>
              <a:t>της εφαρμογής </a:t>
            </a:r>
            <a:r>
              <a:rPr lang="el-GR" sz="600" b="1" baseline="0" dirty="0" smtClean="0"/>
              <a:t>… Η περιγραφή και το </a:t>
            </a:r>
            <a:r>
              <a:rPr lang="en-US" sz="600" b="1" baseline="0" dirty="0" smtClean="0"/>
              <a:t>deployment </a:t>
            </a:r>
            <a:r>
              <a:rPr lang="el-GR" sz="600" b="1" baseline="0" dirty="0" smtClean="0"/>
              <a:t>των εφαρμογών …</a:t>
            </a:r>
            <a:endParaRPr lang="en-US" sz="600" b="1" dirty="0" smtClean="0"/>
          </a:p>
          <a:p>
            <a:r>
              <a:rPr lang="el-GR" sz="600" b="1" dirty="0" smtClean="0"/>
              <a:t>Ωστόσο το </a:t>
            </a:r>
            <a:r>
              <a:rPr lang="el-GR" sz="600" b="1" baseline="0" dirty="0" smtClean="0"/>
              <a:t>ποσό </a:t>
            </a:r>
            <a:r>
              <a:rPr lang="el-GR" sz="600" b="1" baseline="0" dirty="0" smtClean="0"/>
              <a:t>καλό είναι ένα </a:t>
            </a:r>
            <a:r>
              <a:rPr lang="en-US" sz="600" b="1" baseline="0" dirty="0" smtClean="0"/>
              <a:t>deployment </a:t>
            </a:r>
            <a:r>
              <a:rPr lang="en-US" sz="600" b="1" baseline="0" dirty="0" smtClean="0"/>
              <a:t>… </a:t>
            </a:r>
            <a:r>
              <a:rPr lang="el-GR" sz="600" b="1" baseline="0" dirty="0" smtClean="0"/>
              <a:t>ποια υποδομή είναι η καλύτερη και ειδικά στον κόσμο του </a:t>
            </a:r>
            <a:r>
              <a:rPr lang="en-US" sz="600" b="1" baseline="0" dirty="0" smtClean="0"/>
              <a:t>cloud </a:t>
            </a:r>
            <a:r>
              <a:rPr lang="el-GR" sz="600" b="1" baseline="0" dirty="0" smtClean="0"/>
              <a:t>αυτό δεν είναι εύκολο, οι </a:t>
            </a:r>
            <a:r>
              <a:rPr lang="en-US" sz="600" b="1" baseline="0" dirty="0" smtClean="0"/>
              <a:t>DevOps </a:t>
            </a:r>
            <a:r>
              <a:rPr lang="el-GR" sz="600" b="1" baseline="0" dirty="0" smtClean="0"/>
              <a:t>μπορούν να επικοινωνήσουν μεταξύ τους αλλά αυτό δεν είναι αρκετό. Και σε αυτό δεν υπάρχουν εργαλεία για να τους δώσουν μια απάντηση.</a:t>
            </a:r>
          </a:p>
          <a:p>
            <a:r>
              <a:rPr lang="el-GR" sz="600" b="1" baseline="0" dirty="0" smtClean="0"/>
              <a:t>Χρειαζόμαστε </a:t>
            </a:r>
            <a:r>
              <a:rPr lang="en-US" sz="600" b="1" baseline="0" dirty="0" smtClean="0"/>
              <a:t>executions</a:t>
            </a:r>
            <a:r>
              <a:rPr lang="el-GR" sz="600" b="1" baseline="0" dirty="0" smtClean="0"/>
              <a:t> με πραγματικά δεδομένα</a:t>
            </a:r>
            <a:endParaRPr lang="en-US" sz="600" dirty="0" smtClean="0"/>
          </a:p>
          <a:p>
            <a:endParaRPr lang="en-US" sz="600" b="1" dirty="0" smtClean="0"/>
          </a:p>
          <a:p>
            <a:endParaRPr lang="en-US" sz="600" b="1" dirty="0" smtClean="0"/>
          </a:p>
          <a:p>
            <a:r>
              <a:rPr lang="el-GR" sz="600" b="1" dirty="0" smtClean="0"/>
              <a:t>Έφτιαξα</a:t>
            </a:r>
            <a:r>
              <a:rPr lang="el-GR" sz="600" b="1" baseline="0" dirty="0" smtClean="0"/>
              <a:t> </a:t>
            </a:r>
            <a:r>
              <a:rPr lang="el-GR" sz="600" b="1" baseline="0" dirty="0" smtClean="0"/>
              <a:t>λοιπόν ένα ΚΔ … </a:t>
            </a:r>
            <a:r>
              <a:rPr lang="el-GR" sz="600" b="0" baseline="0" dirty="0" smtClean="0"/>
              <a:t>σ</a:t>
            </a:r>
            <a:r>
              <a:rPr lang="el-GR" sz="600" dirty="0" smtClean="0"/>
              <a:t>ε </a:t>
            </a:r>
            <a:r>
              <a:rPr lang="el-GR" sz="600" dirty="0"/>
              <a:t>αυτήν την </a:t>
            </a:r>
            <a:r>
              <a:rPr lang="el-GR" sz="600" dirty="0" smtClean="0"/>
              <a:t>εργασία </a:t>
            </a:r>
            <a:r>
              <a:rPr lang="el-GR" sz="600" dirty="0"/>
              <a:t>έχει ως στόχο τους </a:t>
            </a:r>
            <a:r>
              <a:rPr lang="en-US" sz="600" b="1" dirty="0"/>
              <a:t>DevOps</a:t>
            </a:r>
            <a:r>
              <a:rPr lang="en-US" sz="600" dirty="0"/>
              <a:t> </a:t>
            </a:r>
            <a:r>
              <a:rPr lang="en-US" sz="600" dirty="0" smtClean="0"/>
              <a:t>users</a:t>
            </a:r>
            <a:endParaRPr lang="el-GR" sz="600" dirty="0" smtClean="0"/>
          </a:p>
          <a:p>
            <a:pPr defTabSz="469819">
              <a:defRPr/>
            </a:pPr>
            <a:r>
              <a:rPr lang="el-GR" sz="600" b="1" dirty="0" smtClean="0"/>
              <a:t>Κοινότητα – </a:t>
            </a:r>
            <a:r>
              <a:rPr lang="en-US" sz="600" b="1" dirty="0" smtClean="0"/>
              <a:t>executions</a:t>
            </a:r>
            <a:r>
              <a:rPr lang="en-US" sz="600" b="1" baseline="0" dirty="0" smtClean="0"/>
              <a:t> </a:t>
            </a:r>
            <a:r>
              <a:rPr lang="en-US" sz="600" b="1" baseline="0" dirty="0" smtClean="0"/>
              <a:t>data</a:t>
            </a:r>
          </a:p>
          <a:p>
            <a:pPr defTabSz="469819">
              <a:defRPr/>
            </a:pPr>
            <a:endParaRPr lang="en-US" sz="600" b="1"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b="1" dirty="0" smtClean="0"/>
              <a:t>Προσφέρουμε ένα νέο τρόπο να διαχειρίζονται οι</a:t>
            </a:r>
            <a:r>
              <a:rPr lang="en-US" sz="600" b="1" dirty="0" smtClean="0"/>
              <a:t> DevOps </a:t>
            </a:r>
            <a:r>
              <a:rPr lang="el-GR" sz="600" b="1" dirty="0" smtClean="0"/>
              <a:t>τις εφαρμογές τους.</a:t>
            </a:r>
            <a:endParaRPr lang="el-GR" sz="600" dirty="0" smtClean="0"/>
          </a:p>
          <a:p>
            <a:pPr defTabSz="469819">
              <a:defRPr/>
            </a:pPr>
            <a:r>
              <a:rPr lang="el-GR" sz="600" b="1" dirty="0" smtClean="0"/>
              <a:t>Πως το κάνουμε αυτό</a:t>
            </a:r>
            <a:r>
              <a:rPr lang="el-GR" sz="600" dirty="0" smtClean="0"/>
              <a:t>; </a:t>
            </a:r>
          </a:p>
          <a:p>
            <a:pPr defTabSz="469819">
              <a:defRPr/>
            </a:pPr>
            <a:r>
              <a:rPr lang="el-GR" sz="600" dirty="0" smtClean="0"/>
              <a:t>  </a:t>
            </a:r>
            <a:endParaRPr lang="en-US" sz="600" dirty="0" smtClean="0"/>
          </a:p>
          <a:p>
            <a:pPr defTabSz="469819">
              <a:defRPr/>
            </a:pPr>
            <a:r>
              <a:rPr lang="el-GR" sz="600" dirty="0" smtClean="0"/>
              <a:t>Τώρα </a:t>
            </a:r>
            <a:r>
              <a:rPr lang="el-GR" sz="600" dirty="0"/>
              <a:t>θα σας δείξω </a:t>
            </a:r>
            <a:r>
              <a:rPr lang="el-GR" sz="600" dirty="0" smtClean="0"/>
              <a:t>με</a:t>
            </a:r>
            <a:r>
              <a:rPr lang="el-GR" sz="600" baseline="0" dirty="0" smtClean="0"/>
              <a:t> ένα γρήγορο </a:t>
            </a:r>
            <a:r>
              <a:rPr lang="en-US" sz="600" baseline="0" dirty="0" smtClean="0"/>
              <a:t>demo </a:t>
            </a:r>
            <a:r>
              <a:rPr lang="el-GR" sz="600" baseline="0" dirty="0" smtClean="0"/>
              <a:t>την κοινωνική δικτύωση θα δείτε εφαρμογές…</a:t>
            </a:r>
            <a:r>
              <a:rPr lang="el-GR" sz="600" dirty="0" smtClean="0"/>
              <a:t>πως </a:t>
            </a:r>
            <a:r>
              <a:rPr lang="el-GR" sz="600" dirty="0"/>
              <a:t>είναι το σύστημα αυτό και τι δυνατότητες </a:t>
            </a:r>
            <a:r>
              <a:rPr lang="el-GR" sz="600" dirty="0" smtClean="0"/>
              <a:t>προσφέρει…</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600" dirty="0" smtClean="0"/>
              <a:t>Ένας </a:t>
            </a:r>
            <a:r>
              <a:rPr lang="el-GR" sz="600" dirty="0"/>
              <a:t>βασικός στόχος του σχεδιασμού είναι να δημιουργήσει έναν </a:t>
            </a:r>
            <a:r>
              <a:rPr lang="el-GR" sz="600" b="1" dirty="0" smtClean="0"/>
              <a:t>ισχυρό δεσμό μεταξύ του </a:t>
            </a:r>
            <a:r>
              <a:rPr lang="en-US" sz="600" b="1" dirty="0" smtClean="0"/>
              <a:t>software engineering </a:t>
            </a:r>
            <a:r>
              <a:rPr lang="el-GR" sz="600" dirty="0" smtClean="0"/>
              <a:t>και του </a:t>
            </a:r>
            <a:r>
              <a:rPr lang="en-US" sz="600" dirty="0" smtClean="0"/>
              <a:t>social networking.</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b="1" dirty="0" smtClean="0"/>
              <a:t>Από την πλευρά της κοινωνικής δικτύωσης, παρέχονται όλες οι δυνατότητες </a:t>
            </a:r>
            <a:r>
              <a:rPr lang="el-GR" sz="600" b="1" dirty="0" smtClean="0"/>
              <a:t>που χρειάζεται ένα</a:t>
            </a:r>
            <a:r>
              <a:rPr lang="el-GR" sz="600" b="1" baseline="0" dirty="0" smtClean="0"/>
              <a:t> ΚΔ</a:t>
            </a:r>
            <a:r>
              <a:rPr lang="en-US" sz="600" b="1" dirty="0" smtClean="0"/>
              <a:t>…</a:t>
            </a:r>
            <a:endParaRPr lang="el-GR" sz="600" dirty="0" smtClean="0"/>
          </a:p>
          <a:p>
            <a:r>
              <a:rPr lang="el-GR" sz="600" b="1" dirty="0" smtClean="0"/>
              <a:t>Από </a:t>
            </a:r>
            <a:r>
              <a:rPr lang="el-GR" sz="600" b="1" dirty="0"/>
              <a:t>την πλευρά του </a:t>
            </a:r>
            <a:r>
              <a:rPr lang="en-US" sz="600" b="1" dirty="0"/>
              <a:t>software engineering </a:t>
            </a:r>
            <a:r>
              <a:rPr lang="el-GR" sz="600" b="1" dirty="0"/>
              <a:t>προσανατολίζεται στην δυνατότητα των χρηστών να δημιουργούν μοντέλα</a:t>
            </a:r>
            <a:r>
              <a:rPr lang="el-GR" sz="600" dirty="0"/>
              <a:t>, </a:t>
            </a:r>
          </a:p>
          <a:p>
            <a:endParaRPr lang="el-GR" sz="600" dirty="0"/>
          </a:p>
          <a:p>
            <a:r>
              <a:rPr lang="el-GR" sz="600" b="1" dirty="0" smtClean="0"/>
              <a:t>Σημαντικό </a:t>
            </a:r>
            <a:r>
              <a:rPr lang="el-GR" sz="600" b="1" dirty="0"/>
              <a:t>είναι ότι μέσα από το </a:t>
            </a:r>
            <a:r>
              <a:rPr lang="en-US" sz="600" b="1" dirty="0" smtClean="0"/>
              <a:t>community</a:t>
            </a:r>
            <a:r>
              <a:rPr lang="en-US" sz="600" b="0" dirty="0" smtClean="0"/>
              <a:t>…</a:t>
            </a:r>
            <a:endParaRPr lang="en-US" sz="600" dirty="0" smtClean="0"/>
          </a:p>
          <a:p>
            <a:r>
              <a:rPr lang="el-GR" b="1" dirty="0" smtClean="0"/>
              <a:t>Μέσω αυτού του τρόπου, ακόμα και χρήστες που δεν έχουν ιδιαίτερη εμπειρία</a:t>
            </a:r>
            <a:endParaRPr lang="en-GB" b="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a:t>
            </a:r>
            <a:r>
              <a:rPr lang="el-GR" b="1" baseline="0" dirty="0" smtClean="0"/>
              <a:t>πρωταρχικό και κύριο λόγο </a:t>
            </a:r>
            <a:r>
              <a:rPr lang="el-GR" baseline="0" dirty="0" smtClean="0"/>
              <a:t>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a:t>
            </a:r>
            <a:r>
              <a:rPr lang="el-GR" b="1" baseline="0" dirty="0" smtClean="0"/>
              <a:t>Συνεισέφερα</a:t>
            </a:r>
            <a:r>
              <a:rPr lang="el-GR" baseline="0" dirty="0" smtClean="0"/>
              <a:t>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a:t>
            </a:r>
            <a:r>
              <a:rPr lang="el-GR" b="1" baseline="0" dirty="0" smtClean="0"/>
              <a:t>ανάλυση της </a:t>
            </a:r>
            <a:r>
              <a:rPr lang="el-GR" b="1" baseline="0" dirty="0" err="1" smtClean="0"/>
              <a:t>κλιμακοσημότητας</a:t>
            </a:r>
            <a:r>
              <a:rPr lang="el-GR" b="1" baseline="0" dirty="0" smtClean="0"/>
              <a:t> </a:t>
            </a:r>
            <a:r>
              <a:rPr lang="el-GR" baseline="0" dirty="0" smtClean="0"/>
              <a:t>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topic classification </a:t>
            </a:r>
            <a:r>
              <a:rPr lang="el-GR" baseline="0" dirty="0" smtClean="0"/>
              <a:t>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55000" lnSpcReduction="20000"/>
          </a:bodyPr>
          <a:lstStyle/>
          <a:p>
            <a:r>
              <a:rPr lang="el-GR" b="1" dirty="0" smtClean="0"/>
              <a:t>Θα σας μιλήσω πρώτα για το</a:t>
            </a:r>
            <a:r>
              <a:rPr lang="el-GR" b="1" baseline="0" dirty="0" smtClean="0"/>
              <a:t> πώς είναι τα μοντέλα στο ΚΔ και πώς περιγράφονται.</a:t>
            </a:r>
          </a:p>
          <a:p>
            <a:endParaRPr lang="el-GR" b="0" dirty="0" smtClean="0"/>
          </a:p>
          <a:p>
            <a:r>
              <a:rPr lang="el-GR" b="1" baseline="0" dirty="0" smtClean="0"/>
              <a:t>Όπου </a:t>
            </a:r>
            <a:r>
              <a:rPr lang="en-US" b="1" dirty="0" smtClean="0"/>
              <a:t>CAMEL</a:t>
            </a:r>
            <a:r>
              <a:rPr lang="en-US" b="1" baseline="0" dirty="0" smtClean="0"/>
              <a:t> </a:t>
            </a:r>
            <a:r>
              <a:rPr lang="el-GR" b="1" baseline="0" dirty="0" smtClean="0"/>
              <a:t>είναι τα αρχικά για</a:t>
            </a:r>
            <a:r>
              <a:rPr lang="en-US" b="1" baseline="0" dirty="0" smtClean="0"/>
              <a:t> Cloud Application Modeling and Execution Language.</a:t>
            </a:r>
            <a:endParaRPr lang="en-US" b="1" dirty="0" smtClean="0"/>
          </a:p>
          <a:p>
            <a:r>
              <a:rPr lang="el-GR" b="1" dirty="0" smtClean="0"/>
              <a:t>Τα</a:t>
            </a:r>
            <a:r>
              <a:rPr lang="el-GR" b="1" baseline="0" dirty="0" smtClean="0"/>
              <a:t> </a:t>
            </a:r>
            <a:r>
              <a:rPr lang="en-US" b="1" baseline="0" dirty="0" smtClean="0"/>
              <a:t>CAMEL </a:t>
            </a:r>
            <a:r>
              <a:rPr lang="el-GR" b="1" baseline="0" dirty="0" smtClean="0"/>
              <a:t>μοντέλα περιλαμβάνουν διάφορες </a:t>
            </a:r>
            <a:r>
              <a:rPr lang="en-US" b="1" baseline="0" dirty="0" smtClean="0"/>
              <a:t>Domain-Specific-Languages</a:t>
            </a:r>
            <a:r>
              <a:rPr lang="en-US" b="0" baseline="0" dirty="0" smtClean="0"/>
              <a:t>, </a:t>
            </a:r>
            <a:r>
              <a:rPr lang="el-GR" b="0" baseline="0" dirty="0" smtClean="0"/>
              <a:t>όπως την</a:t>
            </a:r>
            <a:r>
              <a:rPr lang="en-US" b="0" dirty="0" smtClean="0"/>
              <a:t> Cloud </a:t>
            </a:r>
            <a:r>
              <a:rPr lang="en-US" b="0" dirty="0" smtClean="0"/>
              <a:t>Modeling Language (</a:t>
            </a:r>
            <a:r>
              <a:rPr lang="en-US" b="1"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endParaRPr lang="el-GR" b="0" dirty="0" smtClean="0"/>
          </a:p>
          <a:p>
            <a:r>
              <a:rPr lang="el-GR" b="0" dirty="0" smtClean="0"/>
              <a:t>Και </a:t>
            </a:r>
            <a:r>
              <a:rPr lang="el-GR" b="0" dirty="0" smtClean="0"/>
              <a:t>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l-GR" b="0" baseline="0" dirty="0" smtClean="0"/>
          </a:p>
          <a:p>
            <a:r>
              <a:rPr lang="el-GR" b="0" baseline="0" dirty="0" smtClean="0"/>
              <a:t>Τα μοντέλα αυτά είναι εκφρασμένα στο </a:t>
            </a:r>
            <a:r>
              <a:rPr lang="en-US" b="0" baseline="0" dirty="0" smtClean="0"/>
              <a:t>Eclipse Modeling Framework </a:t>
            </a:r>
            <a:r>
              <a:rPr lang="el-GR" b="0" baseline="0" dirty="0" smtClean="0"/>
              <a:t>και μπορούμε να χρησιμοποιήσουμε τις δυνατότητες που μας παρέχει ο </a:t>
            </a:r>
            <a:r>
              <a:rPr lang="en-US" b="0" baseline="0" dirty="0" smtClean="0"/>
              <a:t>tree </a:t>
            </a:r>
            <a:r>
              <a:rPr lang="en-US" b="0" baseline="0" dirty="0" smtClean="0"/>
              <a:t>editor </a:t>
            </a:r>
            <a:r>
              <a:rPr lang="el-GR" b="0" baseline="0" dirty="0" smtClean="0"/>
              <a:t>του </a:t>
            </a:r>
            <a:r>
              <a:rPr lang="en-US" b="0" baseline="0" dirty="0" smtClean="0"/>
              <a:t>eclipse</a:t>
            </a:r>
            <a:r>
              <a:rPr lang="el-GR" b="0" baseline="0" dirty="0" smtClean="0"/>
              <a:t> για να μπορέσουμε να δημιουργήσουμε και να επεξεργαστούμε αυτά τα μοντέλα.</a:t>
            </a:r>
            <a:r>
              <a:rPr lang="en-US" b="0" baseline="0" dirty="0" smtClean="0"/>
              <a:t> </a:t>
            </a:r>
            <a:r>
              <a:rPr lang="el-GR" b="0" baseline="0" dirty="0" smtClean="0"/>
              <a:t>Όταν κάποιος πατήσει εδώ μέσα βλέπει και άλλη πληροφορία που λίγο πολύ αυτό αντιστοιχεί στο παζλ που σας έδειξα πριν. </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1" baseline="0" dirty="0" smtClean="0"/>
              <a:t>Η </a:t>
            </a:r>
            <a:r>
              <a:rPr lang="el-GR" b="1" baseline="0" dirty="0" err="1" smtClean="0"/>
              <a:t>μοντελοποίηση</a:t>
            </a:r>
            <a:r>
              <a:rPr lang="el-GR" b="1" baseline="0" dirty="0" smtClean="0"/>
              <a:t> των εφαρμογών υλοποιείται κάτω από το </a:t>
            </a:r>
            <a:r>
              <a:rPr lang="en-US" b="1" baseline="0" dirty="0" smtClean="0"/>
              <a:t>PaaSage project</a:t>
            </a:r>
            <a:endParaRPr lang="el-GR" b="1" baseline="0" dirty="0" smtClean="0"/>
          </a:p>
          <a:p>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Ένα από τα </a:t>
            </a:r>
            <a:r>
              <a:rPr lang="en-US" b="0" baseline="0" dirty="0" smtClean="0"/>
              <a:t>contributions </a:t>
            </a:r>
            <a:r>
              <a:rPr lang="el-GR" b="0" baseline="0" dirty="0" smtClean="0"/>
              <a:t>της εργασίας μου, </a:t>
            </a:r>
            <a:r>
              <a:rPr lang="el-GR" b="0" baseline="0" dirty="0" smtClean="0"/>
              <a:t>όπως είπα,</a:t>
            </a:r>
            <a:r>
              <a:rPr lang="en-US" b="0" baseline="0" dirty="0" smtClean="0"/>
              <a:t> </a:t>
            </a:r>
            <a:r>
              <a:rPr lang="el-GR" b="0" baseline="0" dirty="0" smtClean="0"/>
              <a:t>είναι στο κοινωνικό δίκτυο, όπου πήρα την βασική υποδομή από το </a:t>
            </a:r>
            <a:r>
              <a:rPr lang="en-US" b="0" baseline="0" dirty="0" smtClean="0"/>
              <a:t>Elgg Social Networking Engine, </a:t>
            </a:r>
            <a:r>
              <a:rPr lang="el-GR" b="0" baseline="0" dirty="0" smtClean="0"/>
              <a:t>το οποίο είναι ένα </a:t>
            </a:r>
            <a:r>
              <a:rPr lang="en-US" b="0" baseline="0" dirty="0" smtClean="0"/>
              <a:t>open source social networking engine</a:t>
            </a:r>
            <a:r>
              <a:rPr lang="el-GR" b="0" baseline="0" dirty="0" smtClean="0"/>
              <a:t> που χρησιμοποιείτε για να φτιάξει κάποιος ένα κοινωνικό δίκτυο</a:t>
            </a:r>
            <a:r>
              <a:rPr lang="en-US" b="0" baseline="0" dirty="0" smtClean="0"/>
              <a:t>. </a:t>
            </a:r>
            <a:r>
              <a:rPr lang="el-GR" baseline="0" dirty="0" smtClean="0"/>
              <a:t>Για να υποστηριχθεί η λειτουργικότητα του ΚΔ  </a:t>
            </a:r>
            <a:r>
              <a:rPr lang="el-GR" baseline="0" dirty="0" smtClean="0"/>
              <a:t>έκανα </a:t>
            </a:r>
            <a:r>
              <a:rPr lang="en-US" baseline="0" dirty="0" smtClean="0"/>
              <a:t>extend </a:t>
            </a:r>
            <a:r>
              <a:rPr lang="en-US" baseline="0" dirty="0" smtClean="0"/>
              <a:t>&amp; customize</a:t>
            </a:r>
            <a:r>
              <a:rPr lang="el-GR" baseline="0" dirty="0" smtClean="0"/>
              <a:t> δημιουργώντας καινούρια </a:t>
            </a:r>
            <a:r>
              <a:rPr lang="en-US" baseline="0" dirty="0" smtClean="0"/>
              <a:t>plugins</a:t>
            </a:r>
            <a:r>
              <a:rPr lang="el-GR" baseline="0" dirty="0" smtClean="0"/>
              <a:t>.</a:t>
            </a:r>
          </a:p>
          <a:p>
            <a:pPr defTabSz="469819">
              <a:defRPr/>
            </a:pPr>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το </a:t>
            </a:r>
            <a:r>
              <a:rPr lang="en-US" b="0" baseline="0" dirty="0" smtClean="0"/>
              <a:t>HCI </a:t>
            </a:r>
            <a:r>
              <a:rPr lang="el-GR" b="0" baseline="0" dirty="0" smtClean="0"/>
              <a:t>και εγώ την υλοποίησα</a:t>
            </a:r>
            <a:r>
              <a:rPr lang="en-US" b="0" baseline="0" dirty="0" smtClean="0"/>
              <a:t>.</a:t>
            </a:r>
            <a:endParaRPr lang="el-GR" b="0"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10/13/2015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10/13/2015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10/13/2015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10/13/2015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10/13/2015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10/13/2015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10/13/2015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10/13/2015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10/13/2015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10/13/2015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10/13/2015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10/13/2015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a:t>
            </a:r>
            <a:r>
              <a:rPr lang="en-US" b="1"/>
              <a:t>networking </a:t>
            </a:r>
            <a:r>
              <a:rPr lang="en-US" b="1" smtClean="0"/>
              <a:t>architecture for </a:t>
            </a:r>
            <a:r>
              <a:rPr lang="en-US" b="1" dirty="0"/>
              <a:t>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Social networking engine plugins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10</a:t>
            </a:fld>
            <a:endParaRPr lang="en-GB"/>
          </a:p>
        </p:txBody>
      </p:sp>
      <p:sp>
        <p:nvSpPr>
          <p:cNvPr id="5" name="Content Placeholder 4"/>
          <p:cNvSpPr>
            <a:spLocks noGrp="1"/>
          </p:cNvSpPr>
          <p:nvPr>
            <p:ph sz="quarter" idx="1"/>
          </p:nvPr>
        </p:nvSpPr>
        <p:spPr/>
        <p:txBody>
          <a:bodyPr/>
          <a:lstStyle/>
          <a:p>
            <a:pPr marL="514350" indent="-514350">
              <a:buFont typeface="+mj-lt"/>
              <a:buAutoNum type="arabicPeriod"/>
            </a:pPr>
            <a:r>
              <a:rPr lang="en-US" dirty="0" smtClean="0"/>
              <a:t>Application</a:t>
            </a:r>
            <a:r>
              <a:rPr lang="el-GR" dirty="0" smtClean="0"/>
              <a:t> </a:t>
            </a:r>
            <a:r>
              <a:rPr lang="en-US" dirty="0" smtClean="0"/>
              <a:t>models</a:t>
            </a:r>
          </a:p>
          <a:p>
            <a:pPr marL="514350" indent="-514350">
              <a:buFont typeface="+mj-lt"/>
              <a:buAutoNum type="arabicPeriod"/>
            </a:pPr>
            <a:r>
              <a:rPr lang="en-US" dirty="0" smtClean="0"/>
              <a:t>Components</a:t>
            </a:r>
          </a:p>
          <a:p>
            <a:pPr marL="514350" indent="-514350">
              <a:buFont typeface="+mj-lt"/>
              <a:buAutoNum type="arabicPeriod"/>
            </a:pPr>
            <a:r>
              <a:rPr lang="en-US" dirty="0" smtClean="0"/>
              <a:t>Groups</a:t>
            </a:r>
            <a:endParaRPr lang="el-GR" dirty="0" smtClean="0"/>
          </a:p>
          <a:p>
            <a:pPr marL="514350" indent="-514350">
              <a:buFont typeface="+mj-lt"/>
              <a:buAutoNum type="arabicPeriod"/>
            </a:pPr>
            <a:r>
              <a:rPr lang="en-US" dirty="0" smtClean="0"/>
              <a:t>Custom</a:t>
            </a:r>
            <a:r>
              <a:rPr lang="el-GR" dirty="0" smtClean="0"/>
              <a:t> </a:t>
            </a:r>
            <a:r>
              <a:rPr lang="en-US" dirty="0"/>
              <a:t>v</a:t>
            </a:r>
            <a:r>
              <a:rPr lang="en-US" dirty="0" smtClean="0"/>
              <a:t>iews</a:t>
            </a:r>
          </a:p>
          <a:p>
            <a:pPr marL="514350" indent="-514350">
              <a:buFont typeface="+mj-lt"/>
              <a:buAutoNum type="arabicPeriod"/>
            </a:pPr>
            <a:r>
              <a:rPr lang="en-US" dirty="0" smtClean="0"/>
              <a:t>Messages</a:t>
            </a:r>
          </a:p>
          <a:p>
            <a:pPr marL="514350" indent="-514350">
              <a:buFont typeface="+mj-lt"/>
              <a:buAutoNum type="arabicPeriod"/>
            </a:pPr>
            <a:r>
              <a:rPr lang="en-US" dirty="0" smtClean="0"/>
              <a:t>Notification system</a:t>
            </a:r>
          </a:p>
          <a:p>
            <a:pPr marL="514350" indent="-514350">
              <a:buFont typeface="+mj-lt"/>
              <a:buAutoNum type="arabicPeriod"/>
            </a:pPr>
            <a:r>
              <a:rPr lang="en-US" dirty="0" smtClean="0"/>
              <a:t>Tags</a:t>
            </a:r>
          </a:p>
          <a:p>
            <a:pPr marL="514350" indent="-514350">
              <a:buFont typeface="+mj-lt"/>
              <a:buAutoNum type="arabicPeriod"/>
            </a:pPr>
            <a:r>
              <a:rPr lang="en-US" dirty="0" smtClean="0"/>
              <a:t>User statistics</a:t>
            </a:r>
            <a:endParaRPr lang="en-US" dirty="0"/>
          </a:p>
          <a:p>
            <a:endParaRPr lang="el-GR" dirty="0"/>
          </a:p>
        </p:txBody>
      </p:sp>
    </p:spTree>
    <p:extLst>
      <p:ext uri="{BB962C8B-B14F-4D97-AF65-F5344CB8AC3E}">
        <p14:creationId xmlns:p14="http://schemas.microsoft.com/office/powerpoint/2010/main" val="33939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7" name="Elgg to disappea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pic>
        <p:nvPicPr>
          <p:cNvPr id="5" name="Elg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8439" y="1259431"/>
            <a:ext cx="1266897" cy="7601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8" name="Picture 7"/>
          <p:cNvPicPr>
            <a:picLocks noChangeAspect="1"/>
          </p:cNvPicPr>
          <p:nvPr/>
        </p:nvPicPr>
        <p:blipFill>
          <a:blip r:embed="rId6"/>
          <a:stretch>
            <a:fillRect/>
          </a:stretch>
        </p:blipFill>
        <p:spPr>
          <a:xfrm flipV="1">
            <a:off x="713191" y="4162016"/>
            <a:ext cx="7969326" cy="275096"/>
          </a:xfrm>
          <a:prstGeom prst="rect">
            <a:avLst/>
          </a:prstGeom>
        </p:spPr>
      </p:pic>
      <p:pic>
        <p:nvPicPr>
          <p:cNvPr id="9" name="Back end label text"/>
          <p:cNvPicPr>
            <a:picLocks noChangeAspect="1"/>
          </p:cNvPicPr>
          <p:nvPr/>
        </p:nvPicPr>
        <p:blipFill>
          <a:blip r:embed="rId7"/>
          <a:stretch>
            <a:fillRect/>
          </a:stretch>
        </p:blipFill>
        <p:spPr>
          <a:xfrm>
            <a:off x="151575" y="5039346"/>
            <a:ext cx="1409897" cy="357238"/>
          </a:xfrm>
          <a:prstGeom prst="rect">
            <a:avLst/>
          </a:prstGeom>
        </p:spPr>
      </p:pic>
      <p:pic>
        <p:nvPicPr>
          <p:cNvPr id="10" name="Picture 9"/>
          <p:cNvPicPr>
            <a:picLocks noChangeAspect="1"/>
          </p:cNvPicPr>
          <p:nvPr/>
        </p:nvPicPr>
        <p:blipFill>
          <a:blip r:embed="rId8"/>
          <a:stretch>
            <a:fillRect/>
          </a:stretch>
        </p:blipFill>
        <p:spPr>
          <a:xfrm>
            <a:off x="5940153" y="5396584"/>
            <a:ext cx="969383" cy="907877"/>
          </a:xfrm>
          <a:prstGeom prst="rect">
            <a:avLst/>
          </a:prstGeom>
        </p:spPr>
      </p:pic>
      <p:pic>
        <p:nvPicPr>
          <p:cNvPr id="11" name="Picture 10"/>
          <p:cNvPicPr>
            <a:picLocks noChangeAspect="1"/>
          </p:cNvPicPr>
          <p:nvPr/>
        </p:nvPicPr>
        <p:blipFill>
          <a:blip r:embed="rId9"/>
          <a:stretch>
            <a:fillRect/>
          </a:stretch>
        </p:blipFill>
        <p:spPr>
          <a:xfrm>
            <a:off x="6017963" y="4427574"/>
            <a:ext cx="813762" cy="930504"/>
          </a:xfrm>
          <a:prstGeom prst="rect">
            <a:avLst/>
          </a:prstGeom>
        </p:spPr>
      </p:pic>
      <p:pic>
        <p:nvPicPr>
          <p:cNvPr id="12" name="Picture 11"/>
          <p:cNvPicPr>
            <a:picLocks noChangeAspect="1"/>
          </p:cNvPicPr>
          <p:nvPr/>
        </p:nvPicPr>
        <p:blipFill>
          <a:blip r:embed="rId10"/>
          <a:stretch>
            <a:fillRect/>
          </a:stretch>
        </p:blipFill>
        <p:spPr>
          <a:xfrm>
            <a:off x="4807289" y="1279257"/>
            <a:ext cx="607712" cy="671963"/>
          </a:xfrm>
          <a:prstGeom prst="rect">
            <a:avLst/>
          </a:prstGeom>
        </p:spPr>
      </p:pic>
      <p:sp>
        <p:nvSpPr>
          <p:cNvPr id="13" name="Rectangle 12"/>
          <p:cNvSpPr/>
          <p:nvPr/>
        </p:nvSpPr>
        <p:spPr>
          <a:xfrm>
            <a:off x="3224844" y="1194890"/>
            <a:ext cx="2190157" cy="1027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Layer 1 - 2 line"/>
          <p:cNvPicPr>
            <a:picLocks noChangeAspect="1"/>
          </p:cNvPicPr>
          <p:nvPr/>
        </p:nvPicPr>
        <p:blipFill>
          <a:blip r:embed="rId6"/>
          <a:stretch>
            <a:fillRect/>
          </a:stretch>
        </p:blipFill>
        <p:spPr>
          <a:xfrm flipV="1">
            <a:off x="755576" y="2509428"/>
            <a:ext cx="7969326" cy="275096"/>
          </a:xfrm>
          <a:prstGeom prst="rect">
            <a:avLst/>
          </a:prstGeom>
        </p:spPr>
      </p:pic>
      <p:pic>
        <p:nvPicPr>
          <p:cNvPr id="15" name="Picture 14"/>
          <p:cNvPicPr>
            <a:picLocks noChangeAspect="1"/>
          </p:cNvPicPr>
          <p:nvPr/>
        </p:nvPicPr>
        <p:blipFill>
          <a:blip r:embed="rId11"/>
          <a:stretch>
            <a:fillRect/>
          </a:stretch>
        </p:blipFill>
        <p:spPr>
          <a:xfrm>
            <a:off x="2210951" y="2712420"/>
            <a:ext cx="4973806" cy="1488326"/>
          </a:xfrm>
          <a:prstGeom prst="rect">
            <a:avLst/>
          </a:prstGeom>
        </p:spPr>
      </p:pic>
      <p:pic>
        <p:nvPicPr>
          <p:cNvPr id="16" name="Picture 15"/>
          <p:cNvPicPr>
            <a:picLocks noChangeAspect="1"/>
          </p:cNvPicPr>
          <p:nvPr/>
        </p:nvPicPr>
        <p:blipFill>
          <a:blip r:embed="rId12"/>
          <a:stretch>
            <a:fillRect/>
          </a:stretch>
        </p:blipFill>
        <p:spPr>
          <a:xfrm>
            <a:off x="251520" y="3274382"/>
            <a:ext cx="1183221" cy="429823"/>
          </a:xfrm>
          <a:prstGeom prst="rect">
            <a:avLst/>
          </a:prstGeom>
        </p:spPr>
      </p:pic>
      <p:pic>
        <p:nvPicPr>
          <p:cNvPr id="17" name="front end label text"/>
          <p:cNvPicPr>
            <a:picLocks noChangeAspect="1"/>
          </p:cNvPicPr>
          <p:nvPr/>
        </p:nvPicPr>
        <p:blipFill>
          <a:blip r:embed="rId13"/>
          <a:stretch>
            <a:fillRect/>
          </a:stretch>
        </p:blipFill>
        <p:spPr>
          <a:xfrm>
            <a:off x="251520" y="1481050"/>
            <a:ext cx="1448042" cy="360808"/>
          </a:xfrm>
          <a:prstGeom prst="rect">
            <a:avLst/>
          </a:prstGeom>
        </p:spPr>
      </p:pic>
    </p:spTree>
    <p:extLst>
      <p:ext uri="{BB962C8B-B14F-4D97-AF65-F5344CB8AC3E}">
        <p14:creationId xmlns:p14="http://schemas.microsoft.com/office/powerpoint/2010/main" val="17973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7"/>
                                        </p:tgtEl>
                                      </p:cBhvr>
                                      <p:by x="25000" y="25000"/>
                                    </p:animScale>
                                  </p:childTnLst>
                                </p:cTn>
                              </p:par>
                            </p:childTnLst>
                          </p:cTn>
                        </p:par>
                        <p:par>
                          <p:cTn id="7" fill="hold">
                            <p:stCondLst>
                              <p:cond delay="1000"/>
                            </p:stCondLst>
                            <p:childTnLst>
                              <p:par>
                                <p:cTn id="8" presetID="42" presetClass="path" presetSubtype="0" accel="50000" decel="50000" fill="hold" nodeType="afterEffect">
                                  <p:stCondLst>
                                    <p:cond delay="0"/>
                                  </p:stCondLst>
                                  <p:childTnLst>
                                    <p:animMotion origin="layout" path="M -5.55556E-7 -4.44444E-6 L -0.00104 -0.18379 " pathEditMode="relative" rAng="0" ptsTypes="AA">
                                      <p:cBhvr>
                                        <p:cTn id="9" dur="1000" fill="hold"/>
                                        <p:tgtEl>
                                          <p:spTgt spid="7"/>
                                        </p:tgtEl>
                                        <p:attrNameLst>
                                          <p:attrName>ppt_x</p:attrName>
                                          <p:attrName>ppt_y</p:attrName>
                                        </p:attrNameLst>
                                      </p:cBhvr>
                                      <p:rCtr x="-52" y="-9190"/>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12</a:t>
            </a:fld>
            <a:endParaRPr lang="en-GB"/>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10" name="Picture 9"/>
          <p:cNvPicPr>
            <a:picLocks noChangeAspect="1"/>
          </p:cNvPicPr>
          <p:nvPr/>
        </p:nvPicPr>
        <p:blipFill>
          <a:blip r:embed="rId4"/>
          <a:stretch>
            <a:fillRect/>
          </a:stretch>
        </p:blipFill>
        <p:spPr>
          <a:xfrm flipV="1">
            <a:off x="713191" y="4162016"/>
            <a:ext cx="7969326" cy="275096"/>
          </a:xfrm>
          <a:prstGeom prst="rect">
            <a:avLst/>
          </a:prstGeom>
        </p:spPr>
      </p:pic>
      <p:pic>
        <p:nvPicPr>
          <p:cNvPr id="11" name="Back end label text"/>
          <p:cNvPicPr>
            <a:picLocks noChangeAspect="1"/>
          </p:cNvPicPr>
          <p:nvPr/>
        </p:nvPicPr>
        <p:blipFill>
          <a:blip r:embed="rId5"/>
          <a:stretch>
            <a:fillRect/>
          </a:stretch>
        </p:blipFill>
        <p:spPr>
          <a:xfrm>
            <a:off x="151575" y="5039346"/>
            <a:ext cx="1409897" cy="357238"/>
          </a:xfrm>
          <a:prstGeom prst="rect">
            <a:avLst/>
          </a:prstGeom>
        </p:spPr>
      </p:pic>
      <p:pic>
        <p:nvPicPr>
          <p:cNvPr id="12" name="Picture 11"/>
          <p:cNvPicPr>
            <a:picLocks noChangeAspect="1"/>
          </p:cNvPicPr>
          <p:nvPr/>
        </p:nvPicPr>
        <p:blipFill>
          <a:blip r:embed="rId6"/>
          <a:stretch>
            <a:fillRect/>
          </a:stretch>
        </p:blipFill>
        <p:spPr>
          <a:xfrm>
            <a:off x="5940153" y="5396584"/>
            <a:ext cx="969383" cy="907877"/>
          </a:xfrm>
          <a:prstGeom prst="rect">
            <a:avLst/>
          </a:prstGeom>
        </p:spPr>
      </p:pic>
      <p:pic>
        <p:nvPicPr>
          <p:cNvPr id="13" name="Picture 12"/>
          <p:cNvPicPr>
            <a:picLocks noChangeAspect="1"/>
          </p:cNvPicPr>
          <p:nvPr/>
        </p:nvPicPr>
        <p:blipFill>
          <a:blip r:embed="rId7"/>
          <a:stretch>
            <a:fillRect/>
          </a:stretch>
        </p:blipFill>
        <p:spPr>
          <a:xfrm>
            <a:off x="6017963" y="4427574"/>
            <a:ext cx="813762" cy="930504"/>
          </a:xfrm>
          <a:prstGeom prst="rect">
            <a:avLst/>
          </a:prstGeom>
        </p:spPr>
      </p:pic>
      <p:pic>
        <p:nvPicPr>
          <p:cNvPr id="16" name="Layer 1 - 2 line"/>
          <p:cNvPicPr>
            <a:picLocks noChangeAspect="1"/>
          </p:cNvPicPr>
          <p:nvPr/>
        </p:nvPicPr>
        <p:blipFill>
          <a:blip r:embed="rId4"/>
          <a:stretch>
            <a:fillRect/>
          </a:stretch>
        </p:blipFill>
        <p:spPr>
          <a:xfrm flipV="1">
            <a:off x="755576" y="2509428"/>
            <a:ext cx="7969326" cy="275096"/>
          </a:xfrm>
          <a:prstGeom prst="rect">
            <a:avLst/>
          </a:prstGeom>
        </p:spPr>
      </p:pic>
      <p:pic>
        <p:nvPicPr>
          <p:cNvPr id="17" name="Picture 16"/>
          <p:cNvPicPr>
            <a:picLocks noChangeAspect="1"/>
          </p:cNvPicPr>
          <p:nvPr/>
        </p:nvPicPr>
        <p:blipFill>
          <a:blip r:embed="rId8"/>
          <a:stretch>
            <a:fillRect/>
          </a:stretch>
        </p:blipFill>
        <p:spPr>
          <a:xfrm>
            <a:off x="2210951" y="2712420"/>
            <a:ext cx="4973806" cy="1488326"/>
          </a:xfrm>
          <a:prstGeom prst="rect">
            <a:avLst/>
          </a:prstGeom>
        </p:spPr>
      </p:pic>
      <p:pic>
        <p:nvPicPr>
          <p:cNvPr id="18" name="Picture 17"/>
          <p:cNvPicPr>
            <a:picLocks noChangeAspect="1"/>
          </p:cNvPicPr>
          <p:nvPr/>
        </p:nvPicPr>
        <p:blipFill>
          <a:blip r:embed="rId9"/>
          <a:stretch>
            <a:fillRect/>
          </a:stretch>
        </p:blipFill>
        <p:spPr>
          <a:xfrm>
            <a:off x="251520" y="3274382"/>
            <a:ext cx="1183221" cy="429823"/>
          </a:xfrm>
          <a:prstGeom prst="rect">
            <a:avLst/>
          </a:prstGeom>
        </p:spPr>
      </p:pic>
      <p:pic>
        <p:nvPicPr>
          <p:cNvPr id="19" name="front end label text"/>
          <p:cNvPicPr>
            <a:picLocks noChangeAspect="1"/>
          </p:cNvPicPr>
          <p:nvPr/>
        </p:nvPicPr>
        <p:blipFill>
          <a:blip r:embed="rId10"/>
          <a:stretch>
            <a:fillRect/>
          </a:stretch>
        </p:blipFill>
        <p:spPr>
          <a:xfrm>
            <a:off x="251520" y="1481050"/>
            <a:ext cx="1448042" cy="360808"/>
          </a:xfrm>
          <a:prstGeom prst="rect">
            <a:avLst/>
          </a:prstGeom>
        </p:spPr>
      </p:pic>
      <p:grpSp>
        <p:nvGrpSpPr>
          <p:cNvPr id="30" name="Group SN1"/>
          <p:cNvGrpSpPr/>
          <p:nvPr/>
        </p:nvGrpSpPr>
        <p:grpSpPr>
          <a:xfrm>
            <a:off x="3131640" y="1194889"/>
            <a:ext cx="2259587" cy="1131601"/>
            <a:chOff x="3155414" y="1194890"/>
            <a:chExt cx="2259587" cy="1131601"/>
          </a:xfrm>
        </p:grpSpPr>
        <p:pic>
          <p:nvPicPr>
            <p:cNvPr id="26" name="Elgg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27" name="CDO Client 1"/>
            <p:cNvPicPr>
              <a:picLocks noChangeAspect="1"/>
            </p:cNvPicPr>
            <p:nvPr/>
          </p:nvPicPr>
          <p:blipFill>
            <a:blip r:embed="rId12"/>
            <a:stretch>
              <a:fillRect/>
            </a:stretch>
          </p:blipFill>
          <p:spPr>
            <a:xfrm>
              <a:off x="4722417" y="1302503"/>
              <a:ext cx="635503" cy="702692"/>
            </a:xfrm>
            <a:prstGeom prst="rect">
              <a:avLst/>
            </a:prstGeom>
          </p:spPr>
        </p:pic>
        <p:sp>
          <p:nvSpPr>
            <p:cNvPr id="28" name="Rectangle SN 1"/>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31" name="Group SN2"/>
          <p:cNvGrpSpPr/>
          <p:nvPr/>
        </p:nvGrpSpPr>
        <p:grpSpPr>
          <a:xfrm>
            <a:off x="3131640" y="1205306"/>
            <a:ext cx="2259587" cy="1131601"/>
            <a:chOff x="3155414" y="1194890"/>
            <a:chExt cx="2259587" cy="1131601"/>
          </a:xfrm>
        </p:grpSpPr>
        <p:pic>
          <p:nvPicPr>
            <p:cNvPr id="32" name="Elgg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33" name="CDO Client 2"/>
            <p:cNvPicPr>
              <a:picLocks noChangeAspect="1"/>
            </p:cNvPicPr>
            <p:nvPr/>
          </p:nvPicPr>
          <p:blipFill>
            <a:blip r:embed="rId12"/>
            <a:stretch>
              <a:fillRect/>
            </a:stretch>
          </p:blipFill>
          <p:spPr>
            <a:xfrm>
              <a:off x="4722417" y="1302503"/>
              <a:ext cx="635503" cy="702692"/>
            </a:xfrm>
            <a:prstGeom prst="rect">
              <a:avLst/>
            </a:prstGeom>
          </p:spPr>
        </p:pic>
        <p:sp>
          <p:nvSpPr>
            <p:cNvPr id="34" name="Rectangle SN 2"/>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pic>
        <p:nvPicPr>
          <p:cNvPr id="35" name="Picture 34"/>
          <p:cNvPicPr>
            <a:picLocks noChangeAspect="1"/>
          </p:cNvPicPr>
          <p:nvPr/>
        </p:nvPicPr>
        <p:blipFill>
          <a:blip r:embed="rId13"/>
          <a:stretch>
            <a:fillRect/>
          </a:stretch>
        </p:blipFill>
        <p:spPr>
          <a:xfrm>
            <a:off x="4617712" y="1488424"/>
            <a:ext cx="756222" cy="892262"/>
          </a:xfrm>
          <a:prstGeom prst="rect">
            <a:avLst/>
          </a:prstGeom>
        </p:spPr>
      </p:pic>
      <p:pic>
        <p:nvPicPr>
          <p:cNvPr id="36" name="Picture 35"/>
          <p:cNvPicPr>
            <a:picLocks noChangeAspect="1"/>
          </p:cNvPicPr>
          <p:nvPr/>
        </p:nvPicPr>
        <p:blipFill>
          <a:blip r:embed="rId14"/>
          <a:stretch>
            <a:fillRect/>
          </a:stretch>
        </p:blipFill>
        <p:spPr>
          <a:xfrm>
            <a:off x="4700533" y="1907194"/>
            <a:ext cx="1023595" cy="657710"/>
          </a:xfrm>
          <a:prstGeom prst="rect">
            <a:avLst/>
          </a:prstGeom>
        </p:spPr>
      </p:pic>
      <p:grpSp>
        <p:nvGrpSpPr>
          <p:cNvPr id="42" name="Group 41"/>
          <p:cNvGrpSpPr/>
          <p:nvPr/>
        </p:nvGrpSpPr>
        <p:grpSpPr>
          <a:xfrm>
            <a:off x="1607630" y="2064997"/>
            <a:ext cx="4715417" cy="499907"/>
            <a:chOff x="1607630" y="2064997"/>
            <a:chExt cx="4715417" cy="499907"/>
          </a:xfrm>
        </p:grpSpPr>
        <p:pic>
          <p:nvPicPr>
            <p:cNvPr id="40" name="Picture 39"/>
            <p:cNvPicPr>
              <a:picLocks noChangeAspect="1"/>
            </p:cNvPicPr>
            <p:nvPr/>
          </p:nvPicPr>
          <p:blipFill>
            <a:blip r:embed="rId15"/>
            <a:stretch>
              <a:fillRect/>
            </a:stretch>
          </p:blipFill>
          <p:spPr>
            <a:xfrm>
              <a:off x="1607630" y="2064997"/>
              <a:ext cx="516098" cy="499907"/>
            </a:xfrm>
            <a:prstGeom prst="rect">
              <a:avLst/>
            </a:prstGeom>
          </p:spPr>
        </p:pic>
        <p:pic>
          <p:nvPicPr>
            <p:cNvPr id="41" name="Picture 40"/>
            <p:cNvPicPr>
              <a:picLocks noChangeAspect="1"/>
            </p:cNvPicPr>
            <p:nvPr/>
          </p:nvPicPr>
          <p:blipFill rotWithShape="1">
            <a:blip r:embed="rId15"/>
            <a:srcRect/>
            <a:stretch/>
          </p:blipFill>
          <p:spPr>
            <a:xfrm>
              <a:off x="5806949" y="2064997"/>
              <a:ext cx="516098" cy="499907"/>
            </a:xfrm>
            <a:prstGeom prst="rect">
              <a:avLst/>
            </a:prstGeom>
          </p:spPr>
        </p:pic>
      </p:grpSp>
    </p:spTree>
    <p:extLst>
      <p:ext uri="{BB962C8B-B14F-4D97-AF65-F5344CB8AC3E}">
        <p14:creationId xmlns:p14="http://schemas.microsoft.com/office/powerpoint/2010/main" val="34144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22222E-6 -2.96296E-6 L -0.14896 -0.00115 " pathEditMode="relative" rAng="0" ptsTypes="AA">
                                      <p:cBhvr>
                                        <p:cTn id="6" dur="2000" fill="hold"/>
                                        <p:tgtEl>
                                          <p:spTgt spid="30"/>
                                        </p:tgtEl>
                                        <p:attrNameLst>
                                          <p:attrName>ppt_x</p:attrName>
                                          <p:attrName>ppt_y</p:attrName>
                                        </p:attrNameLst>
                                      </p:cBhvr>
                                      <p:rCtr x="-7448" y="-69"/>
                                    </p:animMotion>
                                  </p:childTnLst>
                                </p:cTn>
                              </p:par>
                              <p:par>
                                <p:cTn id="7" presetID="42" presetClass="path" presetSubtype="0" accel="50000" decel="50000" fill="hold" nodeType="withEffect">
                                  <p:stCondLst>
                                    <p:cond delay="0"/>
                                  </p:stCondLst>
                                  <p:childTnLst>
                                    <p:animMotion origin="layout" path="M -2.22222E-6 -1.85185E-6 L 0.31979 -0.00254 " pathEditMode="relative" rAng="0" ptsTypes="AA">
                                      <p:cBhvr>
                                        <p:cTn id="8" dur="2000" fill="hold"/>
                                        <p:tgtEl>
                                          <p:spTgt spid="31"/>
                                        </p:tgtEl>
                                        <p:attrNameLst>
                                          <p:attrName>ppt_x</p:attrName>
                                          <p:attrName>ppt_y</p:attrName>
                                        </p:attrNameLst>
                                      </p:cBhvr>
                                      <p:rCtr x="15990" y="-13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35"/>
                                        </p:tgtEl>
                                      </p:cBhvr>
                                      <p:by x="75000" y="75000"/>
                                    </p:animScale>
                                  </p:childTnLst>
                                </p:cTn>
                              </p:par>
                              <p:par>
                                <p:cTn id="17" presetID="42" presetClass="path" presetSubtype="0" accel="50000" decel="50000" fill="hold" nodeType="withEffect">
                                  <p:stCondLst>
                                    <p:cond delay="0"/>
                                  </p:stCondLst>
                                  <p:childTnLst>
                                    <p:animMotion origin="layout" path="M -4.16667E-6 4.07407E-6 L 0.00087 -0.04885 " pathEditMode="relative" rAng="0" ptsTypes="AA">
                                      <p:cBhvr>
                                        <p:cTn id="18" dur="2000" fill="hold"/>
                                        <p:tgtEl>
                                          <p:spTgt spid="35"/>
                                        </p:tgtEl>
                                        <p:attrNameLst>
                                          <p:attrName>ppt_x</p:attrName>
                                          <p:attrName>ppt_y</p:attrName>
                                        </p:attrNameLst>
                                      </p:cBhvr>
                                      <p:rCtr x="35" y="-2454"/>
                                    </p:animMotion>
                                  </p:childTnLst>
                                </p:cTn>
                              </p:par>
                              <p:par>
                                <p:cTn id="19" presetID="10" presetClass="entr" presetSubtype="0" fill="hold" nodeType="withEffect">
                                  <p:stCondLst>
                                    <p:cond delay="16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138" y="1376194"/>
            <a:ext cx="4249724" cy="481635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16</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
        <p:nvSpPr>
          <p:cNvPr id="7" name="Rectangle 6"/>
          <p:cNvSpPr/>
          <p:nvPr/>
        </p:nvSpPr>
        <p:spPr>
          <a:xfrm>
            <a:off x="1814512" y="3933056"/>
            <a:ext cx="2757488" cy="100811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l-GR"/>
          </a:p>
        </p:txBody>
      </p:sp>
    </p:spTree>
    <p:extLst>
      <p:ext uri="{BB962C8B-B14F-4D97-AF65-F5344CB8AC3E}">
        <p14:creationId xmlns:p14="http://schemas.microsoft.com/office/powerpoint/2010/main" val="393929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1.94444E-6 0.01042 L 0.29931 0.01042 " pathEditMode="relative" rAng="0" ptsTypes="AA">
                                      <p:cBhvr>
                                        <p:cTn id="10" dur="2000" fill="hold"/>
                                        <p:tgtEl>
                                          <p:spTgt spid="7"/>
                                        </p:tgtEl>
                                        <p:attrNameLst>
                                          <p:attrName>ppt_x</p:attrName>
                                          <p:attrName>ppt_y</p:attrName>
                                        </p:attrNameLst>
                                      </p:cBhvr>
                                      <p:rCtr x="149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Users’ requirements</a:t>
            </a:r>
            <a:endParaRPr lang="el-GR" dirty="0"/>
          </a:p>
        </p:txBody>
      </p:sp>
      <p:sp>
        <p:nvSpPr>
          <p:cNvPr id="3" name="Footer Placeholder 2"/>
          <p:cNvSpPr>
            <a:spLocks noGrp="1"/>
          </p:cNvSpPr>
          <p:nvPr>
            <p:ph type="ftr" sz="quarter" idx="11"/>
          </p:nvPr>
        </p:nvSpPr>
        <p:spPr/>
        <p:txBody>
          <a:bodyPr/>
          <a:lstStyle/>
          <a:p>
            <a:r>
              <a:rPr lang="en-GB" smtClean="0"/>
              <a:t>International Master in Service Science</a:t>
            </a:r>
            <a:endParaRPr lang="en-GB"/>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27584" y="2132856"/>
            <a:ext cx="7579578" cy="2138858"/>
          </a:xfrm>
        </p:spPr>
      </p:pic>
    </p:spTree>
    <p:extLst>
      <p:ext uri="{BB962C8B-B14F-4D97-AF65-F5344CB8AC3E}">
        <p14:creationId xmlns:p14="http://schemas.microsoft.com/office/powerpoint/2010/main" val="1769239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82431479"/>
              </p:ext>
            </p:extLst>
          </p:nvPr>
        </p:nvGraphicFramePr>
        <p:xfrm>
          <a:off x="5370512" y="4797152"/>
          <a:ext cx="3593975" cy="1097280"/>
        </p:xfrm>
        <a:graphic>
          <a:graphicData uri="http://schemas.openxmlformats.org/drawingml/2006/table">
            <a:tbl>
              <a:tblPr firstRow="1" bandRow="1">
                <a:tableStyleId>{2D5ABB26-0587-4C30-8999-92F81FD0307C}</a:tableStyleId>
              </a:tblPr>
              <a:tblGrid>
                <a:gridCol w="569640"/>
                <a:gridCol w="3024335"/>
              </a:tblGrid>
              <a:tr h="330054">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054">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054">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queries</a:t>
            </a:r>
            <a:endParaRPr lang="el-GR" dirty="0"/>
          </a:p>
        </p:txBody>
      </p:sp>
      <p:sp>
        <p:nvSpPr>
          <p:cNvPr id="3" name="Footer Placeholder 2"/>
          <p:cNvSpPr>
            <a:spLocks noGrp="1"/>
          </p:cNvSpPr>
          <p:nvPr>
            <p:ph type="ftr" sz="quarter" idx="11"/>
          </p:nvPr>
        </p:nvSpPr>
        <p:spPr/>
        <p:txBody>
          <a:bodyPr/>
          <a:lstStyle/>
          <a:p>
            <a:r>
              <a:rPr lang="en-GB" smtClean="0"/>
              <a:t>International Master in Service Science</a:t>
            </a:r>
            <a:endParaRPr lang="en-GB"/>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07831212"/>
              </p:ext>
            </p:extLst>
          </p:nvPr>
        </p:nvGraphicFramePr>
        <p:xfrm>
          <a:off x="457200" y="1895475"/>
          <a:ext cx="8229600" cy="1854200"/>
        </p:xfrm>
        <a:graphic>
          <a:graphicData uri="http://schemas.openxmlformats.org/drawingml/2006/table">
            <a:tbl>
              <a:tblPr firstRow="1" bandRow="1">
                <a:tableStyleId>{2D5ABB26-0587-4C30-8999-92F81FD0307C}</a:tableStyleId>
              </a:tblPr>
              <a:tblGrid>
                <a:gridCol w="4114800"/>
                <a:gridCol w="4114800"/>
              </a:tblGrid>
              <a:tr h="370840">
                <a:tc>
                  <a:txBody>
                    <a:bodyPr/>
                    <a:lstStyle/>
                    <a:p>
                      <a:r>
                        <a:rPr lang="en-US" dirty="0" smtClean="0"/>
                        <a:t>State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a:t>
                      </a:r>
                      <a:r>
                        <a:rPr lang="en-US" baseline="0" dirty="0" smtClean="0"/>
                        <a:t> of Queries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r>
                        <a:rPr lang="en-US" dirty="0" smtClean="0"/>
                        <a:t>Fresh</a:t>
                      </a:r>
                      <a:r>
                        <a:rPr lang="en-US" baseline="0" dirty="0" smtClean="0"/>
                        <a:t> start</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dirty="0" smtClean="0"/>
                        <a:t>1938</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r>
              <a:tr h="370840">
                <a:tc>
                  <a:txBody>
                    <a:bodyPr/>
                    <a:lstStyle/>
                    <a:p>
                      <a:r>
                        <a:rPr lang="en-US" dirty="0" smtClean="0"/>
                        <a:t>Fresh</a:t>
                      </a:r>
                      <a:r>
                        <a:rPr lang="en-US" baseline="0" dirty="0" smtClean="0"/>
                        <a:t> query</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15182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Cached</a:t>
                      </a:r>
                      <a:r>
                        <a:rPr lang="en-US" baseline="0" dirty="0" smtClean="0"/>
                        <a:t> query from CDO server</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251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Cached</a:t>
                      </a:r>
                      <a:r>
                        <a:rPr lang="en-US" baseline="0" dirty="0" smtClean="0"/>
                        <a:t> query from memcached</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147</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0264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
        <p:nvSpPr>
          <p:cNvPr id="7" name="Rectangle 6"/>
          <p:cNvSpPr/>
          <p:nvPr/>
        </p:nvSpPr>
        <p:spPr>
          <a:xfrm>
            <a:off x="2865509" y="2420888"/>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Rectangle 4"/>
          <p:cNvSpPr/>
          <p:nvPr/>
        </p:nvSpPr>
        <p:spPr>
          <a:xfrm>
            <a:off x="2987848" y="5492038"/>
            <a:ext cx="3566939" cy="369332"/>
          </a:xfrm>
          <a:prstGeom prst="rect">
            <a:avLst/>
          </a:prstGeom>
        </p:spPr>
        <p:txBody>
          <a:bodyPr wrap="none">
            <a:spAutoFit/>
          </a:bodyPr>
          <a:lstStyle/>
          <a:p>
            <a:pPr>
              <a:defRPr/>
            </a:pPr>
            <a:r>
              <a:rPr lang="en-US" dirty="0" smtClean="0">
                <a:latin typeface="Adobe Caslon Pro" panose="0205050205050A020403" pitchFamily="18" charset="0"/>
              </a:rPr>
              <a:t>C4: One </a:t>
            </a:r>
            <a:r>
              <a:rPr lang="en-US" dirty="0">
                <a:latin typeface="Adobe Caslon Pro" panose="0205050205050A020403" pitchFamily="18" charset="0"/>
              </a:rPr>
              <a:t>memcached with two SNE</a:t>
            </a:r>
            <a:endParaRPr lang="el-GR" dirty="0"/>
          </a:p>
        </p:txBody>
      </p:sp>
    </p:spTree>
    <p:extLst>
      <p:ext uri="{BB962C8B-B14F-4D97-AF65-F5344CB8AC3E}">
        <p14:creationId xmlns:p14="http://schemas.microsoft.com/office/powerpoint/2010/main" val="15971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0236" y="2488679"/>
            <a:ext cx="8896259" cy="2888753"/>
          </a:xfrm>
        </p:spPr>
      </p:pic>
      <p:sp>
        <p:nvSpPr>
          <p:cNvPr id="7" name="Rectangle 6"/>
          <p:cNvSpPr/>
          <p:nvPr/>
        </p:nvSpPr>
        <p:spPr>
          <a:xfrm>
            <a:off x="3131838" y="2488679"/>
            <a:ext cx="360041" cy="24415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868144" y="2488679"/>
            <a:ext cx="360040" cy="24415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8532440" y="2513079"/>
            <a:ext cx="360040" cy="24415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
        <p:nvSpPr>
          <p:cNvPr id="8" name="Rectangle 7"/>
          <p:cNvSpPr/>
          <p:nvPr/>
        </p:nvSpPr>
        <p:spPr>
          <a:xfrm>
            <a:off x="5364088" y="3068960"/>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6939688" y="3051795"/>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805365" y="5949280"/>
            <a:ext cx="3566939" cy="369332"/>
          </a:xfrm>
          <a:prstGeom prst="rect">
            <a:avLst/>
          </a:prstGeom>
        </p:spPr>
        <p:txBody>
          <a:bodyPr wrap="none">
            <a:spAutoFit/>
          </a:bodyPr>
          <a:lstStyle/>
          <a:p>
            <a:pPr>
              <a:defRPr/>
            </a:pPr>
            <a:r>
              <a:rPr lang="en-US" dirty="0" smtClean="0">
                <a:latin typeface="Adobe Caslon Pro" panose="0205050205050A020403" pitchFamily="18" charset="0"/>
              </a:rPr>
              <a:t>C4: One </a:t>
            </a:r>
            <a:r>
              <a:rPr lang="en-US" dirty="0">
                <a:latin typeface="Adobe Caslon Pro" panose="0205050205050A020403" pitchFamily="18" charset="0"/>
              </a:rPr>
              <a:t>memcached with two SNE</a:t>
            </a:r>
            <a:endParaRPr lang="el-GR" dirty="0"/>
          </a:p>
        </p:txBody>
      </p:sp>
    </p:spTree>
    <p:extLst>
      <p:ext uri="{BB962C8B-B14F-4D97-AF65-F5344CB8AC3E}">
        <p14:creationId xmlns:p14="http://schemas.microsoft.com/office/powerpoint/2010/main" val="19018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a:t>
            </a:r>
            <a:r>
              <a:rPr lang="en-US" dirty="0" smtClean="0"/>
              <a:t>topic classification </a:t>
            </a:r>
            <a:r>
              <a:rPr lang="en-US" dirty="0"/>
              <a:t>on the user’s </a:t>
            </a:r>
            <a:r>
              <a:rPr lang="en-US" dirty="0" smtClean="0"/>
              <a:t>input</a:t>
            </a:r>
          </a:p>
          <a:p>
            <a:r>
              <a:rPr lang="en-US" dirty="0" smtClean="0"/>
              <a:t>Future work</a:t>
            </a:r>
          </a:p>
          <a:p>
            <a:pPr lvl="1"/>
            <a:r>
              <a:rPr lang="en-US" dirty="0" smtClean="0"/>
              <a:t>Further </a:t>
            </a:r>
            <a:r>
              <a:rPr lang="en-US" smtClean="0"/>
              <a:t>explore classification</a:t>
            </a:r>
            <a:endParaRPr lang="en-US" dirty="0" smtClean="0"/>
          </a:p>
          <a:p>
            <a:pPr lvl="1"/>
            <a:r>
              <a:rPr lang="en-US" dirty="0" smtClean="0"/>
              <a:t>Extending he integration of our social networking platform with more information repositories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r>
              <a:rPr lang="en-US" dirty="0" smtClean="0"/>
              <a:t>StackOverflow </a:t>
            </a:r>
            <a:r>
              <a:rPr lang="en-US" dirty="0" smtClean="0"/>
              <a:t>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27</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Backup: Topic </a:t>
            </a:r>
            <a:r>
              <a:rPr lang="en-US" dirty="0" smtClean="0"/>
              <a:t>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28</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30</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51726" y="3163887"/>
            <a:ext cx="1852122"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grpSp>
        <p:nvGrpSpPr>
          <p:cNvPr id="23" name="Group 22"/>
          <p:cNvGrpSpPr/>
          <p:nvPr/>
        </p:nvGrpSpPr>
        <p:grpSpPr>
          <a:xfrm>
            <a:off x="5119866" y="1243316"/>
            <a:ext cx="1438275" cy="1476375"/>
            <a:chOff x="5184234" y="1243316"/>
            <a:chExt cx="1438275" cy="1476375"/>
          </a:xfrm>
        </p:grpSpPr>
        <p:pic>
          <p:nvPicPr>
            <p:cNvPr id="9" name="Picture 8"/>
            <p:cNvPicPr>
              <a:picLocks noChangeAspect="1"/>
            </p:cNvPicPr>
            <p:nvPr/>
          </p:nvPicPr>
          <p:blipFill>
            <a:blip r:embed="rId8"/>
            <a:stretch>
              <a:fillRect/>
            </a:stretch>
          </p:blipFill>
          <p:spPr>
            <a:xfrm>
              <a:off x="5184234" y="1243316"/>
              <a:ext cx="1438275" cy="1476375"/>
            </a:xfrm>
            <a:prstGeom prst="ellipse">
              <a:avLst/>
            </a:prstGeom>
            <a:ln>
              <a:noFill/>
            </a:ln>
          </p:spPr>
          <p:style>
            <a:lnRef idx="2">
              <a:schemeClr val="accent2"/>
            </a:lnRef>
            <a:fillRef idx="1">
              <a:schemeClr val="lt1"/>
            </a:fillRef>
            <a:effectRef idx="0">
              <a:schemeClr val="accent2"/>
            </a:effectRef>
            <a:fontRef idx="minor">
              <a:schemeClr val="dk1"/>
            </a:fontRef>
          </p:style>
        </p:pic>
        <p:sp>
          <p:nvSpPr>
            <p:cNvPr id="17" name="TextBox 16"/>
            <p:cNvSpPr txBox="1"/>
            <p:nvPr/>
          </p:nvSpPr>
          <p:spPr>
            <a:xfrm>
              <a:off x="5274160" y="1586808"/>
              <a:ext cx="1258421" cy="523220"/>
            </a:xfrm>
            <a:prstGeom prst="rect">
              <a:avLst/>
            </a:prstGeom>
            <a:noFill/>
            <a:ln>
              <a:noFill/>
            </a:ln>
          </p:spPr>
          <p:txBody>
            <a:bodyPr wrap="square" rtlCol="0">
              <a:spAutoFit/>
            </a:bodyPr>
            <a:lstStyle/>
            <a:p>
              <a:pPr algn="ctr"/>
              <a:r>
                <a:rPr lang="en-US" sz="1400" dirty="0" smtClean="0"/>
                <a:t>Quality Assurance</a:t>
              </a:r>
              <a:endParaRPr lang="el-GR" sz="1400" dirty="0"/>
            </a:p>
          </p:txBody>
        </p:sp>
      </p:grpSp>
      <p:grpSp>
        <p:nvGrpSpPr>
          <p:cNvPr id="22" name="Group 21"/>
          <p:cNvGrpSpPr/>
          <p:nvPr/>
        </p:nvGrpSpPr>
        <p:grpSpPr>
          <a:xfrm>
            <a:off x="848804" y="1335245"/>
            <a:ext cx="1400175" cy="1428750"/>
            <a:chOff x="848804" y="1335245"/>
            <a:chExt cx="1400175" cy="1428750"/>
          </a:xfrm>
        </p:grpSpPr>
        <p:pic>
          <p:nvPicPr>
            <p:cNvPr id="18" name="Picture 17"/>
            <p:cNvPicPr>
              <a:picLocks noChangeAspect="1"/>
            </p:cNvPicPr>
            <p:nvPr/>
          </p:nvPicPr>
          <p:blipFill>
            <a:blip r:embed="rId9"/>
            <a:stretch>
              <a:fillRect/>
            </a:stretch>
          </p:blipFill>
          <p:spPr>
            <a:xfrm>
              <a:off x="848804" y="1335245"/>
              <a:ext cx="1400175" cy="1428750"/>
            </a:xfrm>
            <a:prstGeom prst="ellipse">
              <a:avLst/>
            </a:prstGeom>
          </p:spPr>
        </p:pic>
        <p:sp>
          <p:nvSpPr>
            <p:cNvPr id="19" name="TextBox 18"/>
            <p:cNvSpPr txBox="1"/>
            <p:nvPr/>
          </p:nvSpPr>
          <p:spPr>
            <a:xfrm>
              <a:off x="971600" y="1660961"/>
              <a:ext cx="1200966" cy="584775"/>
            </a:xfrm>
            <a:prstGeom prst="rect">
              <a:avLst/>
            </a:prstGeom>
            <a:noFill/>
          </p:spPr>
          <p:txBody>
            <a:bodyPr wrap="square" rtlCol="0">
              <a:spAutoFit/>
            </a:bodyPr>
            <a:lstStyle/>
            <a:p>
              <a:pPr algn="ctr"/>
              <a:r>
                <a:rPr lang="en-US" sz="1400" dirty="0" smtClean="0"/>
                <a:t>Software</a:t>
              </a:r>
              <a:r>
                <a:rPr lang="en-US" dirty="0" smtClean="0"/>
                <a:t> </a:t>
              </a:r>
              <a:r>
                <a:rPr lang="en-US" sz="1400" dirty="0" smtClean="0"/>
                <a:t>Engineering</a:t>
              </a:r>
              <a:endParaRPr lang="el-GR" dirty="0"/>
            </a:p>
          </p:txBody>
        </p:sp>
      </p:grpSp>
      <p:grpSp>
        <p:nvGrpSpPr>
          <p:cNvPr id="24" name="Group 23"/>
          <p:cNvGrpSpPr/>
          <p:nvPr/>
        </p:nvGrpSpPr>
        <p:grpSpPr>
          <a:xfrm>
            <a:off x="3015701" y="3098970"/>
            <a:ext cx="1419225" cy="1409700"/>
            <a:chOff x="3015701" y="3098970"/>
            <a:chExt cx="1419225" cy="1409700"/>
          </a:xfrm>
        </p:grpSpPr>
        <p:pic>
          <p:nvPicPr>
            <p:cNvPr id="20" name="Picture 19"/>
            <p:cNvPicPr>
              <a:picLocks noChangeAspect="1"/>
            </p:cNvPicPr>
            <p:nvPr/>
          </p:nvPicPr>
          <p:blipFill>
            <a:blip r:embed="rId10"/>
            <a:stretch>
              <a:fillRect/>
            </a:stretch>
          </p:blipFill>
          <p:spPr>
            <a:xfrm>
              <a:off x="3015701" y="3098970"/>
              <a:ext cx="1419225" cy="1409700"/>
            </a:xfrm>
            <a:prstGeom prst="ellipse">
              <a:avLst/>
            </a:prstGeom>
          </p:spPr>
        </p:pic>
        <p:sp>
          <p:nvSpPr>
            <p:cNvPr id="21" name="TextBox 20"/>
            <p:cNvSpPr txBox="1"/>
            <p:nvPr/>
          </p:nvSpPr>
          <p:spPr>
            <a:xfrm>
              <a:off x="3123974" y="3650516"/>
              <a:ext cx="1236301" cy="307777"/>
            </a:xfrm>
            <a:prstGeom prst="rect">
              <a:avLst/>
            </a:prstGeom>
            <a:noFill/>
          </p:spPr>
          <p:txBody>
            <a:bodyPr wrap="square" rtlCol="0">
              <a:spAutoFit/>
            </a:bodyPr>
            <a:lstStyle/>
            <a:p>
              <a:pPr algn="ctr"/>
              <a:r>
                <a:rPr lang="en-US" sz="1400" dirty="0" smtClean="0"/>
                <a:t>IT Operations</a:t>
              </a:r>
              <a:endParaRPr lang="el-GR" sz="1400" dirty="0"/>
            </a:p>
          </p:txBody>
        </p:sp>
      </p:grpSp>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2326" y="1183159"/>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2.59259E-6 L 0.20452 -0.02824 " pathEditMode="relative" rAng="0" ptsTypes="AA">
                                      <p:cBhvr>
                                        <p:cTn id="6" dur="1600" fill="hold"/>
                                        <p:tgtEl>
                                          <p:spTgt spid="22"/>
                                        </p:tgtEl>
                                        <p:attrNameLst>
                                          <p:attrName>ppt_x</p:attrName>
                                          <p:attrName>ppt_y</p:attrName>
                                        </p:attrNameLst>
                                      </p:cBhvr>
                                      <p:rCtr x="10226" y="-1412"/>
                                    </p:animMotion>
                                  </p:childTnLst>
                                </p:cTn>
                              </p:par>
                              <p:par>
                                <p:cTn id="7" presetID="42" presetClass="path" presetSubtype="0" accel="50000" decel="50000" fill="hold" nodeType="withEffect">
                                  <p:stCondLst>
                                    <p:cond delay="0"/>
                                  </p:stCondLst>
                                  <p:childTnLst>
                                    <p:animMotion origin="layout" path="M 4.72222E-6 3.7037E-7 L 0.0059 -0.18634 " pathEditMode="relative" rAng="0" ptsTypes="AA">
                                      <p:cBhvr>
                                        <p:cTn id="8" dur="1600" fill="hold"/>
                                        <p:tgtEl>
                                          <p:spTgt spid="24"/>
                                        </p:tgtEl>
                                        <p:attrNameLst>
                                          <p:attrName>ppt_x</p:attrName>
                                          <p:attrName>ppt_y</p:attrName>
                                        </p:attrNameLst>
                                      </p:cBhvr>
                                      <p:rCtr x="295" y="-9329"/>
                                    </p:animMotion>
                                  </p:childTnLst>
                                </p:cTn>
                              </p:par>
                              <p:par>
                                <p:cTn id="9" presetID="42" presetClass="path" presetSubtype="0" accel="50000" decel="50000" fill="hold" nodeType="withEffect">
                                  <p:stCondLst>
                                    <p:cond delay="0"/>
                                  </p:stCondLst>
                                  <p:childTnLst>
                                    <p:animMotion origin="layout" path="M -1.66667E-6 1.11111E-6 L -0.18541 -0.02153 " pathEditMode="relative" rAng="0" ptsTypes="AA">
                                      <p:cBhvr>
                                        <p:cTn id="10" dur="1600" fill="hold"/>
                                        <p:tgtEl>
                                          <p:spTgt spid="23"/>
                                        </p:tgtEl>
                                        <p:attrNameLst>
                                          <p:attrName>ppt_x</p:attrName>
                                          <p:attrName>ppt_y</p:attrName>
                                        </p:attrNameLst>
                                      </p:cBhvr>
                                      <p:rCtr x="-9271" y="-1088"/>
                                    </p:animMotion>
                                  </p:childTnLst>
                                </p:cTn>
                              </p:par>
                              <p:par>
                                <p:cTn id="11" presetID="10" presetClass="entr" presetSubtype="0" fill="hold" nodeType="withEffect">
                                  <p:stCondLst>
                                    <p:cond delay="1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800"/>
                                        <p:tgtEl>
                                          <p:spTgt spid="5"/>
                                        </p:tgtEl>
                                      </p:cBhvr>
                                    </p:animEffect>
                                  </p:childTnLst>
                                </p:cTn>
                              </p:par>
                              <p:par>
                                <p:cTn id="14" presetID="1" presetClass="exit" presetSubtype="0" fill="hold" nodeType="withEffect">
                                  <p:stCondLst>
                                    <p:cond delay="110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nodeType="withEffect">
                                  <p:stCondLst>
                                    <p:cond delay="110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nodeType="withEffect">
                                  <p:stCondLst>
                                    <p:cond delay="1100"/>
                                  </p:stCondLst>
                                  <p:childTnLst>
                                    <p:set>
                                      <p:cBhvr>
                                        <p:cTn id="19" dur="1" fill="hold">
                                          <p:stCondLst>
                                            <p:cond delay="0"/>
                                          </p:stCondLst>
                                        </p:cTn>
                                        <p:tgtEl>
                                          <p:spTgt spid="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randombar(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
        <p:nvSpPr>
          <p:cNvPr id="6" name="Rectangle 5"/>
          <p:cNvSpPr/>
          <p:nvPr/>
        </p:nvSpPr>
        <p:spPr>
          <a:xfrm>
            <a:off x="2456644" y="3711968"/>
            <a:ext cx="4230712"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2456644" y="1241054"/>
            <a:ext cx="4230712" cy="13221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429520" y="4951415"/>
            <a:ext cx="4230712" cy="7818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10974</TotalTime>
  <Words>3466</Words>
  <Application>Microsoft Office PowerPoint</Application>
  <PresentationFormat>On-screen Show (4:3)</PresentationFormat>
  <Paragraphs>322</Paragraphs>
  <Slides>30</Slides>
  <Notes>28</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architecture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Social networking engine plugins</vt:lpstr>
      <vt:lpstr>System architecture</vt:lpstr>
      <vt:lpstr>System architecture</vt:lpstr>
      <vt:lpstr>Automated Replies (1/2)</vt:lpstr>
      <vt:lpstr>Automated Replies (2/2)</vt:lpstr>
      <vt:lpstr>Evaluation</vt:lpstr>
      <vt:lpstr>Usability Evaluation Process </vt:lpstr>
      <vt:lpstr>Users’ requirements</vt:lpstr>
      <vt:lpstr>Users’ Feedback</vt:lpstr>
      <vt:lpstr>Evaluated Architecture</vt:lpstr>
      <vt:lpstr>Response time, adding Memcaches (1/2)</vt:lpstr>
      <vt:lpstr>Number of queries</vt:lpstr>
      <vt:lpstr>Response time, adding SNE (2/2)</vt:lpstr>
      <vt:lpstr>CPU utilization, adding Memcaches (1/2)</vt:lpstr>
      <vt:lpstr>CPU utilization, adding SNE (2/2)</vt:lpstr>
      <vt:lpstr>Conclusion </vt:lpstr>
      <vt:lpstr>PowerPoint Presentation</vt:lpstr>
      <vt:lpstr>Backup: StackOverflow Community</vt:lpstr>
      <vt:lpstr>Backup: Topic Classification </vt:lpstr>
      <vt:lpstr>Topic Classification</vt:lpstr>
      <vt:lpstr>Evaluation of classification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490</cp:revision>
  <cp:lastPrinted>2015-09-26T15:58:17Z</cp:lastPrinted>
  <dcterms:created xsi:type="dcterms:W3CDTF">2015-06-10T07:30:13Z</dcterms:created>
  <dcterms:modified xsi:type="dcterms:W3CDTF">2015-10-14T09:35:16Z</dcterms:modified>
</cp:coreProperties>
</file>