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0"/>
  </p:notesMasterIdLst>
  <p:sldIdLst>
    <p:sldId id="256" r:id="rId2"/>
    <p:sldId id="265" r:id="rId3"/>
    <p:sldId id="266" r:id="rId4"/>
    <p:sldId id="259" r:id="rId5"/>
    <p:sldId id="257" r:id="rId6"/>
    <p:sldId id="302" r:id="rId7"/>
    <p:sldId id="267" r:id="rId8"/>
    <p:sldId id="300" r:id="rId9"/>
    <p:sldId id="304" r:id="rId10"/>
    <p:sldId id="320" r:id="rId11"/>
    <p:sldId id="319" r:id="rId12"/>
    <p:sldId id="301" r:id="rId13"/>
    <p:sldId id="316" r:id="rId14"/>
    <p:sldId id="317" r:id="rId15"/>
    <p:sldId id="303" r:id="rId16"/>
    <p:sldId id="270" r:id="rId17"/>
    <p:sldId id="314" r:id="rId18"/>
    <p:sldId id="313" r:id="rId19"/>
    <p:sldId id="305" r:id="rId20"/>
    <p:sldId id="306" r:id="rId21"/>
    <p:sldId id="307" r:id="rId22"/>
    <p:sldId id="308" r:id="rId23"/>
    <p:sldId id="309" r:id="rId24"/>
    <p:sldId id="310" r:id="rId25"/>
    <p:sldId id="292" r:id="rId26"/>
    <p:sldId id="299" r:id="rId27"/>
    <p:sldId id="312" r:id="rId28"/>
    <p:sldId id="311" r:id="rId29"/>
  </p:sldIdLst>
  <p:sldSz cx="9144000" cy="6858000" type="screen4x3"/>
  <p:notesSz cx="3059113" cy="51641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50" autoAdjust="0"/>
    <p:restoredTop sz="58755" autoAdjust="0"/>
  </p:normalViewPr>
  <p:slideViewPr>
    <p:cSldViewPr>
      <p:cViewPr>
        <p:scale>
          <a:sx n="125" d="100"/>
          <a:sy n="125" d="100"/>
        </p:scale>
        <p:origin x="-504" y="-36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25" d="100"/>
          <a:sy n="125" d="100"/>
        </p:scale>
        <p:origin x="4506" y="4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1325616" cy="258207"/>
          </a:xfrm>
          <a:prstGeom prst="rect">
            <a:avLst/>
          </a:prstGeom>
        </p:spPr>
        <p:txBody>
          <a:bodyPr vert="horz" lIns="46982" tIns="23491" rIns="46982" bIns="23491" rtlCol="0"/>
          <a:lstStyle>
            <a:lvl1pPr algn="l">
              <a:defRPr sz="600"/>
            </a:lvl1pPr>
          </a:lstStyle>
          <a:p>
            <a:endParaRPr lang="en-GB"/>
          </a:p>
        </p:txBody>
      </p:sp>
      <p:sp>
        <p:nvSpPr>
          <p:cNvPr id="3" name="2 - Θέση ημερομηνίας"/>
          <p:cNvSpPr>
            <a:spLocks noGrp="1"/>
          </p:cNvSpPr>
          <p:nvPr>
            <p:ph type="dt" idx="1"/>
          </p:nvPr>
        </p:nvSpPr>
        <p:spPr>
          <a:xfrm>
            <a:off x="1732789" y="0"/>
            <a:ext cx="1325616" cy="258207"/>
          </a:xfrm>
          <a:prstGeom prst="rect">
            <a:avLst/>
          </a:prstGeom>
        </p:spPr>
        <p:txBody>
          <a:bodyPr vert="horz" lIns="46982" tIns="23491" rIns="46982" bIns="23491" rtlCol="0"/>
          <a:lstStyle>
            <a:lvl1pPr algn="r">
              <a:defRPr sz="600"/>
            </a:lvl1pPr>
          </a:lstStyle>
          <a:p>
            <a:fld id="{35A36A6E-E9C2-465F-AFBE-66735C017D69}" type="datetimeFigureOut">
              <a:rPr lang="en-US" smtClean="0"/>
              <a:pPr/>
              <a:t>10/13/2015</a:t>
            </a:fld>
            <a:endParaRPr lang="en-GB"/>
          </a:p>
        </p:txBody>
      </p:sp>
      <p:sp>
        <p:nvSpPr>
          <p:cNvPr id="4" name="3 - Θέση εικόνας διαφάνειας"/>
          <p:cNvSpPr>
            <a:spLocks noGrp="1" noRot="1" noChangeAspect="1"/>
          </p:cNvSpPr>
          <p:nvPr>
            <p:ph type="sldImg" idx="2"/>
          </p:nvPr>
        </p:nvSpPr>
        <p:spPr>
          <a:xfrm>
            <a:off x="239713" y="387350"/>
            <a:ext cx="2579687" cy="1936750"/>
          </a:xfrm>
          <a:prstGeom prst="rect">
            <a:avLst/>
          </a:prstGeom>
          <a:noFill/>
          <a:ln w="12700">
            <a:solidFill>
              <a:prstClr val="black"/>
            </a:solidFill>
          </a:ln>
        </p:spPr>
        <p:txBody>
          <a:bodyPr vert="horz" lIns="46982" tIns="23491" rIns="46982" bIns="23491" rtlCol="0" anchor="ctr"/>
          <a:lstStyle/>
          <a:p>
            <a:endParaRPr lang="en-GB"/>
          </a:p>
        </p:txBody>
      </p:sp>
      <p:sp>
        <p:nvSpPr>
          <p:cNvPr id="5" name="4 - Θέση σημειώσεων"/>
          <p:cNvSpPr>
            <a:spLocks noGrp="1"/>
          </p:cNvSpPr>
          <p:nvPr>
            <p:ph type="body" sz="quarter" idx="3"/>
          </p:nvPr>
        </p:nvSpPr>
        <p:spPr>
          <a:xfrm>
            <a:off x="305912" y="2452966"/>
            <a:ext cx="2447290" cy="2323862"/>
          </a:xfrm>
          <a:prstGeom prst="rect">
            <a:avLst/>
          </a:prstGeom>
        </p:spPr>
        <p:txBody>
          <a:bodyPr vert="horz" lIns="46982" tIns="23491" rIns="46982" bIns="23491"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6" name="5 - Θέση υποσέλιδου"/>
          <p:cNvSpPr>
            <a:spLocks noGrp="1"/>
          </p:cNvSpPr>
          <p:nvPr>
            <p:ph type="ftr" sz="quarter" idx="4"/>
          </p:nvPr>
        </p:nvSpPr>
        <p:spPr>
          <a:xfrm>
            <a:off x="0" y="4905035"/>
            <a:ext cx="1325616" cy="258207"/>
          </a:xfrm>
          <a:prstGeom prst="rect">
            <a:avLst/>
          </a:prstGeom>
        </p:spPr>
        <p:txBody>
          <a:bodyPr vert="horz" lIns="46982" tIns="23491" rIns="46982" bIns="23491" rtlCol="0" anchor="b"/>
          <a:lstStyle>
            <a:lvl1pPr algn="l">
              <a:defRPr sz="600"/>
            </a:lvl1pPr>
          </a:lstStyle>
          <a:p>
            <a:endParaRPr lang="en-GB"/>
          </a:p>
        </p:txBody>
      </p:sp>
      <p:sp>
        <p:nvSpPr>
          <p:cNvPr id="7" name="6 - Θέση αριθμού διαφάνειας"/>
          <p:cNvSpPr>
            <a:spLocks noGrp="1"/>
          </p:cNvSpPr>
          <p:nvPr>
            <p:ph type="sldNum" sz="quarter" idx="5"/>
          </p:nvPr>
        </p:nvSpPr>
        <p:spPr>
          <a:xfrm>
            <a:off x="1732789" y="4905035"/>
            <a:ext cx="1325616" cy="258207"/>
          </a:xfrm>
          <a:prstGeom prst="rect">
            <a:avLst/>
          </a:prstGeom>
        </p:spPr>
        <p:txBody>
          <a:bodyPr vert="horz" lIns="46982" tIns="23491" rIns="46982" bIns="23491" rtlCol="0" anchor="b"/>
          <a:lstStyle>
            <a:lvl1pPr algn="r">
              <a:defRPr sz="600"/>
            </a:lvl1pPr>
          </a:lstStyle>
          <a:p>
            <a:fld id="{BFF29332-360D-462C-8DBA-6B9FF2FD1142}" type="slidenum">
              <a:rPr lang="en-GB" smtClean="0"/>
              <a:pPr/>
              <a:t>‹#›</a:t>
            </a:fld>
            <a:endParaRPr lang="en-GB"/>
          </a:p>
        </p:txBody>
      </p:sp>
    </p:spTree>
    <p:extLst>
      <p:ext uri="{BB962C8B-B14F-4D97-AF65-F5344CB8AC3E}">
        <p14:creationId xmlns:p14="http://schemas.microsoft.com/office/powerpoint/2010/main" val="272448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Γειά</a:t>
            </a:r>
            <a:r>
              <a:rPr lang="el-GR" baseline="0" dirty="0" smtClean="0"/>
              <a:t> σας, ονομάζομαι Χρήστος </a:t>
            </a:r>
            <a:r>
              <a:rPr lang="el-GR" baseline="0" dirty="0" err="1" smtClean="0"/>
              <a:t>Παπούλας</a:t>
            </a:r>
            <a:r>
              <a:rPr lang="el-GR" baseline="0" dirty="0" smtClean="0"/>
              <a:t> και αυτή είναι η παρουσίαση του </a:t>
            </a:r>
            <a:r>
              <a:rPr lang="en-US" baseline="0" dirty="0" smtClean="0"/>
              <a:t>thesis </a:t>
            </a:r>
            <a:r>
              <a:rPr lang="el-GR" baseline="0" dirty="0" smtClean="0"/>
              <a:t>μου με τίτλο: </a:t>
            </a:r>
            <a:r>
              <a:rPr lang="en-US" b="1" dirty="0" smtClean="0"/>
              <a:t>Design and implementation of a social networking platform for cloud deployment specialists</a:t>
            </a:r>
            <a:r>
              <a:rPr lang="en-GB" i="1" dirty="0" smtClean="0"/>
              <a:t>.</a:t>
            </a:r>
            <a:endParaRPr lang="el-GR" i="1"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a:t>
            </a:fld>
            <a:endParaRPr lang="en-GB"/>
          </a:p>
        </p:txBody>
      </p:sp>
    </p:spTree>
    <p:extLst>
      <p:ext uri="{BB962C8B-B14F-4D97-AF65-F5344CB8AC3E}">
        <p14:creationId xmlns:p14="http://schemas.microsoft.com/office/powerpoint/2010/main" val="3007776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69819">
              <a:defRPr/>
            </a:pPr>
            <a:r>
              <a:rPr lang="el-GR" b="0" baseline="0" dirty="0" smtClean="0"/>
              <a:t>Έχοντας το </a:t>
            </a:r>
            <a:r>
              <a:rPr lang="en-US" b="0" baseline="0" dirty="0" smtClean="0"/>
              <a:t>Elgg SNE </a:t>
            </a:r>
            <a:r>
              <a:rPr lang="el-GR" b="0" baseline="0" dirty="0" smtClean="0"/>
              <a:t>στην κορυφή φτιάξαμε την εξής αρχιτεκτονική </a:t>
            </a:r>
            <a:r>
              <a:rPr lang="el-GR" sz="1800" b="1" baseline="0" dirty="0" smtClean="0"/>
              <a:t>↓</a:t>
            </a:r>
            <a:r>
              <a:rPr lang="el-GR" b="0" baseline="0" dirty="0" smtClean="0"/>
              <a:t>. Στο </a:t>
            </a:r>
            <a:r>
              <a:rPr lang="en-US" b="0" baseline="0" dirty="0" smtClean="0"/>
              <a:t>back end </a:t>
            </a:r>
            <a:r>
              <a:rPr lang="el-GR" b="0" baseline="0" dirty="0" smtClean="0"/>
              <a:t>του συστήματος προσδέθηκε το </a:t>
            </a:r>
            <a:r>
              <a:rPr lang="en-US" b="0" baseline="0" dirty="0" smtClean="0"/>
              <a:t>repository </a:t>
            </a:r>
            <a:r>
              <a:rPr lang="el-GR" b="0" baseline="0" smtClean="0"/>
              <a:t>των μοντέλων….</a:t>
            </a:r>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11</a:t>
            </a:fld>
            <a:endParaRPr lang="en-GB"/>
          </a:p>
        </p:txBody>
      </p:sp>
    </p:spTree>
    <p:extLst>
      <p:ext uri="{BB962C8B-B14F-4D97-AF65-F5344CB8AC3E}">
        <p14:creationId xmlns:p14="http://schemas.microsoft.com/office/powerpoint/2010/main" val="4222911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55000" lnSpcReduction="20000"/>
          </a:bodyPr>
          <a:lstStyle/>
          <a:p>
            <a:r>
              <a:rPr lang="el-GR" b="0" baseline="0" dirty="0" smtClean="0"/>
              <a:t>Με το </a:t>
            </a:r>
            <a:r>
              <a:rPr lang="en-US" b="0" baseline="0" dirty="0" smtClean="0"/>
              <a:t>Elgg SNP</a:t>
            </a:r>
            <a:r>
              <a:rPr lang="el-GR" b="0" baseline="0" dirty="0" smtClean="0"/>
              <a:t>, ως το </a:t>
            </a:r>
            <a:r>
              <a:rPr lang="en-US" b="0" baseline="0" dirty="0" smtClean="0"/>
              <a:t>front-end </a:t>
            </a:r>
            <a:r>
              <a:rPr lang="el-GR" b="0" baseline="0" dirty="0" smtClean="0"/>
              <a:t>του συστήματος, υλοποιήθηκε η αρχιτεκτονική που φαίνεται στο σχήμα ώστε να υποστηρίζει το </a:t>
            </a:r>
            <a:r>
              <a:rPr lang="en-US" b="0" baseline="0" dirty="0" smtClean="0"/>
              <a:t>scalability </a:t>
            </a:r>
            <a:r>
              <a:rPr lang="el-GR" b="0" baseline="0" dirty="0" smtClean="0"/>
              <a:t>της πλατφόρμας και το </a:t>
            </a:r>
            <a:r>
              <a:rPr lang="en-US" b="0" baseline="0" dirty="0" smtClean="0"/>
              <a:t>integration </a:t>
            </a:r>
            <a:r>
              <a:rPr lang="el-GR" b="0" baseline="0" dirty="0" smtClean="0"/>
              <a:t>με το </a:t>
            </a:r>
            <a:r>
              <a:rPr lang="en-US" b="0" baseline="0" dirty="0" smtClean="0"/>
              <a:t>Repository of App Models</a:t>
            </a:r>
            <a:r>
              <a:rPr lang="el-GR" b="0" baseline="0" dirty="0" smtClean="0"/>
              <a:t>. Η αρχιτεκτονική αυτή έχει τρία επίπεδα.</a:t>
            </a:r>
          </a:p>
          <a:p>
            <a:endParaRPr lang="el-GR" b="0" baseline="0" dirty="0" smtClean="0"/>
          </a:p>
          <a:p>
            <a:r>
              <a:rPr lang="el-GR" b="0" baseline="0" dirty="0" smtClean="0"/>
              <a:t>Στο επίπεδο 1, έχουμε το </a:t>
            </a:r>
            <a:r>
              <a:rPr lang="en-US" b="0" baseline="0" dirty="0" smtClean="0"/>
              <a:t>Social Networking Engine </a:t>
            </a:r>
            <a:r>
              <a:rPr lang="el-GR" b="0" baseline="0" dirty="0" smtClean="0"/>
              <a:t>το οποίο είναι γραμμένο σε </a:t>
            </a:r>
            <a:r>
              <a:rPr lang="en-US" b="0" baseline="0" dirty="0" smtClean="0"/>
              <a:t>PHP </a:t>
            </a:r>
            <a:r>
              <a:rPr lang="el-GR" b="0" baseline="0" dirty="0" smtClean="0"/>
              <a:t>και είναι </a:t>
            </a:r>
            <a:r>
              <a:rPr lang="en-US" b="0" baseline="0" dirty="0" smtClean="0"/>
              <a:t>deployed </a:t>
            </a:r>
            <a:r>
              <a:rPr lang="el-GR" b="0" baseline="0" dirty="0" smtClean="0"/>
              <a:t>πάνω από τον </a:t>
            </a:r>
            <a:r>
              <a:rPr lang="en-US" b="0" baseline="0" dirty="0" smtClean="0"/>
              <a:t>Apache2 Server.</a:t>
            </a:r>
          </a:p>
          <a:p>
            <a:endParaRPr lang="en-US" b="0" baseline="0" dirty="0" smtClean="0"/>
          </a:p>
          <a:p>
            <a:r>
              <a:rPr lang="el-GR" b="0" baseline="0" dirty="0" smtClean="0"/>
              <a:t>Στο επίπεδο 2, όπου είναι το ενδιάμεσο επίπεδο, πρόσθεσα ένα ή περισσότερα </a:t>
            </a:r>
            <a:r>
              <a:rPr lang="en-US" b="0" baseline="0" dirty="0" smtClean="0"/>
              <a:t>Memcached Nodes</a:t>
            </a:r>
            <a:r>
              <a:rPr lang="el-GR" b="0" baseline="0" dirty="0" smtClean="0"/>
              <a:t> ώστε να υποστηρίζουμε κατανεμημένο </a:t>
            </a:r>
            <a:r>
              <a:rPr lang="en-US" b="0" baseline="0" dirty="0" smtClean="0"/>
              <a:t>caching. </a:t>
            </a:r>
            <a:r>
              <a:rPr lang="el-GR" b="0" baseline="0" dirty="0" smtClean="0"/>
              <a:t>Η </a:t>
            </a:r>
            <a:r>
              <a:rPr lang="en-US" b="0" baseline="0" dirty="0" smtClean="0"/>
              <a:t>memcached </a:t>
            </a:r>
            <a:r>
              <a:rPr lang="el-GR" b="0" baseline="0" dirty="0" smtClean="0"/>
              <a:t>τεχνολογία είναι ένα </a:t>
            </a:r>
            <a:r>
              <a:rPr lang="en-US" b="0" baseline="0" dirty="0" smtClean="0"/>
              <a:t>in-memory key value store</a:t>
            </a:r>
            <a:r>
              <a:rPr lang="el-GR" b="0" baseline="0" dirty="0" smtClean="0"/>
              <a:t> και χρησιμοποιείται από το σύστημα μας για να αποθηκεύει την </a:t>
            </a:r>
            <a:r>
              <a:rPr lang="en-US" b="0" baseline="0" dirty="0" smtClean="0"/>
              <a:t>social</a:t>
            </a:r>
            <a:r>
              <a:rPr lang="el-GR" b="0" baseline="0" dirty="0" smtClean="0"/>
              <a:t> πληροφορία. Καθώς επίσης και την πληροφορία που προέρχεται από το </a:t>
            </a:r>
            <a:r>
              <a:rPr lang="en-US" b="0" baseline="0" dirty="0" smtClean="0"/>
              <a:t>repository </a:t>
            </a:r>
            <a:r>
              <a:rPr lang="el-GR" b="0" baseline="0" dirty="0" smtClean="0"/>
              <a:t>των μοντέλων.</a:t>
            </a:r>
          </a:p>
          <a:p>
            <a:endParaRPr lang="el-GR" b="0" baseline="0" dirty="0" smtClean="0"/>
          </a:p>
          <a:p>
            <a:r>
              <a:rPr lang="el-GR" b="0" baseline="0" dirty="0" smtClean="0"/>
              <a:t>Και τέλος, στο επίπεδο 3, όπου είναι το </a:t>
            </a:r>
            <a:r>
              <a:rPr lang="en-US" b="0" baseline="0" dirty="0" smtClean="0"/>
              <a:t>back-end </a:t>
            </a:r>
            <a:r>
              <a:rPr lang="el-GR" b="0" baseline="0" dirty="0" smtClean="0"/>
              <a:t>του συστήματος, όπου πέρα από την </a:t>
            </a:r>
            <a:r>
              <a:rPr lang="en-US" b="0" baseline="0" dirty="0" smtClean="0"/>
              <a:t>SN DB</a:t>
            </a:r>
            <a:r>
              <a:rPr lang="el-GR" b="0" baseline="0" dirty="0" smtClean="0"/>
              <a:t> όπου χρησιμοποιήθηκε αυτή του </a:t>
            </a:r>
            <a:r>
              <a:rPr lang="en-US" b="0" baseline="0" dirty="0" smtClean="0"/>
              <a:t>Elgg SNE </a:t>
            </a:r>
            <a:r>
              <a:rPr lang="el-GR" b="0" baseline="0" dirty="0" smtClean="0"/>
              <a:t>πρόσθεσα τον </a:t>
            </a:r>
            <a:r>
              <a:rPr lang="en-US" b="0" baseline="0" dirty="0" smtClean="0"/>
              <a:t>CDO Client </a:t>
            </a:r>
            <a:r>
              <a:rPr lang="el-GR" b="0" baseline="0" dirty="0" smtClean="0"/>
              <a:t>όπου επικοινωνεί με τον </a:t>
            </a:r>
            <a:r>
              <a:rPr lang="en-US" b="0" baseline="0" dirty="0" smtClean="0"/>
              <a:t>CDO Server</a:t>
            </a:r>
            <a:r>
              <a:rPr lang="el-GR" b="0" baseline="0" dirty="0" smtClean="0"/>
              <a:t> ο οποίος είναι υπεύθυνος για τα μοντέλα και τα </a:t>
            </a:r>
            <a:r>
              <a:rPr lang="en-US" b="0" baseline="0" dirty="0" smtClean="0"/>
              <a:t>execution histories </a:t>
            </a:r>
            <a:r>
              <a:rPr lang="el-GR" b="0" baseline="0" dirty="0" smtClean="0"/>
              <a:t>των εφαρμογών τα οποία αποθηκεύονται στο </a:t>
            </a:r>
            <a:r>
              <a:rPr lang="en-US" b="0" baseline="0" dirty="0" smtClean="0"/>
              <a:t>Repository of application models and execution</a:t>
            </a:r>
            <a:r>
              <a:rPr lang="el-GR" b="0" baseline="0" dirty="0" smtClean="0"/>
              <a:t> το οποίο είναι μια σχεσιακή βάση δεδομένων </a:t>
            </a:r>
            <a:r>
              <a:rPr lang="en-US" b="0" baseline="0" dirty="0" smtClean="0"/>
              <a:t>MySQL</a:t>
            </a:r>
            <a:r>
              <a:rPr lang="el-GR" b="0" baseline="0" dirty="0" smtClean="0"/>
              <a:t>.</a:t>
            </a:r>
            <a:endParaRPr lang="en-US" b="0" baseline="0" dirty="0" smtClean="0"/>
          </a:p>
          <a:p>
            <a:endParaRPr lang="el-GR" b="0"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12</a:t>
            </a:fld>
            <a:endParaRPr lang="en-GB"/>
          </a:p>
        </p:txBody>
      </p:sp>
    </p:spTree>
    <p:extLst>
      <p:ext uri="{BB962C8B-B14F-4D97-AF65-F5344CB8AC3E}">
        <p14:creationId xmlns:p14="http://schemas.microsoft.com/office/powerpoint/2010/main" val="2581491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l-GR" dirty="0" smtClean="0"/>
              <a:t>Ένα ακόμα </a:t>
            </a:r>
            <a:r>
              <a:rPr lang="en-US" dirty="0" smtClean="0"/>
              <a:t>feature</a:t>
            </a:r>
            <a:r>
              <a:rPr lang="en-US" baseline="0" dirty="0" smtClean="0"/>
              <a:t> </a:t>
            </a:r>
            <a:r>
              <a:rPr lang="el-GR" baseline="0" dirty="0" smtClean="0"/>
              <a:t>που προστέθηκε στο </a:t>
            </a:r>
            <a:r>
              <a:rPr lang="en-US" baseline="0" dirty="0" smtClean="0"/>
              <a:t>SN</a:t>
            </a:r>
            <a:r>
              <a:rPr lang="el-GR" baseline="0" dirty="0" smtClean="0"/>
              <a:t> είναι η δυνατότητα να παρέχει αυτοματοποιημένες απαντήσεις,</a:t>
            </a:r>
          </a:p>
          <a:p>
            <a:endParaRPr lang="el-GR" baseline="0" dirty="0" smtClean="0"/>
          </a:p>
          <a:p>
            <a:r>
              <a:rPr lang="el-GR" b="1" baseline="0" dirty="0" smtClean="0"/>
              <a:t>Ας πάρομε λοιπόν, ένα χρήστη του ΚΔ </a:t>
            </a:r>
            <a:r>
              <a:rPr lang="el-GR" baseline="0" dirty="0" smtClean="0"/>
              <a:t>ο οποίος κάνει ερωτήσεις σε κάποιο </a:t>
            </a:r>
            <a:r>
              <a:rPr lang="en-US" baseline="0" dirty="0" smtClean="0"/>
              <a:t>group</a:t>
            </a:r>
            <a:r>
              <a:rPr lang="el-GR" baseline="0" dirty="0" smtClean="0"/>
              <a:t>, Θέλουμε να μπορούμε να επεξεργαστούμε αυτές τις ερωτήσεις έτσι ώστε να μπορούμε να τις συνδέσουμε είτε με άλλες παρόμοιες ερωτήσεις είτε να δημιουργήσουμε ένα </a:t>
            </a:r>
            <a:r>
              <a:rPr lang="en-US" baseline="0" dirty="0" smtClean="0"/>
              <a:t>query </a:t>
            </a:r>
            <a:r>
              <a:rPr lang="el-GR" baseline="0" dirty="0" smtClean="0"/>
              <a:t>στην βάση των </a:t>
            </a:r>
            <a:r>
              <a:rPr lang="en-US" baseline="0" dirty="0" smtClean="0"/>
              <a:t>execution data </a:t>
            </a:r>
            <a:r>
              <a:rPr lang="el-GR" baseline="0" dirty="0" smtClean="0"/>
              <a:t>έτσι ώστε να καταφέρουμε να δώσουμε μια αυτοματοποιημένη απάντηση σαν </a:t>
            </a:r>
            <a:r>
              <a:rPr lang="en-US" baseline="0" dirty="0" smtClean="0"/>
              <a:t>feedback </a:t>
            </a:r>
            <a:r>
              <a:rPr lang="el-GR" baseline="0" dirty="0" smtClean="0"/>
              <a:t>πίσω στον χρήστη. Για να το πετύχουμε αυτό πρέπει να μπορούμε να επεξεργαστούμε τις ερωτήσεις και να τις κάνουμε </a:t>
            </a:r>
            <a:r>
              <a:rPr lang="en-US" baseline="0" dirty="0" smtClean="0"/>
              <a:t>classify </a:t>
            </a:r>
            <a:r>
              <a:rPr lang="el-GR" baseline="0" dirty="0" smtClean="0"/>
              <a:t>σε διάφορες κατηγορίες ώστε να ξέρουμε σε τι αναφέρετε ο χρήστης. Για να το πετύχουμε αυτό χρειάζεται να κάνουμε </a:t>
            </a:r>
            <a:r>
              <a:rPr lang="en-US" baseline="0" dirty="0" smtClean="0"/>
              <a:t>train</a:t>
            </a:r>
            <a:r>
              <a:rPr lang="el-GR" baseline="0" dirty="0" smtClean="0"/>
              <a:t>,</a:t>
            </a:r>
            <a:r>
              <a:rPr lang="en-US" baseline="0" dirty="0" smtClean="0"/>
              <a:t> </a:t>
            </a:r>
            <a:r>
              <a:rPr lang="el-GR" baseline="0" dirty="0" smtClean="0"/>
              <a:t>όπως λέγεται, τον </a:t>
            </a:r>
            <a:r>
              <a:rPr lang="en-US" baseline="0" dirty="0" smtClean="0"/>
              <a:t>classifier</a:t>
            </a:r>
            <a:r>
              <a:rPr lang="el-GR" baseline="0" dirty="0" smtClean="0"/>
              <a:t> με κάποιες εξωτερικές ερωτήσεις. Συνήθως οι προσεγγίσεις που κατηγοριοποιούν κείμενο, χρησιμοποιούν το λεγόμενο </a:t>
            </a:r>
            <a:r>
              <a:rPr lang="en-US" baseline="0" dirty="0" smtClean="0"/>
              <a:t>training set </a:t>
            </a:r>
            <a:r>
              <a:rPr lang="el-GR" baseline="0" dirty="0" smtClean="0"/>
              <a:t>για να χτίσουν μια μέθοδο κατηγοριοποίησης ώστε αν έρθει ένα καινούριο κείμενο να ξέρουν σε ποια κατηγορία να το βάλουν.</a:t>
            </a:r>
            <a:endParaRPr lang="en-US" baseline="0" dirty="0" smtClean="0"/>
          </a:p>
          <a:p>
            <a:endParaRPr lang="en-US" baseline="0" dirty="0" smtClean="0"/>
          </a:p>
          <a:p>
            <a:r>
              <a:rPr lang="el-GR" baseline="0" dirty="0" smtClean="0"/>
              <a:t>Έτσι η δύναμη του κοινωνικού δικτύου είναι ότι επιτρέπει </a:t>
            </a:r>
            <a:r>
              <a:rPr lang="en-US" baseline="0" dirty="0" smtClean="0"/>
              <a:t>communities, </a:t>
            </a:r>
            <a:r>
              <a:rPr lang="el-GR" baseline="0" dirty="0" smtClean="0"/>
              <a:t>επιτρέπει </a:t>
            </a:r>
            <a:r>
              <a:rPr lang="el-GR" baseline="0" dirty="0" err="1" smtClean="0"/>
              <a:t>ερωτο</a:t>
            </a:r>
            <a:r>
              <a:rPr lang="el-GR" baseline="0" dirty="0" smtClean="0"/>
              <a:t>-απαντήσεις και έτσι όπως είναι τα πράγματα σήμερα, κάποιος μπορεί να ρωτήσει, κάποιος μπορεί να απαντήσει αλλά εμείς έχουμε επιπλέον τα </a:t>
            </a:r>
            <a:r>
              <a:rPr lang="en-US" baseline="0" dirty="0" smtClean="0"/>
              <a:t>execution data, </a:t>
            </a:r>
            <a:r>
              <a:rPr lang="el-GR" baseline="0" dirty="0" smtClean="0"/>
              <a:t>έτσι οι απαντήσεις που παίρνονται από εμάς μπορεί να είναι πιο ακριβής. </a:t>
            </a:r>
          </a:p>
          <a:p>
            <a:endParaRPr lang="el-GR" baseline="0" dirty="0" smtClean="0"/>
          </a:p>
          <a:p>
            <a:r>
              <a:rPr lang="el-GR" baseline="0" dirty="0" smtClean="0"/>
              <a:t>Το να γράψει, όμως ένας χρήστης ένα </a:t>
            </a:r>
            <a:r>
              <a:rPr lang="en-US" baseline="0" dirty="0" smtClean="0"/>
              <a:t>query </a:t>
            </a:r>
            <a:r>
              <a:rPr lang="el-GR" baseline="0" dirty="0" smtClean="0"/>
              <a:t>δεν είναι εύκολο, δεν είναι απλό αυτό, ειδικά αν ο χρήστης δεν έχει γνώση του μοντέλου από κάτω. Οπότε ένας τρόπος που θα θέλαμε να κάνουμε, το οποίο είναι φιλόδοξο, είναι τα </a:t>
            </a:r>
            <a:r>
              <a:rPr lang="en-US" baseline="0" dirty="0" smtClean="0"/>
              <a:t>queries </a:t>
            </a:r>
            <a:r>
              <a:rPr lang="el-GR" baseline="0" dirty="0" smtClean="0"/>
              <a:t>να φτιάχνονται αυτόματα βάση της ερώτησης Ή να βρίσκεται κάποια </a:t>
            </a:r>
            <a:r>
              <a:rPr lang="en-US" baseline="0" dirty="0" smtClean="0"/>
              <a:t>related </a:t>
            </a:r>
            <a:r>
              <a:rPr lang="el-GR" baseline="0" dirty="0" smtClean="0"/>
              <a:t>απάντηση πάνω στο ίδιο θέμα. </a:t>
            </a:r>
          </a:p>
        </p:txBody>
      </p:sp>
      <p:sp>
        <p:nvSpPr>
          <p:cNvPr id="4" name="Slide Number Placeholder 3"/>
          <p:cNvSpPr>
            <a:spLocks noGrp="1"/>
          </p:cNvSpPr>
          <p:nvPr>
            <p:ph type="sldNum" sz="quarter" idx="10"/>
          </p:nvPr>
        </p:nvSpPr>
        <p:spPr/>
        <p:txBody>
          <a:bodyPr/>
          <a:lstStyle/>
          <a:p>
            <a:fld id="{BFF29332-360D-462C-8DBA-6B9FF2FD1142}" type="slidenum">
              <a:rPr lang="en-GB" smtClean="0"/>
              <a:pPr/>
              <a:t>13</a:t>
            </a:fld>
            <a:endParaRPr lang="en-GB"/>
          </a:p>
        </p:txBody>
      </p:sp>
    </p:spTree>
    <p:extLst>
      <p:ext uri="{BB962C8B-B14F-4D97-AF65-F5344CB8AC3E}">
        <p14:creationId xmlns:p14="http://schemas.microsoft.com/office/powerpoint/2010/main" val="3960002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l-GR" b="1" baseline="0" dirty="0" smtClean="0"/>
              <a:t>Έτσι σε μία ερώτηση ενός χρήστη </a:t>
            </a:r>
            <a:r>
              <a:rPr lang="el-GR" b="1" dirty="0" smtClean="0"/>
              <a:t>όπως αυτή, θέλουμε να μπορεί να </a:t>
            </a:r>
            <a:r>
              <a:rPr lang="el-GR" b="1" baseline="0" dirty="0" smtClean="0"/>
              <a:t>γίνεται </a:t>
            </a:r>
            <a:r>
              <a:rPr lang="en-US" b="1" baseline="0" dirty="0" smtClean="0"/>
              <a:t>mapped </a:t>
            </a:r>
            <a:r>
              <a:rPr lang="el-GR" b="1" baseline="0" dirty="0" smtClean="0"/>
              <a:t>σε ένα </a:t>
            </a:r>
            <a:r>
              <a:rPr lang="en-US" b="1" baseline="0" dirty="0" smtClean="0"/>
              <a:t>related query</a:t>
            </a:r>
            <a:r>
              <a:rPr lang="en-US" baseline="0" dirty="0" smtClean="0"/>
              <a:t>, </a:t>
            </a:r>
            <a:r>
              <a:rPr lang="el-GR" baseline="0" dirty="0" smtClean="0"/>
              <a:t>εδώ παρουσιάζεται μια ερώτηση για το </a:t>
            </a:r>
            <a:r>
              <a:rPr lang="en-US" baseline="0" dirty="0" smtClean="0"/>
              <a:t>most cost effective deployment. </a:t>
            </a:r>
            <a:r>
              <a:rPr lang="el-GR" baseline="0" dirty="0" smtClean="0"/>
              <a:t>Έτσι όπως είναι </a:t>
            </a:r>
            <a:r>
              <a:rPr lang="en-US" baseline="0" dirty="0" smtClean="0"/>
              <a:t>phrased </a:t>
            </a:r>
            <a:r>
              <a:rPr lang="el-GR" baseline="0" dirty="0" smtClean="0"/>
              <a:t>η ερώτηση καταλαβαίνουμε ότι μιλάμε για </a:t>
            </a:r>
            <a:r>
              <a:rPr lang="en-US" baseline="0" dirty="0" smtClean="0"/>
              <a:t>multi</a:t>
            </a:r>
            <a:r>
              <a:rPr lang="el-GR" baseline="0" dirty="0" smtClean="0"/>
              <a:t> </a:t>
            </a:r>
            <a:r>
              <a:rPr lang="en-US" baseline="0" dirty="0" smtClean="0"/>
              <a:t>cloud setup, </a:t>
            </a:r>
            <a:r>
              <a:rPr lang="el-GR" baseline="0" dirty="0" smtClean="0"/>
              <a:t>άρα τα </a:t>
            </a:r>
            <a:r>
              <a:rPr lang="en-US" baseline="0" dirty="0" smtClean="0"/>
              <a:t>VMs </a:t>
            </a:r>
            <a:r>
              <a:rPr lang="el-GR" baseline="0" dirty="0" smtClean="0"/>
              <a:t>να είναι σε περισσότερα του ενός </a:t>
            </a:r>
            <a:r>
              <a:rPr lang="en-US" baseline="0" dirty="0" smtClean="0"/>
              <a:t>cloud</a:t>
            </a:r>
            <a:r>
              <a:rPr lang="el-GR" baseline="0" dirty="0" smtClean="0"/>
              <a:t> και κοιτάμε ένα </a:t>
            </a:r>
            <a:r>
              <a:rPr lang="en-US" baseline="0" dirty="0" smtClean="0"/>
              <a:t>metric </a:t>
            </a:r>
            <a:r>
              <a:rPr lang="el-GR" baseline="0" dirty="0" smtClean="0"/>
              <a:t>το οποίο λέγετε </a:t>
            </a:r>
            <a:r>
              <a:rPr lang="en-US" baseline="0" dirty="0" smtClean="0"/>
              <a:t>cost effectiveness, </a:t>
            </a:r>
            <a:r>
              <a:rPr lang="el-GR" baseline="0" dirty="0" smtClean="0"/>
              <a:t>το οποίο ήδη υπολογίζουμε, το οποίο είναι απόδοση διαιρεμένο με το κόστος του </a:t>
            </a:r>
            <a:r>
              <a:rPr lang="en-US" baseline="0" dirty="0" smtClean="0"/>
              <a:t>deployment.</a:t>
            </a:r>
            <a:r>
              <a:rPr lang="el-GR" baseline="0" dirty="0" smtClean="0"/>
              <a:t> Άρα είναι μια περίπτωση που αυτό γίνεται εύκολα </a:t>
            </a:r>
            <a:r>
              <a:rPr lang="en-US" baseline="0" dirty="0" smtClean="0"/>
              <a:t>map </a:t>
            </a:r>
            <a:r>
              <a:rPr lang="el-GR" baseline="0" dirty="0" smtClean="0"/>
              <a:t>σε ένα πραγματικό </a:t>
            </a:r>
            <a:r>
              <a:rPr lang="en-US" baseline="0" dirty="0" smtClean="0"/>
              <a:t>query. </a:t>
            </a:r>
            <a:r>
              <a:rPr lang="el-GR" baseline="0" dirty="0" smtClean="0"/>
              <a:t>Και εδώ βλέπουμε ότι αποκάτω έχουμε μια αυτοματοποιημένη απάντηση που λέει στον χρήστη ότι το </a:t>
            </a:r>
            <a:r>
              <a:rPr lang="en-US" baseline="0" dirty="0" smtClean="0"/>
              <a:t>cost effective</a:t>
            </a:r>
            <a:r>
              <a:rPr lang="el-GR" baseline="0" dirty="0" smtClean="0"/>
              <a:t> </a:t>
            </a:r>
            <a:r>
              <a:rPr lang="en-US" baseline="0" dirty="0" smtClean="0"/>
              <a:t>deployment </a:t>
            </a:r>
            <a:r>
              <a:rPr lang="el-GR" baseline="0" dirty="0" smtClean="0"/>
              <a:t>είναι αυτό και ο χρήστης μπορεί να κάνει </a:t>
            </a:r>
            <a:r>
              <a:rPr lang="en-US" baseline="0" dirty="0" smtClean="0"/>
              <a:t>click </a:t>
            </a:r>
            <a:r>
              <a:rPr lang="el-GR" baseline="0" dirty="0" smtClean="0"/>
              <a:t>και να το δει. Αυτή λοιπόν είναι μια περίπτωση που μπορούμε σχετικά εύκολα να κάνουμε το </a:t>
            </a:r>
            <a:r>
              <a:rPr lang="en-US" baseline="0" dirty="0" smtClean="0"/>
              <a:t>mapping </a:t>
            </a:r>
            <a:r>
              <a:rPr lang="el-GR" baseline="0" dirty="0" smtClean="0"/>
              <a:t>σε κάποιο </a:t>
            </a:r>
            <a:r>
              <a:rPr lang="en-US" baseline="0" dirty="0" smtClean="0"/>
              <a:t>query.</a:t>
            </a:r>
          </a:p>
          <a:p>
            <a:endParaRPr lang="el-GR" baseline="0" dirty="0" smtClean="0"/>
          </a:p>
          <a:p>
            <a:r>
              <a:rPr lang="el-GR" b="1" baseline="0" dirty="0" smtClean="0"/>
              <a:t>Όμως αυτή την περίπτωση δεν την έχουμε γενικεύσει. Κάποιος θα μπορούσε να κοιτάξει έναν </a:t>
            </a:r>
            <a:r>
              <a:rPr lang="el-GR" baseline="0" dirty="0" smtClean="0"/>
              <a:t>αυτόματο μηχανικό σχηματισμό των </a:t>
            </a:r>
            <a:r>
              <a:rPr lang="en-US" baseline="0" dirty="0" smtClean="0"/>
              <a:t>queries. </a:t>
            </a:r>
            <a:r>
              <a:rPr lang="el-GR" baseline="0" dirty="0" smtClean="0"/>
              <a:t>Αυτό είναι ένα ενδιαφέρον πρόβλημα, αλλά αυτό από μόνο του ξεφεύγει από τα όρια της δικής μου εργασίας και θα ήταν μια καλή μελλοντική δουλειά. Εφόσον έχουμε το μηχανισμό να κάνουμε </a:t>
            </a:r>
            <a:r>
              <a:rPr lang="en-US" baseline="0" dirty="0" smtClean="0"/>
              <a:t>map</a:t>
            </a:r>
            <a:r>
              <a:rPr lang="el-GR" baseline="0" dirty="0" smtClean="0"/>
              <a:t> ερώτηση με σχετική ερώτηση. Κάποιος </a:t>
            </a:r>
            <a:r>
              <a:rPr lang="en-US" baseline="0" dirty="0" smtClean="0"/>
              <a:t>expert </a:t>
            </a:r>
            <a:r>
              <a:rPr lang="el-GR" baseline="0" dirty="0" smtClean="0"/>
              <a:t>μπορεί να απαντήσει ερωτήσεις που απαντώνται με κάποιο </a:t>
            </a:r>
            <a:r>
              <a:rPr lang="en-US" baseline="0" dirty="0" smtClean="0"/>
              <a:t>query</a:t>
            </a:r>
            <a:r>
              <a:rPr lang="el-GR" baseline="0" dirty="0" smtClean="0"/>
              <a:t> και να δίνει στον σύστημα την απάντηση</a:t>
            </a:r>
            <a:r>
              <a:rPr lang="en-US" baseline="0" dirty="0" smtClean="0"/>
              <a:t> </a:t>
            </a:r>
            <a:r>
              <a:rPr lang="el-GR" baseline="0" dirty="0" smtClean="0"/>
              <a:t>και το σύστημα από μόνο του μετά να εμφανίζει αυτή την απάντηση και σε άλλες σχετικές ερωτήσεις. </a:t>
            </a:r>
            <a:endParaRPr lang="en-US" baseline="0" dirty="0" smtClean="0"/>
          </a:p>
          <a:p>
            <a:endParaRPr lang="en-US" dirty="0" smtClean="0"/>
          </a:p>
          <a:p>
            <a:r>
              <a:rPr lang="el-GR" b="1" dirty="0" smtClean="0"/>
              <a:t>Αν</a:t>
            </a:r>
            <a:r>
              <a:rPr lang="el-GR" b="1" baseline="0" dirty="0" smtClean="0"/>
              <a:t> έρθει μια σχετική ερώτηση όπως αυτή που λέει ακριβώς το ίδιο πράγμα διαφορετικά </a:t>
            </a:r>
            <a:r>
              <a:rPr lang="el-GR" baseline="0" dirty="0" smtClean="0"/>
              <a:t>εκφρασμένο, τότε μπορούμε να επωφεληθούμε γιατί η προηγούμενη απάντηση χρησιμοποιείτε και εδώ</a:t>
            </a:r>
            <a:endParaRPr lang="en-US" baseline="0" dirty="0" smtClean="0"/>
          </a:p>
          <a:p>
            <a:r>
              <a:rPr lang="el-GR" baseline="0" dirty="0" smtClean="0"/>
              <a:t>Το ερώτημα είναι πως μπορούμε να αντιστοιχίσουμε την ερώτηση αυτή στην προηγούμενη.</a:t>
            </a:r>
            <a:endParaRPr lang="en-US" baseline="0" dirty="0" smtClean="0"/>
          </a:p>
          <a:p>
            <a:r>
              <a:rPr lang="el-GR" b="1" baseline="0" dirty="0" smtClean="0"/>
              <a:t>Για να το κάνουμε αυτό πήγαμε σε κάποιο άλλον ΚΔ.</a:t>
            </a:r>
            <a:endParaRPr lang="el-GR" b="1"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14</a:t>
            </a:fld>
            <a:endParaRPr lang="en-GB"/>
          </a:p>
        </p:txBody>
      </p:sp>
    </p:spTree>
    <p:extLst>
      <p:ext uri="{BB962C8B-B14F-4D97-AF65-F5344CB8AC3E}">
        <p14:creationId xmlns:p14="http://schemas.microsoft.com/office/powerpoint/2010/main" val="2325162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l-GR" b="1" baseline="0" dirty="0" smtClean="0"/>
              <a:t>Τι κάναμε λοιπόν αυτές τις ερωτήσεις;;</a:t>
            </a:r>
          </a:p>
          <a:p>
            <a:endParaRPr lang="el-GR" baseline="0" dirty="0" smtClean="0"/>
          </a:p>
          <a:p>
            <a:r>
              <a:rPr lang="el-GR" baseline="0" dirty="0" smtClean="0"/>
              <a:t>Έφτιαξα ένα εργαλείο το οποίο να παίρνει τις ερωτήσεις από το </a:t>
            </a:r>
            <a:r>
              <a:rPr lang="en-US" baseline="0" dirty="0" smtClean="0"/>
              <a:t>SO</a:t>
            </a:r>
            <a:r>
              <a:rPr lang="el-GR" baseline="0" dirty="0" smtClean="0"/>
              <a:t> με βάση τα </a:t>
            </a:r>
            <a:r>
              <a:rPr lang="en-US" baseline="0" dirty="0" smtClean="0"/>
              <a:t>tags </a:t>
            </a:r>
            <a:r>
              <a:rPr lang="el-GR" baseline="0" dirty="0" smtClean="0"/>
              <a:t>που έχει η κάθε ερώτηση.</a:t>
            </a:r>
          </a:p>
          <a:p>
            <a:endParaRPr lang="el-GR" baseline="0" dirty="0" smtClean="0"/>
          </a:p>
          <a:p>
            <a:r>
              <a:rPr lang="el-GR" baseline="0" dirty="0" smtClean="0"/>
              <a:t>Για να πάρει τις ερωτήσεις χρησιμοποιήσαμε το </a:t>
            </a:r>
            <a:r>
              <a:rPr lang="en-US" baseline="0" dirty="0" smtClean="0"/>
              <a:t>SE API. </a:t>
            </a:r>
            <a:endParaRPr lang="el-GR" baseline="0" dirty="0" smtClean="0"/>
          </a:p>
          <a:p>
            <a:r>
              <a:rPr lang="el-GR" baseline="0" dirty="0" smtClean="0"/>
              <a:t>Ουσιαστικά, το σύνολο αυτών των δεδομένων, το οποίο είναι χωρισμένο σε κατηγορίες χρησιμοποιώντας τα </a:t>
            </a:r>
            <a:r>
              <a:rPr lang="en-US" baseline="0" dirty="0" smtClean="0"/>
              <a:t>tags,</a:t>
            </a:r>
            <a:r>
              <a:rPr lang="el-GR" baseline="0" dirty="0" smtClean="0"/>
              <a:t> χρησιμοποιήθηκε ώστε να γίνει «</a:t>
            </a:r>
            <a:r>
              <a:rPr lang="en-US" baseline="0" dirty="0" smtClean="0"/>
              <a:t>train</a:t>
            </a:r>
            <a:r>
              <a:rPr lang="el-GR" baseline="0" dirty="0" smtClean="0"/>
              <a:t>»</a:t>
            </a:r>
            <a:r>
              <a:rPr lang="en-US" baseline="0" dirty="0" smtClean="0"/>
              <a:t> </a:t>
            </a:r>
            <a:r>
              <a:rPr lang="el-GR" baseline="0" dirty="0" smtClean="0"/>
              <a:t>ο  </a:t>
            </a:r>
            <a:r>
              <a:rPr lang="en-US" baseline="0" dirty="0" smtClean="0"/>
              <a:t>classifier </a:t>
            </a:r>
            <a:r>
              <a:rPr lang="el-GR" baseline="0" dirty="0" smtClean="0"/>
              <a:t>μας και στην συνέχεια μπορεί με μία πιθανότητα να προσδιορίσει ένα καινούριο </a:t>
            </a:r>
            <a:r>
              <a:rPr lang="en-US" baseline="0" dirty="0" smtClean="0"/>
              <a:t>input </a:t>
            </a:r>
            <a:r>
              <a:rPr lang="el-GR" baseline="0" dirty="0" smtClean="0"/>
              <a:t>σε ποια κλάση/κατηγορία ανήκει.</a:t>
            </a:r>
          </a:p>
          <a:p>
            <a:endParaRPr lang="el-GR" baseline="0" dirty="0" smtClean="0"/>
          </a:p>
          <a:p>
            <a:r>
              <a:rPr lang="el-GR" baseline="0" dirty="0" smtClean="0"/>
              <a:t>Να σημειωθεί ότι από το </a:t>
            </a:r>
            <a:r>
              <a:rPr lang="en-US" baseline="0" dirty="0" smtClean="0"/>
              <a:t>SO </a:t>
            </a:r>
            <a:r>
              <a:rPr lang="el-GR" baseline="0" dirty="0" smtClean="0"/>
              <a:t>μόνο οι </a:t>
            </a:r>
            <a:r>
              <a:rPr lang="en-US" baseline="0" dirty="0" smtClean="0"/>
              <a:t>most-up voted </a:t>
            </a:r>
            <a:r>
              <a:rPr lang="el-GR" baseline="0" dirty="0" smtClean="0"/>
              <a:t>ερωτήσεις για κάθε κατηγορία χρησιμοποιήθηκαν ώστε να αποφευχθεί η περίπτωση κάποια ερώτηση να έχει γίνει </a:t>
            </a:r>
            <a:r>
              <a:rPr lang="en-US" baseline="0" dirty="0" smtClean="0"/>
              <a:t>misclassified </a:t>
            </a:r>
            <a:r>
              <a:rPr lang="el-GR" baseline="0" dirty="0" smtClean="0"/>
              <a:t>από τον χρήστη.</a:t>
            </a:r>
            <a:endParaRPr lang="en-US"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15</a:t>
            </a:fld>
            <a:endParaRPr lang="en-GB"/>
          </a:p>
        </p:txBody>
      </p:sp>
    </p:spTree>
    <p:extLst>
      <p:ext uri="{BB962C8B-B14F-4D97-AF65-F5344CB8AC3E}">
        <p14:creationId xmlns:p14="http://schemas.microsoft.com/office/powerpoint/2010/main" val="3763798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Και</a:t>
            </a:r>
            <a:r>
              <a:rPr lang="el-GR" baseline="0" dirty="0" smtClean="0"/>
              <a:t> τώρα ας προχωρήσουμε με την αξιολόγηση του συστήματος.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16</a:t>
            </a:fld>
            <a:endParaRPr lang="en-GB"/>
          </a:p>
        </p:txBody>
      </p:sp>
    </p:spTree>
    <p:extLst>
      <p:ext uri="{BB962C8B-B14F-4D97-AF65-F5344CB8AC3E}">
        <p14:creationId xmlns:p14="http://schemas.microsoft.com/office/powerpoint/2010/main" val="104371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l-GR" dirty="0" smtClean="0"/>
              <a:t>Όσον</a:t>
            </a:r>
            <a:r>
              <a:rPr lang="el-GR" baseline="0" dirty="0" smtClean="0"/>
              <a:t> αφορά το </a:t>
            </a:r>
            <a:r>
              <a:rPr lang="en-US" baseline="0" dirty="0" smtClean="0"/>
              <a:t>UE</a:t>
            </a:r>
            <a:r>
              <a:rPr lang="el-GR" baseline="0" dirty="0" smtClean="0"/>
              <a:t>,</a:t>
            </a:r>
            <a:r>
              <a:rPr lang="en-US" baseline="0" dirty="0" smtClean="0"/>
              <a:t> </a:t>
            </a:r>
            <a:r>
              <a:rPr lang="el-GR" baseline="0" dirty="0" smtClean="0"/>
              <a:t>έ</a:t>
            </a:r>
            <a:r>
              <a:rPr lang="el-GR" dirty="0" smtClean="0"/>
              <a:t>γινε</a:t>
            </a:r>
            <a:r>
              <a:rPr lang="el-GR" baseline="0" dirty="0" smtClean="0"/>
              <a:t> εκτενής δουλειά στην οποία συμμετείχα…</a:t>
            </a:r>
            <a:endParaRPr lang="en-US" dirty="0" smtClean="0"/>
          </a:p>
          <a:p>
            <a:endParaRPr lang="en-US" dirty="0" smtClean="0"/>
          </a:p>
          <a:p>
            <a:r>
              <a:rPr lang="en-US" dirty="0" smtClean="0"/>
              <a:t>To user interface</a:t>
            </a:r>
            <a:r>
              <a:rPr lang="en-US" baseline="0" dirty="0" smtClean="0"/>
              <a:t> evaluation </a:t>
            </a:r>
            <a:r>
              <a:rPr lang="el-GR" baseline="0" dirty="0" smtClean="0"/>
              <a:t>έγινε από </a:t>
            </a:r>
            <a:r>
              <a:rPr lang="en-US" baseline="0" dirty="0" smtClean="0"/>
              <a:t>HCI experts </a:t>
            </a:r>
            <a:r>
              <a:rPr lang="el-GR" baseline="0" dirty="0" smtClean="0"/>
              <a:t>στον τομέα αυτόν και εγώ με την σειρά μου βοήθησα ώστε η ΠΚΔ να μπορεί να κάνει </a:t>
            </a:r>
            <a:r>
              <a:rPr lang="en-US" baseline="0" dirty="0" smtClean="0"/>
              <a:t>support </a:t>
            </a:r>
            <a:r>
              <a:rPr lang="el-GR" baseline="0" dirty="0" smtClean="0"/>
              <a:t>το </a:t>
            </a:r>
            <a:r>
              <a:rPr lang="en-US" baseline="0" dirty="0" smtClean="0"/>
              <a:t>UIE </a:t>
            </a:r>
            <a:r>
              <a:rPr lang="el-GR" baseline="0" dirty="0" smtClean="0"/>
              <a:t>καθώς επίσης είχα </a:t>
            </a:r>
            <a:r>
              <a:rPr lang="en-US" baseline="0" dirty="0" smtClean="0"/>
              <a:t>contribution </a:t>
            </a:r>
            <a:r>
              <a:rPr lang="el-GR" baseline="0" dirty="0" smtClean="0"/>
              <a:t>σε μερικά </a:t>
            </a:r>
            <a:r>
              <a:rPr lang="en-US" baseline="0" dirty="0" smtClean="0"/>
              <a:t>Interviews </a:t>
            </a:r>
            <a:r>
              <a:rPr lang="el-GR" baseline="0" dirty="0" smtClean="0"/>
              <a:t>της αξιολόγησης με πιθανούς χρήστες του συστήματος ώστε να πάρουμε </a:t>
            </a:r>
            <a:r>
              <a:rPr lang="en-US" baseline="0" dirty="0" smtClean="0"/>
              <a:t>feedback </a:t>
            </a:r>
            <a:r>
              <a:rPr lang="el-GR" baseline="0" dirty="0" smtClean="0"/>
              <a:t>για την πλατφόρμα μας.</a:t>
            </a:r>
            <a:r>
              <a:rPr lang="en-US" baseline="0" dirty="0" smtClean="0"/>
              <a:t> </a:t>
            </a:r>
            <a:endParaRPr lang="el-GR" baseline="0" dirty="0" smtClean="0"/>
          </a:p>
          <a:p>
            <a:endParaRPr lang="el-GR" baseline="0" dirty="0" smtClean="0"/>
          </a:p>
          <a:p>
            <a:r>
              <a:rPr lang="el-GR" baseline="0" dirty="0" smtClean="0"/>
              <a:t>Οι χρήστες που έλαβαν μέρος στην αξιολόγηση είχαν γνώση του τομέα των </a:t>
            </a:r>
            <a:r>
              <a:rPr lang="en-US" baseline="0" dirty="0" smtClean="0"/>
              <a:t>DevOps </a:t>
            </a:r>
            <a:r>
              <a:rPr lang="el-GR" baseline="0" dirty="0" smtClean="0"/>
              <a:t>και χρησιμοποιούσαν συστήματα όπως το </a:t>
            </a:r>
            <a:r>
              <a:rPr lang="en-US" baseline="0" dirty="0" smtClean="0"/>
              <a:t>GitHub, </a:t>
            </a:r>
            <a:r>
              <a:rPr lang="el-GR" baseline="0" dirty="0" smtClean="0"/>
              <a:t>το </a:t>
            </a:r>
            <a:r>
              <a:rPr lang="en-US" baseline="0" dirty="0" smtClean="0"/>
              <a:t>Chef supermarket </a:t>
            </a:r>
            <a:r>
              <a:rPr lang="el-GR" baseline="0" dirty="0" smtClean="0"/>
              <a:t>κα, καθώς επίσης και είχαν εμπειρία με </a:t>
            </a:r>
            <a:r>
              <a:rPr lang="en-US" baseline="0" dirty="0" smtClean="0"/>
              <a:t>Sites </a:t>
            </a:r>
            <a:r>
              <a:rPr lang="el-GR" baseline="0" dirty="0" smtClean="0"/>
              <a:t>κοινωνικής δικτύωσης όπως το </a:t>
            </a:r>
            <a:r>
              <a:rPr lang="en-US" baseline="0" dirty="0" smtClean="0"/>
              <a:t>LinkedIn kai </a:t>
            </a:r>
            <a:r>
              <a:rPr lang="el-GR" baseline="0" dirty="0" smtClean="0"/>
              <a:t>το </a:t>
            </a:r>
            <a:r>
              <a:rPr lang="en-US" baseline="0" dirty="0" smtClean="0"/>
              <a:t>Facebook.  </a:t>
            </a:r>
          </a:p>
          <a:p>
            <a:endParaRPr lang="en-US" baseline="0" dirty="0" smtClean="0"/>
          </a:p>
          <a:p>
            <a:r>
              <a:rPr lang="el-GR" baseline="0" dirty="0" smtClean="0"/>
              <a:t>Τα στοιχεία των χρηστών αυτών φαίνονται στον πίνακα και χαρακτηριστικό είναι ότι οι 11 από τους 15 είχαν εμπειρία με  </a:t>
            </a:r>
            <a:r>
              <a:rPr lang="en-US" baseline="0" dirty="0" smtClean="0"/>
              <a:t>DevOps environments </a:t>
            </a:r>
            <a:r>
              <a:rPr lang="el-GR" baseline="0" dirty="0" smtClean="0"/>
              <a:t>πάνω από 2 χρόνια. </a:t>
            </a:r>
          </a:p>
          <a:p>
            <a:r>
              <a:rPr lang="el-GR" baseline="0" dirty="0" smtClean="0"/>
              <a:t>Οι χρήστες αυτοί συμμετείχαν στην αξιολόγηση η οποία έγινε ως εξής</a:t>
            </a:r>
            <a:endParaRPr lang="el-GR" dirty="0" smtClean="0"/>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17</a:t>
            </a:fld>
            <a:endParaRPr lang="en-GB"/>
          </a:p>
        </p:txBody>
      </p:sp>
    </p:spTree>
    <p:extLst>
      <p:ext uri="{BB962C8B-B14F-4D97-AF65-F5344CB8AC3E}">
        <p14:creationId xmlns:p14="http://schemas.microsoft.com/office/powerpoint/2010/main" val="1889932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Ύστε</a:t>
            </a:r>
            <a:r>
              <a:rPr lang="el-GR" baseline="0" dirty="0" smtClean="0"/>
              <a:t>ρα από την παρουσίαση του δικού μας ΚΔ, οι χρήστες βρήκαν αρκετά χρήσιμές αυτές τις δυνατότητες.</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18</a:t>
            </a:fld>
            <a:endParaRPr lang="en-GB"/>
          </a:p>
        </p:txBody>
      </p:sp>
    </p:spTree>
    <p:extLst>
      <p:ext uri="{BB962C8B-B14F-4D97-AF65-F5344CB8AC3E}">
        <p14:creationId xmlns:p14="http://schemas.microsoft.com/office/powerpoint/2010/main" val="591438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l-GR" baseline="0" dirty="0" smtClean="0"/>
              <a:t>Γενικά η </a:t>
            </a:r>
            <a:r>
              <a:rPr lang="el-GR" baseline="0" dirty="0" err="1" smtClean="0"/>
              <a:t>κλιμακοσημότητα</a:t>
            </a:r>
            <a:r>
              <a:rPr lang="el-GR" baseline="0" dirty="0" smtClean="0"/>
              <a:t> των κοινωνικών δικτύων έχει μελετηθεί αρκετά. Φανταστείτε πόσο σημαντικό είναι αυτό για το </a:t>
            </a:r>
            <a:r>
              <a:rPr lang="en-US" baseline="0" dirty="0" err="1" smtClean="0"/>
              <a:t>facebook</a:t>
            </a:r>
            <a:r>
              <a:rPr lang="el-GR" baseline="0" dirty="0" smtClean="0"/>
              <a:t> που έχει 1 δισεκατομμύριο χρήστες, όποτε η δουλεία αυτή έχει κοιταχτεί αρκετά</a:t>
            </a:r>
            <a:r>
              <a:rPr lang="en-US" baseline="0" dirty="0" smtClean="0"/>
              <a:t>.</a:t>
            </a:r>
            <a:r>
              <a:rPr lang="el-GR" baseline="0" dirty="0" smtClean="0"/>
              <a:t> Στο δικό μας πρωτότυπο πρόσθεσα το </a:t>
            </a:r>
            <a:r>
              <a:rPr lang="en-US" baseline="0" dirty="0" smtClean="0"/>
              <a:t>layer 2, </a:t>
            </a:r>
            <a:r>
              <a:rPr lang="el-GR" baseline="0" dirty="0" smtClean="0"/>
              <a:t>το πρώτο πράγμα που μπορεί να γίνει</a:t>
            </a:r>
            <a:r>
              <a:rPr lang="en-US" baseline="0" dirty="0" smtClean="0"/>
              <a:t> bottleneck </a:t>
            </a:r>
            <a:r>
              <a:rPr lang="el-GR" baseline="0" dirty="0" smtClean="0"/>
              <a:t>είναι η βάση δεδομένων. Ωστόσο, όπως θα δούμε και παρακάτω και η </a:t>
            </a:r>
            <a:r>
              <a:rPr lang="en-US" baseline="0" dirty="0" smtClean="0"/>
              <a:t>CPU </a:t>
            </a:r>
            <a:r>
              <a:rPr lang="el-GR" baseline="0" dirty="0" smtClean="0"/>
              <a:t>του 1 ήταν ένα πρόβλημα οπότε πρόσθεσα και περισσότερα από ένα </a:t>
            </a:r>
            <a:r>
              <a:rPr lang="en-US" baseline="0" dirty="0" smtClean="0"/>
              <a:t>SNE </a:t>
            </a:r>
            <a:r>
              <a:rPr lang="el-GR" baseline="0" dirty="0" smtClean="0"/>
              <a:t>στο </a:t>
            </a:r>
            <a:r>
              <a:rPr lang="en-US" baseline="0" dirty="0" smtClean="0"/>
              <a:t>layer 1</a:t>
            </a:r>
            <a:r>
              <a:rPr lang="el-GR" baseline="0" dirty="0" smtClean="0"/>
              <a:t>.</a:t>
            </a:r>
            <a:endParaRPr lang="en-US" baseline="0" dirty="0" smtClean="0"/>
          </a:p>
          <a:p>
            <a:endParaRPr lang="el-GR" baseline="0" dirty="0" smtClean="0"/>
          </a:p>
          <a:p>
            <a:r>
              <a:rPr lang="el-GR" baseline="0" dirty="0" smtClean="0"/>
              <a:t>Το </a:t>
            </a:r>
            <a:r>
              <a:rPr lang="en-US" baseline="0" dirty="0" smtClean="0"/>
              <a:t>SNE </a:t>
            </a:r>
            <a:r>
              <a:rPr lang="el-GR" baseline="0" dirty="0" smtClean="0"/>
              <a:t>χρησιμοποιεί το </a:t>
            </a:r>
            <a:r>
              <a:rPr lang="en-US" baseline="0" dirty="0" smtClean="0"/>
              <a:t>FS </a:t>
            </a:r>
            <a:r>
              <a:rPr lang="el-GR" baseline="0" dirty="0" smtClean="0"/>
              <a:t>έτσι ώστε να αποθηκεύει εκεί τις φωτογραφίες των χρηστών, των μοντέλων, των </a:t>
            </a:r>
            <a:r>
              <a:rPr lang="en-US" baseline="0" dirty="0" smtClean="0"/>
              <a:t>groups </a:t>
            </a:r>
            <a:r>
              <a:rPr lang="el-GR" baseline="0" dirty="0" smtClean="0"/>
              <a:t>κοκ. Για να διαμοιραστεί αυτή η πληροφορία σε όλα τα </a:t>
            </a:r>
            <a:r>
              <a:rPr lang="en-US" baseline="0" dirty="0" smtClean="0"/>
              <a:t>SNE instances </a:t>
            </a:r>
            <a:r>
              <a:rPr lang="el-GR" baseline="0" dirty="0" smtClean="0"/>
              <a:t>ένας </a:t>
            </a:r>
            <a:r>
              <a:rPr lang="en-US" baseline="0" dirty="0" smtClean="0"/>
              <a:t>NFS server </a:t>
            </a:r>
            <a:r>
              <a:rPr lang="el-GR" baseline="0" dirty="0" smtClean="0"/>
              <a:t>έγινε </a:t>
            </a:r>
            <a:r>
              <a:rPr lang="en-US" baseline="0" dirty="0" smtClean="0"/>
              <a:t>deploy </a:t>
            </a:r>
            <a:r>
              <a:rPr lang="el-GR" baseline="0" dirty="0" smtClean="0"/>
              <a:t>στο πρώτο </a:t>
            </a:r>
            <a:r>
              <a:rPr lang="en-US" baseline="0" dirty="0" smtClean="0"/>
              <a:t>instance </a:t>
            </a:r>
            <a:r>
              <a:rPr lang="el-GR" baseline="0" dirty="0" smtClean="0"/>
              <a:t>από αυτά και τα υπόλοιπα </a:t>
            </a:r>
            <a:r>
              <a:rPr lang="en-US" baseline="0" dirty="0" smtClean="0"/>
              <a:t>instances </a:t>
            </a:r>
            <a:r>
              <a:rPr lang="el-GR" baseline="0" dirty="0" smtClean="0"/>
              <a:t>έχουν μαζί τους έναν </a:t>
            </a:r>
            <a:r>
              <a:rPr lang="en-US" baseline="0" dirty="0" smtClean="0"/>
              <a:t>NFS client </a:t>
            </a:r>
            <a:r>
              <a:rPr lang="el-GR" baseline="0" dirty="0" smtClean="0"/>
              <a:t>ώστε να μπορούν να προσπελάσουν την ίδια πληροφορία.</a:t>
            </a:r>
          </a:p>
          <a:p>
            <a:endParaRPr lang="el-GR" baseline="0" dirty="0" smtClean="0"/>
          </a:p>
          <a:p>
            <a:r>
              <a:rPr lang="el-GR" dirty="0" smtClean="0"/>
              <a:t>Για</a:t>
            </a:r>
            <a:r>
              <a:rPr lang="el-GR" baseline="0" dirty="0" smtClean="0"/>
              <a:t> να αποφευχθεί η πιθανότητα δύο </a:t>
            </a:r>
            <a:r>
              <a:rPr lang="en-US" baseline="0" dirty="0" smtClean="0"/>
              <a:t>SNE instances </a:t>
            </a:r>
            <a:r>
              <a:rPr lang="el-GR" baseline="0" dirty="0" smtClean="0"/>
              <a:t>να προσπαθήσουν να γράψουν σε κάποιο αρχείο την ίδια στιγμή ο </a:t>
            </a:r>
            <a:r>
              <a:rPr lang="en-US" baseline="0" dirty="0" smtClean="0"/>
              <a:t>Apache </a:t>
            </a:r>
            <a:r>
              <a:rPr lang="en-US" baseline="0" dirty="0" err="1" smtClean="0"/>
              <a:t>ZooKeeper</a:t>
            </a:r>
            <a:r>
              <a:rPr lang="en-US" baseline="0" dirty="0" smtClean="0"/>
              <a:t> </a:t>
            </a:r>
            <a:r>
              <a:rPr lang="el-GR" baseline="0" dirty="0" smtClean="0"/>
              <a:t>χρησιμοποιήθηκε για παρέχει τον συντονισμό μέσω των </a:t>
            </a:r>
            <a:r>
              <a:rPr lang="en-US" baseline="0" dirty="0" smtClean="0"/>
              <a:t>SNE </a:t>
            </a:r>
            <a:r>
              <a:rPr lang="el-GR" baseline="0" dirty="0" smtClean="0"/>
              <a:t>τα οποία </a:t>
            </a:r>
            <a:r>
              <a:rPr lang="el-GR" baseline="0" dirty="0" err="1" smtClean="0"/>
              <a:t>προσπελαύνουν</a:t>
            </a:r>
            <a:r>
              <a:rPr lang="el-GR" baseline="0" dirty="0" smtClean="0"/>
              <a:t> το </a:t>
            </a:r>
            <a:r>
              <a:rPr lang="en-US" baseline="0" dirty="0" smtClean="0"/>
              <a:t>FS.</a:t>
            </a:r>
          </a:p>
          <a:p>
            <a:endParaRPr lang="el-GR" baseline="0" dirty="0" smtClean="0"/>
          </a:p>
          <a:p>
            <a:r>
              <a:rPr lang="el-GR" baseline="0" dirty="0" smtClean="0"/>
              <a:t>Το </a:t>
            </a:r>
            <a:r>
              <a:rPr lang="en-US" baseline="0" dirty="0" smtClean="0"/>
              <a:t>deployment </a:t>
            </a:r>
            <a:r>
              <a:rPr lang="el-GR" baseline="0" dirty="0" smtClean="0"/>
              <a:t>της αρχιτεκτονικής έγινε στο </a:t>
            </a:r>
            <a:r>
              <a:rPr lang="en-US" baseline="0" dirty="0" smtClean="0"/>
              <a:t>Amazon EC2</a:t>
            </a:r>
            <a:r>
              <a:rPr lang="el-GR" baseline="0" dirty="0" smtClean="0"/>
              <a:t> και οι τύποι </a:t>
            </a:r>
            <a:r>
              <a:rPr lang="en-US" baseline="0" dirty="0" smtClean="0"/>
              <a:t>VM </a:t>
            </a:r>
            <a:r>
              <a:rPr lang="el-GR" baseline="0" dirty="0" smtClean="0"/>
              <a:t>που χρησιμοποιήθηκαν φαίνονται στο σχήμα για κάθε </a:t>
            </a:r>
            <a:r>
              <a:rPr lang="en-US" baseline="0" dirty="0" smtClean="0"/>
              <a:t>VM </a:t>
            </a:r>
            <a:r>
              <a:rPr lang="el-GR" baseline="0" dirty="0" smtClean="0"/>
              <a:t>του συστήματος. </a:t>
            </a:r>
          </a:p>
        </p:txBody>
      </p:sp>
      <p:sp>
        <p:nvSpPr>
          <p:cNvPr id="4" name="Slide Number Placeholder 3"/>
          <p:cNvSpPr>
            <a:spLocks noGrp="1"/>
          </p:cNvSpPr>
          <p:nvPr>
            <p:ph type="sldNum" sz="quarter" idx="10"/>
          </p:nvPr>
        </p:nvSpPr>
        <p:spPr/>
        <p:txBody>
          <a:bodyPr/>
          <a:lstStyle/>
          <a:p>
            <a:fld id="{BFF29332-360D-462C-8DBA-6B9FF2FD1142}" type="slidenum">
              <a:rPr lang="en-GB" smtClean="0"/>
              <a:pPr/>
              <a:t>19</a:t>
            </a:fld>
            <a:endParaRPr lang="en-GB"/>
          </a:p>
        </p:txBody>
      </p:sp>
    </p:spTree>
    <p:extLst>
      <p:ext uri="{BB962C8B-B14F-4D97-AF65-F5344CB8AC3E}">
        <p14:creationId xmlns:p14="http://schemas.microsoft.com/office/powerpoint/2010/main" val="914940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l-GR" baseline="0" dirty="0" smtClean="0"/>
              <a:t>Τρία διαφορετικά</a:t>
            </a:r>
            <a:r>
              <a:rPr lang="en-US" baseline="0" dirty="0" smtClean="0"/>
              <a:t> loads </a:t>
            </a:r>
            <a:r>
              <a:rPr lang="el-GR" baseline="0" dirty="0" smtClean="0"/>
              <a:t>χρησιμοποιήθηκαν, για παράδειγμα στο </a:t>
            </a:r>
            <a:r>
              <a:rPr lang="en-US" baseline="0" dirty="0" smtClean="0"/>
              <a:t>load1 </a:t>
            </a:r>
            <a:r>
              <a:rPr lang="el-GR" baseline="0" dirty="0" smtClean="0"/>
              <a:t>10 χρήστες έστελναν </a:t>
            </a:r>
            <a:r>
              <a:rPr lang="en-US" baseline="0" dirty="0" smtClean="0"/>
              <a:t>request </a:t>
            </a:r>
            <a:r>
              <a:rPr lang="el-GR" baseline="0" dirty="0" smtClean="0"/>
              <a:t>να λάβουν διαδοχικά 2 </a:t>
            </a:r>
            <a:r>
              <a:rPr lang="en-US" baseline="0" dirty="0" smtClean="0"/>
              <a:t>applications </a:t>
            </a:r>
            <a:r>
              <a:rPr lang="el-GR" baseline="0" dirty="0" smtClean="0"/>
              <a:t>με τα </a:t>
            </a:r>
            <a:r>
              <a:rPr lang="en-US" baseline="0" dirty="0" smtClean="0"/>
              <a:t>executions </a:t>
            </a:r>
            <a:r>
              <a:rPr lang="el-GR" baseline="0" dirty="0" smtClean="0"/>
              <a:t>αυτών. Τα </a:t>
            </a:r>
            <a:r>
              <a:rPr lang="en-US" baseline="0" dirty="0" smtClean="0"/>
              <a:t>application </a:t>
            </a:r>
            <a:r>
              <a:rPr lang="el-GR" baseline="0" dirty="0" smtClean="0"/>
              <a:t>αυτά είχαν 10 διαφορετικά </a:t>
            </a:r>
            <a:r>
              <a:rPr lang="en-US" baseline="0" dirty="0" smtClean="0"/>
              <a:t>executions</a:t>
            </a:r>
            <a:r>
              <a:rPr lang="el-GR" baseline="0" dirty="0" smtClean="0"/>
              <a:t>.</a:t>
            </a:r>
            <a:r>
              <a:rPr lang="en-US" baseline="0" dirty="0" smtClean="0"/>
              <a:t> </a:t>
            </a:r>
            <a:r>
              <a:rPr lang="el-GR" baseline="0" dirty="0" smtClean="0"/>
              <a:t>Για κάθε </a:t>
            </a:r>
            <a:r>
              <a:rPr lang="en-US" baseline="0" dirty="0" smtClean="0"/>
              <a:t>load </a:t>
            </a:r>
            <a:r>
              <a:rPr lang="el-GR" baseline="0" dirty="0" smtClean="0"/>
              <a:t>η διαδικασία επαναλήφθηκε 100 φορές διαδοχικά. Για την προσομοίωση των χρηστών και για την μέτρηση του </a:t>
            </a:r>
            <a:r>
              <a:rPr lang="en-US" baseline="0" dirty="0" smtClean="0"/>
              <a:t>RT </a:t>
            </a:r>
            <a:r>
              <a:rPr lang="el-GR" baseline="0" dirty="0" smtClean="0"/>
              <a:t>ο </a:t>
            </a:r>
            <a:r>
              <a:rPr lang="en-US" baseline="0" dirty="0" smtClean="0"/>
              <a:t>Apache Jmeter </a:t>
            </a:r>
            <a:r>
              <a:rPr lang="el-GR" baseline="0" dirty="0" smtClean="0"/>
              <a:t>χρησιμοποιήθηκε.  </a:t>
            </a:r>
          </a:p>
          <a:p>
            <a:endParaRPr lang="el-GR" baseline="0" dirty="0" smtClean="0"/>
          </a:p>
          <a:p>
            <a:r>
              <a:rPr lang="el-GR" baseline="0" dirty="0" smtClean="0"/>
              <a:t>Όσον αφορά το </a:t>
            </a:r>
            <a:r>
              <a:rPr lang="en-US" baseline="0" dirty="0" smtClean="0"/>
              <a:t>configuration </a:t>
            </a:r>
            <a:r>
              <a:rPr lang="el-GR" baseline="0" dirty="0" smtClean="0"/>
              <a:t>τώρα, στο </a:t>
            </a:r>
            <a:r>
              <a:rPr lang="en-US" baseline="0" dirty="0" smtClean="0"/>
              <a:t>C1</a:t>
            </a:r>
            <a:r>
              <a:rPr lang="el-GR" baseline="0" dirty="0" smtClean="0"/>
              <a:t>, δεν έχουμε κανένα </a:t>
            </a:r>
            <a:r>
              <a:rPr lang="en-US" baseline="0" dirty="0" smtClean="0"/>
              <a:t>Memcached node </a:t>
            </a:r>
            <a:r>
              <a:rPr lang="el-GR" baseline="0" dirty="0" smtClean="0"/>
              <a:t>στο </a:t>
            </a:r>
            <a:r>
              <a:rPr lang="en-US" baseline="0" dirty="0" smtClean="0"/>
              <a:t>layer 2</a:t>
            </a:r>
            <a:r>
              <a:rPr lang="el-GR" baseline="0" dirty="0" smtClean="0"/>
              <a:t> και το </a:t>
            </a:r>
            <a:r>
              <a:rPr lang="en-US" baseline="0" dirty="0" smtClean="0"/>
              <a:t>SNE </a:t>
            </a:r>
            <a:r>
              <a:rPr lang="el-GR" baseline="0" dirty="0" smtClean="0"/>
              <a:t>πάει κατευθείαν στα </a:t>
            </a:r>
            <a:r>
              <a:rPr lang="en-US" baseline="0" dirty="0" smtClean="0"/>
              <a:t>repositories </a:t>
            </a:r>
            <a:r>
              <a:rPr lang="el-GR" baseline="0" dirty="0" smtClean="0"/>
              <a:t>για να εξάγει την πληροφορία που χρειάζεται. </a:t>
            </a:r>
            <a:r>
              <a:rPr lang="en-US" baseline="0" dirty="0" smtClean="0"/>
              <a:t> </a:t>
            </a:r>
            <a:r>
              <a:rPr lang="el-GR" baseline="0" dirty="0" smtClean="0"/>
              <a:t>Έτσι για το </a:t>
            </a:r>
            <a:r>
              <a:rPr lang="en-US" baseline="0" dirty="0" smtClean="0"/>
              <a:t>L3 </a:t>
            </a:r>
            <a:r>
              <a:rPr lang="el-GR" baseline="0" dirty="0" smtClean="0"/>
              <a:t>το </a:t>
            </a:r>
            <a:r>
              <a:rPr lang="en-US" baseline="0" dirty="0" smtClean="0"/>
              <a:t>RT </a:t>
            </a:r>
            <a:r>
              <a:rPr lang="el-GR" baseline="0" dirty="0" smtClean="0"/>
              <a:t>φτάνει τα κοντά στα 8.8 </a:t>
            </a:r>
            <a:r>
              <a:rPr lang="en-US" baseline="0" dirty="0" smtClean="0"/>
              <a:t>seconds. </a:t>
            </a:r>
          </a:p>
          <a:p>
            <a:endParaRPr lang="en-US" baseline="0" dirty="0" smtClean="0"/>
          </a:p>
          <a:p>
            <a:r>
              <a:rPr lang="el-GR" baseline="0" dirty="0" smtClean="0"/>
              <a:t>Ενώ για το </a:t>
            </a:r>
            <a:r>
              <a:rPr lang="en-US" baseline="0" dirty="0" smtClean="0"/>
              <a:t>C2 </a:t>
            </a:r>
            <a:r>
              <a:rPr lang="el-GR" baseline="0" dirty="0" smtClean="0"/>
              <a:t>το </a:t>
            </a:r>
            <a:r>
              <a:rPr lang="en-US" baseline="0" dirty="0" smtClean="0"/>
              <a:t>RT</a:t>
            </a:r>
            <a:r>
              <a:rPr lang="el-GR" baseline="0" dirty="0" smtClean="0"/>
              <a:t> πέφτει στο 1.7 </a:t>
            </a:r>
            <a:r>
              <a:rPr lang="en-US" baseline="0" dirty="0" smtClean="0"/>
              <a:t>seconds </a:t>
            </a:r>
            <a:r>
              <a:rPr lang="el-GR" baseline="0" dirty="0" smtClean="0"/>
              <a:t>για το ίδιο φόρτο. Αυτή η τεράστια μείωση οφείλετε στο ότι πλέον το</a:t>
            </a:r>
            <a:r>
              <a:rPr lang="en-US" baseline="0" dirty="0" smtClean="0"/>
              <a:t> SNE </a:t>
            </a:r>
            <a:r>
              <a:rPr lang="el-GR" baseline="0" dirty="0" smtClean="0"/>
              <a:t>δεν χρειάζεται να πηγαίνει μέσα από το </a:t>
            </a:r>
            <a:r>
              <a:rPr lang="en-US" baseline="0" dirty="0" smtClean="0"/>
              <a:t>CDO client – server </a:t>
            </a:r>
            <a:r>
              <a:rPr lang="el-GR" baseline="0" dirty="0" smtClean="0"/>
              <a:t>για να πάρει τα </a:t>
            </a:r>
            <a:r>
              <a:rPr lang="en-US" baseline="0" dirty="0" smtClean="0"/>
              <a:t>execution </a:t>
            </a:r>
            <a:r>
              <a:rPr lang="el-GR" baseline="0" dirty="0" smtClean="0"/>
              <a:t>των εφαρμογών καθώς επίσης ούτε στην βάση δεδομένων του ΚΔ για να εξάγει την </a:t>
            </a:r>
            <a:r>
              <a:rPr lang="en-US" baseline="0" dirty="0" smtClean="0"/>
              <a:t>Social </a:t>
            </a:r>
            <a:r>
              <a:rPr lang="el-GR" baseline="0" dirty="0" smtClean="0"/>
              <a:t>πληροφορία αφού αυτή η πληροφορία υπάρχει πλέον στην </a:t>
            </a:r>
            <a:r>
              <a:rPr lang="en-US" baseline="0" dirty="0" smtClean="0"/>
              <a:t>Memcached</a:t>
            </a:r>
            <a:r>
              <a:rPr lang="el-GR" baseline="0" dirty="0" smtClean="0"/>
              <a:t>. </a:t>
            </a:r>
            <a:endParaRPr lang="en-US" baseline="0" dirty="0" smtClean="0"/>
          </a:p>
          <a:p>
            <a:endParaRPr lang="en-US" baseline="0" dirty="0" smtClean="0"/>
          </a:p>
          <a:p>
            <a:r>
              <a:rPr lang="el-GR" baseline="0" dirty="0" smtClean="0"/>
              <a:t>Στο </a:t>
            </a:r>
            <a:r>
              <a:rPr lang="en-US" baseline="0" dirty="0" smtClean="0"/>
              <a:t>C3 </a:t>
            </a:r>
            <a:r>
              <a:rPr lang="el-GR" baseline="0" dirty="0" smtClean="0"/>
              <a:t>το </a:t>
            </a:r>
            <a:r>
              <a:rPr lang="en-US" baseline="0" dirty="0" smtClean="0"/>
              <a:t>RT </a:t>
            </a:r>
            <a:r>
              <a:rPr lang="el-GR" baseline="0" dirty="0" smtClean="0"/>
              <a:t>πέφτει στο 1 </a:t>
            </a:r>
            <a:r>
              <a:rPr lang="en-US" baseline="0" dirty="0" smtClean="0"/>
              <a:t>second. </a:t>
            </a:r>
            <a:r>
              <a:rPr lang="el-GR" baseline="0" dirty="0" smtClean="0"/>
              <a:t>Αυτό οφείλετε στο ότι προστέθηκε άλλος ένας </a:t>
            </a:r>
            <a:r>
              <a:rPr lang="en-US" baseline="0" dirty="0" smtClean="0"/>
              <a:t>Memcached </a:t>
            </a:r>
            <a:r>
              <a:rPr lang="el-GR" baseline="0" dirty="0" smtClean="0"/>
              <a:t>κόμβος και όπως θα δούμε παρακάτω αυξήθηκαν τα </a:t>
            </a:r>
            <a:r>
              <a:rPr lang="en-US" baseline="0" dirty="0" smtClean="0"/>
              <a:t>CPU cores </a:t>
            </a:r>
            <a:r>
              <a:rPr lang="el-GR" baseline="0" dirty="0" smtClean="0"/>
              <a:t>του συστήματος.</a:t>
            </a:r>
          </a:p>
          <a:p>
            <a:endParaRPr lang="el-GR" baseline="0" dirty="0" smtClean="0"/>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20</a:t>
            </a:fld>
            <a:endParaRPr lang="en-GB"/>
          </a:p>
        </p:txBody>
      </p:sp>
    </p:spTree>
    <p:extLst>
      <p:ext uri="{BB962C8B-B14F-4D97-AF65-F5344CB8AC3E}">
        <p14:creationId xmlns:p14="http://schemas.microsoft.com/office/powerpoint/2010/main" val="3183423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Αυτή</a:t>
            </a:r>
            <a:r>
              <a:rPr lang="el-GR" baseline="0" dirty="0" smtClean="0"/>
              <a:t> είναι η </a:t>
            </a:r>
            <a:r>
              <a:rPr lang="en-US" baseline="0" dirty="0" smtClean="0"/>
              <a:t>agenda </a:t>
            </a:r>
            <a:r>
              <a:rPr lang="el-GR" baseline="0" dirty="0" smtClean="0"/>
              <a:t>της σημερινής παρουσίασης.</a:t>
            </a:r>
          </a:p>
          <a:p>
            <a:r>
              <a:rPr lang="el-GR" baseline="0" dirty="0" smtClean="0"/>
              <a:t>Θα ξεκινήσουμε τα κίνητρα που μας οδήγησαν σε αυτή την εργασία, μετά θα μιλήσουμε για το </a:t>
            </a:r>
            <a:r>
              <a:rPr lang="en-US" baseline="0" dirty="0" smtClean="0"/>
              <a:t>design </a:t>
            </a:r>
            <a:r>
              <a:rPr lang="el-GR" baseline="0" dirty="0" smtClean="0"/>
              <a:t>και το </a:t>
            </a:r>
            <a:r>
              <a:rPr lang="en-US" baseline="0" dirty="0" smtClean="0"/>
              <a:t>implementation </a:t>
            </a:r>
            <a:r>
              <a:rPr lang="el-GR" baseline="0" dirty="0" smtClean="0"/>
              <a:t>της ΠΚΔ και στο τέλος της παρουσίαση θα συζητήσουμε για την αξιολόγηση του ΚΔ.</a:t>
            </a:r>
            <a:endParaRPr lang="en-US" dirty="0" smtClean="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2</a:t>
            </a:fld>
            <a:endParaRPr lang="en-GB"/>
          </a:p>
        </p:txBody>
      </p:sp>
    </p:spTree>
    <p:extLst>
      <p:ext uri="{BB962C8B-B14F-4D97-AF65-F5344CB8AC3E}">
        <p14:creationId xmlns:p14="http://schemas.microsoft.com/office/powerpoint/2010/main" val="841851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Το διάγραμμα</a:t>
            </a:r>
            <a:r>
              <a:rPr lang="el-GR" baseline="0" dirty="0" smtClean="0"/>
              <a:t> αυτό απευθύνεται στο δεύτερο </a:t>
            </a:r>
            <a:r>
              <a:rPr lang="en-US" baseline="0" dirty="0" smtClean="0"/>
              <a:t>deployment </a:t>
            </a:r>
            <a:r>
              <a:rPr lang="el-GR" baseline="0" dirty="0" smtClean="0"/>
              <a:t>όπου στο </a:t>
            </a:r>
            <a:r>
              <a:rPr lang="en-US" baseline="0" dirty="0" smtClean="0"/>
              <a:t>layer 2 </a:t>
            </a:r>
            <a:r>
              <a:rPr lang="el-GR" baseline="0" dirty="0" smtClean="0"/>
              <a:t>έχουμε μόνο μια </a:t>
            </a:r>
            <a:r>
              <a:rPr lang="en-US" baseline="0" dirty="0" smtClean="0"/>
              <a:t>Memcached </a:t>
            </a:r>
            <a:r>
              <a:rPr lang="el-GR" baseline="0" dirty="0" smtClean="0"/>
              <a:t>ενώ στο </a:t>
            </a:r>
            <a:r>
              <a:rPr lang="en-US" baseline="0" dirty="0" smtClean="0"/>
              <a:t>Layer 1 </a:t>
            </a:r>
            <a:r>
              <a:rPr lang="el-GR" baseline="0" dirty="0" smtClean="0"/>
              <a:t>έχουμε δύο </a:t>
            </a:r>
            <a:r>
              <a:rPr lang="en-US" baseline="0" dirty="0" smtClean="0"/>
              <a:t>SNE instances</a:t>
            </a:r>
            <a:r>
              <a:rPr lang="el-GR" baseline="0" dirty="0" smtClean="0"/>
              <a:t>, και το </a:t>
            </a:r>
            <a:r>
              <a:rPr lang="en-US" baseline="0" dirty="0" smtClean="0"/>
              <a:t>load </a:t>
            </a:r>
            <a:r>
              <a:rPr lang="el-GR" baseline="0" dirty="0" smtClean="0"/>
              <a:t>που χρησιμοποιήθηκε είναι το </a:t>
            </a:r>
            <a:r>
              <a:rPr lang="en-US" baseline="0" dirty="0" smtClean="0"/>
              <a:t>L3. </a:t>
            </a:r>
            <a:r>
              <a:rPr lang="el-GR" baseline="0" dirty="0" smtClean="0"/>
              <a:t>Αφού πλέον τα </a:t>
            </a:r>
            <a:r>
              <a:rPr lang="en-US" baseline="0" dirty="0" smtClean="0"/>
              <a:t>requests </a:t>
            </a:r>
            <a:r>
              <a:rPr lang="el-GR" baseline="0" dirty="0" smtClean="0"/>
              <a:t>διαμοιράζονται μεταξύ των </a:t>
            </a:r>
            <a:r>
              <a:rPr lang="en-US" baseline="0" dirty="0" smtClean="0"/>
              <a:t>SNE </a:t>
            </a:r>
            <a:r>
              <a:rPr lang="el-GR" baseline="0" dirty="0" smtClean="0"/>
              <a:t>το </a:t>
            </a:r>
            <a:r>
              <a:rPr lang="en-US" baseline="0" dirty="0" smtClean="0"/>
              <a:t>average RT  </a:t>
            </a:r>
            <a:r>
              <a:rPr lang="el-GR" baseline="0" dirty="0" smtClean="0"/>
              <a:t>έπεσε στο 0.5 </a:t>
            </a:r>
            <a:r>
              <a:rPr lang="en-US" baseline="0" dirty="0" smtClean="0"/>
              <a:t>second.</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21</a:t>
            </a:fld>
            <a:endParaRPr lang="en-GB"/>
          </a:p>
        </p:txBody>
      </p:sp>
    </p:spTree>
    <p:extLst>
      <p:ext uri="{BB962C8B-B14F-4D97-AF65-F5344CB8AC3E}">
        <p14:creationId xmlns:p14="http://schemas.microsoft.com/office/powerpoint/2010/main" val="207509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l-GR" dirty="0" smtClean="0"/>
              <a:t>Εδώ</a:t>
            </a:r>
            <a:r>
              <a:rPr lang="el-GR" baseline="0" dirty="0" smtClean="0"/>
              <a:t> φαίνεται το </a:t>
            </a:r>
            <a:r>
              <a:rPr lang="en-US" baseline="0" dirty="0" smtClean="0"/>
              <a:t>CPU Utilization </a:t>
            </a:r>
            <a:r>
              <a:rPr lang="el-GR" baseline="0" dirty="0" smtClean="0"/>
              <a:t>για τα τρία διαφορετικά </a:t>
            </a:r>
            <a:r>
              <a:rPr lang="en-US" baseline="0" dirty="0" smtClean="0"/>
              <a:t>Configurations </a:t>
            </a:r>
            <a:r>
              <a:rPr lang="el-GR" baseline="0" dirty="0" smtClean="0"/>
              <a:t>του συστήματος.</a:t>
            </a:r>
          </a:p>
          <a:p>
            <a:endParaRPr lang="el-GR" baseline="0" dirty="0" smtClean="0"/>
          </a:p>
          <a:p>
            <a:r>
              <a:rPr lang="el-GR" baseline="0" dirty="0" smtClean="0"/>
              <a:t>Παρατηρούμε ότι στο 1</a:t>
            </a:r>
            <a:r>
              <a:rPr lang="el-GR" baseline="30000" dirty="0" smtClean="0"/>
              <a:t>ο</a:t>
            </a:r>
            <a:r>
              <a:rPr lang="el-GR" baseline="0" dirty="0" smtClean="0"/>
              <a:t> </a:t>
            </a:r>
            <a:r>
              <a:rPr lang="en-US" baseline="0" dirty="0" smtClean="0"/>
              <a:t>configuration </a:t>
            </a:r>
            <a:r>
              <a:rPr lang="el-GR" baseline="0" dirty="0" smtClean="0"/>
              <a:t>για το </a:t>
            </a:r>
            <a:r>
              <a:rPr lang="en-US" baseline="0" dirty="0" smtClean="0"/>
              <a:t>L3, </a:t>
            </a:r>
            <a:r>
              <a:rPr lang="el-GR" baseline="0" dirty="0" smtClean="0"/>
              <a:t>το </a:t>
            </a:r>
            <a:r>
              <a:rPr lang="en-US" baseline="0" dirty="0" smtClean="0"/>
              <a:t>SN Engine </a:t>
            </a:r>
            <a:r>
              <a:rPr lang="el-GR" baseline="0" dirty="0" smtClean="0"/>
              <a:t>έχει φτάσει στο 91% για αυτό έχουμε και το αργό </a:t>
            </a:r>
            <a:r>
              <a:rPr lang="en-US" baseline="0" dirty="0" smtClean="0"/>
              <a:t>RT. </a:t>
            </a:r>
            <a:r>
              <a:rPr lang="el-GR" baseline="0" dirty="0" smtClean="0"/>
              <a:t>Προσθέτοντας τα  </a:t>
            </a:r>
            <a:r>
              <a:rPr lang="en-US" baseline="0" dirty="0" smtClean="0"/>
              <a:t>Memcached Nodes </a:t>
            </a:r>
            <a:r>
              <a:rPr lang="el-GR" baseline="0" dirty="0" smtClean="0"/>
              <a:t>το φόρτο φεύγει από το </a:t>
            </a:r>
            <a:r>
              <a:rPr lang="en-US" baseline="0" dirty="0" smtClean="0"/>
              <a:t>SNE </a:t>
            </a:r>
            <a:r>
              <a:rPr lang="el-GR" baseline="0" dirty="0" smtClean="0"/>
              <a:t>και πηγαίνει στα </a:t>
            </a:r>
            <a:r>
              <a:rPr lang="en-US" baseline="0" dirty="0" smtClean="0"/>
              <a:t>Memcached Nodes</a:t>
            </a:r>
            <a:r>
              <a:rPr lang="el-GR" baseline="0" dirty="0" smtClean="0"/>
              <a:t>. Έτσι πετυχαίνουμε το </a:t>
            </a:r>
            <a:r>
              <a:rPr lang="en-US" baseline="0" dirty="0" smtClean="0"/>
              <a:t>RT </a:t>
            </a:r>
            <a:r>
              <a:rPr lang="el-GR" baseline="0" dirty="0" smtClean="0"/>
              <a:t>του συστήματος να είναι καλύτερό.</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22</a:t>
            </a:fld>
            <a:endParaRPr lang="en-GB"/>
          </a:p>
        </p:txBody>
      </p:sp>
    </p:spTree>
    <p:extLst>
      <p:ext uri="{BB962C8B-B14F-4D97-AF65-F5344CB8AC3E}">
        <p14:creationId xmlns:p14="http://schemas.microsoft.com/office/powerpoint/2010/main" val="1787856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Εδώ φαίνεται</a:t>
            </a:r>
            <a:r>
              <a:rPr lang="el-GR" baseline="0" dirty="0" smtClean="0"/>
              <a:t> το </a:t>
            </a:r>
            <a:r>
              <a:rPr lang="en-US" baseline="0" dirty="0" smtClean="0"/>
              <a:t>CPU Utilization </a:t>
            </a:r>
            <a:r>
              <a:rPr lang="el-GR" baseline="0" dirty="0" smtClean="0"/>
              <a:t>για τα δύο </a:t>
            </a:r>
            <a:r>
              <a:rPr lang="en-US" baseline="0" dirty="0" smtClean="0"/>
              <a:t>SNE instances. </a:t>
            </a:r>
            <a:r>
              <a:rPr lang="el-GR" baseline="0" dirty="0" smtClean="0"/>
              <a:t>Η διαφορά μεταξύ του 1</a:t>
            </a:r>
            <a:r>
              <a:rPr lang="el-GR" baseline="30000" dirty="0" smtClean="0"/>
              <a:t>ου</a:t>
            </a:r>
            <a:r>
              <a:rPr lang="el-GR" baseline="0" dirty="0" smtClean="0"/>
              <a:t> και του 2</a:t>
            </a:r>
            <a:r>
              <a:rPr lang="el-GR" baseline="30000" dirty="0" smtClean="0"/>
              <a:t>ου</a:t>
            </a:r>
            <a:r>
              <a:rPr lang="el-GR" baseline="0" dirty="0" smtClean="0"/>
              <a:t> είναι στο ότι το πρώτο τρέχει και τον </a:t>
            </a:r>
            <a:r>
              <a:rPr lang="en-US" baseline="0" dirty="0" smtClean="0"/>
              <a:t>AZ </a:t>
            </a:r>
            <a:r>
              <a:rPr lang="el-GR" baseline="0" dirty="0" smtClean="0"/>
              <a:t>και τον </a:t>
            </a:r>
            <a:r>
              <a:rPr lang="en-US" baseline="0" dirty="0" smtClean="0"/>
              <a:t>NFS server. </a:t>
            </a:r>
            <a:r>
              <a:rPr lang="el-GR" baseline="0" dirty="0" smtClean="0"/>
              <a:t>Η </a:t>
            </a:r>
            <a:r>
              <a:rPr lang="en-US" baseline="0" dirty="0" smtClean="0"/>
              <a:t>memcached </a:t>
            </a:r>
            <a:r>
              <a:rPr lang="el-GR" baseline="0" dirty="0" smtClean="0"/>
              <a:t>εδώ έχει φτάσει στο 90% αλλά προσθέτοντας και άλλα </a:t>
            </a:r>
            <a:r>
              <a:rPr lang="en-US" baseline="0" dirty="0" smtClean="0"/>
              <a:t>Memcached instances </a:t>
            </a:r>
            <a:r>
              <a:rPr lang="el-GR" baseline="0" dirty="0" smtClean="0"/>
              <a:t>αυτό μπορεί να μειωθεί.</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23</a:t>
            </a:fld>
            <a:endParaRPr lang="en-GB"/>
          </a:p>
        </p:txBody>
      </p:sp>
    </p:spTree>
    <p:extLst>
      <p:ext uri="{BB962C8B-B14F-4D97-AF65-F5344CB8AC3E}">
        <p14:creationId xmlns:p14="http://schemas.microsoft.com/office/powerpoint/2010/main" val="2551115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l-GR" dirty="0" smtClean="0"/>
              <a:t>Σε αυτό</a:t>
            </a:r>
            <a:r>
              <a:rPr lang="el-GR" baseline="0" dirty="0" smtClean="0"/>
              <a:t> τον πίνακα </a:t>
            </a:r>
            <a:r>
              <a:rPr lang="el-GR" b="0" baseline="0" dirty="0" smtClean="0"/>
              <a:t>φαίνεται ένα </a:t>
            </a:r>
            <a:r>
              <a:rPr lang="en-US" b="0" baseline="0" dirty="0" smtClean="0"/>
              <a:t>evaluation </a:t>
            </a:r>
            <a:r>
              <a:rPr lang="el-GR" b="0" baseline="0" dirty="0" smtClean="0"/>
              <a:t>του </a:t>
            </a:r>
            <a:r>
              <a:rPr lang="en-US" b="0" baseline="0" dirty="0" smtClean="0"/>
              <a:t>topic classification </a:t>
            </a:r>
            <a:r>
              <a:rPr lang="el-GR" b="0" baseline="0" dirty="0" smtClean="0"/>
              <a:t>για </a:t>
            </a:r>
            <a:r>
              <a:rPr lang="el-GR" b="0" baseline="0" dirty="0" smtClean="0"/>
              <a:t>5 διαφορετικές κατηγορίες. Στην κάθετη στήλη φαίνεται οι 5 διαφορετικές κλάσεις και οριζόντια φαίνονται σε ποια κλάση έγιναν </a:t>
            </a:r>
            <a:r>
              <a:rPr lang="en-US" b="0" baseline="0" dirty="0" smtClean="0"/>
              <a:t>classified </a:t>
            </a:r>
            <a:r>
              <a:rPr lang="el-GR" b="0" baseline="0" dirty="0" smtClean="0"/>
              <a:t>με την βοήθεια του </a:t>
            </a:r>
            <a:r>
              <a:rPr lang="en-US" b="0" baseline="0" dirty="0" smtClean="0"/>
              <a:t>NLP classifier 30 </a:t>
            </a:r>
            <a:r>
              <a:rPr lang="el-GR" b="0" baseline="0" dirty="0" smtClean="0"/>
              <a:t>διαφορετικές ερωτήσεις</a:t>
            </a:r>
            <a:r>
              <a:rPr lang="en-US" b="0" baseline="0" dirty="0" smtClean="0"/>
              <a:t>.</a:t>
            </a:r>
            <a:endParaRPr lang="el-GR" baseline="0" dirty="0" smtClean="0"/>
          </a:p>
          <a:p>
            <a:r>
              <a:rPr lang="el-GR" baseline="0" dirty="0" smtClean="0"/>
              <a:t>Διαφορετικές από το </a:t>
            </a:r>
            <a:r>
              <a:rPr lang="en-US" baseline="0" dirty="0" smtClean="0"/>
              <a:t>training </a:t>
            </a:r>
            <a:r>
              <a:rPr lang="el-GR" baseline="0" dirty="0" smtClean="0"/>
              <a:t>σετ</a:t>
            </a:r>
            <a:r>
              <a:rPr lang="en-US" baseline="0" dirty="0" smtClean="0"/>
              <a:t>, </a:t>
            </a:r>
            <a:r>
              <a:rPr lang="el-GR" baseline="0" dirty="0" smtClean="0"/>
              <a:t>οι ερωτήσεις με το </a:t>
            </a:r>
            <a:r>
              <a:rPr lang="en-US" baseline="0" dirty="0" smtClean="0"/>
              <a:t>highest activity.</a:t>
            </a:r>
          </a:p>
          <a:p>
            <a:endParaRPr lang="en-US" dirty="0" smtClean="0"/>
          </a:p>
          <a:p>
            <a:r>
              <a:rPr lang="en-US" dirty="0" smtClean="0"/>
              <a:t>Performance</a:t>
            </a:r>
            <a:r>
              <a:rPr lang="en-US" baseline="0" dirty="0" smtClean="0"/>
              <a:t> </a:t>
            </a:r>
            <a:r>
              <a:rPr lang="el-GR" baseline="0" dirty="0" smtClean="0"/>
              <a:t>αλλά μπήκε στο </a:t>
            </a:r>
            <a:r>
              <a:rPr lang="en-US" baseline="0" dirty="0" smtClean="0"/>
              <a:t>reliability,</a:t>
            </a:r>
          </a:p>
          <a:p>
            <a:r>
              <a:rPr lang="el-GR" baseline="0" dirty="0" smtClean="0"/>
              <a:t>Ή άλλα παρόμοια.</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24</a:t>
            </a:fld>
            <a:endParaRPr lang="en-GB"/>
          </a:p>
        </p:txBody>
      </p:sp>
    </p:spTree>
    <p:extLst>
      <p:ext uri="{BB962C8B-B14F-4D97-AF65-F5344CB8AC3E}">
        <p14:creationId xmlns:p14="http://schemas.microsoft.com/office/powerpoint/2010/main" val="37368396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Τέλος ολοκληρώνοντας</a:t>
            </a:r>
            <a:r>
              <a:rPr lang="el-GR" baseline="0" dirty="0" smtClean="0"/>
              <a:t> ένα ΚΔ για </a:t>
            </a:r>
            <a:r>
              <a:rPr lang="en-US" baseline="0" dirty="0" smtClean="0"/>
              <a:t>cloud deployments specialists </a:t>
            </a:r>
            <a:r>
              <a:rPr lang="el-GR" baseline="0" dirty="0" smtClean="0"/>
              <a:t>υλοποιήθηκε, η πλατφόρμα μπορεί να εφαρμόσει </a:t>
            </a:r>
            <a:r>
              <a:rPr lang="en-US" baseline="0" dirty="0" smtClean="0"/>
              <a:t>NLP</a:t>
            </a:r>
            <a:r>
              <a:rPr lang="el-GR" baseline="0" dirty="0" smtClean="0"/>
              <a:t> στην είσοδο του χρήστη. Καθώς επίσης, εφαρμόστηκαν γνωστές τεχνικές για </a:t>
            </a:r>
            <a:r>
              <a:rPr lang="en-US" baseline="0" dirty="0" smtClean="0"/>
              <a:t>cashing </a:t>
            </a:r>
            <a:r>
              <a:rPr lang="el-GR" baseline="0" dirty="0" smtClean="0"/>
              <a:t>των δεδομένων και προστέθηκαν στο σύστημα πάνω από ένα </a:t>
            </a:r>
            <a:r>
              <a:rPr lang="en-US" baseline="0" dirty="0" smtClean="0"/>
              <a:t>SNE.</a:t>
            </a:r>
            <a:r>
              <a:rPr lang="el-GR" baseline="0" dirty="0" smtClean="0"/>
              <a:t> </a:t>
            </a:r>
            <a:endParaRPr lang="el-GR"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25</a:t>
            </a:fld>
            <a:endParaRPr lang="en-GB"/>
          </a:p>
        </p:txBody>
      </p:sp>
    </p:spTree>
    <p:extLst>
      <p:ext uri="{BB962C8B-B14F-4D97-AF65-F5344CB8AC3E}">
        <p14:creationId xmlns:p14="http://schemas.microsoft.com/office/powerpoint/2010/main" val="25395839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26</a:t>
            </a:fld>
            <a:endParaRPr lang="en-GB"/>
          </a:p>
        </p:txBody>
      </p:sp>
    </p:spTree>
    <p:extLst>
      <p:ext uri="{BB962C8B-B14F-4D97-AF65-F5344CB8AC3E}">
        <p14:creationId xmlns:p14="http://schemas.microsoft.com/office/powerpoint/2010/main" val="20887223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l-GR" b="1" dirty="0" smtClean="0"/>
              <a:t>Γιατί</a:t>
            </a:r>
            <a:r>
              <a:rPr lang="el-GR" b="1" baseline="0" dirty="0" smtClean="0"/>
              <a:t> πήγαμε εδώ;;</a:t>
            </a:r>
          </a:p>
          <a:p>
            <a:r>
              <a:rPr lang="en-US" baseline="0" dirty="0" smtClean="0"/>
              <a:t>To StackOverflow Community</a:t>
            </a:r>
            <a:r>
              <a:rPr lang="el-GR" baseline="0" dirty="0" smtClean="0"/>
              <a:t> είναι ένα ΚΔ το οποίο περιέχει</a:t>
            </a:r>
            <a:r>
              <a:rPr lang="en-US" baseline="0" dirty="0" smtClean="0"/>
              <a:t> </a:t>
            </a:r>
            <a:r>
              <a:rPr lang="el-GR" baseline="0" dirty="0" smtClean="0"/>
              <a:t>ερωτήσεις και απαντήσεις για όλο το φάσμα του </a:t>
            </a:r>
            <a:r>
              <a:rPr lang="en-US" baseline="0" dirty="0" smtClean="0"/>
              <a:t>computer science </a:t>
            </a:r>
            <a:r>
              <a:rPr lang="el-GR" baseline="0" dirty="0" smtClean="0"/>
              <a:t>και είναι μια από τις μεγαλύτερες </a:t>
            </a:r>
            <a:r>
              <a:rPr lang="en-US" baseline="0" dirty="0" smtClean="0"/>
              <a:t>online </a:t>
            </a:r>
            <a:r>
              <a:rPr lang="el-GR" baseline="0" dirty="0" smtClean="0"/>
              <a:t>κοινότητες.</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 Οι χρήστες του </a:t>
            </a:r>
            <a:r>
              <a:rPr lang="en-US" baseline="0" dirty="0" smtClean="0"/>
              <a:t>SO</a:t>
            </a:r>
            <a:r>
              <a:rPr lang="el-GR" baseline="0" dirty="0" smtClean="0"/>
              <a:t> μπορούν να κάνουν ερωτήσεις και να κατηγοριοποιούν τις ερωτήσεις τους με κάποια προ υπάρχοντα </a:t>
            </a:r>
            <a:r>
              <a:rPr lang="en-US" baseline="0" dirty="0" smtClean="0"/>
              <a:t>“tags”</a:t>
            </a:r>
            <a:r>
              <a:rPr lang="el-GR" baseline="0" dirty="0" smtClean="0"/>
              <a:t>. Οι υπόλοιποι χρήστες στου ΣΟ μπορούν να ψηφίσουν θετικά ή αρνητικά αυτές τις ερωτήσεις, να δώσουν απαντήσεις ή να τις κάνουν </a:t>
            </a:r>
            <a:r>
              <a:rPr lang="en-US" baseline="0" dirty="0" smtClean="0"/>
              <a:t>flag</a:t>
            </a:r>
            <a:r>
              <a:rPr lang="el-GR" baseline="0" dirty="0" smtClean="0"/>
              <a:t> ως μη χρήσιμες ερωτήσεις όπως πχ. ως </a:t>
            </a:r>
            <a:r>
              <a:rPr lang="en-US" baseline="0" dirty="0" smtClean="0"/>
              <a:t>too-broad questions. </a:t>
            </a:r>
            <a:endParaRPr lang="el-GR" baseline="0" dirty="0" smtClean="0"/>
          </a:p>
          <a:p>
            <a:endParaRPr lang="el-GR" baseline="0" dirty="0" smtClean="0"/>
          </a:p>
          <a:p>
            <a:r>
              <a:rPr lang="el-GR" b="1" baseline="0" dirty="0" smtClean="0"/>
              <a:t>Τι κάναμε;;</a:t>
            </a:r>
          </a:p>
          <a:p>
            <a:r>
              <a:rPr lang="el-GR" baseline="0" dirty="0" smtClean="0"/>
              <a:t>Έτσι χρησιμοποιήσαμε ερωτήσεις με σχετικά</a:t>
            </a:r>
            <a:r>
              <a:rPr lang="en-US" baseline="0" dirty="0" smtClean="0"/>
              <a:t> tags </a:t>
            </a:r>
            <a:r>
              <a:rPr lang="el-GR" baseline="0" dirty="0" smtClean="0"/>
              <a:t>στο δικό μας δίκτυο.</a:t>
            </a:r>
          </a:p>
          <a:p>
            <a:endParaRPr lang="el-GR" baseline="0" dirty="0" smtClean="0"/>
          </a:p>
          <a:p>
            <a:r>
              <a:rPr lang="el-GR" baseline="0" dirty="0" smtClean="0"/>
              <a:t>Για παράδειγμα!</a:t>
            </a:r>
          </a:p>
          <a:p>
            <a:endParaRPr lang="el-GR" baseline="0" dirty="0" smtClean="0"/>
          </a:p>
          <a:p>
            <a:r>
              <a:rPr lang="el-GR" baseline="0" dirty="0" smtClean="0"/>
              <a:t>Εδώ έχουμε μια πραγματική ερώτηση, στην οποία ο χρήστης ρωτάει αν μπορεί να γίνει </a:t>
            </a:r>
            <a:r>
              <a:rPr lang="en-US" baseline="0" dirty="0" smtClean="0"/>
              <a:t>scale </a:t>
            </a:r>
            <a:r>
              <a:rPr lang="el-GR" baseline="0" dirty="0" smtClean="0"/>
              <a:t>η </a:t>
            </a:r>
            <a:r>
              <a:rPr lang="en-US" baseline="0" dirty="0" smtClean="0"/>
              <a:t>SQLite </a:t>
            </a:r>
            <a:r>
              <a:rPr lang="el-GR" baseline="0" dirty="0" smtClean="0"/>
              <a:t>και αν είναι καλύτερη από την </a:t>
            </a:r>
            <a:r>
              <a:rPr lang="en-US" baseline="0" dirty="0" smtClean="0"/>
              <a:t>mysql. </a:t>
            </a:r>
          </a:p>
          <a:p>
            <a:r>
              <a:rPr lang="el-GR" baseline="0" dirty="0" smtClean="0"/>
              <a:t>Παρουσιάζουμε αυτή την ερώτηση διότι μπορούν να προκύψουν δύο σημαντικά συμπεράσματα από αυτή, πρώτον είναι πολύ δύσκολο να απαντηθεί χωρίς την ύπαρξη ενός </a:t>
            </a:r>
            <a:r>
              <a:rPr lang="en-US" baseline="0" dirty="0" smtClean="0"/>
              <a:t>repository </a:t>
            </a:r>
            <a:r>
              <a:rPr lang="el-GR" baseline="0" dirty="0" smtClean="0"/>
              <a:t>από πραγματικές εκτελέσεις των εφαρμογών …, και δεύτερον είναι μια ερώτηση η οποία μπορεί μια παρόμοια τέτοια ερώτηση να ερωτηθεί στο δικό μας ΚΔ.</a:t>
            </a:r>
          </a:p>
          <a:p>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27</a:t>
            </a:fld>
            <a:endParaRPr lang="en-GB"/>
          </a:p>
        </p:txBody>
      </p:sp>
    </p:spTree>
    <p:extLst>
      <p:ext uri="{BB962C8B-B14F-4D97-AF65-F5344CB8AC3E}">
        <p14:creationId xmlns:p14="http://schemas.microsoft.com/office/powerpoint/2010/main" val="32465712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defTabSz="469819">
              <a:defRPr/>
            </a:pPr>
            <a:r>
              <a:rPr lang="el-GR" b="1" baseline="0" dirty="0" smtClean="0"/>
              <a:t>Πώς δουλεύει ακριβώς λοιπόν;;;</a:t>
            </a:r>
            <a:endParaRPr lang="en-US" b="1" baseline="0" dirty="0" smtClean="0"/>
          </a:p>
          <a:p>
            <a:pPr defTabSz="469819">
              <a:defRPr/>
            </a:pPr>
            <a:r>
              <a:rPr lang="el-GR" baseline="0" dirty="0" smtClean="0"/>
              <a:t>Ο στόχος ενός</a:t>
            </a:r>
            <a:r>
              <a:rPr lang="en-US" baseline="0" dirty="0" smtClean="0"/>
              <a:t> TC</a:t>
            </a:r>
            <a:r>
              <a:rPr lang="el-GR" baseline="0" dirty="0" smtClean="0"/>
              <a:t> μηχανισμού λοιπόν, είναι να μπορεί να συμπεράνει την κατηγορία ενός κειμένου από το περιεχόμενο του. Για παράδειγμα, να μπορεί να συμπεράνει ότι ένα κείμενο μιλάει για </a:t>
            </a:r>
            <a:r>
              <a:rPr lang="en-US" baseline="0" dirty="0" smtClean="0"/>
              <a:t>scalability. </a:t>
            </a:r>
          </a:p>
          <a:p>
            <a:pPr defTabSz="469819">
              <a:defRPr/>
            </a:pPr>
            <a:endParaRPr lang="en-US" baseline="0" dirty="0" smtClean="0"/>
          </a:p>
          <a:p>
            <a:pPr defTabSz="469819">
              <a:defRPr/>
            </a:pPr>
            <a:r>
              <a:rPr lang="el-GR" baseline="0" dirty="0" smtClean="0"/>
              <a:t>Για να το καταφέρουμε αυτό, πρέπει το εργαλείο να γίνει πρώτα </a:t>
            </a:r>
            <a:r>
              <a:rPr lang="en-US" baseline="0" dirty="0" smtClean="0"/>
              <a:t>train. H </a:t>
            </a:r>
            <a:r>
              <a:rPr lang="el-GR" baseline="0" dirty="0" smtClean="0"/>
              <a:t>διαδικασία του </a:t>
            </a:r>
            <a:r>
              <a:rPr lang="en-US" baseline="0" dirty="0" smtClean="0"/>
              <a:t>training </a:t>
            </a:r>
            <a:r>
              <a:rPr lang="el-GR" baseline="0" dirty="0" smtClean="0"/>
              <a:t>έχει ως εξής: Στην αρχή παρέχουμε μια σειρά από </a:t>
            </a:r>
            <a:r>
              <a:rPr lang="en-US" baseline="0" dirty="0" smtClean="0"/>
              <a:t>text documents, </a:t>
            </a:r>
            <a:r>
              <a:rPr lang="el-GR" baseline="0" dirty="0" smtClean="0"/>
              <a:t>τα οποία όμως ξέρουμε σε ποια κατηγορία ανήκουν. Συγκεκριμένα στο παράδειγμα εδώ, δίνουμε στον </a:t>
            </a:r>
            <a:r>
              <a:rPr lang="en-US" baseline="0" dirty="0" smtClean="0"/>
              <a:t>NLP </a:t>
            </a:r>
            <a:r>
              <a:rPr lang="el-GR" baseline="0" dirty="0" smtClean="0"/>
              <a:t>τρεις διαφορετικές κατηγορίες κειμένων όπου ξέρουμε σε ποιο σετ ανήκουν, πχ.. μπορούμε να πούμε ότι ένα σετ κειμένων μιλάει για </a:t>
            </a:r>
            <a:r>
              <a:rPr lang="en-US" baseline="0" dirty="0" smtClean="0"/>
              <a:t>scalability, </a:t>
            </a:r>
            <a:r>
              <a:rPr lang="el-GR" baseline="0" dirty="0" smtClean="0"/>
              <a:t>ένα άλλο σετ κειμένων μιλάει για </a:t>
            </a:r>
            <a:r>
              <a:rPr lang="en-US" baseline="0" dirty="0" smtClean="0"/>
              <a:t>optimization</a:t>
            </a:r>
            <a:r>
              <a:rPr lang="el-GR" baseline="0" dirty="0" smtClean="0"/>
              <a:t> κοκ.  </a:t>
            </a:r>
          </a:p>
          <a:p>
            <a:pPr defTabSz="469819">
              <a:defRPr/>
            </a:pPr>
            <a:endParaRPr lang="el-GR" baseline="0" dirty="0" smtClean="0"/>
          </a:p>
          <a:p>
            <a:pPr defTabSz="469819">
              <a:defRPr/>
            </a:pPr>
            <a:r>
              <a:rPr lang="el-GR" baseline="0" dirty="0" smtClean="0"/>
              <a:t>Πρώτα ο Τ</a:t>
            </a:r>
            <a:r>
              <a:rPr lang="en-US" baseline="0" dirty="0" smtClean="0"/>
              <a:t>C </a:t>
            </a:r>
            <a:r>
              <a:rPr lang="el-GR" baseline="0" dirty="0" smtClean="0"/>
              <a:t>περνάει το κείμενο της κάθε κατηγορίας από έναν  </a:t>
            </a:r>
            <a:r>
              <a:rPr lang="en-US" baseline="0" dirty="0" smtClean="0"/>
              <a:t>Porter Stemming Algorithm </a:t>
            </a:r>
            <a:r>
              <a:rPr lang="el-GR" baseline="0" dirty="0" smtClean="0"/>
              <a:t>ο οποίος έχει ως σκοπό να απλοποιήσει τις λέξεις, κάνοντας τες από πληθυντικό αριθμό σε ενικό και άλλα τέτοια </a:t>
            </a:r>
            <a:r>
              <a:rPr lang="el-GR" baseline="0" dirty="0" err="1" smtClean="0"/>
              <a:t>τρικς</a:t>
            </a:r>
            <a:r>
              <a:rPr lang="el-GR" baseline="0" dirty="0" smtClean="0"/>
              <a:t> όπως για παράδειγμα η λέξη </a:t>
            </a:r>
            <a:r>
              <a:rPr lang="en-US" baseline="0" dirty="0" smtClean="0"/>
              <a:t>connectivity </a:t>
            </a:r>
            <a:r>
              <a:rPr lang="el-GR" baseline="0" dirty="0" smtClean="0"/>
              <a:t>θα γίνει </a:t>
            </a:r>
            <a:r>
              <a:rPr lang="en-US" baseline="0" dirty="0" smtClean="0"/>
              <a:t>connect</a:t>
            </a:r>
            <a:r>
              <a:rPr lang="el-GR" baseline="0" dirty="0" smtClean="0"/>
              <a:t>. Στην συνέχεια βάζει τις λέξεις αυτές σε ένα </a:t>
            </a:r>
            <a:r>
              <a:rPr lang="en-US" baseline="0" dirty="0" smtClean="0"/>
              <a:t>map </a:t>
            </a:r>
            <a:r>
              <a:rPr lang="el-GR" baseline="0" dirty="0" smtClean="0"/>
              <a:t>όπου κρατάει τις εμφανίσεις κάθε λέξης σε κάθε κατηγορία </a:t>
            </a:r>
            <a:r>
              <a:rPr lang="el-GR" baseline="0" dirty="0" err="1" smtClean="0"/>
              <a:t>δλδ</a:t>
            </a:r>
            <a:r>
              <a:rPr lang="el-GR" baseline="0" dirty="0" smtClean="0"/>
              <a:t> για την λέξη </a:t>
            </a:r>
            <a:r>
              <a:rPr lang="en-US" baseline="0" dirty="0" smtClean="0"/>
              <a:t>connect </a:t>
            </a:r>
            <a:r>
              <a:rPr lang="el-GR" baseline="0" dirty="0" smtClean="0"/>
              <a:t>κρατάει ότι εμφανίζεται στην κατηγορία </a:t>
            </a:r>
            <a:r>
              <a:rPr lang="en-US" baseline="0" dirty="0" smtClean="0"/>
              <a:t>scalability </a:t>
            </a:r>
            <a:r>
              <a:rPr lang="el-GR" baseline="0" dirty="0" smtClean="0"/>
              <a:t>20 φορές ας πούμε. </a:t>
            </a:r>
            <a:endParaRPr lang="el-GR" dirty="0" smtClean="0"/>
          </a:p>
          <a:p>
            <a:pPr defTabSz="469819">
              <a:defRPr/>
            </a:pPr>
            <a:endParaRPr lang="el-GR" dirty="0" smtClean="0"/>
          </a:p>
          <a:p>
            <a:r>
              <a:rPr lang="el-GR" dirty="0" smtClean="0"/>
              <a:t>Έτσι ο</a:t>
            </a:r>
            <a:r>
              <a:rPr lang="el-GR" baseline="0" dirty="0" smtClean="0"/>
              <a:t> Τ</a:t>
            </a:r>
            <a:r>
              <a:rPr lang="en-US" baseline="0" dirty="0" smtClean="0"/>
              <a:t>C </a:t>
            </a:r>
            <a:r>
              <a:rPr lang="el-GR" baseline="0" dirty="0" smtClean="0"/>
              <a:t>έχει γίνει πλέον </a:t>
            </a:r>
            <a:r>
              <a:rPr lang="en-US" baseline="0" dirty="0" smtClean="0"/>
              <a:t>train </a:t>
            </a:r>
            <a:r>
              <a:rPr lang="el-GR" baseline="0" dirty="0" smtClean="0"/>
              <a:t>και μπορεί να προσδιορίσει μελλοντικά κείμενα σε ποια από αυτές τις κατηγορίες ανήκουν χρησιμοποιώντας την πιθανότητα </a:t>
            </a:r>
            <a:r>
              <a:rPr lang="en-US" baseline="0" dirty="0" smtClean="0"/>
              <a:t>Naïve Bayes</a:t>
            </a:r>
            <a:r>
              <a:rPr lang="el-GR" baseline="0" dirty="0" smtClean="0"/>
              <a:t>. </a:t>
            </a:r>
          </a:p>
          <a:p>
            <a:endParaRPr lang="en-US" baseline="0" dirty="0" smtClean="0"/>
          </a:p>
          <a:p>
            <a:r>
              <a:rPr lang="el-GR" baseline="0" dirty="0" smtClean="0"/>
              <a:t>Εφόσον λοιπόν έχουμε κάνει </a:t>
            </a:r>
            <a:r>
              <a:rPr lang="en-US" baseline="0" dirty="0" smtClean="0"/>
              <a:t>train </a:t>
            </a:r>
            <a:r>
              <a:rPr lang="el-GR" baseline="0" dirty="0" smtClean="0"/>
              <a:t>τον αλγόριθμο αυτόν, τότε ελπίζουμε ότι μια καινούρια ερώτηση θα μπορούσε να αντιστοιχηθεί στην πιο κοντινή της κατηγορία και σαν αποτέλεσμα οι απαντήσεις εκεί πέρα να είναι σχετικές με την πιο κοντινή της ερώτηση. Εδώ θα μπορούσαμε να δώσουμε στον χρήστη μια λίστα από κοντινές ερωτήσεις. </a:t>
            </a:r>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28</a:t>
            </a:fld>
            <a:endParaRPr lang="en-GB"/>
          </a:p>
        </p:txBody>
      </p:sp>
    </p:spTree>
    <p:extLst>
      <p:ext uri="{BB962C8B-B14F-4D97-AF65-F5344CB8AC3E}">
        <p14:creationId xmlns:p14="http://schemas.microsoft.com/office/powerpoint/2010/main" val="2009972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Ας ξεκινήσουμε</a:t>
            </a:r>
            <a:r>
              <a:rPr lang="el-GR" baseline="0" dirty="0" smtClean="0"/>
              <a:t> με το </a:t>
            </a:r>
            <a:r>
              <a:rPr lang="en-US" baseline="0" dirty="0" smtClean="0"/>
              <a:t>motivation</a:t>
            </a:r>
            <a:r>
              <a:rPr lang="el-GR" baseline="0" dirty="0" smtClean="0"/>
              <a:t>.</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3</a:t>
            </a:fld>
            <a:endParaRPr lang="en-GB"/>
          </a:p>
        </p:txBody>
      </p:sp>
    </p:spTree>
    <p:extLst>
      <p:ext uri="{BB962C8B-B14F-4D97-AF65-F5344CB8AC3E}">
        <p14:creationId xmlns:p14="http://schemas.microsoft.com/office/powerpoint/2010/main" val="207940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a:xfrm>
            <a:off x="305912" y="2452965"/>
            <a:ext cx="2447290" cy="2452069"/>
          </a:xfrm>
        </p:spPr>
        <p:txBody>
          <a:bodyPr>
            <a:normAutofit/>
          </a:bodyPr>
          <a:lstStyle/>
          <a:p>
            <a:r>
              <a:rPr lang="el-GR" sz="600" b="1" dirty="0" smtClean="0"/>
              <a:t>Έχουμε</a:t>
            </a:r>
            <a:r>
              <a:rPr lang="el-GR" sz="600" b="1" baseline="0" dirty="0" smtClean="0"/>
              <a:t> </a:t>
            </a:r>
            <a:r>
              <a:rPr lang="en-US" sz="600" b="1" baseline="0" dirty="0" smtClean="0"/>
              <a:t>developers </a:t>
            </a:r>
            <a:r>
              <a:rPr lang="el-GR" sz="600" b="1" baseline="0" dirty="0" smtClean="0"/>
              <a:t>που  ασχολούνται…</a:t>
            </a:r>
            <a:endParaRPr lang="en-US" sz="600" b="1" baseline="0" dirty="0" smtClean="0"/>
          </a:p>
          <a:p>
            <a:r>
              <a:rPr lang="el-GR" sz="600" b="1" baseline="0" dirty="0" smtClean="0"/>
              <a:t>Για να πετύχουν γρηγορότερο </a:t>
            </a:r>
            <a:r>
              <a:rPr lang="en-US" sz="600" b="1" baseline="0" dirty="0" smtClean="0"/>
              <a:t>development…</a:t>
            </a:r>
          </a:p>
          <a:p>
            <a:r>
              <a:rPr lang="el-GR" sz="600" b="1" baseline="0" dirty="0" smtClean="0"/>
              <a:t>Οι </a:t>
            </a:r>
            <a:r>
              <a:rPr lang="en-US" sz="600" b="1" baseline="0" dirty="0" smtClean="0"/>
              <a:t>DevOps </a:t>
            </a:r>
            <a:r>
              <a:rPr lang="el-GR" sz="600" b="1" baseline="0" dirty="0" smtClean="0"/>
              <a:t>είναι υπεύθυνοι …</a:t>
            </a:r>
          </a:p>
          <a:p>
            <a:r>
              <a:rPr lang="el-GR" sz="600" b="1" baseline="0" dirty="0" smtClean="0"/>
              <a:t>Χρησιμοποιούν εργαλεία όπως …</a:t>
            </a:r>
          </a:p>
          <a:p>
            <a:r>
              <a:rPr lang="el-GR" sz="600" b="1" baseline="0" dirty="0" smtClean="0"/>
              <a:t>Αυτά τα εργαλεία τους βοηθούν … Η περιγραφή και το </a:t>
            </a:r>
            <a:r>
              <a:rPr lang="en-US" sz="600" b="1" baseline="0" dirty="0" smtClean="0"/>
              <a:t>deployment </a:t>
            </a:r>
            <a:r>
              <a:rPr lang="el-GR" sz="600" b="1" baseline="0" dirty="0" smtClean="0"/>
              <a:t>των εφαρμογών …</a:t>
            </a:r>
            <a:endParaRPr lang="en-US" sz="600" b="1" dirty="0" smtClean="0"/>
          </a:p>
          <a:p>
            <a:r>
              <a:rPr lang="el-GR" sz="600" b="1" dirty="0" smtClean="0"/>
              <a:t>Οι</a:t>
            </a:r>
            <a:r>
              <a:rPr lang="el-GR" sz="600" b="1" baseline="0" dirty="0" smtClean="0"/>
              <a:t> </a:t>
            </a:r>
            <a:r>
              <a:rPr lang="en-US" sz="600" b="1" baseline="0" dirty="0" smtClean="0"/>
              <a:t>DevOps </a:t>
            </a:r>
            <a:r>
              <a:rPr lang="el-GR" sz="600" b="1" baseline="0" dirty="0" smtClean="0"/>
              <a:t>λοιπόν συζητάνε … ποσό καλό είναι ένα </a:t>
            </a:r>
            <a:r>
              <a:rPr lang="en-US" sz="600" b="1" baseline="0" dirty="0" smtClean="0"/>
              <a:t>deployment …</a:t>
            </a:r>
            <a:endParaRPr lang="en-US" sz="600" dirty="0" smtClean="0"/>
          </a:p>
          <a:p>
            <a:r>
              <a:rPr lang="el-GR" sz="600" b="1" dirty="0" smtClean="0"/>
              <a:t>Έφτιαξα</a:t>
            </a:r>
            <a:r>
              <a:rPr lang="el-GR" sz="600" b="1" baseline="0" dirty="0" smtClean="0"/>
              <a:t> λοιπόν ένα ΚΔ … </a:t>
            </a:r>
            <a:r>
              <a:rPr lang="el-GR" sz="600" b="0" baseline="0" dirty="0" smtClean="0"/>
              <a:t>σ</a:t>
            </a:r>
            <a:r>
              <a:rPr lang="el-GR" sz="600" dirty="0" smtClean="0"/>
              <a:t>ε </a:t>
            </a:r>
            <a:r>
              <a:rPr lang="el-GR" sz="600" dirty="0"/>
              <a:t>αυτήν την </a:t>
            </a:r>
            <a:r>
              <a:rPr lang="el-GR" sz="600" dirty="0" smtClean="0"/>
              <a:t>εργασία </a:t>
            </a:r>
            <a:r>
              <a:rPr lang="el-GR" sz="600" dirty="0"/>
              <a:t>έχει ως στόχο τους </a:t>
            </a:r>
            <a:r>
              <a:rPr lang="en-US" sz="600" b="1" dirty="0"/>
              <a:t>DevOps</a:t>
            </a:r>
            <a:r>
              <a:rPr lang="en-US" sz="600" dirty="0"/>
              <a:t> </a:t>
            </a:r>
            <a:r>
              <a:rPr lang="en-US" sz="600" dirty="0" smtClean="0"/>
              <a:t>users</a:t>
            </a:r>
            <a:endParaRPr lang="el-GR" sz="600" dirty="0" smtClean="0"/>
          </a:p>
          <a:p>
            <a:pPr defTabSz="469819">
              <a:defRPr/>
            </a:pPr>
            <a:r>
              <a:rPr lang="el-GR" sz="600" b="1" dirty="0" smtClean="0"/>
              <a:t>Κοινότητα – </a:t>
            </a:r>
            <a:r>
              <a:rPr lang="en-US" sz="600" b="1" dirty="0" smtClean="0"/>
              <a:t>executions</a:t>
            </a:r>
            <a:r>
              <a:rPr lang="en-US" sz="600" b="1" baseline="0" dirty="0" smtClean="0"/>
              <a:t> data</a:t>
            </a:r>
            <a:endParaRPr lang="en-US" sz="600" b="1" dirty="0" smtClean="0"/>
          </a:p>
          <a:p>
            <a:pPr marL="0" marR="0" indent="0" algn="l" defTabSz="469819" rtl="0" eaLnBrk="1" fontAlgn="auto" latinLnBrk="0" hangingPunct="1">
              <a:lnSpc>
                <a:spcPct val="100000"/>
              </a:lnSpc>
              <a:spcBef>
                <a:spcPts val="0"/>
              </a:spcBef>
              <a:spcAft>
                <a:spcPts val="0"/>
              </a:spcAft>
              <a:buClrTx/>
              <a:buSzTx/>
              <a:buFontTx/>
              <a:buNone/>
              <a:tabLst/>
              <a:defRPr/>
            </a:pPr>
            <a:r>
              <a:rPr lang="el-GR" sz="600" b="1" dirty="0" smtClean="0"/>
              <a:t>Προσφέρουμε ένα νέο τρόπο να διαχειρίζονται οι</a:t>
            </a:r>
            <a:r>
              <a:rPr lang="en-US" sz="600" b="1" dirty="0" smtClean="0"/>
              <a:t> DevOps </a:t>
            </a:r>
            <a:r>
              <a:rPr lang="el-GR" sz="600" b="1" dirty="0" smtClean="0"/>
              <a:t>τις εφαρμογές τους.</a:t>
            </a:r>
            <a:endParaRPr lang="el-GR" sz="600" dirty="0" smtClean="0"/>
          </a:p>
          <a:p>
            <a:pPr defTabSz="469819">
              <a:defRPr/>
            </a:pPr>
            <a:r>
              <a:rPr lang="el-GR" sz="600" b="1" dirty="0" smtClean="0"/>
              <a:t>Πως το κάνουμε αυτό</a:t>
            </a:r>
            <a:r>
              <a:rPr lang="el-GR" sz="600" dirty="0" smtClean="0"/>
              <a:t>; </a:t>
            </a:r>
          </a:p>
          <a:p>
            <a:pPr defTabSz="469819">
              <a:defRPr/>
            </a:pPr>
            <a:r>
              <a:rPr lang="el-GR" sz="600" dirty="0" smtClean="0"/>
              <a:t>  </a:t>
            </a:r>
            <a:endParaRPr lang="en-US" sz="600" dirty="0" smtClean="0"/>
          </a:p>
          <a:p>
            <a:pPr defTabSz="469819">
              <a:defRPr/>
            </a:pPr>
            <a:r>
              <a:rPr lang="el-GR" sz="600" dirty="0" smtClean="0"/>
              <a:t>Τώρα </a:t>
            </a:r>
            <a:r>
              <a:rPr lang="el-GR" sz="600" dirty="0"/>
              <a:t>θα σας δείξω </a:t>
            </a:r>
            <a:r>
              <a:rPr lang="el-GR" sz="600" dirty="0" smtClean="0"/>
              <a:t>με</a:t>
            </a:r>
            <a:r>
              <a:rPr lang="el-GR" sz="600" baseline="0" dirty="0" smtClean="0"/>
              <a:t> ένα γρήγορο </a:t>
            </a:r>
            <a:r>
              <a:rPr lang="en-US" sz="600" baseline="0" dirty="0" smtClean="0"/>
              <a:t>demo </a:t>
            </a:r>
            <a:r>
              <a:rPr lang="el-GR" sz="600" dirty="0" smtClean="0"/>
              <a:t>πως </a:t>
            </a:r>
            <a:r>
              <a:rPr lang="el-GR" sz="600" dirty="0"/>
              <a:t>είναι το σύστημα αυτό και τι δυνατότητες </a:t>
            </a:r>
            <a:r>
              <a:rPr lang="el-GR" sz="600" dirty="0" smtClean="0"/>
              <a:t>προσφέρει…</a:t>
            </a:r>
            <a:endParaRPr lang="en-GB" sz="600"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4</a:t>
            </a:fld>
            <a:endParaRPr lang="en-GB"/>
          </a:p>
        </p:txBody>
      </p:sp>
    </p:spTree>
    <p:extLst>
      <p:ext uri="{BB962C8B-B14F-4D97-AF65-F5344CB8AC3E}">
        <p14:creationId xmlns:p14="http://schemas.microsoft.com/office/powerpoint/2010/main" val="3499338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sz="600" dirty="0" smtClean="0"/>
              <a:t>Ένας </a:t>
            </a:r>
            <a:r>
              <a:rPr lang="el-GR" sz="600" dirty="0"/>
              <a:t>βασικός στόχος του σχεδιασμού είναι να δημιουργήσει έναν </a:t>
            </a:r>
            <a:r>
              <a:rPr lang="el-GR" sz="600" b="1" dirty="0" smtClean="0"/>
              <a:t>ισχυρό δεσμό μεταξύ του </a:t>
            </a:r>
            <a:r>
              <a:rPr lang="en-US" sz="600" b="1" dirty="0" smtClean="0"/>
              <a:t>software engineering </a:t>
            </a:r>
            <a:r>
              <a:rPr lang="el-GR" sz="600" dirty="0" smtClean="0"/>
              <a:t>και του </a:t>
            </a:r>
            <a:r>
              <a:rPr lang="en-US" sz="600" dirty="0" smtClean="0"/>
              <a:t>social networking.</a:t>
            </a:r>
            <a:endParaRPr lang="en-US" sz="600" dirty="0"/>
          </a:p>
          <a:p>
            <a:endParaRPr lang="en-US" sz="600" dirty="0"/>
          </a:p>
          <a:p>
            <a:pPr marL="0" marR="0" indent="0" algn="l" defTabSz="914400" rtl="0" eaLnBrk="1" fontAlgn="auto" latinLnBrk="0" hangingPunct="1">
              <a:lnSpc>
                <a:spcPct val="100000"/>
              </a:lnSpc>
              <a:spcBef>
                <a:spcPts val="0"/>
              </a:spcBef>
              <a:spcAft>
                <a:spcPts val="0"/>
              </a:spcAft>
              <a:buClrTx/>
              <a:buSzTx/>
              <a:buFontTx/>
              <a:buNone/>
              <a:tabLst/>
              <a:defRPr/>
            </a:pPr>
            <a:r>
              <a:rPr lang="el-GR" sz="600" b="1" dirty="0" smtClean="0"/>
              <a:t>Από την πλευρά της κοινωνικής δικτύωσης, παρέχονται όλες οι δυνατότητες των «κλασικών» </a:t>
            </a:r>
            <a:r>
              <a:rPr lang="en-US" sz="600" b="1" dirty="0" smtClean="0"/>
              <a:t>Social Networks…</a:t>
            </a:r>
            <a:endParaRPr lang="el-GR" sz="600" dirty="0" smtClean="0"/>
          </a:p>
          <a:p>
            <a:r>
              <a:rPr lang="el-GR" sz="600" b="1" dirty="0" smtClean="0"/>
              <a:t>Από </a:t>
            </a:r>
            <a:r>
              <a:rPr lang="el-GR" sz="600" b="1" dirty="0"/>
              <a:t>την πλευρά του </a:t>
            </a:r>
            <a:r>
              <a:rPr lang="en-US" sz="600" b="1" dirty="0"/>
              <a:t>software engineering </a:t>
            </a:r>
            <a:r>
              <a:rPr lang="el-GR" sz="600" b="1" dirty="0"/>
              <a:t>προσανατολίζεται στην δυνατότητα των χρηστών να δημιουργούν μοντέλα</a:t>
            </a:r>
            <a:r>
              <a:rPr lang="el-GR" sz="600" dirty="0"/>
              <a:t>, </a:t>
            </a:r>
          </a:p>
          <a:p>
            <a:endParaRPr lang="el-GR" sz="600" dirty="0"/>
          </a:p>
          <a:p>
            <a:r>
              <a:rPr lang="el-GR" sz="600" b="1" dirty="0" smtClean="0"/>
              <a:t>Σημαντικό </a:t>
            </a:r>
            <a:r>
              <a:rPr lang="el-GR" sz="600" b="1" dirty="0"/>
              <a:t>είναι ότι μέσα από το </a:t>
            </a:r>
            <a:r>
              <a:rPr lang="en-US" sz="600" b="1" dirty="0" smtClean="0"/>
              <a:t>community</a:t>
            </a:r>
            <a:r>
              <a:rPr lang="en-US" sz="600" b="0" dirty="0" smtClean="0"/>
              <a:t>…</a:t>
            </a:r>
            <a:endParaRPr lang="en-US" sz="600" dirty="0" smtClean="0"/>
          </a:p>
          <a:p>
            <a:r>
              <a:rPr lang="el-GR" b="1" dirty="0" smtClean="0"/>
              <a:t>Μέσω αυτού του τρόπου, ακόμα και χρήστες που δεν έχουν ιδιαίτερη εμπειρία</a:t>
            </a:r>
            <a:endParaRPr lang="en-GB" b="1"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5</a:t>
            </a:fld>
            <a:endParaRPr lang="en-GB"/>
          </a:p>
        </p:txBody>
      </p:sp>
    </p:spTree>
    <p:extLst>
      <p:ext uri="{BB962C8B-B14F-4D97-AF65-F5344CB8AC3E}">
        <p14:creationId xmlns:p14="http://schemas.microsoft.com/office/powerpoint/2010/main" val="2526846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l-GR" dirty="0" smtClean="0"/>
              <a:t>Η συνεισφορές της</a:t>
            </a:r>
            <a:r>
              <a:rPr lang="el-GR" baseline="0" dirty="0" smtClean="0"/>
              <a:t> εργασίας μου είναι οι εξής:</a:t>
            </a:r>
          </a:p>
          <a:p>
            <a:r>
              <a:rPr lang="el-GR" baseline="0" dirty="0" smtClean="0"/>
              <a:t>1</a:t>
            </a:r>
            <a:r>
              <a:rPr lang="el-GR" baseline="30000" dirty="0" smtClean="0"/>
              <a:t>ον</a:t>
            </a:r>
            <a:r>
              <a:rPr lang="el-GR" dirty="0" smtClean="0"/>
              <a:t>: είχα</a:t>
            </a:r>
            <a:r>
              <a:rPr lang="el-GR" baseline="0" dirty="0" smtClean="0"/>
              <a:t> </a:t>
            </a:r>
            <a:r>
              <a:rPr lang="el-GR" b="1" baseline="0" dirty="0" smtClean="0"/>
              <a:t>πρωταρχικό και κύριο λόγο </a:t>
            </a:r>
            <a:r>
              <a:rPr lang="el-GR" baseline="0" dirty="0" smtClean="0"/>
              <a:t>στην υλοποίηση μια ΠΚΔ για </a:t>
            </a:r>
            <a:r>
              <a:rPr lang="en-US" baseline="0" dirty="0" smtClean="0"/>
              <a:t>cloud deployment specialists. </a:t>
            </a:r>
            <a:endParaRPr lang="el-GR" baseline="0" dirty="0" smtClean="0"/>
          </a:p>
          <a:p>
            <a:r>
              <a:rPr lang="el-GR" baseline="0" dirty="0" smtClean="0"/>
              <a:t>2</a:t>
            </a:r>
            <a:r>
              <a:rPr lang="el-GR" baseline="30000" dirty="0" smtClean="0"/>
              <a:t>ον</a:t>
            </a:r>
            <a:r>
              <a:rPr lang="el-GR" baseline="0" dirty="0" smtClean="0"/>
              <a:t>: </a:t>
            </a:r>
            <a:r>
              <a:rPr lang="el-GR" b="1" baseline="0" dirty="0" smtClean="0"/>
              <a:t>Συνεισέφερα</a:t>
            </a:r>
            <a:r>
              <a:rPr lang="el-GR" baseline="0" dirty="0" smtClean="0"/>
              <a:t> σημαντικά στο </a:t>
            </a:r>
            <a:r>
              <a:rPr lang="en-US" baseline="0" dirty="0" smtClean="0"/>
              <a:t>usability evaluation, </a:t>
            </a:r>
            <a:r>
              <a:rPr lang="el-GR" baseline="0" dirty="0" smtClean="0"/>
              <a:t>δηλαδή πόσο εύκολο είναι για τους χρήστες να το χρησιμοποιήσουν αυτό το σύστημα.</a:t>
            </a:r>
          </a:p>
          <a:p>
            <a:r>
              <a:rPr lang="el-GR" baseline="0" dirty="0" smtClean="0"/>
              <a:t>3</a:t>
            </a:r>
            <a:r>
              <a:rPr lang="el-GR" baseline="30000" dirty="0" smtClean="0"/>
              <a:t>ον</a:t>
            </a:r>
            <a:r>
              <a:rPr lang="el-GR" baseline="0" dirty="0" smtClean="0"/>
              <a:t>: Μετά έκανα μια </a:t>
            </a:r>
            <a:r>
              <a:rPr lang="el-GR" b="1" baseline="0" dirty="0" smtClean="0"/>
              <a:t>ανάλυση της </a:t>
            </a:r>
            <a:r>
              <a:rPr lang="el-GR" b="1" baseline="0" dirty="0" err="1" smtClean="0"/>
              <a:t>κλιμακοσημότητας</a:t>
            </a:r>
            <a:r>
              <a:rPr lang="el-GR" b="1" baseline="0" dirty="0" smtClean="0"/>
              <a:t> </a:t>
            </a:r>
            <a:r>
              <a:rPr lang="el-GR" baseline="0" dirty="0" smtClean="0"/>
              <a:t>αυτής της πλατφόρμας. </a:t>
            </a:r>
          </a:p>
          <a:p>
            <a:r>
              <a:rPr lang="el-GR" baseline="0" dirty="0" smtClean="0"/>
              <a:t>4</a:t>
            </a:r>
            <a:r>
              <a:rPr lang="el-GR" baseline="30000" dirty="0" smtClean="0"/>
              <a:t>ον</a:t>
            </a:r>
            <a:r>
              <a:rPr lang="el-GR" baseline="0" dirty="0" smtClean="0"/>
              <a:t>: Και τέλος διερεύνησα την χρήση τεχνικών </a:t>
            </a:r>
            <a:r>
              <a:rPr lang="en-US" baseline="0" dirty="0" smtClean="0"/>
              <a:t>topic classification </a:t>
            </a:r>
            <a:r>
              <a:rPr lang="el-GR" baseline="0" dirty="0" smtClean="0"/>
              <a:t>χρησιμοποιώντας </a:t>
            </a:r>
            <a:r>
              <a:rPr lang="en-US" baseline="0" dirty="0" smtClean="0"/>
              <a:t>crowd-sourced data </a:t>
            </a:r>
            <a:r>
              <a:rPr lang="el-GR" baseline="0" dirty="0" smtClean="0"/>
              <a:t>ώστε η πλατφόρμα να μπορεί να προσδιορίζει την είσοδο (ερώτηση) που δημιουργεί ένας χρήστης στην κοινότητα</a:t>
            </a:r>
            <a:r>
              <a:rPr lang="en-US" baseline="0" dirty="0" smtClean="0"/>
              <a:t>.</a:t>
            </a:r>
          </a:p>
        </p:txBody>
      </p:sp>
      <p:sp>
        <p:nvSpPr>
          <p:cNvPr id="4" name="Slide Number Placeholder 3"/>
          <p:cNvSpPr>
            <a:spLocks noGrp="1"/>
          </p:cNvSpPr>
          <p:nvPr>
            <p:ph type="sldNum" sz="quarter" idx="10"/>
          </p:nvPr>
        </p:nvSpPr>
        <p:spPr/>
        <p:txBody>
          <a:bodyPr/>
          <a:lstStyle/>
          <a:p>
            <a:fld id="{BFF29332-360D-462C-8DBA-6B9FF2FD1142}" type="slidenum">
              <a:rPr lang="en-GB" smtClean="0"/>
              <a:pPr/>
              <a:t>6</a:t>
            </a:fld>
            <a:endParaRPr lang="en-GB"/>
          </a:p>
        </p:txBody>
      </p:sp>
    </p:spTree>
    <p:extLst>
      <p:ext uri="{BB962C8B-B14F-4D97-AF65-F5344CB8AC3E}">
        <p14:creationId xmlns:p14="http://schemas.microsoft.com/office/powerpoint/2010/main" val="197649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Ας προχωρήσουμε</a:t>
            </a:r>
            <a:r>
              <a:rPr lang="el-GR" baseline="0" dirty="0" smtClean="0"/>
              <a:t> με την υλοποίηση του συστήματος.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7</a:t>
            </a:fld>
            <a:endParaRPr lang="en-GB"/>
          </a:p>
        </p:txBody>
      </p:sp>
    </p:spTree>
    <p:extLst>
      <p:ext uri="{BB962C8B-B14F-4D97-AF65-F5344CB8AC3E}">
        <p14:creationId xmlns:p14="http://schemas.microsoft.com/office/powerpoint/2010/main" val="2399982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47500" lnSpcReduction="20000"/>
          </a:bodyPr>
          <a:lstStyle/>
          <a:p>
            <a:r>
              <a:rPr lang="el-GR" b="1" dirty="0" smtClean="0"/>
              <a:t>Θα σας μιλήσω πρώτα για το</a:t>
            </a:r>
            <a:r>
              <a:rPr lang="el-GR" b="1" baseline="0" dirty="0" smtClean="0"/>
              <a:t> πώς είναι τα μοντέλα στο ΚΔ και πώς περιγράφονται.</a:t>
            </a:r>
          </a:p>
          <a:p>
            <a:endParaRPr lang="el-GR" b="0" dirty="0" smtClean="0"/>
          </a:p>
          <a:p>
            <a:r>
              <a:rPr lang="el-GR" b="1" baseline="0" dirty="0" smtClean="0"/>
              <a:t>Όπου </a:t>
            </a:r>
            <a:r>
              <a:rPr lang="en-US" b="1" dirty="0" smtClean="0"/>
              <a:t>CAMEL</a:t>
            </a:r>
            <a:r>
              <a:rPr lang="en-US" b="1" baseline="0" dirty="0" smtClean="0"/>
              <a:t> </a:t>
            </a:r>
            <a:r>
              <a:rPr lang="el-GR" b="1" baseline="0" dirty="0" smtClean="0"/>
              <a:t>είναι τα αρχικά για</a:t>
            </a:r>
            <a:r>
              <a:rPr lang="en-US" b="1" baseline="0" dirty="0" smtClean="0"/>
              <a:t> Cloud Application Modeling and Execution Language.</a:t>
            </a:r>
            <a:endParaRPr lang="en-US" b="1" dirty="0" smtClean="0"/>
          </a:p>
          <a:p>
            <a:r>
              <a:rPr lang="el-GR" b="1" dirty="0" smtClean="0"/>
              <a:t>Τα</a:t>
            </a:r>
            <a:r>
              <a:rPr lang="el-GR" b="1" baseline="0" dirty="0" smtClean="0"/>
              <a:t> </a:t>
            </a:r>
            <a:r>
              <a:rPr lang="en-US" b="1" baseline="0" dirty="0" smtClean="0"/>
              <a:t>CAMEL </a:t>
            </a:r>
            <a:r>
              <a:rPr lang="el-GR" b="1" baseline="0" dirty="0" smtClean="0"/>
              <a:t>μοντέλα περιλαμβάνουν διάφορες </a:t>
            </a:r>
            <a:r>
              <a:rPr lang="en-US" b="1" baseline="0" dirty="0" smtClean="0"/>
              <a:t>Domain-Specific-Languages</a:t>
            </a:r>
            <a:r>
              <a:rPr lang="en-US" b="0" baseline="0" dirty="0" smtClean="0"/>
              <a:t>, </a:t>
            </a:r>
            <a:r>
              <a:rPr lang="el-GR" b="0" baseline="0" dirty="0" smtClean="0"/>
              <a:t>όπως την</a:t>
            </a:r>
            <a:r>
              <a:rPr lang="en-US" b="0" dirty="0" smtClean="0"/>
              <a:t> Cloud Modeling Language (</a:t>
            </a:r>
            <a:r>
              <a:rPr lang="en-US" b="1" dirty="0" err="1" smtClean="0"/>
              <a:t>CloudML</a:t>
            </a:r>
            <a:r>
              <a:rPr lang="en-US" b="0" dirty="0" smtClean="0"/>
              <a:t>) </a:t>
            </a:r>
            <a:r>
              <a:rPr lang="el-GR" b="0" dirty="0" smtClean="0"/>
              <a:t>όπου είναι ένα</a:t>
            </a:r>
            <a:r>
              <a:rPr lang="el-GR" b="0" baseline="0" dirty="0" smtClean="0"/>
              <a:t> βασικό στοιχείο αυτής της οικογένειας</a:t>
            </a:r>
            <a:r>
              <a:rPr lang="en-US" b="0" dirty="0" smtClean="0"/>
              <a:t>, </a:t>
            </a:r>
            <a:r>
              <a:rPr lang="el-GR" b="0" dirty="0" smtClean="0"/>
              <a:t>για</a:t>
            </a:r>
            <a:r>
              <a:rPr lang="el-GR" b="0" baseline="0" dirty="0" smtClean="0"/>
              <a:t> την </a:t>
            </a:r>
            <a:r>
              <a:rPr lang="el-GR" b="0" baseline="0" dirty="0" err="1" smtClean="0"/>
              <a:t>μοντελοποίηση</a:t>
            </a:r>
            <a:r>
              <a:rPr lang="el-GR" b="0" baseline="0" dirty="0" smtClean="0"/>
              <a:t> </a:t>
            </a:r>
            <a:r>
              <a:rPr lang="en-US" b="0" dirty="0" smtClean="0"/>
              <a:t> </a:t>
            </a:r>
            <a:r>
              <a:rPr lang="el-GR" b="0" dirty="0" smtClean="0"/>
              <a:t>του</a:t>
            </a:r>
            <a:r>
              <a:rPr lang="el-GR" b="0" baseline="0" dirty="0" smtClean="0"/>
              <a:t> </a:t>
            </a:r>
            <a:r>
              <a:rPr lang="en-US" b="0" dirty="0" smtClean="0"/>
              <a:t>provisioning </a:t>
            </a:r>
            <a:r>
              <a:rPr lang="el-GR" b="0" dirty="0" smtClean="0"/>
              <a:t>και του</a:t>
            </a:r>
            <a:r>
              <a:rPr lang="en-US" b="0" dirty="0" smtClean="0"/>
              <a:t> deployment </a:t>
            </a:r>
            <a:r>
              <a:rPr lang="el-GR" b="0" dirty="0" smtClean="0"/>
              <a:t>των</a:t>
            </a:r>
            <a:r>
              <a:rPr lang="el-GR" b="0" baseline="0" dirty="0" smtClean="0"/>
              <a:t> εφαρμογών σε </a:t>
            </a:r>
            <a:r>
              <a:rPr lang="en-US" b="0" dirty="0" smtClean="0"/>
              <a:t>multi-cloud </a:t>
            </a:r>
            <a:r>
              <a:rPr lang="el-GR" b="0" dirty="0" smtClean="0"/>
              <a:t>περιβάλλοντα.</a:t>
            </a:r>
          </a:p>
          <a:p>
            <a:r>
              <a:rPr lang="el-GR" b="0" baseline="0" dirty="0" smtClean="0"/>
              <a:t>Το</a:t>
            </a:r>
            <a:r>
              <a:rPr lang="en-US" b="0" dirty="0" smtClean="0"/>
              <a:t> </a:t>
            </a:r>
            <a:r>
              <a:rPr lang="en-US" b="0" dirty="0" err="1" smtClean="0"/>
              <a:t>WSAgreement</a:t>
            </a:r>
            <a:r>
              <a:rPr lang="en-US" b="0" dirty="0" smtClean="0"/>
              <a:t>, </a:t>
            </a:r>
            <a:r>
              <a:rPr lang="el-GR" b="0" dirty="0" smtClean="0"/>
              <a:t>για την </a:t>
            </a:r>
            <a:r>
              <a:rPr lang="el-GR" b="0" dirty="0" err="1" smtClean="0"/>
              <a:t>μοντελοποίηση</a:t>
            </a:r>
            <a:r>
              <a:rPr lang="el-GR" b="0" baseline="0" dirty="0" smtClean="0"/>
              <a:t> των </a:t>
            </a:r>
            <a:r>
              <a:rPr lang="en-US" b="0" dirty="0" smtClean="0"/>
              <a:t>Service Level Agreements of web services</a:t>
            </a:r>
            <a:r>
              <a:rPr lang="el-GR" b="0" dirty="0" smtClean="0"/>
              <a:t>.</a:t>
            </a:r>
          </a:p>
          <a:p>
            <a:r>
              <a:rPr lang="el-GR" b="0" dirty="0" smtClean="0"/>
              <a:t>Το </a:t>
            </a:r>
            <a:r>
              <a:rPr lang="en-US" b="0" dirty="0" smtClean="0"/>
              <a:t>Scalability Rules Language (SRL), </a:t>
            </a:r>
            <a:r>
              <a:rPr lang="el-GR" b="0" dirty="0" smtClean="0"/>
              <a:t>για</a:t>
            </a:r>
            <a:r>
              <a:rPr lang="el-GR" b="0" baseline="0" dirty="0" smtClean="0"/>
              <a:t> των </a:t>
            </a:r>
            <a:r>
              <a:rPr lang="en-US" b="0" dirty="0" smtClean="0"/>
              <a:t>scalability rules</a:t>
            </a:r>
            <a:r>
              <a:rPr lang="el-GR" b="0" dirty="0" smtClean="0"/>
              <a:t> τις εφαρμογής</a:t>
            </a:r>
            <a:r>
              <a:rPr lang="en-US" b="0" dirty="0" smtClean="0"/>
              <a:t>. </a:t>
            </a:r>
          </a:p>
          <a:p>
            <a:r>
              <a:rPr lang="el-GR" b="0" dirty="0" smtClean="0"/>
              <a:t>Και τέλος τα</a:t>
            </a:r>
            <a:r>
              <a:rPr lang="el-GR" b="0" baseline="0" dirty="0" smtClean="0"/>
              <a:t> </a:t>
            </a:r>
            <a:r>
              <a:rPr lang="en-US" b="0" dirty="0" smtClean="0"/>
              <a:t>Historical Execution</a:t>
            </a:r>
            <a:r>
              <a:rPr lang="en-US" b="0" baseline="0" dirty="0" smtClean="0"/>
              <a:t> Data</a:t>
            </a:r>
            <a:r>
              <a:rPr lang="el-GR" b="0" baseline="0" dirty="0" smtClean="0"/>
              <a:t> τα οποία είναι αρκετά χρήσιμα όπως είπαμε για να μπορούμε να εξάγουμε πληροφορία σχετικά με το πόσο καλά έτρεξε η εφαρμογή.</a:t>
            </a:r>
            <a:endParaRPr lang="en-US" b="0" baseline="0" dirty="0" smtClean="0"/>
          </a:p>
          <a:p>
            <a:endParaRPr lang="el-GR" b="0" baseline="0" dirty="0" smtClean="0"/>
          </a:p>
          <a:p>
            <a:r>
              <a:rPr lang="el-GR" b="0" baseline="0" dirty="0" smtClean="0"/>
              <a:t>Και για να δημιουργήσουμε ένα τέτοιο μοντέλο μπορούμε να χρησιμοποιήσουμε τον </a:t>
            </a:r>
            <a:r>
              <a:rPr lang="en-US" b="0" baseline="0" dirty="0" smtClean="0"/>
              <a:t>tree editor </a:t>
            </a:r>
            <a:r>
              <a:rPr lang="el-GR" b="0" baseline="0" dirty="0" smtClean="0"/>
              <a:t>του </a:t>
            </a:r>
            <a:r>
              <a:rPr lang="en-US" b="0" baseline="0" dirty="0" smtClean="0"/>
              <a:t>eclipse </a:t>
            </a:r>
            <a:r>
              <a:rPr lang="el-GR" b="0" baseline="0" dirty="0" smtClean="0"/>
              <a:t>Όταν κάποιος πατήσει εδώ μέσα βλέπει και άλλη πληροφορία που λίγο πολύ αυτό αντιστοιχεί στο παζλ που σας έδειξα πριν. Πίσω από τον </a:t>
            </a:r>
            <a:r>
              <a:rPr lang="en-US" b="0" baseline="0" dirty="0" smtClean="0"/>
              <a:t>tree editor </a:t>
            </a:r>
            <a:r>
              <a:rPr lang="el-GR" b="0" baseline="0" dirty="0" smtClean="0"/>
              <a:t>το μοντέλο αποθηκεύεται σε </a:t>
            </a:r>
            <a:r>
              <a:rPr lang="en-US" b="0" baseline="0" dirty="0" smtClean="0"/>
              <a:t>xml </a:t>
            </a:r>
            <a:r>
              <a:rPr lang="el-GR" b="0" baseline="0" dirty="0" smtClean="0"/>
              <a:t>μορφή.</a:t>
            </a:r>
            <a:endParaRPr lang="en-US" b="0" baseline="0" dirty="0" smtClean="0"/>
          </a:p>
          <a:p>
            <a:r>
              <a:rPr lang="en-US" b="0" baseline="0" dirty="0" smtClean="0"/>
              <a:t>Cloud ML -&gt; deployment model</a:t>
            </a:r>
          </a:p>
          <a:p>
            <a:r>
              <a:rPr lang="en-US" b="0" baseline="0" dirty="0" smtClean="0"/>
              <a:t>Cloud Providers -&gt; provider model</a:t>
            </a:r>
          </a:p>
          <a:p>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1" baseline="0" dirty="0" smtClean="0"/>
              <a:t>Η </a:t>
            </a:r>
            <a:r>
              <a:rPr lang="el-GR" b="1" baseline="0" dirty="0" err="1" smtClean="0"/>
              <a:t>μοντελοποίηση</a:t>
            </a:r>
            <a:r>
              <a:rPr lang="el-GR" b="1" baseline="0" dirty="0" smtClean="0"/>
              <a:t> των εφαρμογών υλοποιείται κάτω από το </a:t>
            </a:r>
            <a:r>
              <a:rPr lang="en-US" b="1" baseline="0" dirty="0" smtClean="0"/>
              <a:t>PaaSage project</a:t>
            </a:r>
            <a:endParaRPr lang="el-GR" b="1" baseline="0" dirty="0" smtClean="0"/>
          </a:p>
          <a:p>
            <a:endParaRPr lang="en-US" b="0" dirty="0" smtClean="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8</a:t>
            </a:fld>
            <a:endParaRPr lang="en-GB"/>
          </a:p>
        </p:txBody>
      </p:sp>
    </p:spTree>
    <p:extLst>
      <p:ext uri="{BB962C8B-B14F-4D97-AF65-F5344CB8AC3E}">
        <p14:creationId xmlns:p14="http://schemas.microsoft.com/office/powerpoint/2010/main" val="358167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defTabSz="469819">
              <a:defRPr/>
            </a:pPr>
            <a:r>
              <a:rPr lang="el-GR" b="0" baseline="0" dirty="0" smtClean="0"/>
              <a:t>Το δικό μου </a:t>
            </a:r>
            <a:r>
              <a:rPr lang="en-US" b="0" baseline="0" dirty="0" smtClean="0"/>
              <a:t>contribution</a:t>
            </a:r>
            <a:r>
              <a:rPr lang="el-GR" b="0" baseline="0" dirty="0" smtClean="0"/>
              <a:t>, όπως είπα,</a:t>
            </a:r>
            <a:r>
              <a:rPr lang="en-US" b="0" baseline="0" dirty="0" smtClean="0"/>
              <a:t> </a:t>
            </a:r>
            <a:r>
              <a:rPr lang="el-GR" b="0" baseline="0" dirty="0" smtClean="0"/>
              <a:t>είναι στο κοινωνικό δίκτυο, όπου πήρα την βασική υποδομή από το </a:t>
            </a:r>
            <a:r>
              <a:rPr lang="en-US" b="0" baseline="0" dirty="0" smtClean="0"/>
              <a:t>Elgg Social Networking Engine, </a:t>
            </a:r>
            <a:r>
              <a:rPr lang="el-GR" b="0" baseline="0" dirty="0" smtClean="0"/>
              <a:t>το οποίο είναι ένα </a:t>
            </a:r>
            <a:r>
              <a:rPr lang="en-US" b="0" baseline="0" dirty="0" smtClean="0"/>
              <a:t>open source social networking engine</a:t>
            </a:r>
            <a:r>
              <a:rPr lang="el-GR" b="0" baseline="0" dirty="0" smtClean="0"/>
              <a:t> που χρησιμοποιείτε για να φτιάξει κάποιος ένα κοινωνικό δίκτυο</a:t>
            </a:r>
            <a:r>
              <a:rPr lang="en-US" b="0" baseline="0" dirty="0" smtClean="0"/>
              <a:t>. </a:t>
            </a:r>
            <a:r>
              <a:rPr lang="el-GR" baseline="0" dirty="0" smtClean="0"/>
              <a:t>Για να υποστηριχθεί η λειτουργικότητα του ΚΔ  χρειάστηκε να γίνει </a:t>
            </a:r>
            <a:r>
              <a:rPr lang="en-US" baseline="0" dirty="0" smtClean="0"/>
              <a:t>extend &amp; customize</a:t>
            </a:r>
            <a:r>
              <a:rPr lang="el-GR" baseline="0" dirty="0" smtClean="0"/>
              <a:t> δημιουργώντας καινούρια </a:t>
            </a:r>
            <a:r>
              <a:rPr lang="en-US" baseline="0" dirty="0" smtClean="0"/>
              <a:t>plugins</a:t>
            </a:r>
            <a:r>
              <a:rPr lang="el-GR" baseline="0" dirty="0" smtClean="0"/>
              <a:t>.</a:t>
            </a:r>
          </a:p>
          <a:p>
            <a:pPr defTabSz="469819">
              <a:defRPr/>
            </a:pPr>
            <a:endParaRPr lang="el-GR" dirty="0" smtClean="0"/>
          </a:p>
          <a:p>
            <a:r>
              <a:rPr lang="el-GR" dirty="0" smtClean="0"/>
              <a:t>Πιο συγκεκριμένα τώρα όσον αφορά το </a:t>
            </a:r>
            <a:r>
              <a:rPr lang="en-US" dirty="0" smtClean="0"/>
              <a:t>Social Networking</a:t>
            </a:r>
            <a:r>
              <a:rPr lang="en-US" baseline="0" dirty="0" smtClean="0"/>
              <a:t> Engine, </a:t>
            </a:r>
            <a:r>
              <a:rPr lang="el-GR" baseline="0" dirty="0" smtClean="0"/>
              <a:t>παρουσιάζεται σε αυτή την εικόνα, με βάση την κλασική μορφή της </a:t>
            </a:r>
            <a:r>
              <a:rPr lang="en-US" baseline="0" dirty="0" smtClean="0"/>
              <a:t>Model – View – Controller </a:t>
            </a:r>
            <a:r>
              <a:rPr lang="el-GR" baseline="0" dirty="0" smtClean="0"/>
              <a:t>αρχιτεκτονικής.</a:t>
            </a:r>
          </a:p>
          <a:p>
            <a:endParaRPr lang="el-GR" baseline="0" dirty="0" smtClean="0"/>
          </a:p>
          <a:p>
            <a:r>
              <a:rPr lang="el-GR" baseline="0" dirty="0" smtClean="0"/>
              <a:t>Όπου όταν ένα</a:t>
            </a:r>
            <a:r>
              <a:rPr lang="en-US" baseline="0" dirty="0" smtClean="0"/>
              <a:t> request </a:t>
            </a:r>
            <a:r>
              <a:rPr lang="el-GR" baseline="0" dirty="0" smtClean="0"/>
              <a:t>έρχεται από το έναν χρήστη αυτό διοχετεύεται στον </a:t>
            </a:r>
            <a:r>
              <a:rPr lang="en-US" baseline="0" dirty="0" smtClean="0"/>
              <a:t>Controller o</a:t>
            </a:r>
            <a:r>
              <a:rPr lang="el-GR" baseline="0" dirty="0" smtClean="0"/>
              <a:t> οποίος ανάλογα με τον τύπο του </a:t>
            </a:r>
            <a:r>
              <a:rPr lang="en-US" baseline="0" dirty="0" smtClean="0"/>
              <a:t>request </a:t>
            </a:r>
            <a:r>
              <a:rPr lang="el-GR" baseline="0" dirty="0" smtClean="0"/>
              <a:t>το προωθεί στον κατάλληλο </a:t>
            </a:r>
            <a:r>
              <a:rPr lang="en-US" baseline="0" dirty="0" smtClean="0"/>
              <a:t>page handler. </a:t>
            </a:r>
            <a:r>
              <a:rPr lang="el-GR" baseline="0" dirty="0" smtClean="0"/>
              <a:t>Ο οποίος με την σειρά του επικοινωνεί με το </a:t>
            </a:r>
            <a:r>
              <a:rPr lang="en-US" baseline="0" dirty="0" smtClean="0"/>
              <a:t>Model </a:t>
            </a:r>
            <a:r>
              <a:rPr lang="el-GR" baseline="0" dirty="0" smtClean="0"/>
              <a:t>ώστε να πάρει την απαραίτητη πληροφορία από την Βάση Δεδομένων και με την βοήθεια του </a:t>
            </a:r>
            <a:r>
              <a:rPr lang="en-US" baseline="0" dirty="0" smtClean="0"/>
              <a:t>View Component </a:t>
            </a:r>
            <a:r>
              <a:rPr lang="el-GR" baseline="0" dirty="0" smtClean="0"/>
              <a:t>στέλνει το κατάλληλο </a:t>
            </a:r>
            <a:r>
              <a:rPr lang="en-US" baseline="0" dirty="0" smtClean="0"/>
              <a:t>response </a:t>
            </a:r>
            <a:r>
              <a:rPr lang="el-GR" baseline="0" dirty="0" smtClean="0"/>
              <a:t>πίσω στον χρήστη.</a:t>
            </a:r>
          </a:p>
          <a:p>
            <a:endParaRPr lang="en-US" b="0" baseline="0" dirty="0" smtClean="0"/>
          </a:p>
          <a:p>
            <a:r>
              <a:rPr lang="el-GR" b="0" baseline="0" dirty="0" smtClean="0"/>
              <a:t>Αυτή είναι η αρχιτεκτονική του συστήματος, το </a:t>
            </a:r>
            <a:r>
              <a:rPr lang="en-US" b="0" baseline="0" dirty="0" smtClean="0"/>
              <a:t>User Interface </a:t>
            </a:r>
            <a:r>
              <a:rPr lang="el-GR" b="0" baseline="0" dirty="0" smtClean="0"/>
              <a:t>σχεδιάστηκε από το </a:t>
            </a:r>
            <a:r>
              <a:rPr lang="en-US" b="0" baseline="0" dirty="0" smtClean="0"/>
              <a:t>HCI </a:t>
            </a:r>
            <a:r>
              <a:rPr lang="el-GR" b="0" baseline="0" dirty="0" smtClean="0"/>
              <a:t>και εγώ την υλοποίησα</a:t>
            </a:r>
            <a:r>
              <a:rPr lang="en-US" b="0" baseline="0" dirty="0" smtClean="0"/>
              <a:t>.</a:t>
            </a:r>
            <a:endParaRPr lang="el-GR" b="0" baseline="0" dirty="0" smtClean="0"/>
          </a:p>
          <a:p>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9</a:t>
            </a:fld>
            <a:endParaRPr lang="en-GB"/>
          </a:p>
        </p:txBody>
      </p:sp>
    </p:spTree>
    <p:extLst>
      <p:ext uri="{BB962C8B-B14F-4D97-AF65-F5344CB8AC3E}">
        <p14:creationId xmlns:p14="http://schemas.microsoft.com/office/powerpoint/2010/main" val="3957611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8" name="7 - Τίτλος"/>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l-GR" smtClean="0"/>
              <a:t>Kλικ για επεξεργασία του τίτλου</a:t>
            </a:r>
            <a:endParaRPr kumimoji="0" lang="en-US"/>
          </a:p>
        </p:txBody>
      </p:sp>
      <p:sp>
        <p:nvSpPr>
          <p:cNvPr id="9" name="8 - Υπότιτλος"/>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
        <p:nvSpPr>
          <p:cNvPr id="28" name="27 - Θέση ημερομηνίας"/>
          <p:cNvSpPr>
            <a:spLocks noGrp="1"/>
          </p:cNvSpPr>
          <p:nvPr>
            <p:ph type="dt" sz="half" idx="10"/>
          </p:nvPr>
        </p:nvSpPr>
        <p:spPr>
          <a:xfrm>
            <a:off x="6400800" y="6355080"/>
            <a:ext cx="2286000" cy="365760"/>
          </a:xfrm>
        </p:spPr>
        <p:txBody>
          <a:bodyPr/>
          <a:lstStyle>
            <a:lvl1pPr>
              <a:defRPr sz="1400"/>
            </a:lvl1pPr>
          </a:lstStyle>
          <a:p>
            <a:fld id="{28F388FD-1349-4B74-B173-DEE231C45C9C}" type="datetime1">
              <a:rPr lang="en-US" smtClean="0"/>
              <a:pPr/>
              <a:t>10/13/2015</a:t>
            </a:fld>
            <a:endParaRPr lang="en-GB"/>
          </a:p>
        </p:txBody>
      </p:sp>
      <p:sp>
        <p:nvSpPr>
          <p:cNvPr id="17" name="16 - Θέση υποσέλιδου"/>
          <p:cNvSpPr>
            <a:spLocks noGrp="1"/>
          </p:cNvSpPr>
          <p:nvPr>
            <p:ph type="ftr" sz="quarter" idx="11"/>
          </p:nvPr>
        </p:nvSpPr>
        <p:spPr>
          <a:xfrm>
            <a:off x="2898648" y="6355080"/>
            <a:ext cx="3474720" cy="365760"/>
          </a:xfrm>
        </p:spPr>
        <p:txBody>
          <a:bodyPr/>
          <a:lstStyle/>
          <a:p>
            <a:r>
              <a:rPr lang="en-GB" smtClean="0"/>
              <a:t>International Master in Service Science</a:t>
            </a:r>
            <a:endParaRPr lang="en-GB"/>
          </a:p>
        </p:txBody>
      </p:sp>
      <p:sp>
        <p:nvSpPr>
          <p:cNvPr id="29" name="28 - Θέση αριθμού διαφάνειας"/>
          <p:cNvSpPr>
            <a:spLocks noGrp="1"/>
          </p:cNvSpPr>
          <p:nvPr>
            <p:ph type="sldNum" sz="quarter" idx="12"/>
          </p:nvPr>
        </p:nvSpPr>
        <p:spPr>
          <a:xfrm>
            <a:off x="1216152" y="6355080"/>
            <a:ext cx="1219200" cy="365760"/>
          </a:xfrm>
        </p:spPr>
        <p:txBody>
          <a:bodyPr/>
          <a:lstStyle/>
          <a:p>
            <a:fld id="{5A039058-1920-4143-8EFA-8E582B1DAF65}" type="slidenum">
              <a:rPr lang="en-GB" smtClean="0"/>
              <a:pPr/>
              <a:t>‹#›</a:t>
            </a:fld>
            <a:endParaRPr lang="en-GB"/>
          </a:p>
        </p:txBody>
      </p:sp>
      <p:sp>
        <p:nvSpPr>
          <p:cNvPr id="21" name="20 - Ορθογώνιο"/>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 Ορθογώνιο"/>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 Ορθογώνιο"/>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 Ορθογώνιο"/>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3C3A84A0-F2B7-46E0-9A1A-F54034D8EDBD}" type="datetime1">
              <a:rPr lang="en-US" smtClean="0"/>
              <a:pPr/>
              <a:t>10/13/2015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3E229035-3E06-4894-B0D5-FF6762DFC127}" type="datetime1">
              <a:rPr lang="en-US" smtClean="0"/>
              <a:pPr/>
              <a:t>10/13/2015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7" name="6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 Ευθεία γραμμή σύνδεσης"/>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4" name="3 - Θέση ημερομηνίας"/>
          <p:cNvSpPr>
            <a:spLocks noGrp="1"/>
          </p:cNvSpPr>
          <p:nvPr>
            <p:ph type="dt" sz="half" idx="10"/>
          </p:nvPr>
        </p:nvSpPr>
        <p:spPr/>
        <p:txBody>
          <a:bodyPr/>
          <a:lstStyle/>
          <a:p>
            <a:fld id="{939D8CAB-AFAD-44F9-99B3-90A20D6DB4EE}" type="datetime1">
              <a:rPr lang="en-US" smtClean="0"/>
              <a:pPr/>
              <a:t>10/13/2015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Θέση περιεχομένου"/>
          <p:cNvSpPr>
            <a:spLocks noGrp="1"/>
          </p:cNvSpPr>
          <p:nvPr>
            <p:ph sz="quarter" idx="1"/>
          </p:nvPr>
        </p:nvSpPr>
        <p:spPr>
          <a:xfrm>
            <a:off x="457200" y="1219200"/>
            <a:ext cx="8229600"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4" name="3 - Θέση ημερομηνίας"/>
          <p:cNvSpPr>
            <a:spLocks noGrp="1"/>
          </p:cNvSpPr>
          <p:nvPr>
            <p:ph type="dt" sz="half" idx="10"/>
          </p:nvPr>
        </p:nvSpPr>
        <p:spPr>
          <a:xfrm>
            <a:off x="6400800" y="6355080"/>
            <a:ext cx="2286000" cy="365760"/>
          </a:xfrm>
        </p:spPr>
        <p:txBody>
          <a:bodyPr/>
          <a:lstStyle/>
          <a:p>
            <a:fld id="{D09FA660-D8B8-480E-80AE-E310B47D050A}" type="datetime1">
              <a:rPr lang="en-US" smtClean="0"/>
              <a:pPr/>
              <a:t>10/13/2015</a:t>
            </a:fld>
            <a:endParaRPr lang="en-GB"/>
          </a:p>
        </p:txBody>
      </p:sp>
      <p:sp>
        <p:nvSpPr>
          <p:cNvPr id="5" name="4 - Θέση υποσέλιδου"/>
          <p:cNvSpPr>
            <a:spLocks noGrp="1"/>
          </p:cNvSpPr>
          <p:nvPr>
            <p:ph type="ftr" sz="quarter" idx="11"/>
          </p:nvPr>
        </p:nvSpPr>
        <p:spPr>
          <a:xfrm>
            <a:off x="2898648" y="6355080"/>
            <a:ext cx="3474720" cy="365760"/>
          </a:xfrm>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a:xfrm>
            <a:off x="1069848" y="6355080"/>
            <a:ext cx="1520952" cy="365760"/>
          </a:xfrm>
        </p:spPr>
        <p:txBody>
          <a:bodyPr/>
          <a:lstStyle/>
          <a:p>
            <a:fld id="{5A039058-1920-4143-8EFA-8E582B1DAF65}" type="slidenum">
              <a:rPr lang="en-GB" smtClean="0"/>
              <a:pPr/>
              <a:t>‹#›</a:t>
            </a:fld>
            <a:endParaRPr lang="en-GB"/>
          </a:p>
        </p:txBody>
      </p:sp>
      <p:sp>
        <p:nvSpPr>
          <p:cNvPr id="7" name="6 - Ορθογώνιο"/>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 Ορθογώνιο"/>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5" name="4 - Θέση ημερομηνίας"/>
          <p:cNvSpPr>
            <a:spLocks noGrp="1"/>
          </p:cNvSpPr>
          <p:nvPr>
            <p:ph type="dt" sz="half" idx="10"/>
          </p:nvPr>
        </p:nvSpPr>
        <p:spPr/>
        <p:txBody>
          <a:bodyPr/>
          <a:lstStyle/>
          <a:p>
            <a:fld id="{428B1FCA-1F40-4707-9D4A-FC8C39D751AE}" type="datetime1">
              <a:rPr lang="en-US" smtClean="0"/>
              <a:pPr/>
              <a:t>10/13/2015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9" name="8 - Θέση περιεχομένου"/>
          <p:cNvSpPr>
            <a:spLocks noGrp="1"/>
          </p:cNvSpPr>
          <p:nvPr>
            <p:ph sz="quarter" idx="1"/>
          </p:nvPr>
        </p:nvSpPr>
        <p:spPr>
          <a:xfrm>
            <a:off x="457200" y="1219200"/>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1" name="10 - Θέση περιεχομένου"/>
          <p:cNvSpPr>
            <a:spLocks noGrp="1"/>
          </p:cNvSpPr>
          <p:nvPr>
            <p:ph sz="quarter" idx="2"/>
          </p:nvPr>
        </p:nvSpPr>
        <p:spPr>
          <a:xfrm>
            <a:off x="4632198" y="1216152"/>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nchor="ctr"/>
          <a:lstStyle>
            <a:lvl1pPr>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4" name="3 - Θέση κειμένου"/>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7" name="6 - Θέση ημερομηνίας"/>
          <p:cNvSpPr>
            <a:spLocks noGrp="1"/>
          </p:cNvSpPr>
          <p:nvPr>
            <p:ph type="dt" sz="half" idx="10"/>
          </p:nvPr>
        </p:nvSpPr>
        <p:spPr/>
        <p:txBody>
          <a:bodyPr/>
          <a:lstStyle/>
          <a:p>
            <a:fld id="{E29A0755-12E0-421D-A13C-381344A3C6C0}" type="datetime1">
              <a:rPr lang="en-US" smtClean="0"/>
              <a:pPr/>
              <a:t>10/13/2015</a:t>
            </a:fld>
            <a:endParaRPr lang="en-GB"/>
          </a:p>
        </p:txBody>
      </p:sp>
      <p:sp>
        <p:nvSpPr>
          <p:cNvPr id="8" name="7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9" name="8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11" name="10 - Θέση περιεχομένου"/>
          <p:cNvSpPr>
            <a:spLocks noGrp="1"/>
          </p:cNvSpPr>
          <p:nvPr>
            <p:ph sz="quarter" idx="2"/>
          </p:nvPr>
        </p:nvSpPr>
        <p:spPr>
          <a:xfrm>
            <a:off x="457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3" name="12 - Θέση περιεχομένου"/>
          <p:cNvSpPr>
            <a:spLocks noGrp="1"/>
          </p:cNvSpPr>
          <p:nvPr>
            <p:ph sz="quarter" idx="4"/>
          </p:nvPr>
        </p:nvSpPr>
        <p:spPr>
          <a:xfrm>
            <a:off x="4648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3" name="2 - Θέση ημερομηνίας"/>
          <p:cNvSpPr>
            <a:spLocks noGrp="1"/>
          </p:cNvSpPr>
          <p:nvPr>
            <p:ph type="dt" sz="half" idx="10"/>
          </p:nvPr>
        </p:nvSpPr>
        <p:spPr/>
        <p:txBody>
          <a:bodyPr/>
          <a:lstStyle/>
          <a:p>
            <a:fld id="{744C634E-EE12-4137-B0D4-C332E4335954}" type="datetime1">
              <a:rPr lang="en-US" smtClean="0"/>
              <a:pPr/>
              <a:t>10/13/2015</a:t>
            </a:fld>
            <a:endParaRPr lang="en-GB"/>
          </a:p>
        </p:txBody>
      </p:sp>
      <p:sp>
        <p:nvSpPr>
          <p:cNvPr id="4" name="3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5" name="4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AD93D238-AA6B-4D3E-814E-9A3817EBE5A1}" type="datetime1">
              <a:rPr lang="en-US" smtClean="0"/>
              <a:pPr/>
              <a:t>10/13/2015</a:t>
            </a:fld>
            <a:endParaRPr lang="en-GB"/>
          </a:p>
        </p:txBody>
      </p:sp>
      <p:sp>
        <p:nvSpPr>
          <p:cNvPr id="3" name="2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5" name="4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D6E12A9E-544D-4743-9F0B-884E2BF7D0B0}" type="datetime1">
              <a:rPr lang="en-US" smtClean="0"/>
              <a:pPr/>
              <a:t>10/13/2015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Ευθεία γραμμή σύνδεσης"/>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Θέση περιεχομένου"/>
          <p:cNvSpPr>
            <a:spLocks noGrp="1"/>
          </p:cNvSpPr>
          <p:nvPr>
            <p:ph sz="quarter" idx="1"/>
          </p:nvPr>
        </p:nvSpPr>
        <p:spPr>
          <a:xfrm>
            <a:off x="304800" y="304800"/>
            <a:ext cx="5715000" cy="5715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l-GR" smtClean="0"/>
              <a:t>Kλικ για επεξεργασία του τίτλου</a:t>
            </a:r>
            <a:endParaRPr kumimoji="0" lang="en-US"/>
          </a:p>
        </p:txBody>
      </p:sp>
      <p:sp>
        <p:nvSpPr>
          <p:cNvPr id="3" name="2 - Θέση εικόνας"/>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l-GR" smtClean="0"/>
              <a:t>Κάντε κλικ στο εικονίδιο για να προσθέσετε μια εικόνα</a:t>
            </a:r>
            <a:endParaRPr kumimoji="0" lang="en-US" dirty="0"/>
          </a:p>
        </p:txBody>
      </p:sp>
      <p:sp>
        <p:nvSpPr>
          <p:cNvPr id="4" name="3 - Θέση κειμένου"/>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0EAE2EAB-07B8-4942-9591-287BBAF1E385}" type="datetime1">
              <a:rPr lang="en-US" smtClean="0"/>
              <a:pPr/>
              <a:t>10/13/2015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 Ορθογώνιο"/>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 Θέση τίτλου"/>
          <p:cNvSpPr>
            <a:spLocks noGrp="1"/>
          </p:cNvSpPr>
          <p:nvPr>
            <p:ph type="title"/>
          </p:nvPr>
        </p:nvSpPr>
        <p:spPr>
          <a:xfrm>
            <a:off x="457200" y="152400"/>
            <a:ext cx="8229600" cy="990600"/>
          </a:xfrm>
          <a:prstGeom prst="rect">
            <a:avLst/>
          </a:prstGeom>
        </p:spPr>
        <p:txBody>
          <a:bodyPr vert="horz" anchor="b" anchorCtr="0">
            <a:normAutofit/>
          </a:bodyPr>
          <a:lstStyle/>
          <a:p>
            <a:r>
              <a:rPr kumimoji="0" lang="el-GR" smtClean="0"/>
              <a:t>Kλικ για επεξεργασία του τίτλου</a:t>
            </a:r>
            <a:endParaRPr kumimoji="0" lang="en-US"/>
          </a:p>
        </p:txBody>
      </p:sp>
      <p:sp>
        <p:nvSpPr>
          <p:cNvPr id="13" name="12 - Θέση κειμένου"/>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4" name="13 - Θέση ημερομηνίας"/>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ABEAD1A-BFE9-4884-9063-04C5BBC12657}" type="datetime1">
              <a:rPr lang="en-US" smtClean="0"/>
              <a:pPr/>
              <a:t>10/13/2015</a:t>
            </a:fld>
            <a:endParaRPr lang="en-GB"/>
          </a:p>
        </p:txBody>
      </p:sp>
      <p:sp>
        <p:nvSpPr>
          <p:cNvPr id="3" name="2 - Θέση υποσέλιδου"/>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GB" smtClean="0"/>
              <a:t>International Master in Service Science</a:t>
            </a:r>
            <a:endParaRPr lang="en-GB"/>
          </a:p>
        </p:txBody>
      </p:sp>
      <p:sp>
        <p:nvSpPr>
          <p:cNvPr id="23" name="22 - Θέση αριθμού διαφάνειας"/>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A039058-1920-4143-8EFA-8E582B1DAF65}" type="slidenum">
              <a:rPr lang="en-GB" smtClean="0"/>
              <a:pPr/>
              <a:t>‹#›</a:t>
            </a:fld>
            <a:endParaRPr lang="en-GB"/>
          </a:p>
        </p:txBody>
      </p:sp>
      <p:sp>
        <p:nvSpPr>
          <p:cNvPr id="28" name="2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 Ευθεία γραμμή σύνδεσης"/>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5.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4.png"/><Relationship Id="rId4" Type="http://schemas.openxmlformats.org/officeDocument/2006/relationships/image" Target="../media/image17.png"/><Relationship Id="rId9" Type="http://schemas.openxmlformats.org/officeDocument/2006/relationships/image" Target="../media/image23.png"/><Relationship Id="rId1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1219200" y="3573016"/>
            <a:ext cx="6858000" cy="1728192"/>
          </a:xfrm>
        </p:spPr>
        <p:txBody>
          <a:bodyPr>
            <a:normAutofit fontScale="90000"/>
          </a:bodyPr>
          <a:lstStyle/>
          <a:p>
            <a:r>
              <a:rPr lang="en-US" b="1" dirty="0"/>
              <a:t>Design and implementation of a social </a:t>
            </a:r>
            <a:r>
              <a:rPr lang="en-US" b="1"/>
              <a:t>networking </a:t>
            </a:r>
            <a:r>
              <a:rPr lang="en-US" b="1" smtClean="0"/>
              <a:t>architecture for </a:t>
            </a:r>
            <a:r>
              <a:rPr lang="en-US" b="1" dirty="0"/>
              <a:t>cloud deployment specialists</a:t>
            </a:r>
            <a:endParaRPr lang="en-GB" b="1" dirty="0"/>
          </a:p>
        </p:txBody>
      </p:sp>
      <p:sp>
        <p:nvSpPr>
          <p:cNvPr id="3" name="2 - Υπότιτλος"/>
          <p:cNvSpPr>
            <a:spLocks noGrp="1"/>
          </p:cNvSpPr>
          <p:nvPr>
            <p:ph type="subTitle" idx="1"/>
          </p:nvPr>
        </p:nvSpPr>
        <p:spPr>
          <a:xfrm>
            <a:off x="1371600" y="5157192"/>
            <a:ext cx="6400800" cy="550124"/>
          </a:xfrm>
        </p:spPr>
        <p:txBody>
          <a:bodyPr/>
          <a:lstStyle/>
          <a:p>
            <a:r>
              <a:rPr lang="en-US" dirty="0" smtClean="0"/>
              <a:t>Christos Papoulas</a:t>
            </a:r>
            <a:endParaRPr lang="en-GB" dirty="0"/>
          </a:p>
        </p:txBody>
      </p:sp>
      <p:sp>
        <p:nvSpPr>
          <p:cNvPr id="5" name="4 - Θέση υποσέλιδου"/>
          <p:cNvSpPr>
            <a:spLocks noGrp="1"/>
          </p:cNvSpPr>
          <p:nvPr>
            <p:ph type="ftr" sz="quarter" idx="11"/>
          </p:nvPr>
        </p:nvSpPr>
        <p:spPr/>
        <p:txBody>
          <a:bodyPr/>
          <a:lstStyle/>
          <a:p>
            <a:pPr algn="ctr"/>
            <a:r>
              <a:rPr lang="en-US" dirty="0" smtClean="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a:t>
            </a:fld>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Social networking engine plugins</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10</a:t>
            </a:fld>
            <a:endParaRPr lang="en-GB"/>
          </a:p>
        </p:txBody>
      </p:sp>
      <p:sp>
        <p:nvSpPr>
          <p:cNvPr id="5" name="Content Placeholder 4"/>
          <p:cNvSpPr>
            <a:spLocks noGrp="1"/>
          </p:cNvSpPr>
          <p:nvPr>
            <p:ph sz="quarter" idx="1"/>
          </p:nvPr>
        </p:nvSpPr>
        <p:spPr/>
        <p:txBody>
          <a:bodyPr/>
          <a:lstStyle/>
          <a:p>
            <a:pPr marL="514350" indent="-514350">
              <a:buFont typeface="+mj-lt"/>
              <a:buAutoNum type="arabicPeriod"/>
            </a:pPr>
            <a:r>
              <a:rPr lang="en-US" dirty="0" smtClean="0"/>
              <a:t>Application</a:t>
            </a:r>
            <a:r>
              <a:rPr lang="el-GR" dirty="0" smtClean="0"/>
              <a:t> </a:t>
            </a:r>
            <a:r>
              <a:rPr lang="en-US" dirty="0" smtClean="0"/>
              <a:t>models</a:t>
            </a:r>
          </a:p>
          <a:p>
            <a:pPr marL="514350" indent="-514350">
              <a:buFont typeface="+mj-lt"/>
              <a:buAutoNum type="arabicPeriod"/>
            </a:pPr>
            <a:r>
              <a:rPr lang="en-US" dirty="0" smtClean="0"/>
              <a:t>Components</a:t>
            </a:r>
          </a:p>
          <a:p>
            <a:pPr marL="514350" indent="-514350">
              <a:buFont typeface="+mj-lt"/>
              <a:buAutoNum type="arabicPeriod"/>
            </a:pPr>
            <a:r>
              <a:rPr lang="en-US" dirty="0" smtClean="0"/>
              <a:t>Groups</a:t>
            </a:r>
            <a:endParaRPr lang="el-GR" dirty="0" smtClean="0"/>
          </a:p>
          <a:p>
            <a:pPr marL="514350" indent="-514350">
              <a:buFont typeface="+mj-lt"/>
              <a:buAutoNum type="arabicPeriod"/>
            </a:pPr>
            <a:r>
              <a:rPr lang="en-US" dirty="0" smtClean="0"/>
              <a:t>Custom</a:t>
            </a:r>
            <a:r>
              <a:rPr lang="el-GR" dirty="0" smtClean="0"/>
              <a:t> </a:t>
            </a:r>
            <a:r>
              <a:rPr lang="en-US" dirty="0"/>
              <a:t>v</a:t>
            </a:r>
            <a:r>
              <a:rPr lang="en-US" dirty="0" smtClean="0"/>
              <a:t>iews</a:t>
            </a:r>
          </a:p>
          <a:p>
            <a:pPr marL="514350" indent="-514350">
              <a:buFont typeface="+mj-lt"/>
              <a:buAutoNum type="arabicPeriod"/>
            </a:pPr>
            <a:r>
              <a:rPr lang="en-US" dirty="0" smtClean="0"/>
              <a:t>Messages</a:t>
            </a:r>
          </a:p>
          <a:p>
            <a:pPr marL="514350" indent="-514350">
              <a:buFont typeface="+mj-lt"/>
              <a:buAutoNum type="arabicPeriod"/>
            </a:pPr>
            <a:r>
              <a:rPr lang="en-US" dirty="0" smtClean="0"/>
              <a:t>Notification system</a:t>
            </a:r>
          </a:p>
          <a:p>
            <a:pPr marL="514350" indent="-514350">
              <a:buFont typeface="+mj-lt"/>
              <a:buAutoNum type="arabicPeriod"/>
            </a:pPr>
            <a:r>
              <a:rPr lang="en-US" dirty="0" smtClean="0"/>
              <a:t>Tags</a:t>
            </a:r>
          </a:p>
          <a:p>
            <a:pPr marL="514350" indent="-514350">
              <a:buFont typeface="+mj-lt"/>
              <a:buAutoNum type="arabicPeriod"/>
            </a:pPr>
            <a:r>
              <a:rPr lang="en-US" dirty="0" smtClean="0"/>
              <a:t>User statistics</a:t>
            </a:r>
            <a:endParaRPr lang="en-US" dirty="0"/>
          </a:p>
          <a:p>
            <a:endParaRPr lang="el-GR" dirty="0"/>
          </a:p>
        </p:txBody>
      </p:sp>
    </p:spTree>
    <p:extLst>
      <p:ext uri="{BB962C8B-B14F-4D97-AF65-F5344CB8AC3E}">
        <p14:creationId xmlns:p14="http://schemas.microsoft.com/office/powerpoint/2010/main" val="339396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additive="base">
                                        <p:cTn id="3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 calcmode="lin" valueType="num">
                                      <p:cBhvr additive="base">
                                        <p:cTn id="3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11</a:t>
            </a:fld>
            <a:endParaRPr lang="en-GB"/>
          </a:p>
        </p:txBody>
      </p:sp>
      <p:pic>
        <p:nvPicPr>
          <p:cNvPr id="7" name="Elgg to disappear"/>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51520" y="1628800"/>
            <a:ext cx="8229600" cy="3095725"/>
          </a:xfrm>
        </p:spPr>
      </p:pic>
      <p:pic>
        <p:nvPicPr>
          <p:cNvPr id="5" name="Elg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8439" y="1259431"/>
            <a:ext cx="1266897" cy="760139"/>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28713" y="5362165"/>
            <a:ext cx="869935" cy="896457"/>
          </a:xfrm>
          <a:prstGeom prst="rect">
            <a:avLst/>
          </a:prstGeom>
        </p:spPr>
      </p:pic>
      <p:pic>
        <p:nvPicPr>
          <p:cNvPr id="8" name="Picture 7"/>
          <p:cNvPicPr>
            <a:picLocks noChangeAspect="1"/>
          </p:cNvPicPr>
          <p:nvPr/>
        </p:nvPicPr>
        <p:blipFill>
          <a:blip r:embed="rId6"/>
          <a:stretch>
            <a:fillRect/>
          </a:stretch>
        </p:blipFill>
        <p:spPr>
          <a:xfrm flipV="1">
            <a:off x="713191" y="4162016"/>
            <a:ext cx="7969326" cy="275096"/>
          </a:xfrm>
          <a:prstGeom prst="rect">
            <a:avLst/>
          </a:prstGeom>
        </p:spPr>
      </p:pic>
      <p:pic>
        <p:nvPicPr>
          <p:cNvPr id="9" name="Back end label text"/>
          <p:cNvPicPr>
            <a:picLocks noChangeAspect="1"/>
          </p:cNvPicPr>
          <p:nvPr/>
        </p:nvPicPr>
        <p:blipFill>
          <a:blip r:embed="rId7"/>
          <a:stretch>
            <a:fillRect/>
          </a:stretch>
        </p:blipFill>
        <p:spPr>
          <a:xfrm>
            <a:off x="151575" y="5039346"/>
            <a:ext cx="1409897" cy="357238"/>
          </a:xfrm>
          <a:prstGeom prst="rect">
            <a:avLst/>
          </a:prstGeom>
        </p:spPr>
      </p:pic>
      <p:pic>
        <p:nvPicPr>
          <p:cNvPr id="10" name="Picture 9"/>
          <p:cNvPicPr>
            <a:picLocks noChangeAspect="1"/>
          </p:cNvPicPr>
          <p:nvPr/>
        </p:nvPicPr>
        <p:blipFill>
          <a:blip r:embed="rId8"/>
          <a:stretch>
            <a:fillRect/>
          </a:stretch>
        </p:blipFill>
        <p:spPr>
          <a:xfrm>
            <a:off x="5940153" y="5396584"/>
            <a:ext cx="969383" cy="907877"/>
          </a:xfrm>
          <a:prstGeom prst="rect">
            <a:avLst/>
          </a:prstGeom>
        </p:spPr>
      </p:pic>
      <p:pic>
        <p:nvPicPr>
          <p:cNvPr id="11" name="Picture 10"/>
          <p:cNvPicPr>
            <a:picLocks noChangeAspect="1"/>
          </p:cNvPicPr>
          <p:nvPr/>
        </p:nvPicPr>
        <p:blipFill>
          <a:blip r:embed="rId9"/>
          <a:stretch>
            <a:fillRect/>
          </a:stretch>
        </p:blipFill>
        <p:spPr>
          <a:xfrm>
            <a:off x="6017963" y="4427574"/>
            <a:ext cx="813762" cy="930504"/>
          </a:xfrm>
          <a:prstGeom prst="rect">
            <a:avLst/>
          </a:prstGeom>
        </p:spPr>
      </p:pic>
      <p:pic>
        <p:nvPicPr>
          <p:cNvPr id="12" name="Picture 11"/>
          <p:cNvPicPr>
            <a:picLocks noChangeAspect="1"/>
          </p:cNvPicPr>
          <p:nvPr/>
        </p:nvPicPr>
        <p:blipFill>
          <a:blip r:embed="rId10"/>
          <a:stretch>
            <a:fillRect/>
          </a:stretch>
        </p:blipFill>
        <p:spPr>
          <a:xfrm>
            <a:off x="4807289" y="1279257"/>
            <a:ext cx="607712" cy="671963"/>
          </a:xfrm>
          <a:prstGeom prst="rect">
            <a:avLst/>
          </a:prstGeom>
        </p:spPr>
      </p:pic>
      <p:sp>
        <p:nvSpPr>
          <p:cNvPr id="13" name="Rectangle 12"/>
          <p:cNvSpPr/>
          <p:nvPr/>
        </p:nvSpPr>
        <p:spPr>
          <a:xfrm>
            <a:off x="3224844" y="1194890"/>
            <a:ext cx="2190157" cy="1027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4" name="Layer 1 - 2 line"/>
          <p:cNvPicPr>
            <a:picLocks noChangeAspect="1"/>
          </p:cNvPicPr>
          <p:nvPr/>
        </p:nvPicPr>
        <p:blipFill>
          <a:blip r:embed="rId6"/>
          <a:stretch>
            <a:fillRect/>
          </a:stretch>
        </p:blipFill>
        <p:spPr>
          <a:xfrm flipV="1">
            <a:off x="755576" y="2509428"/>
            <a:ext cx="7969326" cy="275096"/>
          </a:xfrm>
          <a:prstGeom prst="rect">
            <a:avLst/>
          </a:prstGeom>
        </p:spPr>
      </p:pic>
      <p:pic>
        <p:nvPicPr>
          <p:cNvPr id="15" name="Picture 14"/>
          <p:cNvPicPr>
            <a:picLocks noChangeAspect="1"/>
          </p:cNvPicPr>
          <p:nvPr/>
        </p:nvPicPr>
        <p:blipFill>
          <a:blip r:embed="rId11"/>
          <a:stretch>
            <a:fillRect/>
          </a:stretch>
        </p:blipFill>
        <p:spPr>
          <a:xfrm>
            <a:off x="2210951" y="2712420"/>
            <a:ext cx="4973806" cy="1488326"/>
          </a:xfrm>
          <a:prstGeom prst="rect">
            <a:avLst/>
          </a:prstGeom>
        </p:spPr>
      </p:pic>
      <p:pic>
        <p:nvPicPr>
          <p:cNvPr id="16" name="Picture 15"/>
          <p:cNvPicPr>
            <a:picLocks noChangeAspect="1"/>
          </p:cNvPicPr>
          <p:nvPr/>
        </p:nvPicPr>
        <p:blipFill>
          <a:blip r:embed="rId12"/>
          <a:stretch>
            <a:fillRect/>
          </a:stretch>
        </p:blipFill>
        <p:spPr>
          <a:xfrm>
            <a:off x="251520" y="3274382"/>
            <a:ext cx="1183221" cy="429823"/>
          </a:xfrm>
          <a:prstGeom prst="rect">
            <a:avLst/>
          </a:prstGeom>
        </p:spPr>
      </p:pic>
      <p:pic>
        <p:nvPicPr>
          <p:cNvPr id="17" name="front end label text"/>
          <p:cNvPicPr>
            <a:picLocks noChangeAspect="1"/>
          </p:cNvPicPr>
          <p:nvPr/>
        </p:nvPicPr>
        <p:blipFill>
          <a:blip r:embed="rId13"/>
          <a:stretch>
            <a:fillRect/>
          </a:stretch>
        </p:blipFill>
        <p:spPr>
          <a:xfrm>
            <a:off x="251520" y="1481050"/>
            <a:ext cx="1448042" cy="360808"/>
          </a:xfrm>
          <a:prstGeom prst="rect">
            <a:avLst/>
          </a:prstGeom>
        </p:spPr>
      </p:pic>
    </p:spTree>
    <p:extLst>
      <p:ext uri="{BB962C8B-B14F-4D97-AF65-F5344CB8AC3E}">
        <p14:creationId xmlns:p14="http://schemas.microsoft.com/office/powerpoint/2010/main" val="179735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7"/>
                                        </p:tgtEl>
                                      </p:cBhvr>
                                      <p:by x="25000" y="25000"/>
                                    </p:animScale>
                                  </p:childTnLst>
                                </p:cTn>
                              </p:par>
                            </p:childTnLst>
                          </p:cTn>
                        </p:par>
                        <p:par>
                          <p:cTn id="7" fill="hold">
                            <p:stCondLst>
                              <p:cond delay="1000"/>
                            </p:stCondLst>
                            <p:childTnLst>
                              <p:par>
                                <p:cTn id="8" presetID="42" presetClass="path" presetSubtype="0" accel="50000" decel="50000" fill="hold" nodeType="afterEffect">
                                  <p:stCondLst>
                                    <p:cond delay="0"/>
                                  </p:stCondLst>
                                  <p:childTnLst>
                                    <p:animMotion origin="layout" path="M -5.55556E-7 -4.44444E-6 L -0.00104 -0.18379 " pathEditMode="relative" rAng="0" ptsTypes="AA">
                                      <p:cBhvr>
                                        <p:cTn id="9" dur="1000" fill="hold"/>
                                        <p:tgtEl>
                                          <p:spTgt spid="7"/>
                                        </p:tgtEl>
                                        <p:attrNameLst>
                                          <p:attrName>ppt_x</p:attrName>
                                          <p:attrName>ppt_y</p:attrName>
                                        </p:attrNameLst>
                                      </p:cBhvr>
                                      <p:rCtr x="-52" y="-9190"/>
                                    </p:animMotion>
                                  </p:childTnLst>
                                </p:cTn>
                              </p:par>
                            </p:childTnLst>
                          </p:cTn>
                        </p:par>
                        <p:par>
                          <p:cTn id="10" fill="hold">
                            <p:stCondLst>
                              <p:cond delay="2000"/>
                            </p:stCondLst>
                            <p:childTnLst>
                              <p:par>
                                <p:cTn id="11" presetID="10" presetClass="exit" presetSubtype="0" fill="hold" nodeType="after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5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childTnLst>
                          </p:cTn>
                        </p:par>
                        <p:par>
                          <p:cTn id="57" fill="hold">
                            <p:stCondLst>
                              <p:cond delay="1000"/>
                            </p:stCondLst>
                            <p:childTnLst>
                              <p:par>
                                <p:cTn id="58" presetID="10" presetClass="entr" presetSubtype="0" fill="hold" nodeType="after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System architecture</a:t>
            </a:r>
            <a:endParaRPr lang="el-GR" dirty="0"/>
          </a:p>
        </p:txBody>
      </p:sp>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12</a:t>
            </a:fld>
            <a:endParaRPr lang="en-GB"/>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8713" y="5362165"/>
            <a:ext cx="869935" cy="896457"/>
          </a:xfrm>
          <a:prstGeom prst="rect">
            <a:avLst/>
          </a:prstGeom>
        </p:spPr>
      </p:pic>
      <p:pic>
        <p:nvPicPr>
          <p:cNvPr id="10" name="Picture 9"/>
          <p:cNvPicPr>
            <a:picLocks noChangeAspect="1"/>
          </p:cNvPicPr>
          <p:nvPr/>
        </p:nvPicPr>
        <p:blipFill>
          <a:blip r:embed="rId4"/>
          <a:stretch>
            <a:fillRect/>
          </a:stretch>
        </p:blipFill>
        <p:spPr>
          <a:xfrm flipV="1">
            <a:off x="713191" y="4162016"/>
            <a:ext cx="7969326" cy="275096"/>
          </a:xfrm>
          <a:prstGeom prst="rect">
            <a:avLst/>
          </a:prstGeom>
        </p:spPr>
      </p:pic>
      <p:pic>
        <p:nvPicPr>
          <p:cNvPr id="11" name="Back end label text"/>
          <p:cNvPicPr>
            <a:picLocks noChangeAspect="1"/>
          </p:cNvPicPr>
          <p:nvPr/>
        </p:nvPicPr>
        <p:blipFill>
          <a:blip r:embed="rId5"/>
          <a:stretch>
            <a:fillRect/>
          </a:stretch>
        </p:blipFill>
        <p:spPr>
          <a:xfrm>
            <a:off x="151575" y="5039346"/>
            <a:ext cx="1409897" cy="357238"/>
          </a:xfrm>
          <a:prstGeom prst="rect">
            <a:avLst/>
          </a:prstGeom>
        </p:spPr>
      </p:pic>
      <p:pic>
        <p:nvPicPr>
          <p:cNvPr id="12" name="Picture 11"/>
          <p:cNvPicPr>
            <a:picLocks noChangeAspect="1"/>
          </p:cNvPicPr>
          <p:nvPr/>
        </p:nvPicPr>
        <p:blipFill>
          <a:blip r:embed="rId6"/>
          <a:stretch>
            <a:fillRect/>
          </a:stretch>
        </p:blipFill>
        <p:spPr>
          <a:xfrm>
            <a:off x="5940153" y="5396584"/>
            <a:ext cx="969383" cy="907877"/>
          </a:xfrm>
          <a:prstGeom prst="rect">
            <a:avLst/>
          </a:prstGeom>
        </p:spPr>
      </p:pic>
      <p:pic>
        <p:nvPicPr>
          <p:cNvPr id="13" name="Picture 12"/>
          <p:cNvPicPr>
            <a:picLocks noChangeAspect="1"/>
          </p:cNvPicPr>
          <p:nvPr/>
        </p:nvPicPr>
        <p:blipFill>
          <a:blip r:embed="rId7"/>
          <a:stretch>
            <a:fillRect/>
          </a:stretch>
        </p:blipFill>
        <p:spPr>
          <a:xfrm>
            <a:off x="6017963" y="4427574"/>
            <a:ext cx="813762" cy="930504"/>
          </a:xfrm>
          <a:prstGeom prst="rect">
            <a:avLst/>
          </a:prstGeom>
        </p:spPr>
      </p:pic>
      <p:pic>
        <p:nvPicPr>
          <p:cNvPr id="16" name="Layer 1 - 2 line"/>
          <p:cNvPicPr>
            <a:picLocks noChangeAspect="1"/>
          </p:cNvPicPr>
          <p:nvPr/>
        </p:nvPicPr>
        <p:blipFill>
          <a:blip r:embed="rId4"/>
          <a:stretch>
            <a:fillRect/>
          </a:stretch>
        </p:blipFill>
        <p:spPr>
          <a:xfrm flipV="1">
            <a:off x="755576" y="2509428"/>
            <a:ext cx="7969326" cy="275096"/>
          </a:xfrm>
          <a:prstGeom prst="rect">
            <a:avLst/>
          </a:prstGeom>
        </p:spPr>
      </p:pic>
      <p:pic>
        <p:nvPicPr>
          <p:cNvPr id="17" name="Picture 16"/>
          <p:cNvPicPr>
            <a:picLocks noChangeAspect="1"/>
          </p:cNvPicPr>
          <p:nvPr/>
        </p:nvPicPr>
        <p:blipFill>
          <a:blip r:embed="rId8"/>
          <a:stretch>
            <a:fillRect/>
          </a:stretch>
        </p:blipFill>
        <p:spPr>
          <a:xfrm>
            <a:off x="2210951" y="2712420"/>
            <a:ext cx="4973806" cy="1488326"/>
          </a:xfrm>
          <a:prstGeom prst="rect">
            <a:avLst/>
          </a:prstGeom>
        </p:spPr>
      </p:pic>
      <p:pic>
        <p:nvPicPr>
          <p:cNvPr id="18" name="Picture 17"/>
          <p:cNvPicPr>
            <a:picLocks noChangeAspect="1"/>
          </p:cNvPicPr>
          <p:nvPr/>
        </p:nvPicPr>
        <p:blipFill>
          <a:blip r:embed="rId9"/>
          <a:stretch>
            <a:fillRect/>
          </a:stretch>
        </p:blipFill>
        <p:spPr>
          <a:xfrm>
            <a:off x="251520" y="3274382"/>
            <a:ext cx="1183221" cy="429823"/>
          </a:xfrm>
          <a:prstGeom prst="rect">
            <a:avLst/>
          </a:prstGeom>
        </p:spPr>
      </p:pic>
      <p:pic>
        <p:nvPicPr>
          <p:cNvPr id="19" name="front end label text"/>
          <p:cNvPicPr>
            <a:picLocks noChangeAspect="1"/>
          </p:cNvPicPr>
          <p:nvPr/>
        </p:nvPicPr>
        <p:blipFill>
          <a:blip r:embed="rId10"/>
          <a:stretch>
            <a:fillRect/>
          </a:stretch>
        </p:blipFill>
        <p:spPr>
          <a:xfrm>
            <a:off x="251520" y="1481050"/>
            <a:ext cx="1448042" cy="360808"/>
          </a:xfrm>
          <a:prstGeom prst="rect">
            <a:avLst/>
          </a:prstGeom>
        </p:spPr>
      </p:pic>
      <p:grpSp>
        <p:nvGrpSpPr>
          <p:cNvPr id="30" name="Group SN1"/>
          <p:cNvGrpSpPr/>
          <p:nvPr/>
        </p:nvGrpSpPr>
        <p:grpSpPr>
          <a:xfrm>
            <a:off x="3131640" y="1194889"/>
            <a:ext cx="2259587" cy="1131601"/>
            <a:chOff x="3155414" y="1194890"/>
            <a:chExt cx="2259587" cy="1131601"/>
          </a:xfrm>
        </p:grpSpPr>
        <p:pic>
          <p:nvPicPr>
            <p:cNvPr id="26" name="Elgg 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69575" y="1259431"/>
              <a:ext cx="1395762" cy="837458"/>
            </a:xfrm>
            <a:prstGeom prst="rect">
              <a:avLst/>
            </a:prstGeom>
          </p:spPr>
        </p:pic>
        <p:pic>
          <p:nvPicPr>
            <p:cNvPr id="27" name="CDO Client 1"/>
            <p:cNvPicPr>
              <a:picLocks noChangeAspect="1"/>
            </p:cNvPicPr>
            <p:nvPr/>
          </p:nvPicPr>
          <p:blipFill>
            <a:blip r:embed="rId12"/>
            <a:stretch>
              <a:fillRect/>
            </a:stretch>
          </p:blipFill>
          <p:spPr>
            <a:xfrm>
              <a:off x="4722417" y="1302503"/>
              <a:ext cx="635503" cy="702692"/>
            </a:xfrm>
            <a:prstGeom prst="rect">
              <a:avLst/>
            </a:prstGeom>
          </p:spPr>
        </p:pic>
        <p:sp>
          <p:nvSpPr>
            <p:cNvPr id="28" name="Rectangle SN 1"/>
            <p:cNvSpPr/>
            <p:nvPr/>
          </p:nvSpPr>
          <p:spPr>
            <a:xfrm>
              <a:off x="3155414" y="1194890"/>
              <a:ext cx="2259587" cy="1131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31" name="Group SN2"/>
          <p:cNvGrpSpPr/>
          <p:nvPr/>
        </p:nvGrpSpPr>
        <p:grpSpPr>
          <a:xfrm>
            <a:off x="3131640" y="1205306"/>
            <a:ext cx="2259587" cy="1131601"/>
            <a:chOff x="3155414" y="1194890"/>
            <a:chExt cx="2259587" cy="1131601"/>
          </a:xfrm>
        </p:grpSpPr>
        <p:pic>
          <p:nvPicPr>
            <p:cNvPr id="32" name="Elgg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69575" y="1259431"/>
              <a:ext cx="1395762" cy="837458"/>
            </a:xfrm>
            <a:prstGeom prst="rect">
              <a:avLst/>
            </a:prstGeom>
          </p:spPr>
        </p:pic>
        <p:pic>
          <p:nvPicPr>
            <p:cNvPr id="33" name="CDO Client 2"/>
            <p:cNvPicPr>
              <a:picLocks noChangeAspect="1"/>
            </p:cNvPicPr>
            <p:nvPr/>
          </p:nvPicPr>
          <p:blipFill>
            <a:blip r:embed="rId12"/>
            <a:stretch>
              <a:fillRect/>
            </a:stretch>
          </p:blipFill>
          <p:spPr>
            <a:xfrm>
              <a:off x="4722417" y="1302503"/>
              <a:ext cx="635503" cy="702692"/>
            </a:xfrm>
            <a:prstGeom prst="rect">
              <a:avLst/>
            </a:prstGeom>
          </p:spPr>
        </p:pic>
        <p:sp>
          <p:nvSpPr>
            <p:cNvPr id="34" name="Rectangle SN 2"/>
            <p:cNvSpPr/>
            <p:nvPr/>
          </p:nvSpPr>
          <p:spPr>
            <a:xfrm>
              <a:off x="3155414" y="1194890"/>
              <a:ext cx="2259587" cy="1131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pic>
        <p:nvPicPr>
          <p:cNvPr id="35" name="Picture 34"/>
          <p:cNvPicPr>
            <a:picLocks noChangeAspect="1"/>
          </p:cNvPicPr>
          <p:nvPr/>
        </p:nvPicPr>
        <p:blipFill>
          <a:blip r:embed="rId13"/>
          <a:stretch>
            <a:fillRect/>
          </a:stretch>
        </p:blipFill>
        <p:spPr>
          <a:xfrm>
            <a:off x="4617712" y="1488424"/>
            <a:ext cx="756222" cy="892262"/>
          </a:xfrm>
          <a:prstGeom prst="rect">
            <a:avLst/>
          </a:prstGeom>
        </p:spPr>
      </p:pic>
      <p:pic>
        <p:nvPicPr>
          <p:cNvPr id="36" name="Picture 35"/>
          <p:cNvPicPr>
            <a:picLocks noChangeAspect="1"/>
          </p:cNvPicPr>
          <p:nvPr/>
        </p:nvPicPr>
        <p:blipFill>
          <a:blip r:embed="rId14"/>
          <a:stretch>
            <a:fillRect/>
          </a:stretch>
        </p:blipFill>
        <p:spPr>
          <a:xfrm>
            <a:off x="4700533" y="1907194"/>
            <a:ext cx="1023595" cy="657710"/>
          </a:xfrm>
          <a:prstGeom prst="rect">
            <a:avLst/>
          </a:prstGeom>
        </p:spPr>
      </p:pic>
      <p:grpSp>
        <p:nvGrpSpPr>
          <p:cNvPr id="42" name="Group 41"/>
          <p:cNvGrpSpPr/>
          <p:nvPr/>
        </p:nvGrpSpPr>
        <p:grpSpPr>
          <a:xfrm>
            <a:off x="1607630" y="2064997"/>
            <a:ext cx="4715417" cy="499907"/>
            <a:chOff x="1607630" y="2064997"/>
            <a:chExt cx="4715417" cy="499907"/>
          </a:xfrm>
        </p:grpSpPr>
        <p:pic>
          <p:nvPicPr>
            <p:cNvPr id="40" name="Picture 39"/>
            <p:cNvPicPr>
              <a:picLocks noChangeAspect="1"/>
            </p:cNvPicPr>
            <p:nvPr/>
          </p:nvPicPr>
          <p:blipFill>
            <a:blip r:embed="rId15"/>
            <a:stretch>
              <a:fillRect/>
            </a:stretch>
          </p:blipFill>
          <p:spPr>
            <a:xfrm>
              <a:off x="1607630" y="2064997"/>
              <a:ext cx="516098" cy="499907"/>
            </a:xfrm>
            <a:prstGeom prst="rect">
              <a:avLst/>
            </a:prstGeom>
          </p:spPr>
        </p:pic>
        <p:pic>
          <p:nvPicPr>
            <p:cNvPr id="41" name="Picture 40"/>
            <p:cNvPicPr>
              <a:picLocks noChangeAspect="1"/>
            </p:cNvPicPr>
            <p:nvPr/>
          </p:nvPicPr>
          <p:blipFill rotWithShape="1">
            <a:blip r:embed="rId15"/>
            <a:srcRect/>
            <a:stretch/>
          </p:blipFill>
          <p:spPr>
            <a:xfrm>
              <a:off x="5806949" y="2064997"/>
              <a:ext cx="516098" cy="499907"/>
            </a:xfrm>
            <a:prstGeom prst="rect">
              <a:avLst/>
            </a:prstGeom>
          </p:spPr>
        </p:pic>
      </p:grpSp>
    </p:spTree>
    <p:extLst>
      <p:ext uri="{BB962C8B-B14F-4D97-AF65-F5344CB8AC3E}">
        <p14:creationId xmlns:p14="http://schemas.microsoft.com/office/powerpoint/2010/main" val="341448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2.22222E-6 -2.96296E-6 L -0.14896 -0.00115 " pathEditMode="relative" rAng="0" ptsTypes="AA">
                                      <p:cBhvr>
                                        <p:cTn id="6" dur="2000" fill="hold"/>
                                        <p:tgtEl>
                                          <p:spTgt spid="30"/>
                                        </p:tgtEl>
                                        <p:attrNameLst>
                                          <p:attrName>ppt_x</p:attrName>
                                          <p:attrName>ppt_y</p:attrName>
                                        </p:attrNameLst>
                                      </p:cBhvr>
                                      <p:rCtr x="-7448" y="-69"/>
                                    </p:animMotion>
                                  </p:childTnLst>
                                </p:cTn>
                              </p:par>
                              <p:par>
                                <p:cTn id="7" presetID="42" presetClass="path" presetSubtype="0" accel="50000" decel="50000" fill="hold" nodeType="withEffect">
                                  <p:stCondLst>
                                    <p:cond delay="0"/>
                                  </p:stCondLst>
                                  <p:childTnLst>
                                    <p:animMotion origin="layout" path="M -2.22222E-6 -1.85185E-6 L 0.31979 -0.00254 " pathEditMode="relative" rAng="0" ptsTypes="AA">
                                      <p:cBhvr>
                                        <p:cTn id="8" dur="2000" fill="hold"/>
                                        <p:tgtEl>
                                          <p:spTgt spid="31"/>
                                        </p:tgtEl>
                                        <p:attrNameLst>
                                          <p:attrName>ppt_x</p:attrName>
                                          <p:attrName>ppt_y</p:attrName>
                                        </p:attrNameLst>
                                      </p:cBhvr>
                                      <p:rCtr x="15990" y="-139"/>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6" presetClass="emph" presetSubtype="0" fill="hold" nodeType="clickEffect">
                                  <p:stCondLst>
                                    <p:cond delay="0"/>
                                  </p:stCondLst>
                                  <p:childTnLst>
                                    <p:animScale>
                                      <p:cBhvr>
                                        <p:cTn id="16" dur="2000" fill="hold"/>
                                        <p:tgtEl>
                                          <p:spTgt spid="35"/>
                                        </p:tgtEl>
                                      </p:cBhvr>
                                      <p:by x="75000" y="75000"/>
                                    </p:animScale>
                                  </p:childTnLst>
                                </p:cTn>
                              </p:par>
                              <p:par>
                                <p:cTn id="17" presetID="42" presetClass="path" presetSubtype="0" accel="50000" decel="50000" fill="hold" nodeType="withEffect">
                                  <p:stCondLst>
                                    <p:cond delay="0"/>
                                  </p:stCondLst>
                                  <p:childTnLst>
                                    <p:animMotion origin="layout" path="M -4.16667E-6 4.07407E-6 L 0.00087 -0.04885 " pathEditMode="relative" rAng="0" ptsTypes="AA">
                                      <p:cBhvr>
                                        <p:cTn id="18" dur="2000" fill="hold"/>
                                        <p:tgtEl>
                                          <p:spTgt spid="35"/>
                                        </p:tgtEl>
                                        <p:attrNameLst>
                                          <p:attrName>ppt_x</p:attrName>
                                          <p:attrName>ppt_y</p:attrName>
                                        </p:attrNameLst>
                                      </p:cBhvr>
                                      <p:rCtr x="35" y="-2454"/>
                                    </p:animMotion>
                                  </p:childTnLst>
                                </p:cTn>
                              </p:par>
                              <p:par>
                                <p:cTn id="19" presetID="10" presetClass="entr" presetSubtype="0" fill="hold" nodeType="withEffect">
                                  <p:stCondLst>
                                    <p:cond delay="160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Replies</a:t>
            </a:r>
            <a:r>
              <a:rPr lang="el-GR" dirty="0" smtClean="0"/>
              <a:t> (1/2)</a:t>
            </a:r>
            <a:endParaRPr lang="el-GR" dirty="0"/>
          </a:p>
        </p:txBody>
      </p:sp>
      <p:sp>
        <p:nvSpPr>
          <p:cNvPr id="3" name="Footer Placeholder 2"/>
          <p:cNvSpPr>
            <a:spLocks noGrp="1"/>
          </p:cNvSpPr>
          <p:nvPr>
            <p:ph type="ftr" sz="quarter" idx="11"/>
          </p:nvPr>
        </p:nvSpPr>
        <p:spPr>
          <a:xfrm>
            <a:off x="2649721" y="6425743"/>
            <a:ext cx="3431814" cy="296367"/>
          </a:xfrm>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13</a:t>
            </a:fld>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7138" y="1376194"/>
            <a:ext cx="4249724" cy="4816354"/>
          </a:xfrm>
          <a:prstGeom prst="rect">
            <a:avLst/>
          </a:prstGeom>
        </p:spPr>
      </p:pic>
    </p:spTree>
    <p:extLst>
      <p:ext uri="{BB962C8B-B14F-4D97-AF65-F5344CB8AC3E}">
        <p14:creationId xmlns:p14="http://schemas.microsoft.com/office/powerpoint/2010/main" val="44644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28800"/>
            <a:ext cx="8229600" cy="2574304"/>
          </a:xfrm>
          <a:prstGeom prst="rect">
            <a:avLst/>
          </a:prstGeom>
        </p:spPr>
      </p:pic>
      <p:sp>
        <p:nvSpPr>
          <p:cNvPr id="2" name="Title 1"/>
          <p:cNvSpPr>
            <a:spLocks noGrp="1"/>
          </p:cNvSpPr>
          <p:nvPr>
            <p:ph type="title"/>
          </p:nvPr>
        </p:nvSpPr>
        <p:spPr>
          <a:xfrm>
            <a:off x="457200" y="152400"/>
            <a:ext cx="8229600" cy="990600"/>
          </a:xfrm>
        </p:spPr>
        <p:txBody>
          <a:bodyPr/>
          <a:lstStyle/>
          <a:p>
            <a:r>
              <a:rPr lang="en-US" dirty="0" smtClean="0"/>
              <a:t>Automated Replies</a:t>
            </a:r>
            <a:r>
              <a:rPr lang="el-GR" dirty="0" smtClean="0"/>
              <a:t> (2/2)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14</a:t>
            </a:fld>
            <a:endParaRPr lang="en-GB"/>
          </a:p>
        </p:txBody>
      </p:sp>
      <p:sp>
        <p:nvSpPr>
          <p:cNvPr id="16" name="Rectangle 15"/>
          <p:cNvSpPr/>
          <p:nvPr/>
        </p:nvSpPr>
        <p:spPr>
          <a:xfrm>
            <a:off x="1043608" y="2420888"/>
            <a:ext cx="9612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 name="Rectangle 16"/>
          <p:cNvSpPr/>
          <p:nvPr/>
        </p:nvSpPr>
        <p:spPr>
          <a:xfrm>
            <a:off x="2699792" y="2420888"/>
            <a:ext cx="5832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Rectangle 17"/>
          <p:cNvSpPr/>
          <p:nvPr/>
        </p:nvSpPr>
        <p:spPr>
          <a:xfrm>
            <a:off x="3419872" y="2420888"/>
            <a:ext cx="558104"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628800"/>
            <a:ext cx="8229600" cy="3039248"/>
          </a:xfrm>
          <a:prstGeom prst="rect">
            <a:avLst/>
          </a:prstGeom>
        </p:spPr>
      </p:pic>
      <p:sp>
        <p:nvSpPr>
          <p:cNvPr id="20" name="Rectangle 19"/>
          <p:cNvSpPr/>
          <p:nvPr/>
        </p:nvSpPr>
        <p:spPr>
          <a:xfrm>
            <a:off x="2965496" y="2420888"/>
            <a:ext cx="990152"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2" name="Rectangle 21"/>
          <p:cNvSpPr/>
          <p:nvPr/>
        </p:nvSpPr>
        <p:spPr>
          <a:xfrm>
            <a:off x="4341688" y="2420888"/>
            <a:ext cx="6120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 name="Rectangle 22"/>
          <p:cNvSpPr/>
          <p:nvPr/>
        </p:nvSpPr>
        <p:spPr>
          <a:xfrm>
            <a:off x="5193878" y="2425651"/>
            <a:ext cx="6120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1059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ppt_x"/>
                                          </p:val>
                                        </p:tav>
                                        <p:tav tm="100000">
                                          <p:val>
                                            <p:strVal val="#ppt_x"/>
                                          </p:val>
                                        </p:tav>
                                      </p:tavLst>
                                    </p:anim>
                                    <p:anim calcmode="lin" valueType="num">
                                      <p:cBhvr additive="base">
                                        <p:cTn id="21" dur="500" fill="hold"/>
                                        <p:tgtEl>
                                          <p:spTgt spid="20"/>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ppt_x"/>
                                          </p:val>
                                        </p:tav>
                                        <p:tav tm="100000">
                                          <p:val>
                                            <p:strVal val="#ppt_x"/>
                                          </p:val>
                                        </p:tav>
                                      </p:tavLst>
                                    </p:anim>
                                    <p:anim calcmode="lin" valueType="num">
                                      <p:cBhvr additive="base">
                                        <p:cTn id="2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p:bldP spid="22"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Classification</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15</a:t>
            </a:fld>
            <a:endParaRPr lang="en-GB"/>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539711"/>
            <a:ext cx="8229600" cy="4296103"/>
          </a:xfrm>
        </p:spPr>
      </p:pic>
    </p:spTree>
    <p:extLst>
      <p:ext uri="{BB962C8B-B14F-4D97-AF65-F5344CB8AC3E}">
        <p14:creationId xmlns:p14="http://schemas.microsoft.com/office/powerpoint/2010/main" val="3165543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Evaluation</a:t>
            </a:r>
            <a:endParaRPr lang="en-GB" dirty="0"/>
          </a:p>
        </p:txBody>
      </p:sp>
      <p:sp>
        <p:nvSpPr>
          <p:cNvPr id="3" name="2 - Θέση κειμένου"/>
          <p:cNvSpPr>
            <a:spLocks noGrp="1"/>
          </p:cNvSpPr>
          <p:nvPr>
            <p:ph type="body" idx="1"/>
          </p:nvPr>
        </p:nvSpPr>
        <p:spPr/>
        <p:txBody>
          <a:bodyPr/>
          <a:lstStyle/>
          <a:p>
            <a:endParaRPr lang="en-GB"/>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16</a:t>
            </a:fld>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Evaluation Process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17</a:t>
            </a:fld>
            <a:endParaRPr lang="en-GB"/>
          </a:p>
        </p:txBody>
      </p:sp>
      <p:sp>
        <p:nvSpPr>
          <p:cNvPr id="5" name="Content Placeholder 4"/>
          <p:cNvSpPr>
            <a:spLocks noGrp="1"/>
          </p:cNvSpPr>
          <p:nvPr>
            <p:ph sz="quarter" idx="1"/>
          </p:nvPr>
        </p:nvSpPr>
        <p:spPr/>
        <p:txBody>
          <a:bodyPr/>
          <a:lstStyle/>
          <a:p>
            <a:r>
              <a:rPr lang="en-US" dirty="0" smtClean="0"/>
              <a:t>Focusing on User Interface</a:t>
            </a:r>
          </a:p>
          <a:p>
            <a:r>
              <a:rPr lang="en-US" dirty="0" smtClean="0"/>
              <a:t>User </a:t>
            </a:r>
            <a:r>
              <a:rPr lang="en-US" dirty="0"/>
              <a:t>evaluation conducted</a:t>
            </a:r>
            <a:endParaRPr lang="en-US" dirty="0" smtClean="0"/>
          </a:p>
          <a:p>
            <a:r>
              <a:rPr lang="en-US" dirty="0" smtClean="0"/>
              <a:t>Results point to user requirements and user feedback</a:t>
            </a:r>
          </a:p>
          <a:p>
            <a:pPr marL="0" indent="0">
              <a:buNone/>
            </a:pPr>
            <a:endParaRPr lang="el-GR" dirty="0"/>
          </a:p>
        </p:txBody>
      </p:sp>
      <p:pic>
        <p:nvPicPr>
          <p:cNvPr id="6" name="Picture 5"/>
          <p:cNvPicPr>
            <a:picLocks noChangeAspect="1"/>
          </p:cNvPicPr>
          <p:nvPr/>
        </p:nvPicPr>
        <p:blipFill>
          <a:blip r:embed="rId3"/>
          <a:stretch>
            <a:fillRect/>
          </a:stretch>
        </p:blipFill>
        <p:spPr>
          <a:xfrm>
            <a:off x="1814512" y="2870835"/>
            <a:ext cx="5514975" cy="3286125"/>
          </a:xfrm>
          <a:prstGeom prst="rect">
            <a:avLst/>
          </a:prstGeom>
        </p:spPr>
      </p:pic>
    </p:spTree>
    <p:extLst>
      <p:ext uri="{BB962C8B-B14F-4D97-AF65-F5344CB8AC3E}">
        <p14:creationId xmlns:p14="http://schemas.microsoft.com/office/powerpoint/2010/main" val="3939292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Feedback</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18</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818446"/>
            <a:ext cx="8229600" cy="3738633"/>
          </a:xfrm>
        </p:spPr>
      </p:pic>
    </p:spTree>
    <p:extLst>
      <p:ext uri="{BB962C8B-B14F-4D97-AF65-F5344CB8AC3E}">
        <p14:creationId xmlns:p14="http://schemas.microsoft.com/office/powerpoint/2010/main" val="1626123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Evaluated Architecture</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19</a:t>
            </a:fld>
            <a:endParaRPr lang="en-GB"/>
          </a:p>
        </p:txBody>
      </p:sp>
      <p:pic>
        <p:nvPicPr>
          <p:cNvPr id="8" name="Content Placeholder 7"/>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081047" y="1219200"/>
            <a:ext cx="4981905" cy="4937125"/>
          </a:xfrm>
        </p:spPr>
      </p:pic>
      <p:sp>
        <p:nvSpPr>
          <p:cNvPr id="5" name="TextBox 4"/>
          <p:cNvSpPr txBox="1"/>
          <p:nvPr/>
        </p:nvSpPr>
        <p:spPr>
          <a:xfrm>
            <a:off x="6403848" y="5445224"/>
            <a:ext cx="2282952" cy="646331"/>
          </a:xfrm>
          <a:prstGeom prst="rect">
            <a:avLst/>
          </a:prstGeom>
          <a:noFill/>
        </p:spPr>
        <p:txBody>
          <a:bodyPr wrap="square" rtlCol="0">
            <a:spAutoFit/>
          </a:bodyPr>
          <a:lstStyle/>
          <a:p>
            <a:pPr algn="ctr"/>
            <a:r>
              <a:rPr lang="en-US" dirty="0" smtClean="0"/>
              <a:t>All VMs in </a:t>
            </a:r>
          </a:p>
          <a:p>
            <a:pPr algn="ctr"/>
            <a:r>
              <a:rPr lang="en-US" dirty="0" smtClean="0"/>
              <a:t>Amazon Web Services</a:t>
            </a:r>
            <a:endParaRPr lang="el-GR" dirty="0"/>
          </a:p>
        </p:txBody>
      </p:sp>
    </p:spTree>
    <p:extLst>
      <p:ext uri="{BB962C8B-B14F-4D97-AF65-F5344CB8AC3E}">
        <p14:creationId xmlns:p14="http://schemas.microsoft.com/office/powerpoint/2010/main" val="3981006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Agenda</a:t>
            </a:r>
            <a:endParaRPr lang="en-GB" dirty="0"/>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normAutofit/>
          </a:bodyPr>
          <a:lstStyle/>
          <a:p>
            <a:fld id="{5A039058-1920-4143-8EFA-8E582B1DAF65}" type="slidenum">
              <a:rPr lang="en-GB" smtClean="0"/>
              <a:pPr/>
              <a:t>2</a:t>
            </a:fld>
            <a:endParaRPr lang="en-GB"/>
          </a:p>
        </p:txBody>
      </p:sp>
      <p:sp>
        <p:nvSpPr>
          <p:cNvPr id="3" name="2 - Θέση περιεχομένου"/>
          <p:cNvSpPr>
            <a:spLocks noGrp="1"/>
          </p:cNvSpPr>
          <p:nvPr>
            <p:ph sz="quarter" idx="1"/>
          </p:nvPr>
        </p:nvSpPr>
        <p:spPr/>
        <p:txBody>
          <a:bodyPr>
            <a:normAutofit/>
          </a:bodyPr>
          <a:lstStyle/>
          <a:p>
            <a:r>
              <a:rPr lang="en-US" dirty="0" smtClean="0"/>
              <a:t>Motivation</a:t>
            </a:r>
          </a:p>
          <a:p>
            <a:r>
              <a:rPr lang="en-GB" dirty="0" smtClean="0"/>
              <a:t>Design and Implementation</a:t>
            </a:r>
            <a:endParaRPr lang="en-GB" sz="2000" dirty="0" smtClean="0"/>
          </a:p>
          <a:p>
            <a:r>
              <a:rPr lang="en-US" dirty="0" smtClean="0"/>
              <a:t>Evaluation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Response </a:t>
            </a:r>
            <a:r>
              <a:rPr lang="en-US" dirty="0"/>
              <a:t>t</a:t>
            </a:r>
            <a:r>
              <a:rPr lang="en-US" dirty="0" smtClean="0"/>
              <a:t>ime, adding </a:t>
            </a:r>
            <a:r>
              <a:rPr lang="en-US" dirty="0" err="1" smtClean="0"/>
              <a:t>Memcaches</a:t>
            </a:r>
            <a:r>
              <a:rPr lang="en-US" dirty="0" smtClean="0"/>
              <a:t> (1/2)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20</a:t>
            </a:fld>
            <a:endParaRPr lang="en-GB"/>
          </a:p>
        </p:txBody>
      </p:sp>
      <p:pic>
        <p:nvPicPr>
          <p:cNvPr id="7" name="Content Placeholder 6"/>
          <p:cNvPicPr>
            <a:picLocks noGrp="1" noChangeAspect="1"/>
          </p:cNvPicPr>
          <p:nvPr>
            <p:ph sz="quarter" idx="1"/>
          </p:nvPr>
        </p:nvPicPr>
        <p:blipFill rotWithShape="1">
          <a:blip r:embed="rId3" cstate="print">
            <a:extLst>
              <a:ext uri="{28A0092B-C50C-407E-A947-70E740481C1C}">
                <a14:useLocalDpi xmlns:a14="http://schemas.microsoft.com/office/drawing/2010/main" val="0"/>
              </a:ext>
            </a:extLst>
          </a:blip>
          <a:srcRect l="8745" t="16865" r="6683" b="14585"/>
          <a:stretch/>
        </p:blipFill>
        <p:spPr>
          <a:xfrm>
            <a:off x="1691679" y="1412776"/>
            <a:ext cx="5904657" cy="3384376"/>
          </a:xfrm>
        </p:spPr>
      </p:pic>
      <p:graphicFrame>
        <p:nvGraphicFramePr>
          <p:cNvPr id="8" name="Table 7"/>
          <p:cNvGraphicFramePr>
            <a:graphicFrameLocks noGrp="1"/>
          </p:cNvGraphicFramePr>
          <p:nvPr>
            <p:extLst>
              <p:ext uri="{D42A27DB-BD31-4B8C-83A1-F6EECF244321}">
                <p14:modId xmlns:p14="http://schemas.microsoft.com/office/powerpoint/2010/main" val="3885491904"/>
              </p:ext>
            </p:extLst>
          </p:nvPr>
        </p:nvGraphicFramePr>
        <p:xfrm>
          <a:off x="457200" y="4797152"/>
          <a:ext cx="4608512" cy="1112520"/>
        </p:xfrm>
        <a:graphic>
          <a:graphicData uri="http://schemas.openxmlformats.org/drawingml/2006/table">
            <a:tbl>
              <a:tblPr firstRow="1" bandRow="1">
                <a:tableStyleId>{2D5ABB26-0587-4C30-8999-92F81FD0307C}</a:tableStyleId>
              </a:tblPr>
              <a:tblGrid>
                <a:gridCol w="720080"/>
                <a:gridCol w="3888432"/>
              </a:tblGrid>
              <a:tr h="370840">
                <a:tc>
                  <a:txBody>
                    <a:bodyPr/>
                    <a:lstStyle/>
                    <a:p>
                      <a:r>
                        <a:rPr lang="en-US" dirty="0" smtClean="0">
                          <a:latin typeface="Adobe Caslon Pro" panose="0205050205050A020403" pitchFamily="18" charset="0"/>
                        </a:rPr>
                        <a:t>L1</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Adobe Caslon Pro" panose="0205050205050A020403" pitchFamily="18" charset="0"/>
                        </a:rPr>
                        <a:t>10 users request 2 applications</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L2</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10 users request 4 applications</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L3</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10 users request 8 applications</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80937275"/>
              </p:ext>
            </p:extLst>
          </p:nvPr>
        </p:nvGraphicFramePr>
        <p:xfrm>
          <a:off x="5370512" y="4797152"/>
          <a:ext cx="3593975" cy="1475270"/>
        </p:xfrm>
        <a:graphic>
          <a:graphicData uri="http://schemas.openxmlformats.org/drawingml/2006/table">
            <a:tbl>
              <a:tblPr firstRow="1" bandRow="1">
                <a:tableStyleId>{2D5ABB26-0587-4C30-8999-92F81FD0307C}</a:tableStyleId>
              </a:tblPr>
              <a:tblGrid>
                <a:gridCol w="569640"/>
                <a:gridCol w="3024335"/>
              </a:tblGrid>
              <a:tr h="330054">
                <a:tc>
                  <a:txBody>
                    <a:bodyPr/>
                    <a:lstStyle/>
                    <a:p>
                      <a:r>
                        <a:rPr lang="en-US" dirty="0" smtClean="0">
                          <a:latin typeface="Adobe Caslon Pro" panose="0205050205050A020403" pitchFamily="18" charset="0"/>
                        </a:rPr>
                        <a:t>C1</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Adobe Caslon Pro" panose="0205050205050A020403" pitchFamily="18" charset="0"/>
                        </a:rPr>
                        <a:t>No memcac</a:t>
                      </a:r>
                      <a:r>
                        <a:rPr lang="en-US" baseline="0" dirty="0" smtClean="0">
                          <a:latin typeface="Adobe Caslon Pro" panose="0205050205050A020403" pitchFamily="18" charset="0"/>
                        </a:rPr>
                        <a:t>hed node</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0054">
                <a:tc>
                  <a:txBody>
                    <a:bodyPr/>
                    <a:lstStyle/>
                    <a:p>
                      <a:r>
                        <a:rPr lang="en-US" dirty="0" smtClean="0">
                          <a:latin typeface="Adobe Caslon Pro" panose="0205050205050A020403" pitchFamily="18" charset="0"/>
                        </a:rPr>
                        <a:t>C2</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One memcached node</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0054">
                <a:tc>
                  <a:txBody>
                    <a:bodyPr/>
                    <a:lstStyle/>
                    <a:p>
                      <a:r>
                        <a:rPr lang="en-US" dirty="0" smtClean="0">
                          <a:latin typeface="Adobe Caslon Pro" panose="0205050205050A020403" pitchFamily="18" charset="0"/>
                        </a:rPr>
                        <a:t>C3</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Two memcached node</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7990">
                <a:tc>
                  <a:txBody>
                    <a:bodyPr/>
                    <a:lstStyle/>
                    <a:p>
                      <a:r>
                        <a:rPr lang="en-US" dirty="0" smtClean="0">
                          <a:latin typeface="Adobe Caslon Pro" panose="0205050205050A020403" pitchFamily="18" charset="0"/>
                        </a:rPr>
                        <a:t>C4</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latin typeface="Adobe Caslon Pro" panose="0205050205050A020403" pitchFamily="18" charset="0"/>
                        </a:rPr>
                        <a:t>One mem</a:t>
                      </a:r>
                      <a:r>
                        <a:rPr lang="en-US" sz="1700" baseline="0" dirty="0" smtClean="0">
                          <a:latin typeface="Adobe Caslon Pro" panose="0205050205050A020403" pitchFamily="18" charset="0"/>
                        </a:rPr>
                        <a:t>cached with two SNE</a:t>
                      </a:r>
                      <a:endParaRPr lang="el-GR" sz="17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3491880" y="1412776"/>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Rectangle 9"/>
          <p:cNvSpPr/>
          <p:nvPr/>
        </p:nvSpPr>
        <p:spPr>
          <a:xfrm>
            <a:off x="5220072" y="1407914"/>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Rectangle 10"/>
          <p:cNvSpPr/>
          <p:nvPr/>
        </p:nvSpPr>
        <p:spPr>
          <a:xfrm>
            <a:off x="6948264" y="1407914"/>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5723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time, adding SNE (2/2)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21</a:t>
            </a:fld>
            <a:endParaRPr lang="en-GB"/>
          </a:p>
        </p:txBody>
      </p:sp>
      <p:pic>
        <p:nvPicPr>
          <p:cNvPr id="6" name="Content Placeholder 5"/>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087781" y="1219200"/>
            <a:ext cx="6968438" cy="4937125"/>
          </a:xfrm>
        </p:spPr>
      </p:pic>
      <p:sp>
        <p:nvSpPr>
          <p:cNvPr id="7" name="Rectangle 6"/>
          <p:cNvSpPr/>
          <p:nvPr/>
        </p:nvSpPr>
        <p:spPr>
          <a:xfrm>
            <a:off x="2865509" y="2420888"/>
            <a:ext cx="720080" cy="28803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59713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CPU utilization</a:t>
            </a:r>
            <a:r>
              <a:rPr lang="en-US" dirty="0"/>
              <a:t>, adding </a:t>
            </a:r>
            <a:r>
              <a:rPr lang="en-US" dirty="0" err="1"/>
              <a:t>Memcaches</a:t>
            </a:r>
            <a:r>
              <a:rPr lang="en-US" dirty="0"/>
              <a:t> </a:t>
            </a:r>
            <a:r>
              <a:rPr lang="en-US" dirty="0" smtClean="0"/>
              <a:t>(1/2)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22</a:t>
            </a:fld>
            <a:endParaRPr lang="en-GB"/>
          </a:p>
        </p:txBody>
      </p:sp>
      <p:pic>
        <p:nvPicPr>
          <p:cNvPr id="6" name="Content Placeholder 5"/>
          <p:cNvPicPr>
            <a:picLocks noGrp="1" noChangeAspect="1"/>
          </p:cNvPicPr>
          <p:nvPr>
            <p:ph sz="quarter" idx="1"/>
          </p:nvPr>
        </p:nvPicPr>
        <p:blipFill rotWithShape="1">
          <a:blip r:embed="rId3" cstate="print">
            <a:extLst>
              <a:ext uri="{28A0092B-C50C-407E-A947-70E740481C1C}">
                <a14:useLocalDpi xmlns:a14="http://schemas.microsoft.com/office/drawing/2010/main" val="0"/>
              </a:ext>
            </a:extLst>
          </a:blip>
          <a:srcRect l="5375" t="17274" r="5376" b="17643"/>
          <a:stretch/>
        </p:blipFill>
        <p:spPr>
          <a:xfrm>
            <a:off x="140236" y="2060847"/>
            <a:ext cx="8896259" cy="3744417"/>
          </a:xfrm>
        </p:spPr>
      </p:pic>
      <p:sp>
        <p:nvSpPr>
          <p:cNvPr id="7" name="Rectangle 6"/>
          <p:cNvSpPr/>
          <p:nvPr/>
        </p:nvSpPr>
        <p:spPr>
          <a:xfrm>
            <a:off x="3149600" y="2049138"/>
            <a:ext cx="342280"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Rectangle 7"/>
          <p:cNvSpPr/>
          <p:nvPr/>
        </p:nvSpPr>
        <p:spPr>
          <a:xfrm>
            <a:off x="5796136" y="2060847"/>
            <a:ext cx="360040"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0851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a:t>
            </a:r>
            <a:r>
              <a:rPr lang="en-US" dirty="0" smtClean="0"/>
              <a:t>utilization, adding SNE (2/2</a:t>
            </a:r>
            <a:r>
              <a:rPr lang="en-US" dirty="0"/>
              <a:t>)</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23</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28712" y="1219200"/>
            <a:ext cx="7886576" cy="4937125"/>
          </a:xfrm>
        </p:spPr>
      </p:pic>
      <p:sp>
        <p:nvSpPr>
          <p:cNvPr id="8" name="Rectangle 7"/>
          <p:cNvSpPr/>
          <p:nvPr/>
        </p:nvSpPr>
        <p:spPr>
          <a:xfrm>
            <a:off x="5364088" y="3068960"/>
            <a:ext cx="720080" cy="28803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Rectangle 8"/>
          <p:cNvSpPr/>
          <p:nvPr/>
        </p:nvSpPr>
        <p:spPr>
          <a:xfrm>
            <a:off x="6939688" y="3051795"/>
            <a:ext cx="720080" cy="28803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90186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00336"/>
          </a:xfrm>
        </p:spPr>
        <p:txBody>
          <a:bodyPr/>
          <a:lstStyle/>
          <a:p>
            <a:r>
              <a:rPr lang="en-US" dirty="0"/>
              <a:t>Evaluation of classification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24</a:t>
            </a:fld>
            <a:endParaRPr lang="en-GB"/>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29" y="3140968"/>
            <a:ext cx="7095238" cy="1971429"/>
          </a:xfrm>
          <a:prstGeom prst="rect">
            <a:avLst/>
          </a:prstGeom>
        </p:spPr>
      </p:pic>
      <p:pic>
        <p:nvPicPr>
          <p:cNvPr id="6" name="Picture 5"/>
          <p:cNvPicPr>
            <a:picLocks noChangeAspect="1"/>
          </p:cNvPicPr>
          <p:nvPr/>
        </p:nvPicPr>
        <p:blipFill>
          <a:blip r:embed="rId4"/>
          <a:stretch>
            <a:fillRect/>
          </a:stretch>
        </p:blipFill>
        <p:spPr>
          <a:xfrm>
            <a:off x="1362075" y="1334852"/>
            <a:ext cx="6419850" cy="15240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742725481"/>
              </p:ext>
            </p:extLst>
          </p:nvPr>
        </p:nvGraphicFramePr>
        <p:xfrm>
          <a:off x="1603248" y="3501008"/>
          <a:ext cx="6096000" cy="741680"/>
        </p:xfrm>
        <a:graphic>
          <a:graphicData uri="http://schemas.openxmlformats.org/drawingml/2006/table">
            <a:tbl>
              <a:tblPr bandRow="1">
                <a:tableStyleId>{0E3FDE45-AF77-4B5C-9715-49D594BDF05E}</a:tableStyleId>
              </a:tblPr>
              <a:tblGrid>
                <a:gridCol w="3048000"/>
                <a:gridCol w="3048000"/>
              </a:tblGrid>
              <a:tr h="370840">
                <a:tc>
                  <a:txBody>
                    <a:bodyPr/>
                    <a:lstStyle/>
                    <a:p>
                      <a:r>
                        <a:rPr lang="en-US" dirty="0" smtClean="0"/>
                        <a:t>True Positive</a:t>
                      </a:r>
                      <a:endParaRPr lang="el-GR" dirty="0"/>
                    </a:p>
                  </a:txBody>
                  <a:tcPr/>
                </a:tc>
                <a:tc>
                  <a:txBody>
                    <a:bodyPr/>
                    <a:lstStyle/>
                    <a:p>
                      <a:r>
                        <a:rPr lang="el-GR" dirty="0" smtClean="0"/>
                        <a:t>85</a:t>
                      </a:r>
                      <a:endParaRPr lang="el-GR" dirty="0"/>
                    </a:p>
                  </a:txBody>
                  <a:tcPr/>
                </a:tc>
              </a:tr>
              <a:tr h="370840">
                <a:tc>
                  <a:txBody>
                    <a:bodyPr/>
                    <a:lstStyle/>
                    <a:p>
                      <a:r>
                        <a:rPr lang="en-US" dirty="0" smtClean="0"/>
                        <a:t>False Negative</a:t>
                      </a:r>
                      <a:endParaRPr lang="el-GR" dirty="0"/>
                    </a:p>
                  </a:txBody>
                  <a:tcPr/>
                </a:tc>
                <a:tc>
                  <a:txBody>
                    <a:bodyPr/>
                    <a:lstStyle/>
                    <a:p>
                      <a:r>
                        <a:rPr lang="el-GR" dirty="0" smtClean="0"/>
                        <a:t>65</a:t>
                      </a:r>
                      <a:endParaRPr lang="el-GR"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87636710"/>
              </p:ext>
            </p:extLst>
          </p:nvPr>
        </p:nvGraphicFramePr>
        <p:xfrm>
          <a:off x="1524000" y="4990991"/>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Accuracy</a:t>
                      </a:r>
                      <a:endParaRPr lang="el-GR" dirty="0"/>
                    </a:p>
                  </a:txBody>
                  <a:tcPr/>
                </a:tc>
                <a:tc>
                  <a:txBody>
                    <a:bodyPr/>
                    <a:lstStyle/>
                    <a:p>
                      <a:r>
                        <a:rPr kumimoji="0" lang="el-GR" b="0" i="0" kern="1200" dirty="0" smtClean="0">
                          <a:solidFill>
                            <a:schemeClr val="lt1"/>
                          </a:solidFill>
                          <a:effectLst/>
                          <a:latin typeface="+mn-lt"/>
                          <a:ea typeface="+mn-ea"/>
                          <a:cs typeface="+mn-cs"/>
                        </a:rPr>
                        <a:t>56.67%</a:t>
                      </a:r>
                      <a:endParaRPr lang="el-GR" dirty="0"/>
                    </a:p>
                  </a:txBody>
                  <a:tcPr/>
                </a:tc>
              </a:tr>
            </a:tbl>
          </a:graphicData>
        </a:graphic>
      </p:graphicFrame>
    </p:spTree>
    <p:extLst>
      <p:ext uri="{BB962C8B-B14F-4D97-AF65-F5344CB8AC3E}">
        <p14:creationId xmlns:p14="http://schemas.microsoft.com/office/powerpoint/2010/main" val="264772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ppt_x"/>
                                          </p:val>
                                        </p:tav>
                                      </p:tavLst>
                                    </p:anim>
                                    <p:anim calcmode="lin" valueType="num">
                                      <p:cBhvr additive="base">
                                        <p:cTn id="13" dur="500"/>
                                        <p:tgtEl>
                                          <p:spTgt spid="10"/>
                                        </p:tgtEl>
                                        <p:attrNameLst>
                                          <p:attrName>ppt_y</p:attrName>
                                        </p:attrNameLst>
                                      </p:cBhvr>
                                      <p:tavLst>
                                        <p:tav tm="0">
                                          <p:val>
                                            <p:strVal val="ppt_y"/>
                                          </p:val>
                                        </p:tav>
                                        <p:tav tm="100000">
                                          <p:val>
                                            <p:strVal val="1+ppt_h/2"/>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Conclusion </a:t>
            </a:r>
            <a:endParaRPr lang="el-GR" dirty="0"/>
          </a:p>
        </p:txBody>
      </p:sp>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25</a:t>
            </a:fld>
            <a:endParaRPr lang="en-GB"/>
          </a:p>
        </p:txBody>
      </p:sp>
      <p:sp>
        <p:nvSpPr>
          <p:cNvPr id="5" name="4 - Θέση περιεχομένου"/>
          <p:cNvSpPr>
            <a:spLocks noGrp="1"/>
          </p:cNvSpPr>
          <p:nvPr>
            <p:ph sz="quarter" idx="1"/>
          </p:nvPr>
        </p:nvSpPr>
        <p:spPr/>
        <p:txBody>
          <a:bodyPr/>
          <a:lstStyle/>
          <a:p>
            <a:r>
              <a:rPr lang="en-US" dirty="0" smtClean="0"/>
              <a:t>Contributions</a:t>
            </a:r>
          </a:p>
          <a:p>
            <a:pPr lvl="1"/>
            <a:r>
              <a:rPr lang="en-US" dirty="0" smtClean="0"/>
              <a:t>Extensive user evaluation</a:t>
            </a:r>
          </a:p>
          <a:p>
            <a:pPr lvl="1"/>
            <a:r>
              <a:rPr lang="en-US" dirty="0" smtClean="0"/>
              <a:t>A social network User Interface is implemented for DevOps cloud deployment specialists</a:t>
            </a:r>
          </a:p>
          <a:p>
            <a:pPr lvl="1"/>
            <a:r>
              <a:rPr lang="en-US" dirty="0" smtClean="0"/>
              <a:t>A scalable system architecture of our SNP is presented</a:t>
            </a:r>
          </a:p>
          <a:p>
            <a:pPr lvl="1"/>
            <a:r>
              <a:rPr lang="en-US" dirty="0"/>
              <a:t>The SN Platform can perform </a:t>
            </a:r>
            <a:r>
              <a:rPr lang="en-US" dirty="0" smtClean="0"/>
              <a:t>topic classification </a:t>
            </a:r>
            <a:r>
              <a:rPr lang="en-US" dirty="0"/>
              <a:t>on the user’s </a:t>
            </a:r>
            <a:r>
              <a:rPr lang="en-US" dirty="0" smtClean="0"/>
              <a:t>input</a:t>
            </a:r>
          </a:p>
          <a:p>
            <a:r>
              <a:rPr lang="en-US" dirty="0" smtClean="0"/>
              <a:t>Future work</a:t>
            </a:r>
          </a:p>
          <a:p>
            <a:pPr lvl="1"/>
            <a:r>
              <a:rPr lang="en-US" dirty="0" smtClean="0"/>
              <a:t>Further </a:t>
            </a:r>
            <a:r>
              <a:rPr lang="en-US" smtClean="0"/>
              <a:t>explore classification</a:t>
            </a:r>
            <a:endParaRPr lang="en-US" dirty="0" smtClean="0"/>
          </a:p>
          <a:p>
            <a:pPr lvl="1"/>
            <a:r>
              <a:rPr lang="en-US" dirty="0" smtClean="0"/>
              <a:t>Extending he integration of our social networking platform with more information repositories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26</a:t>
            </a:fld>
            <a:endParaRPr lang="en-GB" dirty="0"/>
          </a:p>
        </p:txBody>
      </p:sp>
      <p:sp>
        <p:nvSpPr>
          <p:cNvPr id="5" name="4 - Θέση περιεχομένου"/>
          <p:cNvSpPr>
            <a:spLocks noGrp="1"/>
          </p:cNvSpPr>
          <p:nvPr>
            <p:ph sz="quarter" idx="1"/>
          </p:nvPr>
        </p:nvSpPr>
        <p:spPr/>
        <p:txBody>
          <a:bodyPr>
            <a:normAutofit/>
          </a:bodyPr>
          <a:lstStyle/>
          <a:p>
            <a:pPr>
              <a:buNone/>
            </a:pPr>
            <a:r>
              <a:rPr lang="en-US" sz="7200" dirty="0" smtClean="0"/>
              <a:t>Thank you</a:t>
            </a:r>
            <a:endParaRPr lang="el-GR" sz="7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StackOverflow Community</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27</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829652" y="4562290"/>
            <a:ext cx="7643192" cy="1794060"/>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8648" y="1112033"/>
            <a:ext cx="3759821" cy="3983712"/>
          </a:xfrm>
          <a:prstGeom prst="rect">
            <a:avLst/>
          </a:prstGeom>
        </p:spPr>
      </p:pic>
    </p:spTree>
    <p:extLst>
      <p:ext uri="{BB962C8B-B14F-4D97-AF65-F5344CB8AC3E}">
        <p14:creationId xmlns:p14="http://schemas.microsoft.com/office/powerpoint/2010/main" val="33601124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65212" y="82255"/>
            <a:ext cx="8229600" cy="990600"/>
          </a:xfrm>
        </p:spPr>
        <p:txBody>
          <a:bodyPr/>
          <a:lstStyle/>
          <a:p>
            <a:r>
              <a:rPr lang="en-US" dirty="0" smtClean="0"/>
              <a:t>Topic Classification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28</a:t>
            </a:fld>
            <a:endParaRPr lang="en-GB"/>
          </a:p>
        </p:txBody>
      </p:sp>
      <p:pic>
        <p:nvPicPr>
          <p:cNvPr id="10" name="Content Placeholder 9"/>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12648" y="1219200"/>
            <a:ext cx="7919792" cy="4937125"/>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2618" y="4149080"/>
            <a:ext cx="3258005" cy="724001"/>
          </a:xfrm>
          <a:prstGeom prst="rect">
            <a:avLst/>
          </a:prstGeom>
        </p:spPr>
      </p:pic>
    </p:spTree>
    <p:extLst>
      <p:ext uri="{BB962C8B-B14F-4D97-AF65-F5344CB8AC3E}">
        <p14:creationId xmlns:p14="http://schemas.microsoft.com/office/powerpoint/2010/main" val="22518593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Motivation</a:t>
            </a:r>
            <a:endParaRPr lang="en-GB" dirty="0"/>
          </a:p>
        </p:txBody>
      </p:sp>
      <p:sp>
        <p:nvSpPr>
          <p:cNvPr id="3" name="2 - Θέση κειμένου"/>
          <p:cNvSpPr>
            <a:spLocks noGrp="1"/>
          </p:cNvSpPr>
          <p:nvPr>
            <p:ph type="body" idx="1"/>
          </p:nvPr>
        </p:nvSpPr>
        <p:spPr/>
        <p:txBody>
          <a:bodyPr/>
          <a:lstStyle/>
          <a:p>
            <a:endParaRPr lang="en-GB"/>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Context </a:t>
            </a:r>
            <a:endParaRPr lang="en-GB" dirty="0"/>
          </a:p>
        </p:txBody>
      </p:sp>
      <p:sp>
        <p:nvSpPr>
          <p:cNvPr id="13" name="1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11" name="10 - Θέση αριθμού διαφάνειας"/>
          <p:cNvSpPr>
            <a:spLocks noGrp="1"/>
          </p:cNvSpPr>
          <p:nvPr>
            <p:ph type="sldNum" sz="quarter" idx="12"/>
          </p:nvPr>
        </p:nvSpPr>
        <p:spPr/>
        <p:txBody>
          <a:bodyPr>
            <a:normAutofit/>
          </a:bodyPr>
          <a:lstStyle/>
          <a:p>
            <a:fld id="{5A039058-1920-4143-8EFA-8E582B1DAF65}" type="slidenum">
              <a:rPr lang="en-GB" smtClean="0"/>
              <a:pPr/>
              <a:t>4</a:t>
            </a:fld>
            <a:endParaRPr lang="en-GB"/>
          </a:p>
        </p:txBody>
      </p:sp>
      <p:pic>
        <p:nvPicPr>
          <p:cNvPr id="4" name="3 - Θέση περιεχομένου"/>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51726" y="3163887"/>
            <a:ext cx="1852122" cy="1171575"/>
          </a:xfrm>
        </p:spPr>
      </p:pic>
      <p:pic>
        <p:nvPicPr>
          <p:cNvPr id="7" name="6 - Εικόνα" descr="c-is-for-camel.png"/>
          <p:cNvPicPr>
            <a:picLocks noChangeAspect="1"/>
          </p:cNvPicPr>
          <p:nvPr/>
        </p:nvPicPr>
        <p:blipFill>
          <a:blip r:embed="rId4" cstate="print"/>
          <a:stretch>
            <a:fillRect/>
          </a:stretch>
        </p:blipFill>
        <p:spPr>
          <a:xfrm>
            <a:off x="6786578" y="1243316"/>
            <a:ext cx="1714512" cy="2217602"/>
          </a:xfrm>
          <a:prstGeom prst="rect">
            <a:avLst/>
          </a:prstGeom>
        </p:spPr>
      </p:pic>
      <p:pic>
        <p:nvPicPr>
          <p:cNvPr id="8" name="7 - Εικόνα" descr="paasage.jpg"/>
          <p:cNvPicPr>
            <a:picLocks noChangeAspect="1"/>
          </p:cNvPicPr>
          <p:nvPr/>
        </p:nvPicPr>
        <p:blipFill>
          <a:blip r:embed="rId5" cstate="print"/>
          <a:stretch>
            <a:fillRect/>
          </a:stretch>
        </p:blipFill>
        <p:spPr>
          <a:xfrm>
            <a:off x="94602" y="3398526"/>
            <a:ext cx="3017292" cy="1327193"/>
          </a:xfrm>
          <a:prstGeom prst="rect">
            <a:avLst/>
          </a:prstGeom>
        </p:spPr>
      </p:pic>
      <p:pic>
        <p:nvPicPr>
          <p:cNvPr id="10" name="9 - Εικόνα" descr="chef_logo.png"/>
          <p:cNvPicPr>
            <a:picLocks noChangeAspect="1"/>
          </p:cNvPicPr>
          <p:nvPr/>
        </p:nvPicPr>
        <p:blipFill>
          <a:blip r:embed="rId6" cstate="print"/>
          <a:stretch>
            <a:fillRect/>
          </a:stretch>
        </p:blipFill>
        <p:spPr>
          <a:xfrm>
            <a:off x="5857884" y="4572008"/>
            <a:ext cx="2643206" cy="1071411"/>
          </a:xfrm>
          <a:prstGeom prst="rect">
            <a:avLst/>
          </a:prstGeom>
        </p:spPr>
      </p:pic>
      <p:sp>
        <p:nvSpPr>
          <p:cNvPr id="12" name="11 - Διάσημα"/>
          <p:cNvSpPr/>
          <p:nvPr/>
        </p:nvSpPr>
        <p:spPr>
          <a:xfrm flipH="1">
            <a:off x="3123974" y="3382945"/>
            <a:ext cx="928694" cy="1699447"/>
          </a:xfrm>
          <a:prstGeom prst="chevron">
            <a:avLst>
              <a:gd name="adj" fmla="val 58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86268" y="4484955"/>
            <a:ext cx="1380165" cy="1514929"/>
          </a:xfrm>
          <a:prstGeom prst="rect">
            <a:avLst/>
          </a:prstGeom>
        </p:spPr>
      </p:pic>
      <p:grpSp>
        <p:nvGrpSpPr>
          <p:cNvPr id="23" name="Group 22"/>
          <p:cNvGrpSpPr/>
          <p:nvPr/>
        </p:nvGrpSpPr>
        <p:grpSpPr>
          <a:xfrm>
            <a:off x="5119866" y="1243316"/>
            <a:ext cx="1438275" cy="1476375"/>
            <a:chOff x="5184234" y="1243316"/>
            <a:chExt cx="1438275" cy="1476375"/>
          </a:xfrm>
        </p:grpSpPr>
        <p:pic>
          <p:nvPicPr>
            <p:cNvPr id="9" name="Picture 8"/>
            <p:cNvPicPr>
              <a:picLocks noChangeAspect="1"/>
            </p:cNvPicPr>
            <p:nvPr/>
          </p:nvPicPr>
          <p:blipFill>
            <a:blip r:embed="rId8"/>
            <a:stretch>
              <a:fillRect/>
            </a:stretch>
          </p:blipFill>
          <p:spPr>
            <a:xfrm>
              <a:off x="5184234" y="1243316"/>
              <a:ext cx="1438275" cy="1476375"/>
            </a:xfrm>
            <a:prstGeom prst="ellipse">
              <a:avLst/>
            </a:prstGeom>
            <a:ln>
              <a:noFill/>
            </a:ln>
          </p:spPr>
          <p:style>
            <a:lnRef idx="2">
              <a:schemeClr val="accent2"/>
            </a:lnRef>
            <a:fillRef idx="1">
              <a:schemeClr val="lt1"/>
            </a:fillRef>
            <a:effectRef idx="0">
              <a:schemeClr val="accent2"/>
            </a:effectRef>
            <a:fontRef idx="minor">
              <a:schemeClr val="dk1"/>
            </a:fontRef>
          </p:style>
        </p:pic>
        <p:sp>
          <p:nvSpPr>
            <p:cNvPr id="17" name="TextBox 16"/>
            <p:cNvSpPr txBox="1"/>
            <p:nvPr/>
          </p:nvSpPr>
          <p:spPr>
            <a:xfrm>
              <a:off x="5274160" y="1586808"/>
              <a:ext cx="1258421" cy="523220"/>
            </a:xfrm>
            <a:prstGeom prst="rect">
              <a:avLst/>
            </a:prstGeom>
            <a:noFill/>
            <a:ln>
              <a:noFill/>
            </a:ln>
          </p:spPr>
          <p:txBody>
            <a:bodyPr wrap="square" rtlCol="0">
              <a:spAutoFit/>
            </a:bodyPr>
            <a:lstStyle/>
            <a:p>
              <a:pPr algn="ctr"/>
              <a:r>
                <a:rPr lang="en-US" sz="1400" dirty="0" smtClean="0"/>
                <a:t>Quality Assurance</a:t>
              </a:r>
              <a:endParaRPr lang="el-GR" sz="1400" dirty="0"/>
            </a:p>
          </p:txBody>
        </p:sp>
      </p:grpSp>
      <p:grpSp>
        <p:nvGrpSpPr>
          <p:cNvPr id="22" name="Group 21"/>
          <p:cNvGrpSpPr/>
          <p:nvPr/>
        </p:nvGrpSpPr>
        <p:grpSpPr>
          <a:xfrm>
            <a:off x="848804" y="1335245"/>
            <a:ext cx="1400175" cy="1428750"/>
            <a:chOff x="848804" y="1335245"/>
            <a:chExt cx="1400175" cy="1428750"/>
          </a:xfrm>
        </p:grpSpPr>
        <p:pic>
          <p:nvPicPr>
            <p:cNvPr id="18" name="Picture 17"/>
            <p:cNvPicPr>
              <a:picLocks noChangeAspect="1"/>
            </p:cNvPicPr>
            <p:nvPr/>
          </p:nvPicPr>
          <p:blipFill>
            <a:blip r:embed="rId9"/>
            <a:stretch>
              <a:fillRect/>
            </a:stretch>
          </p:blipFill>
          <p:spPr>
            <a:xfrm>
              <a:off x="848804" y="1335245"/>
              <a:ext cx="1400175" cy="1428750"/>
            </a:xfrm>
            <a:prstGeom prst="ellipse">
              <a:avLst/>
            </a:prstGeom>
          </p:spPr>
        </p:pic>
        <p:sp>
          <p:nvSpPr>
            <p:cNvPr id="19" name="TextBox 18"/>
            <p:cNvSpPr txBox="1"/>
            <p:nvPr/>
          </p:nvSpPr>
          <p:spPr>
            <a:xfrm>
              <a:off x="971600" y="1660961"/>
              <a:ext cx="1200966" cy="584775"/>
            </a:xfrm>
            <a:prstGeom prst="rect">
              <a:avLst/>
            </a:prstGeom>
            <a:noFill/>
          </p:spPr>
          <p:txBody>
            <a:bodyPr wrap="square" rtlCol="0">
              <a:spAutoFit/>
            </a:bodyPr>
            <a:lstStyle/>
            <a:p>
              <a:pPr algn="ctr"/>
              <a:r>
                <a:rPr lang="en-US" sz="1400" dirty="0" smtClean="0"/>
                <a:t>Software</a:t>
              </a:r>
              <a:r>
                <a:rPr lang="en-US" dirty="0" smtClean="0"/>
                <a:t> </a:t>
              </a:r>
              <a:r>
                <a:rPr lang="en-US" sz="1400" dirty="0" smtClean="0"/>
                <a:t>Engineering</a:t>
              </a:r>
              <a:endParaRPr lang="el-GR" dirty="0"/>
            </a:p>
          </p:txBody>
        </p:sp>
      </p:grpSp>
      <p:grpSp>
        <p:nvGrpSpPr>
          <p:cNvPr id="24" name="Group 23"/>
          <p:cNvGrpSpPr/>
          <p:nvPr/>
        </p:nvGrpSpPr>
        <p:grpSpPr>
          <a:xfrm>
            <a:off x="3015701" y="3098970"/>
            <a:ext cx="1419225" cy="1409700"/>
            <a:chOff x="3015701" y="3098970"/>
            <a:chExt cx="1419225" cy="1409700"/>
          </a:xfrm>
        </p:grpSpPr>
        <p:pic>
          <p:nvPicPr>
            <p:cNvPr id="20" name="Picture 19"/>
            <p:cNvPicPr>
              <a:picLocks noChangeAspect="1"/>
            </p:cNvPicPr>
            <p:nvPr/>
          </p:nvPicPr>
          <p:blipFill>
            <a:blip r:embed="rId10"/>
            <a:stretch>
              <a:fillRect/>
            </a:stretch>
          </p:blipFill>
          <p:spPr>
            <a:xfrm>
              <a:off x="3015701" y="3098970"/>
              <a:ext cx="1419225" cy="1409700"/>
            </a:xfrm>
            <a:prstGeom prst="ellipse">
              <a:avLst/>
            </a:prstGeom>
          </p:spPr>
        </p:pic>
        <p:sp>
          <p:nvSpPr>
            <p:cNvPr id="21" name="TextBox 20"/>
            <p:cNvSpPr txBox="1"/>
            <p:nvPr/>
          </p:nvSpPr>
          <p:spPr>
            <a:xfrm>
              <a:off x="3123974" y="3650516"/>
              <a:ext cx="1236301" cy="307777"/>
            </a:xfrm>
            <a:prstGeom prst="rect">
              <a:avLst/>
            </a:prstGeom>
            <a:noFill/>
          </p:spPr>
          <p:txBody>
            <a:bodyPr wrap="square" rtlCol="0">
              <a:spAutoFit/>
            </a:bodyPr>
            <a:lstStyle/>
            <a:p>
              <a:pPr algn="ctr"/>
              <a:r>
                <a:rPr lang="en-US" sz="1400" dirty="0" smtClean="0"/>
                <a:t>IT Operations</a:t>
              </a:r>
              <a:endParaRPr lang="el-GR" sz="1400" dirty="0"/>
            </a:p>
          </p:txBody>
        </p:sp>
      </p:grpSp>
      <p:pic>
        <p:nvPicPr>
          <p:cNvPr id="5" name="Picture 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22326" y="1183159"/>
            <a:ext cx="2169104" cy="20606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44444E-6 -2.59259E-6 L 0.20452 -0.02824 " pathEditMode="relative" rAng="0" ptsTypes="AA">
                                      <p:cBhvr>
                                        <p:cTn id="6" dur="1600" fill="hold"/>
                                        <p:tgtEl>
                                          <p:spTgt spid="22"/>
                                        </p:tgtEl>
                                        <p:attrNameLst>
                                          <p:attrName>ppt_x</p:attrName>
                                          <p:attrName>ppt_y</p:attrName>
                                        </p:attrNameLst>
                                      </p:cBhvr>
                                      <p:rCtr x="10226" y="-1412"/>
                                    </p:animMotion>
                                  </p:childTnLst>
                                </p:cTn>
                              </p:par>
                              <p:par>
                                <p:cTn id="7" presetID="42" presetClass="path" presetSubtype="0" accel="50000" decel="50000" fill="hold" nodeType="withEffect">
                                  <p:stCondLst>
                                    <p:cond delay="0"/>
                                  </p:stCondLst>
                                  <p:childTnLst>
                                    <p:animMotion origin="layout" path="M 4.72222E-6 3.7037E-7 L 0.0059 -0.18634 " pathEditMode="relative" rAng="0" ptsTypes="AA">
                                      <p:cBhvr>
                                        <p:cTn id="8" dur="1600" fill="hold"/>
                                        <p:tgtEl>
                                          <p:spTgt spid="24"/>
                                        </p:tgtEl>
                                        <p:attrNameLst>
                                          <p:attrName>ppt_x</p:attrName>
                                          <p:attrName>ppt_y</p:attrName>
                                        </p:attrNameLst>
                                      </p:cBhvr>
                                      <p:rCtr x="295" y="-9329"/>
                                    </p:animMotion>
                                  </p:childTnLst>
                                </p:cTn>
                              </p:par>
                              <p:par>
                                <p:cTn id="9" presetID="42" presetClass="path" presetSubtype="0" accel="50000" decel="50000" fill="hold" nodeType="withEffect">
                                  <p:stCondLst>
                                    <p:cond delay="0"/>
                                  </p:stCondLst>
                                  <p:childTnLst>
                                    <p:animMotion origin="layout" path="M -1.66667E-6 1.11111E-6 L -0.18541 -0.02153 " pathEditMode="relative" rAng="0" ptsTypes="AA">
                                      <p:cBhvr>
                                        <p:cTn id="10" dur="1600" fill="hold"/>
                                        <p:tgtEl>
                                          <p:spTgt spid="23"/>
                                        </p:tgtEl>
                                        <p:attrNameLst>
                                          <p:attrName>ppt_x</p:attrName>
                                          <p:attrName>ppt_y</p:attrName>
                                        </p:attrNameLst>
                                      </p:cBhvr>
                                      <p:rCtr x="-9271" y="-1088"/>
                                    </p:animMotion>
                                  </p:childTnLst>
                                </p:cTn>
                              </p:par>
                              <p:par>
                                <p:cTn id="11" presetID="10" presetClass="entr" presetSubtype="0" fill="hold" nodeType="withEffect">
                                  <p:stCondLst>
                                    <p:cond delay="1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800"/>
                                        <p:tgtEl>
                                          <p:spTgt spid="5"/>
                                        </p:tgtEl>
                                      </p:cBhvr>
                                    </p:animEffect>
                                  </p:childTnLst>
                                </p:cTn>
                              </p:par>
                              <p:par>
                                <p:cTn id="14" presetID="1" presetClass="exit" presetSubtype="0" fill="hold" nodeType="withEffect">
                                  <p:stCondLst>
                                    <p:cond delay="1100"/>
                                  </p:stCondLst>
                                  <p:childTnLst>
                                    <p:set>
                                      <p:cBhvr>
                                        <p:cTn id="15" dur="1" fill="hold">
                                          <p:stCondLst>
                                            <p:cond delay="0"/>
                                          </p:stCondLst>
                                        </p:cTn>
                                        <p:tgtEl>
                                          <p:spTgt spid="22"/>
                                        </p:tgtEl>
                                        <p:attrNameLst>
                                          <p:attrName>style.visibility</p:attrName>
                                        </p:attrNameLst>
                                      </p:cBhvr>
                                      <p:to>
                                        <p:strVal val="hidden"/>
                                      </p:to>
                                    </p:set>
                                  </p:childTnLst>
                                </p:cTn>
                              </p:par>
                              <p:par>
                                <p:cTn id="16" presetID="1" presetClass="exit" presetSubtype="0" fill="hold" nodeType="withEffect">
                                  <p:stCondLst>
                                    <p:cond delay="1100"/>
                                  </p:stCondLst>
                                  <p:childTnLst>
                                    <p:set>
                                      <p:cBhvr>
                                        <p:cTn id="17" dur="1" fill="hold">
                                          <p:stCondLst>
                                            <p:cond delay="0"/>
                                          </p:stCondLst>
                                        </p:cTn>
                                        <p:tgtEl>
                                          <p:spTgt spid="24"/>
                                        </p:tgtEl>
                                        <p:attrNameLst>
                                          <p:attrName>style.visibility</p:attrName>
                                        </p:attrNameLst>
                                      </p:cBhvr>
                                      <p:to>
                                        <p:strVal val="hidden"/>
                                      </p:to>
                                    </p:set>
                                  </p:childTnLst>
                                </p:cTn>
                              </p:par>
                              <p:par>
                                <p:cTn id="18" presetID="1" presetClass="exit" presetSubtype="0" fill="hold" nodeType="withEffect">
                                  <p:stCondLst>
                                    <p:cond delay="1100"/>
                                  </p:stCondLst>
                                  <p:childTnLst>
                                    <p:set>
                                      <p:cBhvr>
                                        <p:cTn id="19" dur="1" fill="hold">
                                          <p:stCondLst>
                                            <p:cond delay="0"/>
                                          </p:stCondLst>
                                        </p:cTn>
                                        <p:tgtEl>
                                          <p:spTgt spid="2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randombar(horizontal)">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randombar(horizontal)">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smtClean="0"/>
              <a:t>Combining Social and </a:t>
            </a:r>
            <a:r>
              <a:rPr lang="en-US" dirty="0"/>
              <a:t>E</a:t>
            </a:r>
            <a:r>
              <a:rPr lang="en-US" dirty="0" smtClean="0"/>
              <a:t>ngineering Aspects</a:t>
            </a:r>
            <a:endParaRPr lang="en-GB" dirty="0"/>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normAutofit/>
          </a:bodyPr>
          <a:lstStyle/>
          <a:p>
            <a:fld id="{5A039058-1920-4143-8EFA-8E582B1DAF65}" type="slidenum">
              <a:rPr lang="en-GB" smtClean="0"/>
              <a:pPr/>
              <a:t>5</a:t>
            </a:fld>
            <a:endParaRPr lang="en-GB"/>
          </a:p>
        </p:txBody>
      </p:sp>
      <p:pic>
        <p:nvPicPr>
          <p:cNvPr id="7" name="Content Placeholder 6"/>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2737311" y="1219200"/>
            <a:ext cx="3669378" cy="4937125"/>
          </a:xfrm>
        </p:spPr>
      </p:pic>
      <p:sp>
        <p:nvSpPr>
          <p:cNvPr id="6" name="Rectangle 5"/>
          <p:cNvSpPr/>
          <p:nvPr/>
        </p:nvSpPr>
        <p:spPr>
          <a:xfrm>
            <a:off x="2456644" y="3711968"/>
            <a:ext cx="4230712" cy="122413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Rectangle 7"/>
          <p:cNvSpPr/>
          <p:nvPr/>
        </p:nvSpPr>
        <p:spPr>
          <a:xfrm>
            <a:off x="2456644" y="1241054"/>
            <a:ext cx="4230712" cy="132219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Rectangle 9"/>
          <p:cNvSpPr/>
          <p:nvPr/>
        </p:nvSpPr>
        <p:spPr>
          <a:xfrm>
            <a:off x="2429520" y="4951415"/>
            <a:ext cx="4230712" cy="78184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6</a:t>
            </a:fld>
            <a:endParaRPr lang="en-GB"/>
          </a:p>
        </p:txBody>
      </p:sp>
      <p:sp>
        <p:nvSpPr>
          <p:cNvPr id="5" name="Content Placeholder 4"/>
          <p:cNvSpPr>
            <a:spLocks noGrp="1"/>
          </p:cNvSpPr>
          <p:nvPr>
            <p:ph sz="quarter" idx="1"/>
          </p:nvPr>
        </p:nvSpPr>
        <p:spPr/>
        <p:txBody>
          <a:bodyPr/>
          <a:lstStyle/>
          <a:p>
            <a:r>
              <a:rPr lang="en-US" dirty="0" smtClean="0"/>
              <a:t>A social </a:t>
            </a:r>
            <a:r>
              <a:rPr lang="en-US" dirty="0"/>
              <a:t>n</a:t>
            </a:r>
            <a:r>
              <a:rPr lang="en-US" dirty="0" smtClean="0"/>
              <a:t>etworking </a:t>
            </a:r>
            <a:r>
              <a:rPr lang="en-US" dirty="0"/>
              <a:t>p</a:t>
            </a:r>
            <a:r>
              <a:rPr lang="en-US" dirty="0" smtClean="0"/>
              <a:t>latform (SNP) for cloud </a:t>
            </a:r>
            <a:r>
              <a:rPr lang="en-US" dirty="0"/>
              <a:t>d</a:t>
            </a:r>
            <a:r>
              <a:rPr lang="en-US" dirty="0" smtClean="0"/>
              <a:t>eployment specialists</a:t>
            </a:r>
          </a:p>
          <a:p>
            <a:r>
              <a:rPr lang="en-US" dirty="0" smtClean="0"/>
              <a:t>Extensive usability evaluation</a:t>
            </a:r>
          </a:p>
          <a:p>
            <a:r>
              <a:rPr lang="en-US" dirty="0" smtClean="0"/>
              <a:t>Addressing scalability aspects</a:t>
            </a:r>
          </a:p>
          <a:p>
            <a:r>
              <a:rPr lang="en-US" dirty="0" smtClean="0"/>
              <a:t>Applying </a:t>
            </a:r>
            <a:r>
              <a:rPr lang="en-US" smtClean="0"/>
              <a:t>topic classification techniques </a:t>
            </a:r>
            <a:r>
              <a:rPr lang="en-US" dirty="0" smtClean="0"/>
              <a:t>on crowd-sourced Q&amp;A data.</a:t>
            </a:r>
          </a:p>
          <a:p>
            <a:pPr marL="0" indent="0">
              <a:buNone/>
            </a:pPr>
            <a:endParaRPr lang="el-GR" dirty="0"/>
          </a:p>
        </p:txBody>
      </p:sp>
    </p:spTree>
    <p:extLst>
      <p:ext uri="{BB962C8B-B14F-4D97-AF65-F5344CB8AC3E}">
        <p14:creationId xmlns:p14="http://schemas.microsoft.com/office/powerpoint/2010/main" val="543278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n-GB" dirty="0" smtClean="0"/>
              <a:t>Design and Implementation</a:t>
            </a:r>
            <a:br>
              <a:rPr lang="en-GB" dirty="0" smtClean="0"/>
            </a:br>
            <a:endParaRPr lang="en-GB" dirty="0"/>
          </a:p>
        </p:txBody>
      </p:sp>
      <p:sp>
        <p:nvSpPr>
          <p:cNvPr id="3" name="2 - Θέση κειμένου"/>
          <p:cNvSpPr>
            <a:spLocks noGrp="1"/>
          </p:cNvSpPr>
          <p:nvPr>
            <p:ph type="body" idx="1"/>
          </p:nvPr>
        </p:nvSpPr>
        <p:spPr/>
        <p:txBody>
          <a:bodyPr/>
          <a:lstStyle/>
          <a:p>
            <a:endParaRPr lang="en-GB" dirty="0"/>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Modeling Applications: CAMEL</a:t>
            </a:r>
            <a:endParaRPr lang="el-GR" dirty="0"/>
          </a:p>
        </p:txBody>
      </p:sp>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8</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305050" y="2170112"/>
            <a:ext cx="4533900" cy="30353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648" y="2321532"/>
            <a:ext cx="5952381" cy="23142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6"/>
                                        </p:tgtEl>
                                        <p:attrNameLst>
                                          <p:attrName>ppt_w</p:attrName>
                                        </p:attrNameLst>
                                      </p:cBhvr>
                                      <p:tavLst>
                                        <p:tav tm="0">
                                          <p:val>
                                            <p:strVal val="ppt_w"/>
                                          </p:val>
                                        </p:tav>
                                        <p:tav tm="100000">
                                          <p:val>
                                            <p:fltVal val="0"/>
                                          </p:val>
                                        </p:tav>
                                      </p:tavLst>
                                    </p:anim>
                                    <p:anim calcmode="lin" valueType="num">
                                      <p:cBhvr>
                                        <p:cTn id="7" dur="1000"/>
                                        <p:tgtEl>
                                          <p:spTgt spid="6"/>
                                        </p:tgtEl>
                                        <p:attrNameLst>
                                          <p:attrName>ppt_h</p:attrName>
                                        </p:attrNameLst>
                                      </p:cBhvr>
                                      <p:tavLst>
                                        <p:tav tm="0">
                                          <p:val>
                                            <p:strVal val="ppt_h"/>
                                          </p:val>
                                        </p:tav>
                                        <p:tav tm="100000">
                                          <p:val>
                                            <p:fltVal val="0"/>
                                          </p:val>
                                        </p:tav>
                                      </p:tavLst>
                                    </p:anim>
                                    <p:anim calcmode="lin" valueType="num">
                                      <p:cBhvr>
                                        <p:cTn id="8" dur="1000"/>
                                        <p:tgtEl>
                                          <p:spTgt spid="6"/>
                                        </p:tgtEl>
                                        <p:attrNameLst>
                                          <p:attrName>style.rotation</p:attrName>
                                        </p:attrNameLst>
                                      </p:cBhvr>
                                      <p:tavLst>
                                        <p:tav tm="0">
                                          <p:val>
                                            <p:fltVal val="0"/>
                                          </p:val>
                                        </p:tav>
                                        <p:tav tm="100000">
                                          <p:val>
                                            <p:fltVal val="90"/>
                                          </p:val>
                                        </p:tav>
                                      </p:tavLst>
                                    </p:anim>
                                    <p:animEffect transition="out" filter="fade">
                                      <p:cBhvr>
                                        <p:cTn id="9" dur="1000"/>
                                        <p:tgtEl>
                                          <p:spTgt spid="6"/>
                                        </p:tgtEl>
                                      </p:cBhvr>
                                    </p:animEffect>
                                    <p:set>
                                      <p:cBhvr>
                                        <p:cTn id="10" dur="1" fill="hold">
                                          <p:stCondLst>
                                            <p:cond delay="999"/>
                                          </p:stCondLst>
                                        </p:cTn>
                                        <p:tgtEl>
                                          <p:spTgt spid="6"/>
                                        </p:tgtEl>
                                        <p:attrNameLst>
                                          <p:attrName>style.visibility</p:attrName>
                                        </p:attrNameLst>
                                      </p:cBhvr>
                                      <p:to>
                                        <p:strVal val="hidden"/>
                                      </p:to>
                                    </p:set>
                                  </p:childTnLst>
                                </p:cTn>
                              </p:par>
                              <p:par>
                                <p:cTn id="11" presetID="3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Networking Engine Architecture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9</a:t>
            </a:fld>
            <a:endParaRPr lang="en-GB"/>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51520" y="1628800"/>
            <a:ext cx="8229600" cy="3095725"/>
          </a:xfrm>
        </p:spPr>
      </p:pic>
    </p:spTree>
    <p:extLst>
      <p:ext uri="{BB962C8B-B14F-4D97-AF65-F5344CB8AC3E}">
        <p14:creationId xmlns:p14="http://schemas.microsoft.com/office/powerpoint/2010/main" val="18999416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Ρίζες">
  <a:themeElements>
    <a:clrScheme name="Ρίζες">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Ρίζες">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Ρίζες">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9996</TotalTime>
  <Words>3321</Words>
  <Application>Microsoft Office PowerPoint</Application>
  <PresentationFormat>On-screen Show (4:3)</PresentationFormat>
  <Paragraphs>299</Paragraphs>
  <Slides>28</Slides>
  <Notes>27</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Adobe Caslon Pro</vt:lpstr>
      <vt:lpstr>Bookman Old Style</vt:lpstr>
      <vt:lpstr>Calibri</vt:lpstr>
      <vt:lpstr>Cambria</vt:lpstr>
      <vt:lpstr>Gill Sans MT</vt:lpstr>
      <vt:lpstr>Wingdings</vt:lpstr>
      <vt:lpstr>Wingdings 3</vt:lpstr>
      <vt:lpstr>Ρίζες</vt:lpstr>
      <vt:lpstr>Design and implementation of a social networking architecture for cloud deployment specialists</vt:lpstr>
      <vt:lpstr>Agenda</vt:lpstr>
      <vt:lpstr>Motivation</vt:lpstr>
      <vt:lpstr>Context </vt:lpstr>
      <vt:lpstr>Combining Social and Engineering Aspects</vt:lpstr>
      <vt:lpstr>Contributions</vt:lpstr>
      <vt:lpstr>Design and Implementation </vt:lpstr>
      <vt:lpstr>Modeling Applications: CAMEL</vt:lpstr>
      <vt:lpstr>Social Networking Engine Architecture </vt:lpstr>
      <vt:lpstr>Social networking engine plugins</vt:lpstr>
      <vt:lpstr>System architecture</vt:lpstr>
      <vt:lpstr>System architecture</vt:lpstr>
      <vt:lpstr>Automated Replies (1/2)</vt:lpstr>
      <vt:lpstr>Automated Replies (2/2)</vt:lpstr>
      <vt:lpstr>Topic Classification</vt:lpstr>
      <vt:lpstr>Evaluation</vt:lpstr>
      <vt:lpstr>Usability Evaluation Process </vt:lpstr>
      <vt:lpstr>Users’ Feedback</vt:lpstr>
      <vt:lpstr>Evaluated Architecture</vt:lpstr>
      <vt:lpstr>Response time, adding Memcaches (1/2)</vt:lpstr>
      <vt:lpstr>Response time, adding SNE (2/2)</vt:lpstr>
      <vt:lpstr>CPU utilization, adding Memcaches (1/2)</vt:lpstr>
      <vt:lpstr>CPU utilization, adding SNE (2/2)</vt:lpstr>
      <vt:lpstr>Evaluation of classification </vt:lpstr>
      <vt:lpstr>Conclusion </vt:lpstr>
      <vt:lpstr>PowerPoint Presentation</vt:lpstr>
      <vt:lpstr>StackOverflow Community</vt:lpstr>
      <vt:lpstr>Topic Classification </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Reducing the complexity of model-driven design and deployment of multi-cloud applications</dc:title>
  <dc:creator>manos</dc:creator>
  <cp:lastModifiedBy>christos papoulas</cp:lastModifiedBy>
  <cp:revision>477</cp:revision>
  <cp:lastPrinted>2015-09-26T15:58:17Z</cp:lastPrinted>
  <dcterms:created xsi:type="dcterms:W3CDTF">2015-06-10T07:30:13Z</dcterms:created>
  <dcterms:modified xsi:type="dcterms:W3CDTF">2015-10-13T14:56:27Z</dcterms:modified>
</cp:coreProperties>
</file>