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Lst>
  <p:notesMasterIdLst>
    <p:notesMasterId r:id="rId28"/>
  </p:notesMasterIdLst>
  <p:sldIdLst>
    <p:sldId id="256" r:id="rId2"/>
    <p:sldId id="265" r:id="rId3"/>
    <p:sldId id="266" r:id="rId4"/>
    <p:sldId id="259" r:id="rId5"/>
    <p:sldId id="257" r:id="rId6"/>
    <p:sldId id="302" r:id="rId7"/>
    <p:sldId id="267" r:id="rId8"/>
    <p:sldId id="300" r:id="rId9"/>
    <p:sldId id="304" r:id="rId10"/>
    <p:sldId id="301" r:id="rId11"/>
    <p:sldId id="316" r:id="rId12"/>
    <p:sldId id="312" r:id="rId13"/>
    <p:sldId id="303" r:id="rId14"/>
    <p:sldId id="311" r:id="rId15"/>
    <p:sldId id="270" r:id="rId16"/>
    <p:sldId id="314" r:id="rId17"/>
    <p:sldId id="315" r:id="rId18"/>
    <p:sldId id="313" r:id="rId19"/>
    <p:sldId id="305" r:id="rId20"/>
    <p:sldId id="306" r:id="rId21"/>
    <p:sldId id="307" r:id="rId22"/>
    <p:sldId id="308" r:id="rId23"/>
    <p:sldId id="309" r:id="rId24"/>
    <p:sldId id="310" r:id="rId25"/>
    <p:sldId id="292" r:id="rId26"/>
    <p:sldId id="299"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51362" autoAdjust="0"/>
  </p:normalViewPr>
  <p:slideViewPr>
    <p:cSldViewPr>
      <p:cViewPr>
        <p:scale>
          <a:sx n="66" d="100"/>
          <a:sy n="66" d="100"/>
        </p:scale>
        <p:origin x="1506" y="-462"/>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1236"/>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 Θέση κεφαλίδας"/>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2 - Θέση ημερομηνίας"/>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5A36A6E-E9C2-465F-AFBE-66735C017D69}" type="datetimeFigureOut">
              <a:rPr lang="en-US" smtClean="0"/>
              <a:pPr/>
              <a:t>9/16/2015</a:t>
            </a:fld>
            <a:endParaRPr lang="en-GB"/>
          </a:p>
        </p:txBody>
      </p:sp>
      <p:sp>
        <p:nvSpPr>
          <p:cNvPr id="4" name="3 - Θέση εικόνας διαφάνειας"/>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4 - Θέση σημειώσεων"/>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l-GR" smtClean="0"/>
              <a:t>Kλικ για επεξεργασία των στυλ του υποδείγματος</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n-GB"/>
          </a:p>
        </p:txBody>
      </p:sp>
      <p:sp>
        <p:nvSpPr>
          <p:cNvPr id="6" name="5 - Θέση υποσέλιδου"/>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6 - Θέση αριθμού διαφάνειας"/>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FF29332-360D-462C-8DBA-6B9FF2FD1142}" type="slidenum">
              <a:rPr lang="en-GB" smtClean="0"/>
              <a:pPr/>
              <a:t>‹#›</a:t>
            </a:fld>
            <a:endParaRPr lang="en-GB"/>
          </a:p>
        </p:txBody>
      </p:sp>
    </p:spTree>
    <p:extLst>
      <p:ext uri="{BB962C8B-B14F-4D97-AF65-F5344CB8AC3E}">
        <p14:creationId xmlns:p14="http://schemas.microsoft.com/office/powerpoint/2010/main" val="27244852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p:sp>
      <p:sp>
        <p:nvSpPr>
          <p:cNvPr id="3" name="2 - Θέση σημειώσεων"/>
          <p:cNvSpPr>
            <a:spLocks noGrp="1"/>
          </p:cNvSpPr>
          <p:nvPr>
            <p:ph type="body" idx="1"/>
          </p:nvPr>
        </p:nvSpPr>
        <p:spPr/>
        <p:txBody>
          <a:bodyPr>
            <a:normAutofit/>
          </a:bodyPr>
          <a:lstStyle/>
          <a:p>
            <a:r>
              <a:rPr lang="el-GR" dirty="0" smtClean="0"/>
              <a:t>Γειά</a:t>
            </a:r>
            <a:r>
              <a:rPr lang="el-GR" baseline="0" dirty="0" smtClean="0"/>
              <a:t> σας, ονομάζομαι Χρήστος </a:t>
            </a:r>
            <a:r>
              <a:rPr lang="el-GR" baseline="0" dirty="0" err="1" smtClean="0"/>
              <a:t>Παπούλας</a:t>
            </a:r>
            <a:r>
              <a:rPr lang="el-GR" baseline="0" dirty="0" smtClean="0"/>
              <a:t> και αυτή είναι η παρουσίαση του </a:t>
            </a:r>
            <a:r>
              <a:rPr lang="en-US" baseline="0" dirty="0" smtClean="0"/>
              <a:t>thesis </a:t>
            </a:r>
            <a:r>
              <a:rPr lang="el-GR" baseline="0" dirty="0" smtClean="0"/>
              <a:t>μου με τίτλο: </a:t>
            </a:r>
            <a:r>
              <a:rPr lang="en-US" b="1" dirty="0" smtClean="0"/>
              <a:t>Design and implementation of a social networking platform for cloud deployment specialists</a:t>
            </a:r>
            <a:r>
              <a:rPr lang="en-GB" i="1" dirty="0" smtClean="0"/>
              <a:t>.</a:t>
            </a:r>
            <a:endParaRPr lang="el-GR" i="1" dirty="0"/>
          </a:p>
        </p:txBody>
      </p:sp>
      <p:sp>
        <p:nvSpPr>
          <p:cNvPr id="4" name="3 - Θέση αριθμού διαφάνειας"/>
          <p:cNvSpPr>
            <a:spLocks noGrp="1"/>
          </p:cNvSpPr>
          <p:nvPr>
            <p:ph type="sldNum" sz="quarter" idx="10"/>
          </p:nvPr>
        </p:nvSpPr>
        <p:spPr/>
        <p:txBody>
          <a:bodyPr/>
          <a:lstStyle/>
          <a:p>
            <a:fld id="{BFF29332-360D-462C-8DBA-6B9FF2FD1142}" type="slidenum">
              <a:rPr lang="en-GB" smtClean="0"/>
              <a:pPr/>
              <a:t>1</a:t>
            </a:fld>
            <a:endParaRPr lang="en-GB"/>
          </a:p>
        </p:txBody>
      </p:sp>
    </p:spTree>
    <p:extLst>
      <p:ext uri="{BB962C8B-B14F-4D97-AF65-F5344CB8AC3E}">
        <p14:creationId xmlns:p14="http://schemas.microsoft.com/office/powerpoint/2010/main" val="30077762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p:sp>
      <p:sp>
        <p:nvSpPr>
          <p:cNvPr id="3" name="2 - Θέση σημειώσεων"/>
          <p:cNvSpPr>
            <a:spLocks noGrp="1"/>
          </p:cNvSpPr>
          <p:nvPr>
            <p:ph type="body" idx="1"/>
          </p:nvPr>
        </p:nvSpPr>
        <p:spPr/>
        <p:txBody>
          <a:bodyPr>
            <a:normAutofit fontScale="92500"/>
          </a:bodyPr>
          <a:lstStyle/>
          <a:p>
            <a:r>
              <a:rPr lang="el-GR" b="0" dirty="0" smtClean="0"/>
              <a:t>Εδώ</a:t>
            </a:r>
            <a:r>
              <a:rPr lang="el-GR" b="0" baseline="0" dirty="0" smtClean="0"/>
              <a:t> παρουσιάζεται η συνολική αρχιτεκτονική του συστήματος, το οποίο έχει χωριστεί σε 3 επίπεδα.</a:t>
            </a:r>
          </a:p>
          <a:p>
            <a:endParaRPr lang="el-GR" b="0" baseline="0" dirty="0" smtClean="0"/>
          </a:p>
          <a:p>
            <a:r>
              <a:rPr lang="el-GR" b="0" baseline="0" dirty="0" smtClean="0"/>
              <a:t>Στο επίπεδο 1, το οποίο είναι το </a:t>
            </a:r>
            <a:r>
              <a:rPr lang="en-US" b="0" baseline="0" dirty="0" smtClean="0"/>
              <a:t>front-end </a:t>
            </a:r>
            <a:r>
              <a:rPr lang="el-GR" b="0" baseline="0" dirty="0" smtClean="0"/>
              <a:t>του συστήματος, και εκεί έχουμε το </a:t>
            </a:r>
            <a:r>
              <a:rPr lang="en-US" b="0" baseline="0" dirty="0" smtClean="0"/>
              <a:t>Social Networking Engine </a:t>
            </a:r>
            <a:r>
              <a:rPr lang="el-GR" b="0" baseline="0" dirty="0" smtClean="0"/>
              <a:t>το οποίο αποτελείται από το </a:t>
            </a:r>
            <a:r>
              <a:rPr lang="en-US" b="0" baseline="0" dirty="0" smtClean="0"/>
              <a:t>Elgg Social Networking Engine </a:t>
            </a:r>
            <a:r>
              <a:rPr lang="el-GR" b="0" baseline="0" dirty="0" smtClean="0"/>
              <a:t>το οποίο είναι γραμμένο σε </a:t>
            </a:r>
            <a:r>
              <a:rPr lang="en-US" b="0" baseline="0" dirty="0" smtClean="0"/>
              <a:t>PHP </a:t>
            </a:r>
            <a:r>
              <a:rPr lang="el-GR" b="0" baseline="0" dirty="0" smtClean="0"/>
              <a:t>και είναι </a:t>
            </a:r>
            <a:r>
              <a:rPr lang="en-US" b="0" baseline="0" dirty="0" smtClean="0"/>
              <a:t>deployed </a:t>
            </a:r>
            <a:r>
              <a:rPr lang="el-GR" b="0" baseline="0" dirty="0" smtClean="0"/>
              <a:t>πάνω από τον </a:t>
            </a:r>
            <a:r>
              <a:rPr lang="en-US" b="0" baseline="0" dirty="0" smtClean="0"/>
              <a:t>Apache2 Server.</a:t>
            </a:r>
          </a:p>
          <a:p>
            <a:endParaRPr lang="en-US" b="0" baseline="0" dirty="0" smtClean="0"/>
          </a:p>
          <a:p>
            <a:r>
              <a:rPr lang="el-GR" b="0" baseline="0" dirty="0" smtClean="0"/>
              <a:t>Στο επίπεδο 2, όπου είναι το ενδιάμεσο επίπεδο, και εκεί μπορούμε να έχουμε ένα ή περισσότερα </a:t>
            </a:r>
            <a:r>
              <a:rPr lang="en-US" b="0" baseline="0" dirty="0" smtClean="0"/>
              <a:t>Memcached Nodes, </a:t>
            </a:r>
            <a:r>
              <a:rPr lang="el-GR" b="0" baseline="0" dirty="0" smtClean="0"/>
              <a:t>όπου χρησιμοποιούνται για να αποθηκεύουν προσωρινή πληροφορία.</a:t>
            </a:r>
          </a:p>
          <a:p>
            <a:endParaRPr lang="el-GR" b="0" baseline="0" dirty="0" smtClean="0"/>
          </a:p>
          <a:p>
            <a:r>
              <a:rPr lang="el-GR" b="0" baseline="0" dirty="0" smtClean="0"/>
              <a:t>Και τέλος, στο επίπεδο 3, όπου είναι το </a:t>
            </a:r>
            <a:r>
              <a:rPr lang="en-US" b="0" baseline="0" dirty="0" smtClean="0"/>
              <a:t>back-end </a:t>
            </a:r>
            <a:r>
              <a:rPr lang="el-GR" b="0" baseline="0" dirty="0" smtClean="0"/>
              <a:t>του συστήματος, και εκεί υπάρχουν ο </a:t>
            </a:r>
            <a:r>
              <a:rPr lang="en-US" b="0" baseline="0" dirty="0" smtClean="0"/>
              <a:t>CDO Client </a:t>
            </a:r>
            <a:r>
              <a:rPr lang="el-GR" b="0" baseline="0" dirty="0" smtClean="0"/>
              <a:t>όπου επικοινωνεί με το </a:t>
            </a:r>
            <a:r>
              <a:rPr lang="en-US" b="0" baseline="0" dirty="0" smtClean="0"/>
              <a:t>CDO Server</a:t>
            </a:r>
            <a:r>
              <a:rPr lang="el-GR" b="0" baseline="0" dirty="0" smtClean="0"/>
              <a:t> ο οποίος είναι υπεύθυνος για τα μοντέλα και τα </a:t>
            </a:r>
            <a:r>
              <a:rPr lang="en-US" b="0" baseline="0" dirty="0" smtClean="0"/>
              <a:t>execution histories </a:t>
            </a:r>
            <a:r>
              <a:rPr lang="el-GR" b="0" baseline="0" dirty="0" smtClean="0"/>
              <a:t>των εφαρμογών τα οποία αποθηκεύονται στο </a:t>
            </a:r>
            <a:r>
              <a:rPr lang="en-US" b="0" baseline="0" dirty="0" smtClean="0"/>
              <a:t>Repository of application models and execution</a:t>
            </a:r>
            <a:r>
              <a:rPr lang="el-GR" b="0" baseline="0" dirty="0" smtClean="0"/>
              <a:t> το οποίο είναι μια σχεσιακή βάση δεδομένων </a:t>
            </a:r>
            <a:r>
              <a:rPr lang="en-US" b="0" baseline="0" dirty="0" smtClean="0"/>
              <a:t>MySQL</a:t>
            </a:r>
            <a:r>
              <a:rPr lang="el-GR" b="0" baseline="0" dirty="0" smtClean="0"/>
              <a:t>.</a:t>
            </a:r>
            <a:endParaRPr lang="en-US" b="0" baseline="0" dirty="0" smtClean="0"/>
          </a:p>
          <a:p>
            <a:endParaRPr lang="en-US" b="0" baseline="0" dirty="0" smtClean="0"/>
          </a:p>
          <a:p>
            <a:r>
              <a:rPr lang="el-GR" b="0" baseline="0" dirty="0" smtClean="0"/>
              <a:t>Το  </a:t>
            </a:r>
            <a:r>
              <a:rPr lang="en-US" b="0" baseline="0" dirty="0" smtClean="0"/>
              <a:t>Social Networking Engine </a:t>
            </a:r>
            <a:r>
              <a:rPr lang="el-GR" b="0" baseline="0" dirty="0" smtClean="0"/>
              <a:t>επικοινωνεί με το </a:t>
            </a:r>
            <a:r>
              <a:rPr lang="en-US" b="0" baseline="0" dirty="0" smtClean="0"/>
              <a:t>CDO Client </a:t>
            </a:r>
            <a:r>
              <a:rPr lang="el-GR" b="0" baseline="0" dirty="0" smtClean="0"/>
              <a:t>για να εξάγει την πληροφορία που έχει σχέση με τα μοντέλα, και επικοινωνεί με την </a:t>
            </a:r>
            <a:r>
              <a:rPr lang="en-US" b="0" baseline="0" dirty="0" smtClean="0"/>
              <a:t>Social Network Database</a:t>
            </a:r>
            <a:r>
              <a:rPr lang="el-GR" b="0" baseline="0" dirty="0" smtClean="0"/>
              <a:t>, η οποία είναι μια δεύτερη </a:t>
            </a:r>
            <a:r>
              <a:rPr lang="en-US" b="0" baseline="0" dirty="0" smtClean="0"/>
              <a:t>MySQL </a:t>
            </a:r>
            <a:r>
              <a:rPr lang="el-GR" b="0" baseline="0" dirty="0" smtClean="0"/>
              <a:t>βάση δεδομένων, και εκεί είναι αποθηκευμένη όλη η πληροφορία που έχει σχέση με το </a:t>
            </a:r>
            <a:r>
              <a:rPr lang="en-US" b="0" baseline="0" dirty="0" smtClean="0"/>
              <a:t>Social Aspect </a:t>
            </a:r>
            <a:r>
              <a:rPr lang="el-GR" b="0" baseline="0" dirty="0" smtClean="0"/>
              <a:t>των χρηστών, όπως για παράδειγμα πληροφορίες για το </a:t>
            </a:r>
            <a:r>
              <a:rPr lang="en-US" b="0" baseline="0" dirty="0" smtClean="0"/>
              <a:t>profile </a:t>
            </a:r>
            <a:r>
              <a:rPr lang="el-GR" b="0" baseline="0" dirty="0" smtClean="0"/>
              <a:t>τους, τα μηνύματά τους κοκ. Καθώς επίσης, εκεί είναι αποθηκευμένη και η </a:t>
            </a:r>
            <a:r>
              <a:rPr lang="en-US" b="0" baseline="0" dirty="0" smtClean="0"/>
              <a:t>Social Networking </a:t>
            </a:r>
            <a:r>
              <a:rPr lang="el-GR" b="0" baseline="0" dirty="0" smtClean="0"/>
              <a:t>πληροφορία των εφαρμογών όπως για παράδειγμα είναι ποιοι χρήστες παρακολουθούν (</a:t>
            </a:r>
            <a:r>
              <a:rPr lang="en-US" b="0" baseline="0" dirty="0" smtClean="0"/>
              <a:t>follow</a:t>
            </a:r>
            <a:r>
              <a:rPr lang="el-GR" b="0" baseline="0" dirty="0" smtClean="0"/>
              <a:t>)</a:t>
            </a:r>
            <a:r>
              <a:rPr lang="en-US" b="0" baseline="0" dirty="0" smtClean="0"/>
              <a:t> </a:t>
            </a:r>
            <a:r>
              <a:rPr lang="el-GR" b="0" baseline="0" dirty="0" smtClean="0"/>
              <a:t>ποιες εφαρμογές, το </a:t>
            </a:r>
            <a:r>
              <a:rPr lang="en-US" b="0" baseline="0" dirty="0" smtClean="0"/>
              <a:t>rating </a:t>
            </a:r>
            <a:r>
              <a:rPr lang="el-GR" b="0" baseline="0" dirty="0" smtClean="0"/>
              <a:t>των εφαρμογών, τα σχόλια των χρηστών σχετικά με τις εφαρμογές.</a:t>
            </a:r>
          </a:p>
          <a:p>
            <a:endParaRPr lang="el-GR" b="0" dirty="0"/>
          </a:p>
        </p:txBody>
      </p:sp>
      <p:sp>
        <p:nvSpPr>
          <p:cNvPr id="4" name="3 - Θέση αριθμού διαφάνειας"/>
          <p:cNvSpPr>
            <a:spLocks noGrp="1"/>
          </p:cNvSpPr>
          <p:nvPr>
            <p:ph type="sldNum" sz="quarter" idx="10"/>
          </p:nvPr>
        </p:nvSpPr>
        <p:spPr/>
        <p:txBody>
          <a:bodyPr/>
          <a:lstStyle/>
          <a:p>
            <a:fld id="{BFF29332-360D-462C-8DBA-6B9FF2FD1142}" type="slidenum">
              <a:rPr lang="en-GB" smtClean="0"/>
              <a:pPr/>
              <a:t>10</a:t>
            </a:fld>
            <a:endParaRPr lang="en-GB"/>
          </a:p>
        </p:txBody>
      </p:sp>
    </p:spTree>
    <p:extLst>
      <p:ext uri="{BB962C8B-B14F-4D97-AF65-F5344CB8AC3E}">
        <p14:creationId xmlns:p14="http://schemas.microsoft.com/office/powerpoint/2010/main" val="25814916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smtClean="0"/>
              <a:t>Ως </a:t>
            </a:r>
            <a:r>
              <a:rPr lang="en-US" dirty="0" smtClean="0"/>
              <a:t>training</a:t>
            </a:r>
            <a:r>
              <a:rPr lang="en-US" baseline="0" dirty="0" smtClean="0"/>
              <a:t> set </a:t>
            </a:r>
            <a:r>
              <a:rPr lang="el-GR" baseline="0" dirty="0" smtClean="0"/>
              <a:t>του </a:t>
            </a:r>
            <a:r>
              <a:rPr lang="en-US" baseline="0" dirty="0" smtClean="0"/>
              <a:t>NLPC </a:t>
            </a:r>
            <a:r>
              <a:rPr lang="el-GR" baseline="0" dirty="0" smtClean="0"/>
              <a:t>χρησιμοποιήθηκαν ερωτήσεις από το </a:t>
            </a:r>
            <a:r>
              <a:rPr lang="en-US" baseline="0" dirty="0" smtClean="0"/>
              <a:t>stack overflow. </a:t>
            </a:r>
            <a:endParaRPr lang="el-GR" baseline="0" dirty="0" smtClean="0"/>
          </a:p>
          <a:p>
            <a:r>
              <a:rPr lang="el-GR" baseline="0" dirty="0" smtClean="0"/>
              <a:t>Το </a:t>
            </a:r>
            <a:r>
              <a:rPr lang="en-US" baseline="0" dirty="0" smtClean="0"/>
              <a:t>StackOverflow</a:t>
            </a:r>
            <a:r>
              <a:rPr lang="el-GR" baseline="0" dirty="0" smtClean="0"/>
              <a:t> είναι μια από τις μεγαλύτερες </a:t>
            </a:r>
            <a:r>
              <a:rPr lang="en-US" baseline="0" dirty="0" smtClean="0"/>
              <a:t>online </a:t>
            </a:r>
            <a:r>
              <a:rPr lang="el-GR" baseline="0" dirty="0" smtClean="0"/>
              <a:t>κοινότητες για ερωτήσεις και απαντήσεις.</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l-GR" baseline="0" dirty="0" smtClean="0"/>
              <a:t>Οι χρήστες του </a:t>
            </a:r>
            <a:r>
              <a:rPr lang="en-US" baseline="0" dirty="0" smtClean="0"/>
              <a:t>SO</a:t>
            </a:r>
            <a:r>
              <a:rPr lang="el-GR" baseline="0" dirty="0" smtClean="0"/>
              <a:t> μπορούν να κάνουν ερωτήσεις και να κατηγοριοποιούν τις ερωτήσεις τους με κάποια προ υπάρχοντα </a:t>
            </a:r>
            <a:r>
              <a:rPr lang="en-US" baseline="0" dirty="0" smtClean="0"/>
              <a:t>“tags”</a:t>
            </a:r>
            <a:r>
              <a:rPr lang="el-GR" baseline="0" dirty="0" smtClean="0"/>
              <a:t>. Οι υπόλοιποι χρήστες στου ΣΟ μπορούν να ψηφίσουν θετικά ή αρνητικά αυτές τις ερωτήσεις, να δώσουν απαντήσεις ή να τις κάνουν </a:t>
            </a:r>
            <a:r>
              <a:rPr lang="en-US" baseline="0" dirty="0" smtClean="0"/>
              <a:t>flag</a:t>
            </a:r>
            <a:r>
              <a:rPr lang="el-GR" baseline="0" dirty="0" smtClean="0"/>
              <a:t> ως μη χρήσιμες ερωτήσεις όπως πχ. ως </a:t>
            </a:r>
            <a:r>
              <a:rPr lang="en-US" baseline="0" dirty="0" smtClean="0"/>
              <a:t>too-broad questions. </a:t>
            </a:r>
            <a:endParaRPr lang="el-GR"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l-GR"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l-GR" baseline="0" dirty="0" smtClean="0"/>
              <a:t>Στο </a:t>
            </a:r>
            <a:r>
              <a:rPr lang="en-US" baseline="0" dirty="0" smtClean="0"/>
              <a:t>StackOverflow </a:t>
            </a:r>
            <a:r>
              <a:rPr lang="el-GR" baseline="0" dirty="0" smtClean="0"/>
              <a:t>οι ερωτήσεις αυτές κατηγοριοποιούνται με βάση τα </a:t>
            </a:r>
            <a:r>
              <a:rPr lang="en-US" baseline="0" dirty="0" smtClean="0"/>
              <a:t>tags </a:t>
            </a:r>
            <a:r>
              <a:rPr lang="el-GR" baseline="0" dirty="0" smtClean="0"/>
              <a:t>που εισάγουν οι χρήστες. Στο αποκάτω παράδειγμα κάποιος χρήστης έχει κάνει μια ερώτηση σχετικά με το </a:t>
            </a:r>
            <a:r>
              <a:rPr lang="en-US" baseline="0" dirty="0" smtClean="0"/>
              <a:t>scalability </a:t>
            </a:r>
            <a:r>
              <a:rPr lang="el-GR" baseline="0" dirty="0" smtClean="0"/>
              <a:t>της </a:t>
            </a:r>
            <a:r>
              <a:rPr lang="en-US" baseline="0" dirty="0" smtClean="0"/>
              <a:t>SQLite. </a:t>
            </a:r>
            <a:r>
              <a:rPr lang="el-GR" baseline="0" dirty="0" smtClean="0"/>
              <a:t>Αυτή η ερώτηση έχει βαθμολογηθεί 147 φορές θετικά συνολικά, εμπίπτει σε δύο κατηγορίες, έχει γίνει </a:t>
            </a:r>
            <a:r>
              <a:rPr lang="en-US" baseline="0" dirty="0" smtClean="0"/>
              <a:t>edit </a:t>
            </a:r>
            <a:r>
              <a:rPr lang="el-GR" baseline="0" dirty="0" smtClean="0"/>
              <a:t>και έχει γίνει </a:t>
            </a:r>
            <a:r>
              <a:rPr lang="en-US" baseline="0" dirty="0" smtClean="0"/>
              <a:t>flagged </a:t>
            </a:r>
            <a:r>
              <a:rPr lang="el-GR" baseline="0" dirty="0" smtClean="0"/>
              <a:t>ως </a:t>
            </a:r>
            <a:r>
              <a:rPr lang="en-US" baseline="0" dirty="0" smtClean="0"/>
              <a:t>closed question.</a:t>
            </a:r>
          </a:p>
          <a:p>
            <a:pPr marL="0" marR="0" indent="0" algn="l" defTabSz="914400" rtl="0" eaLnBrk="1" fontAlgn="auto" latinLnBrk="0" hangingPunct="1">
              <a:lnSpc>
                <a:spcPct val="100000"/>
              </a:lnSpc>
              <a:spcBef>
                <a:spcPts val="0"/>
              </a:spcBef>
              <a:spcAft>
                <a:spcPts val="0"/>
              </a:spcAft>
              <a:buClrTx/>
              <a:buSzTx/>
              <a:buFontTx/>
              <a:buNone/>
              <a:tabLst/>
              <a:defRPr/>
            </a:pPr>
            <a:r>
              <a:rPr lang="el-GR" baseline="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r>
              <a:rPr lang="el-GR" baseline="0" dirty="0" smtClean="0"/>
              <a:t> Τα κείμενα των ερωτήσεων του ΣΟ χρησιμοποιήθηκαν ως το </a:t>
            </a:r>
            <a:r>
              <a:rPr lang="en-US" baseline="0" dirty="0" smtClean="0"/>
              <a:t>training set </a:t>
            </a:r>
            <a:r>
              <a:rPr lang="el-GR" baseline="0" dirty="0" smtClean="0"/>
              <a:t>και τα  </a:t>
            </a:r>
            <a:r>
              <a:rPr lang="en-US" baseline="0" dirty="0" smtClean="0"/>
              <a:t>tags</a:t>
            </a:r>
            <a:r>
              <a:rPr lang="el-GR" baseline="0" dirty="0" smtClean="0"/>
              <a:t> που είχαν βάλει οι χρήστες χρησιμοποιήθηκαν για να κατηγοριοποιήσουμε αυτές τις ερωτήσεις στον </a:t>
            </a:r>
            <a:r>
              <a:rPr lang="en-US" baseline="0" dirty="0" smtClean="0"/>
              <a:t>NLP classifier</a:t>
            </a:r>
            <a:r>
              <a:rPr lang="el-GR" baseline="0" dirty="0" smtClean="0"/>
              <a:t> </a:t>
            </a:r>
            <a:r>
              <a:rPr lang="en-US" baseline="0" dirty="0" smtClean="0"/>
              <a:t> </a:t>
            </a:r>
          </a:p>
          <a:p>
            <a:endParaRPr lang="el-GR" dirty="0"/>
          </a:p>
        </p:txBody>
      </p:sp>
      <p:sp>
        <p:nvSpPr>
          <p:cNvPr id="4" name="Slide Number Placeholder 3"/>
          <p:cNvSpPr>
            <a:spLocks noGrp="1"/>
          </p:cNvSpPr>
          <p:nvPr>
            <p:ph type="sldNum" sz="quarter" idx="10"/>
          </p:nvPr>
        </p:nvSpPr>
        <p:spPr/>
        <p:txBody>
          <a:bodyPr/>
          <a:lstStyle/>
          <a:p>
            <a:fld id="{BFF29332-360D-462C-8DBA-6B9FF2FD1142}" type="slidenum">
              <a:rPr lang="en-GB" smtClean="0"/>
              <a:pPr/>
              <a:t>12</a:t>
            </a:fld>
            <a:endParaRPr lang="en-GB"/>
          </a:p>
        </p:txBody>
      </p:sp>
    </p:spTree>
    <p:extLst>
      <p:ext uri="{BB962C8B-B14F-4D97-AF65-F5344CB8AC3E}">
        <p14:creationId xmlns:p14="http://schemas.microsoft.com/office/powerpoint/2010/main" val="32465712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l-GR" baseline="0" dirty="0" smtClean="0"/>
              <a:t>Συνοψίζοντας λοιπόν,</a:t>
            </a:r>
          </a:p>
          <a:p>
            <a:r>
              <a:rPr lang="el-GR" baseline="0" dirty="0" smtClean="0"/>
              <a:t>Ουσιαστικά, ένα πρόγραμμα </a:t>
            </a:r>
            <a:r>
              <a:rPr lang="en-US" baseline="0" dirty="0" smtClean="0"/>
              <a:t>NLP</a:t>
            </a:r>
            <a:r>
              <a:rPr lang="el-GR" baseline="0" dirty="0" smtClean="0"/>
              <a:t> δέχεται πρώτα ένα σύνολο δεδομένων, το οποίο είναι χωρισμένο σε </a:t>
            </a:r>
            <a:r>
              <a:rPr lang="en-US" baseline="0" dirty="0" smtClean="0"/>
              <a:t>classes</a:t>
            </a:r>
            <a:r>
              <a:rPr lang="el-GR" baseline="0" dirty="0" smtClean="0"/>
              <a:t>/κατηγορίες</a:t>
            </a:r>
            <a:r>
              <a:rPr lang="en-US" baseline="0" dirty="0" smtClean="0"/>
              <a:t>,</a:t>
            </a:r>
            <a:r>
              <a:rPr lang="el-GR" baseline="0" dirty="0" smtClean="0"/>
              <a:t> ώστε να γίνει «</a:t>
            </a:r>
            <a:r>
              <a:rPr lang="en-US" baseline="0" dirty="0" smtClean="0"/>
              <a:t>train</a:t>
            </a:r>
            <a:r>
              <a:rPr lang="el-GR" baseline="0" dirty="0" smtClean="0"/>
              <a:t>»</a:t>
            </a:r>
            <a:r>
              <a:rPr lang="en-US" baseline="0" dirty="0" smtClean="0"/>
              <a:t> </a:t>
            </a:r>
            <a:r>
              <a:rPr lang="el-GR" baseline="0" dirty="0" smtClean="0"/>
              <a:t>και στην συνέχεια μπορεί με μία πιθανότητα να προσδιορίσει ένα καινούριο </a:t>
            </a:r>
            <a:r>
              <a:rPr lang="en-US" baseline="0" dirty="0" smtClean="0"/>
              <a:t>input </a:t>
            </a:r>
            <a:r>
              <a:rPr lang="el-GR" baseline="0" dirty="0" smtClean="0"/>
              <a:t>σε ποια κλάση/κατηγορία ανήκει.</a:t>
            </a:r>
          </a:p>
          <a:p>
            <a:endParaRPr lang="el-GR" baseline="0" dirty="0" smtClean="0"/>
          </a:p>
          <a:p>
            <a:r>
              <a:rPr lang="el-GR" baseline="0" dirty="0" smtClean="0"/>
              <a:t>Το </a:t>
            </a:r>
            <a:r>
              <a:rPr lang="en-US" baseline="0" dirty="0" smtClean="0"/>
              <a:t>NLP</a:t>
            </a:r>
            <a:r>
              <a:rPr lang="el-GR" baseline="0" dirty="0" smtClean="0"/>
              <a:t> χρησιμοποιήθηκε ώστε να προσδιορίζεται η κατηγορία της ερώτησης που ανεβάζουν οι χρήστες στα </a:t>
            </a:r>
            <a:r>
              <a:rPr lang="en-US" baseline="0" dirty="0" smtClean="0"/>
              <a:t>group </a:t>
            </a:r>
            <a:r>
              <a:rPr lang="el-GR" baseline="0" dirty="0" smtClean="0"/>
              <a:t>του ΚΔ</a:t>
            </a:r>
            <a:r>
              <a:rPr lang="en-US" baseline="0" dirty="0" smtClean="0"/>
              <a:t>. </a:t>
            </a:r>
            <a:r>
              <a:rPr lang="el-GR" baseline="0" dirty="0" smtClean="0"/>
              <a:t>Ως </a:t>
            </a:r>
            <a:r>
              <a:rPr lang="en-US" baseline="0" dirty="0" smtClean="0"/>
              <a:t>training </a:t>
            </a:r>
            <a:r>
              <a:rPr lang="el-GR" baseline="0" dirty="0" smtClean="0"/>
              <a:t>σετ χρησιμοποιήθηκαν ερωτήσεις από το </a:t>
            </a:r>
            <a:r>
              <a:rPr lang="en-US" baseline="0" dirty="0" smtClean="0"/>
              <a:t>StackOverflow, </a:t>
            </a:r>
            <a:r>
              <a:rPr lang="el-GR" baseline="0" dirty="0" smtClean="0"/>
              <a:t>λόγω του ότι εκείνη την χρονική στιγμή το ΚΔ δεν περιείχε ένα μεγάλο </a:t>
            </a:r>
            <a:r>
              <a:rPr lang="en-US" baseline="0" dirty="0" smtClean="0"/>
              <a:t>repository </a:t>
            </a:r>
            <a:r>
              <a:rPr lang="el-GR" baseline="0" dirty="0" smtClean="0"/>
              <a:t>από ερωτήσεις</a:t>
            </a:r>
            <a:r>
              <a:rPr lang="en-US" baseline="0" dirty="0" smtClean="0"/>
              <a:t>. </a:t>
            </a:r>
          </a:p>
          <a:p>
            <a:endParaRPr lang="el-GR" baseline="0" dirty="0" smtClean="0"/>
          </a:p>
          <a:p>
            <a:r>
              <a:rPr lang="el-GR" baseline="0" dirty="0" smtClean="0"/>
              <a:t>Έτσι το σχήμα δείχνει οι χρήστες του </a:t>
            </a:r>
            <a:r>
              <a:rPr lang="en-US" baseline="0" dirty="0" smtClean="0"/>
              <a:t>SO </a:t>
            </a:r>
            <a:r>
              <a:rPr lang="el-GR" baseline="0" dirty="0" smtClean="0"/>
              <a:t>ανεβάζουν τις ερωτήσεις τους στην κοινότητα</a:t>
            </a:r>
            <a:r>
              <a:rPr lang="en-US" baseline="0" dirty="0" smtClean="0"/>
              <a:t> </a:t>
            </a:r>
            <a:r>
              <a:rPr lang="el-GR" baseline="0" dirty="0" smtClean="0"/>
              <a:t>κατηγοριοποιημένες με διάφορα </a:t>
            </a:r>
            <a:r>
              <a:rPr lang="en-US" baseline="0" dirty="0" smtClean="0"/>
              <a:t>tags</a:t>
            </a:r>
            <a:r>
              <a:rPr lang="el-GR" baseline="0" dirty="0" smtClean="0"/>
              <a:t>, χρησιμοποιώντας το </a:t>
            </a:r>
            <a:r>
              <a:rPr lang="en-US" baseline="0" dirty="0" smtClean="0"/>
              <a:t>UI </a:t>
            </a:r>
            <a:r>
              <a:rPr lang="el-GR" baseline="0" dirty="0" smtClean="0"/>
              <a:t>του </a:t>
            </a:r>
            <a:r>
              <a:rPr lang="en-US" baseline="0" dirty="0" smtClean="0"/>
              <a:t>SO, </a:t>
            </a:r>
            <a:r>
              <a:rPr lang="el-GR" baseline="0" dirty="0" smtClean="0"/>
              <a:t>μετά το </a:t>
            </a:r>
            <a:r>
              <a:rPr lang="en-US" baseline="0" dirty="0" smtClean="0"/>
              <a:t>NPL classifier </a:t>
            </a:r>
            <a:r>
              <a:rPr lang="el-GR" baseline="0" dirty="0" smtClean="0"/>
              <a:t>παίρνει κάποιες ερωτήσεις από το </a:t>
            </a:r>
            <a:r>
              <a:rPr lang="en-US" baseline="0" dirty="0" smtClean="0"/>
              <a:t>SO</a:t>
            </a:r>
            <a:r>
              <a:rPr lang="el-GR" baseline="0" dirty="0" smtClean="0"/>
              <a:t>, χρησιμοποιώντας το </a:t>
            </a:r>
            <a:r>
              <a:rPr lang="en-US" baseline="0" dirty="0" smtClean="0"/>
              <a:t>SE API, </a:t>
            </a:r>
            <a:r>
              <a:rPr lang="el-GR" baseline="0" dirty="0" smtClean="0"/>
              <a:t>για να τις χρησιμοποιήσει ως </a:t>
            </a:r>
            <a:r>
              <a:rPr lang="en-US" baseline="0" dirty="0" smtClean="0"/>
              <a:t>training set </a:t>
            </a:r>
            <a:r>
              <a:rPr lang="el-GR" baseline="0" dirty="0" smtClean="0"/>
              <a:t>και να κατασκευάσει κάποιες τις δικές του κλάσεις που χρειάζεται ώστε μεταγενέστερες ερωτήσεις του δικού μας ΚΔ μπορούν να κατηγοριοποιηθούν.</a:t>
            </a:r>
          </a:p>
          <a:p>
            <a:endParaRPr lang="el-GR" baseline="0" dirty="0" smtClean="0"/>
          </a:p>
          <a:p>
            <a:r>
              <a:rPr lang="el-GR" baseline="0" dirty="0" smtClean="0"/>
              <a:t>Να σημειωθεί ότι από το </a:t>
            </a:r>
            <a:r>
              <a:rPr lang="en-US" baseline="0" dirty="0" smtClean="0"/>
              <a:t>SO </a:t>
            </a:r>
            <a:r>
              <a:rPr lang="el-GR" baseline="0" dirty="0" smtClean="0"/>
              <a:t>μόνο οι </a:t>
            </a:r>
            <a:r>
              <a:rPr lang="en-US" baseline="0" dirty="0" smtClean="0"/>
              <a:t>most-up voted </a:t>
            </a:r>
            <a:r>
              <a:rPr lang="el-GR" baseline="0" dirty="0" smtClean="0"/>
              <a:t>ερωτήσεις για κάθε κατηγορία χρησιμοποιήθηκαν ώστε να αποφευχθεί η περίπτωση κάποια ερώτηση να έχει γίνει </a:t>
            </a:r>
            <a:r>
              <a:rPr lang="en-US" baseline="0" dirty="0" smtClean="0"/>
              <a:t>misclassified </a:t>
            </a:r>
            <a:r>
              <a:rPr lang="el-GR" baseline="0" dirty="0" smtClean="0"/>
              <a:t>από τον χρήστη.</a:t>
            </a:r>
          </a:p>
        </p:txBody>
      </p:sp>
      <p:sp>
        <p:nvSpPr>
          <p:cNvPr id="4" name="Slide Number Placeholder 3"/>
          <p:cNvSpPr>
            <a:spLocks noGrp="1"/>
          </p:cNvSpPr>
          <p:nvPr>
            <p:ph type="sldNum" sz="quarter" idx="10"/>
          </p:nvPr>
        </p:nvSpPr>
        <p:spPr/>
        <p:txBody>
          <a:bodyPr/>
          <a:lstStyle/>
          <a:p>
            <a:fld id="{BFF29332-360D-462C-8DBA-6B9FF2FD1142}" type="slidenum">
              <a:rPr lang="en-GB" smtClean="0"/>
              <a:pPr/>
              <a:t>13</a:t>
            </a:fld>
            <a:endParaRPr lang="en-GB"/>
          </a:p>
        </p:txBody>
      </p:sp>
    </p:spTree>
    <p:extLst>
      <p:ext uri="{BB962C8B-B14F-4D97-AF65-F5344CB8AC3E}">
        <p14:creationId xmlns:p14="http://schemas.microsoft.com/office/powerpoint/2010/main" val="37637986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l-GR" dirty="0" smtClean="0"/>
              <a:t>Μια άλλη εφαρμογή</a:t>
            </a:r>
            <a:r>
              <a:rPr lang="el-GR" baseline="0" dirty="0" smtClean="0"/>
              <a:t> της ΠΚΔ, όπως είπαμε</a:t>
            </a:r>
            <a:r>
              <a:rPr lang="en-US" baseline="0" dirty="0" smtClean="0"/>
              <a:t>, </a:t>
            </a:r>
            <a:r>
              <a:rPr lang="el-GR" baseline="0" dirty="0" smtClean="0"/>
              <a:t>είναι το</a:t>
            </a:r>
            <a:r>
              <a:rPr lang="en-US" baseline="0" dirty="0" smtClean="0"/>
              <a:t> Natural Language Processing Classification. </a:t>
            </a:r>
          </a:p>
          <a:p>
            <a:pPr marL="0" marR="0" indent="0" algn="l" defTabSz="914400" rtl="0" eaLnBrk="1" fontAlgn="auto" latinLnBrk="0" hangingPunct="1">
              <a:lnSpc>
                <a:spcPct val="100000"/>
              </a:lnSpc>
              <a:spcBef>
                <a:spcPts val="0"/>
              </a:spcBef>
              <a:spcAft>
                <a:spcPts val="0"/>
              </a:spcAft>
              <a:buClrTx/>
              <a:buSzTx/>
              <a:buFontTx/>
              <a:buNone/>
              <a:tabLst/>
              <a:defRPr/>
            </a:pPr>
            <a:r>
              <a:rPr lang="el-GR" dirty="0" smtClean="0"/>
              <a:t>Το</a:t>
            </a:r>
            <a:r>
              <a:rPr lang="el-GR" baseline="0" dirty="0" smtClean="0"/>
              <a:t> </a:t>
            </a:r>
            <a:r>
              <a:rPr lang="en-US" dirty="0" smtClean="0"/>
              <a:t>Topic classification </a:t>
            </a:r>
            <a:r>
              <a:rPr lang="el-GR" dirty="0" smtClean="0"/>
              <a:t>είναι μια διαδικασία όπου</a:t>
            </a:r>
            <a:r>
              <a:rPr lang="el-GR" baseline="0" dirty="0" smtClean="0"/>
              <a:t> διάφορα </a:t>
            </a:r>
            <a:r>
              <a:rPr lang="en-US" baseline="0" dirty="0" smtClean="0"/>
              <a:t>text documents </a:t>
            </a:r>
            <a:r>
              <a:rPr lang="el-GR" baseline="0" dirty="0" smtClean="0"/>
              <a:t>μπορούν να λάβουν κάποιο </a:t>
            </a:r>
            <a:r>
              <a:rPr lang="en-US" baseline="0" dirty="0" smtClean="0"/>
              <a:t>topic label </a:t>
            </a:r>
            <a:r>
              <a:rPr lang="el-GR" baseline="0" dirty="0" smtClean="0"/>
              <a:t>με βάση κάποια κριτήρια. Ο στόχος ενός</a:t>
            </a:r>
            <a:r>
              <a:rPr lang="en-US" baseline="0" dirty="0" smtClean="0"/>
              <a:t> NLP TC</a:t>
            </a:r>
            <a:r>
              <a:rPr lang="el-GR" baseline="0" dirty="0" smtClean="0"/>
              <a:t> μηχανισμού λοιπόν, είναι να μπορεί να συμπεράνει την κατηγορία ενός κειμένου από το περιεχόμενο του. Για παράδειγμα, να μπορεί να συμπεράνει ότι ένα κείμενο μιλάει για </a:t>
            </a:r>
            <a:r>
              <a:rPr lang="en-US" baseline="0" dirty="0" smtClean="0"/>
              <a:t>scalability.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l-GR" baseline="0" dirty="0" smtClean="0"/>
              <a:t>Για να το καταφέρουμε αυτό, πρέπει το εργαλείο να γίνει πρώτα </a:t>
            </a:r>
            <a:r>
              <a:rPr lang="en-US" baseline="0" dirty="0" smtClean="0"/>
              <a:t>train. H </a:t>
            </a:r>
            <a:r>
              <a:rPr lang="el-GR" baseline="0" dirty="0" smtClean="0"/>
              <a:t>διαδικασία του </a:t>
            </a:r>
            <a:r>
              <a:rPr lang="en-US" baseline="0" dirty="0" smtClean="0"/>
              <a:t>training </a:t>
            </a:r>
            <a:r>
              <a:rPr lang="el-GR" baseline="0" dirty="0" smtClean="0"/>
              <a:t>έχει ως εξής: Στην αρχή παρέχουμε στον </a:t>
            </a:r>
            <a:r>
              <a:rPr lang="en-US" baseline="0" dirty="0" smtClean="0"/>
              <a:t>NLPC, </a:t>
            </a:r>
            <a:r>
              <a:rPr lang="el-GR" baseline="0" dirty="0" smtClean="0"/>
              <a:t>μια σειρά από </a:t>
            </a:r>
            <a:r>
              <a:rPr lang="en-US" baseline="0" dirty="0" smtClean="0"/>
              <a:t>text documents, </a:t>
            </a:r>
            <a:r>
              <a:rPr lang="el-GR" baseline="0" dirty="0" smtClean="0"/>
              <a:t>τα οποία όμως ξέρουμε σε ποια κατηγορία ανήκουν. Συγκεκριμένα στο παράδειγμα εδώ, δίνουμε στον </a:t>
            </a:r>
            <a:r>
              <a:rPr lang="en-US" baseline="0" dirty="0" smtClean="0"/>
              <a:t>NLP </a:t>
            </a:r>
            <a:r>
              <a:rPr lang="el-GR" baseline="0" dirty="0" smtClean="0"/>
              <a:t>τρεις διαφορετικές κατηγορίες κειμένων όπου ξέρουμε σε ποιο σετ ανήκουν, πχ.. μπορούμε να πούμε ότι ένα σετ κειμένων μιλάει για </a:t>
            </a:r>
            <a:r>
              <a:rPr lang="en-US" baseline="0" dirty="0" smtClean="0"/>
              <a:t>scalability, </a:t>
            </a:r>
            <a:r>
              <a:rPr lang="el-GR" baseline="0" dirty="0" smtClean="0"/>
              <a:t>ένα άλλο σετ κειμένων μιλάει για </a:t>
            </a:r>
            <a:r>
              <a:rPr lang="en-US" baseline="0" dirty="0" smtClean="0"/>
              <a:t>optimization</a:t>
            </a:r>
            <a:r>
              <a:rPr lang="el-GR" baseline="0" dirty="0" smtClean="0"/>
              <a:t> κοκ.  </a:t>
            </a:r>
          </a:p>
          <a:p>
            <a:pPr marL="0" marR="0" indent="0" algn="l" defTabSz="914400" rtl="0" eaLnBrk="1" fontAlgn="auto" latinLnBrk="0" hangingPunct="1">
              <a:lnSpc>
                <a:spcPct val="100000"/>
              </a:lnSpc>
              <a:spcBef>
                <a:spcPts val="0"/>
              </a:spcBef>
              <a:spcAft>
                <a:spcPts val="0"/>
              </a:spcAft>
              <a:buClrTx/>
              <a:buSzTx/>
              <a:buFontTx/>
              <a:buNone/>
              <a:tabLst/>
              <a:defRPr/>
            </a:pPr>
            <a:endParaRPr lang="el-GR"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l-GR" baseline="0" dirty="0" smtClean="0"/>
              <a:t>Πρώτα ο </a:t>
            </a:r>
            <a:r>
              <a:rPr lang="en-US" baseline="0" dirty="0" smtClean="0"/>
              <a:t>NLPC </a:t>
            </a:r>
            <a:r>
              <a:rPr lang="el-GR" baseline="0" dirty="0" smtClean="0"/>
              <a:t>περνάει το κείμενο της κάθε κατηγορίας από έναν  </a:t>
            </a:r>
            <a:r>
              <a:rPr lang="en-US" baseline="0" dirty="0" smtClean="0"/>
              <a:t>Porter Stemming Algorithm </a:t>
            </a:r>
            <a:r>
              <a:rPr lang="el-GR" baseline="0" dirty="0" smtClean="0"/>
              <a:t>ο οποίος έχει ως σκοπό να απλοποιήσει τις λέξεις, κάνοντας τες από πληθυντικό αριθμό σε ενικό και άλλα τέτοια </a:t>
            </a:r>
            <a:r>
              <a:rPr lang="el-GR" baseline="0" dirty="0" err="1" smtClean="0"/>
              <a:t>τρικς</a:t>
            </a:r>
            <a:r>
              <a:rPr lang="el-GR" baseline="0" dirty="0" smtClean="0"/>
              <a:t> όπως για παράδειγμα η λέξη </a:t>
            </a:r>
            <a:r>
              <a:rPr lang="en-US" baseline="0" dirty="0" smtClean="0"/>
              <a:t>connectivity </a:t>
            </a:r>
            <a:r>
              <a:rPr lang="el-GR" baseline="0" dirty="0" smtClean="0"/>
              <a:t>θα γίνει </a:t>
            </a:r>
            <a:r>
              <a:rPr lang="en-US" baseline="0" dirty="0" smtClean="0"/>
              <a:t>connect</a:t>
            </a:r>
            <a:r>
              <a:rPr lang="el-GR" baseline="0" dirty="0" smtClean="0"/>
              <a:t>. Στην συνέχεια βάζει τις λέξεις αυτές σε ένα </a:t>
            </a:r>
            <a:r>
              <a:rPr lang="en-US" baseline="0" dirty="0" smtClean="0"/>
              <a:t>map </a:t>
            </a:r>
            <a:r>
              <a:rPr lang="el-GR" baseline="0" dirty="0" smtClean="0"/>
              <a:t>όπου κρατάει τις εμφανίσεις κάθε λέξης σε κάθε κατηγορία </a:t>
            </a:r>
            <a:r>
              <a:rPr lang="el-GR" baseline="0" dirty="0" err="1" smtClean="0"/>
              <a:t>δλδ</a:t>
            </a:r>
            <a:r>
              <a:rPr lang="el-GR" baseline="0" dirty="0" smtClean="0"/>
              <a:t> για την λέξη </a:t>
            </a:r>
            <a:r>
              <a:rPr lang="en-US" baseline="0" dirty="0" smtClean="0"/>
              <a:t>connect </a:t>
            </a:r>
            <a:r>
              <a:rPr lang="el-GR" baseline="0" dirty="0" smtClean="0"/>
              <a:t>κρατάει ότι εμφανίζεται στην κατηγορία </a:t>
            </a:r>
            <a:r>
              <a:rPr lang="en-US" baseline="0" dirty="0" smtClean="0"/>
              <a:t>scalability </a:t>
            </a:r>
            <a:r>
              <a:rPr lang="el-GR" baseline="0" dirty="0" smtClean="0"/>
              <a:t>20 φορές ας πούμε. </a:t>
            </a:r>
            <a:endParaRPr lang="el-GR"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l-GR" dirty="0" smtClean="0"/>
          </a:p>
          <a:p>
            <a:r>
              <a:rPr lang="el-GR" dirty="0" smtClean="0"/>
              <a:t>Έτσι ο</a:t>
            </a:r>
            <a:r>
              <a:rPr lang="el-GR" baseline="0" dirty="0" smtClean="0"/>
              <a:t> </a:t>
            </a:r>
            <a:r>
              <a:rPr lang="en-US" baseline="0" dirty="0" smtClean="0"/>
              <a:t>NLPC </a:t>
            </a:r>
            <a:r>
              <a:rPr lang="el-GR" baseline="0" dirty="0" smtClean="0"/>
              <a:t>έχει γίνει πλέον </a:t>
            </a:r>
            <a:r>
              <a:rPr lang="en-US" baseline="0" dirty="0" smtClean="0"/>
              <a:t>train </a:t>
            </a:r>
            <a:r>
              <a:rPr lang="el-GR" baseline="0" dirty="0" smtClean="0"/>
              <a:t>και μπορεί να προσδιορίσει μελλοντικά κείμενα σε ποια από αυτές τις κατηγορίες ανήκουν χρησιμοποιώντας την πιθανότητα </a:t>
            </a:r>
            <a:r>
              <a:rPr lang="en-US" baseline="0" dirty="0" smtClean="0"/>
              <a:t>Naïve Bayes</a:t>
            </a:r>
            <a:r>
              <a:rPr lang="el-GR" baseline="0" dirty="0" smtClean="0"/>
              <a:t>. </a:t>
            </a:r>
            <a:endParaRPr lang="el-GR" dirty="0"/>
          </a:p>
        </p:txBody>
      </p:sp>
      <p:sp>
        <p:nvSpPr>
          <p:cNvPr id="4" name="Slide Number Placeholder 3"/>
          <p:cNvSpPr>
            <a:spLocks noGrp="1"/>
          </p:cNvSpPr>
          <p:nvPr>
            <p:ph type="sldNum" sz="quarter" idx="10"/>
          </p:nvPr>
        </p:nvSpPr>
        <p:spPr/>
        <p:txBody>
          <a:bodyPr/>
          <a:lstStyle/>
          <a:p>
            <a:fld id="{BFF29332-360D-462C-8DBA-6B9FF2FD1142}" type="slidenum">
              <a:rPr lang="en-GB" smtClean="0"/>
              <a:pPr/>
              <a:t>14</a:t>
            </a:fld>
            <a:endParaRPr lang="en-GB"/>
          </a:p>
        </p:txBody>
      </p:sp>
    </p:spTree>
    <p:extLst>
      <p:ext uri="{BB962C8B-B14F-4D97-AF65-F5344CB8AC3E}">
        <p14:creationId xmlns:p14="http://schemas.microsoft.com/office/powerpoint/2010/main" val="20099727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p:sp>
      <p:sp>
        <p:nvSpPr>
          <p:cNvPr id="3" name="2 - Θέση σημειώσεων"/>
          <p:cNvSpPr>
            <a:spLocks noGrp="1"/>
          </p:cNvSpPr>
          <p:nvPr>
            <p:ph type="body" idx="1"/>
          </p:nvPr>
        </p:nvSpPr>
        <p:spPr/>
        <p:txBody>
          <a:bodyPr>
            <a:normAutofit/>
          </a:bodyPr>
          <a:lstStyle/>
          <a:p>
            <a:r>
              <a:rPr lang="el-GR" dirty="0" smtClean="0"/>
              <a:t>Και</a:t>
            </a:r>
            <a:r>
              <a:rPr lang="el-GR" baseline="0" dirty="0" smtClean="0"/>
              <a:t> τώρα ας προχωρήσουμε με την αξιολόγηση του συστήματος.</a:t>
            </a:r>
            <a:endParaRPr lang="en-GB" dirty="0"/>
          </a:p>
        </p:txBody>
      </p:sp>
      <p:sp>
        <p:nvSpPr>
          <p:cNvPr id="4" name="3 - Θέση αριθμού διαφάνειας"/>
          <p:cNvSpPr>
            <a:spLocks noGrp="1"/>
          </p:cNvSpPr>
          <p:nvPr>
            <p:ph type="sldNum" sz="quarter" idx="10"/>
          </p:nvPr>
        </p:nvSpPr>
        <p:spPr/>
        <p:txBody>
          <a:bodyPr/>
          <a:lstStyle/>
          <a:p>
            <a:fld id="{BFF29332-360D-462C-8DBA-6B9FF2FD1142}" type="slidenum">
              <a:rPr lang="en-GB" smtClean="0"/>
              <a:pPr/>
              <a:t>15</a:t>
            </a:fld>
            <a:endParaRPr lang="en-GB"/>
          </a:p>
        </p:txBody>
      </p:sp>
    </p:spTree>
    <p:extLst>
      <p:ext uri="{BB962C8B-B14F-4D97-AF65-F5344CB8AC3E}">
        <p14:creationId xmlns:p14="http://schemas.microsoft.com/office/powerpoint/2010/main" val="1043712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user interface</a:t>
            </a:r>
            <a:r>
              <a:rPr lang="en-US" baseline="0" dirty="0" smtClean="0"/>
              <a:t> evaluation </a:t>
            </a:r>
            <a:r>
              <a:rPr lang="el-GR" baseline="0" dirty="0" smtClean="0"/>
              <a:t>έγινε από </a:t>
            </a:r>
            <a:r>
              <a:rPr lang="en-US" baseline="0" dirty="0" smtClean="0"/>
              <a:t>HCI experts </a:t>
            </a:r>
            <a:r>
              <a:rPr lang="el-GR" baseline="0" dirty="0" smtClean="0"/>
              <a:t>στον τομέα αυτόν και εγώ με την σειρά μου βοήθησα ώστε η ΠΚΔ να μπορεί να κάνει </a:t>
            </a:r>
            <a:r>
              <a:rPr lang="en-US" baseline="0" dirty="0" smtClean="0"/>
              <a:t>support </a:t>
            </a:r>
            <a:r>
              <a:rPr lang="el-GR" baseline="0" dirty="0" smtClean="0"/>
              <a:t>το </a:t>
            </a:r>
            <a:r>
              <a:rPr lang="en-US" baseline="0" dirty="0" smtClean="0"/>
              <a:t>UIE </a:t>
            </a:r>
            <a:r>
              <a:rPr lang="el-GR" baseline="0" dirty="0" smtClean="0"/>
              <a:t>καθώς επίσης είχα </a:t>
            </a:r>
            <a:r>
              <a:rPr lang="en-US" baseline="0" dirty="0" smtClean="0"/>
              <a:t>contribution </a:t>
            </a:r>
            <a:r>
              <a:rPr lang="el-GR" baseline="0" dirty="0" smtClean="0"/>
              <a:t>σε μερικά </a:t>
            </a:r>
            <a:r>
              <a:rPr lang="en-US" baseline="0" dirty="0" smtClean="0"/>
              <a:t>Interviews </a:t>
            </a:r>
            <a:r>
              <a:rPr lang="el-GR" baseline="0" dirty="0" smtClean="0"/>
              <a:t>της αξιολόγησης με πιθανούς χρήστες του συστήματος ώστε να πάρουμε </a:t>
            </a:r>
            <a:r>
              <a:rPr lang="en-US" baseline="0" dirty="0" smtClean="0"/>
              <a:t>feedback </a:t>
            </a:r>
            <a:r>
              <a:rPr lang="el-GR" baseline="0" dirty="0" smtClean="0"/>
              <a:t>για την πλατφόρμα μας.</a:t>
            </a:r>
            <a:r>
              <a:rPr lang="en-US" baseline="0" dirty="0" smtClean="0"/>
              <a:t> </a:t>
            </a:r>
            <a:endParaRPr lang="el-GR" baseline="0" dirty="0" smtClean="0"/>
          </a:p>
          <a:p>
            <a:endParaRPr lang="el-GR" baseline="0" dirty="0" smtClean="0"/>
          </a:p>
          <a:p>
            <a:r>
              <a:rPr lang="el-GR" baseline="0" dirty="0" smtClean="0"/>
              <a:t>Οι χρήστες είχαν γνώση του τομέα των </a:t>
            </a:r>
            <a:r>
              <a:rPr lang="en-US" baseline="0" dirty="0" smtClean="0"/>
              <a:t>DevOps </a:t>
            </a:r>
            <a:r>
              <a:rPr lang="el-GR" baseline="0" dirty="0" smtClean="0"/>
              <a:t>και χρησιμοποιούσαν συστήματα όπως το </a:t>
            </a:r>
            <a:r>
              <a:rPr lang="en-US" baseline="0" dirty="0" smtClean="0"/>
              <a:t>GitHub, </a:t>
            </a:r>
            <a:r>
              <a:rPr lang="el-GR" baseline="0" dirty="0" smtClean="0"/>
              <a:t>το </a:t>
            </a:r>
            <a:r>
              <a:rPr lang="en-US" baseline="0" dirty="0" smtClean="0"/>
              <a:t>Chef supermarket </a:t>
            </a:r>
            <a:r>
              <a:rPr lang="el-GR" baseline="0" dirty="0" smtClean="0"/>
              <a:t>κα, καθώς επίσης και είχαν εμπειρία με </a:t>
            </a:r>
            <a:r>
              <a:rPr lang="en-US" baseline="0" dirty="0" smtClean="0"/>
              <a:t>Sites </a:t>
            </a:r>
            <a:r>
              <a:rPr lang="el-GR" baseline="0" dirty="0" smtClean="0"/>
              <a:t>κοινωνικής δικτύωσης όπως το </a:t>
            </a:r>
            <a:r>
              <a:rPr lang="en-US" baseline="0" dirty="0" smtClean="0"/>
              <a:t>LinkedIn kai </a:t>
            </a:r>
            <a:r>
              <a:rPr lang="el-GR" baseline="0" dirty="0" smtClean="0"/>
              <a:t>το </a:t>
            </a:r>
            <a:r>
              <a:rPr lang="en-US" baseline="0" dirty="0" smtClean="0"/>
              <a:t>Facebook.  </a:t>
            </a:r>
          </a:p>
          <a:p>
            <a:endParaRPr lang="en-US" baseline="0" dirty="0" smtClean="0"/>
          </a:p>
          <a:p>
            <a:r>
              <a:rPr lang="el-GR" baseline="0" dirty="0" smtClean="0"/>
              <a:t>Οι χρήστες αυτοί συμμετείχαν στην αξιολόγηση η οποία έγινε ως εξής</a:t>
            </a:r>
            <a:endParaRPr lang="el-GR" dirty="0" smtClean="0"/>
          </a:p>
          <a:p>
            <a:endParaRPr lang="el-GR" dirty="0"/>
          </a:p>
        </p:txBody>
      </p:sp>
      <p:sp>
        <p:nvSpPr>
          <p:cNvPr id="4" name="Slide Number Placeholder 3"/>
          <p:cNvSpPr>
            <a:spLocks noGrp="1"/>
          </p:cNvSpPr>
          <p:nvPr>
            <p:ph type="sldNum" sz="quarter" idx="10"/>
          </p:nvPr>
        </p:nvSpPr>
        <p:spPr/>
        <p:txBody>
          <a:bodyPr/>
          <a:lstStyle/>
          <a:p>
            <a:fld id="{BFF29332-360D-462C-8DBA-6B9FF2FD1142}" type="slidenum">
              <a:rPr lang="en-GB" smtClean="0"/>
              <a:pPr/>
              <a:t>16</a:t>
            </a:fld>
            <a:endParaRPr lang="en-GB"/>
          </a:p>
        </p:txBody>
      </p:sp>
    </p:spTree>
    <p:extLst>
      <p:ext uri="{BB962C8B-B14F-4D97-AF65-F5344CB8AC3E}">
        <p14:creationId xmlns:p14="http://schemas.microsoft.com/office/powerpoint/2010/main" val="18899327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smtClean="0"/>
              <a:t>Τα</a:t>
            </a:r>
            <a:r>
              <a:rPr lang="el-GR" baseline="0" dirty="0" smtClean="0"/>
              <a:t> </a:t>
            </a:r>
            <a:r>
              <a:rPr lang="en-US" baseline="0" dirty="0" smtClean="0"/>
              <a:t>requirement </a:t>
            </a:r>
            <a:r>
              <a:rPr lang="el-GR" baseline="0" dirty="0" smtClean="0"/>
              <a:t>των χρηστών είναι αυτά που φαίνονται στο σχήμα.</a:t>
            </a:r>
            <a:endParaRPr lang="el-GR" dirty="0"/>
          </a:p>
        </p:txBody>
      </p:sp>
      <p:sp>
        <p:nvSpPr>
          <p:cNvPr id="4" name="Slide Number Placeholder 3"/>
          <p:cNvSpPr>
            <a:spLocks noGrp="1"/>
          </p:cNvSpPr>
          <p:nvPr>
            <p:ph type="sldNum" sz="quarter" idx="10"/>
          </p:nvPr>
        </p:nvSpPr>
        <p:spPr/>
        <p:txBody>
          <a:bodyPr/>
          <a:lstStyle/>
          <a:p>
            <a:fld id="{BFF29332-360D-462C-8DBA-6B9FF2FD1142}" type="slidenum">
              <a:rPr lang="en-GB" smtClean="0"/>
              <a:pPr/>
              <a:t>17</a:t>
            </a:fld>
            <a:endParaRPr lang="en-GB"/>
          </a:p>
        </p:txBody>
      </p:sp>
    </p:spTree>
    <p:extLst>
      <p:ext uri="{BB962C8B-B14F-4D97-AF65-F5344CB8AC3E}">
        <p14:creationId xmlns:p14="http://schemas.microsoft.com/office/powerpoint/2010/main" val="37613306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smtClean="0"/>
              <a:t>Ύστε</a:t>
            </a:r>
            <a:r>
              <a:rPr lang="el-GR" baseline="0" dirty="0" smtClean="0"/>
              <a:t>ρα από την παρουσίαση του δικού μας ΚΔ, οι χρήστες βρήκαν αρκετά χρήσιμές αυτές τις δυνατότητες.</a:t>
            </a:r>
            <a:endParaRPr lang="el-GR" dirty="0"/>
          </a:p>
        </p:txBody>
      </p:sp>
      <p:sp>
        <p:nvSpPr>
          <p:cNvPr id="4" name="Slide Number Placeholder 3"/>
          <p:cNvSpPr>
            <a:spLocks noGrp="1"/>
          </p:cNvSpPr>
          <p:nvPr>
            <p:ph type="sldNum" sz="quarter" idx="10"/>
          </p:nvPr>
        </p:nvSpPr>
        <p:spPr/>
        <p:txBody>
          <a:bodyPr/>
          <a:lstStyle/>
          <a:p>
            <a:fld id="{BFF29332-360D-462C-8DBA-6B9FF2FD1142}" type="slidenum">
              <a:rPr lang="en-GB" smtClean="0"/>
              <a:pPr/>
              <a:t>18</a:t>
            </a:fld>
            <a:endParaRPr lang="en-GB"/>
          </a:p>
        </p:txBody>
      </p:sp>
    </p:spTree>
    <p:extLst>
      <p:ext uri="{BB962C8B-B14F-4D97-AF65-F5344CB8AC3E}">
        <p14:creationId xmlns:p14="http://schemas.microsoft.com/office/powerpoint/2010/main" val="5914388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l-GR" sz="1200" kern="1200" baseline="0" dirty="0" smtClean="0">
                <a:solidFill>
                  <a:schemeClr val="tx1"/>
                </a:solidFill>
                <a:latin typeface="+mn-lt"/>
                <a:ea typeface="+mn-ea"/>
                <a:cs typeface="+mn-cs"/>
              </a:rPr>
              <a:t>Το</a:t>
            </a:r>
            <a:r>
              <a:rPr lang="en-GB" sz="1200" kern="1200" baseline="0" dirty="0" smtClean="0">
                <a:solidFill>
                  <a:schemeClr val="tx1"/>
                </a:solidFill>
                <a:latin typeface="+mn-lt"/>
                <a:ea typeface="+mn-ea"/>
                <a:cs typeface="+mn-cs"/>
              </a:rPr>
              <a:t> evaluation</a:t>
            </a:r>
            <a:r>
              <a:rPr lang="el-GR" sz="1200" kern="1200" baseline="0" dirty="0" smtClean="0">
                <a:solidFill>
                  <a:schemeClr val="tx1"/>
                </a:solidFill>
                <a:latin typeface="+mn-lt"/>
                <a:ea typeface="+mn-ea"/>
                <a:cs typeface="+mn-cs"/>
              </a:rPr>
              <a:t>, όσον </a:t>
            </a:r>
            <a:r>
              <a:rPr lang="el-GR" sz="1200" kern="1200" baseline="0" dirty="0" err="1" smtClean="0">
                <a:solidFill>
                  <a:schemeClr val="tx1"/>
                </a:solidFill>
                <a:latin typeface="+mn-lt"/>
                <a:ea typeface="+mn-ea"/>
                <a:cs typeface="+mn-cs"/>
              </a:rPr>
              <a:t>αφορα</a:t>
            </a:r>
            <a:r>
              <a:rPr lang="el-GR" sz="1200" kern="1200" baseline="0" dirty="0" smtClean="0">
                <a:solidFill>
                  <a:schemeClr val="tx1"/>
                </a:solidFill>
                <a:latin typeface="+mn-lt"/>
                <a:ea typeface="+mn-ea"/>
                <a:cs typeface="+mn-cs"/>
              </a:rPr>
              <a:t> το </a:t>
            </a:r>
            <a:r>
              <a:rPr lang="en-US" sz="1200" kern="1200" baseline="0" dirty="0" smtClean="0">
                <a:solidFill>
                  <a:schemeClr val="tx1"/>
                </a:solidFill>
                <a:latin typeface="+mn-lt"/>
                <a:ea typeface="+mn-ea"/>
                <a:cs typeface="+mn-cs"/>
              </a:rPr>
              <a:t>system architecture, </a:t>
            </a:r>
            <a:r>
              <a:rPr lang="el-GR" sz="1200" kern="1200" baseline="0" dirty="0" smtClean="0">
                <a:solidFill>
                  <a:schemeClr val="tx1"/>
                </a:solidFill>
                <a:latin typeface="+mn-lt"/>
                <a:ea typeface="+mn-ea"/>
                <a:cs typeface="+mn-cs"/>
              </a:rPr>
              <a:t>είναι χωρισμένο σε δύο διαφορετικά </a:t>
            </a:r>
            <a:r>
              <a:rPr lang="en-US" sz="1200" kern="1200" baseline="0" dirty="0" smtClean="0">
                <a:solidFill>
                  <a:schemeClr val="tx1"/>
                </a:solidFill>
                <a:latin typeface="+mn-lt"/>
                <a:ea typeface="+mn-ea"/>
                <a:cs typeface="+mn-cs"/>
              </a:rPr>
              <a:t>deployments </a:t>
            </a:r>
            <a:r>
              <a:rPr lang="el-GR" sz="1200" kern="1200" baseline="0" dirty="0" smtClean="0">
                <a:solidFill>
                  <a:schemeClr val="tx1"/>
                </a:solidFill>
                <a:latin typeface="+mn-lt"/>
                <a:ea typeface="+mn-ea"/>
                <a:cs typeface="+mn-cs"/>
              </a:rPr>
              <a:t>της αρχιτεκτονικής</a:t>
            </a:r>
            <a:r>
              <a:rPr lang="en-US" sz="1200" kern="1200" baseline="0" dirty="0" smtClean="0">
                <a:solidFill>
                  <a:schemeClr val="tx1"/>
                </a:solidFill>
                <a:latin typeface="+mn-lt"/>
                <a:ea typeface="+mn-ea"/>
                <a:cs typeface="+mn-cs"/>
              </a:rPr>
              <a:t>.</a:t>
            </a:r>
            <a:endParaRPr lang="en-GB" sz="1200" kern="1200" baseline="0" dirty="0" smtClean="0">
              <a:solidFill>
                <a:schemeClr val="tx1"/>
              </a:solidFill>
              <a:latin typeface="+mn-lt"/>
              <a:ea typeface="+mn-ea"/>
              <a:cs typeface="+mn-cs"/>
            </a:endParaRPr>
          </a:p>
          <a:p>
            <a:endParaRPr lang="en-GB" sz="1200" kern="1200" baseline="0" dirty="0" smtClean="0">
              <a:solidFill>
                <a:schemeClr val="tx1"/>
              </a:solidFill>
              <a:latin typeface="+mn-lt"/>
              <a:ea typeface="+mn-ea"/>
              <a:cs typeface="+mn-cs"/>
            </a:endParaRPr>
          </a:p>
          <a:p>
            <a:r>
              <a:rPr lang="el-GR" dirty="0" smtClean="0"/>
              <a:t>Στο</a:t>
            </a:r>
            <a:r>
              <a:rPr lang="el-GR" baseline="0" dirty="0" smtClean="0"/>
              <a:t> 1</a:t>
            </a:r>
            <a:r>
              <a:rPr lang="el-GR" baseline="30000" dirty="0" smtClean="0"/>
              <a:t>ο</a:t>
            </a:r>
            <a:r>
              <a:rPr lang="el-GR" baseline="0" dirty="0" smtClean="0"/>
              <a:t> </a:t>
            </a:r>
            <a:r>
              <a:rPr lang="en-US" baseline="0" dirty="0" smtClean="0"/>
              <a:t>deployment </a:t>
            </a:r>
            <a:r>
              <a:rPr lang="el-GR" baseline="0" dirty="0" smtClean="0"/>
              <a:t>κρατήσαμε σταθερό το </a:t>
            </a:r>
            <a:r>
              <a:rPr lang="en-US" baseline="0" dirty="0" smtClean="0"/>
              <a:t>layer 1 </a:t>
            </a:r>
            <a:r>
              <a:rPr lang="el-GR" baseline="0" dirty="0" smtClean="0"/>
              <a:t>μια μόνο μία </a:t>
            </a:r>
            <a:r>
              <a:rPr lang="en-US" baseline="0" dirty="0" smtClean="0"/>
              <a:t>Social Networking Engine </a:t>
            </a:r>
            <a:r>
              <a:rPr lang="el-GR" baseline="0" dirty="0" smtClean="0"/>
              <a:t>και αυξήσαμε τα </a:t>
            </a:r>
            <a:r>
              <a:rPr lang="en-US" baseline="0" dirty="0" smtClean="0"/>
              <a:t>nodes </a:t>
            </a:r>
            <a:r>
              <a:rPr lang="el-GR" baseline="0" dirty="0" smtClean="0"/>
              <a:t>των </a:t>
            </a:r>
            <a:r>
              <a:rPr lang="en-US" baseline="0" dirty="0" smtClean="0"/>
              <a:t>Memcached </a:t>
            </a:r>
            <a:r>
              <a:rPr lang="el-GR" baseline="0" dirty="0" smtClean="0"/>
              <a:t>στο 2</a:t>
            </a:r>
            <a:r>
              <a:rPr lang="el-GR" baseline="30000" dirty="0" smtClean="0"/>
              <a:t>ο</a:t>
            </a:r>
            <a:r>
              <a:rPr lang="el-GR" baseline="0" dirty="0" smtClean="0"/>
              <a:t> </a:t>
            </a:r>
            <a:r>
              <a:rPr lang="en-US" baseline="0" dirty="0" smtClean="0"/>
              <a:t>layer. </a:t>
            </a:r>
          </a:p>
          <a:p>
            <a:r>
              <a:rPr lang="el-GR" baseline="0" dirty="0" smtClean="0"/>
              <a:t>Ενώ στο 2</a:t>
            </a:r>
            <a:r>
              <a:rPr lang="el-GR" baseline="30000" dirty="0" smtClean="0"/>
              <a:t>ο</a:t>
            </a:r>
            <a:r>
              <a:rPr lang="el-GR" baseline="0" dirty="0" smtClean="0"/>
              <a:t> </a:t>
            </a:r>
            <a:r>
              <a:rPr lang="en-US" baseline="0" dirty="0" smtClean="0"/>
              <a:t>deployment </a:t>
            </a:r>
            <a:r>
              <a:rPr lang="el-GR" baseline="0" dirty="0" smtClean="0"/>
              <a:t>κρατήσαμε σταθερό το </a:t>
            </a:r>
            <a:r>
              <a:rPr lang="en-US" baseline="0" dirty="0" smtClean="0"/>
              <a:t>layer 2 </a:t>
            </a:r>
            <a:r>
              <a:rPr lang="el-GR" baseline="0" dirty="0" smtClean="0"/>
              <a:t>με μόνο μια </a:t>
            </a:r>
            <a:r>
              <a:rPr lang="en-US" baseline="0" dirty="0" smtClean="0"/>
              <a:t>memcached </a:t>
            </a:r>
            <a:r>
              <a:rPr lang="el-GR" baseline="0" dirty="0" smtClean="0"/>
              <a:t>και προσθέσαμε περισσότερες </a:t>
            </a:r>
            <a:r>
              <a:rPr lang="en-US" baseline="0" dirty="0" smtClean="0"/>
              <a:t>SNE</a:t>
            </a:r>
            <a:r>
              <a:rPr lang="el-GR" baseline="0" dirty="0" smtClean="0"/>
              <a:t> στο </a:t>
            </a:r>
            <a:r>
              <a:rPr lang="en-US" baseline="0" dirty="0" smtClean="0"/>
              <a:t>layer 1.</a:t>
            </a:r>
            <a:endParaRPr lang="el-GR" baseline="0" dirty="0" smtClean="0"/>
          </a:p>
          <a:p>
            <a:endParaRPr lang="en-US" baseline="0" dirty="0" smtClean="0"/>
          </a:p>
          <a:p>
            <a:r>
              <a:rPr lang="en-US" baseline="0" dirty="0" smtClean="0"/>
              <a:t>To layer 3 </a:t>
            </a:r>
            <a:r>
              <a:rPr lang="el-GR" baseline="0" dirty="0" smtClean="0"/>
              <a:t>έμεινε σταθερό με ένα </a:t>
            </a:r>
            <a:r>
              <a:rPr lang="en-US" baseline="0" dirty="0" smtClean="0"/>
              <a:t>Node</a:t>
            </a:r>
            <a:r>
              <a:rPr lang="el-GR" baseline="0" dirty="0" smtClean="0"/>
              <a:t> όπου έχουν γίνει </a:t>
            </a:r>
            <a:r>
              <a:rPr lang="en-US" baseline="0" dirty="0" smtClean="0"/>
              <a:t>deployed </a:t>
            </a:r>
            <a:r>
              <a:rPr lang="el-GR" baseline="0" dirty="0" smtClean="0"/>
              <a:t>τα </a:t>
            </a:r>
            <a:r>
              <a:rPr lang="en-US" baseline="0" dirty="0" smtClean="0"/>
              <a:t>repositories </a:t>
            </a:r>
            <a:r>
              <a:rPr lang="el-GR" baseline="0" dirty="0" smtClean="0"/>
              <a:t>μαζί με τον </a:t>
            </a:r>
            <a:r>
              <a:rPr lang="en-US" baseline="0" dirty="0" smtClean="0"/>
              <a:t>CDO Server.</a:t>
            </a:r>
          </a:p>
          <a:p>
            <a:endParaRPr lang="el-GR" baseline="0" dirty="0" smtClean="0"/>
          </a:p>
          <a:p>
            <a:r>
              <a:rPr lang="el-GR" baseline="0" dirty="0" smtClean="0"/>
              <a:t>Το </a:t>
            </a:r>
            <a:r>
              <a:rPr lang="en-US" baseline="0" dirty="0" smtClean="0"/>
              <a:t>deployment </a:t>
            </a:r>
            <a:r>
              <a:rPr lang="el-GR" baseline="0" dirty="0" smtClean="0"/>
              <a:t>της αρχιτεκτονικής έγινε στο </a:t>
            </a:r>
            <a:r>
              <a:rPr lang="en-US" baseline="0" dirty="0" smtClean="0"/>
              <a:t>Amazon EC2</a:t>
            </a:r>
            <a:r>
              <a:rPr lang="el-GR" baseline="0" dirty="0" smtClean="0"/>
              <a:t> και οι τύποι </a:t>
            </a:r>
            <a:r>
              <a:rPr lang="en-US" baseline="0" dirty="0" smtClean="0"/>
              <a:t>VM </a:t>
            </a:r>
            <a:r>
              <a:rPr lang="el-GR" baseline="0" dirty="0" smtClean="0"/>
              <a:t>που χρησιμοποιήθηκαν φαίνονται στο σχήμα για κάθε </a:t>
            </a:r>
            <a:r>
              <a:rPr lang="en-US" baseline="0" dirty="0" smtClean="0"/>
              <a:t>VM </a:t>
            </a:r>
            <a:r>
              <a:rPr lang="el-GR" baseline="0" dirty="0" smtClean="0"/>
              <a:t>του συστήματος. </a:t>
            </a:r>
          </a:p>
          <a:p>
            <a:endParaRPr lang="el-GR" baseline="0" dirty="0" smtClean="0"/>
          </a:p>
          <a:p>
            <a:r>
              <a:rPr lang="el-GR" baseline="0" dirty="0" smtClean="0"/>
              <a:t>Το </a:t>
            </a:r>
            <a:r>
              <a:rPr lang="en-US" baseline="0" dirty="0" smtClean="0"/>
              <a:t>SNE </a:t>
            </a:r>
            <a:r>
              <a:rPr lang="el-GR" baseline="0" dirty="0" smtClean="0"/>
              <a:t>χρησιμοποιεί το </a:t>
            </a:r>
            <a:r>
              <a:rPr lang="en-US" baseline="0" dirty="0" smtClean="0"/>
              <a:t>FS </a:t>
            </a:r>
            <a:r>
              <a:rPr lang="el-GR" baseline="0" dirty="0" smtClean="0"/>
              <a:t>έτσι ώστε να αποθηκεύει εκεί τις φωτογραφίες των χρηστών, των μοντέλων, των </a:t>
            </a:r>
            <a:r>
              <a:rPr lang="en-US" baseline="0" dirty="0" smtClean="0"/>
              <a:t>groups </a:t>
            </a:r>
            <a:r>
              <a:rPr lang="el-GR" baseline="0" dirty="0" smtClean="0"/>
              <a:t>κοκ. Για να διαμοιραστεί αυτή η πληροφορία σε όλα τα </a:t>
            </a:r>
            <a:r>
              <a:rPr lang="en-US" baseline="0" dirty="0" smtClean="0"/>
              <a:t>SNE instances </a:t>
            </a:r>
            <a:r>
              <a:rPr lang="el-GR" baseline="0" dirty="0" smtClean="0"/>
              <a:t>ένας </a:t>
            </a:r>
            <a:r>
              <a:rPr lang="en-US" baseline="0" dirty="0" smtClean="0"/>
              <a:t>NFS server </a:t>
            </a:r>
            <a:r>
              <a:rPr lang="el-GR" baseline="0" dirty="0" smtClean="0"/>
              <a:t>έγινε </a:t>
            </a:r>
            <a:r>
              <a:rPr lang="en-US" baseline="0" dirty="0" smtClean="0"/>
              <a:t>deploy </a:t>
            </a:r>
            <a:r>
              <a:rPr lang="el-GR" baseline="0" dirty="0" smtClean="0"/>
              <a:t>στο πρώτο </a:t>
            </a:r>
            <a:r>
              <a:rPr lang="en-US" baseline="0" dirty="0" smtClean="0"/>
              <a:t>instance </a:t>
            </a:r>
            <a:r>
              <a:rPr lang="el-GR" baseline="0" dirty="0" smtClean="0"/>
              <a:t>από αυτά και τα υπόλοιπα </a:t>
            </a:r>
            <a:r>
              <a:rPr lang="en-US" baseline="0" dirty="0" smtClean="0"/>
              <a:t>instances </a:t>
            </a:r>
            <a:r>
              <a:rPr lang="el-GR" baseline="0" dirty="0" smtClean="0"/>
              <a:t>έχουν μαζί τους έναν </a:t>
            </a:r>
            <a:r>
              <a:rPr lang="en-US" baseline="0" dirty="0" smtClean="0"/>
              <a:t>NFS client </a:t>
            </a:r>
            <a:r>
              <a:rPr lang="el-GR" baseline="0" dirty="0" smtClean="0"/>
              <a:t>ώστε να μπορούν να προσπελάσουν την ίδια πληροφορία.</a:t>
            </a:r>
          </a:p>
          <a:p>
            <a:endParaRPr lang="el-GR" baseline="0" dirty="0" smtClean="0"/>
          </a:p>
          <a:p>
            <a:r>
              <a:rPr lang="el-GR" dirty="0" smtClean="0"/>
              <a:t>Για</a:t>
            </a:r>
            <a:r>
              <a:rPr lang="el-GR" baseline="0" dirty="0" smtClean="0"/>
              <a:t> να αποφευχθεί η πιθανότητα δύο </a:t>
            </a:r>
            <a:r>
              <a:rPr lang="en-US" baseline="0" dirty="0" smtClean="0"/>
              <a:t>SNE instances </a:t>
            </a:r>
            <a:r>
              <a:rPr lang="el-GR" baseline="0" dirty="0" smtClean="0"/>
              <a:t>να προσπαθήσουν να γράψουν σε κάποιο αρχείο την ίδια στιγμή ο </a:t>
            </a:r>
            <a:r>
              <a:rPr lang="en-US" baseline="0" dirty="0" smtClean="0"/>
              <a:t>Apache </a:t>
            </a:r>
            <a:r>
              <a:rPr lang="en-US" baseline="0" dirty="0" err="1" smtClean="0"/>
              <a:t>ZooKeeper</a:t>
            </a:r>
            <a:r>
              <a:rPr lang="en-US" baseline="0" dirty="0" smtClean="0"/>
              <a:t> </a:t>
            </a:r>
            <a:r>
              <a:rPr lang="el-GR" baseline="0" dirty="0" smtClean="0"/>
              <a:t>χρησιμοποιήθηκε για παρέχει τον συντονισμό μέσω των </a:t>
            </a:r>
            <a:r>
              <a:rPr lang="en-US" baseline="0" dirty="0" smtClean="0"/>
              <a:t>SNE </a:t>
            </a:r>
            <a:r>
              <a:rPr lang="el-GR" baseline="0" dirty="0" smtClean="0"/>
              <a:t>τα οποία </a:t>
            </a:r>
            <a:r>
              <a:rPr lang="el-GR" baseline="0" dirty="0" err="1" smtClean="0"/>
              <a:t>προσπελαύνουν</a:t>
            </a:r>
            <a:r>
              <a:rPr lang="el-GR" baseline="0" dirty="0" smtClean="0"/>
              <a:t> το </a:t>
            </a:r>
            <a:r>
              <a:rPr lang="en-US" baseline="0" dirty="0" smtClean="0"/>
              <a:t>FS.</a:t>
            </a:r>
            <a:endParaRPr lang="el-GR" dirty="0"/>
          </a:p>
        </p:txBody>
      </p:sp>
      <p:sp>
        <p:nvSpPr>
          <p:cNvPr id="4" name="Slide Number Placeholder 3"/>
          <p:cNvSpPr>
            <a:spLocks noGrp="1"/>
          </p:cNvSpPr>
          <p:nvPr>
            <p:ph type="sldNum" sz="quarter" idx="10"/>
          </p:nvPr>
        </p:nvSpPr>
        <p:spPr/>
        <p:txBody>
          <a:bodyPr/>
          <a:lstStyle/>
          <a:p>
            <a:fld id="{BFF29332-360D-462C-8DBA-6B9FF2FD1142}" type="slidenum">
              <a:rPr lang="en-GB" smtClean="0"/>
              <a:pPr/>
              <a:t>19</a:t>
            </a:fld>
            <a:endParaRPr lang="en-GB"/>
          </a:p>
        </p:txBody>
      </p:sp>
    </p:spTree>
    <p:extLst>
      <p:ext uri="{BB962C8B-B14F-4D97-AF65-F5344CB8AC3E}">
        <p14:creationId xmlns:p14="http://schemas.microsoft.com/office/powerpoint/2010/main" val="91494082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smtClean="0"/>
              <a:t>Στο</a:t>
            </a:r>
            <a:r>
              <a:rPr lang="el-GR" baseline="0" dirty="0" smtClean="0"/>
              <a:t> διάγραμμα </a:t>
            </a:r>
            <a:r>
              <a:rPr lang="el-GR" dirty="0" smtClean="0"/>
              <a:t>φαίνεται</a:t>
            </a:r>
            <a:r>
              <a:rPr lang="el-GR" baseline="0" dirty="0" smtClean="0"/>
              <a:t> το </a:t>
            </a:r>
            <a:r>
              <a:rPr lang="en-US" baseline="0" dirty="0" smtClean="0"/>
              <a:t>Response time </a:t>
            </a:r>
            <a:r>
              <a:rPr lang="el-GR" baseline="0" dirty="0" smtClean="0"/>
              <a:t>για το πρώτο </a:t>
            </a:r>
            <a:r>
              <a:rPr lang="en-US" baseline="0" dirty="0" smtClean="0"/>
              <a:t>deployment </a:t>
            </a:r>
            <a:r>
              <a:rPr lang="el-GR" baseline="0" dirty="0" smtClean="0"/>
              <a:t>με 3 διαφορετικά </a:t>
            </a:r>
            <a:r>
              <a:rPr lang="en-US" baseline="0" dirty="0" smtClean="0"/>
              <a:t>configurations. C1, 2, 3. </a:t>
            </a:r>
            <a:r>
              <a:rPr lang="el-GR" baseline="0" dirty="0" smtClean="0"/>
              <a:t>Για κάθε </a:t>
            </a:r>
            <a:r>
              <a:rPr lang="en-US" baseline="0" dirty="0" smtClean="0"/>
              <a:t>configuration </a:t>
            </a:r>
            <a:r>
              <a:rPr lang="el-GR" baseline="0" dirty="0" smtClean="0"/>
              <a:t>τρία διαφορετικά</a:t>
            </a:r>
            <a:r>
              <a:rPr lang="en-US" baseline="0" dirty="0" smtClean="0"/>
              <a:t> loads </a:t>
            </a:r>
            <a:r>
              <a:rPr lang="el-GR" baseline="0" dirty="0" smtClean="0"/>
              <a:t>χρησιμοποιήθηκαν, όπως φαίνεται στον πίνακα από κάτω, για παράδειγμα στο </a:t>
            </a:r>
            <a:r>
              <a:rPr lang="en-US" baseline="0" dirty="0" smtClean="0"/>
              <a:t>load1 </a:t>
            </a:r>
            <a:r>
              <a:rPr lang="el-GR" baseline="0" dirty="0" smtClean="0"/>
              <a:t>10 χρήστες έστελναν </a:t>
            </a:r>
            <a:r>
              <a:rPr lang="en-US" baseline="0" dirty="0" smtClean="0"/>
              <a:t>request </a:t>
            </a:r>
            <a:r>
              <a:rPr lang="el-GR" baseline="0" dirty="0" smtClean="0"/>
              <a:t>να λάβουν διαδοχικά 2 </a:t>
            </a:r>
            <a:r>
              <a:rPr lang="en-US" baseline="0" dirty="0" smtClean="0"/>
              <a:t>applications </a:t>
            </a:r>
            <a:r>
              <a:rPr lang="el-GR" baseline="0" dirty="0" smtClean="0"/>
              <a:t>με τα </a:t>
            </a:r>
            <a:r>
              <a:rPr lang="en-US" baseline="0" dirty="0" smtClean="0"/>
              <a:t>executions </a:t>
            </a:r>
            <a:r>
              <a:rPr lang="el-GR" baseline="0" dirty="0" smtClean="0"/>
              <a:t>αυτών. Τα </a:t>
            </a:r>
            <a:r>
              <a:rPr lang="en-US" baseline="0" dirty="0" smtClean="0"/>
              <a:t>application </a:t>
            </a:r>
            <a:r>
              <a:rPr lang="el-GR" baseline="0" dirty="0" smtClean="0"/>
              <a:t>αυτά είχαν 10 διαφορετικά </a:t>
            </a:r>
            <a:r>
              <a:rPr lang="en-US" baseline="0" dirty="0" smtClean="0"/>
              <a:t>executions</a:t>
            </a:r>
            <a:r>
              <a:rPr lang="el-GR" baseline="0" dirty="0" smtClean="0"/>
              <a:t>.</a:t>
            </a:r>
            <a:r>
              <a:rPr lang="en-US" baseline="0" dirty="0" smtClean="0"/>
              <a:t> </a:t>
            </a:r>
            <a:r>
              <a:rPr lang="el-GR" baseline="0" dirty="0" smtClean="0"/>
              <a:t>Για κάθε </a:t>
            </a:r>
            <a:r>
              <a:rPr lang="en-US" baseline="0" dirty="0" smtClean="0"/>
              <a:t>load </a:t>
            </a:r>
            <a:r>
              <a:rPr lang="el-GR" baseline="0" dirty="0" smtClean="0"/>
              <a:t>η διαδικασία επαναλήφθηκε 100 φορές διαδοχικά. Για την προσομοίωση των χρηστών και για την μέτρηση του </a:t>
            </a:r>
            <a:r>
              <a:rPr lang="en-US" baseline="0" dirty="0" smtClean="0"/>
              <a:t>RT </a:t>
            </a:r>
            <a:r>
              <a:rPr lang="el-GR" baseline="0" dirty="0" smtClean="0"/>
              <a:t>το </a:t>
            </a:r>
            <a:r>
              <a:rPr lang="en-US" baseline="0" dirty="0" smtClean="0"/>
              <a:t>Apache Jmeter </a:t>
            </a:r>
            <a:r>
              <a:rPr lang="el-GR" baseline="0" dirty="0" smtClean="0"/>
              <a:t>χρησιμοποιήθηκε.  </a:t>
            </a:r>
          </a:p>
          <a:p>
            <a:endParaRPr lang="el-GR" baseline="0" dirty="0" smtClean="0"/>
          </a:p>
          <a:p>
            <a:r>
              <a:rPr lang="el-GR" baseline="0" dirty="0" smtClean="0"/>
              <a:t>Όσον αφορά το </a:t>
            </a:r>
            <a:r>
              <a:rPr lang="en-US" baseline="0" dirty="0" smtClean="0"/>
              <a:t>configuration </a:t>
            </a:r>
            <a:r>
              <a:rPr lang="el-GR" baseline="0" dirty="0" smtClean="0"/>
              <a:t>τώρα, στο </a:t>
            </a:r>
            <a:r>
              <a:rPr lang="en-US" baseline="0" dirty="0" smtClean="0"/>
              <a:t>C1</a:t>
            </a:r>
            <a:r>
              <a:rPr lang="el-GR" baseline="0" dirty="0" smtClean="0"/>
              <a:t>, δεν έχουμε κανένα </a:t>
            </a:r>
            <a:r>
              <a:rPr lang="en-US" baseline="0" dirty="0" smtClean="0"/>
              <a:t>Memcached node </a:t>
            </a:r>
            <a:r>
              <a:rPr lang="el-GR" baseline="0" dirty="0" smtClean="0"/>
              <a:t>στο </a:t>
            </a:r>
            <a:r>
              <a:rPr lang="en-US" baseline="0" dirty="0" smtClean="0"/>
              <a:t>layer 2</a:t>
            </a:r>
            <a:r>
              <a:rPr lang="el-GR" baseline="0" dirty="0" smtClean="0"/>
              <a:t> και το </a:t>
            </a:r>
            <a:r>
              <a:rPr lang="en-US" baseline="0" dirty="0" smtClean="0"/>
              <a:t>SNE </a:t>
            </a:r>
            <a:r>
              <a:rPr lang="el-GR" baseline="0" dirty="0" smtClean="0"/>
              <a:t>πάει κατευθείαν στα </a:t>
            </a:r>
            <a:r>
              <a:rPr lang="en-US" baseline="0" dirty="0" smtClean="0"/>
              <a:t>repositories </a:t>
            </a:r>
            <a:r>
              <a:rPr lang="el-GR" baseline="0" dirty="0" smtClean="0"/>
              <a:t>για να εξάγει την πληροφορία που χρειάζεται. </a:t>
            </a:r>
            <a:r>
              <a:rPr lang="en-US" baseline="0" dirty="0" smtClean="0"/>
              <a:t> </a:t>
            </a:r>
            <a:r>
              <a:rPr lang="el-GR" baseline="0" dirty="0" smtClean="0"/>
              <a:t>Έτσι για το </a:t>
            </a:r>
            <a:r>
              <a:rPr lang="en-US" baseline="0" dirty="0" smtClean="0"/>
              <a:t>L3 </a:t>
            </a:r>
            <a:r>
              <a:rPr lang="el-GR" baseline="0" dirty="0" smtClean="0"/>
              <a:t>το </a:t>
            </a:r>
            <a:r>
              <a:rPr lang="en-US" baseline="0" dirty="0" smtClean="0"/>
              <a:t>RT </a:t>
            </a:r>
            <a:r>
              <a:rPr lang="el-GR" baseline="0" dirty="0" smtClean="0"/>
              <a:t>φτάνει τα κοντά στα 8.8 </a:t>
            </a:r>
            <a:r>
              <a:rPr lang="en-US" baseline="0" dirty="0" smtClean="0"/>
              <a:t>seconds. </a:t>
            </a:r>
          </a:p>
          <a:p>
            <a:endParaRPr lang="en-US" baseline="0" dirty="0" smtClean="0"/>
          </a:p>
          <a:p>
            <a:r>
              <a:rPr lang="el-GR" baseline="0" dirty="0" smtClean="0"/>
              <a:t>Ενώ για το </a:t>
            </a:r>
            <a:r>
              <a:rPr lang="en-US" baseline="0" dirty="0" smtClean="0"/>
              <a:t>C2 </a:t>
            </a:r>
            <a:r>
              <a:rPr lang="el-GR" baseline="0" dirty="0" smtClean="0"/>
              <a:t>το </a:t>
            </a:r>
            <a:r>
              <a:rPr lang="en-US" baseline="0" dirty="0" smtClean="0"/>
              <a:t>RT</a:t>
            </a:r>
            <a:r>
              <a:rPr lang="el-GR" baseline="0" dirty="0" smtClean="0"/>
              <a:t> πέφτει στο 1.7 </a:t>
            </a:r>
            <a:r>
              <a:rPr lang="en-US" baseline="0" dirty="0" smtClean="0"/>
              <a:t>seconds </a:t>
            </a:r>
            <a:r>
              <a:rPr lang="el-GR" baseline="0" dirty="0" smtClean="0"/>
              <a:t>για το ίδιο φόρτο. Αυτή η τεράστια μείωση οφείλετε στο ότι πλέον το</a:t>
            </a:r>
            <a:r>
              <a:rPr lang="en-US" baseline="0" dirty="0" smtClean="0"/>
              <a:t> SNE </a:t>
            </a:r>
            <a:r>
              <a:rPr lang="el-GR" baseline="0" dirty="0" smtClean="0"/>
              <a:t>δεν χρειάζεται να πηγαίνει μέσα από το </a:t>
            </a:r>
            <a:r>
              <a:rPr lang="en-US" baseline="0" dirty="0" smtClean="0"/>
              <a:t>CDO client – server </a:t>
            </a:r>
            <a:r>
              <a:rPr lang="el-GR" baseline="0" dirty="0" smtClean="0"/>
              <a:t>για να πάρει τα </a:t>
            </a:r>
            <a:r>
              <a:rPr lang="en-US" baseline="0" dirty="0" smtClean="0"/>
              <a:t>execution </a:t>
            </a:r>
            <a:r>
              <a:rPr lang="el-GR" baseline="0" dirty="0" smtClean="0"/>
              <a:t>των εφαρμογών καθώς επίσης ούτε στην βάση δεδομένων του ΚΔ για να εξάγει την </a:t>
            </a:r>
            <a:r>
              <a:rPr lang="en-US" baseline="0" dirty="0" smtClean="0"/>
              <a:t>Social </a:t>
            </a:r>
            <a:r>
              <a:rPr lang="el-GR" baseline="0" dirty="0" smtClean="0"/>
              <a:t>πληροφορία αφού αυτή η πληροφορία υπάρχει πλέον στην </a:t>
            </a:r>
            <a:r>
              <a:rPr lang="en-US" baseline="0" dirty="0" smtClean="0"/>
              <a:t>Memcached</a:t>
            </a:r>
            <a:r>
              <a:rPr lang="el-GR" baseline="0" dirty="0" smtClean="0"/>
              <a:t>. </a:t>
            </a:r>
            <a:endParaRPr lang="en-US" baseline="0" dirty="0" smtClean="0"/>
          </a:p>
          <a:p>
            <a:endParaRPr lang="en-US" baseline="0" dirty="0" smtClean="0"/>
          </a:p>
          <a:p>
            <a:r>
              <a:rPr lang="el-GR" baseline="0" dirty="0" smtClean="0"/>
              <a:t>Στο </a:t>
            </a:r>
            <a:r>
              <a:rPr lang="en-US" baseline="0" dirty="0" smtClean="0"/>
              <a:t>C3 </a:t>
            </a:r>
            <a:r>
              <a:rPr lang="el-GR" baseline="0" dirty="0" smtClean="0"/>
              <a:t>το </a:t>
            </a:r>
            <a:r>
              <a:rPr lang="en-US" baseline="0" dirty="0" smtClean="0"/>
              <a:t>RT </a:t>
            </a:r>
            <a:r>
              <a:rPr lang="el-GR" baseline="0" dirty="0" smtClean="0"/>
              <a:t>πέφτει στο 1 </a:t>
            </a:r>
            <a:r>
              <a:rPr lang="en-US" baseline="0" dirty="0" smtClean="0"/>
              <a:t>second. </a:t>
            </a:r>
            <a:r>
              <a:rPr lang="el-GR" baseline="0" dirty="0" smtClean="0"/>
              <a:t>Αυτό οφείλετε στο ότι προστέθηκε άλλος ένας </a:t>
            </a:r>
            <a:r>
              <a:rPr lang="en-US" baseline="0" dirty="0" smtClean="0"/>
              <a:t>Memcached </a:t>
            </a:r>
            <a:r>
              <a:rPr lang="el-GR" baseline="0" dirty="0" smtClean="0"/>
              <a:t>κόμβος και όπως θα δούμε παρακάτω αυξήθηκαν τα </a:t>
            </a:r>
            <a:r>
              <a:rPr lang="en-US" baseline="0" dirty="0" smtClean="0"/>
              <a:t>CPU cores </a:t>
            </a:r>
            <a:r>
              <a:rPr lang="el-GR" baseline="0" dirty="0" smtClean="0"/>
              <a:t>του συστήματος.</a:t>
            </a:r>
          </a:p>
          <a:p>
            <a:endParaRPr lang="el-GR" baseline="0" dirty="0" smtClean="0"/>
          </a:p>
          <a:p>
            <a:endParaRPr lang="el-GR" dirty="0"/>
          </a:p>
        </p:txBody>
      </p:sp>
      <p:sp>
        <p:nvSpPr>
          <p:cNvPr id="4" name="Slide Number Placeholder 3"/>
          <p:cNvSpPr>
            <a:spLocks noGrp="1"/>
          </p:cNvSpPr>
          <p:nvPr>
            <p:ph type="sldNum" sz="quarter" idx="10"/>
          </p:nvPr>
        </p:nvSpPr>
        <p:spPr/>
        <p:txBody>
          <a:bodyPr/>
          <a:lstStyle/>
          <a:p>
            <a:fld id="{BFF29332-360D-462C-8DBA-6B9FF2FD1142}" type="slidenum">
              <a:rPr lang="en-GB" smtClean="0"/>
              <a:pPr/>
              <a:t>20</a:t>
            </a:fld>
            <a:endParaRPr lang="en-GB"/>
          </a:p>
        </p:txBody>
      </p:sp>
    </p:spTree>
    <p:extLst>
      <p:ext uri="{BB962C8B-B14F-4D97-AF65-F5344CB8AC3E}">
        <p14:creationId xmlns:p14="http://schemas.microsoft.com/office/powerpoint/2010/main" val="31834233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p:sp>
      <p:sp>
        <p:nvSpPr>
          <p:cNvPr id="3" name="2 - Θέση σημειώσεων"/>
          <p:cNvSpPr>
            <a:spLocks noGrp="1"/>
          </p:cNvSpPr>
          <p:nvPr>
            <p:ph type="body" idx="1"/>
          </p:nvPr>
        </p:nvSpPr>
        <p:spPr/>
        <p:txBody>
          <a:bodyPr>
            <a:normAutofit/>
          </a:bodyPr>
          <a:lstStyle/>
          <a:p>
            <a:r>
              <a:rPr lang="el-GR" dirty="0" smtClean="0"/>
              <a:t>Αυτή</a:t>
            </a:r>
            <a:r>
              <a:rPr lang="el-GR" baseline="0" dirty="0" smtClean="0"/>
              <a:t> είναι η </a:t>
            </a:r>
            <a:r>
              <a:rPr lang="en-US" baseline="0" dirty="0" smtClean="0"/>
              <a:t>agenda </a:t>
            </a:r>
            <a:r>
              <a:rPr lang="el-GR" baseline="0" dirty="0" smtClean="0"/>
              <a:t>της σημερινής παρουσίασης.</a:t>
            </a:r>
          </a:p>
          <a:p>
            <a:r>
              <a:rPr lang="el-GR" baseline="0" dirty="0" smtClean="0"/>
              <a:t>Θα ξεκινήσουμε με μια μικρή εισαγωγή, μετά θα μιλήσουμε για το </a:t>
            </a:r>
            <a:r>
              <a:rPr lang="en-US" baseline="0" dirty="0" smtClean="0"/>
              <a:t>design </a:t>
            </a:r>
            <a:r>
              <a:rPr lang="el-GR" baseline="0" dirty="0" smtClean="0"/>
              <a:t>και το </a:t>
            </a:r>
            <a:r>
              <a:rPr lang="en-US" baseline="0" dirty="0" smtClean="0"/>
              <a:t>implementation </a:t>
            </a:r>
            <a:r>
              <a:rPr lang="el-GR" baseline="0" dirty="0" smtClean="0"/>
              <a:t>της ΠΚΔ και τέλος, αυτή η παρουσίαση θα τελειώσει με την αξιολόγηση του ΚΔ.</a:t>
            </a:r>
            <a:endParaRPr lang="en-US" dirty="0" smtClean="0"/>
          </a:p>
        </p:txBody>
      </p:sp>
      <p:sp>
        <p:nvSpPr>
          <p:cNvPr id="4" name="3 - Θέση αριθμού διαφάνειας"/>
          <p:cNvSpPr>
            <a:spLocks noGrp="1"/>
          </p:cNvSpPr>
          <p:nvPr>
            <p:ph type="sldNum" sz="quarter" idx="10"/>
          </p:nvPr>
        </p:nvSpPr>
        <p:spPr/>
        <p:txBody>
          <a:bodyPr/>
          <a:lstStyle/>
          <a:p>
            <a:fld id="{BFF29332-360D-462C-8DBA-6B9FF2FD1142}" type="slidenum">
              <a:rPr lang="en-GB" smtClean="0"/>
              <a:pPr/>
              <a:t>2</a:t>
            </a:fld>
            <a:endParaRPr lang="en-GB"/>
          </a:p>
        </p:txBody>
      </p:sp>
    </p:spTree>
    <p:extLst>
      <p:ext uri="{BB962C8B-B14F-4D97-AF65-F5344CB8AC3E}">
        <p14:creationId xmlns:p14="http://schemas.microsoft.com/office/powerpoint/2010/main" val="84185179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smtClean="0"/>
              <a:t>Το διάγραμμα</a:t>
            </a:r>
            <a:r>
              <a:rPr lang="el-GR" baseline="0" dirty="0" smtClean="0"/>
              <a:t> αυτό απευθύνεται στο δεύτερο </a:t>
            </a:r>
            <a:r>
              <a:rPr lang="en-US" baseline="0" dirty="0" smtClean="0"/>
              <a:t>deployment </a:t>
            </a:r>
            <a:r>
              <a:rPr lang="el-GR" baseline="0" dirty="0" smtClean="0"/>
              <a:t>όπου στο </a:t>
            </a:r>
            <a:r>
              <a:rPr lang="en-US" baseline="0" dirty="0" smtClean="0"/>
              <a:t>layer 2 </a:t>
            </a:r>
            <a:r>
              <a:rPr lang="el-GR" baseline="0" dirty="0" smtClean="0"/>
              <a:t>έχουμε μόνο μια </a:t>
            </a:r>
            <a:r>
              <a:rPr lang="en-US" baseline="0" dirty="0" smtClean="0"/>
              <a:t>Memcached </a:t>
            </a:r>
            <a:r>
              <a:rPr lang="el-GR" baseline="0" dirty="0" smtClean="0"/>
              <a:t>ενώ στο </a:t>
            </a:r>
            <a:r>
              <a:rPr lang="en-US" baseline="0" dirty="0" smtClean="0"/>
              <a:t>Layer 1 </a:t>
            </a:r>
            <a:r>
              <a:rPr lang="el-GR" baseline="0" dirty="0" smtClean="0"/>
              <a:t>έχουμε δύο </a:t>
            </a:r>
            <a:r>
              <a:rPr lang="en-US" baseline="0" dirty="0" smtClean="0"/>
              <a:t>SNE instances</a:t>
            </a:r>
            <a:r>
              <a:rPr lang="el-GR" baseline="0" dirty="0" smtClean="0"/>
              <a:t>, και το </a:t>
            </a:r>
            <a:r>
              <a:rPr lang="en-US" baseline="0" dirty="0" smtClean="0"/>
              <a:t>load </a:t>
            </a:r>
            <a:r>
              <a:rPr lang="el-GR" baseline="0" dirty="0" smtClean="0"/>
              <a:t>που χρησιμοποιήθηκε είναι το </a:t>
            </a:r>
            <a:r>
              <a:rPr lang="en-US" baseline="0" dirty="0" smtClean="0"/>
              <a:t>L3. </a:t>
            </a:r>
            <a:r>
              <a:rPr lang="el-GR" baseline="0" dirty="0" smtClean="0"/>
              <a:t>Αφού πλέον τα </a:t>
            </a:r>
            <a:r>
              <a:rPr lang="en-US" baseline="0" dirty="0" smtClean="0"/>
              <a:t>requests </a:t>
            </a:r>
            <a:r>
              <a:rPr lang="el-GR" baseline="0" dirty="0" smtClean="0"/>
              <a:t>διαμοιράζονται μεταξύ των </a:t>
            </a:r>
            <a:r>
              <a:rPr lang="en-US" baseline="0" dirty="0" smtClean="0"/>
              <a:t>SNE </a:t>
            </a:r>
            <a:r>
              <a:rPr lang="el-GR" baseline="0" dirty="0" smtClean="0"/>
              <a:t>το </a:t>
            </a:r>
            <a:r>
              <a:rPr lang="en-US" baseline="0" dirty="0" smtClean="0"/>
              <a:t>average RT  </a:t>
            </a:r>
            <a:r>
              <a:rPr lang="el-GR" baseline="0" dirty="0" smtClean="0"/>
              <a:t>έπεσε στο 0.5 </a:t>
            </a:r>
            <a:r>
              <a:rPr lang="en-US" baseline="0" dirty="0" smtClean="0"/>
              <a:t>second.</a:t>
            </a:r>
            <a:endParaRPr lang="el-GR" dirty="0"/>
          </a:p>
        </p:txBody>
      </p:sp>
      <p:sp>
        <p:nvSpPr>
          <p:cNvPr id="4" name="Slide Number Placeholder 3"/>
          <p:cNvSpPr>
            <a:spLocks noGrp="1"/>
          </p:cNvSpPr>
          <p:nvPr>
            <p:ph type="sldNum" sz="quarter" idx="10"/>
          </p:nvPr>
        </p:nvSpPr>
        <p:spPr/>
        <p:txBody>
          <a:bodyPr/>
          <a:lstStyle/>
          <a:p>
            <a:fld id="{BFF29332-360D-462C-8DBA-6B9FF2FD1142}" type="slidenum">
              <a:rPr lang="en-GB" smtClean="0"/>
              <a:pPr/>
              <a:t>21</a:t>
            </a:fld>
            <a:endParaRPr lang="en-GB"/>
          </a:p>
        </p:txBody>
      </p:sp>
    </p:spTree>
    <p:extLst>
      <p:ext uri="{BB962C8B-B14F-4D97-AF65-F5344CB8AC3E}">
        <p14:creationId xmlns:p14="http://schemas.microsoft.com/office/powerpoint/2010/main" val="20750927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smtClean="0"/>
              <a:t>Εδώ</a:t>
            </a:r>
            <a:r>
              <a:rPr lang="el-GR" baseline="0" dirty="0" smtClean="0"/>
              <a:t> φαίνεται το </a:t>
            </a:r>
            <a:r>
              <a:rPr lang="en-US" baseline="0" dirty="0" smtClean="0"/>
              <a:t>CPU Utilization </a:t>
            </a:r>
            <a:r>
              <a:rPr lang="el-GR" baseline="0" dirty="0" smtClean="0"/>
              <a:t>για τα τρία διαφορετικά </a:t>
            </a:r>
            <a:r>
              <a:rPr lang="en-US" baseline="0" dirty="0" smtClean="0"/>
              <a:t>Configurations </a:t>
            </a:r>
            <a:r>
              <a:rPr lang="el-GR" baseline="0" dirty="0" smtClean="0"/>
              <a:t>του συστήματος.</a:t>
            </a:r>
          </a:p>
          <a:p>
            <a:endParaRPr lang="el-GR" baseline="0" dirty="0" smtClean="0"/>
          </a:p>
          <a:p>
            <a:r>
              <a:rPr lang="el-GR" baseline="0" dirty="0" smtClean="0"/>
              <a:t>Παρατηρούμε ότι στο 1</a:t>
            </a:r>
            <a:r>
              <a:rPr lang="el-GR" baseline="30000" dirty="0" smtClean="0"/>
              <a:t>ο</a:t>
            </a:r>
            <a:r>
              <a:rPr lang="el-GR" baseline="0" dirty="0" smtClean="0"/>
              <a:t> </a:t>
            </a:r>
            <a:r>
              <a:rPr lang="en-US" baseline="0" dirty="0" smtClean="0"/>
              <a:t>configuration </a:t>
            </a:r>
            <a:r>
              <a:rPr lang="el-GR" baseline="0" dirty="0" smtClean="0"/>
              <a:t>για το </a:t>
            </a:r>
            <a:r>
              <a:rPr lang="en-US" baseline="0" dirty="0" smtClean="0"/>
              <a:t>L3, </a:t>
            </a:r>
            <a:r>
              <a:rPr lang="el-GR" baseline="0" dirty="0" smtClean="0"/>
              <a:t>το </a:t>
            </a:r>
            <a:r>
              <a:rPr lang="en-US" baseline="0" dirty="0" smtClean="0"/>
              <a:t>SN Engine </a:t>
            </a:r>
            <a:r>
              <a:rPr lang="el-GR" baseline="0" dirty="0" smtClean="0"/>
              <a:t>έχει φτάσει στο 91% για αυτό έχουμε και το αργό </a:t>
            </a:r>
            <a:r>
              <a:rPr lang="en-US" baseline="0" dirty="0" smtClean="0"/>
              <a:t>RT. </a:t>
            </a:r>
            <a:r>
              <a:rPr lang="el-GR" baseline="0" dirty="0" smtClean="0"/>
              <a:t>Προσθέτοντας τα  </a:t>
            </a:r>
            <a:r>
              <a:rPr lang="en-US" baseline="0" dirty="0" smtClean="0"/>
              <a:t>Memcached Nodes </a:t>
            </a:r>
            <a:r>
              <a:rPr lang="el-GR" baseline="0" dirty="0" smtClean="0"/>
              <a:t>το φόρτο φεύγει από το </a:t>
            </a:r>
            <a:r>
              <a:rPr lang="en-US" baseline="0" dirty="0" smtClean="0"/>
              <a:t>SNE </a:t>
            </a:r>
            <a:r>
              <a:rPr lang="el-GR" baseline="0" dirty="0" smtClean="0"/>
              <a:t>και πηγαίνει στα </a:t>
            </a:r>
            <a:r>
              <a:rPr lang="en-US" baseline="0" dirty="0" smtClean="0"/>
              <a:t>Memcached Nodes</a:t>
            </a:r>
            <a:r>
              <a:rPr lang="el-GR" baseline="0" dirty="0" smtClean="0"/>
              <a:t>. Έτσι πετυχαίνουμε το </a:t>
            </a:r>
            <a:r>
              <a:rPr lang="en-US" baseline="0" dirty="0" smtClean="0"/>
              <a:t>RT </a:t>
            </a:r>
            <a:r>
              <a:rPr lang="el-GR" baseline="0" dirty="0" smtClean="0"/>
              <a:t>του συστήματος να είναι καλύτερό.</a:t>
            </a:r>
            <a:endParaRPr lang="el-GR" dirty="0"/>
          </a:p>
        </p:txBody>
      </p:sp>
      <p:sp>
        <p:nvSpPr>
          <p:cNvPr id="4" name="Slide Number Placeholder 3"/>
          <p:cNvSpPr>
            <a:spLocks noGrp="1"/>
          </p:cNvSpPr>
          <p:nvPr>
            <p:ph type="sldNum" sz="quarter" idx="10"/>
          </p:nvPr>
        </p:nvSpPr>
        <p:spPr/>
        <p:txBody>
          <a:bodyPr/>
          <a:lstStyle/>
          <a:p>
            <a:fld id="{BFF29332-360D-462C-8DBA-6B9FF2FD1142}" type="slidenum">
              <a:rPr lang="en-GB" smtClean="0"/>
              <a:pPr/>
              <a:t>22</a:t>
            </a:fld>
            <a:endParaRPr lang="en-GB"/>
          </a:p>
        </p:txBody>
      </p:sp>
    </p:spTree>
    <p:extLst>
      <p:ext uri="{BB962C8B-B14F-4D97-AF65-F5344CB8AC3E}">
        <p14:creationId xmlns:p14="http://schemas.microsoft.com/office/powerpoint/2010/main" val="178785684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smtClean="0"/>
              <a:t>Εδώ φαίνεται</a:t>
            </a:r>
            <a:r>
              <a:rPr lang="el-GR" baseline="0" dirty="0" smtClean="0"/>
              <a:t> το </a:t>
            </a:r>
            <a:r>
              <a:rPr lang="en-US" baseline="0" dirty="0" smtClean="0"/>
              <a:t>CPU Utilization </a:t>
            </a:r>
            <a:r>
              <a:rPr lang="el-GR" baseline="0" dirty="0" smtClean="0"/>
              <a:t>για τα δύο </a:t>
            </a:r>
            <a:r>
              <a:rPr lang="en-US" baseline="0" dirty="0" smtClean="0"/>
              <a:t>SNE instances. </a:t>
            </a:r>
            <a:r>
              <a:rPr lang="el-GR" baseline="0" dirty="0" smtClean="0"/>
              <a:t>Η διαφορά μεταξύ του 1</a:t>
            </a:r>
            <a:r>
              <a:rPr lang="el-GR" baseline="30000" dirty="0" smtClean="0"/>
              <a:t>ου</a:t>
            </a:r>
            <a:r>
              <a:rPr lang="el-GR" baseline="0" dirty="0" smtClean="0"/>
              <a:t> και του 2</a:t>
            </a:r>
            <a:r>
              <a:rPr lang="el-GR" baseline="30000" dirty="0" smtClean="0"/>
              <a:t>ου</a:t>
            </a:r>
            <a:r>
              <a:rPr lang="el-GR" baseline="0" dirty="0" smtClean="0"/>
              <a:t> είναι στο ότι το πρώτο τρέχει και τον </a:t>
            </a:r>
            <a:r>
              <a:rPr lang="en-US" baseline="0" dirty="0" smtClean="0"/>
              <a:t>AZ </a:t>
            </a:r>
            <a:r>
              <a:rPr lang="el-GR" baseline="0" dirty="0" smtClean="0"/>
              <a:t>και τον </a:t>
            </a:r>
            <a:r>
              <a:rPr lang="en-US" baseline="0" dirty="0" smtClean="0"/>
              <a:t>NFS server. </a:t>
            </a:r>
            <a:r>
              <a:rPr lang="el-GR" baseline="0" dirty="0" smtClean="0"/>
              <a:t>Η </a:t>
            </a:r>
            <a:r>
              <a:rPr lang="en-US" baseline="0" dirty="0" smtClean="0"/>
              <a:t>memcached </a:t>
            </a:r>
            <a:r>
              <a:rPr lang="el-GR" baseline="0" dirty="0" smtClean="0"/>
              <a:t>εδώ έχει φτάσει στο 90% αλλά προσθέτοντας και άλλα </a:t>
            </a:r>
            <a:r>
              <a:rPr lang="en-US" baseline="0" dirty="0" smtClean="0"/>
              <a:t>Memcached instances </a:t>
            </a:r>
            <a:r>
              <a:rPr lang="el-GR" baseline="0" dirty="0" smtClean="0"/>
              <a:t>αυτό μπορεί να μειωθεί.</a:t>
            </a:r>
            <a:endParaRPr lang="el-GR" dirty="0"/>
          </a:p>
        </p:txBody>
      </p:sp>
      <p:sp>
        <p:nvSpPr>
          <p:cNvPr id="4" name="Slide Number Placeholder 3"/>
          <p:cNvSpPr>
            <a:spLocks noGrp="1"/>
          </p:cNvSpPr>
          <p:nvPr>
            <p:ph type="sldNum" sz="quarter" idx="10"/>
          </p:nvPr>
        </p:nvSpPr>
        <p:spPr/>
        <p:txBody>
          <a:bodyPr/>
          <a:lstStyle/>
          <a:p>
            <a:fld id="{BFF29332-360D-462C-8DBA-6B9FF2FD1142}" type="slidenum">
              <a:rPr lang="en-GB" smtClean="0"/>
              <a:pPr/>
              <a:t>23</a:t>
            </a:fld>
            <a:endParaRPr lang="en-GB"/>
          </a:p>
        </p:txBody>
      </p:sp>
    </p:spTree>
    <p:extLst>
      <p:ext uri="{BB962C8B-B14F-4D97-AF65-F5344CB8AC3E}">
        <p14:creationId xmlns:p14="http://schemas.microsoft.com/office/powerpoint/2010/main" val="255111517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smtClean="0"/>
              <a:t>Σε αυτό</a:t>
            </a:r>
            <a:r>
              <a:rPr lang="el-GR" baseline="0" dirty="0" smtClean="0"/>
              <a:t> τον πίνακα φαίνεται ένα </a:t>
            </a:r>
            <a:r>
              <a:rPr lang="en-US" baseline="0" dirty="0" smtClean="0"/>
              <a:t>evaluation </a:t>
            </a:r>
            <a:r>
              <a:rPr lang="el-GR" baseline="0" dirty="0" smtClean="0"/>
              <a:t>του </a:t>
            </a:r>
            <a:r>
              <a:rPr lang="en-US" baseline="0" dirty="0" smtClean="0"/>
              <a:t>NLP </a:t>
            </a:r>
            <a:r>
              <a:rPr lang="el-GR" baseline="0" dirty="0" smtClean="0"/>
              <a:t>για 5 διαφορετικές κατηγορίες. Στην κάθετη στήλη φαίνεται οι 5 διαφορετικές κλάσεις και οριζόντια φαίνονται σε ποια κλάση έγιναν </a:t>
            </a:r>
            <a:r>
              <a:rPr lang="en-US" baseline="0" dirty="0" smtClean="0"/>
              <a:t>classified </a:t>
            </a:r>
            <a:r>
              <a:rPr lang="el-GR" baseline="0" dirty="0" smtClean="0"/>
              <a:t>με την βοήθεια του </a:t>
            </a:r>
            <a:r>
              <a:rPr lang="en-US" baseline="0" dirty="0" smtClean="0"/>
              <a:t>NLP classifier 30 </a:t>
            </a:r>
            <a:r>
              <a:rPr lang="el-GR" baseline="0" dirty="0" smtClean="0"/>
              <a:t>διαφορετικές ερωτήσεις</a:t>
            </a:r>
            <a:r>
              <a:rPr lang="en-US" baseline="0" dirty="0" smtClean="0"/>
              <a:t>, </a:t>
            </a:r>
            <a:r>
              <a:rPr lang="el-GR" baseline="0" dirty="0" smtClean="0"/>
              <a:t>διαφορετικές, από το </a:t>
            </a:r>
            <a:r>
              <a:rPr lang="en-US" baseline="0" dirty="0" smtClean="0"/>
              <a:t>SO. </a:t>
            </a:r>
            <a:endParaRPr lang="el-GR" dirty="0"/>
          </a:p>
        </p:txBody>
      </p:sp>
      <p:sp>
        <p:nvSpPr>
          <p:cNvPr id="4" name="Slide Number Placeholder 3"/>
          <p:cNvSpPr>
            <a:spLocks noGrp="1"/>
          </p:cNvSpPr>
          <p:nvPr>
            <p:ph type="sldNum" sz="quarter" idx="10"/>
          </p:nvPr>
        </p:nvSpPr>
        <p:spPr/>
        <p:txBody>
          <a:bodyPr/>
          <a:lstStyle/>
          <a:p>
            <a:fld id="{BFF29332-360D-462C-8DBA-6B9FF2FD1142}" type="slidenum">
              <a:rPr lang="en-GB" smtClean="0"/>
              <a:pPr/>
              <a:t>24</a:t>
            </a:fld>
            <a:endParaRPr lang="en-GB"/>
          </a:p>
        </p:txBody>
      </p:sp>
    </p:spTree>
    <p:extLst>
      <p:ext uri="{BB962C8B-B14F-4D97-AF65-F5344CB8AC3E}">
        <p14:creationId xmlns:p14="http://schemas.microsoft.com/office/powerpoint/2010/main" val="373683966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p:sp>
      <p:sp>
        <p:nvSpPr>
          <p:cNvPr id="3" name="2 - Θέση σημειώσεων"/>
          <p:cNvSpPr>
            <a:spLocks noGrp="1"/>
          </p:cNvSpPr>
          <p:nvPr>
            <p:ph type="body" idx="1"/>
          </p:nvPr>
        </p:nvSpPr>
        <p:spPr/>
        <p:txBody>
          <a:bodyPr>
            <a:normAutofit/>
          </a:bodyPr>
          <a:lstStyle/>
          <a:p>
            <a:r>
              <a:rPr lang="el-GR" dirty="0" smtClean="0"/>
              <a:t>Τέλος ολοκληρώνοντας</a:t>
            </a:r>
            <a:r>
              <a:rPr lang="el-GR" baseline="0" dirty="0" smtClean="0"/>
              <a:t> ένα ΚΔ για </a:t>
            </a:r>
            <a:r>
              <a:rPr lang="en-US" baseline="0" dirty="0" smtClean="0"/>
              <a:t>cloud deployments specialists </a:t>
            </a:r>
            <a:r>
              <a:rPr lang="el-GR" baseline="0" dirty="0" smtClean="0"/>
              <a:t>υλοποιήθηκε, η πλατφόρμα μπορεί να εφαρμόσει </a:t>
            </a:r>
            <a:r>
              <a:rPr lang="en-US" baseline="0" dirty="0" smtClean="0"/>
              <a:t>NLP</a:t>
            </a:r>
            <a:r>
              <a:rPr lang="el-GR" baseline="0" dirty="0" smtClean="0"/>
              <a:t> στην είσοδο του χρήστη. Καθώς επίσης, εφαρμόστηκαν γνωστές τεχνικές για </a:t>
            </a:r>
            <a:r>
              <a:rPr lang="en-US" baseline="0" dirty="0" smtClean="0"/>
              <a:t>cashing </a:t>
            </a:r>
            <a:r>
              <a:rPr lang="el-GR" baseline="0" dirty="0" smtClean="0"/>
              <a:t>των δεδομένων και προστέθηκαν στο σύστημα πάνω από ένα </a:t>
            </a:r>
            <a:r>
              <a:rPr lang="en-US" baseline="0" dirty="0" smtClean="0"/>
              <a:t>SNE.</a:t>
            </a:r>
            <a:r>
              <a:rPr lang="el-GR" baseline="0" dirty="0" smtClean="0"/>
              <a:t> </a:t>
            </a:r>
            <a:endParaRPr lang="el-GR" dirty="0"/>
          </a:p>
        </p:txBody>
      </p:sp>
      <p:sp>
        <p:nvSpPr>
          <p:cNvPr id="4" name="3 - Θέση αριθμού διαφάνειας"/>
          <p:cNvSpPr>
            <a:spLocks noGrp="1"/>
          </p:cNvSpPr>
          <p:nvPr>
            <p:ph type="sldNum" sz="quarter" idx="10"/>
          </p:nvPr>
        </p:nvSpPr>
        <p:spPr/>
        <p:txBody>
          <a:bodyPr/>
          <a:lstStyle/>
          <a:p>
            <a:fld id="{BFF29332-360D-462C-8DBA-6B9FF2FD1142}" type="slidenum">
              <a:rPr lang="en-GB" smtClean="0"/>
              <a:pPr/>
              <a:t>25</a:t>
            </a:fld>
            <a:endParaRPr lang="en-GB"/>
          </a:p>
        </p:txBody>
      </p:sp>
    </p:spTree>
    <p:extLst>
      <p:ext uri="{BB962C8B-B14F-4D97-AF65-F5344CB8AC3E}">
        <p14:creationId xmlns:p14="http://schemas.microsoft.com/office/powerpoint/2010/main" val="253958395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l-GR" dirty="0"/>
          </a:p>
        </p:txBody>
      </p:sp>
      <p:sp>
        <p:nvSpPr>
          <p:cNvPr id="4" name="Slide Number Placeholder 3"/>
          <p:cNvSpPr>
            <a:spLocks noGrp="1"/>
          </p:cNvSpPr>
          <p:nvPr>
            <p:ph type="sldNum" sz="quarter" idx="10"/>
          </p:nvPr>
        </p:nvSpPr>
        <p:spPr/>
        <p:txBody>
          <a:bodyPr/>
          <a:lstStyle/>
          <a:p>
            <a:fld id="{BFF29332-360D-462C-8DBA-6B9FF2FD1142}" type="slidenum">
              <a:rPr lang="en-GB" smtClean="0"/>
              <a:pPr/>
              <a:t>26</a:t>
            </a:fld>
            <a:endParaRPr lang="en-GB"/>
          </a:p>
        </p:txBody>
      </p:sp>
    </p:spTree>
    <p:extLst>
      <p:ext uri="{BB962C8B-B14F-4D97-AF65-F5344CB8AC3E}">
        <p14:creationId xmlns:p14="http://schemas.microsoft.com/office/powerpoint/2010/main" val="20887223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p:sp>
      <p:sp>
        <p:nvSpPr>
          <p:cNvPr id="3" name="2 - Θέση σημειώσεων"/>
          <p:cNvSpPr>
            <a:spLocks noGrp="1"/>
          </p:cNvSpPr>
          <p:nvPr>
            <p:ph type="body" idx="1"/>
          </p:nvPr>
        </p:nvSpPr>
        <p:spPr/>
        <p:txBody>
          <a:bodyPr>
            <a:normAutofit/>
          </a:bodyPr>
          <a:lstStyle/>
          <a:p>
            <a:r>
              <a:rPr lang="el-GR" dirty="0" smtClean="0"/>
              <a:t>Ας ξεκινήσουμε</a:t>
            </a:r>
            <a:r>
              <a:rPr lang="el-GR" baseline="0" dirty="0" smtClean="0"/>
              <a:t> με την εισαγωγή.</a:t>
            </a:r>
            <a:endParaRPr lang="en-GB" dirty="0"/>
          </a:p>
        </p:txBody>
      </p:sp>
      <p:sp>
        <p:nvSpPr>
          <p:cNvPr id="4" name="3 - Θέση αριθμού διαφάνειας"/>
          <p:cNvSpPr>
            <a:spLocks noGrp="1"/>
          </p:cNvSpPr>
          <p:nvPr>
            <p:ph type="sldNum" sz="quarter" idx="10"/>
          </p:nvPr>
        </p:nvSpPr>
        <p:spPr/>
        <p:txBody>
          <a:bodyPr/>
          <a:lstStyle/>
          <a:p>
            <a:fld id="{BFF29332-360D-462C-8DBA-6B9FF2FD1142}" type="slidenum">
              <a:rPr lang="en-GB" smtClean="0"/>
              <a:pPr/>
              <a:t>3</a:t>
            </a:fld>
            <a:endParaRPr lang="en-GB"/>
          </a:p>
        </p:txBody>
      </p:sp>
    </p:spTree>
    <p:extLst>
      <p:ext uri="{BB962C8B-B14F-4D97-AF65-F5344CB8AC3E}">
        <p14:creationId xmlns:p14="http://schemas.microsoft.com/office/powerpoint/2010/main" val="20794009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p:sp>
      <p:sp>
        <p:nvSpPr>
          <p:cNvPr id="3" name="2 - Θέση σημειώσεων"/>
          <p:cNvSpPr>
            <a:spLocks noGrp="1"/>
          </p:cNvSpPr>
          <p:nvPr>
            <p:ph type="body" idx="1"/>
          </p:nvPr>
        </p:nvSpPr>
        <p:spPr/>
        <p:txBody>
          <a:bodyPr>
            <a:normAutofit fontScale="92500" lnSpcReduction="20000"/>
          </a:bodyPr>
          <a:lstStyle/>
          <a:p>
            <a:r>
              <a:rPr lang="el-GR" sz="1200" kern="1200" dirty="0" smtClean="0">
                <a:solidFill>
                  <a:schemeClr val="tx1"/>
                </a:solidFill>
                <a:effectLst/>
                <a:latin typeface="+mn-lt"/>
                <a:ea typeface="+mn-ea"/>
                <a:cs typeface="+mn-cs"/>
              </a:rPr>
              <a:t>Στην εργασία αυτή παρουσιάζεται μία πλατφόρμα κοινωνικής δικτύωσης, για την σχεδίαση εφαρμογών οδηγούμενων από μοντέλα και την εγκατάσταση των εφαρμογών αυτών σε </a:t>
            </a:r>
            <a:r>
              <a:rPr lang="en-US" sz="1200" kern="1200" dirty="0" smtClean="0">
                <a:solidFill>
                  <a:schemeClr val="tx1"/>
                </a:solidFill>
                <a:effectLst/>
                <a:latin typeface="+mn-lt"/>
                <a:ea typeface="+mn-ea"/>
                <a:cs typeface="+mn-cs"/>
              </a:rPr>
              <a:t>multi-cloud</a:t>
            </a:r>
            <a:r>
              <a:rPr lang="en-US" sz="1200" kern="1200" baseline="0" dirty="0" smtClean="0">
                <a:solidFill>
                  <a:schemeClr val="tx1"/>
                </a:solidFill>
                <a:effectLst/>
                <a:latin typeface="+mn-lt"/>
                <a:ea typeface="+mn-ea"/>
                <a:cs typeface="+mn-cs"/>
              </a:rPr>
              <a:t> environments. </a:t>
            </a:r>
            <a:r>
              <a:rPr lang="el-GR" sz="1200" kern="1200" baseline="0" dirty="0" smtClean="0">
                <a:solidFill>
                  <a:schemeClr val="tx1"/>
                </a:solidFill>
                <a:effectLst/>
                <a:latin typeface="+mn-lt"/>
                <a:ea typeface="+mn-ea"/>
                <a:cs typeface="+mn-cs"/>
              </a:rPr>
              <a:t>Αυτή η ΠΚΔ προορίζεται για </a:t>
            </a:r>
            <a:r>
              <a:rPr lang="en-US" sz="1200" kern="1200" baseline="0" dirty="0" smtClean="0">
                <a:solidFill>
                  <a:schemeClr val="tx1"/>
                </a:solidFill>
                <a:effectLst/>
                <a:latin typeface="+mn-lt"/>
                <a:ea typeface="+mn-ea"/>
                <a:cs typeface="+mn-cs"/>
              </a:rPr>
              <a:t>DevOps </a:t>
            </a:r>
            <a:r>
              <a:rPr lang="el-GR" sz="1200" kern="1200" baseline="0" dirty="0" smtClean="0">
                <a:solidFill>
                  <a:schemeClr val="tx1"/>
                </a:solidFill>
                <a:effectLst/>
                <a:latin typeface="+mn-lt"/>
                <a:ea typeface="+mn-ea"/>
                <a:cs typeface="+mn-cs"/>
              </a:rPr>
              <a:t>χρήστες, όπου </a:t>
            </a:r>
            <a:r>
              <a:rPr lang="en-US" sz="1200" kern="1200" baseline="0" dirty="0" smtClean="0">
                <a:solidFill>
                  <a:schemeClr val="tx1"/>
                </a:solidFill>
                <a:effectLst/>
                <a:latin typeface="+mn-lt"/>
                <a:ea typeface="+mn-ea"/>
                <a:cs typeface="+mn-cs"/>
              </a:rPr>
              <a:t>DevOps </a:t>
            </a:r>
            <a:r>
              <a:rPr lang="el-GR" sz="1200" kern="1200" baseline="0" dirty="0" smtClean="0">
                <a:solidFill>
                  <a:schemeClr val="tx1"/>
                </a:solidFill>
                <a:effectLst/>
                <a:latin typeface="+mn-lt"/>
                <a:ea typeface="+mn-ea"/>
                <a:cs typeface="+mn-cs"/>
              </a:rPr>
              <a:t>είναι τα αρχικά από το </a:t>
            </a:r>
            <a:r>
              <a:rPr lang="en-US" sz="1200" kern="1200" baseline="0" dirty="0" smtClean="0">
                <a:solidFill>
                  <a:schemeClr val="tx1"/>
                </a:solidFill>
                <a:effectLst/>
                <a:latin typeface="+mn-lt"/>
                <a:ea typeface="+mn-ea"/>
                <a:cs typeface="+mn-cs"/>
              </a:rPr>
              <a:t>Development and Operations.</a:t>
            </a:r>
            <a:r>
              <a:rPr lang="el-GR" sz="1200" kern="1200" baseline="0" dirty="0" smtClean="0">
                <a:solidFill>
                  <a:schemeClr val="tx1"/>
                </a:solidFill>
                <a:effectLst/>
                <a:latin typeface="+mn-lt"/>
                <a:ea typeface="+mn-ea"/>
                <a:cs typeface="+mn-cs"/>
              </a:rPr>
              <a:t> Οι </a:t>
            </a:r>
            <a:r>
              <a:rPr lang="en-US" sz="1200" kern="1200" baseline="0" dirty="0" smtClean="0">
                <a:solidFill>
                  <a:schemeClr val="tx1"/>
                </a:solidFill>
                <a:effectLst/>
                <a:latin typeface="+mn-lt"/>
                <a:ea typeface="+mn-ea"/>
                <a:cs typeface="+mn-cs"/>
              </a:rPr>
              <a:t>DevOps users </a:t>
            </a:r>
            <a:r>
              <a:rPr lang="el-GR" sz="1200" kern="1200" baseline="0" dirty="0" smtClean="0">
                <a:solidFill>
                  <a:schemeClr val="tx1"/>
                </a:solidFill>
                <a:effectLst/>
                <a:latin typeface="+mn-lt"/>
                <a:ea typeface="+mn-ea"/>
                <a:cs typeface="+mn-cs"/>
              </a:rPr>
              <a:t>είναι ουσιαστικά ΙΤ </a:t>
            </a:r>
            <a:r>
              <a:rPr lang="en-US" sz="1200" kern="1200" baseline="0" dirty="0" smtClean="0">
                <a:solidFill>
                  <a:schemeClr val="tx1"/>
                </a:solidFill>
                <a:effectLst/>
                <a:latin typeface="+mn-lt"/>
                <a:ea typeface="+mn-ea"/>
                <a:cs typeface="+mn-cs"/>
              </a:rPr>
              <a:t>staff </a:t>
            </a:r>
            <a:r>
              <a:rPr lang="el-GR" sz="1200" kern="1200" baseline="0" dirty="0" smtClean="0">
                <a:solidFill>
                  <a:schemeClr val="tx1"/>
                </a:solidFill>
                <a:effectLst/>
                <a:latin typeface="+mn-lt"/>
                <a:ea typeface="+mn-ea"/>
                <a:cs typeface="+mn-cs"/>
              </a:rPr>
              <a:t>οι οποίοι χρησιμοποιούν εργαλεία όπως το </a:t>
            </a:r>
            <a:r>
              <a:rPr lang="en-US" sz="1200" kern="1200" baseline="0" dirty="0" smtClean="0">
                <a:solidFill>
                  <a:schemeClr val="tx1"/>
                </a:solidFill>
                <a:effectLst/>
                <a:latin typeface="+mn-lt"/>
                <a:ea typeface="+mn-ea"/>
                <a:cs typeface="+mn-cs"/>
              </a:rPr>
              <a:t>Chef </a:t>
            </a:r>
            <a:r>
              <a:rPr lang="el-GR" sz="1200" kern="1200" baseline="0" dirty="0" smtClean="0">
                <a:solidFill>
                  <a:schemeClr val="tx1"/>
                </a:solidFill>
                <a:effectLst/>
                <a:latin typeface="+mn-lt"/>
                <a:ea typeface="+mn-ea"/>
                <a:cs typeface="+mn-cs"/>
              </a:rPr>
              <a:t>ή το </a:t>
            </a:r>
            <a:r>
              <a:rPr lang="en-US" sz="1200" kern="1200" baseline="0" dirty="0" smtClean="0">
                <a:solidFill>
                  <a:schemeClr val="tx1"/>
                </a:solidFill>
                <a:effectLst/>
                <a:latin typeface="+mn-lt"/>
                <a:ea typeface="+mn-ea"/>
                <a:cs typeface="+mn-cs"/>
              </a:rPr>
              <a:t>Puppet </a:t>
            </a:r>
            <a:r>
              <a:rPr lang="el-GR" sz="1200" kern="1200" baseline="0" dirty="0" smtClean="0">
                <a:solidFill>
                  <a:schemeClr val="tx1"/>
                </a:solidFill>
                <a:effectLst/>
                <a:latin typeface="+mn-lt"/>
                <a:ea typeface="+mn-ea"/>
                <a:cs typeface="+mn-cs"/>
              </a:rPr>
              <a:t>για</a:t>
            </a:r>
            <a:r>
              <a:rPr lang="en-US" sz="1200" kern="1200" baseline="0" dirty="0" smtClean="0">
                <a:solidFill>
                  <a:schemeClr val="tx1"/>
                </a:solidFill>
                <a:effectLst/>
                <a:latin typeface="+mn-lt"/>
                <a:ea typeface="+mn-ea"/>
                <a:cs typeface="+mn-cs"/>
              </a:rPr>
              <a:t> automated configuration, </a:t>
            </a:r>
            <a:r>
              <a:rPr lang="el-GR" sz="1200" kern="1200" baseline="0" dirty="0" smtClean="0">
                <a:solidFill>
                  <a:schemeClr val="tx1"/>
                </a:solidFill>
                <a:effectLst/>
                <a:latin typeface="+mn-lt"/>
                <a:ea typeface="+mn-ea"/>
                <a:cs typeface="+mn-cs"/>
              </a:rPr>
              <a:t>ή το </a:t>
            </a:r>
            <a:r>
              <a:rPr lang="en-US" sz="1200" kern="1200" baseline="0" dirty="0" err="1" smtClean="0">
                <a:solidFill>
                  <a:schemeClr val="tx1"/>
                </a:solidFill>
                <a:effectLst/>
                <a:latin typeface="+mn-lt"/>
                <a:ea typeface="+mn-ea"/>
                <a:cs typeface="+mn-cs"/>
              </a:rPr>
              <a:t>Jenkings</a:t>
            </a:r>
            <a:r>
              <a:rPr lang="en-US" sz="1200" kern="1200" baseline="0" dirty="0" smtClean="0">
                <a:solidFill>
                  <a:schemeClr val="tx1"/>
                </a:solidFill>
                <a:effectLst/>
                <a:latin typeface="+mn-lt"/>
                <a:ea typeface="+mn-ea"/>
                <a:cs typeface="+mn-cs"/>
              </a:rPr>
              <a:t> </a:t>
            </a:r>
            <a:r>
              <a:rPr lang="el-GR" sz="1200" kern="1200" baseline="0" dirty="0" smtClean="0">
                <a:solidFill>
                  <a:schemeClr val="tx1"/>
                </a:solidFill>
                <a:effectLst/>
                <a:latin typeface="+mn-lt"/>
                <a:ea typeface="+mn-ea"/>
                <a:cs typeface="+mn-cs"/>
              </a:rPr>
              <a:t>για </a:t>
            </a:r>
            <a:r>
              <a:rPr lang="en-US" sz="1200" kern="1200" baseline="0" dirty="0" smtClean="0">
                <a:solidFill>
                  <a:schemeClr val="tx1"/>
                </a:solidFill>
                <a:effectLst/>
                <a:latin typeface="+mn-lt"/>
                <a:ea typeface="+mn-ea"/>
                <a:cs typeface="+mn-cs"/>
              </a:rPr>
              <a:t>continuous integration </a:t>
            </a:r>
            <a:r>
              <a:rPr lang="el-GR" sz="1200" kern="1200" baseline="0" dirty="0" smtClean="0">
                <a:solidFill>
                  <a:schemeClr val="tx1"/>
                </a:solidFill>
                <a:effectLst/>
                <a:latin typeface="+mn-lt"/>
                <a:ea typeface="+mn-ea"/>
                <a:cs typeface="+mn-cs"/>
              </a:rPr>
              <a:t>και χρησιμοποιούν κάποιο </a:t>
            </a:r>
            <a:r>
              <a:rPr lang="en-US" sz="1200" kern="1200" baseline="0" dirty="0" smtClean="0">
                <a:solidFill>
                  <a:schemeClr val="tx1"/>
                </a:solidFill>
                <a:effectLst/>
                <a:latin typeface="+mn-lt"/>
                <a:ea typeface="+mn-ea"/>
                <a:cs typeface="+mn-cs"/>
              </a:rPr>
              <a:t>cloud provider.</a:t>
            </a:r>
            <a:endParaRPr lang="el-GR" sz="1200" kern="1200" baseline="0" dirty="0" smtClean="0">
              <a:solidFill>
                <a:schemeClr val="tx1"/>
              </a:solidFill>
              <a:effectLst/>
              <a:latin typeface="+mn-lt"/>
              <a:ea typeface="+mn-ea"/>
              <a:cs typeface="+mn-cs"/>
            </a:endParaRPr>
          </a:p>
          <a:p>
            <a:endParaRPr lang="el-GR" sz="1200" kern="1200" baseline="0" dirty="0" smtClean="0">
              <a:solidFill>
                <a:schemeClr val="tx1"/>
              </a:solidFill>
              <a:effectLst/>
              <a:latin typeface="+mn-lt"/>
              <a:ea typeface="+mn-ea"/>
              <a:cs typeface="+mn-cs"/>
            </a:endParaRPr>
          </a:p>
          <a:p>
            <a:r>
              <a:rPr lang="el-GR" sz="1200" kern="1200" dirty="0" smtClean="0">
                <a:solidFill>
                  <a:schemeClr val="tx1"/>
                </a:solidFill>
                <a:effectLst/>
                <a:latin typeface="+mn-lt"/>
                <a:ea typeface="+mn-ea"/>
                <a:cs typeface="+mn-cs"/>
              </a:rPr>
              <a:t>Σήμερα, οι </a:t>
            </a:r>
            <a:r>
              <a:rPr lang="en-US" sz="1200" kern="1200" dirty="0" smtClean="0">
                <a:solidFill>
                  <a:schemeClr val="tx1"/>
                </a:solidFill>
                <a:effectLst/>
                <a:latin typeface="+mn-lt"/>
                <a:ea typeface="+mn-ea"/>
                <a:cs typeface="+mn-cs"/>
              </a:rPr>
              <a:t>developers</a:t>
            </a:r>
            <a:r>
              <a:rPr lang="el-GR" sz="1200" kern="1200" dirty="0" smtClean="0">
                <a:solidFill>
                  <a:schemeClr val="tx1"/>
                </a:solidFill>
                <a:effectLst/>
                <a:latin typeface="+mn-lt"/>
                <a:ea typeface="+mn-ea"/>
                <a:cs typeface="+mn-cs"/>
              </a:rPr>
              <a:t> για την Ανάπτυξη και Λειτουργεία Εφαρμογών, ειδικά αυτοί που ειδικεύονται στην ανάπτυξη εφαρμογών σε </a:t>
            </a:r>
            <a:r>
              <a:rPr lang="en-US" sz="1200" kern="1200" dirty="0" smtClean="0">
                <a:solidFill>
                  <a:schemeClr val="tx1"/>
                </a:solidFill>
                <a:effectLst/>
                <a:latin typeface="+mn-lt"/>
                <a:ea typeface="+mn-ea"/>
                <a:cs typeface="+mn-cs"/>
              </a:rPr>
              <a:t>cloud</a:t>
            </a:r>
            <a:r>
              <a:rPr lang="el-GR" sz="1200" kern="1200" dirty="0" smtClean="0">
                <a:solidFill>
                  <a:schemeClr val="tx1"/>
                </a:solidFill>
                <a:effectLst/>
                <a:latin typeface="+mn-lt"/>
                <a:ea typeface="+mn-ea"/>
                <a:cs typeface="+mn-cs"/>
              </a:rPr>
              <a:t>, περιπλανιούνται στο παγκόσμιο ιστό αναζητώντας τέτοια αυτόματα εργαλεία όπως είπαμε: το </a:t>
            </a:r>
            <a:r>
              <a:rPr lang="en-US" sz="1200" kern="1200" dirty="0" smtClean="0">
                <a:solidFill>
                  <a:schemeClr val="tx1"/>
                </a:solidFill>
                <a:effectLst/>
                <a:latin typeface="+mn-lt"/>
                <a:ea typeface="+mn-ea"/>
                <a:cs typeface="+mn-cs"/>
              </a:rPr>
              <a:t>Chef supermarket</a:t>
            </a:r>
            <a:r>
              <a:rPr lang="el-GR" sz="1200" kern="1200" baseline="0" dirty="0" smtClean="0">
                <a:solidFill>
                  <a:schemeClr val="tx1"/>
                </a:solidFill>
                <a:effectLst/>
                <a:latin typeface="+mn-lt"/>
                <a:ea typeface="+mn-ea"/>
                <a:cs typeface="+mn-cs"/>
              </a:rPr>
              <a:t> ή </a:t>
            </a:r>
            <a:r>
              <a:rPr lang="el-GR" sz="1200" kern="1200" dirty="0" smtClean="0">
                <a:solidFill>
                  <a:schemeClr val="tx1"/>
                </a:solidFill>
                <a:effectLst/>
                <a:latin typeface="+mn-lt"/>
                <a:ea typeface="+mn-ea"/>
                <a:cs typeface="+mn-cs"/>
              </a:rPr>
              <a:t>το </a:t>
            </a:r>
            <a:r>
              <a:rPr lang="en-US" sz="1200" kern="1200" dirty="0" smtClean="0">
                <a:solidFill>
                  <a:schemeClr val="tx1"/>
                </a:solidFill>
                <a:effectLst/>
                <a:latin typeface="+mn-lt"/>
                <a:ea typeface="+mn-ea"/>
                <a:cs typeface="+mn-cs"/>
              </a:rPr>
              <a:t>IBM </a:t>
            </a:r>
            <a:r>
              <a:rPr lang="en-US" sz="1200" kern="1200" dirty="0" err="1" smtClean="0">
                <a:solidFill>
                  <a:schemeClr val="tx1"/>
                </a:solidFill>
                <a:effectLst/>
                <a:latin typeface="+mn-lt"/>
                <a:ea typeface="+mn-ea"/>
                <a:cs typeface="+mn-cs"/>
              </a:rPr>
              <a:t>Bluemix</a:t>
            </a:r>
            <a:r>
              <a:rPr lang="el-GR" sz="1200" kern="1200" dirty="0" smtClean="0">
                <a:solidFill>
                  <a:schemeClr val="tx1"/>
                </a:solidFill>
                <a:effectLst/>
                <a:latin typeface="+mn-lt"/>
                <a:ea typeface="+mn-ea"/>
                <a:cs typeface="+mn-cs"/>
              </a:rPr>
              <a:t> και άλλα</a:t>
            </a:r>
            <a:r>
              <a:rPr lang="en-US" sz="1200" kern="1200" dirty="0" smtClean="0">
                <a:solidFill>
                  <a:schemeClr val="tx1"/>
                </a:solidFill>
                <a:effectLst/>
                <a:latin typeface="+mn-lt"/>
                <a:ea typeface="+mn-ea"/>
                <a:cs typeface="+mn-cs"/>
              </a:rPr>
              <a:t>,</a:t>
            </a:r>
            <a:r>
              <a:rPr lang="el-GR" sz="1200" kern="1200" dirty="0" smtClean="0">
                <a:solidFill>
                  <a:schemeClr val="tx1"/>
                </a:solidFill>
                <a:effectLst/>
                <a:latin typeface="+mn-lt"/>
                <a:ea typeface="+mn-ea"/>
                <a:cs typeface="+mn-cs"/>
              </a:rPr>
              <a:t> όπου σχεδόν χειροκίνητα προσαρμόζουν και εγκαθιστούν τις εφαρμογές τους χωρίς την βοήθεια από κάποια κοινότητα που να παρέχει πληροφορίες και χωρίς</a:t>
            </a:r>
            <a:r>
              <a:rPr lang="el-GR" sz="1200" kern="1200" baseline="0" dirty="0" smtClean="0">
                <a:solidFill>
                  <a:schemeClr val="tx1"/>
                </a:solidFill>
                <a:effectLst/>
                <a:latin typeface="+mn-lt"/>
                <a:ea typeface="+mn-ea"/>
                <a:cs typeface="+mn-cs"/>
              </a:rPr>
              <a:t> την βοήθεια κάποιου </a:t>
            </a:r>
            <a:r>
              <a:rPr lang="en-US" sz="1200" kern="1200" baseline="0" dirty="0" smtClean="0">
                <a:solidFill>
                  <a:schemeClr val="tx1"/>
                </a:solidFill>
                <a:effectLst/>
                <a:latin typeface="+mn-lt"/>
                <a:ea typeface="+mn-ea"/>
                <a:cs typeface="+mn-cs"/>
              </a:rPr>
              <a:t>repository </a:t>
            </a:r>
            <a:r>
              <a:rPr lang="el-GR" sz="1200" kern="1200" baseline="0" dirty="0" smtClean="0">
                <a:solidFill>
                  <a:schemeClr val="tx1"/>
                </a:solidFill>
                <a:effectLst/>
                <a:latin typeface="+mn-lt"/>
                <a:ea typeface="+mn-ea"/>
                <a:cs typeface="+mn-cs"/>
              </a:rPr>
              <a:t>που να </a:t>
            </a:r>
            <a:r>
              <a:rPr lang="el-GR" sz="1200" kern="1200" dirty="0" smtClean="0">
                <a:solidFill>
                  <a:schemeClr val="tx1"/>
                </a:solidFill>
                <a:effectLst/>
                <a:latin typeface="+mn-lt"/>
                <a:ea typeface="+mn-ea"/>
                <a:cs typeface="+mn-cs"/>
              </a:rPr>
              <a:t>αποθηκεύει χρήσιμη</a:t>
            </a:r>
            <a:r>
              <a:rPr lang="el-GR" sz="1200" kern="1200" baseline="0" dirty="0" smtClean="0">
                <a:solidFill>
                  <a:schemeClr val="tx1"/>
                </a:solidFill>
                <a:effectLst/>
                <a:latin typeface="+mn-lt"/>
                <a:ea typeface="+mn-ea"/>
                <a:cs typeface="+mn-cs"/>
              </a:rPr>
              <a:t> πληροφορία από τα </a:t>
            </a:r>
            <a:r>
              <a:rPr lang="en-US" sz="1200" kern="1200" baseline="0" dirty="0" smtClean="0">
                <a:solidFill>
                  <a:schemeClr val="tx1"/>
                </a:solidFill>
                <a:effectLst/>
                <a:latin typeface="+mn-lt"/>
                <a:ea typeface="+mn-ea"/>
                <a:cs typeface="+mn-cs"/>
              </a:rPr>
              <a:t>executions </a:t>
            </a:r>
            <a:r>
              <a:rPr lang="el-GR" sz="1200" kern="1200" baseline="0" dirty="0" smtClean="0">
                <a:solidFill>
                  <a:schemeClr val="tx1"/>
                </a:solidFill>
                <a:effectLst/>
                <a:latin typeface="+mn-lt"/>
                <a:ea typeface="+mn-ea"/>
                <a:cs typeface="+mn-cs"/>
              </a:rPr>
              <a:t>των εφαρμογών αυτών.</a:t>
            </a:r>
            <a:r>
              <a:rPr lang="el-GR" sz="1200" kern="1200" dirty="0" smtClean="0">
                <a:solidFill>
                  <a:schemeClr val="tx1"/>
                </a:solidFill>
                <a:effectLst/>
                <a:latin typeface="+mn-lt"/>
                <a:ea typeface="+mn-ea"/>
                <a:cs typeface="+mn-cs"/>
              </a:rPr>
              <a:t> </a:t>
            </a:r>
            <a:r>
              <a:rPr lang="el-GR" sz="1200" b="0" kern="1200" baseline="0" dirty="0" smtClean="0">
                <a:solidFill>
                  <a:srgbClr val="FF0000"/>
                </a:solidFill>
                <a:latin typeface="+mn-lt"/>
                <a:ea typeface="+mn-ea"/>
                <a:cs typeface="+mn-cs"/>
              </a:rPr>
              <a:t>Αυτή η εργασία εντάσσεται στο πλαίσιο των </a:t>
            </a:r>
            <a:r>
              <a:rPr lang="en-US" sz="1200" b="0" kern="1200" baseline="0" dirty="0" smtClean="0">
                <a:solidFill>
                  <a:srgbClr val="FF0000"/>
                </a:solidFill>
                <a:latin typeface="+mn-lt"/>
                <a:ea typeface="+mn-ea"/>
                <a:cs typeface="+mn-cs"/>
              </a:rPr>
              <a:t>DevOps Users </a:t>
            </a:r>
            <a:r>
              <a:rPr lang="el-GR" sz="1200" b="0" kern="1200" baseline="0" dirty="0" smtClean="0">
                <a:solidFill>
                  <a:srgbClr val="FF0000"/>
                </a:solidFill>
                <a:latin typeface="+mn-lt"/>
                <a:ea typeface="+mn-ea"/>
                <a:cs typeface="+mn-cs"/>
              </a:rPr>
              <a:t>και συγκεκριμένα των </a:t>
            </a:r>
            <a:r>
              <a:rPr lang="en-US" sz="1200" b="0" kern="1200" baseline="0" dirty="0" smtClean="0">
                <a:solidFill>
                  <a:srgbClr val="FF0000"/>
                </a:solidFill>
                <a:latin typeface="+mn-lt"/>
                <a:ea typeface="+mn-ea"/>
                <a:cs typeface="+mn-cs"/>
              </a:rPr>
              <a:t>Cloud Deployment Specialists, </a:t>
            </a:r>
            <a:r>
              <a:rPr lang="el-GR" sz="1200" b="0" kern="1200" baseline="0" dirty="0" smtClean="0">
                <a:solidFill>
                  <a:srgbClr val="FF0000"/>
                </a:solidFill>
                <a:latin typeface="+mn-lt"/>
                <a:ea typeface="+mn-ea"/>
                <a:cs typeface="+mn-cs"/>
              </a:rPr>
              <a:t>αφού περιλαμβάνει</a:t>
            </a:r>
            <a:r>
              <a:rPr lang="en-US" sz="1200" b="0" kern="1200" baseline="0" dirty="0" smtClean="0">
                <a:solidFill>
                  <a:srgbClr val="FF0000"/>
                </a:solidFill>
                <a:latin typeface="+mn-lt"/>
                <a:ea typeface="+mn-ea"/>
                <a:cs typeface="+mn-cs"/>
              </a:rPr>
              <a:t> </a:t>
            </a:r>
            <a:r>
              <a:rPr lang="el-GR" sz="1200" b="0" kern="1200" baseline="0" dirty="0" smtClean="0">
                <a:solidFill>
                  <a:srgbClr val="FF0000"/>
                </a:solidFill>
                <a:latin typeface="+mn-lt"/>
                <a:ea typeface="+mn-ea"/>
                <a:cs typeface="+mn-cs"/>
              </a:rPr>
              <a:t>ένα κοινωνικό δίκτυο που στοχεύει αυτό τον κόσμο, προσφέροντας τους την δυνατότητα να επικοινωνούν μεταξύ τους και να αλληλοεπιδρούν με  μοντέλα εφαρμογών. Να προσθέτουν καινούρια μοντέλα εφαρμογών και  να παρατηρούν άλλα μοντέλα και τα </a:t>
            </a:r>
            <a:r>
              <a:rPr lang="en-US" sz="1200" b="0" kern="1200" baseline="0" dirty="0" smtClean="0">
                <a:solidFill>
                  <a:srgbClr val="FF0000"/>
                </a:solidFill>
                <a:latin typeface="+mn-lt"/>
                <a:ea typeface="+mn-ea"/>
                <a:cs typeface="+mn-cs"/>
              </a:rPr>
              <a:t>metrics </a:t>
            </a:r>
            <a:r>
              <a:rPr lang="el-GR" sz="1200" b="0" kern="1200" baseline="0" dirty="0" smtClean="0">
                <a:solidFill>
                  <a:srgbClr val="FF0000"/>
                </a:solidFill>
                <a:latin typeface="+mn-lt"/>
                <a:ea typeface="+mn-ea"/>
                <a:cs typeface="+mn-cs"/>
              </a:rPr>
              <a:t>αυτών, όπως το </a:t>
            </a:r>
            <a:r>
              <a:rPr lang="en-US" sz="1200" b="0" kern="1200" baseline="0" dirty="0" smtClean="0">
                <a:solidFill>
                  <a:srgbClr val="FF0000"/>
                </a:solidFill>
                <a:latin typeface="+mn-lt"/>
                <a:ea typeface="+mn-ea"/>
                <a:cs typeface="+mn-cs"/>
              </a:rPr>
              <a:t>cost-effectiveness </a:t>
            </a:r>
            <a:r>
              <a:rPr lang="el-GR" sz="1200" b="0" kern="1200" baseline="0" dirty="0" smtClean="0">
                <a:solidFill>
                  <a:srgbClr val="FF0000"/>
                </a:solidFill>
                <a:latin typeface="+mn-lt"/>
                <a:ea typeface="+mn-ea"/>
                <a:cs typeface="+mn-cs"/>
              </a:rPr>
              <a:t>των </a:t>
            </a:r>
            <a:r>
              <a:rPr lang="en-US" sz="1200" b="0" kern="1200" baseline="0" dirty="0" smtClean="0">
                <a:solidFill>
                  <a:srgbClr val="FF0000"/>
                </a:solidFill>
                <a:latin typeface="+mn-lt"/>
                <a:ea typeface="+mn-ea"/>
                <a:cs typeface="+mn-cs"/>
              </a:rPr>
              <a:t>executions </a:t>
            </a:r>
            <a:r>
              <a:rPr lang="el-GR" sz="1200" b="0" kern="1200" baseline="0" dirty="0" smtClean="0">
                <a:solidFill>
                  <a:srgbClr val="FF0000"/>
                </a:solidFill>
                <a:latin typeface="+mn-lt"/>
                <a:ea typeface="+mn-ea"/>
                <a:cs typeface="+mn-cs"/>
              </a:rPr>
              <a:t>της εφαρμογής που έτρεξε σε διάφορα </a:t>
            </a:r>
            <a:r>
              <a:rPr lang="en-US" sz="1200" b="0" kern="1200" baseline="0" dirty="0" smtClean="0">
                <a:solidFill>
                  <a:srgbClr val="FF0000"/>
                </a:solidFill>
                <a:latin typeface="+mn-lt"/>
                <a:ea typeface="+mn-ea"/>
                <a:cs typeface="+mn-cs"/>
              </a:rPr>
              <a:t>cloud environments</a:t>
            </a:r>
            <a:r>
              <a:rPr lang="el-GR" sz="1200" b="0" kern="1200" baseline="0" dirty="0" smtClean="0">
                <a:solidFill>
                  <a:srgbClr val="FF0000"/>
                </a:solidFill>
                <a:latin typeface="+mn-lt"/>
                <a:ea typeface="+mn-ea"/>
                <a:cs typeface="+mn-cs"/>
              </a:rPr>
              <a:t>. </a:t>
            </a:r>
            <a:endParaRPr lang="en-US" sz="1200" b="0" kern="1200" baseline="0" dirty="0" smtClean="0">
              <a:solidFill>
                <a:srgbClr val="FF0000"/>
              </a:solidFill>
              <a:latin typeface="+mn-lt"/>
              <a:ea typeface="+mn-ea"/>
              <a:cs typeface="+mn-cs"/>
            </a:endParaRPr>
          </a:p>
          <a:p>
            <a:endParaRPr lang="en-US" sz="1200" kern="1200" baseline="0" dirty="0" smtClean="0">
              <a:solidFill>
                <a:schemeClr val="tx1"/>
              </a:solidFill>
              <a:latin typeface="+mn-lt"/>
              <a:ea typeface="+mn-ea"/>
              <a:cs typeface="+mn-cs"/>
            </a:endParaRPr>
          </a:p>
          <a:p>
            <a:r>
              <a:rPr lang="el-GR" sz="1200" kern="1200" baseline="0" dirty="0" smtClean="0">
                <a:solidFill>
                  <a:schemeClr val="tx1"/>
                </a:solidFill>
                <a:latin typeface="+mn-lt"/>
                <a:ea typeface="+mn-ea"/>
                <a:cs typeface="+mn-cs"/>
              </a:rPr>
              <a:t>Τα μοντέλα των εφαρμογών είναι γραμμένα στην </a:t>
            </a:r>
            <a:r>
              <a:rPr lang="en-US" sz="1200" kern="1200" dirty="0" smtClean="0">
                <a:solidFill>
                  <a:schemeClr val="tx1"/>
                </a:solidFill>
                <a:effectLst/>
                <a:latin typeface="+mn-lt"/>
                <a:ea typeface="+mn-ea"/>
                <a:cs typeface="+mn-cs"/>
              </a:rPr>
              <a:t>Cloud Application Modelling and Execution Language </a:t>
            </a:r>
            <a:r>
              <a:rPr lang="el-GR" sz="1200" kern="1200" dirty="0" smtClean="0">
                <a:solidFill>
                  <a:schemeClr val="tx1"/>
                </a:solidFill>
                <a:effectLst/>
                <a:latin typeface="+mn-lt"/>
                <a:ea typeface="+mn-ea"/>
                <a:cs typeface="+mn-cs"/>
              </a:rPr>
              <a:t>και αποθηκεύονται στο </a:t>
            </a:r>
            <a:r>
              <a:rPr lang="en-US" sz="1200" b="0" i="0" kern="1200" dirty="0" smtClean="0">
                <a:solidFill>
                  <a:schemeClr val="tx1"/>
                </a:solidFill>
                <a:effectLst/>
                <a:latin typeface="+mn-lt"/>
                <a:ea typeface="+mn-ea"/>
                <a:cs typeface="+mn-cs"/>
              </a:rPr>
              <a:t>Connected Data Objects Model Repository. </a:t>
            </a:r>
            <a:r>
              <a:rPr lang="el-GR" sz="1200" b="0" i="0" kern="1200" dirty="0" smtClean="0">
                <a:solidFill>
                  <a:schemeClr val="tx1"/>
                </a:solidFill>
                <a:effectLst/>
                <a:latin typeface="+mn-lt"/>
                <a:ea typeface="+mn-ea"/>
                <a:cs typeface="+mn-cs"/>
              </a:rPr>
              <a:t>Χρησιμοποιούμαι το </a:t>
            </a:r>
            <a:r>
              <a:rPr lang="en-US" sz="1200" b="0" i="0" kern="1200" dirty="0" smtClean="0">
                <a:solidFill>
                  <a:schemeClr val="tx1"/>
                </a:solidFill>
                <a:effectLst/>
                <a:latin typeface="+mn-lt"/>
                <a:ea typeface="+mn-ea"/>
                <a:cs typeface="+mn-cs"/>
              </a:rPr>
              <a:t>Chef</a:t>
            </a:r>
            <a:r>
              <a:rPr lang="en-US" sz="1200" b="0" i="0" kern="1200" baseline="0" dirty="0" smtClean="0">
                <a:solidFill>
                  <a:schemeClr val="tx1"/>
                </a:solidFill>
                <a:effectLst/>
                <a:latin typeface="+mn-lt"/>
                <a:ea typeface="+mn-ea"/>
                <a:cs typeface="+mn-cs"/>
              </a:rPr>
              <a:t> supermarket </a:t>
            </a:r>
            <a:r>
              <a:rPr lang="el-GR" sz="1200" b="0" i="0" kern="1200" baseline="0" dirty="0" smtClean="0">
                <a:solidFill>
                  <a:schemeClr val="tx1"/>
                </a:solidFill>
                <a:effectLst/>
                <a:latin typeface="+mn-lt"/>
                <a:ea typeface="+mn-ea"/>
                <a:cs typeface="+mn-cs"/>
              </a:rPr>
              <a:t>για να πάρουμε το πλήθος των </a:t>
            </a:r>
            <a:r>
              <a:rPr lang="en-US" sz="1200" b="0" i="0" kern="1200" baseline="0" dirty="0" smtClean="0">
                <a:solidFill>
                  <a:schemeClr val="tx1"/>
                </a:solidFill>
                <a:effectLst/>
                <a:latin typeface="+mn-lt"/>
                <a:ea typeface="+mn-ea"/>
                <a:cs typeface="+mn-cs"/>
              </a:rPr>
              <a:t>cookbooks </a:t>
            </a:r>
            <a:r>
              <a:rPr lang="el-GR" sz="1200" b="0" i="0" kern="1200" baseline="0" dirty="0" smtClean="0">
                <a:solidFill>
                  <a:schemeClr val="tx1"/>
                </a:solidFill>
                <a:effectLst/>
                <a:latin typeface="+mn-lt"/>
                <a:ea typeface="+mn-ea"/>
                <a:cs typeface="+mn-cs"/>
              </a:rPr>
              <a:t>που υπάρχουν σε αυτό και να τα παρουσιάσουμε στο </a:t>
            </a:r>
            <a:r>
              <a:rPr lang="en-US" sz="1200" b="0" i="0" kern="1200" baseline="0" dirty="0" smtClean="0">
                <a:solidFill>
                  <a:schemeClr val="tx1"/>
                </a:solidFill>
                <a:effectLst/>
                <a:latin typeface="+mn-lt"/>
                <a:ea typeface="+mn-ea"/>
                <a:cs typeface="+mn-cs"/>
              </a:rPr>
              <a:t>Social</a:t>
            </a:r>
            <a:r>
              <a:rPr lang="el-GR" sz="1200" b="0" i="0" kern="1200" baseline="0" dirty="0" smtClean="0">
                <a:solidFill>
                  <a:schemeClr val="tx1"/>
                </a:solidFill>
                <a:effectLst/>
                <a:latin typeface="+mn-lt"/>
                <a:ea typeface="+mn-ea"/>
                <a:cs typeface="+mn-cs"/>
              </a:rPr>
              <a:t> </a:t>
            </a:r>
            <a:r>
              <a:rPr lang="en-US" sz="1200" b="0" i="0" kern="1200" baseline="0" dirty="0" smtClean="0">
                <a:solidFill>
                  <a:schemeClr val="tx1"/>
                </a:solidFill>
                <a:effectLst/>
                <a:latin typeface="+mn-lt"/>
                <a:ea typeface="+mn-ea"/>
                <a:cs typeface="+mn-cs"/>
              </a:rPr>
              <a:t>Network Platform </a:t>
            </a:r>
            <a:r>
              <a:rPr lang="el-GR" sz="1200" b="0" i="0" kern="1200" baseline="0" dirty="0" smtClean="0">
                <a:solidFill>
                  <a:schemeClr val="tx1"/>
                </a:solidFill>
                <a:effectLst/>
                <a:latin typeface="+mn-lt"/>
                <a:ea typeface="+mn-ea"/>
                <a:cs typeface="+mn-cs"/>
              </a:rPr>
              <a:t>ώστε οι χρήστες να μπορούν να τα χρησιμοποιήσουν. </a:t>
            </a:r>
          </a:p>
          <a:p>
            <a:endParaRPr lang="el-GR"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 </a:t>
            </a:r>
            <a:r>
              <a:rPr lang="el-GR" sz="1200" kern="1200" baseline="0" dirty="0" smtClean="0">
                <a:solidFill>
                  <a:schemeClr val="tx1"/>
                </a:solidFill>
                <a:effectLst/>
                <a:latin typeface="+mn-lt"/>
                <a:ea typeface="+mn-ea"/>
                <a:cs typeface="+mn-cs"/>
              </a:rPr>
              <a:t>Η</a:t>
            </a:r>
            <a:r>
              <a:rPr lang="el-GR" sz="1200" kern="1200" dirty="0" smtClean="0">
                <a:solidFill>
                  <a:schemeClr val="tx1"/>
                </a:solidFill>
                <a:effectLst/>
                <a:latin typeface="+mn-lt"/>
                <a:ea typeface="+mn-ea"/>
                <a:cs typeface="+mn-cs"/>
              </a:rPr>
              <a:t> τεχνολογία </a:t>
            </a:r>
            <a:r>
              <a:rPr lang="en-US" sz="1200" kern="1200" dirty="0" smtClean="0">
                <a:solidFill>
                  <a:schemeClr val="tx1"/>
                </a:solidFill>
                <a:effectLst/>
                <a:latin typeface="+mn-lt"/>
                <a:ea typeface="+mn-ea"/>
                <a:cs typeface="+mn-cs"/>
              </a:rPr>
              <a:t>front</a:t>
            </a:r>
            <a:r>
              <a:rPr lang="el-GR" sz="1200" kern="1200" dirty="0" smtClean="0">
                <a:solidFill>
                  <a:schemeClr val="tx1"/>
                </a:solidFill>
                <a:effectLst/>
                <a:latin typeface="+mn-lt"/>
                <a:ea typeface="+mn-ea"/>
                <a:cs typeface="+mn-cs"/>
              </a:rPr>
              <a:t>-</a:t>
            </a:r>
            <a:r>
              <a:rPr lang="en-US" sz="1200" kern="1200" dirty="0" smtClean="0">
                <a:solidFill>
                  <a:schemeClr val="tx1"/>
                </a:solidFill>
                <a:effectLst/>
                <a:latin typeface="+mn-lt"/>
                <a:ea typeface="+mn-ea"/>
                <a:cs typeface="+mn-cs"/>
              </a:rPr>
              <a:t>end </a:t>
            </a:r>
            <a:r>
              <a:rPr lang="el-GR" sz="1200" kern="1200" dirty="0" smtClean="0">
                <a:solidFill>
                  <a:schemeClr val="tx1"/>
                </a:solidFill>
                <a:effectLst/>
                <a:latin typeface="+mn-lt"/>
                <a:ea typeface="+mn-ea"/>
                <a:cs typeface="+mn-cs"/>
              </a:rPr>
              <a:t>καθώς και η τεχνολογία </a:t>
            </a:r>
            <a:r>
              <a:rPr lang="en-US" sz="1200" kern="1200" dirty="0" smtClean="0">
                <a:solidFill>
                  <a:schemeClr val="tx1"/>
                </a:solidFill>
                <a:effectLst/>
                <a:latin typeface="+mn-lt"/>
                <a:ea typeface="+mn-ea"/>
                <a:cs typeface="+mn-cs"/>
              </a:rPr>
              <a:t>back</a:t>
            </a:r>
            <a:r>
              <a:rPr lang="el-GR" sz="1200" kern="1200" dirty="0" smtClean="0">
                <a:solidFill>
                  <a:schemeClr val="tx1"/>
                </a:solidFill>
                <a:effectLst/>
                <a:latin typeface="+mn-lt"/>
                <a:ea typeface="+mn-ea"/>
                <a:cs typeface="+mn-cs"/>
              </a:rPr>
              <a:t>-</a:t>
            </a:r>
            <a:r>
              <a:rPr lang="en-US" sz="1200" kern="1200" dirty="0" smtClean="0">
                <a:solidFill>
                  <a:schemeClr val="tx1"/>
                </a:solidFill>
                <a:effectLst/>
                <a:latin typeface="+mn-lt"/>
                <a:ea typeface="+mn-ea"/>
                <a:cs typeface="+mn-cs"/>
              </a:rPr>
              <a:t>end </a:t>
            </a:r>
            <a:r>
              <a:rPr lang="el-GR" sz="1200" kern="1200" dirty="0" smtClean="0">
                <a:solidFill>
                  <a:schemeClr val="tx1"/>
                </a:solidFill>
                <a:effectLst/>
                <a:latin typeface="+mn-lt"/>
                <a:ea typeface="+mn-ea"/>
                <a:cs typeface="+mn-cs"/>
              </a:rPr>
              <a:t>αυτής της Πλατφόρμας παρουσιάζεται</a:t>
            </a:r>
            <a:r>
              <a:rPr lang="en-US" sz="1200" kern="1200" dirty="0" smtClean="0">
                <a:solidFill>
                  <a:schemeClr val="tx1"/>
                </a:solidFill>
                <a:effectLst/>
                <a:latin typeface="+mn-lt"/>
                <a:ea typeface="+mn-ea"/>
                <a:cs typeface="+mn-cs"/>
              </a:rPr>
              <a:t>.</a:t>
            </a:r>
            <a:endParaRPr lang="en-US" dirty="0" smtClean="0"/>
          </a:p>
          <a:p>
            <a:r>
              <a:rPr lang="el-GR" dirty="0" smtClean="0"/>
              <a:t>Τέλος,</a:t>
            </a:r>
            <a:r>
              <a:rPr lang="el-GR" baseline="0" dirty="0" smtClean="0"/>
              <a:t> τ</a:t>
            </a:r>
            <a:r>
              <a:rPr lang="en-US" dirty="0" smtClean="0"/>
              <a:t>o</a:t>
            </a:r>
            <a:r>
              <a:rPr lang="en-US" baseline="0" dirty="0" smtClean="0"/>
              <a:t> SNP </a:t>
            </a:r>
            <a:r>
              <a:rPr lang="el-GR" baseline="0" dirty="0" smtClean="0"/>
              <a:t>υλοποιήθηκε στο πλαίσιο του ευρωπαϊκού προγράμματος του </a:t>
            </a:r>
            <a:r>
              <a:rPr lang="en-US" baseline="0" dirty="0" smtClean="0"/>
              <a:t>PaaSage</a:t>
            </a:r>
            <a:r>
              <a:rPr lang="el-GR" baseline="0" dirty="0" smtClean="0"/>
              <a:t> και αποτελεί το κοινωνικό του Δίκτυο</a:t>
            </a:r>
            <a:r>
              <a:rPr lang="en-US" baseline="0" dirty="0" smtClean="0"/>
              <a:t>.</a:t>
            </a:r>
            <a:endParaRPr lang="en-GB" dirty="0"/>
          </a:p>
        </p:txBody>
      </p:sp>
      <p:sp>
        <p:nvSpPr>
          <p:cNvPr id="4" name="3 - Θέση αριθμού διαφάνειας"/>
          <p:cNvSpPr>
            <a:spLocks noGrp="1"/>
          </p:cNvSpPr>
          <p:nvPr>
            <p:ph type="sldNum" sz="quarter" idx="10"/>
          </p:nvPr>
        </p:nvSpPr>
        <p:spPr/>
        <p:txBody>
          <a:bodyPr/>
          <a:lstStyle/>
          <a:p>
            <a:fld id="{BFF29332-360D-462C-8DBA-6B9FF2FD1142}" type="slidenum">
              <a:rPr lang="en-GB" smtClean="0"/>
              <a:pPr/>
              <a:t>4</a:t>
            </a:fld>
            <a:endParaRPr lang="en-GB"/>
          </a:p>
        </p:txBody>
      </p:sp>
    </p:spTree>
    <p:extLst>
      <p:ext uri="{BB962C8B-B14F-4D97-AF65-F5344CB8AC3E}">
        <p14:creationId xmlns:p14="http://schemas.microsoft.com/office/powerpoint/2010/main" val="34993382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p:sp>
      <p:sp>
        <p:nvSpPr>
          <p:cNvPr id="3" name="2 - Θέση σημειώσεων"/>
          <p:cNvSpPr>
            <a:spLocks noGrp="1"/>
          </p:cNvSpPr>
          <p:nvPr>
            <p:ph type="body" idx="1"/>
          </p:nvPr>
        </p:nvSpPr>
        <p:spPr/>
        <p:txBody>
          <a:bodyPr>
            <a:normAutofit/>
          </a:bodyPr>
          <a:lstStyle/>
          <a:p>
            <a:r>
              <a:rPr lang="el-GR" sz="1200" kern="1200" dirty="0" smtClean="0">
                <a:solidFill>
                  <a:schemeClr val="tx1"/>
                </a:solidFill>
                <a:effectLst/>
                <a:latin typeface="+mn-lt"/>
                <a:ea typeface="+mn-ea"/>
                <a:cs typeface="+mn-cs"/>
              </a:rPr>
              <a:t>Ο βασικός</a:t>
            </a:r>
            <a:r>
              <a:rPr lang="el-GR" sz="1200" kern="1200" baseline="0" dirty="0" smtClean="0">
                <a:solidFill>
                  <a:schemeClr val="tx1"/>
                </a:solidFill>
                <a:effectLst/>
                <a:latin typeface="+mn-lt"/>
                <a:ea typeface="+mn-ea"/>
                <a:cs typeface="+mn-cs"/>
              </a:rPr>
              <a:t> στόχος του σχεδιασμού του </a:t>
            </a:r>
            <a:r>
              <a:rPr lang="en-US" sz="1200" kern="1200" baseline="0" dirty="0" smtClean="0">
                <a:solidFill>
                  <a:schemeClr val="tx1"/>
                </a:solidFill>
                <a:effectLst/>
                <a:latin typeface="+mn-lt"/>
                <a:ea typeface="+mn-ea"/>
                <a:cs typeface="+mn-cs"/>
              </a:rPr>
              <a:t>SNP </a:t>
            </a:r>
            <a:r>
              <a:rPr lang="el-GR" sz="1200" kern="1200" baseline="0" dirty="0" smtClean="0">
                <a:solidFill>
                  <a:schemeClr val="tx1"/>
                </a:solidFill>
                <a:effectLst/>
                <a:latin typeface="+mn-lt"/>
                <a:ea typeface="+mn-ea"/>
                <a:cs typeface="+mn-cs"/>
              </a:rPr>
              <a:t>είναι να δημιουργήσει έναν ισχυρό δεσμό μεταξύ του </a:t>
            </a:r>
            <a:r>
              <a:rPr lang="en-US" sz="1200" kern="1200" baseline="0" dirty="0" smtClean="0">
                <a:solidFill>
                  <a:schemeClr val="tx1"/>
                </a:solidFill>
                <a:effectLst/>
                <a:latin typeface="+mn-lt"/>
                <a:ea typeface="+mn-ea"/>
                <a:cs typeface="+mn-cs"/>
              </a:rPr>
              <a:t>software engineering </a:t>
            </a:r>
            <a:r>
              <a:rPr lang="el-GR" sz="1200" kern="1200" baseline="0" dirty="0" smtClean="0">
                <a:solidFill>
                  <a:schemeClr val="tx1"/>
                </a:solidFill>
                <a:effectLst/>
                <a:latin typeface="+mn-lt"/>
                <a:ea typeface="+mn-ea"/>
                <a:cs typeface="+mn-cs"/>
              </a:rPr>
              <a:t>και μιας κοινότητας προσανατολισμένης μεταξύ της επικοινωνίας και της συνεργασίας μεταξύ των χρηστών. </a:t>
            </a:r>
            <a:endParaRPr lang="en-US" sz="1200" kern="1200" baseline="0" dirty="0" smtClean="0">
              <a:solidFill>
                <a:schemeClr val="tx1"/>
              </a:solidFill>
              <a:effectLst/>
              <a:latin typeface="+mn-lt"/>
              <a:ea typeface="+mn-ea"/>
              <a:cs typeface="+mn-cs"/>
            </a:endParaRPr>
          </a:p>
          <a:p>
            <a:endParaRPr lang="en-US" sz="1200" kern="1200" baseline="0" dirty="0" smtClean="0">
              <a:solidFill>
                <a:schemeClr val="tx1"/>
              </a:solidFill>
              <a:effectLst/>
              <a:latin typeface="+mn-lt"/>
              <a:ea typeface="+mn-ea"/>
              <a:cs typeface="+mn-cs"/>
            </a:endParaRPr>
          </a:p>
          <a:p>
            <a:r>
              <a:rPr lang="el-GR" sz="1200" kern="1200" baseline="0" dirty="0" smtClean="0">
                <a:solidFill>
                  <a:schemeClr val="tx1"/>
                </a:solidFill>
                <a:effectLst/>
                <a:latin typeface="+mn-lt"/>
                <a:ea typeface="+mn-ea"/>
                <a:cs typeface="+mn-cs"/>
              </a:rPr>
              <a:t>Από την πλευρά του </a:t>
            </a:r>
            <a:r>
              <a:rPr lang="en-US" sz="1200" kern="1200" baseline="0" dirty="0" smtClean="0">
                <a:solidFill>
                  <a:schemeClr val="tx1"/>
                </a:solidFill>
                <a:effectLst/>
                <a:latin typeface="+mn-lt"/>
                <a:ea typeface="+mn-ea"/>
                <a:cs typeface="+mn-cs"/>
              </a:rPr>
              <a:t>software engineering </a:t>
            </a:r>
            <a:r>
              <a:rPr lang="el-GR" sz="1200" kern="1200" baseline="0" dirty="0" smtClean="0">
                <a:solidFill>
                  <a:schemeClr val="tx1"/>
                </a:solidFill>
                <a:effectLst/>
                <a:latin typeface="+mn-lt"/>
                <a:ea typeface="+mn-ea"/>
                <a:cs typeface="+mn-cs"/>
              </a:rPr>
              <a:t>προσανατολίζεται στην δυνατότητα των χρηστών να δημιουργούν μοντέλα, να βλέπουν χρήσιμες πληροφορίες για αυτά τα μοντέλα, καθώς επίσης και στο να υπάρχει η δυνατότητα να γίνουν </a:t>
            </a:r>
            <a:r>
              <a:rPr lang="en-US" sz="1200" kern="1200" baseline="0" dirty="0" smtClean="0">
                <a:solidFill>
                  <a:schemeClr val="tx1"/>
                </a:solidFill>
                <a:effectLst/>
                <a:latin typeface="+mn-lt"/>
                <a:ea typeface="+mn-ea"/>
                <a:cs typeface="+mn-cs"/>
              </a:rPr>
              <a:t>deploy </a:t>
            </a:r>
            <a:r>
              <a:rPr lang="el-GR" sz="1200" kern="1200" baseline="0" dirty="0" smtClean="0">
                <a:solidFill>
                  <a:schemeClr val="tx1"/>
                </a:solidFill>
                <a:effectLst/>
                <a:latin typeface="+mn-lt"/>
                <a:ea typeface="+mn-ea"/>
                <a:cs typeface="+mn-cs"/>
              </a:rPr>
              <a:t>και να μπορούν να επαναχρησιμοποιήσουν υπάρχοντα μοντέλα μέσα στο </a:t>
            </a:r>
            <a:r>
              <a:rPr lang="en-US" sz="1200" kern="1200" baseline="0" dirty="0" smtClean="0">
                <a:solidFill>
                  <a:schemeClr val="tx1"/>
                </a:solidFill>
                <a:effectLst/>
                <a:latin typeface="+mn-lt"/>
                <a:ea typeface="+mn-ea"/>
                <a:cs typeface="+mn-cs"/>
              </a:rPr>
              <a:t>SNP.</a:t>
            </a:r>
            <a:r>
              <a:rPr lang="el-GR" sz="1200" kern="1200" baseline="0" dirty="0" smtClean="0">
                <a:solidFill>
                  <a:schemeClr val="tx1"/>
                </a:solidFill>
                <a:effectLst/>
                <a:latin typeface="+mn-lt"/>
                <a:ea typeface="+mn-ea"/>
                <a:cs typeface="+mn-cs"/>
              </a:rPr>
              <a:t> Και γενικότερα φέρνει στο φως το </a:t>
            </a:r>
            <a:r>
              <a:rPr lang="en-US" sz="1200" kern="1200" baseline="0" dirty="0" smtClean="0">
                <a:solidFill>
                  <a:schemeClr val="tx1"/>
                </a:solidFill>
                <a:effectLst/>
                <a:latin typeface="+mn-lt"/>
                <a:ea typeface="+mn-ea"/>
                <a:cs typeface="+mn-cs"/>
              </a:rPr>
              <a:t>CAMEL repository </a:t>
            </a:r>
            <a:r>
              <a:rPr lang="el-GR" sz="1200" kern="1200" baseline="0" dirty="0" smtClean="0">
                <a:solidFill>
                  <a:schemeClr val="tx1"/>
                </a:solidFill>
                <a:effectLst/>
                <a:latin typeface="+mn-lt"/>
                <a:ea typeface="+mn-ea"/>
                <a:cs typeface="+mn-cs"/>
              </a:rPr>
              <a:t>των μοντέλων.</a:t>
            </a:r>
          </a:p>
          <a:p>
            <a:endParaRPr lang="el-GR" sz="1200" kern="1200" baseline="0" dirty="0" smtClean="0">
              <a:solidFill>
                <a:schemeClr val="tx1"/>
              </a:solidFill>
              <a:effectLst/>
              <a:latin typeface="+mn-lt"/>
              <a:ea typeface="+mn-ea"/>
              <a:cs typeface="+mn-cs"/>
            </a:endParaRPr>
          </a:p>
          <a:p>
            <a:r>
              <a:rPr lang="el-GR" sz="1200" kern="1200" baseline="0" dirty="0" smtClean="0">
                <a:solidFill>
                  <a:schemeClr val="tx1"/>
                </a:solidFill>
                <a:effectLst/>
                <a:latin typeface="+mn-lt"/>
                <a:ea typeface="+mn-ea"/>
                <a:cs typeface="+mn-cs"/>
              </a:rPr>
              <a:t>Από την πλευρά της κοινωνικής δικτύωσης, παρέχονται όλες οι δυνατότητες των «κλασικών» </a:t>
            </a:r>
            <a:r>
              <a:rPr lang="en-US" sz="1200" kern="1200" baseline="0" dirty="0" smtClean="0">
                <a:solidFill>
                  <a:schemeClr val="tx1"/>
                </a:solidFill>
                <a:effectLst/>
                <a:latin typeface="+mn-lt"/>
                <a:ea typeface="+mn-ea"/>
                <a:cs typeface="+mn-cs"/>
              </a:rPr>
              <a:t>Social Networks </a:t>
            </a:r>
            <a:r>
              <a:rPr lang="el-GR" sz="1200" kern="1200" baseline="0" dirty="0" smtClean="0">
                <a:solidFill>
                  <a:schemeClr val="tx1"/>
                </a:solidFill>
                <a:effectLst/>
                <a:latin typeface="+mn-lt"/>
                <a:ea typeface="+mn-ea"/>
                <a:cs typeface="+mn-cs"/>
              </a:rPr>
              <a:t>όπως η διαχείριση του </a:t>
            </a:r>
            <a:r>
              <a:rPr lang="en-US" sz="1200" kern="1200" baseline="0" dirty="0" smtClean="0">
                <a:solidFill>
                  <a:schemeClr val="tx1"/>
                </a:solidFill>
                <a:effectLst/>
                <a:latin typeface="+mn-lt"/>
                <a:ea typeface="+mn-ea"/>
                <a:cs typeface="+mn-cs"/>
              </a:rPr>
              <a:t>profile </a:t>
            </a:r>
            <a:r>
              <a:rPr lang="el-GR" sz="1200" kern="1200" baseline="0" dirty="0" smtClean="0">
                <a:solidFill>
                  <a:schemeClr val="tx1"/>
                </a:solidFill>
                <a:effectLst/>
                <a:latin typeface="+mn-lt"/>
                <a:ea typeface="+mn-ea"/>
                <a:cs typeface="+mn-cs"/>
              </a:rPr>
              <a:t>από τους χρήστες, η δυνατότητα να  συνδέονται με άλλους χρήστες ή να δημιουργούν και να συνδέονται σε ομάδες χρηστών. Καθώς επίσης, να συμμετέχουν σε συζητήσεις να βαθμολογούν θετικά ή αρνητικά τις ερωτήσεις και τις απαντήσεις άλλων χρηστών. </a:t>
            </a:r>
          </a:p>
          <a:p>
            <a:endParaRPr lang="el-GR" sz="1200" kern="1200" baseline="0" dirty="0" smtClean="0">
              <a:solidFill>
                <a:schemeClr val="tx1"/>
              </a:solidFill>
              <a:latin typeface="+mn-lt"/>
              <a:ea typeface="+mn-ea"/>
              <a:cs typeface="+mn-cs"/>
            </a:endParaRPr>
          </a:p>
          <a:p>
            <a:r>
              <a:rPr lang="el-GR" sz="1200" kern="1200" baseline="0" dirty="0" smtClean="0">
                <a:solidFill>
                  <a:schemeClr val="tx1"/>
                </a:solidFill>
                <a:latin typeface="+mn-lt"/>
                <a:ea typeface="+mn-ea"/>
                <a:cs typeface="+mn-cs"/>
              </a:rPr>
              <a:t>Μέσω αυτού του τρόπου, ακόμα και χρήστες που δεν έχουν ιδιαίτερη εμπειρία με τα μοντέλα και συγκεκριμένα με τα </a:t>
            </a:r>
            <a:r>
              <a:rPr lang="en-US" sz="1200" kern="1200" baseline="0" dirty="0" smtClean="0">
                <a:solidFill>
                  <a:schemeClr val="tx1"/>
                </a:solidFill>
                <a:latin typeface="+mn-lt"/>
                <a:ea typeface="+mn-ea"/>
                <a:cs typeface="+mn-cs"/>
              </a:rPr>
              <a:t>CAMEL</a:t>
            </a:r>
            <a:r>
              <a:rPr lang="el-GR" sz="1200" kern="1200" baseline="0" dirty="0" smtClean="0">
                <a:solidFill>
                  <a:schemeClr val="tx1"/>
                </a:solidFill>
                <a:latin typeface="+mn-lt"/>
                <a:ea typeface="+mn-ea"/>
                <a:cs typeface="+mn-cs"/>
              </a:rPr>
              <a:t> μοντέλα, έχουν την δυνατότητα να δημιουργούν τις δικές τους εφαρμογές χρησιμοποιώντας </a:t>
            </a:r>
            <a:r>
              <a:rPr lang="en-US" sz="1200" kern="1200" baseline="0" dirty="0" smtClean="0">
                <a:solidFill>
                  <a:schemeClr val="tx1"/>
                </a:solidFill>
                <a:latin typeface="+mn-lt"/>
                <a:ea typeface="+mn-ea"/>
                <a:cs typeface="+mn-cs"/>
              </a:rPr>
              <a:t>components </a:t>
            </a:r>
            <a:r>
              <a:rPr lang="el-GR" sz="1200" kern="1200" baseline="0" dirty="0" smtClean="0">
                <a:solidFill>
                  <a:schemeClr val="tx1"/>
                </a:solidFill>
                <a:latin typeface="+mn-lt"/>
                <a:ea typeface="+mn-ea"/>
                <a:cs typeface="+mn-cs"/>
              </a:rPr>
              <a:t>από το </a:t>
            </a:r>
            <a:r>
              <a:rPr lang="en-US" sz="1200" kern="1200" baseline="0" dirty="0" smtClean="0">
                <a:solidFill>
                  <a:schemeClr val="tx1"/>
                </a:solidFill>
                <a:latin typeface="+mn-lt"/>
                <a:ea typeface="+mn-ea"/>
                <a:cs typeface="+mn-cs"/>
              </a:rPr>
              <a:t>Chef supermarket.</a:t>
            </a:r>
            <a:endParaRPr lang="en-GB" dirty="0"/>
          </a:p>
        </p:txBody>
      </p:sp>
      <p:sp>
        <p:nvSpPr>
          <p:cNvPr id="4" name="3 - Θέση αριθμού διαφάνειας"/>
          <p:cNvSpPr>
            <a:spLocks noGrp="1"/>
          </p:cNvSpPr>
          <p:nvPr>
            <p:ph type="sldNum" sz="quarter" idx="10"/>
          </p:nvPr>
        </p:nvSpPr>
        <p:spPr/>
        <p:txBody>
          <a:bodyPr/>
          <a:lstStyle/>
          <a:p>
            <a:fld id="{BFF29332-360D-462C-8DBA-6B9FF2FD1142}" type="slidenum">
              <a:rPr lang="en-GB" smtClean="0"/>
              <a:pPr/>
              <a:t>5</a:t>
            </a:fld>
            <a:endParaRPr lang="en-GB"/>
          </a:p>
        </p:txBody>
      </p:sp>
    </p:spTree>
    <p:extLst>
      <p:ext uri="{BB962C8B-B14F-4D97-AF65-F5344CB8AC3E}">
        <p14:creationId xmlns:p14="http://schemas.microsoft.com/office/powerpoint/2010/main" val="25268468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smtClean="0"/>
              <a:t>Με αυτόν τον</a:t>
            </a:r>
            <a:r>
              <a:rPr lang="el-GR" baseline="0" dirty="0" smtClean="0"/>
              <a:t> τρόπο κατασκευάστηκε μια ΠΚΔ όπου φέρνει στον τελικό χρήστη την δυνατότητα να δει και να μελετήσει τα </a:t>
            </a:r>
            <a:r>
              <a:rPr lang="en-US" baseline="0" dirty="0" smtClean="0"/>
              <a:t>executions histories </a:t>
            </a:r>
            <a:r>
              <a:rPr lang="el-GR" baseline="0" dirty="0" smtClean="0"/>
              <a:t>άλλων εφαρμογών.</a:t>
            </a:r>
          </a:p>
          <a:p>
            <a:r>
              <a:rPr lang="el-GR" baseline="0" dirty="0" smtClean="0"/>
              <a:t>Υλοποιήθηκε μια πλατφόρμα που να έχει την δυνατότητα να κλιμακώνεται και χρησιμοποιήθηκαν γνωστές τεχνικές επεξεργασίας φυσικής γλώσσας ώστε η πλατφόρμα να μπορεί να προσδιορίζει την είσοδο (ερώτηση) που δημιουργεί ένας χρήστης στην κοινότητα. </a:t>
            </a:r>
          </a:p>
          <a:p>
            <a:r>
              <a:rPr lang="el-GR" baseline="0" dirty="0" smtClean="0"/>
              <a:t>Τέλος, θα δούμε την αξιολόγηση του ΚΔ από άλλους πιθανούς χρήστες.</a:t>
            </a:r>
            <a:endParaRPr lang="el-GR" dirty="0"/>
          </a:p>
        </p:txBody>
      </p:sp>
      <p:sp>
        <p:nvSpPr>
          <p:cNvPr id="4" name="Slide Number Placeholder 3"/>
          <p:cNvSpPr>
            <a:spLocks noGrp="1"/>
          </p:cNvSpPr>
          <p:nvPr>
            <p:ph type="sldNum" sz="quarter" idx="10"/>
          </p:nvPr>
        </p:nvSpPr>
        <p:spPr/>
        <p:txBody>
          <a:bodyPr/>
          <a:lstStyle/>
          <a:p>
            <a:fld id="{BFF29332-360D-462C-8DBA-6B9FF2FD1142}" type="slidenum">
              <a:rPr lang="en-GB" smtClean="0"/>
              <a:pPr/>
              <a:t>6</a:t>
            </a:fld>
            <a:endParaRPr lang="en-GB"/>
          </a:p>
        </p:txBody>
      </p:sp>
    </p:spTree>
    <p:extLst>
      <p:ext uri="{BB962C8B-B14F-4D97-AF65-F5344CB8AC3E}">
        <p14:creationId xmlns:p14="http://schemas.microsoft.com/office/powerpoint/2010/main" val="1976498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p:sp>
      <p:sp>
        <p:nvSpPr>
          <p:cNvPr id="3" name="2 - Θέση σημειώσεων"/>
          <p:cNvSpPr>
            <a:spLocks noGrp="1"/>
          </p:cNvSpPr>
          <p:nvPr>
            <p:ph type="body" idx="1"/>
          </p:nvPr>
        </p:nvSpPr>
        <p:spPr/>
        <p:txBody>
          <a:bodyPr>
            <a:normAutofit/>
          </a:bodyPr>
          <a:lstStyle/>
          <a:p>
            <a:r>
              <a:rPr lang="el-GR" dirty="0" smtClean="0"/>
              <a:t>Ας προχωρήσουμε</a:t>
            </a:r>
            <a:r>
              <a:rPr lang="el-GR" baseline="0" dirty="0" smtClean="0"/>
              <a:t> με την υλοποίηση του συστήματος.</a:t>
            </a:r>
            <a:endParaRPr lang="en-GB" dirty="0"/>
          </a:p>
        </p:txBody>
      </p:sp>
      <p:sp>
        <p:nvSpPr>
          <p:cNvPr id="4" name="3 - Θέση αριθμού διαφάνειας"/>
          <p:cNvSpPr>
            <a:spLocks noGrp="1"/>
          </p:cNvSpPr>
          <p:nvPr>
            <p:ph type="sldNum" sz="quarter" idx="10"/>
          </p:nvPr>
        </p:nvSpPr>
        <p:spPr/>
        <p:txBody>
          <a:bodyPr/>
          <a:lstStyle/>
          <a:p>
            <a:fld id="{BFF29332-360D-462C-8DBA-6B9FF2FD1142}" type="slidenum">
              <a:rPr lang="en-GB" smtClean="0"/>
              <a:pPr/>
              <a:t>7</a:t>
            </a:fld>
            <a:endParaRPr lang="en-GB"/>
          </a:p>
        </p:txBody>
      </p:sp>
    </p:spTree>
    <p:extLst>
      <p:ext uri="{BB962C8B-B14F-4D97-AF65-F5344CB8AC3E}">
        <p14:creationId xmlns:p14="http://schemas.microsoft.com/office/powerpoint/2010/main" val="23999823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p:sp>
      <p:sp>
        <p:nvSpPr>
          <p:cNvPr id="3" name="2 - Θέση σημειώσεων"/>
          <p:cNvSpPr>
            <a:spLocks noGrp="1"/>
          </p:cNvSpPr>
          <p:nvPr>
            <p:ph type="body" idx="1"/>
          </p:nvPr>
        </p:nvSpPr>
        <p:spPr/>
        <p:txBody>
          <a:bodyPr>
            <a:normAutofit/>
          </a:bodyPr>
          <a:lstStyle/>
          <a:p>
            <a:r>
              <a:rPr lang="el-GR" b="0" dirty="0" smtClean="0"/>
              <a:t>Εδώ παρουσιάζονται τα </a:t>
            </a:r>
            <a:r>
              <a:rPr lang="en-US" b="0" dirty="0" smtClean="0"/>
              <a:t>CAMEL</a:t>
            </a:r>
            <a:r>
              <a:rPr lang="en-US" b="0" baseline="0" dirty="0" smtClean="0"/>
              <a:t> </a:t>
            </a:r>
            <a:r>
              <a:rPr lang="el-GR" b="0" baseline="0" dirty="0" smtClean="0"/>
              <a:t>μοντέλα που είναι ο τρόπος με τον οποίο υλοποιούνται τα μοντέλα εφαρμογών στο κοινωνικό δίκτυο. Όπου </a:t>
            </a:r>
            <a:r>
              <a:rPr lang="en-US" b="0" dirty="0" smtClean="0"/>
              <a:t>CAMEL</a:t>
            </a:r>
            <a:r>
              <a:rPr lang="en-US" b="0" baseline="0" dirty="0" smtClean="0"/>
              <a:t> </a:t>
            </a:r>
            <a:r>
              <a:rPr lang="el-GR" b="0" baseline="0" dirty="0" smtClean="0"/>
              <a:t>είναι τα αρχικά για</a:t>
            </a:r>
            <a:r>
              <a:rPr lang="en-US" b="0" baseline="0" dirty="0" smtClean="0"/>
              <a:t> Cloud Application Modeling and Execution Language.</a:t>
            </a:r>
            <a:endParaRPr lang="en-US" b="0" dirty="0" smtClean="0"/>
          </a:p>
          <a:p>
            <a:r>
              <a:rPr lang="el-GR" b="0" dirty="0" smtClean="0"/>
              <a:t>Τα</a:t>
            </a:r>
            <a:r>
              <a:rPr lang="el-GR" b="0" baseline="0" dirty="0" smtClean="0"/>
              <a:t> </a:t>
            </a:r>
            <a:r>
              <a:rPr lang="en-US" b="0" baseline="0" dirty="0" smtClean="0"/>
              <a:t>CAMEL </a:t>
            </a:r>
            <a:r>
              <a:rPr lang="el-GR" b="0" baseline="0" dirty="0" smtClean="0"/>
              <a:t>μοντέλα περιλαμβάνουν διάφορες </a:t>
            </a:r>
            <a:r>
              <a:rPr lang="en-US" b="0" baseline="0" dirty="0" smtClean="0"/>
              <a:t>Domain-Specific-Languages, </a:t>
            </a:r>
            <a:r>
              <a:rPr lang="el-GR" b="0" baseline="0" dirty="0" smtClean="0"/>
              <a:t>όπως την</a:t>
            </a:r>
            <a:r>
              <a:rPr lang="en-US" b="0" dirty="0" smtClean="0"/>
              <a:t> Cloud Modeling Language (</a:t>
            </a:r>
            <a:r>
              <a:rPr lang="en-US" b="0" dirty="0" err="1" smtClean="0"/>
              <a:t>CloudML</a:t>
            </a:r>
            <a:r>
              <a:rPr lang="en-US" b="0" dirty="0" smtClean="0"/>
              <a:t>), </a:t>
            </a:r>
            <a:r>
              <a:rPr lang="el-GR" b="0" dirty="0" smtClean="0"/>
              <a:t>για</a:t>
            </a:r>
            <a:r>
              <a:rPr lang="el-GR" b="0" baseline="0" dirty="0" smtClean="0"/>
              <a:t> την </a:t>
            </a:r>
            <a:r>
              <a:rPr lang="el-GR" b="0" baseline="0" dirty="0" err="1" smtClean="0"/>
              <a:t>μοντελοποίηση</a:t>
            </a:r>
            <a:r>
              <a:rPr lang="el-GR" b="0" baseline="0" dirty="0" smtClean="0"/>
              <a:t> </a:t>
            </a:r>
            <a:r>
              <a:rPr lang="en-US" b="0" dirty="0" smtClean="0"/>
              <a:t> </a:t>
            </a:r>
            <a:r>
              <a:rPr lang="el-GR" b="0" dirty="0" smtClean="0"/>
              <a:t>του</a:t>
            </a:r>
            <a:r>
              <a:rPr lang="el-GR" b="0" baseline="0" dirty="0" smtClean="0"/>
              <a:t> </a:t>
            </a:r>
            <a:r>
              <a:rPr lang="en-US" b="0" dirty="0" smtClean="0"/>
              <a:t>provisioning </a:t>
            </a:r>
            <a:r>
              <a:rPr lang="el-GR" b="0" dirty="0" smtClean="0"/>
              <a:t>και του</a:t>
            </a:r>
            <a:r>
              <a:rPr lang="en-US" b="0" dirty="0" smtClean="0"/>
              <a:t> deployment </a:t>
            </a:r>
            <a:r>
              <a:rPr lang="el-GR" b="0" dirty="0" smtClean="0"/>
              <a:t>των</a:t>
            </a:r>
            <a:r>
              <a:rPr lang="el-GR" b="0" baseline="0" dirty="0" smtClean="0"/>
              <a:t> εφαρμογών σε </a:t>
            </a:r>
            <a:r>
              <a:rPr lang="en-US" b="0" dirty="0" smtClean="0"/>
              <a:t>multi-cloud </a:t>
            </a:r>
            <a:r>
              <a:rPr lang="el-GR" b="0" dirty="0" smtClean="0"/>
              <a:t>περιβάλλοντα.</a:t>
            </a:r>
          </a:p>
          <a:p>
            <a:r>
              <a:rPr lang="el-GR" b="0" dirty="0" smtClean="0"/>
              <a:t>Το </a:t>
            </a:r>
            <a:r>
              <a:rPr lang="en-US" b="0" dirty="0" smtClean="0"/>
              <a:t>Saloon, </a:t>
            </a:r>
            <a:r>
              <a:rPr lang="el-GR" b="0" dirty="0" smtClean="0"/>
              <a:t>όπου ορίζονται τα </a:t>
            </a:r>
            <a:r>
              <a:rPr lang="en-US" b="0" dirty="0" smtClean="0"/>
              <a:t>requirements/</a:t>
            </a:r>
            <a:r>
              <a:rPr lang="el-GR" b="0" dirty="0" smtClean="0"/>
              <a:t>απαιτήσεις</a:t>
            </a:r>
            <a:r>
              <a:rPr lang="en-US" b="0" dirty="0" smtClean="0"/>
              <a:t> </a:t>
            </a:r>
            <a:r>
              <a:rPr lang="el-GR" b="0" dirty="0" smtClean="0"/>
              <a:t>και οι</a:t>
            </a:r>
            <a:r>
              <a:rPr lang="el-GR" b="0" baseline="0" dirty="0" smtClean="0"/>
              <a:t> στόχοι της εφαρμογής.</a:t>
            </a:r>
          </a:p>
          <a:p>
            <a:r>
              <a:rPr lang="el-GR" b="0" baseline="0" dirty="0" smtClean="0"/>
              <a:t>Το</a:t>
            </a:r>
            <a:r>
              <a:rPr lang="en-US" b="0" dirty="0" smtClean="0"/>
              <a:t> </a:t>
            </a:r>
            <a:r>
              <a:rPr lang="en-US" b="0" dirty="0" err="1" smtClean="0"/>
              <a:t>WSAgreement</a:t>
            </a:r>
            <a:r>
              <a:rPr lang="en-US" b="0" dirty="0" smtClean="0"/>
              <a:t>, </a:t>
            </a:r>
            <a:r>
              <a:rPr lang="el-GR" b="0" dirty="0" smtClean="0"/>
              <a:t>για την </a:t>
            </a:r>
            <a:r>
              <a:rPr lang="el-GR" b="0" dirty="0" err="1" smtClean="0"/>
              <a:t>μοντελοποίηση</a:t>
            </a:r>
            <a:r>
              <a:rPr lang="el-GR" b="0" baseline="0" dirty="0" smtClean="0"/>
              <a:t> των </a:t>
            </a:r>
            <a:r>
              <a:rPr lang="en-US" b="0" dirty="0" smtClean="0"/>
              <a:t>Service Level Agreements of web services; </a:t>
            </a:r>
            <a:endParaRPr lang="el-GR" b="0" dirty="0" smtClean="0"/>
          </a:p>
          <a:p>
            <a:r>
              <a:rPr lang="en-US" b="0" dirty="0" smtClean="0"/>
              <a:t>and Scalability Rules Language (SRL), </a:t>
            </a:r>
            <a:r>
              <a:rPr lang="el-GR" b="0" dirty="0" smtClean="0"/>
              <a:t>για</a:t>
            </a:r>
            <a:r>
              <a:rPr lang="el-GR" b="0" baseline="0" dirty="0" smtClean="0"/>
              <a:t> των </a:t>
            </a:r>
            <a:r>
              <a:rPr lang="en-US" b="0" dirty="0" smtClean="0"/>
              <a:t>scalability rules</a:t>
            </a:r>
            <a:r>
              <a:rPr lang="el-GR" b="0" dirty="0" smtClean="0"/>
              <a:t> τις εφαρμογής</a:t>
            </a:r>
            <a:r>
              <a:rPr lang="en-US" b="0" dirty="0" smtClean="0"/>
              <a:t>. </a:t>
            </a:r>
          </a:p>
        </p:txBody>
      </p:sp>
      <p:sp>
        <p:nvSpPr>
          <p:cNvPr id="4" name="3 - Θέση αριθμού διαφάνειας"/>
          <p:cNvSpPr>
            <a:spLocks noGrp="1"/>
          </p:cNvSpPr>
          <p:nvPr>
            <p:ph type="sldNum" sz="quarter" idx="10"/>
          </p:nvPr>
        </p:nvSpPr>
        <p:spPr/>
        <p:txBody>
          <a:bodyPr/>
          <a:lstStyle/>
          <a:p>
            <a:fld id="{BFF29332-360D-462C-8DBA-6B9FF2FD1142}" type="slidenum">
              <a:rPr lang="en-GB" smtClean="0"/>
              <a:pPr/>
              <a:t>8</a:t>
            </a:fld>
            <a:endParaRPr lang="en-GB"/>
          </a:p>
        </p:txBody>
      </p:sp>
    </p:spTree>
    <p:extLst>
      <p:ext uri="{BB962C8B-B14F-4D97-AF65-F5344CB8AC3E}">
        <p14:creationId xmlns:p14="http://schemas.microsoft.com/office/powerpoint/2010/main" val="3581674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smtClean="0"/>
              <a:t>Πιο συγκεκριμένα τώρα όσον αφορά το </a:t>
            </a:r>
            <a:r>
              <a:rPr lang="en-US" dirty="0" smtClean="0"/>
              <a:t>Social Networking</a:t>
            </a:r>
            <a:r>
              <a:rPr lang="en-US" baseline="0" dirty="0" smtClean="0"/>
              <a:t> Engine, </a:t>
            </a:r>
            <a:r>
              <a:rPr lang="el-GR" baseline="0" dirty="0" smtClean="0"/>
              <a:t>παρουσιάζεται σε αυτή την εικόνα, με βάση την κλασική μορφή της </a:t>
            </a:r>
            <a:r>
              <a:rPr lang="en-US" baseline="0" dirty="0" smtClean="0"/>
              <a:t>Model – View – Controller </a:t>
            </a:r>
            <a:r>
              <a:rPr lang="el-GR" baseline="0" dirty="0" smtClean="0"/>
              <a:t>αρχιτεκτονικής.</a:t>
            </a:r>
          </a:p>
          <a:p>
            <a:endParaRPr lang="el-GR" baseline="0" dirty="0" smtClean="0"/>
          </a:p>
          <a:p>
            <a:r>
              <a:rPr lang="el-GR" baseline="0" dirty="0" smtClean="0"/>
              <a:t>Όπου όταν ένα</a:t>
            </a:r>
            <a:r>
              <a:rPr lang="en-US" baseline="0" dirty="0" smtClean="0"/>
              <a:t> request </a:t>
            </a:r>
            <a:r>
              <a:rPr lang="el-GR" baseline="0" dirty="0" smtClean="0"/>
              <a:t>έρχεται από το έναν χρήστη αυτό διοχετεύεται στον </a:t>
            </a:r>
            <a:r>
              <a:rPr lang="en-US" baseline="0" dirty="0" smtClean="0"/>
              <a:t>Controller o</a:t>
            </a:r>
            <a:r>
              <a:rPr lang="el-GR" baseline="0" dirty="0" smtClean="0"/>
              <a:t> οποίος ανάλογα με τον τύπο του </a:t>
            </a:r>
            <a:r>
              <a:rPr lang="en-US" baseline="0" dirty="0" smtClean="0"/>
              <a:t>request </a:t>
            </a:r>
            <a:r>
              <a:rPr lang="el-GR" baseline="0" dirty="0" smtClean="0"/>
              <a:t>το προωθεί στον κατάλληλο </a:t>
            </a:r>
            <a:r>
              <a:rPr lang="en-US" baseline="0" dirty="0" smtClean="0"/>
              <a:t>page handler. </a:t>
            </a:r>
            <a:r>
              <a:rPr lang="el-GR" baseline="0" dirty="0" smtClean="0"/>
              <a:t>Ο οποίος με την σειρά του επικοινωνεί με το </a:t>
            </a:r>
            <a:r>
              <a:rPr lang="en-US" baseline="0" dirty="0" smtClean="0"/>
              <a:t>Model </a:t>
            </a:r>
            <a:r>
              <a:rPr lang="el-GR" baseline="0" dirty="0" smtClean="0"/>
              <a:t>ώστε να πάρει την απαραίτητη πληροφορία από την Βάση Δεδομένων και με την βοήθεια του </a:t>
            </a:r>
            <a:r>
              <a:rPr lang="en-US" baseline="0" dirty="0" smtClean="0"/>
              <a:t>View Component </a:t>
            </a:r>
            <a:r>
              <a:rPr lang="el-GR" baseline="0" dirty="0" smtClean="0"/>
              <a:t>στέλνει το κατάλληλο </a:t>
            </a:r>
            <a:r>
              <a:rPr lang="en-US" baseline="0" dirty="0" smtClean="0"/>
              <a:t>response </a:t>
            </a:r>
            <a:r>
              <a:rPr lang="el-GR" baseline="0" dirty="0" smtClean="0"/>
              <a:t>πίσω στον χρήστη.</a:t>
            </a:r>
          </a:p>
          <a:p>
            <a:endParaRPr lang="el-GR" baseline="0" dirty="0" smtClean="0"/>
          </a:p>
          <a:p>
            <a:r>
              <a:rPr lang="el-GR" baseline="0" dirty="0" smtClean="0"/>
              <a:t>Το </a:t>
            </a:r>
            <a:r>
              <a:rPr lang="en-US" baseline="0" dirty="0" smtClean="0"/>
              <a:t>Elgg Social Networking Engine </a:t>
            </a:r>
            <a:r>
              <a:rPr lang="el-GR" baseline="0" dirty="0" smtClean="0"/>
              <a:t>προσφέρει την απαραίτητη βασική λειτουργία την οποία χρειάζεται ένα </a:t>
            </a:r>
            <a:r>
              <a:rPr lang="en-US" baseline="0" dirty="0" smtClean="0"/>
              <a:t>SN</a:t>
            </a:r>
            <a:r>
              <a:rPr lang="el-GR" baseline="0" dirty="0" smtClean="0"/>
              <a:t>, και από κει και πέρα μπορεί να γίνει </a:t>
            </a:r>
            <a:r>
              <a:rPr lang="en-US" baseline="0" dirty="0" smtClean="0"/>
              <a:t>extend &amp; customize</a:t>
            </a:r>
            <a:r>
              <a:rPr lang="el-GR" baseline="0" dirty="0" smtClean="0"/>
              <a:t> δημιουργώντας καινούρια </a:t>
            </a:r>
            <a:r>
              <a:rPr lang="en-US" baseline="0" dirty="0" smtClean="0"/>
              <a:t>plugins. </a:t>
            </a:r>
            <a:r>
              <a:rPr lang="el-GR" baseline="0" dirty="0" smtClean="0"/>
              <a:t>Για να υποστηριχθεί η λειτουργικότητα του ΚΔ δημιουργήθηκαν 10 νέα </a:t>
            </a:r>
            <a:r>
              <a:rPr lang="en-US" baseline="0" dirty="0" smtClean="0"/>
              <a:t>plugins.</a:t>
            </a:r>
            <a:endParaRPr lang="el-GR" dirty="0"/>
          </a:p>
        </p:txBody>
      </p:sp>
      <p:sp>
        <p:nvSpPr>
          <p:cNvPr id="4" name="Slide Number Placeholder 3"/>
          <p:cNvSpPr>
            <a:spLocks noGrp="1"/>
          </p:cNvSpPr>
          <p:nvPr>
            <p:ph type="sldNum" sz="quarter" idx="10"/>
          </p:nvPr>
        </p:nvSpPr>
        <p:spPr/>
        <p:txBody>
          <a:bodyPr/>
          <a:lstStyle/>
          <a:p>
            <a:fld id="{BFF29332-360D-462C-8DBA-6B9FF2FD1142}" type="slidenum">
              <a:rPr lang="en-GB" smtClean="0"/>
              <a:pPr/>
              <a:t>9</a:t>
            </a:fld>
            <a:endParaRPr lang="en-GB"/>
          </a:p>
        </p:txBody>
      </p:sp>
    </p:spTree>
    <p:extLst>
      <p:ext uri="{BB962C8B-B14F-4D97-AF65-F5344CB8AC3E}">
        <p14:creationId xmlns:p14="http://schemas.microsoft.com/office/powerpoint/2010/main" val="39576110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Διαφάνεια τίτλου">
    <p:spTree>
      <p:nvGrpSpPr>
        <p:cNvPr id="1" name=""/>
        <p:cNvGrpSpPr/>
        <p:nvPr/>
      </p:nvGrpSpPr>
      <p:grpSpPr>
        <a:xfrm>
          <a:off x="0" y="0"/>
          <a:ext cx="0" cy="0"/>
          <a:chOff x="0" y="0"/>
          <a:chExt cx="0" cy="0"/>
        </a:xfrm>
      </p:grpSpPr>
      <p:sp>
        <p:nvSpPr>
          <p:cNvPr id="8" name="7 - Τίτλος"/>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l-GR" smtClean="0"/>
              <a:t>Kλικ για επεξεργασία του τίτλου</a:t>
            </a:r>
            <a:endParaRPr kumimoji="0" lang="en-US"/>
          </a:p>
        </p:txBody>
      </p:sp>
      <p:sp>
        <p:nvSpPr>
          <p:cNvPr id="9" name="8 - Υπότιτλος"/>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l-GR" smtClean="0"/>
              <a:t>Κάντε κλικ για να επεξεργαστείτε τον υπότιτλο του υποδείγματος</a:t>
            </a:r>
            <a:endParaRPr kumimoji="0" lang="en-US"/>
          </a:p>
        </p:txBody>
      </p:sp>
      <p:sp>
        <p:nvSpPr>
          <p:cNvPr id="28" name="27 - Θέση ημερομηνίας"/>
          <p:cNvSpPr>
            <a:spLocks noGrp="1"/>
          </p:cNvSpPr>
          <p:nvPr>
            <p:ph type="dt" sz="half" idx="10"/>
          </p:nvPr>
        </p:nvSpPr>
        <p:spPr>
          <a:xfrm>
            <a:off x="6400800" y="6355080"/>
            <a:ext cx="2286000" cy="365760"/>
          </a:xfrm>
        </p:spPr>
        <p:txBody>
          <a:bodyPr/>
          <a:lstStyle>
            <a:lvl1pPr>
              <a:defRPr sz="1400"/>
            </a:lvl1pPr>
          </a:lstStyle>
          <a:p>
            <a:fld id="{28F388FD-1349-4B74-B173-DEE231C45C9C}" type="datetime1">
              <a:rPr lang="en-US" smtClean="0"/>
              <a:pPr/>
              <a:t>9/16/2015</a:t>
            </a:fld>
            <a:endParaRPr lang="en-GB"/>
          </a:p>
        </p:txBody>
      </p:sp>
      <p:sp>
        <p:nvSpPr>
          <p:cNvPr id="17" name="16 - Θέση υποσέλιδου"/>
          <p:cNvSpPr>
            <a:spLocks noGrp="1"/>
          </p:cNvSpPr>
          <p:nvPr>
            <p:ph type="ftr" sz="quarter" idx="11"/>
          </p:nvPr>
        </p:nvSpPr>
        <p:spPr>
          <a:xfrm>
            <a:off x="2898648" y="6355080"/>
            <a:ext cx="3474720" cy="365760"/>
          </a:xfrm>
        </p:spPr>
        <p:txBody>
          <a:bodyPr/>
          <a:lstStyle/>
          <a:p>
            <a:r>
              <a:rPr lang="en-GB" smtClean="0"/>
              <a:t>International Master in Service Science</a:t>
            </a:r>
            <a:endParaRPr lang="en-GB"/>
          </a:p>
        </p:txBody>
      </p:sp>
      <p:sp>
        <p:nvSpPr>
          <p:cNvPr id="29" name="28 - Θέση αριθμού διαφάνειας"/>
          <p:cNvSpPr>
            <a:spLocks noGrp="1"/>
          </p:cNvSpPr>
          <p:nvPr>
            <p:ph type="sldNum" sz="quarter" idx="12"/>
          </p:nvPr>
        </p:nvSpPr>
        <p:spPr>
          <a:xfrm>
            <a:off x="1216152" y="6355080"/>
            <a:ext cx="1219200" cy="365760"/>
          </a:xfrm>
        </p:spPr>
        <p:txBody>
          <a:bodyPr/>
          <a:lstStyle/>
          <a:p>
            <a:fld id="{5A039058-1920-4143-8EFA-8E582B1DAF65}" type="slidenum">
              <a:rPr lang="en-GB" smtClean="0"/>
              <a:pPr/>
              <a:t>‹#›</a:t>
            </a:fld>
            <a:endParaRPr lang="en-GB"/>
          </a:p>
        </p:txBody>
      </p:sp>
      <p:sp>
        <p:nvSpPr>
          <p:cNvPr id="21" name="20 - Ορθογώνιο"/>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32 - Ορθογώνιο"/>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21 - Ορθογώνιο"/>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31 - Ορθογώνιο"/>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Τίτλος και Κατακόρυφο κείμενο">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kumimoji="0" lang="el-GR" smtClean="0"/>
              <a:t>Kλικ για επεξεργασία του τίτλου</a:t>
            </a:r>
            <a:endParaRPr kumimoji="0" lang="en-US"/>
          </a:p>
        </p:txBody>
      </p:sp>
      <p:sp>
        <p:nvSpPr>
          <p:cNvPr id="3" name="2 - Θέση κατακόρυφου κειμένου"/>
          <p:cNvSpPr>
            <a:spLocks noGrp="1"/>
          </p:cNvSpPr>
          <p:nvPr>
            <p:ph type="body" orient="vert" idx="1"/>
          </p:nvPr>
        </p:nvSpPr>
        <p:spPr/>
        <p:txBody>
          <a:bodyPr vert="eaVert"/>
          <a:lstStyle/>
          <a:p>
            <a:pPr lvl="0" eaLnBrk="1" latinLnBrk="0" hangingPunct="1"/>
            <a:r>
              <a:rPr lang="el-GR" smtClean="0"/>
              <a:t>Kλικ για επεξεργασία των στυλ του υποδείγματος</a:t>
            </a:r>
          </a:p>
          <a:p>
            <a:pPr lvl="1" eaLnBrk="1" latinLnBrk="0" hangingPunct="1"/>
            <a:r>
              <a:rPr lang="el-GR" smtClean="0"/>
              <a:t>Δεύτερου επιπέδου</a:t>
            </a:r>
          </a:p>
          <a:p>
            <a:pPr lvl="2" eaLnBrk="1" latinLnBrk="0" hangingPunct="1"/>
            <a:r>
              <a:rPr lang="el-GR" smtClean="0"/>
              <a:t>Τρίτου επιπέδου</a:t>
            </a:r>
          </a:p>
          <a:p>
            <a:pPr lvl="3" eaLnBrk="1" latinLnBrk="0" hangingPunct="1"/>
            <a:r>
              <a:rPr lang="el-GR" smtClean="0"/>
              <a:t>Τέταρτου επιπέδου</a:t>
            </a:r>
          </a:p>
          <a:p>
            <a:pPr lvl="4" eaLnBrk="1" latinLnBrk="0" hangingPunct="1"/>
            <a:r>
              <a:rPr lang="el-GR" smtClean="0"/>
              <a:t>Πέμπτου επιπέδου</a:t>
            </a:r>
            <a:endParaRPr kumimoji="0" lang="en-US"/>
          </a:p>
        </p:txBody>
      </p:sp>
      <p:sp>
        <p:nvSpPr>
          <p:cNvPr id="4" name="3 - Θέση ημερομηνίας"/>
          <p:cNvSpPr>
            <a:spLocks noGrp="1"/>
          </p:cNvSpPr>
          <p:nvPr>
            <p:ph type="dt" sz="half" idx="10"/>
          </p:nvPr>
        </p:nvSpPr>
        <p:spPr/>
        <p:txBody>
          <a:bodyPr/>
          <a:lstStyle/>
          <a:p>
            <a:fld id="{3C3A84A0-F2B7-46E0-9A1A-F54034D8EDBD}" type="datetime1">
              <a:rPr lang="en-US" smtClean="0"/>
              <a:pPr/>
              <a:t>9/16/2015</a:t>
            </a:fld>
            <a:endParaRPr lang="en-GB"/>
          </a:p>
        </p:txBody>
      </p:sp>
      <p:sp>
        <p:nvSpPr>
          <p:cNvPr id="5" name="4 - Θέση υποσέλιδου"/>
          <p:cNvSpPr>
            <a:spLocks noGrp="1"/>
          </p:cNvSpPr>
          <p:nvPr>
            <p:ph type="ftr" sz="quarter" idx="11"/>
          </p:nvPr>
        </p:nvSpPr>
        <p:spPr/>
        <p:txBody>
          <a:bodyPr/>
          <a:lstStyle/>
          <a:p>
            <a:r>
              <a:rPr lang="en-GB" smtClean="0"/>
              <a:t>International Master in Service Science</a:t>
            </a:r>
            <a:endParaRPr lang="en-GB"/>
          </a:p>
        </p:txBody>
      </p:sp>
      <p:sp>
        <p:nvSpPr>
          <p:cNvPr id="6" name="5 - Θέση αριθμού διαφάνειας"/>
          <p:cNvSpPr>
            <a:spLocks noGrp="1"/>
          </p:cNvSpPr>
          <p:nvPr>
            <p:ph type="sldNum" sz="quarter" idx="12"/>
          </p:nvPr>
        </p:nvSpPr>
        <p:spPr/>
        <p:txBody>
          <a:bodyPr/>
          <a:lstStyle/>
          <a:p>
            <a:fld id="{5A039058-1920-4143-8EFA-8E582B1DAF65}"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Κατακόρυφος τίτλος και Κείμενο">
    <p:spTree>
      <p:nvGrpSpPr>
        <p:cNvPr id="1" name=""/>
        <p:cNvGrpSpPr/>
        <p:nvPr/>
      </p:nvGrpSpPr>
      <p:grpSpPr>
        <a:xfrm>
          <a:off x="0" y="0"/>
          <a:ext cx="0" cy="0"/>
          <a:chOff x="0" y="0"/>
          <a:chExt cx="0" cy="0"/>
        </a:xfrm>
      </p:grpSpPr>
      <p:sp>
        <p:nvSpPr>
          <p:cNvPr id="2" name="1 - Κατακόρυφος τίτλος"/>
          <p:cNvSpPr>
            <a:spLocks noGrp="1"/>
          </p:cNvSpPr>
          <p:nvPr>
            <p:ph type="title" orient="vert"/>
          </p:nvPr>
        </p:nvSpPr>
        <p:spPr>
          <a:xfrm>
            <a:off x="6629400" y="274638"/>
            <a:ext cx="2057400" cy="5851525"/>
          </a:xfrm>
        </p:spPr>
        <p:txBody>
          <a:bodyPr vert="eaVert"/>
          <a:lstStyle/>
          <a:p>
            <a:r>
              <a:rPr kumimoji="0" lang="el-GR" smtClean="0"/>
              <a:t>Kλικ για επεξεργασία του τίτλου</a:t>
            </a:r>
            <a:endParaRPr kumimoji="0" lang="en-US"/>
          </a:p>
        </p:txBody>
      </p:sp>
      <p:sp>
        <p:nvSpPr>
          <p:cNvPr id="3" name="2 - Θέση κατακόρυφου κειμένου"/>
          <p:cNvSpPr>
            <a:spLocks noGrp="1"/>
          </p:cNvSpPr>
          <p:nvPr>
            <p:ph type="body" orient="vert" idx="1"/>
          </p:nvPr>
        </p:nvSpPr>
        <p:spPr>
          <a:xfrm>
            <a:off x="457200" y="274638"/>
            <a:ext cx="6019800" cy="5851525"/>
          </a:xfrm>
        </p:spPr>
        <p:txBody>
          <a:bodyPr vert="eaVert"/>
          <a:lstStyle/>
          <a:p>
            <a:pPr lvl="0" eaLnBrk="1" latinLnBrk="0" hangingPunct="1"/>
            <a:r>
              <a:rPr lang="el-GR" smtClean="0"/>
              <a:t>Kλικ για επεξεργασία των στυλ του υποδείγματος</a:t>
            </a:r>
          </a:p>
          <a:p>
            <a:pPr lvl="1" eaLnBrk="1" latinLnBrk="0" hangingPunct="1"/>
            <a:r>
              <a:rPr lang="el-GR" smtClean="0"/>
              <a:t>Δεύτερου επιπέδου</a:t>
            </a:r>
          </a:p>
          <a:p>
            <a:pPr lvl="2" eaLnBrk="1" latinLnBrk="0" hangingPunct="1"/>
            <a:r>
              <a:rPr lang="el-GR" smtClean="0"/>
              <a:t>Τρίτου επιπέδου</a:t>
            </a:r>
          </a:p>
          <a:p>
            <a:pPr lvl="3" eaLnBrk="1" latinLnBrk="0" hangingPunct="1"/>
            <a:r>
              <a:rPr lang="el-GR" smtClean="0"/>
              <a:t>Τέταρτου επιπέδου</a:t>
            </a:r>
          </a:p>
          <a:p>
            <a:pPr lvl="4" eaLnBrk="1" latinLnBrk="0" hangingPunct="1"/>
            <a:r>
              <a:rPr lang="el-GR" smtClean="0"/>
              <a:t>Πέμπτου επιπέδου</a:t>
            </a:r>
            <a:endParaRPr kumimoji="0" lang="en-US"/>
          </a:p>
        </p:txBody>
      </p:sp>
      <p:sp>
        <p:nvSpPr>
          <p:cNvPr id="4" name="3 - Θέση ημερομηνίας"/>
          <p:cNvSpPr>
            <a:spLocks noGrp="1"/>
          </p:cNvSpPr>
          <p:nvPr>
            <p:ph type="dt" sz="half" idx="10"/>
          </p:nvPr>
        </p:nvSpPr>
        <p:spPr/>
        <p:txBody>
          <a:bodyPr/>
          <a:lstStyle/>
          <a:p>
            <a:fld id="{3E229035-3E06-4894-B0D5-FF6762DFC127}" type="datetime1">
              <a:rPr lang="en-US" smtClean="0"/>
              <a:pPr/>
              <a:t>9/16/2015</a:t>
            </a:fld>
            <a:endParaRPr lang="en-GB"/>
          </a:p>
        </p:txBody>
      </p:sp>
      <p:sp>
        <p:nvSpPr>
          <p:cNvPr id="5" name="4 - Θέση υποσέλιδου"/>
          <p:cNvSpPr>
            <a:spLocks noGrp="1"/>
          </p:cNvSpPr>
          <p:nvPr>
            <p:ph type="ftr" sz="quarter" idx="11"/>
          </p:nvPr>
        </p:nvSpPr>
        <p:spPr/>
        <p:txBody>
          <a:bodyPr/>
          <a:lstStyle/>
          <a:p>
            <a:r>
              <a:rPr lang="en-GB" smtClean="0"/>
              <a:t>International Master in Service Science</a:t>
            </a:r>
            <a:endParaRPr lang="en-GB"/>
          </a:p>
        </p:txBody>
      </p:sp>
      <p:sp>
        <p:nvSpPr>
          <p:cNvPr id="6" name="5 - Θέση αριθμού διαφάνειας"/>
          <p:cNvSpPr>
            <a:spLocks noGrp="1"/>
          </p:cNvSpPr>
          <p:nvPr>
            <p:ph type="sldNum" sz="quarter" idx="12"/>
          </p:nvPr>
        </p:nvSpPr>
        <p:spPr/>
        <p:txBody>
          <a:bodyPr/>
          <a:lstStyle/>
          <a:p>
            <a:fld id="{5A039058-1920-4143-8EFA-8E582B1DAF65}" type="slidenum">
              <a:rPr lang="en-GB" smtClean="0"/>
              <a:pPr/>
              <a:t>‹#›</a:t>
            </a:fld>
            <a:endParaRPr lang="en-GB"/>
          </a:p>
        </p:txBody>
      </p:sp>
      <p:sp>
        <p:nvSpPr>
          <p:cNvPr id="7" name="6 - Ευθεία γραμμή σύνδεσης"/>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7 - Ισοσκελές τρίγωνο"/>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8 - Ευθεία γραμμή σύνδεσης"/>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Τίτλος και Αντικείμενο">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kumimoji="0" lang="el-GR" smtClean="0"/>
              <a:t>Kλικ για επεξεργασία του τίτλου</a:t>
            </a:r>
            <a:endParaRPr kumimoji="0" lang="en-US"/>
          </a:p>
        </p:txBody>
      </p:sp>
      <p:sp>
        <p:nvSpPr>
          <p:cNvPr id="4" name="3 - Θέση ημερομηνίας"/>
          <p:cNvSpPr>
            <a:spLocks noGrp="1"/>
          </p:cNvSpPr>
          <p:nvPr>
            <p:ph type="dt" sz="half" idx="10"/>
          </p:nvPr>
        </p:nvSpPr>
        <p:spPr/>
        <p:txBody>
          <a:bodyPr/>
          <a:lstStyle/>
          <a:p>
            <a:fld id="{939D8CAB-AFAD-44F9-99B3-90A20D6DB4EE}" type="datetime1">
              <a:rPr lang="en-US" smtClean="0"/>
              <a:pPr/>
              <a:t>9/16/2015</a:t>
            </a:fld>
            <a:endParaRPr lang="en-GB"/>
          </a:p>
        </p:txBody>
      </p:sp>
      <p:sp>
        <p:nvSpPr>
          <p:cNvPr id="5" name="4 - Θέση υποσέλιδου"/>
          <p:cNvSpPr>
            <a:spLocks noGrp="1"/>
          </p:cNvSpPr>
          <p:nvPr>
            <p:ph type="ftr" sz="quarter" idx="11"/>
          </p:nvPr>
        </p:nvSpPr>
        <p:spPr/>
        <p:txBody>
          <a:bodyPr/>
          <a:lstStyle/>
          <a:p>
            <a:r>
              <a:rPr lang="en-GB" smtClean="0"/>
              <a:t>International Master in Service Science</a:t>
            </a:r>
            <a:endParaRPr lang="en-GB"/>
          </a:p>
        </p:txBody>
      </p:sp>
      <p:sp>
        <p:nvSpPr>
          <p:cNvPr id="6" name="5 - Θέση αριθμού διαφάνειας"/>
          <p:cNvSpPr>
            <a:spLocks noGrp="1"/>
          </p:cNvSpPr>
          <p:nvPr>
            <p:ph type="sldNum" sz="quarter" idx="12"/>
          </p:nvPr>
        </p:nvSpPr>
        <p:spPr/>
        <p:txBody>
          <a:bodyPr/>
          <a:lstStyle/>
          <a:p>
            <a:fld id="{5A039058-1920-4143-8EFA-8E582B1DAF65}" type="slidenum">
              <a:rPr lang="en-GB" smtClean="0"/>
              <a:pPr/>
              <a:t>‹#›</a:t>
            </a:fld>
            <a:endParaRPr lang="en-GB"/>
          </a:p>
        </p:txBody>
      </p:sp>
      <p:sp>
        <p:nvSpPr>
          <p:cNvPr id="8" name="7 - Θέση περιεχομένου"/>
          <p:cNvSpPr>
            <a:spLocks noGrp="1"/>
          </p:cNvSpPr>
          <p:nvPr>
            <p:ph sz="quarter" idx="1"/>
          </p:nvPr>
        </p:nvSpPr>
        <p:spPr>
          <a:xfrm>
            <a:off x="457200" y="1219200"/>
            <a:ext cx="8229600" cy="4937760"/>
          </a:xfrm>
        </p:spPr>
        <p:txBody>
          <a:bodyPr/>
          <a:lstStyle/>
          <a:p>
            <a:pPr lvl="0" eaLnBrk="1" latinLnBrk="0" hangingPunct="1"/>
            <a:r>
              <a:rPr lang="el-GR" smtClean="0"/>
              <a:t>Kλικ για επεξεργασία των στυλ του υποδείγματος</a:t>
            </a:r>
          </a:p>
          <a:p>
            <a:pPr lvl="1" eaLnBrk="1" latinLnBrk="0" hangingPunct="1"/>
            <a:r>
              <a:rPr lang="el-GR" smtClean="0"/>
              <a:t>Δεύτερου επιπέδου</a:t>
            </a:r>
          </a:p>
          <a:p>
            <a:pPr lvl="2" eaLnBrk="1" latinLnBrk="0" hangingPunct="1"/>
            <a:r>
              <a:rPr lang="el-GR" smtClean="0"/>
              <a:t>Τρίτου επιπέδου</a:t>
            </a:r>
          </a:p>
          <a:p>
            <a:pPr lvl="3" eaLnBrk="1" latinLnBrk="0" hangingPunct="1"/>
            <a:r>
              <a:rPr lang="el-GR" smtClean="0"/>
              <a:t>Τέταρτου επιπέδου</a:t>
            </a:r>
          </a:p>
          <a:p>
            <a:pPr lvl="4" eaLnBrk="1" latinLnBrk="0" hangingPunct="1"/>
            <a:r>
              <a:rPr lang="el-GR" smtClean="0"/>
              <a:t>Πέμπτου επιπέδου</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Κεφαλίδα ενότητας">
    <p:bg>
      <p:bgRef idx="1001">
        <a:schemeClr val="bg2"/>
      </p:bgRef>
    </p:bg>
    <p:spTree>
      <p:nvGrpSpPr>
        <p:cNvPr id="1" name=""/>
        <p:cNvGrpSpPr/>
        <p:nvPr/>
      </p:nvGrpSpPr>
      <p:grpSpPr>
        <a:xfrm>
          <a:off x="0" y="0"/>
          <a:ext cx="0" cy="0"/>
          <a:chOff x="0" y="0"/>
          <a:chExt cx="0" cy="0"/>
        </a:xfrm>
      </p:grpSpPr>
      <p:sp>
        <p:nvSpPr>
          <p:cNvPr id="2" name="1 - Τίτλος"/>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l-GR" smtClean="0"/>
              <a:t>Kλικ για επεξεργασία του τίτλου</a:t>
            </a:r>
            <a:endParaRPr kumimoji="0" lang="en-US"/>
          </a:p>
        </p:txBody>
      </p:sp>
      <p:sp>
        <p:nvSpPr>
          <p:cNvPr id="3" name="2 - Θέση κειμένου"/>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l-GR" smtClean="0"/>
              <a:t>Kλικ για επεξεργασία των στυλ του υποδείγματος</a:t>
            </a:r>
          </a:p>
        </p:txBody>
      </p:sp>
      <p:sp>
        <p:nvSpPr>
          <p:cNvPr id="4" name="3 - Θέση ημερομηνίας"/>
          <p:cNvSpPr>
            <a:spLocks noGrp="1"/>
          </p:cNvSpPr>
          <p:nvPr>
            <p:ph type="dt" sz="half" idx="10"/>
          </p:nvPr>
        </p:nvSpPr>
        <p:spPr>
          <a:xfrm>
            <a:off x="6400800" y="6355080"/>
            <a:ext cx="2286000" cy="365760"/>
          </a:xfrm>
        </p:spPr>
        <p:txBody>
          <a:bodyPr/>
          <a:lstStyle/>
          <a:p>
            <a:fld id="{D09FA660-D8B8-480E-80AE-E310B47D050A}" type="datetime1">
              <a:rPr lang="en-US" smtClean="0"/>
              <a:pPr/>
              <a:t>9/16/2015</a:t>
            </a:fld>
            <a:endParaRPr lang="en-GB"/>
          </a:p>
        </p:txBody>
      </p:sp>
      <p:sp>
        <p:nvSpPr>
          <p:cNvPr id="5" name="4 - Θέση υποσέλιδου"/>
          <p:cNvSpPr>
            <a:spLocks noGrp="1"/>
          </p:cNvSpPr>
          <p:nvPr>
            <p:ph type="ftr" sz="quarter" idx="11"/>
          </p:nvPr>
        </p:nvSpPr>
        <p:spPr>
          <a:xfrm>
            <a:off x="2898648" y="6355080"/>
            <a:ext cx="3474720" cy="365760"/>
          </a:xfrm>
        </p:spPr>
        <p:txBody>
          <a:bodyPr/>
          <a:lstStyle/>
          <a:p>
            <a:r>
              <a:rPr lang="en-GB" smtClean="0"/>
              <a:t>International Master in Service Science</a:t>
            </a:r>
            <a:endParaRPr lang="en-GB"/>
          </a:p>
        </p:txBody>
      </p:sp>
      <p:sp>
        <p:nvSpPr>
          <p:cNvPr id="6" name="5 - Θέση αριθμού διαφάνειας"/>
          <p:cNvSpPr>
            <a:spLocks noGrp="1"/>
          </p:cNvSpPr>
          <p:nvPr>
            <p:ph type="sldNum" sz="quarter" idx="12"/>
          </p:nvPr>
        </p:nvSpPr>
        <p:spPr>
          <a:xfrm>
            <a:off x="1069848" y="6355080"/>
            <a:ext cx="1520952" cy="365760"/>
          </a:xfrm>
        </p:spPr>
        <p:txBody>
          <a:bodyPr/>
          <a:lstStyle/>
          <a:p>
            <a:fld id="{5A039058-1920-4143-8EFA-8E582B1DAF65}" type="slidenum">
              <a:rPr lang="en-GB" smtClean="0"/>
              <a:pPr/>
              <a:t>‹#›</a:t>
            </a:fld>
            <a:endParaRPr lang="en-GB"/>
          </a:p>
        </p:txBody>
      </p:sp>
      <p:sp>
        <p:nvSpPr>
          <p:cNvPr id="7" name="6 - Ορθογώνιο"/>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7 - Ορθογώνιο"/>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Δύο περιεχόμενα">
    <p:spTree>
      <p:nvGrpSpPr>
        <p:cNvPr id="1" name=""/>
        <p:cNvGrpSpPr/>
        <p:nvPr/>
      </p:nvGrpSpPr>
      <p:grpSpPr>
        <a:xfrm>
          <a:off x="0" y="0"/>
          <a:ext cx="0" cy="0"/>
          <a:chOff x="0" y="0"/>
          <a:chExt cx="0" cy="0"/>
        </a:xfrm>
      </p:grpSpPr>
      <p:sp>
        <p:nvSpPr>
          <p:cNvPr id="2" name="1 - Τίτλος"/>
          <p:cNvSpPr>
            <a:spLocks noGrp="1"/>
          </p:cNvSpPr>
          <p:nvPr>
            <p:ph type="title"/>
          </p:nvPr>
        </p:nvSpPr>
        <p:spPr>
          <a:xfrm>
            <a:off x="457200" y="228600"/>
            <a:ext cx="8229600" cy="914400"/>
          </a:xfrm>
        </p:spPr>
        <p:txBody>
          <a:bodyPr/>
          <a:lstStyle/>
          <a:p>
            <a:r>
              <a:rPr kumimoji="0" lang="el-GR" smtClean="0"/>
              <a:t>Kλικ για επεξεργασία του τίτλου</a:t>
            </a:r>
            <a:endParaRPr kumimoji="0" lang="en-US"/>
          </a:p>
        </p:txBody>
      </p:sp>
      <p:sp>
        <p:nvSpPr>
          <p:cNvPr id="5" name="4 - Θέση ημερομηνίας"/>
          <p:cNvSpPr>
            <a:spLocks noGrp="1"/>
          </p:cNvSpPr>
          <p:nvPr>
            <p:ph type="dt" sz="half" idx="10"/>
          </p:nvPr>
        </p:nvSpPr>
        <p:spPr/>
        <p:txBody>
          <a:bodyPr/>
          <a:lstStyle/>
          <a:p>
            <a:fld id="{428B1FCA-1F40-4707-9D4A-FC8C39D751AE}" type="datetime1">
              <a:rPr lang="en-US" smtClean="0"/>
              <a:pPr/>
              <a:t>9/16/2015</a:t>
            </a:fld>
            <a:endParaRPr lang="en-GB"/>
          </a:p>
        </p:txBody>
      </p:sp>
      <p:sp>
        <p:nvSpPr>
          <p:cNvPr id="6" name="5 - Θέση υποσέλιδου"/>
          <p:cNvSpPr>
            <a:spLocks noGrp="1"/>
          </p:cNvSpPr>
          <p:nvPr>
            <p:ph type="ftr" sz="quarter" idx="11"/>
          </p:nvPr>
        </p:nvSpPr>
        <p:spPr/>
        <p:txBody>
          <a:bodyPr/>
          <a:lstStyle/>
          <a:p>
            <a:r>
              <a:rPr lang="en-GB" smtClean="0"/>
              <a:t>International Master in Service Science</a:t>
            </a:r>
            <a:endParaRPr lang="en-GB"/>
          </a:p>
        </p:txBody>
      </p:sp>
      <p:sp>
        <p:nvSpPr>
          <p:cNvPr id="7" name="6 - Θέση αριθμού διαφάνειας"/>
          <p:cNvSpPr>
            <a:spLocks noGrp="1"/>
          </p:cNvSpPr>
          <p:nvPr>
            <p:ph type="sldNum" sz="quarter" idx="12"/>
          </p:nvPr>
        </p:nvSpPr>
        <p:spPr/>
        <p:txBody>
          <a:bodyPr/>
          <a:lstStyle/>
          <a:p>
            <a:fld id="{5A039058-1920-4143-8EFA-8E582B1DAF65}" type="slidenum">
              <a:rPr lang="en-GB" smtClean="0"/>
              <a:pPr/>
              <a:t>‹#›</a:t>
            </a:fld>
            <a:endParaRPr lang="en-GB"/>
          </a:p>
        </p:txBody>
      </p:sp>
      <p:sp>
        <p:nvSpPr>
          <p:cNvPr id="9" name="8 - Θέση περιεχομένου"/>
          <p:cNvSpPr>
            <a:spLocks noGrp="1"/>
          </p:cNvSpPr>
          <p:nvPr>
            <p:ph sz="quarter" idx="1"/>
          </p:nvPr>
        </p:nvSpPr>
        <p:spPr>
          <a:xfrm>
            <a:off x="457200" y="1219200"/>
            <a:ext cx="4041648" cy="4937760"/>
          </a:xfrm>
        </p:spPr>
        <p:txBody>
          <a:bodyPr/>
          <a:lstStyle/>
          <a:p>
            <a:pPr lvl="0" eaLnBrk="1" latinLnBrk="0" hangingPunct="1"/>
            <a:r>
              <a:rPr lang="el-GR" smtClean="0"/>
              <a:t>Kλικ για επεξεργασία των στυλ του υποδείγματος</a:t>
            </a:r>
          </a:p>
          <a:p>
            <a:pPr lvl="1" eaLnBrk="1" latinLnBrk="0" hangingPunct="1"/>
            <a:r>
              <a:rPr lang="el-GR" smtClean="0"/>
              <a:t>Δεύτερου επιπέδου</a:t>
            </a:r>
          </a:p>
          <a:p>
            <a:pPr lvl="2" eaLnBrk="1" latinLnBrk="0" hangingPunct="1"/>
            <a:r>
              <a:rPr lang="el-GR" smtClean="0"/>
              <a:t>Τρίτου επιπέδου</a:t>
            </a:r>
          </a:p>
          <a:p>
            <a:pPr lvl="3" eaLnBrk="1" latinLnBrk="0" hangingPunct="1"/>
            <a:r>
              <a:rPr lang="el-GR" smtClean="0"/>
              <a:t>Τέταρτου επιπέδου</a:t>
            </a:r>
          </a:p>
          <a:p>
            <a:pPr lvl="4" eaLnBrk="1" latinLnBrk="0" hangingPunct="1"/>
            <a:r>
              <a:rPr lang="el-GR" smtClean="0"/>
              <a:t>Πέμπτου επιπέδου</a:t>
            </a:r>
            <a:endParaRPr kumimoji="0" lang="en-US"/>
          </a:p>
        </p:txBody>
      </p:sp>
      <p:sp>
        <p:nvSpPr>
          <p:cNvPr id="11" name="10 - Θέση περιεχομένου"/>
          <p:cNvSpPr>
            <a:spLocks noGrp="1"/>
          </p:cNvSpPr>
          <p:nvPr>
            <p:ph sz="quarter" idx="2"/>
          </p:nvPr>
        </p:nvSpPr>
        <p:spPr>
          <a:xfrm>
            <a:off x="4632198" y="1216152"/>
            <a:ext cx="4041648" cy="4937760"/>
          </a:xfrm>
        </p:spPr>
        <p:txBody>
          <a:bodyPr/>
          <a:lstStyle/>
          <a:p>
            <a:pPr lvl="0" eaLnBrk="1" latinLnBrk="0" hangingPunct="1"/>
            <a:r>
              <a:rPr lang="el-GR" smtClean="0"/>
              <a:t>Kλικ για επεξεργασία των στυλ του υποδείγματος</a:t>
            </a:r>
          </a:p>
          <a:p>
            <a:pPr lvl="1" eaLnBrk="1" latinLnBrk="0" hangingPunct="1"/>
            <a:r>
              <a:rPr lang="el-GR" smtClean="0"/>
              <a:t>Δεύτερου επιπέδου</a:t>
            </a:r>
          </a:p>
          <a:p>
            <a:pPr lvl="2" eaLnBrk="1" latinLnBrk="0" hangingPunct="1"/>
            <a:r>
              <a:rPr lang="el-GR" smtClean="0"/>
              <a:t>Τρίτου επιπέδου</a:t>
            </a:r>
          </a:p>
          <a:p>
            <a:pPr lvl="3" eaLnBrk="1" latinLnBrk="0" hangingPunct="1"/>
            <a:r>
              <a:rPr lang="el-GR" smtClean="0"/>
              <a:t>Τέταρτου επιπέδου</a:t>
            </a:r>
          </a:p>
          <a:p>
            <a:pPr lvl="4" eaLnBrk="1" latinLnBrk="0" hangingPunct="1"/>
            <a:r>
              <a:rPr lang="el-GR" smtClean="0"/>
              <a:t>Πέμπτου επιπέδου</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Σύγκριση">
    <p:spTree>
      <p:nvGrpSpPr>
        <p:cNvPr id="1" name=""/>
        <p:cNvGrpSpPr/>
        <p:nvPr/>
      </p:nvGrpSpPr>
      <p:grpSpPr>
        <a:xfrm>
          <a:off x="0" y="0"/>
          <a:ext cx="0" cy="0"/>
          <a:chOff x="0" y="0"/>
          <a:chExt cx="0" cy="0"/>
        </a:xfrm>
      </p:grpSpPr>
      <p:sp>
        <p:nvSpPr>
          <p:cNvPr id="2" name="1 - Τίτλος"/>
          <p:cNvSpPr>
            <a:spLocks noGrp="1"/>
          </p:cNvSpPr>
          <p:nvPr>
            <p:ph type="title"/>
          </p:nvPr>
        </p:nvSpPr>
        <p:spPr>
          <a:xfrm>
            <a:off x="457200" y="228600"/>
            <a:ext cx="8229600" cy="914400"/>
          </a:xfrm>
        </p:spPr>
        <p:txBody>
          <a:bodyPr anchor="ctr"/>
          <a:lstStyle>
            <a:lvl1pPr>
              <a:defRPr/>
            </a:lvl1pPr>
          </a:lstStyle>
          <a:p>
            <a:r>
              <a:rPr kumimoji="0" lang="el-GR" smtClean="0"/>
              <a:t>Kλικ για επεξεργασία του τίτλου</a:t>
            </a:r>
            <a:endParaRPr kumimoji="0" lang="en-US"/>
          </a:p>
        </p:txBody>
      </p:sp>
      <p:sp>
        <p:nvSpPr>
          <p:cNvPr id="3" name="2 - Θέση κειμένου"/>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l-GR" smtClean="0"/>
              <a:t>Kλικ για επεξεργασία των στυλ του υποδείγματος</a:t>
            </a:r>
          </a:p>
        </p:txBody>
      </p:sp>
      <p:sp>
        <p:nvSpPr>
          <p:cNvPr id="4" name="3 - Θέση κειμένου"/>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l-GR" smtClean="0"/>
              <a:t>Kλικ για επεξεργασία των στυλ του υποδείγματος</a:t>
            </a:r>
          </a:p>
        </p:txBody>
      </p:sp>
      <p:sp>
        <p:nvSpPr>
          <p:cNvPr id="7" name="6 - Θέση ημερομηνίας"/>
          <p:cNvSpPr>
            <a:spLocks noGrp="1"/>
          </p:cNvSpPr>
          <p:nvPr>
            <p:ph type="dt" sz="half" idx="10"/>
          </p:nvPr>
        </p:nvSpPr>
        <p:spPr/>
        <p:txBody>
          <a:bodyPr/>
          <a:lstStyle/>
          <a:p>
            <a:fld id="{E29A0755-12E0-421D-A13C-381344A3C6C0}" type="datetime1">
              <a:rPr lang="en-US" smtClean="0"/>
              <a:pPr/>
              <a:t>9/16/2015</a:t>
            </a:fld>
            <a:endParaRPr lang="en-GB"/>
          </a:p>
        </p:txBody>
      </p:sp>
      <p:sp>
        <p:nvSpPr>
          <p:cNvPr id="8" name="7 - Θέση υποσέλιδου"/>
          <p:cNvSpPr>
            <a:spLocks noGrp="1"/>
          </p:cNvSpPr>
          <p:nvPr>
            <p:ph type="ftr" sz="quarter" idx="11"/>
          </p:nvPr>
        </p:nvSpPr>
        <p:spPr/>
        <p:txBody>
          <a:bodyPr/>
          <a:lstStyle/>
          <a:p>
            <a:r>
              <a:rPr lang="en-GB" smtClean="0"/>
              <a:t>International Master in Service Science</a:t>
            </a:r>
            <a:endParaRPr lang="en-GB"/>
          </a:p>
        </p:txBody>
      </p:sp>
      <p:sp>
        <p:nvSpPr>
          <p:cNvPr id="9" name="8 - Θέση αριθμού διαφάνειας"/>
          <p:cNvSpPr>
            <a:spLocks noGrp="1"/>
          </p:cNvSpPr>
          <p:nvPr>
            <p:ph type="sldNum" sz="quarter" idx="12"/>
          </p:nvPr>
        </p:nvSpPr>
        <p:spPr/>
        <p:txBody>
          <a:bodyPr/>
          <a:lstStyle/>
          <a:p>
            <a:fld id="{5A039058-1920-4143-8EFA-8E582B1DAF65}" type="slidenum">
              <a:rPr lang="en-GB" smtClean="0"/>
              <a:pPr/>
              <a:t>‹#›</a:t>
            </a:fld>
            <a:endParaRPr lang="en-GB"/>
          </a:p>
        </p:txBody>
      </p:sp>
      <p:sp>
        <p:nvSpPr>
          <p:cNvPr id="11" name="10 - Θέση περιεχομένου"/>
          <p:cNvSpPr>
            <a:spLocks noGrp="1"/>
          </p:cNvSpPr>
          <p:nvPr>
            <p:ph sz="quarter" idx="2"/>
          </p:nvPr>
        </p:nvSpPr>
        <p:spPr>
          <a:xfrm>
            <a:off x="457200" y="2133600"/>
            <a:ext cx="4038600" cy="4038600"/>
          </a:xfrm>
        </p:spPr>
        <p:txBody>
          <a:bodyPr/>
          <a:lstStyle/>
          <a:p>
            <a:pPr lvl="0" eaLnBrk="1" latinLnBrk="0" hangingPunct="1"/>
            <a:r>
              <a:rPr lang="el-GR" smtClean="0"/>
              <a:t>Kλικ για επεξεργασία των στυλ του υποδείγματος</a:t>
            </a:r>
          </a:p>
          <a:p>
            <a:pPr lvl="1" eaLnBrk="1" latinLnBrk="0" hangingPunct="1"/>
            <a:r>
              <a:rPr lang="el-GR" smtClean="0"/>
              <a:t>Δεύτερου επιπέδου</a:t>
            </a:r>
          </a:p>
          <a:p>
            <a:pPr lvl="2" eaLnBrk="1" latinLnBrk="0" hangingPunct="1"/>
            <a:r>
              <a:rPr lang="el-GR" smtClean="0"/>
              <a:t>Τρίτου επιπέδου</a:t>
            </a:r>
          </a:p>
          <a:p>
            <a:pPr lvl="3" eaLnBrk="1" latinLnBrk="0" hangingPunct="1"/>
            <a:r>
              <a:rPr lang="el-GR" smtClean="0"/>
              <a:t>Τέταρτου επιπέδου</a:t>
            </a:r>
          </a:p>
          <a:p>
            <a:pPr lvl="4" eaLnBrk="1" latinLnBrk="0" hangingPunct="1"/>
            <a:r>
              <a:rPr lang="el-GR" smtClean="0"/>
              <a:t>Πέμπτου επιπέδου</a:t>
            </a:r>
            <a:endParaRPr kumimoji="0" lang="en-US"/>
          </a:p>
        </p:txBody>
      </p:sp>
      <p:sp>
        <p:nvSpPr>
          <p:cNvPr id="13" name="12 - Θέση περιεχομένου"/>
          <p:cNvSpPr>
            <a:spLocks noGrp="1"/>
          </p:cNvSpPr>
          <p:nvPr>
            <p:ph sz="quarter" idx="4"/>
          </p:nvPr>
        </p:nvSpPr>
        <p:spPr>
          <a:xfrm>
            <a:off x="4648200" y="2133600"/>
            <a:ext cx="4038600" cy="4038600"/>
          </a:xfrm>
        </p:spPr>
        <p:txBody>
          <a:bodyPr/>
          <a:lstStyle/>
          <a:p>
            <a:pPr lvl="0" eaLnBrk="1" latinLnBrk="0" hangingPunct="1"/>
            <a:r>
              <a:rPr lang="el-GR" smtClean="0"/>
              <a:t>Kλικ για επεξεργασία των στυλ του υποδείγματος</a:t>
            </a:r>
          </a:p>
          <a:p>
            <a:pPr lvl="1" eaLnBrk="1" latinLnBrk="0" hangingPunct="1"/>
            <a:r>
              <a:rPr lang="el-GR" smtClean="0"/>
              <a:t>Δεύτερου επιπέδου</a:t>
            </a:r>
          </a:p>
          <a:p>
            <a:pPr lvl="2" eaLnBrk="1" latinLnBrk="0" hangingPunct="1"/>
            <a:r>
              <a:rPr lang="el-GR" smtClean="0"/>
              <a:t>Τρίτου επιπέδου</a:t>
            </a:r>
          </a:p>
          <a:p>
            <a:pPr lvl="3" eaLnBrk="1" latinLnBrk="0" hangingPunct="1"/>
            <a:r>
              <a:rPr lang="el-GR" smtClean="0"/>
              <a:t>Τέταρτου επιπέδου</a:t>
            </a:r>
          </a:p>
          <a:p>
            <a:pPr lvl="4" eaLnBrk="1" latinLnBrk="0" hangingPunct="1"/>
            <a:r>
              <a:rPr lang="el-GR" smtClean="0"/>
              <a:t>Πέμπτου επιπέδου</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Μόνο τίτλος">
    <p:spTree>
      <p:nvGrpSpPr>
        <p:cNvPr id="1" name=""/>
        <p:cNvGrpSpPr/>
        <p:nvPr/>
      </p:nvGrpSpPr>
      <p:grpSpPr>
        <a:xfrm>
          <a:off x="0" y="0"/>
          <a:ext cx="0" cy="0"/>
          <a:chOff x="0" y="0"/>
          <a:chExt cx="0" cy="0"/>
        </a:xfrm>
      </p:grpSpPr>
      <p:sp>
        <p:nvSpPr>
          <p:cNvPr id="2" name="1 - Τίτλος"/>
          <p:cNvSpPr>
            <a:spLocks noGrp="1"/>
          </p:cNvSpPr>
          <p:nvPr>
            <p:ph type="title"/>
          </p:nvPr>
        </p:nvSpPr>
        <p:spPr>
          <a:xfrm>
            <a:off x="457200" y="228600"/>
            <a:ext cx="8229600" cy="914400"/>
          </a:xfrm>
        </p:spPr>
        <p:txBody>
          <a:bodyPr/>
          <a:lstStyle/>
          <a:p>
            <a:r>
              <a:rPr kumimoji="0" lang="el-GR" smtClean="0"/>
              <a:t>Kλικ για επεξεργασία του τίτλου</a:t>
            </a:r>
            <a:endParaRPr kumimoji="0" lang="en-US"/>
          </a:p>
        </p:txBody>
      </p:sp>
      <p:sp>
        <p:nvSpPr>
          <p:cNvPr id="3" name="2 - Θέση ημερομηνίας"/>
          <p:cNvSpPr>
            <a:spLocks noGrp="1"/>
          </p:cNvSpPr>
          <p:nvPr>
            <p:ph type="dt" sz="half" idx="10"/>
          </p:nvPr>
        </p:nvSpPr>
        <p:spPr/>
        <p:txBody>
          <a:bodyPr/>
          <a:lstStyle/>
          <a:p>
            <a:fld id="{744C634E-EE12-4137-B0D4-C332E4335954}" type="datetime1">
              <a:rPr lang="en-US" smtClean="0"/>
              <a:pPr/>
              <a:t>9/16/2015</a:t>
            </a:fld>
            <a:endParaRPr lang="en-GB"/>
          </a:p>
        </p:txBody>
      </p:sp>
      <p:sp>
        <p:nvSpPr>
          <p:cNvPr id="4" name="3 - Θέση υποσέλιδου"/>
          <p:cNvSpPr>
            <a:spLocks noGrp="1"/>
          </p:cNvSpPr>
          <p:nvPr>
            <p:ph type="ftr" sz="quarter" idx="11"/>
          </p:nvPr>
        </p:nvSpPr>
        <p:spPr/>
        <p:txBody>
          <a:bodyPr/>
          <a:lstStyle/>
          <a:p>
            <a:r>
              <a:rPr lang="en-GB" smtClean="0"/>
              <a:t>International Master in Service Science</a:t>
            </a:r>
            <a:endParaRPr lang="en-GB"/>
          </a:p>
        </p:txBody>
      </p:sp>
      <p:sp>
        <p:nvSpPr>
          <p:cNvPr id="5" name="4 - Θέση αριθμού διαφάνειας"/>
          <p:cNvSpPr>
            <a:spLocks noGrp="1"/>
          </p:cNvSpPr>
          <p:nvPr>
            <p:ph type="sldNum" sz="quarter" idx="12"/>
          </p:nvPr>
        </p:nvSpPr>
        <p:spPr/>
        <p:txBody>
          <a:bodyPr/>
          <a:lstStyle/>
          <a:p>
            <a:fld id="{5A039058-1920-4143-8EFA-8E582B1DAF65}" type="slidenum">
              <a:rPr lang="en-GB" smtClean="0"/>
              <a:pPr/>
              <a:t>‹#›</a:t>
            </a:fld>
            <a:endParaRPr lang="en-GB"/>
          </a:p>
        </p:txBody>
      </p:sp>
      <p:sp>
        <p:nvSpPr>
          <p:cNvPr id="6" name="5 - Ισοσκελές τρίγωνο"/>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Κενή">
    <p:spTree>
      <p:nvGrpSpPr>
        <p:cNvPr id="1" name=""/>
        <p:cNvGrpSpPr/>
        <p:nvPr/>
      </p:nvGrpSpPr>
      <p:grpSpPr>
        <a:xfrm>
          <a:off x="0" y="0"/>
          <a:ext cx="0" cy="0"/>
          <a:chOff x="0" y="0"/>
          <a:chExt cx="0" cy="0"/>
        </a:xfrm>
      </p:grpSpPr>
      <p:sp>
        <p:nvSpPr>
          <p:cNvPr id="2" name="1 - Θέση ημερομηνίας"/>
          <p:cNvSpPr>
            <a:spLocks noGrp="1"/>
          </p:cNvSpPr>
          <p:nvPr>
            <p:ph type="dt" sz="half" idx="10"/>
          </p:nvPr>
        </p:nvSpPr>
        <p:spPr/>
        <p:txBody>
          <a:bodyPr/>
          <a:lstStyle/>
          <a:p>
            <a:fld id="{AD93D238-AA6B-4D3E-814E-9A3817EBE5A1}" type="datetime1">
              <a:rPr lang="en-US" smtClean="0"/>
              <a:pPr/>
              <a:t>9/16/2015</a:t>
            </a:fld>
            <a:endParaRPr lang="en-GB"/>
          </a:p>
        </p:txBody>
      </p:sp>
      <p:sp>
        <p:nvSpPr>
          <p:cNvPr id="3" name="2 - Θέση υποσέλιδου"/>
          <p:cNvSpPr>
            <a:spLocks noGrp="1"/>
          </p:cNvSpPr>
          <p:nvPr>
            <p:ph type="ftr" sz="quarter" idx="11"/>
          </p:nvPr>
        </p:nvSpPr>
        <p:spPr/>
        <p:txBody>
          <a:bodyPr/>
          <a:lstStyle/>
          <a:p>
            <a:r>
              <a:rPr lang="en-GB" smtClean="0"/>
              <a:t>International Master in Service Science</a:t>
            </a:r>
            <a:endParaRPr lang="en-GB"/>
          </a:p>
        </p:txBody>
      </p:sp>
      <p:sp>
        <p:nvSpPr>
          <p:cNvPr id="4" name="3 - Θέση αριθμού διαφάνειας"/>
          <p:cNvSpPr>
            <a:spLocks noGrp="1"/>
          </p:cNvSpPr>
          <p:nvPr>
            <p:ph type="sldNum" sz="quarter" idx="12"/>
          </p:nvPr>
        </p:nvSpPr>
        <p:spPr/>
        <p:txBody>
          <a:bodyPr/>
          <a:lstStyle/>
          <a:p>
            <a:fld id="{5A039058-1920-4143-8EFA-8E582B1DAF65}" type="slidenum">
              <a:rPr lang="en-GB" smtClean="0"/>
              <a:pPr/>
              <a:t>‹#›</a:t>
            </a:fld>
            <a:endParaRPr lang="en-GB"/>
          </a:p>
        </p:txBody>
      </p:sp>
      <p:sp>
        <p:nvSpPr>
          <p:cNvPr id="5" name="4 - Ευθεία γραμμή σύνδεσης"/>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5 - Ισοσκελές τρίγωνο"/>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Περιεχόμενο με λεζάντα">
    <p:spTree>
      <p:nvGrpSpPr>
        <p:cNvPr id="1" name=""/>
        <p:cNvGrpSpPr/>
        <p:nvPr/>
      </p:nvGrpSpPr>
      <p:grpSpPr>
        <a:xfrm>
          <a:off x="0" y="0"/>
          <a:ext cx="0" cy="0"/>
          <a:chOff x="0" y="0"/>
          <a:chExt cx="0" cy="0"/>
        </a:xfrm>
      </p:grpSpPr>
      <p:sp>
        <p:nvSpPr>
          <p:cNvPr id="2" name="1 - Τίτλος"/>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l-GR" smtClean="0"/>
              <a:t>Kλικ για επεξεργασία του τίτλου</a:t>
            </a:r>
            <a:endParaRPr kumimoji="0" lang="en-US"/>
          </a:p>
        </p:txBody>
      </p:sp>
      <p:sp>
        <p:nvSpPr>
          <p:cNvPr id="3" name="2 - Θέση κειμένου"/>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l-GR" smtClean="0"/>
              <a:t>Kλικ για επεξεργασία των στυλ του υποδείγματος</a:t>
            </a:r>
          </a:p>
        </p:txBody>
      </p:sp>
      <p:sp>
        <p:nvSpPr>
          <p:cNvPr id="5" name="4 - Θέση ημερομηνίας"/>
          <p:cNvSpPr>
            <a:spLocks noGrp="1"/>
          </p:cNvSpPr>
          <p:nvPr>
            <p:ph type="dt" sz="half" idx="10"/>
          </p:nvPr>
        </p:nvSpPr>
        <p:spPr/>
        <p:txBody>
          <a:bodyPr/>
          <a:lstStyle/>
          <a:p>
            <a:fld id="{D6E12A9E-544D-4743-9F0B-884E2BF7D0B0}" type="datetime1">
              <a:rPr lang="en-US" smtClean="0"/>
              <a:pPr/>
              <a:t>9/16/2015</a:t>
            </a:fld>
            <a:endParaRPr lang="en-GB"/>
          </a:p>
        </p:txBody>
      </p:sp>
      <p:sp>
        <p:nvSpPr>
          <p:cNvPr id="6" name="5 - Θέση υποσέλιδου"/>
          <p:cNvSpPr>
            <a:spLocks noGrp="1"/>
          </p:cNvSpPr>
          <p:nvPr>
            <p:ph type="ftr" sz="quarter" idx="11"/>
          </p:nvPr>
        </p:nvSpPr>
        <p:spPr/>
        <p:txBody>
          <a:bodyPr/>
          <a:lstStyle/>
          <a:p>
            <a:r>
              <a:rPr lang="en-GB" smtClean="0"/>
              <a:t>International Master in Service Science</a:t>
            </a:r>
            <a:endParaRPr lang="en-GB"/>
          </a:p>
        </p:txBody>
      </p:sp>
      <p:sp>
        <p:nvSpPr>
          <p:cNvPr id="7" name="6 - Θέση αριθμού διαφάνειας"/>
          <p:cNvSpPr>
            <a:spLocks noGrp="1"/>
          </p:cNvSpPr>
          <p:nvPr>
            <p:ph type="sldNum" sz="quarter" idx="12"/>
          </p:nvPr>
        </p:nvSpPr>
        <p:spPr/>
        <p:txBody>
          <a:bodyPr/>
          <a:lstStyle/>
          <a:p>
            <a:fld id="{5A039058-1920-4143-8EFA-8E582B1DAF65}" type="slidenum">
              <a:rPr lang="en-GB" smtClean="0"/>
              <a:pPr/>
              <a:t>‹#›</a:t>
            </a:fld>
            <a:endParaRPr lang="en-GB"/>
          </a:p>
        </p:txBody>
      </p:sp>
      <p:sp>
        <p:nvSpPr>
          <p:cNvPr id="8" name="7 - Ευθεία γραμμή σύνδεσης"/>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9 - Ευθεία γραμμή σύνδεσης"/>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8 - Ισοσκελές τρίγωνο"/>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11 - Θέση περιεχομένου"/>
          <p:cNvSpPr>
            <a:spLocks noGrp="1"/>
          </p:cNvSpPr>
          <p:nvPr>
            <p:ph sz="quarter" idx="1"/>
          </p:nvPr>
        </p:nvSpPr>
        <p:spPr>
          <a:xfrm>
            <a:off x="304800" y="304800"/>
            <a:ext cx="5715000" cy="5715000"/>
          </a:xfrm>
        </p:spPr>
        <p:txBody>
          <a:bodyPr/>
          <a:lstStyle/>
          <a:p>
            <a:pPr lvl="0" eaLnBrk="1" latinLnBrk="0" hangingPunct="1"/>
            <a:r>
              <a:rPr lang="el-GR" smtClean="0"/>
              <a:t>Kλικ για επεξεργασία των στυλ του υποδείγματος</a:t>
            </a:r>
          </a:p>
          <a:p>
            <a:pPr lvl="1" eaLnBrk="1" latinLnBrk="0" hangingPunct="1"/>
            <a:r>
              <a:rPr lang="el-GR" smtClean="0"/>
              <a:t>Δεύτερου επιπέδου</a:t>
            </a:r>
          </a:p>
          <a:p>
            <a:pPr lvl="2" eaLnBrk="1" latinLnBrk="0" hangingPunct="1"/>
            <a:r>
              <a:rPr lang="el-GR" smtClean="0"/>
              <a:t>Τρίτου επιπέδου</a:t>
            </a:r>
          </a:p>
          <a:p>
            <a:pPr lvl="3" eaLnBrk="1" latinLnBrk="0" hangingPunct="1"/>
            <a:r>
              <a:rPr lang="el-GR" smtClean="0"/>
              <a:t>Τέταρτου επιπέδου</a:t>
            </a:r>
          </a:p>
          <a:p>
            <a:pPr lvl="4" eaLnBrk="1" latinLnBrk="0" hangingPunct="1"/>
            <a:r>
              <a:rPr lang="el-GR" smtClean="0"/>
              <a:t>Πέμπτου επιπέδου</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Εικόνα με λεζάντα">
    <p:bg>
      <p:bgRef idx="1001">
        <a:schemeClr val="bg2"/>
      </p:bgRef>
    </p:bg>
    <p:spTree>
      <p:nvGrpSpPr>
        <p:cNvPr id="1" name=""/>
        <p:cNvGrpSpPr/>
        <p:nvPr/>
      </p:nvGrpSpPr>
      <p:grpSpPr>
        <a:xfrm>
          <a:off x="0" y="0"/>
          <a:ext cx="0" cy="0"/>
          <a:chOff x="0" y="0"/>
          <a:chExt cx="0" cy="0"/>
        </a:xfrm>
      </p:grpSpPr>
      <p:sp>
        <p:nvSpPr>
          <p:cNvPr id="2" name="1 - Τίτλος"/>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l-GR" smtClean="0"/>
              <a:t>Kλικ για επεξεργασία του τίτλου</a:t>
            </a:r>
            <a:endParaRPr kumimoji="0" lang="en-US"/>
          </a:p>
        </p:txBody>
      </p:sp>
      <p:sp>
        <p:nvSpPr>
          <p:cNvPr id="3" name="2 - Θέση εικόνας"/>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l-GR" smtClean="0"/>
              <a:t>Κάντε κλικ στο εικονίδιο για να προσθέσετε μια εικόνα</a:t>
            </a:r>
            <a:endParaRPr kumimoji="0" lang="en-US" dirty="0"/>
          </a:p>
        </p:txBody>
      </p:sp>
      <p:sp>
        <p:nvSpPr>
          <p:cNvPr id="4" name="3 - Θέση κειμένου"/>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l-GR" smtClean="0"/>
              <a:t>Kλικ για επεξεργασία των στυλ του υποδείγματος</a:t>
            </a:r>
          </a:p>
        </p:txBody>
      </p:sp>
      <p:sp>
        <p:nvSpPr>
          <p:cNvPr id="5" name="4 - Θέση ημερομηνίας"/>
          <p:cNvSpPr>
            <a:spLocks noGrp="1"/>
          </p:cNvSpPr>
          <p:nvPr>
            <p:ph type="dt" sz="half" idx="10"/>
          </p:nvPr>
        </p:nvSpPr>
        <p:spPr/>
        <p:txBody>
          <a:bodyPr/>
          <a:lstStyle/>
          <a:p>
            <a:fld id="{0EAE2EAB-07B8-4942-9591-287BBAF1E385}" type="datetime1">
              <a:rPr lang="en-US" smtClean="0"/>
              <a:pPr/>
              <a:t>9/16/2015</a:t>
            </a:fld>
            <a:endParaRPr lang="en-GB"/>
          </a:p>
        </p:txBody>
      </p:sp>
      <p:sp>
        <p:nvSpPr>
          <p:cNvPr id="6" name="5 - Θέση υποσέλιδου"/>
          <p:cNvSpPr>
            <a:spLocks noGrp="1"/>
          </p:cNvSpPr>
          <p:nvPr>
            <p:ph type="ftr" sz="quarter" idx="11"/>
          </p:nvPr>
        </p:nvSpPr>
        <p:spPr/>
        <p:txBody>
          <a:bodyPr/>
          <a:lstStyle/>
          <a:p>
            <a:r>
              <a:rPr lang="en-GB" smtClean="0"/>
              <a:t>International Master in Service Science</a:t>
            </a:r>
            <a:endParaRPr lang="en-GB"/>
          </a:p>
        </p:txBody>
      </p:sp>
      <p:sp>
        <p:nvSpPr>
          <p:cNvPr id="7" name="6 - Θέση αριθμού διαφάνειας"/>
          <p:cNvSpPr>
            <a:spLocks noGrp="1"/>
          </p:cNvSpPr>
          <p:nvPr>
            <p:ph type="sldNum" sz="quarter" idx="12"/>
          </p:nvPr>
        </p:nvSpPr>
        <p:spPr/>
        <p:txBody>
          <a:bodyPr/>
          <a:lstStyle/>
          <a:p>
            <a:fld id="{5A039058-1920-4143-8EFA-8E582B1DAF65}" type="slidenum">
              <a:rPr lang="en-GB" smtClean="0"/>
              <a:pPr/>
              <a:t>‹#›</a:t>
            </a:fld>
            <a:endParaRPr lang="en-GB"/>
          </a:p>
        </p:txBody>
      </p:sp>
      <p:sp>
        <p:nvSpPr>
          <p:cNvPr id="8" name="7 - Ευθεία γραμμή σύνδεσης"/>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8 - Ισοσκελές τρίγωνο"/>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9 - Ορθογώνιο"/>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21 - Θέση τίτλου"/>
          <p:cNvSpPr>
            <a:spLocks noGrp="1"/>
          </p:cNvSpPr>
          <p:nvPr>
            <p:ph type="title"/>
          </p:nvPr>
        </p:nvSpPr>
        <p:spPr>
          <a:xfrm>
            <a:off x="457200" y="152400"/>
            <a:ext cx="8229600" cy="990600"/>
          </a:xfrm>
          <a:prstGeom prst="rect">
            <a:avLst/>
          </a:prstGeom>
        </p:spPr>
        <p:txBody>
          <a:bodyPr vert="horz" anchor="b" anchorCtr="0">
            <a:normAutofit/>
          </a:bodyPr>
          <a:lstStyle/>
          <a:p>
            <a:r>
              <a:rPr kumimoji="0" lang="el-GR" smtClean="0"/>
              <a:t>Kλικ για επεξεργασία του τίτλου</a:t>
            </a:r>
            <a:endParaRPr kumimoji="0" lang="en-US"/>
          </a:p>
        </p:txBody>
      </p:sp>
      <p:sp>
        <p:nvSpPr>
          <p:cNvPr id="13" name="12 - Θέση κειμένου"/>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l-GR" smtClean="0"/>
              <a:t>Kλικ για επεξεργασία των στυλ του υποδείγματος</a:t>
            </a:r>
          </a:p>
          <a:p>
            <a:pPr lvl="1" eaLnBrk="1" latinLnBrk="0" hangingPunct="1"/>
            <a:r>
              <a:rPr kumimoji="0" lang="el-GR" smtClean="0"/>
              <a:t>Δεύτερου επιπέδου</a:t>
            </a:r>
          </a:p>
          <a:p>
            <a:pPr lvl="2" eaLnBrk="1" latinLnBrk="0" hangingPunct="1"/>
            <a:r>
              <a:rPr kumimoji="0" lang="el-GR" smtClean="0"/>
              <a:t>Τρίτου επιπέδου</a:t>
            </a:r>
          </a:p>
          <a:p>
            <a:pPr lvl="3" eaLnBrk="1" latinLnBrk="0" hangingPunct="1"/>
            <a:r>
              <a:rPr kumimoji="0" lang="el-GR" smtClean="0"/>
              <a:t>Τέταρτου επιπέδου</a:t>
            </a:r>
          </a:p>
          <a:p>
            <a:pPr lvl="4" eaLnBrk="1" latinLnBrk="0" hangingPunct="1"/>
            <a:r>
              <a:rPr kumimoji="0" lang="el-GR" smtClean="0"/>
              <a:t>Πέμπτου επιπέδου</a:t>
            </a:r>
            <a:endParaRPr kumimoji="0" lang="en-US"/>
          </a:p>
        </p:txBody>
      </p:sp>
      <p:sp>
        <p:nvSpPr>
          <p:cNvPr id="14" name="13 - Θέση ημερομηνίας"/>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BABEAD1A-BFE9-4884-9063-04C5BBC12657}" type="datetime1">
              <a:rPr lang="en-US" smtClean="0"/>
              <a:pPr/>
              <a:t>9/16/2015</a:t>
            </a:fld>
            <a:endParaRPr lang="en-GB"/>
          </a:p>
        </p:txBody>
      </p:sp>
      <p:sp>
        <p:nvSpPr>
          <p:cNvPr id="3" name="2 - Θέση υποσέλιδου"/>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r>
              <a:rPr lang="en-GB" smtClean="0"/>
              <a:t>International Master in Service Science</a:t>
            </a:r>
            <a:endParaRPr lang="en-GB"/>
          </a:p>
        </p:txBody>
      </p:sp>
      <p:sp>
        <p:nvSpPr>
          <p:cNvPr id="23" name="22 - Θέση αριθμού διαφάνειας"/>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5A039058-1920-4143-8EFA-8E582B1DAF65}" type="slidenum">
              <a:rPr lang="en-GB" smtClean="0"/>
              <a:pPr/>
              <a:t>‹#›</a:t>
            </a:fld>
            <a:endParaRPr lang="en-GB"/>
          </a:p>
        </p:txBody>
      </p:sp>
      <p:sp>
        <p:nvSpPr>
          <p:cNvPr id="28" name="27 - Ευθεία γραμμή σύνδεσης"/>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28 - Ευθεία γραμμή σύνδεσης"/>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9 - Ισοσκελές τρίγωνο"/>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hf hdr="0" dt="0"/>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jpeg"/><Relationship Id="rId7"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jpe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ctrTitle"/>
          </p:nvPr>
        </p:nvSpPr>
        <p:spPr>
          <a:xfrm>
            <a:off x="1219200" y="3573016"/>
            <a:ext cx="6858000" cy="1728192"/>
          </a:xfrm>
        </p:spPr>
        <p:txBody>
          <a:bodyPr>
            <a:normAutofit fontScale="90000"/>
          </a:bodyPr>
          <a:lstStyle/>
          <a:p>
            <a:r>
              <a:rPr lang="en-US" b="1" dirty="0"/>
              <a:t>Design and implementation of a social networking platform for cloud deployment specialists</a:t>
            </a:r>
            <a:endParaRPr lang="en-GB" b="1" dirty="0"/>
          </a:p>
        </p:txBody>
      </p:sp>
      <p:sp>
        <p:nvSpPr>
          <p:cNvPr id="3" name="2 - Υπότιτλος"/>
          <p:cNvSpPr>
            <a:spLocks noGrp="1"/>
          </p:cNvSpPr>
          <p:nvPr>
            <p:ph type="subTitle" idx="1"/>
          </p:nvPr>
        </p:nvSpPr>
        <p:spPr>
          <a:xfrm>
            <a:off x="1371600" y="5157192"/>
            <a:ext cx="6400800" cy="550124"/>
          </a:xfrm>
        </p:spPr>
        <p:txBody>
          <a:bodyPr/>
          <a:lstStyle/>
          <a:p>
            <a:r>
              <a:rPr lang="en-US" dirty="0" smtClean="0"/>
              <a:t>Christos Papoulas</a:t>
            </a:r>
            <a:endParaRPr lang="en-GB" dirty="0"/>
          </a:p>
        </p:txBody>
      </p:sp>
      <p:sp>
        <p:nvSpPr>
          <p:cNvPr id="5" name="4 - Θέση υποσέλιδου"/>
          <p:cNvSpPr>
            <a:spLocks noGrp="1"/>
          </p:cNvSpPr>
          <p:nvPr>
            <p:ph type="ftr" sz="quarter" idx="11"/>
          </p:nvPr>
        </p:nvSpPr>
        <p:spPr/>
        <p:txBody>
          <a:bodyPr/>
          <a:lstStyle/>
          <a:p>
            <a:pPr algn="ctr"/>
            <a:r>
              <a:rPr lang="en-GB" dirty="0" smtClean="0"/>
              <a:t>Master </a:t>
            </a:r>
            <a:r>
              <a:rPr lang="en-US" dirty="0" smtClean="0"/>
              <a:t>Thesis</a:t>
            </a:r>
            <a:endParaRPr lang="en-GB" dirty="0"/>
          </a:p>
        </p:txBody>
      </p:sp>
      <p:sp>
        <p:nvSpPr>
          <p:cNvPr id="4" name="3 - Θέση αριθμού διαφάνειας"/>
          <p:cNvSpPr>
            <a:spLocks noGrp="1"/>
          </p:cNvSpPr>
          <p:nvPr>
            <p:ph type="sldNum" sz="quarter" idx="12"/>
          </p:nvPr>
        </p:nvSpPr>
        <p:spPr/>
        <p:txBody>
          <a:bodyPr/>
          <a:lstStyle/>
          <a:p>
            <a:fld id="{5A039058-1920-4143-8EFA-8E582B1DAF65}" type="slidenum">
              <a:rPr lang="en-GB" smtClean="0"/>
              <a:pPr/>
              <a:t>1</a:t>
            </a:fld>
            <a:endParaRPr lang="en-GB"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n-US" dirty="0" smtClean="0"/>
              <a:t>System Architecture</a:t>
            </a:r>
            <a:endParaRPr lang="el-GR" dirty="0"/>
          </a:p>
        </p:txBody>
      </p:sp>
      <p:sp>
        <p:nvSpPr>
          <p:cNvPr id="3" name="2 - Θέση υποσέλιδου"/>
          <p:cNvSpPr>
            <a:spLocks noGrp="1"/>
          </p:cNvSpPr>
          <p:nvPr>
            <p:ph type="ftr" sz="quarter" idx="11"/>
          </p:nvPr>
        </p:nvSpPr>
        <p:spPr/>
        <p:txBody>
          <a:bodyPr/>
          <a:lstStyle/>
          <a:p>
            <a:pPr algn="ctr"/>
            <a:r>
              <a:rPr lang="en-GB" dirty="0"/>
              <a:t>Master Thesis</a:t>
            </a:r>
          </a:p>
        </p:txBody>
      </p:sp>
      <p:sp>
        <p:nvSpPr>
          <p:cNvPr id="4" name="3 - Θέση αριθμού διαφάνειας"/>
          <p:cNvSpPr>
            <a:spLocks noGrp="1"/>
          </p:cNvSpPr>
          <p:nvPr>
            <p:ph type="sldNum" sz="quarter" idx="12"/>
          </p:nvPr>
        </p:nvSpPr>
        <p:spPr/>
        <p:txBody>
          <a:bodyPr/>
          <a:lstStyle/>
          <a:p>
            <a:fld id="{5A039058-1920-4143-8EFA-8E582B1DAF65}" type="slidenum">
              <a:rPr lang="en-GB" smtClean="0"/>
              <a:pPr/>
              <a:t>10</a:t>
            </a:fld>
            <a:endParaRPr lang="en-GB"/>
          </a:p>
        </p:txBody>
      </p:sp>
      <p:pic>
        <p:nvPicPr>
          <p:cNvPr id="6" name="Content Placeholder 5"/>
          <p:cNvPicPr>
            <a:picLocks noGrp="1" noChangeAspect="1"/>
          </p:cNvPicPr>
          <p:nvPr>
            <p:ph sz="quarter" idx="1"/>
          </p:nvPr>
        </p:nvPicPr>
        <p:blipFill>
          <a:blip r:embed="rId3">
            <a:extLst>
              <a:ext uri="{28A0092B-C50C-407E-A947-70E740481C1C}">
                <a14:useLocalDpi xmlns:a14="http://schemas.microsoft.com/office/drawing/2010/main" val="0"/>
              </a:ext>
            </a:extLst>
          </a:blip>
          <a:stretch>
            <a:fillRect/>
          </a:stretch>
        </p:blipFill>
        <p:spPr>
          <a:xfrm>
            <a:off x="2833576" y="1219200"/>
            <a:ext cx="3476848" cy="4937125"/>
          </a:xfrm>
        </p:spPr>
      </p:pic>
    </p:spTree>
    <p:extLst>
      <p:ext uri="{BB962C8B-B14F-4D97-AF65-F5344CB8AC3E}">
        <p14:creationId xmlns:p14="http://schemas.microsoft.com/office/powerpoint/2010/main" val="341448029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New Plugins of Social Networking Engine</a:t>
            </a:r>
            <a:endParaRPr lang="el-GR" dirty="0"/>
          </a:p>
        </p:txBody>
      </p:sp>
      <p:sp>
        <p:nvSpPr>
          <p:cNvPr id="3" name="Footer Placeholder 2"/>
          <p:cNvSpPr>
            <a:spLocks noGrp="1"/>
          </p:cNvSpPr>
          <p:nvPr>
            <p:ph type="ftr" sz="quarter" idx="11"/>
          </p:nvPr>
        </p:nvSpPr>
        <p:spPr/>
        <p:txBody>
          <a:bodyPr/>
          <a:lstStyle/>
          <a:p>
            <a:r>
              <a:rPr lang="en-GB" smtClean="0"/>
              <a:t>International Master in Service Science</a:t>
            </a:r>
            <a:endParaRPr lang="en-GB"/>
          </a:p>
        </p:txBody>
      </p:sp>
      <p:sp>
        <p:nvSpPr>
          <p:cNvPr id="4" name="Slide Number Placeholder 3"/>
          <p:cNvSpPr>
            <a:spLocks noGrp="1"/>
          </p:cNvSpPr>
          <p:nvPr>
            <p:ph type="sldNum" sz="quarter" idx="12"/>
          </p:nvPr>
        </p:nvSpPr>
        <p:spPr/>
        <p:txBody>
          <a:bodyPr/>
          <a:lstStyle/>
          <a:p>
            <a:fld id="{5A039058-1920-4143-8EFA-8E582B1DAF65}" type="slidenum">
              <a:rPr lang="en-GB" smtClean="0"/>
              <a:pPr/>
              <a:t>11</a:t>
            </a:fld>
            <a:endParaRPr lang="en-GB"/>
          </a:p>
        </p:txBody>
      </p:sp>
      <p:sp>
        <p:nvSpPr>
          <p:cNvPr id="5" name="Content Placeholder 4"/>
          <p:cNvSpPr>
            <a:spLocks noGrp="1"/>
          </p:cNvSpPr>
          <p:nvPr>
            <p:ph sz="quarter" idx="1"/>
          </p:nvPr>
        </p:nvSpPr>
        <p:spPr/>
        <p:txBody>
          <a:bodyPr/>
          <a:lstStyle/>
          <a:p>
            <a:r>
              <a:rPr lang="en-US" dirty="0" smtClean="0"/>
              <a:t>Application Model</a:t>
            </a:r>
          </a:p>
          <a:p>
            <a:r>
              <a:rPr lang="en-US" dirty="0" smtClean="0"/>
              <a:t>Components</a:t>
            </a:r>
          </a:p>
          <a:p>
            <a:r>
              <a:rPr lang="en-US" dirty="0" smtClean="0"/>
              <a:t>Custom View</a:t>
            </a:r>
          </a:p>
          <a:p>
            <a:r>
              <a:rPr lang="en-US" dirty="0" smtClean="0"/>
              <a:t>Notification System</a:t>
            </a:r>
          </a:p>
          <a:p>
            <a:r>
              <a:rPr lang="en-US" dirty="0" smtClean="0"/>
              <a:t>Tags</a:t>
            </a:r>
          </a:p>
          <a:p>
            <a:r>
              <a:rPr lang="en-US" dirty="0" smtClean="0"/>
              <a:t>User Statistics</a:t>
            </a:r>
          </a:p>
          <a:p>
            <a:r>
              <a:rPr lang="en-US" dirty="0" smtClean="0"/>
              <a:t>Memcached</a:t>
            </a:r>
          </a:p>
          <a:p>
            <a:r>
              <a:rPr lang="en-US" dirty="0" smtClean="0"/>
              <a:t>Zookeeper Recipes</a:t>
            </a:r>
          </a:p>
          <a:p>
            <a:r>
              <a:rPr lang="en-US" dirty="0" smtClean="0"/>
              <a:t>Messages</a:t>
            </a:r>
          </a:p>
          <a:p>
            <a:r>
              <a:rPr lang="en-US" dirty="0" smtClean="0"/>
              <a:t>Groups and NLP Classification</a:t>
            </a:r>
            <a:endParaRPr lang="el-GR" dirty="0"/>
          </a:p>
        </p:txBody>
      </p:sp>
    </p:spTree>
    <p:extLst>
      <p:ext uri="{BB962C8B-B14F-4D97-AF65-F5344CB8AC3E}">
        <p14:creationId xmlns:p14="http://schemas.microsoft.com/office/powerpoint/2010/main" val="215422309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StackOverflow Community</a:t>
            </a:r>
            <a:endParaRPr lang="el-GR" dirty="0"/>
          </a:p>
        </p:txBody>
      </p:sp>
      <p:sp>
        <p:nvSpPr>
          <p:cNvPr id="3" name="Footer Placeholder 2"/>
          <p:cNvSpPr>
            <a:spLocks noGrp="1"/>
          </p:cNvSpPr>
          <p:nvPr>
            <p:ph type="ftr" sz="quarter" idx="11"/>
          </p:nvPr>
        </p:nvSpPr>
        <p:spPr/>
        <p:txBody>
          <a:bodyPr/>
          <a:lstStyle/>
          <a:p>
            <a:pPr algn="ctr"/>
            <a:r>
              <a:rPr lang="en-GB" dirty="0" smtClean="0"/>
              <a:t>Master Thesis</a:t>
            </a:r>
            <a:endParaRPr lang="en-GB" dirty="0"/>
          </a:p>
        </p:txBody>
      </p:sp>
      <p:sp>
        <p:nvSpPr>
          <p:cNvPr id="4" name="Slide Number Placeholder 3"/>
          <p:cNvSpPr>
            <a:spLocks noGrp="1"/>
          </p:cNvSpPr>
          <p:nvPr>
            <p:ph type="sldNum" sz="quarter" idx="12"/>
          </p:nvPr>
        </p:nvSpPr>
        <p:spPr/>
        <p:txBody>
          <a:bodyPr/>
          <a:lstStyle/>
          <a:p>
            <a:fld id="{5A039058-1920-4143-8EFA-8E582B1DAF65}" type="slidenum">
              <a:rPr lang="en-GB" smtClean="0"/>
              <a:pPr/>
              <a:t>12</a:t>
            </a:fld>
            <a:endParaRPr lang="en-GB"/>
          </a:p>
        </p:txBody>
      </p:sp>
      <p:pic>
        <p:nvPicPr>
          <p:cNvPr id="6" name="Content Placeholder 5"/>
          <p:cNvPicPr>
            <a:picLocks noGrp="1" noChangeAspect="1"/>
          </p:cNvPicPr>
          <p:nvPr>
            <p:ph sz="quarter" idx="1"/>
          </p:nvPr>
        </p:nvPicPr>
        <p:blipFill>
          <a:blip r:embed="rId3">
            <a:extLst>
              <a:ext uri="{28A0092B-C50C-407E-A947-70E740481C1C}">
                <a14:useLocalDpi xmlns:a14="http://schemas.microsoft.com/office/drawing/2010/main" val="0"/>
              </a:ext>
            </a:extLst>
          </a:blip>
          <a:stretch>
            <a:fillRect/>
          </a:stretch>
        </p:blipFill>
        <p:spPr>
          <a:xfrm>
            <a:off x="829652" y="4562290"/>
            <a:ext cx="7643192" cy="1794060"/>
          </a:xfr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98648" y="1112033"/>
            <a:ext cx="3759821" cy="3983712"/>
          </a:xfrm>
          <a:prstGeom prst="rect">
            <a:avLst/>
          </a:prstGeom>
        </p:spPr>
      </p:pic>
    </p:spTree>
    <p:extLst>
      <p:ext uri="{BB962C8B-B14F-4D97-AF65-F5344CB8AC3E}">
        <p14:creationId xmlns:p14="http://schemas.microsoft.com/office/powerpoint/2010/main" val="336011248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NLP Classifier</a:t>
            </a:r>
            <a:endParaRPr lang="el-GR" dirty="0"/>
          </a:p>
        </p:txBody>
      </p:sp>
      <p:sp>
        <p:nvSpPr>
          <p:cNvPr id="3" name="Footer Placeholder 2"/>
          <p:cNvSpPr>
            <a:spLocks noGrp="1"/>
          </p:cNvSpPr>
          <p:nvPr>
            <p:ph type="ftr" sz="quarter" idx="11"/>
          </p:nvPr>
        </p:nvSpPr>
        <p:spPr/>
        <p:txBody>
          <a:bodyPr/>
          <a:lstStyle/>
          <a:p>
            <a:pPr algn="ctr"/>
            <a:r>
              <a:rPr lang="en-GB" dirty="0" smtClean="0"/>
              <a:t>Master Thesis</a:t>
            </a:r>
            <a:endParaRPr lang="en-GB" dirty="0"/>
          </a:p>
        </p:txBody>
      </p:sp>
      <p:sp>
        <p:nvSpPr>
          <p:cNvPr id="4" name="Slide Number Placeholder 3"/>
          <p:cNvSpPr>
            <a:spLocks noGrp="1"/>
          </p:cNvSpPr>
          <p:nvPr>
            <p:ph type="sldNum" sz="quarter" idx="12"/>
          </p:nvPr>
        </p:nvSpPr>
        <p:spPr/>
        <p:txBody>
          <a:bodyPr/>
          <a:lstStyle/>
          <a:p>
            <a:fld id="{5A039058-1920-4143-8EFA-8E582B1DAF65}" type="slidenum">
              <a:rPr lang="en-GB" smtClean="0"/>
              <a:pPr/>
              <a:t>13</a:t>
            </a:fld>
            <a:endParaRPr lang="en-GB"/>
          </a:p>
        </p:txBody>
      </p:sp>
      <p:pic>
        <p:nvPicPr>
          <p:cNvPr id="6" name="Content Placeholder 5"/>
          <p:cNvPicPr>
            <a:picLocks noGrp="1" noChangeAspect="1"/>
          </p:cNvPicPr>
          <p:nvPr>
            <p:ph sz="quarter" idx="1"/>
          </p:nvPr>
        </p:nvPicPr>
        <p:blipFill>
          <a:blip r:embed="rId3">
            <a:extLst>
              <a:ext uri="{28A0092B-C50C-407E-A947-70E740481C1C}">
                <a14:useLocalDpi xmlns:a14="http://schemas.microsoft.com/office/drawing/2010/main" val="0"/>
              </a:ext>
            </a:extLst>
          </a:blip>
          <a:stretch>
            <a:fillRect/>
          </a:stretch>
        </p:blipFill>
        <p:spPr>
          <a:xfrm>
            <a:off x="457200" y="1539711"/>
            <a:ext cx="8229600" cy="4296103"/>
          </a:xfrm>
        </p:spPr>
      </p:pic>
    </p:spTree>
    <p:extLst>
      <p:ext uri="{BB962C8B-B14F-4D97-AF65-F5344CB8AC3E}">
        <p14:creationId xmlns:p14="http://schemas.microsoft.com/office/powerpoint/2010/main" val="316554358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NLP Topic Classification</a:t>
            </a:r>
            <a:endParaRPr lang="el-GR" dirty="0"/>
          </a:p>
        </p:txBody>
      </p:sp>
      <p:sp>
        <p:nvSpPr>
          <p:cNvPr id="3" name="Footer Placeholder 2"/>
          <p:cNvSpPr>
            <a:spLocks noGrp="1"/>
          </p:cNvSpPr>
          <p:nvPr>
            <p:ph type="ftr" sz="quarter" idx="11"/>
          </p:nvPr>
        </p:nvSpPr>
        <p:spPr/>
        <p:txBody>
          <a:bodyPr/>
          <a:lstStyle/>
          <a:p>
            <a:pPr algn="ctr"/>
            <a:r>
              <a:rPr lang="en-GB" dirty="0" smtClean="0"/>
              <a:t>Master Thesis</a:t>
            </a:r>
            <a:endParaRPr lang="en-GB" dirty="0"/>
          </a:p>
        </p:txBody>
      </p:sp>
      <p:sp>
        <p:nvSpPr>
          <p:cNvPr id="4" name="Slide Number Placeholder 3"/>
          <p:cNvSpPr>
            <a:spLocks noGrp="1"/>
          </p:cNvSpPr>
          <p:nvPr>
            <p:ph type="sldNum" sz="quarter" idx="12"/>
          </p:nvPr>
        </p:nvSpPr>
        <p:spPr/>
        <p:txBody>
          <a:bodyPr/>
          <a:lstStyle/>
          <a:p>
            <a:fld id="{5A039058-1920-4143-8EFA-8E582B1DAF65}" type="slidenum">
              <a:rPr lang="en-GB" smtClean="0"/>
              <a:pPr/>
              <a:t>14</a:t>
            </a:fld>
            <a:endParaRPr lang="en-GB"/>
          </a:p>
        </p:txBody>
      </p:sp>
      <p:pic>
        <p:nvPicPr>
          <p:cNvPr id="6" name="Content Placeholder 5"/>
          <p:cNvPicPr>
            <a:picLocks noGrp="1" noChangeAspect="1"/>
          </p:cNvPicPr>
          <p:nvPr>
            <p:ph sz="quarter" idx="1"/>
          </p:nvPr>
        </p:nvPicPr>
        <p:blipFill>
          <a:blip r:embed="rId3">
            <a:extLst>
              <a:ext uri="{28A0092B-C50C-407E-A947-70E740481C1C}">
                <a14:useLocalDpi xmlns:a14="http://schemas.microsoft.com/office/drawing/2010/main" val="0"/>
              </a:ext>
            </a:extLst>
          </a:blip>
          <a:stretch>
            <a:fillRect/>
          </a:stretch>
        </p:blipFill>
        <p:spPr>
          <a:xfrm>
            <a:off x="1331640" y="1194500"/>
            <a:ext cx="6696744" cy="5184433"/>
          </a:xfr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72618" y="4149080"/>
            <a:ext cx="3258005" cy="724001"/>
          </a:xfrm>
          <a:prstGeom prst="rect">
            <a:avLst/>
          </a:prstGeom>
        </p:spPr>
      </p:pic>
    </p:spTree>
    <p:extLst>
      <p:ext uri="{BB962C8B-B14F-4D97-AF65-F5344CB8AC3E}">
        <p14:creationId xmlns:p14="http://schemas.microsoft.com/office/powerpoint/2010/main" val="2251859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n-US" dirty="0" smtClean="0"/>
              <a:t>Evaluation</a:t>
            </a:r>
            <a:endParaRPr lang="en-GB" dirty="0"/>
          </a:p>
        </p:txBody>
      </p:sp>
      <p:sp>
        <p:nvSpPr>
          <p:cNvPr id="3" name="2 - Θέση κειμένου"/>
          <p:cNvSpPr>
            <a:spLocks noGrp="1"/>
          </p:cNvSpPr>
          <p:nvPr>
            <p:ph type="body" idx="1"/>
          </p:nvPr>
        </p:nvSpPr>
        <p:spPr/>
        <p:txBody>
          <a:bodyPr/>
          <a:lstStyle/>
          <a:p>
            <a:endParaRPr lang="en-GB"/>
          </a:p>
        </p:txBody>
      </p:sp>
      <p:sp>
        <p:nvSpPr>
          <p:cNvPr id="5" name="4 - Θέση υποσέλιδου"/>
          <p:cNvSpPr>
            <a:spLocks noGrp="1"/>
          </p:cNvSpPr>
          <p:nvPr>
            <p:ph type="ftr" sz="quarter" idx="11"/>
          </p:nvPr>
        </p:nvSpPr>
        <p:spPr/>
        <p:txBody>
          <a:bodyPr/>
          <a:lstStyle/>
          <a:p>
            <a:pPr algn="ctr"/>
            <a:r>
              <a:rPr lang="en-GB" dirty="0" smtClean="0"/>
              <a:t>Master Thesis</a:t>
            </a:r>
            <a:endParaRPr lang="en-GB" dirty="0"/>
          </a:p>
        </p:txBody>
      </p:sp>
      <p:sp>
        <p:nvSpPr>
          <p:cNvPr id="4" name="3 - Θέση αριθμού διαφάνειας"/>
          <p:cNvSpPr>
            <a:spLocks noGrp="1"/>
          </p:cNvSpPr>
          <p:nvPr>
            <p:ph type="sldNum" sz="quarter" idx="12"/>
          </p:nvPr>
        </p:nvSpPr>
        <p:spPr/>
        <p:txBody>
          <a:bodyPr/>
          <a:lstStyle/>
          <a:p>
            <a:fld id="{5A039058-1920-4143-8EFA-8E582B1DAF65}" type="slidenum">
              <a:rPr lang="en-GB" smtClean="0"/>
              <a:pPr/>
              <a:t>15</a:t>
            </a:fld>
            <a:endParaRPr lang="en-GB"/>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Interface Evaluation Process </a:t>
            </a:r>
            <a:endParaRPr lang="el-GR" dirty="0"/>
          </a:p>
        </p:txBody>
      </p:sp>
      <p:sp>
        <p:nvSpPr>
          <p:cNvPr id="3" name="Footer Placeholder 2"/>
          <p:cNvSpPr>
            <a:spLocks noGrp="1"/>
          </p:cNvSpPr>
          <p:nvPr>
            <p:ph type="ftr" sz="quarter" idx="11"/>
          </p:nvPr>
        </p:nvSpPr>
        <p:spPr/>
        <p:txBody>
          <a:bodyPr/>
          <a:lstStyle/>
          <a:p>
            <a:pPr algn="ctr"/>
            <a:r>
              <a:rPr lang="en-GB" dirty="0" smtClean="0"/>
              <a:t>Master Thesis</a:t>
            </a:r>
            <a:endParaRPr lang="en-GB" dirty="0"/>
          </a:p>
        </p:txBody>
      </p:sp>
      <p:sp>
        <p:nvSpPr>
          <p:cNvPr id="4" name="Slide Number Placeholder 3"/>
          <p:cNvSpPr>
            <a:spLocks noGrp="1"/>
          </p:cNvSpPr>
          <p:nvPr>
            <p:ph type="sldNum" sz="quarter" idx="12"/>
          </p:nvPr>
        </p:nvSpPr>
        <p:spPr/>
        <p:txBody>
          <a:bodyPr/>
          <a:lstStyle/>
          <a:p>
            <a:fld id="{5A039058-1920-4143-8EFA-8E582B1DAF65}" type="slidenum">
              <a:rPr lang="en-GB" smtClean="0"/>
              <a:pPr/>
              <a:t>16</a:t>
            </a:fld>
            <a:endParaRPr lang="en-GB"/>
          </a:p>
        </p:txBody>
      </p:sp>
      <p:sp>
        <p:nvSpPr>
          <p:cNvPr id="5" name="Content Placeholder 4"/>
          <p:cNvSpPr>
            <a:spLocks noGrp="1"/>
          </p:cNvSpPr>
          <p:nvPr>
            <p:ph sz="quarter" idx="1"/>
          </p:nvPr>
        </p:nvSpPr>
        <p:spPr/>
        <p:txBody>
          <a:bodyPr/>
          <a:lstStyle/>
          <a:p>
            <a:r>
              <a:rPr lang="en-US" dirty="0" smtClean="0"/>
              <a:t>Introduction </a:t>
            </a:r>
            <a:r>
              <a:rPr lang="en-US" dirty="0"/>
              <a:t>to the purpose of the </a:t>
            </a:r>
            <a:r>
              <a:rPr lang="en-US" dirty="0" smtClean="0"/>
              <a:t>evaluation</a:t>
            </a:r>
          </a:p>
          <a:p>
            <a:r>
              <a:rPr lang="en-US" dirty="0" smtClean="0"/>
              <a:t>Their requirements from DevOps platforms and social networking sites </a:t>
            </a:r>
            <a:endParaRPr lang="el-GR" dirty="0" smtClean="0"/>
          </a:p>
          <a:p>
            <a:r>
              <a:rPr lang="en-US" dirty="0" smtClean="0"/>
              <a:t>Walk through SNP</a:t>
            </a:r>
          </a:p>
          <a:p>
            <a:r>
              <a:rPr lang="en-US" dirty="0" smtClean="0"/>
              <a:t>Feedback regarding our SNP</a:t>
            </a:r>
            <a:endParaRPr lang="el-GR" dirty="0"/>
          </a:p>
        </p:txBody>
      </p:sp>
    </p:spTree>
    <p:extLst>
      <p:ext uri="{BB962C8B-B14F-4D97-AF65-F5344CB8AC3E}">
        <p14:creationId xmlns:p14="http://schemas.microsoft.com/office/powerpoint/2010/main" val="393929222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User’s Requirements</a:t>
            </a:r>
            <a:endParaRPr lang="el-GR" dirty="0"/>
          </a:p>
        </p:txBody>
      </p:sp>
      <p:sp>
        <p:nvSpPr>
          <p:cNvPr id="3" name="Footer Placeholder 2"/>
          <p:cNvSpPr>
            <a:spLocks noGrp="1"/>
          </p:cNvSpPr>
          <p:nvPr>
            <p:ph type="ftr" sz="quarter" idx="11"/>
          </p:nvPr>
        </p:nvSpPr>
        <p:spPr/>
        <p:txBody>
          <a:bodyPr/>
          <a:lstStyle/>
          <a:p>
            <a:pPr algn="ctr"/>
            <a:r>
              <a:rPr lang="en-GB" dirty="0" smtClean="0"/>
              <a:t>Master Thesis</a:t>
            </a:r>
            <a:endParaRPr lang="en-GB" dirty="0"/>
          </a:p>
        </p:txBody>
      </p:sp>
      <p:sp>
        <p:nvSpPr>
          <p:cNvPr id="4" name="Slide Number Placeholder 3"/>
          <p:cNvSpPr>
            <a:spLocks noGrp="1"/>
          </p:cNvSpPr>
          <p:nvPr>
            <p:ph type="sldNum" sz="quarter" idx="12"/>
          </p:nvPr>
        </p:nvSpPr>
        <p:spPr/>
        <p:txBody>
          <a:bodyPr/>
          <a:lstStyle/>
          <a:p>
            <a:fld id="{5A039058-1920-4143-8EFA-8E582B1DAF65}" type="slidenum">
              <a:rPr lang="en-GB" smtClean="0"/>
              <a:pPr/>
              <a:t>17</a:t>
            </a:fld>
            <a:endParaRPr lang="en-GB"/>
          </a:p>
        </p:txBody>
      </p:sp>
      <p:pic>
        <p:nvPicPr>
          <p:cNvPr id="6" name="Content Placeholder 5"/>
          <p:cNvPicPr>
            <a:picLocks noGrp="1" noChangeAspect="1"/>
          </p:cNvPicPr>
          <p:nvPr>
            <p:ph sz="quarter" idx="1"/>
          </p:nvPr>
        </p:nvPicPr>
        <p:blipFill>
          <a:blip r:embed="rId3">
            <a:extLst>
              <a:ext uri="{28A0092B-C50C-407E-A947-70E740481C1C}">
                <a14:useLocalDpi xmlns:a14="http://schemas.microsoft.com/office/drawing/2010/main" val="0"/>
              </a:ext>
            </a:extLst>
          </a:blip>
          <a:stretch>
            <a:fillRect/>
          </a:stretch>
        </p:blipFill>
        <p:spPr>
          <a:xfrm>
            <a:off x="457200" y="2438291"/>
            <a:ext cx="8229600" cy="2498942"/>
          </a:xfrm>
        </p:spPr>
      </p:pic>
    </p:spTree>
    <p:extLst>
      <p:ext uri="{BB962C8B-B14F-4D97-AF65-F5344CB8AC3E}">
        <p14:creationId xmlns:p14="http://schemas.microsoft.com/office/powerpoint/2010/main" val="207914996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User’s Feedback</a:t>
            </a:r>
            <a:endParaRPr lang="el-GR" dirty="0"/>
          </a:p>
        </p:txBody>
      </p:sp>
      <p:sp>
        <p:nvSpPr>
          <p:cNvPr id="3" name="Footer Placeholder 2"/>
          <p:cNvSpPr>
            <a:spLocks noGrp="1"/>
          </p:cNvSpPr>
          <p:nvPr>
            <p:ph type="ftr" sz="quarter" idx="11"/>
          </p:nvPr>
        </p:nvSpPr>
        <p:spPr/>
        <p:txBody>
          <a:bodyPr/>
          <a:lstStyle/>
          <a:p>
            <a:pPr algn="ctr"/>
            <a:r>
              <a:rPr lang="en-GB" dirty="0" smtClean="0"/>
              <a:t>Master Thesis</a:t>
            </a:r>
            <a:endParaRPr lang="en-GB" dirty="0"/>
          </a:p>
        </p:txBody>
      </p:sp>
      <p:sp>
        <p:nvSpPr>
          <p:cNvPr id="4" name="Slide Number Placeholder 3"/>
          <p:cNvSpPr>
            <a:spLocks noGrp="1"/>
          </p:cNvSpPr>
          <p:nvPr>
            <p:ph type="sldNum" sz="quarter" idx="12"/>
          </p:nvPr>
        </p:nvSpPr>
        <p:spPr/>
        <p:txBody>
          <a:bodyPr/>
          <a:lstStyle/>
          <a:p>
            <a:fld id="{5A039058-1920-4143-8EFA-8E582B1DAF65}" type="slidenum">
              <a:rPr lang="en-GB" smtClean="0"/>
              <a:pPr/>
              <a:t>18</a:t>
            </a:fld>
            <a:endParaRPr lang="en-GB"/>
          </a:p>
        </p:txBody>
      </p:sp>
      <p:pic>
        <p:nvPicPr>
          <p:cNvPr id="6" name="Content Placeholder 5"/>
          <p:cNvPicPr>
            <a:picLocks noGrp="1" noChangeAspect="1"/>
          </p:cNvPicPr>
          <p:nvPr>
            <p:ph sz="quarter" idx="1"/>
          </p:nvPr>
        </p:nvPicPr>
        <p:blipFill>
          <a:blip r:embed="rId3">
            <a:extLst>
              <a:ext uri="{28A0092B-C50C-407E-A947-70E740481C1C}">
                <a14:useLocalDpi xmlns:a14="http://schemas.microsoft.com/office/drawing/2010/main" val="0"/>
              </a:ext>
            </a:extLst>
          </a:blip>
          <a:stretch>
            <a:fillRect/>
          </a:stretch>
        </p:blipFill>
        <p:spPr>
          <a:xfrm>
            <a:off x="457200" y="1818446"/>
            <a:ext cx="8229600" cy="3738633"/>
          </a:xfrm>
        </p:spPr>
      </p:pic>
    </p:spTree>
    <p:extLst>
      <p:ext uri="{BB962C8B-B14F-4D97-AF65-F5344CB8AC3E}">
        <p14:creationId xmlns:p14="http://schemas.microsoft.com/office/powerpoint/2010/main" val="162612385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Evaluated Architecture</a:t>
            </a:r>
            <a:endParaRPr lang="el-GR" dirty="0"/>
          </a:p>
        </p:txBody>
      </p:sp>
      <p:sp>
        <p:nvSpPr>
          <p:cNvPr id="3" name="Footer Placeholder 2"/>
          <p:cNvSpPr>
            <a:spLocks noGrp="1"/>
          </p:cNvSpPr>
          <p:nvPr>
            <p:ph type="ftr" sz="quarter" idx="11"/>
          </p:nvPr>
        </p:nvSpPr>
        <p:spPr/>
        <p:txBody>
          <a:bodyPr/>
          <a:lstStyle/>
          <a:p>
            <a:pPr algn="ctr"/>
            <a:r>
              <a:rPr lang="en-GB" dirty="0" smtClean="0"/>
              <a:t>Master Thesis</a:t>
            </a:r>
            <a:endParaRPr lang="en-GB" dirty="0"/>
          </a:p>
        </p:txBody>
      </p:sp>
      <p:sp>
        <p:nvSpPr>
          <p:cNvPr id="4" name="Slide Number Placeholder 3"/>
          <p:cNvSpPr>
            <a:spLocks noGrp="1"/>
          </p:cNvSpPr>
          <p:nvPr>
            <p:ph type="sldNum" sz="quarter" idx="12"/>
          </p:nvPr>
        </p:nvSpPr>
        <p:spPr/>
        <p:txBody>
          <a:bodyPr/>
          <a:lstStyle/>
          <a:p>
            <a:fld id="{5A039058-1920-4143-8EFA-8E582B1DAF65}" type="slidenum">
              <a:rPr lang="en-GB" smtClean="0"/>
              <a:pPr/>
              <a:t>19</a:t>
            </a:fld>
            <a:endParaRPr lang="en-GB"/>
          </a:p>
        </p:txBody>
      </p:sp>
      <p:pic>
        <p:nvPicPr>
          <p:cNvPr id="8" name="Content Placeholder 7"/>
          <p:cNvPicPr>
            <a:picLocks noGrp="1" noChangeAspect="1"/>
          </p:cNvPicPr>
          <p:nvPr>
            <p:ph sz="quarter" idx="1"/>
          </p:nvPr>
        </p:nvPicPr>
        <p:blipFill>
          <a:blip r:embed="rId3">
            <a:extLst>
              <a:ext uri="{28A0092B-C50C-407E-A947-70E740481C1C}">
                <a14:useLocalDpi xmlns:a14="http://schemas.microsoft.com/office/drawing/2010/main" val="0"/>
              </a:ext>
            </a:extLst>
          </a:blip>
          <a:stretch>
            <a:fillRect/>
          </a:stretch>
        </p:blipFill>
        <p:spPr>
          <a:xfrm>
            <a:off x="2081047" y="1219200"/>
            <a:ext cx="4981905" cy="4937125"/>
          </a:xfrm>
        </p:spPr>
      </p:pic>
    </p:spTree>
    <p:extLst>
      <p:ext uri="{BB962C8B-B14F-4D97-AF65-F5344CB8AC3E}">
        <p14:creationId xmlns:p14="http://schemas.microsoft.com/office/powerpoint/2010/main" val="39810063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n-US" dirty="0" smtClean="0"/>
              <a:t>Agenda</a:t>
            </a:r>
            <a:endParaRPr lang="en-GB" dirty="0"/>
          </a:p>
        </p:txBody>
      </p:sp>
      <p:sp>
        <p:nvSpPr>
          <p:cNvPr id="5" name="4 - Θέση υποσέλιδου"/>
          <p:cNvSpPr>
            <a:spLocks noGrp="1"/>
          </p:cNvSpPr>
          <p:nvPr>
            <p:ph type="ftr" sz="quarter" idx="11"/>
          </p:nvPr>
        </p:nvSpPr>
        <p:spPr/>
        <p:txBody>
          <a:bodyPr/>
          <a:lstStyle/>
          <a:p>
            <a:pPr algn="ctr"/>
            <a:r>
              <a:rPr lang="en-GB" dirty="0" smtClean="0"/>
              <a:t>Master Thesis</a:t>
            </a:r>
            <a:endParaRPr lang="en-GB" dirty="0"/>
          </a:p>
        </p:txBody>
      </p:sp>
      <p:sp>
        <p:nvSpPr>
          <p:cNvPr id="4" name="3 - Θέση αριθμού διαφάνειας"/>
          <p:cNvSpPr>
            <a:spLocks noGrp="1"/>
          </p:cNvSpPr>
          <p:nvPr>
            <p:ph type="sldNum" sz="quarter" idx="12"/>
          </p:nvPr>
        </p:nvSpPr>
        <p:spPr/>
        <p:txBody>
          <a:bodyPr>
            <a:normAutofit/>
          </a:bodyPr>
          <a:lstStyle/>
          <a:p>
            <a:fld id="{5A039058-1920-4143-8EFA-8E582B1DAF65}" type="slidenum">
              <a:rPr lang="en-GB" smtClean="0"/>
              <a:pPr/>
              <a:t>2</a:t>
            </a:fld>
            <a:endParaRPr lang="en-GB"/>
          </a:p>
        </p:txBody>
      </p:sp>
      <p:sp>
        <p:nvSpPr>
          <p:cNvPr id="3" name="2 - Θέση περιεχομένου"/>
          <p:cNvSpPr>
            <a:spLocks noGrp="1"/>
          </p:cNvSpPr>
          <p:nvPr>
            <p:ph sz="quarter" idx="1"/>
          </p:nvPr>
        </p:nvSpPr>
        <p:spPr/>
        <p:txBody>
          <a:bodyPr>
            <a:normAutofit/>
          </a:bodyPr>
          <a:lstStyle/>
          <a:p>
            <a:r>
              <a:rPr lang="en-US" dirty="0" smtClean="0"/>
              <a:t>Introduction</a:t>
            </a:r>
            <a:endParaRPr lang="en-GB" dirty="0" smtClean="0"/>
          </a:p>
          <a:p>
            <a:r>
              <a:rPr lang="en-GB" dirty="0" smtClean="0"/>
              <a:t>Design and Implementation</a:t>
            </a:r>
          </a:p>
          <a:p>
            <a:r>
              <a:rPr lang="en-US" dirty="0" smtClean="0"/>
              <a:t>Evaluation</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Response Time (1/2)</a:t>
            </a:r>
            <a:endParaRPr lang="el-GR" dirty="0"/>
          </a:p>
        </p:txBody>
      </p:sp>
      <p:sp>
        <p:nvSpPr>
          <p:cNvPr id="3" name="Footer Placeholder 2"/>
          <p:cNvSpPr>
            <a:spLocks noGrp="1"/>
          </p:cNvSpPr>
          <p:nvPr>
            <p:ph type="ftr" sz="quarter" idx="11"/>
          </p:nvPr>
        </p:nvSpPr>
        <p:spPr/>
        <p:txBody>
          <a:bodyPr/>
          <a:lstStyle/>
          <a:p>
            <a:pPr algn="ctr"/>
            <a:r>
              <a:rPr lang="en-GB" dirty="0" smtClean="0"/>
              <a:t>Master Thesis</a:t>
            </a:r>
            <a:endParaRPr lang="en-GB" dirty="0"/>
          </a:p>
        </p:txBody>
      </p:sp>
      <p:sp>
        <p:nvSpPr>
          <p:cNvPr id="4" name="Slide Number Placeholder 3"/>
          <p:cNvSpPr>
            <a:spLocks noGrp="1"/>
          </p:cNvSpPr>
          <p:nvPr>
            <p:ph type="sldNum" sz="quarter" idx="12"/>
          </p:nvPr>
        </p:nvSpPr>
        <p:spPr/>
        <p:txBody>
          <a:bodyPr/>
          <a:lstStyle/>
          <a:p>
            <a:fld id="{5A039058-1920-4143-8EFA-8E582B1DAF65}" type="slidenum">
              <a:rPr lang="en-GB" smtClean="0"/>
              <a:pPr/>
              <a:t>20</a:t>
            </a:fld>
            <a:endParaRPr lang="en-GB"/>
          </a:p>
        </p:txBody>
      </p:sp>
      <p:pic>
        <p:nvPicPr>
          <p:cNvPr id="7" name="Content Placeholder 6"/>
          <p:cNvPicPr>
            <a:picLocks noGrp="1" noChangeAspect="1"/>
          </p:cNvPicPr>
          <p:nvPr>
            <p:ph sz="quarter" idx="1"/>
          </p:nvPr>
        </p:nvPicPr>
        <p:blipFill rotWithShape="1">
          <a:blip r:embed="rId3" cstate="print">
            <a:extLst>
              <a:ext uri="{28A0092B-C50C-407E-A947-70E740481C1C}">
                <a14:useLocalDpi xmlns:a14="http://schemas.microsoft.com/office/drawing/2010/main" val="0"/>
              </a:ext>
            </a:extLst>
          </a:blip>
          <a:srcRect l="8745" t="16865" r="6683" b="14585"/>
          <a:stretch/>
        </p:blipFill>
        <p:spPr>
          <a:xfrm>
            <a:off x="1691679" y="1412776"/>
            <a:ext cx="5904657" cy="3384376"/>
          </a:xfrm>
        </p:spPr>
      </p:pic>
      <p:graphicFrame>
        <p:nvGraphicFramePr>
          <p:cNvPr id="8" name="Table 7"/>
          <p:cNvGraphicFramePr>
            <a:graphicFrameLocks noGrp="1"/>
          </p:cNvGraphicFramePr>
          <p:nvPr>
            <p:extLst>
              <p:ext uri="{D42A27DB-BD31-4B8C-83A1-F6EECF244321}">
                <p14:modId xmlns:p14="http://schemas.microsoft.com/office/powerpoint/2010/main" val="3477949023"/>
              </p:ext>
            </p:extLst>
          </p:nvPr>
        </p:nvGraphicFramePr>
        <p:xfrm>
          <a:off x="1463823" y="4764752"/>
          <a:ext cx="6360368" cy="1112520"/>
        </p:xfrm>
        <a:graphic>
          <a:graphicData uri="http://schemas.openxmlformats.org/drawingml/2006/table">
            <a:tbl>
              <a:tblPr firstRow="1" bandRow="1">
                <a:tableStyleId>{2D5ABB26-0587-4C30-8999-92F81FD0307C}</a:tableStyleId>
              </a:tblPr>
              <a:tblGrid>
                <a:gridCol w="625737"/>
                <a:gridCol w="5734631"/>
              </a:tblGrid>
              <a:tr h="370840">
                <a:tc>
                  <a:txBody>
                    <a:bodyPr/>
                    <a:lstStyle/>
                    <a:p>
                      <a:r>
                        <a:rPr lang="en-US" dirty="0" smtClean="0">
                          <a:latin typeface="Adobe Caslon Pro" panose="0205050205050A020403" pitchFamily="18" charset="0"/>
                        </a:rPr>
                        <a:t>L1</a:t>
                      </a:r>
                      <a:endParaRPr lang="el-G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latin typeface="Adobe Caslon Pro" panose="0205050205050A020403" pitchFamily="18" charset="0"/>
                        </a:rPr>
                        <a:t>10 users request 2 applications</a:t>
                      </a:r>
                      <a:r>
                        <a:rPr lang="en-US" baseline="0" dirty="0" smtClean="0">
                          <a:latin typeface="Adobe Caslon Pro" panose="0205050205050A020403" pitchFamily="18" charset="0"/>
                        </a:rPr>
                        <a:t> and the executions of them</a:t>
                      </a:r>
                      <a:endParaRPr lang="el-G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dirty="0" smtClean="0">
                          <a:latin typeface="Adobe Caslon Pro" panose="0205050205050A020403" pitchFamily="18" charset="0"/>
                        </a:rPr>
                        <a:t>L2</a:t>
                      </a:r>
                      <a:endParaRPr lang="el-G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Adobe Caslon Pro" panose="0205050205050A020403" pitchFamily="18" charset="0"/>
                        </a:rPr>
                        <a:t>10 users request 4 applications</a:t>
                      </a:r>
                      <a:r>
                        <a:rPr lang="en-US" baseline="0" dirty="0" smtClean="0">
                          <a:latin typeface="Adobe Caslon Pro" panose="0205050205050A020403" pitchFamily="18" charset="0"/>
                        </a:rPr>
                        <a:t> and the executions of them</a:t>
                      </a:r>
                      <a:endParaRPr lang="el-GR"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dirty="0" smtClean="0">
                          <a:latin typeface="Adobe Caslon Pro" panose="0205050205050A020403" pitchFamily="18" charset="0"/>
                        </a:rPr>
                        <a:t>L3</a:t>
                      </a:r>
                      <a:endParaRPr lang="el-G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Adobe Caslon Pro" panose="0205050205050A020403" pitchFamily="18" charset="0"/>
                        </a:rPr>
                        <a:t>10 users request 8 applications</a:t>
                      </a:r>
                      <a:r>
                        <a:rPr lang="en-US" baseline="0" dirty="0" smtClean="0">
                          <a:latin typeface="Adobe Caslon Pro" panose="0205050205050A020403" pitchFamily="18" charset="0"/>
                        </a:rPr>
                        <a:t> and the executions of them</a:t>
                      </a:r>
                      <a:endParaRPr lang="el-GR"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5723350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Response Time (2/2)</a:t>
            </a:r>
            <a:endParaRPr lang="el-GR" dirty="0"/>
          </a:p>
        </p:txBody>
      </p:sp>
      <p:sp>
        <p:nvSpPr>
          <p:cNvPr id="3" name="Footer Placeholder 2"/>
          <p:cNvSpPr>
            <a:spLocks noGrp="1"/>
          </p:cNvSpPr>
          <p:nvPr>
            <p:ph type="ftr" sz="quarter" idx="11"/>
          </p:nvPr>
        </p:nvSpPr>
        <p:spPr/>
        <p:txBody>
          <a:bodyPr/>
          <a:lstStyle/>
          <a:p>
            <a:pPr algn="ctr"/>
            <a:r>
              <a:rPr lang="en-GB" dirty="0" smtClean="0"/>
              <a:t>Master Thesis</a:t>
            </a:r>
            <a:endParaRPr lang="en-GB" dirty="0"/>
          </a:p>
        </p:txBody>
      </p:sp>
      <p:sp>
        <p:nvSpPr>
          <p:cNvPr id="4" name="Slide Number Placeholder 3"/>
          <p:cNvSpPr>
            <a:spLocks noGrp="1"/>
          </p:cNvSpPr>
          <p:nvPr>
            <p:ph type="sldNum" sz="quarter" idx="12"/>
          </p:nvPr>
        </p:nvSpPr>
        <p:spPr/>
        <p:txBody>
          <a:bodyPr/>
          <a:lstStyle/>
          <a:p>
            <a:fld id="{5A039058-1920-4143-8EFA-8E582B1DAF65}" type="slidenum">
              <a:rPr lang="en-GB" smtClean="0"/>
              <a:pPr/>
              <a:t>21</a:t>
            </a:fld>
            <a:endParaRPr lang="en-GB"/>
          </a:p>
        </p:txBody>
      </p:sp>
      <p:pic>
        <p:nvPicPr>
          <p:cNvPr id="6" name="Content Placeholder 5"/>
          <p:cNvPicPr>
            <a:picLocks noGrp="1" noChangeAspect="1"/>
          </p:cNvPicPr>
          <p:nvPr>
            <p:ph sz="quarter" idx="1"/>
          </p:nvPr>
        </p:nvPicPr>
        <p:blipFill>
          <a:blip r:embed="rId3" cstate="print">
            <a:extLst>
              <a:ext uri="{28A0092B-C50C-407E-A947-70E740481C1C}">
                <a14:useLocalDpi xmlns:a14="http://schemas.microsoft.com/office/drawing/2010/main" val="0"/>
              </a:ext>
            </a:extLst>
          </a:blip>
          <a:stretch>
            <a:fillRect/>
          </a:stretch>
        </p:blipFill>
        <p:spPr>
          <a:xfrm>
            <a:off x="1087781" y="1219200"/>
            <a:ext cx="6968438" cy="4937125"/>
          </a:xfrm>
        </p:spPr>
      </p:pic>
    </p:spTree>
    <p:extLst>
      <p:ext uri="{BB962C8B-B14F-4D97-AF65-F5344CB8AC3E}">
        <p14:creationId xmlns:p14="http://schemas.microsoft.com/office/powerpoint/2010/main" val="159713332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CPU Utilization (1/2)</a:t>
            </a:r>
            <a:endParaRPr lang="el-GR" dirty="0"/>
          </a:p>
        </p:txBody>
      </p:sp>
      <p:sp>
        <p:nvSpPr>
          <p:cNvPr id="3" name="Footer Placeholder 2"/>
          <p:cNvSpPr>
            <a:spLocks noGrp="1"/>
          </p:cNvSpPr>
          <p:nvPr>
            <p:ph type="ftr" sz="quarter" idx="11"/>
          </p:nvPr>
        </p:nvSpPr>
        <p:spPr/>
        <p:txBody>
          <a:bodyPr/>
          <a:lstStyle/>
          <a:p>
            <a:pPr algn="ctr"/>
            <a:r>
              <a:rPr lang="en-GB" dirty="0" smtClean="0"/>
              <a:t>Master </a:t>
            </a:r>
            <a:r>
              <a:rPr lang="en-US" dirty="0"/>
              <a:t>T</a:t>
            </a:r>
            <a:r>
              <a:rPr lang="en-GB" dirty="0" err="1" smtClean="0"/>
              <a:t>hesis</a:t>
            </a:r>
            <a:endParaRPr lang="en-GB" dirty="0"/>
          </a:p>
        </p:txBody>
      </p:sp>
      <p:sp>
        <p:nvSpPr>
          <p:cNvPr id="4" name="Slide Number Placeholder 3"/>
          <p:cNvSpPr>
            <a:spLocks noGrp="1"/>
          </p:cNvSpPr>
          <p:nvPr>
            <p:ph type="sldNum" sz="quarter" idx="12"/>
          </p:nvPr>
        </p:nvSpPr>
        <p:spPr/>
        <p:txBody>
          <a:bodyPr/>
          <a:lstStyle/>
          <a:p>
            <a:fld id="{5A039058-1920-4143-8EFA-8E582B1DAF65}" type="slidenum">
              <a:rPr lang="en-GB" smtClean="0"/>
              <a:pPr/>
              <a:t>22</a:t>
            </a:fld>
            <a:endParaRPr lang="en-GB"/>
          </a:p>
        </p:txBody>
      </p:sp>
      <p:pic>
        <p:nvPicPr>
          <p:cNvPr id="6" name="Content Placeholder 5"/>
          <p:cNvPicPr>
            <a:picLocks noGrp="1" noChangeAspect="1"/>
          </p:cNvPicPr>
          <p:nvPr>
            <p:ph sz="quarter" idx="1"/>
          </p:nvPr>
        </p:nvPicPr>
        <p:blipFill rotWithShape="1">
          <a:blip r:embed="rId3" cstate="print">
            <a:extLst>
              <a:ext uri="{28A0092B-C50C-407E-A947-70E740481C1C}">
                <a14:useLocalDpi xmlns:a14="http://schemas.microsoft.com/office/drawing/2010/main" val="0"/>
              </a:ext>
            </a:extLst>
          </a:blip>
          <a:srcRect l="5375" t="17274" r="5376" b="17643"/>
          <a:stretch/>
        </p:blipFill>
        <p:spPr>
          <a:xfrm>
            <a:off x="140237" y="2060847"/>
            <a:ext cx="8680236" cy="2808313"/>
          </a:xfrm>
        </p:spPr>
      </p:pic>
    </p:spTree>
    <p:extLst>
      <p:ext uri="{BB962C8B-B14F-4D97-AF65-F5344CB8AC3E}">
        <p14:creationId xmlns:p14="http://schemas.microsoft.com/office/powerpoint/2010/main" val="10851060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CPU Utilization </a:t>
            </a:r>
            <a:r>
              <a:rPr lang="en-US" dirty="0" smtClean="0"/>
              <a:t>(2/2</a:t>
            </a:r>
            <a:r>
              <a:rPr lang="en-US" dirty="0"/>
              <a:t>)</a:t>
            </a:r>
            <a:endParaRPr lang="el-GR" dirty="0"/>
          </a:p>
        </p:txBody>
      </p:sp>
      <p:sp>
        <p:nvSpPr>
          <p:cNvPr id="3" name="Footer Placeholder 2"/>
          <p:cNvSpPr>
            <a:spLocks noGrp="1"/>
          </p:cNvSpPr>
          <p:nvPr>
            <p:ph type="ftr" sz="quarter" idx="11"/>
          </p:nvPr>
        </p:nvSpPr>
        <p:spPr/>
        <p:txBody>
          <a:bodyPr/>
          <a:lstStyle/>
          <a:p>
            <a:pPr algn="ctr"/>
            <a:r>
              <a:rPr lang="en-GB" dirty="0" smtClean="0"/>
              <a:t>Master Thesis</a:t>
            </a:r>
            <a:endParaRPr lang="en-GB" dirty="0"/>
          </a:p>
        </p:txBody>
      </p:sp>
      <p:sp>
        <p:nvSpPr>
          <p:cNvPr id="4" name="Slide Number Placeholder 3"/>
          <p:cNvSpPr>
            <a:spLocks noGrp="1"/>
          </p:cNvSpPr>
          <p:nvPr>
            <p:ph type="sldNum" sz="quarter" idx="12"/>
          </p:nvPr>
        </p:nvSpPr>
        <p:spPr/>
        <p:txBody>
          <a:bodyPr/>
          <a:lstStyle/>
          <a:p>
            <a:fld id="{5A039058-1920-4143-8EFA-8E582B1DAF65}" type="slidenum">
              <a:rPr lang="en-GB" smtClean="0"/>
              <a:pPr/>
              <a:t>23</a:t>
            </a:fld>
            <a:endParaRPr lang="en-GB"/>
          </a:p>
        </p:txBody>
      </p:sp>
      <p:pic>
        <p:nvPicPr>
          <p:cNvPr id="6" name="Content Placeholder 5"/>
          <p:cNvPicPr>
            <a:picLocks noGrp="1" noChangeAspect="1"/>
          </p:cNvPicPr>
          <p:nvPr>
            <p:ph sz="quarter" idx="1"/>
          </p:nvPr>
        </p:nvPicPr>
        <p:blipFill>
          <a:blip r:embed="rId3">
            <a:extLst>
              <a:ext uri="{28A0092B-C50C-407E-A947-70E740481C1C}">
                <a14:useLocalDpi xmlns:a14="http://schemas.microsoft.com/office/drawing/2010/main" val="0"/>
              </a:ext>
            </a:extLst>
          </a:blip>
          <a:stretch>
            <a:fillRect/>
          </a:stretch>
        </p:blipFill>
        <p:spPr>
          <a:xfrm>
            <a:off x="628712" y="1219200"/>
            <a:ext cx="7886576" cy="4937125"/>
          </a:xfrm>
        </p:spPr>
      </p:pic>
    </p:spTree>
    <p:extLst>
      <p:ext uri="{BB962C8B-B14F-4D97-AF65-F5344CB8AC3E}">
        <p14:creationId xmlns:p14="http://schemas.microsoft.com/office/powerpoint/2010/main" val="190186760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900336"/>
          </a:xfrm>
        </p:spPr>
        <p:txBody>
          <a:bodyPr/>
          <a:lstStyle/>
          <a:p>
            <a:r>
              <a:rPr lang="en-US" dirty="0" smtClean="0"/>
              <a:t>NLP classification evaluation</a:t>
            </a:r>
            <a:endParaRPr lang="el-GR" dirty="0"/>
          </a:p>
        </p:txBody>
      </p:sp>
      <p:sp>
        <p:nvSpPr>
          <p:cNvPr id="3" name="Footer Placeholder 2"/>
          <p:cNvSpPr>
            <a:spLocks noGrp="1"/>
          </p:cNvSpPr>
          <p:nvPr>
            <p:ph type="ftr" sz="quarter" idx="11"/>
          </p:nvPr>
        </p:nvSpPr>
        <p:spPr/>
        <p:txBody>
          <a:bodyPr/>
          <a:lstStyle/>
          <a:p>
            <a:pPr algn="ctr"/>
            <a:r>
              <a:rPr lang="en-GB" dirty="0" smtClean="0"/>
              <a:t>Master </a:t>
            </a:r>
            <a:r>
              <a:rPr lang="en-US" dirty="0" smtClean="0"/>
              <a:t>Thesis</a:t>
            </a:r>
            <a:endParaRPr lang="en-GB" dirty="0"/>
          </a:p>
        </p:txBody>
      </p:sp>
      <p:sp>
        <p:nvSpPr>
          <p:cNvPr id="4" name="Slide Number Placeholder 3"/>
          <p:cNvSpPr>
            <a:spLocks noGrp="1"/>
          </p:cNvSpPr>
          <p:nvPr>
            <p:ph type="sldNum" sz="quarter" idx="12"/>
          </p:nvPr>
        </p:nvSpPr>
        <p:spPr/>
        <p:txBody>
          <a:bodyPr/>
          <a:lstStyle/>
          <a:p>
            <a:fld id="{5A039058-1920-4143-8EFA-8E582B1DAF65}" type="slidenum">
              <a:rPr lang="en-GB" smtClean="0"/>
              <a:pPr/>
              <a:t>24</a:t>
            </a:fld>
            <a:endParaRPr lang="en-GB"/>
          </a:p>
        </p:txBody>
      </p:sp>
      <p:pic>
        <p:nvPicPr>
          <p:cNvPr id="6" name="Content Placeholder 5"/>
          <p:cNvPicPr>
            <a:picLocks noGrp="1" noChangeAspect="1"/>
          </p:cNvPicPr>
          <p:nvPr>
            <p:ph sz="quarter" idx="1"/>
          </p:nvPr>
        </p:nvPicPr>
        <p:blipFill>
          <a:blip r:embed="rId3">
            <a:extLst>
              <a:ext uri="{28A0092B-C50C-407E-A947-70E740481C1C}">
                <a14:useLocalDpi xmlns:a14="http://schemas.microsoft.com/office/drawing/2010/main" val="0"/>
              </a:ext>
            </a:extLst>
          </a:blip>
          <a:stretch>
            <a:fillRect/>
          </a:stretch>
        </p:blipFill>
        <p:spPr>
          <a:xfrm>
            <a:off x="687088" y="2636912"/>
            <a:ext cx="7701336" cy="1827246"/>
          </a:xfrm>
        </p:spPr>
      </p:pic>
    </p:spTree>
    <p:extLst>
      <p:ext uri="{BB962C8B-B14F-4D97-AF65-F5344CB8AC3E}">
        <p14:creationId xmlns:p14="http://schemas.microsoft.com/office/powerpoint/2010/main" val="264772842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n-US" dirty="0" smtClean="0"/>
              <a:t>Conclusion </a:t>
            </a:r>
            <a:endParaRPr lang="el-GR" dirty="0"/>
          </a:p>
        </p:txBody>
      </p:sp>
      <p:sp>
        <p:nvSpPr>
          <p:cNvPr id="3" name="2 - Θέση υποσέλιδου"/>
          <p:cNvSpPr>
            <a:spLocks noGrp="1"/>
          </p:cNvSpPr>
          <p:nvPr>
            <p:ph type="ftr" sz="quarter" idx="11"/>
          </p:nvPr>
        </p:nvSpPr>
        <p:spPr/>
        <p:txBody>
          <a:bodyPr/>
          <a:lstStyle/>
          <a:p>
            <a:pPr algn="ctr"/>
            <a:r>
              <a:rPr lang="en-GB" dirty="0"/>
              <a:t>Master Thesis</a:t>
            </a:r>
          </a:p>
        </p:txBody>
      </p:sp>
      <p:sp>
        <p:nvSpPr>
          <p:cNvPr id="4" name="3 - Θέση αριθμού διαφάνειας"/>
          <p:cNvSpPr>
            <a:spLocks noGrp="1"/>
          </p:cNvSpPr>
          <p:nvPr>
            <p:ph type="sldNum" sz="quarter" idx="12"/>
          </p:nvPr>
        </p:nvSpPr>
        <p:spPr/>
        <p:txBody>
          <a:bodyPr/>
          <a:lstStyle/>
          <a:p>
            <a:fld id="{5A039058-1920-4143-8EFA-8E582B1DAF65}" type="slidenum">
              <a:rPr lang="en-GB" smtClean="0"/>
              <a:pPr/>
              <a:t>25</a:t>
            </a:fld>
            <a:endParaRPr lang="en-GB"/>
          </a:p>
        </p:txBody>
      </p:sp>
      <p:sp>
        <p:nvSpPr>
          <p:cNvPr id="5" name="4 - Θέση περιεχομένου"/>
          <p:cNvSpPr>
            <a:spLocks noGrp="1"/>
          </p:cNvSpPr>
          <p:nvPr>
            <p:ph sz="quarter" idx="1"/>
          </p:nvPr>
        </p:nvSpPr>
        <p:spPr/>
        <p:txBody>
          <a:bodyPr/>
          <a:lstStyle/>
          <a:p>
            <a:r>
              <a:rPr lang="en-US" dirty="0" smtClean="0"/>
              <a:t>Contributions</a:t>
            </a:r>
          </a:p>
          <a:p>
            <a:pPr lvl="1"/>
            <a:r>
              <a:rPr lang="en-US" dirty="0" smtClean="0"/>
              <a:t>Extensive User Evaluation</a:t>
            </a:r>
          </a:p>
          <a:p>
            <a:pPr lvl="1"/>
            <a:r>
              <a:rPr lang="en-US" dirty="0" smtClean="0"/>
              <a:t>A social network User Interface is implemented for DevOps cloud deployment specialists.</a:t>
            </a:r>
          </a:p>
          <a:p>
            <a:pPr lvl="1"/>
            <a:r>
              <a:rPr lang="en-US" dirty="0" smtClean="0"/>
              <a:t>A </a:t>
            </a:r>
            <a:r>
              <a:rPr lang="en-US" dirty="0" smtClean="0"/>
              <a:t>scalable system architecture of our SNP is presented.</a:t>
            </a:r>
          </a:p>
          <a:p>
            <a:pPr lvl="1"/>
            <a:r>
              <a:rPr lang="en-US" dirty="0"/>
              <a:t>The SN Platform can perform NLP classification on the user’s input.</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 Θέση υποσέλιδου"/>
          <p:cNvSpPr>
            <a:spLocks noGrp="1"/>
          </p:cNvSpPr>
          <p:nvPr>
            <p:ph type="ftr" sz="quarter" idx="11"/>
          </p:nvPr>
        </p:nvSpPr>
        <p:spPr/>
        <p:txBody>
          <a:bodyPr/>
          <a:lstStyle/>
          <a:p>
            <a:pPr algn="ctr"/>
            <a:r>
              <a:rPr lang="en-GB" dirty="0"/>
              <a:t>Master Thesis</a:t>
            </a:r>
          </a:p>
        </p:txBody>
      </p:sp>
      <p:sp>
        <p:nvSpPr>
          <p:cNvPr id="4" name="3 - Θέση αριθμού διαφάνειας"/>
          <p:cNvSpPr>
            <a:spLocks noGrp="1"/>
          </p:cNvSpPr>
          <p:nvPr>
            <p:ph type="sldNum" sz="quarter" idx="12"/>
          </p:nvPr>
        </p:nvSpPr>
        <p:spPr/>
        <p:txBody>
          <a:bodyPr/>
          <a:lstStyle/>
          <a:p>
            <a:fld id="{5A039058-1920-4143-8EFA-8E582B1DAF65}" type="slidenum">
              <a:rPr lang="en-GB" smtClean="0"/>
              <a:pPr/>
              <a:t>26</a:t>
            </a:fld>
            <a:endParaRPr lang="en-GB" dirty="0"/>
          </a:p>
        </p:txBody>
      </p:sp>
      <p:sp>
        <p:nvSpPr>
          <p:cNvPr id="5" name="4 - Θέση περιεχομένου"/>
          <p:cNvSpPr>
            <a:spLocks noGrp="1"/>
          </p:cNvSpPr>
          <p:nvPr>
            <p:ph sz="quarter" idx="1"/>
          </p:nvPr>
        </p:nvSpPr>
        <p:spPr/>
        <p:txBody>
          <a:bodyPr>
            <a:normAutofit/>
          </a:bodyPr>
          <a:lstStyle/>
          <a:p>
            <a:pPr>
              <a:buNone/>
            </a:pPr>
            <a:r>
              <a:rPr lang="en-US" sz="7200" dirty="0" smtClean="0"/>
              <a:t>Thank you</a:t>
            </a:r>
            <a:endParaRPr lang="el-GR" sz="72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n-US" dirty="0" smtClean="0"/>
              <a:t>introduction</a:t>
            </a:r>
            <a:endParaRPr lang="en-GB" dirty="0"/>
          </a:p>
        </p:txBody>
      </p:sp>
      <p:sp>
        <p:nvSpPr>
          <p:cNvPr id="3" name="2 - Θέση κειμένου"/>
          <p:cNvSpPr>
            <a:spLocks noGrp="1"/>
          </p:cNvSpPr>
          <p:nvPr>
            <p:ph type="body" idx="1"/>
          </p:nvPr>
        </p:nvSpPr>
        <p:spPr/>
        <p:txBody>
          <a:bodyPr/>
          <a:lstStyle/>
          <a:p>
            <a:endParaRPr lang="en-GB"/>
          </a:p>
        </p:txBody>
      </p:sp>
      <p:sp>
        <p:nvSpPr>
          <p:cNvPr id="5" name="4 - Θέση υποσέλιδου"/>
          <p:cNvSpPr>
            <a:spLocks noGrp="1"/>
          </p:cNvSpPr>
          <p:nvPr>
            <p:ph type="ftr" sz="quarter" idx="11"/>
          </p:nvPr>
        </p:nvSpPr>
        <p:spPr/>
        <p:txBody>
          <a:bodyPr/>
          <a:lstStyle/>
          <a:p>
            <a:pPr algn="ctr"/>
            <a:r>
              <a:rPr lang="en-GB" dirty="0" smtClean="0"/>
              <a:t>Master Thesis</a:t>
            </a:r>
            <a:endParaRPr lang="en-GB" dirty="0"/>
          </a:p>
        </p:txBody>
      </p:sp>
      <p:sp>
        <p:nvSpPr>
          <p:cNvPr id="4" name="3 - Θέση αριθμού διαφάνειας"/>
          <p:cNvSpPr>
            <a:spLocks noGrp="1"/>
          </p:cNvSpPr>
          <p:nvPr>
            <p:ph type="sldNum" sz="quarter" idx="12"/>
          </p:nvPr>
        </p:nvSpPr>
        <p:spPr/>
        <p:txBody>
          <a:bodyPr/>
          <a:lstStyle/>
          <a:p>
            <a:fld id="{5A039058-1920-4143-8EFA-8E582B1DAF65}" type="slidenum">
              <a:rPr lang="en-GB" smtClean="0"/>
              <a:pPr/>
              <a:t>3</a:t>
            </a:fld>
            <a:endParaRPr lang="en-GB"/>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n-US" dirty="0" smtClean="0"/>
              <a:t>Context </a:t>
            </a:r>
            <a:endParaRPr lang="en-GB" dirty="0"/>
          </a:p>
        </p:txBody>
      </p:sp>
      <p:sp>
        <p:nvSpPr>
          <p:cNvPr id="13" name="12 - Θέση υποσέλιδου"/>
          <p:cNvSpPr>
            <a:spLocks noGrp="1"/>
          </p:cNvSpPr>
          <p:nvPr>
            <p:ph type="ftr" sz="quarter" idx="11"/>
          </p:nvPr>
        </p:nvSpPr>
        <p:spPr/>
        <p:txBody>
          <a:bodyPr/>
          <a:lstStyle/>
          <a:p>
            <a:pPr algn="ctr"/>
            <a:r>
              <a:rPr lang="en-GB" dirty="0"/>
              <a:t>Master Thesis</a:t>
            </a:r>
          </a:p>
        </p:txBody>
      </p:sp>
      <p:sp>
        <p:nvSpPr>
          <p:cNvPr id="11" name="10 - Θέση αριθμού διαφάνειας"/>
          <p:cNvSpPr>
            <a:spLocks noGrp="1"/>
          </p:cNvSpPr>
          <p:nvPr>
            <p:ph type="sldNum" sz="quarter" idx="12"/>
          </p:nvPr>
        </p:nvSpPr>
        <p:spPr/>
        <p:txBody>
          <a:bodyPr>
            <a:normAutofit/>
          </a:bodyPr>
          <a:lstStyle/>
          <a:p>
            <a:fld id="{5A039058-1920-4143-8EFA-8E582B1DAF65}" type="slidenum">
              <a:rPr lang="en-GB" smtClean="0"/>
              <a:pPr/>
              <a:t>4</a:t>
            </a:fld>
            <a:endParaRPr lang="en-GB"/>
          </a:p>
        </p:txBody>
      </p:sp>
      <p:pic>
        <p:nvPicPr>
          <p:cNvPr id="4" name="3 - Θέση περιεχομένου" descr="MDE.jpg"/>
          <p:cNvPicPr>
            <a:picLocks noGrp="1" noChangeAspect="1"/>
          </p:cNvPicPr>
          <p:nvPr>
            <p:ph sz="quarter" idx="1"/>
          </p:nvPr>
        </p:nvPicPr>
        <p:blipFill>
          <a:blip r:embed="rId3" cstate="print"/>
          <a:stretch>
            <a:fillRect/>
          </a:stretch>
        </p:blipFill>
        <p:spPr>
          <a:xfrm>
            <a:off x="4286268" y="3450721"/>
            <a:ext cx="2857500" cy="1171575"/>
          </a:xfrm>
        </p:spPr>
      </p:pic>
      <p:sp>
        <p:nvSpPr>
          <p:cNvPr id="5" name="4 - TextBox"/>
          <p:cNvSpPr txBox="1"/>
          <p:nvPr/>
        </p:nvSpPr>
        <p:spPr>
          <a:xfrm>
            <a:off x="90065" y="4226312"/>
            <a:ext cx="3338927" cy="1938992"/>
          </a:xfrm>
          <a:prstGeom prst="rect">
            <a:avLst/>
          </a:prstGeom>
          <a:noFill/>
          <a:ln w="28575">
            <a:solidFill>
              <a:srgbClr val="00B0F0"/>
            </a:solidFill>
          </a:ln>
        </p:spPr>
        <p:txBody>
          <a:bodyPr wrap="none" rtlCol="0">
            <a:spAutoFit/>
          </a:bodyPr>
          <a:lstStyle/>
          <a:p>
            <a:r>
              <a:rPr lang="en-GB" sz="2400" dirty="0" smtClean="0"/>
              <a:t>improves </a:t>
            </a:r>
          </a:p>
          <a:p>
            <a:pPr>
              <a:buFont typeface="Arial" pitchFamily="34" charset="0"/>
              <a:buChar char="•"/>
            </a:pPr>
            <a:r>
              <a:rPr lang="en-GB" sz="2400" dirty="0" smtClean="0"/>
              <a:t> productivity </a:t>
            </a:r>
          </a:p>
          <a:p>
            <a:pPr>
              <a:buFont typeface="Arial" pitchFamily="34" charset="0"/>
              <a:buChar char="•"/>
            </a:pPr>
            <a:r>
              <a:rPr lang="en-GB" sz="2400" dirty="0" smtClean="0"/>
              <a:t> quality</a:t>
            </a:r>
          </a:p>
          <a:p>
            <a:pPr>
              <a:buFont typeface="Arial" pitchFamily="34" charset="0"/>
              <a:buChar char="•"/>
            </a:pPr>
            <a:r>
              <a:rPr lang="en-GB" sz="2400" dirty="0" smtClean="0"/>
              <a:t> cost-effectiveness </a:t>
            </a:r>
          </a:p>
          <a:p>
            <a:r>
              <a:rPr lang="en-GB" sz="2400" dirty="0" smtClean="0"/>
              <a:t>of software development</a:t>
            </a:r>
            <a:endParaRPr lang="en-GB" sz="2400" dirty="0"/>
          </a:p>
        </p:txBody>
      </p:sp>
      <p:pic>
        <p:nvPicPr>
          <p:cNvPr id="7" name="6 - Εικόνα" descr="c-is-for-camel.png"/>
          <p:cNvPicPr>
            <a:picLocks noChangeAspect="1"/>
          </p:cNvPicPr>
          <p:nvPr/>
        </p:nvPicPr>
        <p:blipFill>
          <a:blip r:embed="rId4" cstate="print"/>
          <a:stretch>
            <a:fillRect/>
          </a:stretch>
        </p:blipFill>
        <p:spPr>
          <a:xfrm>
            <a:off x="5940152" y="1283406"/>
            <a:ext cx="1714512" cy="2217602"/>
          </a:xfrm>
          <a:prstGeom prst="rect">
            <a:avLst/>
          </a:prstGeom>
        </p:spPr>
      </p:pic>
      <p:pic>
        <p:nvPicPr>
          <p:cNvPr id="8" name="7 - Εικόνα" descr="paasage.jpg"/>
          <p:cNvPicPr>
            <a:picLocks noChangeAspect="1"/>
          </p:cNvPicPr>
          <p:nvPr/>
        </p:nvPicPr>
        <p:blipFill>
          <a:blip r:embed="rId5" cstate="print"/>
          <a:stretch>
            <a:fillRect/>
          </a:stretch>
        </p:blipFill>
        <p:spPr>
          <a:xfrm>
            <a:off x="314681" y="2677871"/>
            <a:ext cx="3017292" cy="1327193"/>
          </a:xfrm>
          <a:prstGeom prst="rect">
            <a:avLst/>
          </a:prstGeom>
        </p:spPr>
      </p:pic>
      <p:pic>
        <p:nvPicPr>
          <p:cNvPr id="9" name="8 - Εικόνα" descr="Logo-CDO.png"/>
          <p:cNvPicPr>
            <a:picLocks noChangeAspect="1"/>
          </p:cNvPicPr>
          <p:nvPr/>
        </p:nvPicPr>
        <p:blipFill>
          <a:blip r:embed="rId6" cstate="print"/>
          <a:stretch>
            <a:fillRect/>
          </a:stretch>
        </p:blipFill>
        <p:spPr>
          <a:xfrm>
            <a:off x="7358082" y="3286124"/>
            <a:ext cx="1447797" cy="904873"/>
          </a:xfrm>
          <a:prstGeom prst="rect">
            <a:avLst/>
          </a:prstGeom>
        </p:spPr>
      </p:pic>
      <p:pic>
        <p:nvPicPr>
          <p:cNvPr id="10" name="9 - Εικόνα" descr="chef_logo.png"/>
          <p:cNvPicPr>
            <a:picLocks noChangeAspect="1"/>
          </p:cNvPicPr>
          <p:nvPr/>
        </p:nvPicPr>
        <p:blipFill>
          <a:blip r:embed="rId7" cstate="print"/>
          <a:stretch>
            <a:fillRect/>
          </a:stretch>
        </p:blipFill>
        <p:spPr>
          <a:xfrm>
            <a:off x="5857884" y="4572008"/>
            <a:ext cx="2643206" cy="1071411"/>
          </a:xfrm>
          <a:prstGeom prst="rect">
            <a:avLst/>
          </a:prstGeom>
        </p:spPr>
      </p:pic>
      <p:sp>
        <p:nvSpPr>
          <p:cNvPr id="12" name="11 - Διάσημα"/>
          <p:cNvSpPr/>
          <p:nvPr/>
        </p:nvSpPr>
        <p:spPr>
          <a:xfrm flipH="1">
            <a:off x="3563888" y="2857496"/>
            <a:ext cx="928694" cy="2071702"/>
          </a:xfrm>
          <a:prstGeom prst="chevron">
            <a:avLst>
              <a:gd name="adj" fmla="val 5848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pic>
        <p:nvPicPr>
          <p:cNvPr id="3" name="Picture 2"/>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068832" y="1163350"/>
            <a:ext cx="2147535" cy="2040158"/>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n-US" dirty="0" smtClean="0"/>
              <a:t>Research goal</a:t>
            </a:r>
            <a:endParaRPr lang="en-GB" dirty="0"/>
          </a:p>
        </p:txBody>
      </p:sp>
      <p:sp>
        <p:nvSpPr>
          <p:cNvPr id="5" name="4 - Θέση υποσέλιδου"/>
          <p:cNvSpPr>
            <a:spLocks noGrp="1"/>
          </p:cNvSpPr>
          <p:nvPr>
            <p:ph type="ftr" sz="quarter" idx="11"/>
          </p:nvPr>
        </p:nvSpPr>
        <p:spPr/>
        <p:txBody>
          <a:bodyPr/>
          <a:lstStyle/>
          <a:p>
            <a:pPr algn="ctr"/>
            <a:r>
              <a:rPr lang="en-GB" dirty="0"/>
              <a:t>Master Thesis</a:t>
            </a:r>
          </a:p>
        </p:txBody>
      </p:sp>
      <p:sp>
        <p:nvSpPr>
          <p:cNvPr id="4" name="3 - Θέση αριθμού διαφάνειας"/>
          <p:cNvSpPr>
            <a:spLocks noGrp="1"/>
          </p:cNvSpPr>
          <p:nvPr>
            <p:ph type="sldNum" sz="quarter" idx="12"/>
          </p:nvPr>
        </p:nvSpPr>
        <p:spPr/>
        <p:txBody>
          <a:bodyPr>
            <a:normAutofit/>
          </a:bodyPr>
          <a:lstStyle/>
          <a:p>
            <a:fld id="{5A039058-1920-4143-8EFA-8E582B1DAF65}" type="slidenum">
              <a:rPr lang="en-GB" smtClean="0"/>
              <a:pPr/>
              <a:t>5</a:t>
            </a:fld>
            <a:endParaRPr lang="en-GB"/>
          </a:p>
        </p:txBody>
      </p:sp>
      <p:pic>
        <p:nvPicPr>
          <p:cNvPr id="6" name="Content Placeholder 5"/>
          <p:cNvPicPr>
            <a:picLocks noGrp="1" noChangeAspect="1"/>
          </p:cNvPicPr>
          <p:nvPr>
            <p:ph sz="quarter" idx="1"/>
          </p:nvPr>
        </p:nvPicPr>
        <p:blipFill>
          <a:blip r:embed="rId3" cstate="print">
            <a:extLst>
              <a:ext uri="{28A0092B-C50C-407E-A947-70E740481C1C}">
                <a14:useLocalDpi xmlns:a14="http://schemas.microsoft.com/office/drawing/2010/main" val="0"/>
              </a:ext>
            </a:extLst>
          </a:blip>
          <a:stretch>
            <a:fillRect/>
          </a:stretch>
        </p:blipFill>
        <p:spPr>
          <a:xfrm>
            <a:off x="2737311" y="1219200"/>
            <a:ext cx="3669377" cy="4937125"/>
          </a:xfr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Contributions</a:t>
            </a:r>
            <a:endParaRPr lang="el-GR" dirty="0"/>
          </a:p>
        </p:txBody>
      </p:sp>
      <p:sp>
        <p:nvSpPr>
          <p:cNvPr id="3" name="Footer Placeholder 2"/>
          <p:cNvSpPr>
            <a:spLocks noGrp="1"/>
          </p:cNvSpPr>
          <p:nvPr>
            <p:ph type="ftr" sz="quarter" idx="11"/>
          </p:nvPr>
        </p:nvSpPr>
        <p:spPr/>
        <p:txBody>
          <a:bodyPr/>
          <a:lstStyle/>
          <a:p>
            <a:pPr algn="ctr"/>
            <a:r>
              <a:rPr lang="en-GB" dirty="0" smtClean="0"/>
              <a:t>Master Thesis</a:t>
            </a:r>
            <a:endParaRPr lang="en-GB" dirty="0"/>
          </a:p>
        </p:txBody>
      </p:sp>
      <p:sp>
        <p:nvSpPr>
          <p:cNvPr id="4" name="Slide Number Placeholder 3"/>
          <p:cNvSpPr>
            <a:spLocks noGrp="1"/>
          </p:cNvSpPr>
          <p:nvPr>
            <p:ph type="sldNum" sz="quarter" idx="12"/>
          </p:nvPr>
        </p:nvSpPr>
        <p:spPr/>
        <p:txBody>
          <a:bodyPr/>
          <a:lstStyle/>
          <a:p>
            <a:fld id="{5A039058-1920-4143-8EFA-8E582B1DAF65}" type="slidenum">
              <a:rPr lang="en-GB" smtClean="0"/>
              <a:pPr/>
              <a:t>6</a:t>
            </a:fld>
            <a:endParaRPr lang="en-GB"/>
          </a:p>
        </p:txBody>
      </p:sp>
      <p:sp>
        <p:nvSpPr>
          <p:cNvPr id="5" name="Content Placeholder 4"/>
          <p:cNvSpPr>
            <a:spLocks noGrp="1"/>
          </p:cNvSpPr>
          <p:nvPr>
            <p:ph sz="quarter" idx="1"/>
          </p:nvPr>
        </p:nvSpPr>
        <p:spPr/>
        <p:txBody>
          <a:bodyPr/>
          <a:lstStyle/>
          <a:p>
            <a:r>
              <a:rPr lang="en-US" dirty="0" smtClean="0"/>
              <a:t>The Social Networking Platform (SNP) brings the executions histories of the CAMEL models to the end users.</a:t>
            </a:r>
          </a:p>
          <a:p>
            <a:r>
              <a:rPr lang="en-US" dirty="0" smtClean="0"/>
              <a:t>The SNP can scale and provide near-real time response time.</a:t>
            </a:r>
          </a:p>
          <a:p>
            <a:r>
              <a:rPr lang="en-US" dirty="0" smtClean="0"/>
              <a:t>They used known techniques of Natural Language Processing for the user input.</a:t>
            </a:r>
          </a:p>
          <a:p>
            <a:r>
              <a:rPr lang="en-US" dirty="0" smtClean="0"/>
              <a:t>User Interface evaluation</a:t>
            </a:r>
          </a:p>
          <a:p>
            <a:endParaRPr lang="el-GR" dirty="0"/>
          </a:p>
        </p:txBody>
      </p:sp>
    </p:spTree>
    <p:extLst>
      <p:ext uri="{BB962C8B-B14F-4D97-AF65-F5344CB8AC3E}">
        <p14:creationId xmlns:p14="http://schemas.microsoft.com/office/powerpoint/2010/main" val="54327865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normAutofit/>
          </a:bodyPr>
          <a:lstStyle/>
          <a:p>
            <a:r>
              <a:rPr lang="en-GB" dirty="0" smtClean="0"/>
              <a:t>Design and Implementation</a:t>
            </a:r>
            <a:br>
              <a:rPr lang="en-GB" dirty="0" smtClean="0"/>
            </a:br>
            <a:endParaRPr lang="en-GB" dirty="0"/>
          </a:p>
        </p:txBody>
      </p:sp>
      <p:sp>
        <p:nvSpPr>
          <p:cNvPr id="3" name="2 - Θέση κειμένου"/>
          <p:cNvSpPr>
            <a:spLocks noGrp="1"/>
          </p:cNvSpPr>
          <p:nvPr>
            <p:ph type="body" idx="1"/>
          </p:nvPr>
        </p:nvSpPr>
        <p:spPr/>
        <p:txBody>
          <a:bodyPr/>
          <a:lstStyle/>
          <a:p>
            <a:endParaRPr lang="en-GB" dirty="0"/>
          </a:p>
        </p:txBody>
      </p:sp>
      <p:sp>
        <p:nvSpPr>
          <p:cNvPr id="5" name="4 - Θέση υποσέλιδου"/>
          <p:cNvSpPr>
            <a:spLocks noGrp="1"/>
          </p:cNvSpPr>
          <p:nvPr>
            <p:ph type="ftr" sz="quarter" idx="11"/>
          </p:nvPr>
        </p:nvSpPr>
        <p:spPr/>
        <p:txBody>
          <a:bodyPr/>
          <a:lstStyle/>
          <a:p>
            <a:pPr algn="ctr"/>
            <a:r>
              <a:rPr lang="en-GB" dirty="0"/>
              <a:t>Master Thesis</a:t>
            </a:r>
          </a:p>
        </p:txBody>
      </p:sp>
      <p:sp>
        <p:nvSpPr>
          <p:cNvPr id="4" name="3 - Θέση αριθμού διαφάνειας"/>
          <p:cNvSpPr>
            <a:spLocks noGrp="1"/>
          </p:cNvSpPr>
          <p:nvPr>
            <p:ph type="sldNum" sz="quarter" idx="12"/>
          </p:nvPr>
        </p:nvSpPr>
        <p:spPr/>
        <p:txBody>
          <a:bodyPr/>
          <a:lstStyle/>
          <a:p>
            <a:fld id="{5A039058-1920-4143-8EFA-8E582B1DAF65}" type="slidenum">
              <a:rPr lang="en-GB" smtClean="0"/>
              <a:pPr/>
              <a:t>7</a:t>
            </a:fld>
            <a:endParaRPr lang="en-GB"/>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n-US" dirty="0" smtClean="0"/>
              <a:t>CAMEL family</a:t>
            </a:r>
            <a:endParaRPr lang="el-GR" dirty="0"/>
          </a:p>
        </p:txBody>
      </p:sp>
      <p:sp>
        <p:nvSpPr>
          <p:cNvPr id="3" name="2 - Θέση υποσέλιδου"/>
          <p:cNvSpPr>
            <a:spLocks noGrp="1"/>
          </p:cNvSpPr>
          <p:nvPr>
            <p:ph type="ftr" sz="quarter" idx="11"/>
          </p:nvPr>
        </p:nvSpPr>
        <p:spPr/>
        <p:txBody>
          <a:bodyPr/>
          <a:lstStyle/>
          <a:p>
            <a:pPr algn="ctr"/>
            <a:r>
              <a:rPr lang="en-GB" dirty="0"/>
              <a:t>Master Thesis</a:t>
            </a:r>
          </a:p>
        </p:txBody>
      </p:sp>
      <p:sp>
        <p:nvSpPr>
          <p:cNvPr id="4" name="3 - Θέση αριθμού διαφάνειας"/>
          <p:cNvSpPr>
            <a:spLocks noGrp="1"/>
          </p:cNvSpPr>
          <p:nvPr>
            <p:ph type="sldNum" sz="quarter" idx="12"/>
          </p:nvPr>
        </p:nvSpPr>
        <p:spPr/>
        <p:txBody>
          <a:bodyPr/>
          <a:lstStyle/>
          <a:p>
            <a:fld id="{5A039058-1920-4143-8EFA-8E582B1DAF65}" type="slidenum">
              <a:rPr lang="en-GB" smtClean="0"/>
              <a:pPr/>
              <a:t>8</a:t>
            </a:fld>
            <a:endParaRPr lang="en-GB"/>
          </a:p>
        </p:txBody>
      </p:sp>
      <p:pic>
        <p:nvPicPr>
          <p:cNvPr id="7" name="Content Placeholder 6"/>
          <p:cNvPicPr>
            <a:picLocks noGrp="1" noChangeAspect="1"/>
          </p:cNvPicPr>
          <p:nvPr>
            <p:ph sz="quarter" idx="1"/>
          </p:nvPr>
        </p:nvPicPr>
        <p:blipFill>
          <a:blip r:embed="rId3">
            <a:extLst>
              <a:ext uri="{28A0092B-C50C-407E-A947-70E740481C1C}">
                <a14:useLocalDpi xmlns:a14="http://schemas.microsoft.com/office/drawing/2010/main" val="0"/>
              </a:ext>
            </a:extLst>
          </a:blip>
          <a:stretch>
            <a:fillRect/>
          </a:stretch>
        </p:blipFill>
        <p:spPr>
          <a:xfrm>
            <a:off x="2178349" y="2087762"/>
            <a:ext cx="4787301" cy="3200000"/>
          </a:xfr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Social Networking </a:t>
            </a:r>
            <a:r>
              <a:rPr lang="en-US" smtClean="0"/>
              <a:t>Engine Architecture </a:t>
            </a:r>
            <a:endParaRPr lang="el-GR"/>
          </a:p>
        </p:txBody>
      </p:sp>
      <p:sp>
        <p:nvSpPr>
          <p:cNvPr id="3" name="Footer Placeholder 2"/>
          <p:cNvSpPr>
            <a:spLocks noGrp="1"/>
          </p:cNvSpPr>
          <p:nvPr>
            <p:ph type="ftr" sz="quarter" idx="11"/>
          </p:nvPr>
        </p:nvSpPr>
        <p:spPr/>
        <p:txBody>
          <a:bodyPr/>
          <a:lstStyle/>
          <a:p>
            <a:pPr algn="ctr"/>
            <a:r>
              <a:rPr lang="en-GB" dirty="0" smtClean="0"/>
              <a:t>Master Thesis</a:t>
            </a:r>
            <a:endParaRPr lang="en-GB" dirty="0"/>
          </a:p>
        </p:txBody>
      </p:sp>
      <p:sp>
        <p:nvSpPr>
          <p:cNvPr id="4" name="Slide Number Placeholder 3"/>
          <p:cNvSpPr>
            <a:spLocks noGrp="1"/>
          </p:cNvSpPr>
          <p:nvPr>
            <p:ph type="sldNum" sz="quarter" idx="12"/>
          </p:nvPr>
        </p:nvSpPr>
        <p:spPr/>
        <p:txBody>
          <a:bodyPr/>
          <a:lstStyle/>
          <a:p>
            <a:fld id="{5A039058-1920-4143-8EFA-8E582B1DAF65}" type="slidenum">
              <a:rPr lang="en-GB" smtClean="0"/>
              <a:pPr/>
              <a:t>9</a:t>
            </a:fld>
            <a:endParaRPr lang="en-GB"/>
          </a:p>
        </p:txBody>
      </p:sp>
      <p:pic>
        <p:nvPicPr>
          <p:cNvPr id="6" name="Content Placeholder 5"/>
          <p:cNvPicPr>
            <a:picLocks noGrp="1" noChangeAspect="1"/>
          </p:cNvPicPr>
          <p:nvPr>
            <p:ph sz="quarter" idx="1"/>
          </p:nvPr>
        </p:nvPicPr>
        <p:blipFill>
          <a:blip r:embed="rId3">
            <a:extLst>
              <a:ext uri="{28A0092B-C50C-407E-A947-70E740481C1C}">
                <a14:useLocalDpi xmlns:a14="http://schemas.microsoft.com/office/drawing/2010/main" val="0"/>
              </a:ext>
            </a:extLst>
          </a:blip>
          <a:stretch>
            <a:fillRect/>
          </a:stretch>
        </p:blipFill>
        <p:spPr>
          <a:xfrm>
            <a:off x="457200" y="2139899"/>
            <a:ext cx="8229600" cy="3095726"/>
          </a:xfrm>
        </p:spPr>
      </p:pic>
    </p:spTree>
    <p:extLst>
      <p:ext uri="{BB962C8B-B14F-4D97-AF65-F5344CB8AC3E}">
        <p14:creationId xmlns:p14="http://schemas.microsoft.com/office/powerpoint/2010/main" val="189994164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Ρίζες">
  <a:themeElements>
    <a:clrScheme name="Ρίζες">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Ρίζες">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Ρίζες">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Θέμα του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4008</TotalTime>
  <Words>2959</Words>
  <Application>Microsoft Office PowerPoint</Application>
  <PresentationFormat>On-screen Show (4:3)</PresentationFormat>
  <Paragraphs>240</Paragraphs>
  <Slides>26</Slides>
  <Notes>25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26</vt:i4>
      </vt:variant>
    </vt:vector>
  </HeadingPairs>
  <TitlesOfParts>
    <vt:vector size="35" baseType="lpstr">
      <vt:lpstr>Adobe Caslon Pro</vt:lpstr>
      <vt:lpstr>Arial</vt:lpstr>
      <vt:lpstr>Bookman Old Style</vt:lpstr>
      <vt:lpstr>Calibri</vt:lpstr>
      <vt:lpstr>Cambria</vt:lpstr>
      <vt:lpstr>Gill Sans MT</vt:lpstr>
      <vt:lpstr>Wingdings</vt:lpstr>
      <vt:lpstr>Wingdings 3</vt:lpstr>
      <vt:lpstr>Ρίζες</vt:lpstr>
      <vt:lpstr>Design and implementation of a social networking platform for cloud deployment specialists</vt:lpstr>
      <vt:lpstr>Agenda</vt:lpstr>
      <vt:lpstr>introduction</vt:lpstr>
      <vt:lpstr>Context </vt:lpstr>
      <vt:lpstr>Research goal</vt:lpstr>
      <vt:lpstr>Contributions</vt:lpstr>
      <vt:lpstr>Design and Implementation </vt:lpstr>
      <vt:lpstr>CAMEL family</vt:lpstr>
      <vt:lpstr>Social Networking Engine Architecture </vt:lpstr>
      <vt:lpstr>System Architecture</vt:lpstr>
      <vt:lpstr>New Plugins of Social Networking Engine</vt:lpstr>
      <vt:lpstr>StackOverflow Community</vt:lpstr>
      <vt:lpstr>NLP Classifier</vt:lpstr>
      <vt:lpstr>NLP Topic Classification</vt:lpstr>
      <vt:lpstr>Evaluation</vt:lpstr>
      <vt:lpstr>User Interface Evaluation Process </vt:lpstr>
      <vt:lpstr>User’s Requirements</vt:lpstr>
      <vt:lpstr>User’s Feedback</vt:lpstr>
      <vt:lpstr>Evaluated Architecture</vt:lpstr>
      <vt:lpstr>Response Time (1/2)</vt:lpstr>
      <vt:lpstr>Response Time (2/2)</vt:lpstr>
      <vt:lpstr>CPU Utilization (1/2)</vt:lpstr>
      <vt:lpstr>CPU Utilization (2/2)</vt:lpstr>
      <vt:lpstr>NLP classification evaluation</vt:lpstr>
      <vt:lpstr>Conclusion </vt:lpstr>
      <vt:lpstr>PowerPoint Presentation</vt:lpstr>
    </vt:vector>
  </TitlesOfParts>
  <Company>home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Reducing the complexity of model-driven design and deployment of multi-cloud applications</dc:title>
  <dc:creator>manos</dc:creator>
  <cp:lastModifiedBy>christos papoulas</cp:lastModifiedBy>
  <cp:revision>291</cp:revision>
  <dcterms:created xsi:type="dcterms:W3CDTF">2015-06-10T07:30:13Z</dcterms:created>
  <dcterms:modified xsi:type="dcterms:W3CDTF">2015-09-16T12:20:38Z</dcterms:modified>
</cp:coreProperties>
</file>