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67121" autoAdjust="0"/>
  </p:normalViewPr>
  <p:slideViewPr>
    <p:cSldViewPr>
      <p:cViewPr varScale="1">
        <p:scale>
          <a:sx n="46" d="100"/>
          <a:sy n="46" d="100"/>
        </p:scale>
        <p:origin x="143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9/24/2015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Να</a:t>
            </a:r>
            <a:r>
              <a:rPr lang="el-GR" baseline="0" dirty="0" smtClean="0"/>
              <a:t> ένα παράδειγμα όπου μια ερώτηση 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effectiveness</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Κάποιος θα μπορούσε να κοιτάξει έναν μηχανικό σχηματισμό των </a:t>
            </a:r>
            <a:r>
              <a:rPr lang="en-US" baseline="0" dirty="0" smtClean="0"/>
              <a:t>queries. </a:t>
            </a:r>
            <a:r>
              <a:rPr lang="el-GR" baseline="0" dirty="0" smtClean="0"/>
              <a:t>Εμείς θεωρούμε ότι αυτό είναι δύσκολο. Αυτό που κάναμε είναι κάτι το ενδιάμεσο.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 </a:t>
            </a:r>
            <a:r>
              <a:rPr lang="el-GR" baseline="0" dirty="0" smtClean="0"/>
              <a:t>και το σύστημα από μόνο του μετά να εμφανίζει αυτή την απάντηση. </a:t>
            </a:r>
            <a:endParaRPr lang="en-US" baseline="0" dirty="0" smtClean="0"/>
          </a:p>
          <a:p>
            <a:endParaRPr lang="en-US" dirty="0" smtClean="0"/>
          </a:p>
          <a:p>
            <a:endParaRPr lang="en-US" dirty="0" smtClean="0"/>
          </a:p>
          <a:p>
            <a:r>
              <a:rPr lang="el-GR" dirty="0" smtClean="0"/>
              <a:t>Αν</a:t>
            </a:r>
            <a:r>
              <a:rPr lang="el-GR" baseline="0" dirty="0" smtClean="0"/>
              <a:t> ερχόταν μια ερώτηση όπως… </a:t>
            </a:r>
            <a:r>
              <a:rPr lang="en-US" dirty="0" smtClean="0"/>
              <a:t>Which deployments of </a:t>
            </a:r>
            <a:r>
              <a:rPr lang="en-US" dirty="0" err="1" smtClean="0"/>
              <a:t>JEnterprise</a:t>
            </a:r>
            <a:r>
              <a:rPr lang="en-US" dirty="0" smtClean="0"/>
              <a:t> provide the best performance for the lowest cost in a multi-cloud setup?</a:t>
            </a:r>
            <a:endParaRPr lang="en-US" baseline="0" dirty="0" smtClean="0"/>
          </a:p>
          <a:p>
            <a:endParaRPr lang="en-US" baseline="0" dirty="0" smtClean="0"/>
          </a:p>
          <a:p>
            <a:r>
              <a:rPr lang="el-GR" baseline="0" dirty="0" smtClean="0"/>
              <a:t>Στόχος να κάνουμε </a:t>
            </a:r>
            <a:r>
              <a:rPr lang="en-US" baseline="0" dirty="0" smtClean="0"/>
              <a:t>narrow-down</a:t>
            </a:r>
            <a:r>
              <a:rPr lang="el-GR" baseline="0" dirty="0" smtClean="0"/>
              <a:t> τις </a:t>
            </a:r>
            <a:r>
              <a:rPr lang="en-US" baseline="0" dirty="0" smtClean="0"/>
              <a:t>classes</a:t>
            </a:r>
            <a:r>
              <a:rPr lang="el-GR" baseline="0" dirty="0" smtClean="0"/>
              <a:t>, ώστε να μειώσουμε όσον το δυνατόν περισσότερο τις πιθανές </a:t>
            </a:r>
            <a:r>
              <a:rPr lang="el-GR" baseline="0" dirty="0" err="1" smtClean="0"/>
              <a:t>απαντησεις</a:t>
            </a:r>
            <a:r>
              <a:rPr lang="en-US" baseline="0" dirty="0" smtClean="0"/>
              <a:t>.</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Ως </a:t>
            </a:r>
            <a:r>
              <a:rPr lang="en-US" dirty="0" smtClean="0"/>
              <a:t>training</a:t>
            </a:r>
            <a:r>
              <a:rPr lang="en-US" baseline="0" dirty="0" smtClean="0"/>
              <a:t> data </a:t>
            </a:r>
            <a:r>
              <a:rPr lang="el-GR" baseline="0" dirty="0" smtClean="0"/>
              <a:t>χρησιμοποιήθηκαν ερωτήσεις από το </a:t>
            </a:r>
            <a:r>
              <a:rPr lang="en-US" baseline="0" dirty="0" smtClean="0"/>
              <a:t>SO. </a:t>
            </a:r>
            <a:r>
              <a:rPr lang="el-GR" baseline="0" dirty="0" smtClean="0"/>
              <a:t>Εκεί υπάρχει αρκετή πληροφορία η οποία θα ενδιέφερε τους </a:t>
            </a:r>
            <a:r>
              <a:rPr lang="en-US" baseline="0" dirty="0" smtClean="0"/>
              <a:t>DevOps </a:t>
            </a:r>
            <a:r>
              <a:rPr lang="el-GR" baseline="0" dirty="0" smtClean="0"/>
              <a:t>χρήστες. </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r>
              <a:rPr lang="el-GR" baseline="0" dirty="0" smtClean="0"/>
              <a:t>Έτσι χρησιμοποιήσαμε ερωτήσεις με σχετικά</a:t>
            </a:r>
            <a:r>
              <a:rPr lang="en-US" baseline="0" dirty="0" smtClean="0"/>
              <a:t> tags </a:t>
            </a:r>
            <a:r>
              <a:rPr lang="el-GR" baseline="0" dirty="0" smtClean="0"/>
              <a:t>για να μπορούμε να κάνουμε </a:t>
            </a:r>
            <a:r>
              <a:rPr lang="en-US" baseline="0" dirty="0" smtClean="0"/>
              <a:t>train </a:t>
            </a:r>
            <a:r>
              <a:rPr lang="el-GR" baseline="0" dirty="0" smtClean="0"/>
              <a:t>το δικό μας δίκτυο.</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r>
              <a:rPr lang="el-GR" baseline="0" dirty="0" smtClean="0"/>
              <a:t>Τα </a:t>
            </a:r>
            <a:r>
              <a:rPr lang="en-US" baseline="0" dirty="0" smtClean="0"/>
              <a:t>tags </a:t>
            </a:r>
            <a:r>
              <a:rPr lang="el-GR" baseline="0" dirty="0" smtClean="0"/>
              <a:t>αυτά χρησιμοποιήθηκαν ως κατηγορίες για τον δικό μας </a:t>
            </a:r>
            <a:r>
              <a:rPr lang="en-US" baseline="0" dirty="0" smtClean="0"/>
              <a:t>classifier.</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Προχωρώντας λοιπόν,</a:t>
            </a:r>
          </a:p>
          <a:p>
            <a:r>
              <a:rPr lang="el-GR" baseline="0" dirty="0" smtClean="0"/>
              <a:t>Ουσιαστικά, χρησιμοποιήσαμε ένα εργαλείο, το οποίο δέχεται πρώτα ένα σύνολο δεδομένων, το οποίο είναι χωρισμένο σε </a:t>
            </a:r>
            <a:r>
              <a:rPr lang="en-US" baseline="0" dirty="0" smtClean="0"/>
              <a:t>classes</a:t>
            </a:r>
            <a:r>
              <a:rPr lang="el-GR" baseline="0" dirty="0" smtClean="0"/>
              <a:t>/κατηγορίες χρησιμοποιώντας τα </a:t>
            </a:r>
            <a:r>
              <a:rPr lang="en-US" baseline="0" dirty="0" smtClean="0"/>
              <a:t>tags,</a:t>
            </a:r>
            <a:r>
              <a:rPr lang="el-GR" baseline="0" dirty="0" smtClean="0"/>
              <a:t> 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Λίγο πιο συγκεκριμένα για το </a:t>
            </a:r>
            <a:r>
              <a:rPr lang="en-US" baseline="0" dirty="0" smtClean="0"/>
              <a:t>NLP Topic Classification,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77500" lnSpcReduction="20000"/>
          </a:bodyPr>
          <a:lstStyle/>
          <a:p>
            <a:r>
              <a:rPr lang="el-GR" sz="1200" kern="1200" dirty="0" smtClean="0">
                <a:solidFill>
                  <a:schemeClr val="tx1"/>
                </a:solidFill>
                <a:effectLst/>
                <a:latin typeface="+mn-lt"/>
                <a:ea typeface="+mn-ea"/>
                <a:cs typeface="+mn-cs"/>
              </a:rPr>
              <a:t>Το κοινωνικό δίκτυο</a:t>
            </a:r>
            <a:r>
              <a:rPr lang="el-GR" sz="1200" kern="1200" baseline="0" dirty="0" smtClean="0">
                <a:solidFill>
                  <a:schemeClr val="tx1"/>
                </a:solidFill>
                <a:effectLst/>
                <a:latin typeface="+mn-lt"/>
                <a:ea typeface="+mn-ea"/>
                <a:cs typeface="+mn-cs"/>
              </a:rPr>
              <a:t> που παρουσιάζεται σε αυτήν την εργασία έχει ως στόχο τους </a:t>
            </a:r>
            <a:r>
              <a:rPr lang="en-US" sz="1200" kern="1200" baseline="0" dirty="0" smtClean="0">
                <a:solidFill>
                  <a:schemeClr val="tx1"/>
                </a:solidFill>
                <a:effectLst/>
                <a:latin typeface="+mn-lt"/>
                <a:ea typeface="+mn-ea"/>
                <a:cs typeface="+mn-cs"/>
              </a:rPr>
              <a:t>DevOps users</a:t>
            </a:r>
            <a:r>
              <a:rPr lang="el-GR" sz="1200" kern="1200" baseline="0" dirty="0" smtClean="0">
                <a:solidFill>
                  <a:schemeClr val="tx1"/>
                </a:solidFill>
                <a:effectLst/>
                <a:latin typeface="+mn-lt"/>
                <a:ea typeface="+mn-ea"/>
                <a:cs typeface="+mn-cs"/>
              </a:rPr>
              <a:t>(όπου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είναι τα αρχικά από το </a:t>
            </a:r>
            <a:r>
              <a:rPr lang="en-US" sz="1200" kern="1200" baseline="0" dirty="0" smtClean="0">
                <a:solidFill>
                  <a:schemeClr val="tx1"/>
                </a:solidFill>
                <a:effectLst/>
                <a:latin typeface="+mn-lt"/>
                <a:ea typeface="+mn-ea"/>
                <a:cs typeface="+mn-cs"/>
              </a:rPr>
              <a:t>Development and Operations</a:t>
            </a:r>
            <a:r>
              <a:rPr lang="el-GR" sz="1200" kern="1200" baseline="0" dirty="0" smtClean="0">
                <a:solidFill>
                  <a:schemeClr val="tx1"/>
                </a:solidFill>
                <a:effectLst/>
                <a:latin typeface="+mn-lt"/>
                <a:ea typeface="+mn-ea"/>
                <a:cs typeface="+mn-cs"/>
              </a:rPr>
              <a:t>), οι οποίοι είναι μ</a:t>
            </a:r>
            <a:r>
              <a:rPr lang="el-GR" sz="1200" kern="1200" dirty="0" smtClean="0">
                <a:solidFill>
                  <a:schemeClr val="tx1"/>
                </a:solidFill>
                <a:effectLst/>
                <a:latin typeface="+mn-lt"/>
                <a:ea typeface="+mn-ea"/>
                <a:cs typeface="+mn-cs"/>
              </a:rPr>
              <a:t>ια νέα τάση στην ΙΤ </a:t>
            </a:r>
            <a:r>
              <a:rPr lang="en-US" sz="1200" kern="1200" dirty="0" smtClean="0">
                <a:solidFill>
                  <a:schemeClr val="tx1"/>
                </a:solidFill>
                <a:effectLst/>
                <a:latin typeface="+mn-lt"/>
                <a:ea typeface="+mn-ea"/>
                <a:cs typeface="+mn-cs"/>
              </a:rPr>
              <a:t>industry</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και αποτελεί την τομή του </a:t>
            </a:r>
            <a:r>
              <a:rPr lang="en-US" sz="1200" kern="1200" baseline="0" dirty="0" smtClean="0">
                <a:solidFill>
                  <a:schemeClr val="tx1"/>
                </a:solidFill>
                <a:effectLst/>
                <a:latin typeface="+mn-lt"/>
                <a:ea typeface="+mn-ea"/>
                <a:cs typeface="+mn-cs"/>
              </a:rPr>
              <a:t>software engineering</a:t>
            </a:r>
            <a:r>
              <a:rPr lang="el-GR" sz="1200" kern="1200" baseline="0" dirty="0" smtClean="0">
                <a:solidFill>
                  <a:schemeClr val="tx1"/>
                </a:solidFill>
                <a:effectLst/>
                <a:latin typeface="+mn-lt"/>
                <a:ea typeface="+mn-ea"/>
                <a:cs typeface="+mn-cs"/>
              </a:rPr>
              <a:t>, των </a:t>
            </a:r>
            <a:r>
              <a:rPr lang="en-US" sz="1200" kern="1200" baseline="0" dirty="0" smtClean="0">
                <a:solidFill>
                  <a:schemeClr val="tx1"/>
                </a:solidFill>
                <a:effectLst/>
                <a:latin typeface="+mn-lt"/>
                <a:ea typeface="+mn-ea"/>
                <a:cs typeface="+mn-cs"/>
              </a:rPr>
              <a:t>IT operations</a:t>
            </a:r>
            <a:r>
              <a:rPr lang="el-GR" sz="1200" kern="1200" baseline="0" dirty="0" smtClean="0">
                <a:solidFill>
                  <a:schemeClr val="tx1"/>
                </a:solidFill>
                <a:effectLst/>
                <a:latin typeface="+mn-lt"/>
                <a:ea typeface="+mn-ea"/>
                <a:cs typeface="+mn-cs"/>
              </a:rPr>
              <a:t> και του </a:t>
            </a:r>
            <a:r>
              <a:rPr lang="en-US" sz="1200" kern="1200" baseline="0" dirty="0" smtClean="0">
                <a:solidFill>
                  <a:schemeClr val="tx1"/>
                </a:solidFill>
                <a:effectLst/>
                <a:latin typeface="+mn-lt"/>
                <a:ea typeface="+mn-ea"/>
                <a:cs typeface="+mn-cs"/>
              </a:rPr>
              <a:t>Quality Assurance. </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Σήμερα, οι </a:t>
            </a:r>
            <a:r>
              <a:rPr lang="en-US" sz="1200" kern="1200" dirty="0"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χρήστες </a:t>
            </a:r>
            <a:r>
              <a:rPr lang="el-GR" sz="1200" kern="1200" dirty="0" smtClean="0">
                <a:solidFill>
                  <a:schemeClr val="tx1"/>
                </a:solidFill>
                <a:effectLst/>
                <a:latin typeface="+mn-lt"/>
                <a:ea typeface="+mn-ea"/>
                <a:cs typeface="+mn-cs"/>
              </a:rPr>
              <a:t>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αυτόματα εργαλεία όπως: το </a:t>
            </a:r>
            <a:r>
              <a:rPr lang="en-US" sz="1200" kern="1200" dirty="0" smtClean="0">
                <a:solidFill>
                  <a:schemeClr val="tx1"/>
                </a:solidFill>
                <a:effectLst/>
                <a:latin typeface="+mn-lt"/>
                <a:ea typeface="+mn-ea"/>
                <a:cs typeface="+mn-cs"/>
              </a:rPr>
              <a:t>Chef supermarket</a:t>
            </a:r>
            <a:r>
              <a:rPr lang="el-GR" sz="1200" kern="1200" baseline="0" dirty="0" smtClean="0">
                <a:solidFill>
                  <a:schemeClr val="tx1"/>
                </a:solidFill>
                <a:effectLst/>
                <a:latin typeface="+mn-lt"/>
                <a:ea typeface="+mn-ea"/>
                <a:cs typeface="+mn-cs"/>
              </a:rPr>
              <a:t> ή </a:t>
            </a: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IBM Bluemix </a:t>
            </a:r>
            <a:r>
              <a:rPr lang="el-GR" sz="1200" kern="1200" dirty="0" smtClean="0">
                <a:solidFill>
                  <a:schemeClr val="tx1"/>
                </a:solidFill>
                <a:effectLst/>
                <a:latin typeface="+mn-lt"/>
                <a:ea typeface="+mn-ea"/>
                <a:cs typeface="+mn-cs"/>
              </a:rPr>
              <a:t>τα</a:t>
            </a:r>
            <a:r>
              <a:rPr lang="el-GR" sz="1200" kern="1200" baseline="0" dirty="0" smtClean="0">
                <a:solidFill>
                  <a:schemeClr val="tx1"/>
                </a:solidFill>
                <a:effectLst/>
                <a:latin typeface="+mn-lt"/>
                <a:ea typeface="+mn-ea"/>
                <a:cs typeface="+mn-cs"/>
              </a:rPr>
              <a:t> οποία είναι</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εργαλεία</a:t>
            </a:r>
            <a:r>
              <a:rPr lang="el-GR" sz="1200" kern="1200" baseline="0" dirty="0" smtClean="0">
                <a:solidFill>
                  <a:schemeClr val="tx1"/>
                </a:solidFill>
                <a:effectLst/>
                <a:latin typeface="+mn-lt"/>
                <a:ea typeface="+mn-ea"/>
                <a:cs typeface="+mn-cs"/>
              </a:rPr>
              <a:t> γνωστά για </a:t>
            </a:r>
            <a:r>
              <a:rPr lang="en-US" sz="1200" kern="1200" baseline="0" dirty="0" smtClean="0">
                <a:solidFill>
                  <a:schemeClr val="tx1"/>
                </a:solidFill>
                <a:effectLst/>
                <a:latin typeface="+mn-lt"/>
                <a:ea typeface="+mn-ea"/>
                <a:cs typeface="+mn-cs"/>
              </a:rPr>
              <a:t>release engineering </a:t>
            </a:r>
            <a:r>
              <a:rPr lang="el-GR" sz="1200" kern="1200" baseline="0" dirty="0" smtClean="0">
                <a:solidFill>
                  <a:schemeClr val="tx1"/>
                </a:solidFill>
                <a:effectLst/>
                <a:latin typeface="+mn-lt"/>
                <a:ea typeface="+mn-ea"/>
                <a:cs typeface="+mn-cs"/>
              </a:rPr>
              <a:t>και βοηθάνε στο </a:t>
            </a:r>
            <a:r>
              <a:rPr lang="en-US" sz="1200" kern="1200" baseline="0" dirty="0" smtClean="0">
                <a:solidFill>
                  <a:schemeClr val="tx1"/>
                </a:solidFill>
                <a:effectLst/>
                <a:latin typeface="+mn-lt"/>
                <a:ea typeface="+mn-ea"/>
                <a:cs typeface="+mn-cs"/>
              </a:rPr>
              <a:t>design description</a:t>
            </a:r>
            <a:r>
              <a:rPr lang="el-GR" sz="1200" kern="1200" baseline="0" dirty="0" smtClean="0">
                <a:solidFill>
                  <a:schemeClr val="tx1"/>
                </a:solidFill>
                <a:effectLst/>
                <a:latin typeface="+mn-lt"/>
                <a:ea typeface="+mn-ea"/>
                <a:cs typeface="+mn-cs"/>
              </a:rPr>
              <a:t> του </a:t>
            </a:r>
            <a:r>
              <a:rPr lang="en-US" sz="1200" kern="1200" baseline="0" dirty="0" smtClean="0">
                <a:solidFill>
                  <a:schemeClr val="tx1"/>
                </a:solidFill>
                <a:effectLst/>
                <a:latin typeface="+mn-lt"/>
                <a:ea typeface="+mn-ea"/>
                <a:cs typeface="+mn-cs"/>
              </a:rPr>
              <a:t>application </a:t>
            </a:r>
            <a:r>
              <a:rPr lang="el-GR" sz="1200" kern="1200" baseline="0" dirty="0" smtClean="0">
                <a:solidFill>
                  <a:schemeClr val="tx1"/>
                </a:solidFill>
                <a:effectLst/>
                <a:latin typeface="+mn-lt"/>
                <a:ea typeface="+mn-ea"/>
                <a:cs typeface="+mn-cs"/>
              </a:rPr>
              <a:t>και στο </a:t>
            </a:r>
            <a:r>
              <a:rPr lang="en-US" sz="1200" kern="1200" baseline="0" dirty="0" smtClean="0">
                <a:solidFill>
                  <a:schemeClr val="tx1"/>
                </a:solidFill>
                <a:effectLst/>
                <a:latin typeface="+mn-lt"/>
                <a:ea typeface="+mn-ea"/>
                <a:cs typeface="+mn-cs"/>
              </a:rPr>
              <a:t>deployment.</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Chef supermarket </a:t>
            </a:r>
            <a:r>
              <a:rPr lang="el-GR" sz="1200" kern="1200" dirty="0" smtClean="0">
                <a:solidFill>
                  <a:schemeClr val="tx1"/>
                </a:solidFill>
                <a:effectLst/>
                <a:latin typeface="+mn-lt"/>
                <a:ea typeface="+mn-ea"/>
                <a:cs typeface="+mn-cs"/>
              </a:rPr>
              <a:t>είναι ουσιαστικά</a:t>
            </a:r>
            <a:r>
              <a:rPr lang="el-GR" sz="1200" kern="1200" baseline="0" dirty="0" smtClean="0">
                <a:solidFill>
                  <a:schemeClr val="tx1"/>
                </a:solidFill>
                <a:effectLst/>
                <a:latin typeface="+mn-lt"/>
                <a:ea typeface="+mn-ea"/>
                <a:cs typeface="+mn-cs"/>
              </a:rPr>
              <a:t> μια πλατφόρμα η οποία μπορεί να κάνει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μια εφαρμογή σε </a:t>
            </a:r>
            <a:r>
              <a:rPr lang="en-US" sz="1200" kern="1200" baseline="0" dirty="0" smtClean="0">
                <a:solidFill>
                  <a:schemeClr val="tx1"/>
                </a:solidFill>
                <a:effectLst/>
                <a:latin typeface="+mn-lt"/>
                <a:ea typeface="+mn-ea"/>
                <a:cs typeface="+mn-cs"/>
              </a:rPr>
              <a:t>Cloud environments</a:t>
            </a:r>
            <a:r>
              <a:rPr lang="el-GR" sz="1200" kern="1200" baseline="0" dirty="0" smtClean="0">
                <a:solidFill>
                  <a:schemeClr val="tx1"/>
                </a:solidFill>
                <a:effectLst/>
                <a:latin typeface="+mn-lt"/>
                <a:ea typeface="+mn-ea"/>
                <a:cs typeface="+mn-cs"/>
              </a:rPr>
              <a:t>, η περιγραφή των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που θα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δίνεται με την μορφή κώδικα.</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Το </a:t>
            </a:r>
            <a:r>
              <a:rPr lang="en-US" sz="1200" kern="1200" baseline="0" dirty="0" smtClean="0">
                <a:solidFill>
                  <a:schemeClr val="tx1"/>
                </a:solidFill>
                <a:effectLst/>
                <a:latin typeface="+mn-lt"/>
                <a:ea typeface="+mn-ea"/>
                <a:cs typeface="+mn-cs"/>
              </a:rPr>
              <a:t>IBM Bluemix </a:t>
            </a:r>
            <a:r>
              <a:rPr lang="el-GR" sz="1200" kern="1200" baseline="0" dirty="0" smtClean="0">
                <a:solidFill>
                  <a:schemeClr val="tx1"/>
                </a:solidFill>
                <a:effectLst/>
                <a:latin typeface="+mn-lt"/>
                <a:ea typeface="+mn-ea"/>
                <a:cs typeface="+mn-cs"/>
              </a:rPr>
              <a:t>είναι μια πλατφόρμα που παρέχει μια </a:t>
            </a:r>
            <a:r>
              <a:rPr lang="en-US" sz="1200" kern="1200" baseline="0" dirty="0" smtClean="0">
                <a:solidFill>
                  <a:schemeClr val="tx1"/>
                </a:solidFill>
                <a:effectLst/>
                <a:latin typeface="+mn-lt"/>
                <a:ea typeface="+mn-ea"/>
                <a:cs typeface="+mn-cs"/>
              </a:rPr>
              <a:t>Cloud as a Service </a:t>
            </a:r>
            <a:r>
              <a:rPr lang="el-GR" sz="1200" kern="1200" baseline="0" dirty="0" smtClean="0">
                <a:solidFill>
                  <a:schemeClr val="tx1"/>
                </a:solidFill>
                <a:effectLst/>
                <a:latin typeface="+mn-lt"/>
                <a:ea typeface="+mn-ea"/>
                <a:cs typeface="+mn-cs"/>
              </a:rPr>
              <a:t>υπηρεσία. Παρέχει αρκετές γλώσσες προγραμματισμού και </a:t>
            </a:r>
            <a:r>
              <a:rPr lang="en-US" sz="1200" kern="1200" baseline="0" dirty="0" smtClean="0">
                <a:solidFill>
                  <a:schemeClr val="tx1"/>
                </a:solidFill>
                <a:effectLst/>
                <a:latin typeface="+mn-lt"/>
                <a:ea typeface="+mn-ea"/>
                <a:cs typeface="+mn-cs"/>
              </a:rPr>
              <a:t>services</a:t>
            </a:r>
            <a:r>
              <a:rPr lang="el-GR" sz="1200" kern="1200" baseline="0" dirty="0" smtClean="0">
                <a:solidFill>
                  <a:schemeClr val="tx1"/>
                </a:solidFill>
                <a:effectLst/>
                <a:latin typeface="+mn-lt"/>
                <a:ea typeface="+mn-ea"/>
                <a:cs typeface="+mn-cs"/>
              </a:rPr>
              <a:t> καθώς και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οι οποίοι μπορούν να βοηθήσουν με το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της εφαρμογής στο </a:t>
            </a:r>
            <a:r>
              <a:rPr lang="en-US" sz="1200" kern="1200" baseline="0" dirty="0" smtClean="0">
                <a:solidFill>
                  <a:schemeClr val="tx1"/>
                </a:solidFill>
                <a:effectLst/>
                <a:latin typeface="+mn-lt"/>
                <a:ea typeface="+mn-ea"/>
                <a:cs typeface="+mn-cs"/>
              </a:rPr>
              <a:t>Cloud.</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Σε</a:t>
            </a:r>
            <a:r>
              <a:rPr lang="el-GR" sz="1200" kern="1200" baseline="0" dirty="0" smtClean="0">
                <a:solidFill>
                  <a:schemeClr val="tx1"/>
                </a:solidFill>
                <a:effectLst/>
                <a:latin typeface="+mn-lt"/>
                <a:ea typeface="+mn-ea"/>
                <a:cs typeface="+mn-cs"/>
              </a:rPr>
              <a:t> τέτοια περιβάλλοντα, </a:t>
            </a:r>
            <a:r>
              <a:rPr lang="el-GR" sz="1200" kern="1200" dirty="0" smtClean="0">
                <a:solidFill>
                  <a:schemeClr val="tx1"/>
                </a:solidFill>
                <a:effectLst/>
                <a:latin typeface="+mn-lt"/>
                <a:ea typeface="+mn-ea"/>
                <a:cs typeface="+mn-cs"/>
              </a:rPr>
              <a:t>ένα</a:t>
            </a:r>
            <a:r>
              <a:rPr lang="el-GR" sz="1200" kern="1200" baseline="0" dirty="0" smtClean="0">
                <a:solidFill>
                  <a:schemeClr val="tx1"/>
                </a:solidFill>
                <a:effectLst/>
                <a:latin typeface="+mn-lt"/>
                <a:ea typeface="+mn-ea"/>
                <a:cs typeface="+mn-cs"/>
              </a:rPr>
              <a:t> θέμα είναι να μπορεί κάποιος να προσδιορίσει πόσο καλό είναι ένα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σε ένα </a:t>
            </a:r>
            <a:r>
              <a:rPr lang="en-US" sz="1200" kern="1200" baseline="0" dirty="0" smtClean="0">
                <a:solidFill>
                  <a:schemeClr val="tx1"/>
                </a:solidFill>
                <a:effectLst/>
                <a:latin typeface="+mn-lt"/>
                <a:ea typeface="+mn-ea"/>
                <a:cs typeface="+mn-cs"/>
              </a:rPr>
              <a:t>Cloud, </a:t>
            </a:r>
            <a:r>
              <a:rPr lang="el-GR" sz="1200" kern="1200" baseline="0" dirty="0" smtClean="0">
                <a:solidFill>
                  <a:schemeClr val="tx1"/>
                </a:solidFill>
                <a:effectLst/>
                <a:latin typeface="+mn-lt"/>
                <a:ea typeface="+mn-ea"/>
                <a:cs typeface="+mn-cs"/>
              </a:rPr>
              <a:t>η οποία είναι μια βασική ερώτηση, δηλαδή πόσο καλό είναι το</a:t>
            </a:r>
            <a:r>
              <a:rPr lang="en-US" sz="1200" kern="1200" baseline="0" dirty="0" smtClean="0">
                <a:solidFill>
                  <a:schemeClr val="tx1"/>
                </a:solidFill>
                <a:effectLst/>
                <a:latin typeface="+mn-lt"/>
                <a:ea typeface="+mn-ea"/>
                <a:cs typeface="+mn-cs"/>
              </a:rPr>
              <a:t> deployment X </a:t>
            </a:r>
            <a:r>
              <a:rPr lang="el-GR" sz="1200" kern="1200" baseline="0" dirty="0" smtClean="0">
                <a:solidFill>
                  <a:schemeClr val="tx1"/>
                </a:solidFill>
                <a:effectLst/>
                <a:latin typeface="+mn-lt"/>
                <a:ea typeface="+mn-ea"/>
                <a:cs typeface="+mn-cs"/>
              </a:rPr>
              <a:t>σε σχέση με το </a:t>
            </a:r>
            <a:r>
              <a:rPr lang="en-US" sz="1200" kern="1200" baseline="0" dirty="0" smtClean="0">
                <a:solidFill>
                  <a:schemeClr val="tx1"/>
                </a:solidFill>
                <a:effectLst/>
                <a:latin typeface="+mn-lt"/>
                <a:ea typeface="+mn-ea"/>
                <a:cs typeface="+mn-cs"/>
              </a:rPr>
              <a:t>deployment Y. </a:t>
            </a:r>
            <a:r>
              <a:rPr lang="el-GR" sz="1200" kern="1200" baseline="0" dirty="0" smtClean="0">
                <a:solidFill>
                  <a:schemeClr val="tx1"/>
                </a:solidFill>
                <a:effectLst/>
                <a:latin typeface="+mn-lt"/>
                <a:ea typeface="+mn-ea"/>
                <a:cs typeface="+mn-cs"/>
              </a:rPr>
              <a:t>Στο δικό μας ΚΔ, καταρχήν υπάρχει μια κοινότητα η οποία έχει μια συλλογική γνώση όπου βάζοντας μαζί και τα </a:t>
            </a:r>
            <a:r>
              <a:rPr lang="en-US" sz="1200" kern="1200" baseline="0" dirty="0" smtClean="0">
                <a:solidFill>
                  <a:schemeClr val="tx1"/>
                </a:solidFill>
                <a:effectLst/>
                <a:latin typeface="+mn-lt"/>
                <a:ea typeface="+mn-ea"/>
                <a:cs typeface="+mn-cs"/>
              </a:rPr>
              <a:t>executions data </a:t>
            </a:r>
            <a:r>
              <a:rPr lang="el-GR" sz="1200" kern="1200" baseline="0" dirty="0" smtClean="0">
                <a:solidFill>
                  <a:schemeClr val="tx1"/>
                </a:solidFill>
                <a:effectLst/>
                <a:latin typeface="+mn-lt"/>
                <a:ea typeface="+mn-ea"/>
                <a:cs typeface="+mn-cs"/>
              </a:rPr>
              <a:t>μπορούμε να βοηθήσουμε τους </a:t>
            </a:r>
            <a:r>
              <a:rPr lang="en-US" sz="1200" kern="1200" baseline="0" dirty="0" smtClean="0">
                <a:solidFill>
                  <a:schemeClr val="tx1"/>
                </a:solidFill>
                <a:effectLst/>
                <a:latin typeface="+mn-lt"/>
                <a:ea typeface="+mn-ea"/>
                <a:cs typeface="+mn-cs"/>
              </a:rPr>
              <a:t>cloud deployment specialists, </a:t>
            </a:r>
            <a:r>
              <a:rPr lang="el-GR" sz="1200" kern="1200" baseline="0" dirty="0" smtClean="0">
                <a:solidFill>
                  <a:schemeClr val="tx1"/>
                </a:solidFill>
                <a:effectLst/>
                <a:latin typeface="+mn-lt"/>
                <a:ea typeface="+mn-ea"/>
                <a:cs typeface="+mn-cs"/>
              </a:rPr>
              <a:t>τους ειδικούς στο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να καταλάβουν ποια </a:t>
            </a:r>
            <a:r>
              <a:rPr lang="en-US" sz="1200" kern="1200" baseline="0" dirty="0" smtClean="0">
                <a:solidFill>
                  <a:schemeClr val="tx1"/>
                </a:solidFill>
                <a:effectLst/>
                <a:latin typeface="+mn-lt"/>
                <a:ea typeface="+mn-ea"/>
                <a:cs typeface="+mn-cs"/>
              </a:rPr>
              <a:t>deployments </a:t>
            </a:r>
            <a:r>
              <a:rPr lang="el-GR" sz="1200" kern="1200" baseline="0" dirty="0" smtClean="0">
                <a:solidFill>
                  <a:schemeClr val="tx1"/>
                </a:solidFill>
                <a:effectLst/>
                <a:latin typeface="+mn-lt"/>
                <a:ea typeface="+mn-ea"/>
                <a:cs typeface="+mn-cs"/>
              </a:rPr>
              <a:t>είναι πιο καλά από άλλα.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Πρώτο ερώτημα είναι πως αναπαριστούμε τις εφαρμογές αυτές. Σε αυτό χρησιμοποιούμε το </a:t>
            </a:r>
            <a:r>
              <a:rPr lang="en-US" sz="1200" kern="1200" baseline="0" dirty="0" smtClean="0">
                <a:solidFill>
                  <a:schemeClr val="tx1"/>
                </a:solidFill>
                <a:effectLst/>
                <a:latin typeface="+mn-lt"/>
                <a:ea typeface="+mn-ea"/>
                <a:cs typeface="+mn-cs"/>
              </a:rPr>
              <a:t>model driven engineer, </a:t>
            </a:r>
            <a:r>
              <a:rPr lang="el-GR" sz="1200" kern="1200" baseline="0" dirty="0" smtClean="0">
                <a:solidFill>
                  <a:schemeClr val="tx1"/>
                </a:solidFill>
                <a:effectLst/>
                <a:latin typeface="+mn-lt"/>
                <a:ea typeface="+mn-ea"/>
                <a:cs typeface="+mn-cs"/>
              </a:rPr>
              <a:t>δηλαδή χρησιμοποιούμε μοντέλα. Άρα οι εφαρμογές μας είναι γραμμένα σαν μοντέλα, χρησιμοποιώντας την </a:t>
            </a:r>
            <a:r>
              <a:rPr lang="en-US" sz="1200" kern="1200" baseline="0" dirty="0" smtClean="0">
                <a:solidFill>
                  <a:schemeClr val="tx1"/>
                </a:solidFill>
                <a:effectLst/>
                <a:latin typeface="+mn-lt"/>
                <a:ea typeface="+mn-ea"/>
                <a:cs typeface="+mn-cs"/>
              </a:rPr>
              <a:t>modelling </a:t>
            </a:r>
            <a:r>
              <a:rPr lang="el-GR" sz="1200" kern="1200" baseline="0" dirty="0" smtClean="0">
                <a:solidFill>
                  <a:schemeClr val="tx1"/>
                </a:solidFill>
                <a:effectLst/>
                <a:latin typeface="+mn-lt"/>
                <a:ea typeface="+mn-ea"/>
                <a:cs typeface="+mn-cs"/>
              </a:rPr>
              <a:t>γλώσσα </a:t>
            </a:r>
            <a:r>
              <a:rPr lang="en-US" sz="1200" kern="1200" baseline="0" dirty="0" smtClean="0">
                <a:solidFill>
                  <a:schemeClr val="tx1"/>
                </a:solidFill>
                <a:effectLst/>
                <a:latin typeface="+mn-lt"/>
                <a:ea typeface="+mn-ea"/>
                <a:cs typeface="+mn-cs"/>
              </a:rPr>
              <a:t>CAMEL, </a:t>
            </a:r>
            <a:r>
              <a:rPr lang="el-GR" sz="1200" kern="1200" baseline="0" dirty="0" smtClean="0">
                <a:solidFill>
                  <a:schemeClr val="tx1"/>
                </a:solidFill>
                <a:effectLst/>
                <a:latin typeface="+mn-lt"/>
                <a:ea typeface="+mn-ea"/>
                <a:cs typeface="+mn-cs"/>
              </a:rPr>
              <a:t>η οποία είναι μια καινούρια γλώσσα από το </a:t>
            </a:r>
            <a:r>
              <a:rPr lang="en-US" sz="1200" kern="1200" baseline="0" dirty="0" smtClean="0">
                <a:solidFill>
                  <a:schemeClr val="tx1"/>
                </a:solidFill>
                <a:effectLst/>
                <a:latin typeface="+mn-lt"/>
                <a:ea typeface="+mn-ea"/>
                <a:cs typeface="+mn-cs"/>
              </a:rPr>
              <a:t>project PaaSage </a:t>
            </a:r>
            <a:r>
              <a:rPr lang="el-GR" sz="1200" kern="1200" baseline="0" dirty="0" smtClean="0">
                <a:solidFill>
                  <a:schemeClr val="tx1"/>
                </a:solidFill>
                <a:effectLst/>
                <a:latin typeface="+mn-lt"/>
                <a:ea typeface="+mn-ea"/>
                <a:cs typeface="+mn-cs"/>
              </a:rPr>
              <a:t>και τα μοντέλα αυτά αποθηκεύονται σε ένα </a:t>
            </a:r>
            <a:r>
              <a:rPr lang="en-US" sz="1200" kern="1200" baseline="0" dirty="0" smtClean="0">
                <a:solidFill>
                  <a:schemeClr val="tx1"/>
                </a:solidFill>
                <a:effectLst/>
                <a:latin typeface="+mn-lt"/>
                <a:ea typeface="+mn-ea"/>
                <a:cs typeface="+mn-cs"/>
              </a:rPr>
              <a:t>repository</a:t>
            </a:r>
            <a:r>
              <a:rPr lang="el-GR" sz="1200" kern="1200" baseline="0" dirty="0" smtClean="0">
                <a:solidFill>
                  <a:schemeClr val="tx1"/>
                </a:solidFill>
                <a:effectLst/>
                <a:latin typeface="+mn-lt"/>
                <a:ea typeface="+mn-ea"/>
                <a:cs typeface="+mn-cs"/>
              </a:rPr>
              <a:t>  που λέγεται </a:t>
            </a:r>
            <a:r>
              <a:rPr lang="en-US" sz="1200" kern="1200" baseline="0" dirty="0" smtClean="0">
                <a:solidFill>
                  <a:schemeClr val="tx1"/>
                </a:solidFill>
                <a:effectLst/>
                <a:latin typeface="+mn-lt"/>
                <a:ea typeface="+mn-ea"/>
                <a:cs typeface="+mn-cs"/>
              </a:rPr>
              <a:t>CDO. </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a:t>
            </a:r>
            <a:r>
              <a:rPr lang="el-GR" sz="1200" kern="1200" baseline="0" dirty="0" smtClean="0">
                <a:solidFill>
                  <a:schemeClr val="tx1"/>
                </a:solidFill>
                <a:effectLst/>
                <a:latin typeface="+mn-lt"/>
                <a:ea typeface="+mn-ea"/>
                <a:cs typeface="+mn-cs"/>
              </a:rPr>
              <a:t> πρόβλημα με αυτά τα εργαλεία που αναφέραμε, όπως το </a:t>
            </a:r>
            <a:r>
              <a:rPr lang="en-US" sz="1200" kern="1200" baseline="0" dirty="0" smtClean="0">
                <a:solidFill>
                  <a:schemeClr val="tx1"/>
                </a:solidFill>
                <a:effectLst/>
                <a:latin typeface="+mn-lt"/>
                <a:ea typeface="+mn-ea"/>
                <a:cs typeface="+mn-cs"/>
              </a:rPr>
              <a:t>Chef &amp; IBM Bluemix, </a:t>
            </a:r>
            <a:r>
              <a:rPr lang="el-GR" sz="1200" kern="1200" baseline="0" dirty="0" smtClean="0">
                <a:solidFill>
                  <a:schemeClr val="tx1"/>
                </a:solidFill>
                <a:effectLst/>
                <a:latin typeface="+mn-lt"/>
                <a:ea typeface="+mn-ea"/>
                <a:cs typeface="+mn-cs"/>
              </a:rPr>
              <a:t>είναι ότι οι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σ</a:t>
            </a:r>
            <a:r>
              <a:rPr lang="el-GR" sz="1200" kern="1200" dirty="0" smtClean="0">
                <a:solidFill>
                  <a:schemeClr val="tx1"/>
                </a:solidFill>
                <a:effectLst/>
                <a:latin typeface="+mn-lt"/>
                <a:ea typeface="+mn-ea"/>
                <a:cs typeface="+mn-cs"/>
              </a:rPr>
              <a:t>χεδόν χειροκίνητα προσαρμόζουν και εγκαθιστούν τις εφαρμογές τους</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κάνοντας </a:t>
            </a:r>
            <a:r>
              <a:rPr lang="en-US" sz="1200" kern="1200" baseline="0" dirty="0" smtClean="0">
                <a:solidFill>
                  <a:schemeClr val="tx1"/>
                </a:solidFill>
                <a:effectLst/>
                <a:latin typeface="+mn-lt"/>
                <a:ea typeface="+mn-ea"/>
                <a:cs typeface="+mn-cs"/>
              </a:rPr>
              <a:t>configure </a:t>
            </a:r>
            <a:r>
              <a:rPr lang="el-GR" sz="1200" kern="1200" baseline="0" dirty="0" smtClean="0">
                <a:solidFill>
                  <a:schemeClr val="tx1"/>
                </a:solidFill>
                <a:effectLst/>
                <a:latin typeface="+mn-lt"/>
                <a:ea typeface="+mn-ea"/>
                <a:cs typeface="+mn-cs"/>
              </a:rPr>
              <a:t>όλα τα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της εφαρμογής. Προσφέρουμε ένα νέο τρόπο να διαχειρίζονται οι</a:t>
            </a:r>
            <a:r>
              <a:rPr lang="en-US" sz="1200" kern="1200" baseline="0" dirty="0" smtClean="0">
                <a:solidFill>
                  <a:schemeClr val="tx1"/>
                </a:solidFill>
                <a:effectLst/>
                <a:latin typeface="+mn-lt"/>
                <a:ea typeface="+mn-ea"/>
                <a:cs typeface="+mn-cs"/>
              </a:rPr>
              <a:t> DevOps </a:t>
            </a:r>
            <a:r>
              <a:rPr lang="el-GR" sz="1200" kern="1200" baseline="0" dirty="0" smtClean="0">
                <a:solidFill>
                  <a:schemeClr val="tx1"/>
                </a:solidFill>
                <a:effectLst/>
                <a:latin typeface="+mn-lt"/>
                <a:ea typeface="+mn-ea"/>
                <a:cs typeface="+mn-cs"/>
              </a:rPr>
              <a:t>τις εφαρμογές τους ως μοντέλα, προσφέροντας μια </a:t>
            </a:r>
            <a:r>
              <a:rPr lang="en-US" sz="1200" kern="1200" baseline="0" dirty="0" smtClean="0">
                <a:solidFill>
                  <a:schemeClr val="tx1"/>
                </a:solidFill>
                <a:effectLst/>
                <a:latin typeface="+mn-lt"/>
                <a:ea typeface="+mn-ea"/>
                <a:cs typeface="+mn-cs"/>
              </a:rPr>
              <a:t>model driven </a:t>
            </a:r>
            <a:r>
              <a:rPr lang="el-GR" sz="1200" kern="1200" baseline="0" dirty="0" smtClean="0">
                <a:solidFill>
                  <a:schemeClr val="tx1"/>
                </a:solidFill>
                <a:effectLst/>
                <a:latin typeface="+mn-lt"/>
                <a:ea typeface="+mn-ea"/>
                <a:cs typeface="+mn-cs"/>
              </a:rPr>
              <a:t>προσέγγιση που σαν στόχο έχει πιο γρήγορο </a:t>
            </a:r>
            <a:r>
              <a:rPr lang="en-US" sz="1200" kern="1200" baseline="0" dirty="0" smtClean="0">
                <a:solidFill>
                  <a:schemeClr val="tx1"/>
                </a:solidFill>
                <a:effectLst/>
                <a:latin typeface="+mn-lt"/>
                <a:ea typeface="+mn-ea"/>
                <a:cs typeface="+mn-cs"/>
              </a:rPr>
              <a:t>deployment</a:t>
            </a:r>
            <a:r>
              <a:rPr lang="el-GR" sz="1200" kern="1200" baseline="0" dirty="0" smtClean="0">
                <a:solidFill>
                  <a:schemeClr val="tx1"/>
                </a:solidFill>
                <a:effectLst/>
                <a:latin typeface="+mn-lt"/>
                <a:ea typeface="+mn-ea"/>
                <a:cs typeface="+mn-cs"/>
              </a:rPr>
              <a:t> των εφαρμογών.</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Υπάρχουν μέχρι στιγμής κάποια</a:t>
            </a:r>
            <a:r>
              <a:rPr lang="el-GR" baseline="0" dirty="0" smtClean="0"/>
              <a:t> συστήματα που προσφέρουν στους </a:t>
            </a:r>
            <a:r>
              <a:rPr lang="en-US" baseline="0" dirty="0" smtClean="0"/>
              <a:t>DevOps </a:t>
            </a:r>
            <a:r>
              <a:rPr lang="el-GR" baseline="0" dirty="0" smtClean="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Οπότε</a:t>
            </a:r>
            <a:r>
              <a:rPr lang="en-US" baseline="0" dirty="0" smtClean="0"/>
              <a:t>, </a:t>
            </a:r>
            <a:r>
              <a:rPr lang="el-GR" baseline="0" dirty="0" smtClean="0"/>
              <a:t>τώρα θα σας δείξω πως είναι το σύστημα αυτό και τι δυνατότητες προσφέρει το σύστημα…</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sz="1200" kern="1200" dirty="0" smtClean="0">
                <a:solidFill>
                  <a:schemeClr val="tx1"/>
                </a:solidFill>
                <a:effectLst/>
                <a:latin typeface="+mn-lt"/>
                <a:ea typeface="+mn-ea"/>
                <a:cs typeface="+mn-cs"/>
              </a:rPr>
              <a:t>Έτσι έρχεται το δικό μας ΚΔ</a:t>
            </a:r>
            <a:r>
              <a:rPr lang="el-GR" sz="1200" kern="1200" baseline="0" dirty="0" smtClean="0">
                <a:solidFill>
                  <a:schemeClr val="tx1"/>
                </a:solidFill>
                <a:effectLst/>
                <a:latin typeface="+mn-lt"/>
                <a:ea typeface="+mn-ea"/>
                <a:cs typeface="+mn-cs"/>
              </a:rPr>
              <a:t> που ένας β</a:t>
            </a:r>
            <a:r>
              <a:rPr lang="el-GR" sz="1200" kern="1200" dirty="0" smtClean="0">
                <a:solidFill>
                  <a:schemeClr val="tx1"/>
                </a:solidFill>
                <a:effectLst/>
                <a:latin typeface="+mn-lt"/>
                <a:ea typeface="+mn-ea"/>
                <a:cs typeface="+mn-cs"/>
              </a:rPr>
              <a:t>ασικός</a:t>
            </a:r>
            <a:r>
              <a:rPr lang="el-GR" sz="1200" kern="1200" baseline="0" dirty="0" smtClean="0">
                <a:solidFill>
                  <a:schemeClr val="tx1"/>
                </a:solidFill>
                <a:effectLst/>
                <a:latin typeface="+mn-lt"/>
                <a:ea typeface="+mn-ea"/>
                <a:cs typeface="+mn-cs"/>
              </a:rPr>
              <a:t> στόχος του σχεδιασμού είναι 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επαναχρησιμοποιήσουν υπάρχοντα μοντέλα μέσα στο </a:t>
            </a:r>
            <a:r>
              <a:rPr lang="en-US" sz="1200" kern="1200" baseline="0" dirty="0" smtClean="0">
                <a:solidFill>
                  <a:schemeClr val="tx1"/>
                </a:solidFill>
                <a:effectLst/>
                <a:latin typeface="+mn-lt"/>
                <a:ea typeface="+mn-ea"/>
                <a:cs typeface="+mn-cs"/>
              </a:rPr>
              <a:t>SNP.</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l-GR" sz="1200" kern="1200" baseline="0" dirty="0" smtClean="0">
              <a:solidFill>
                <a:schemeClr val="tx1"/>
              </a:solidFill>
              <a:latin typeface="+mn-lt"/>
              <a:ea typeface="+mn-ea"/>
              <a:cs typeface="+mn-cs"/>
            </a:endParaRP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Τέλος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και πιο σημαντικό είναι ότι μέσα από το </a:t>
            </a:r>
            <a:r>
              <a:rPr lang="en-US" sz="1200" kern="1200" baseline="0" dirty="0" smtClean="0">
                <a:solidFill>
                  <a:schemeClr val="tx1"/>
                </a:solidFill>
                <a:latin typeface="+mn-lt"/>
                <a:ea typeface="+mn-ea"/>
                <a:cs typeface="+mn-cs"/>
              </a:rPr>
              <a:t>community</a:t>
            </a:r>
            <a:r>
              <a:rPr lang="el-GR"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οι χρήστες μπορούν να αναφερθούν σε πραγματικά </a:t>
            </a:r>
            <a:r>
              <a:rPr lang="en-US" sz="1200" kern="1200" baseline="0" dirty="0" smtClean="0">
                <a:solidFill>
                  <a:schemeClr val="tx1"/>
                </a:solidFill>
                <a:latin typeface="+mn-lt"/>
                <a:ea typeface="+mn-ea"/>
                <a:cs typeface="+mn-cs"/>
              </a:rPr>
              <a:t>execution </a:t>
            </a:r>
            <a:r>
              <a:rPr lang="el-GR" sz="1200" kern="1200" baseline="0" dirty="0" smtClean="0">
                <a:solidFill>
                  <a:schemeClr val="tx1"/>
                </a:solidFill>
                <a:latin typeface="+mn-lt"/>
                <a:ea typeface="+mn-ea"/>
                <a:cs typeface="+mn-cs"/>
              </a:rPr>
              <a:t>των εφαρμογών(κάνοντας </a:t>
            </a:r>
            <a:r>
              <a:rPr lang="en-US" sz="1200" kern="1200" baseline="0" dirty="0" smtClean="0">
                <a:solidFill>
                  <a:schemeClr val="tx1"/>
                </a:solidFill>
                <a:latin typeface="+mn-lt"/>
                <a:ea typeface="+mn-ea"/>
                <a:cs typeface="+mn-cs"/>
              </a:rPr>
              <a:t>link </a:t>
            </a:r>
            <a:r>
              <a:rPr lang="el-GR" sz="1200" kern="1200" baseline="0" dirty="0" smtClean="0">
                <a:solidFill>
                  <a:schemeClr val="tx1"/>
                </a:solidFill>
                <a:latin typeface="+mn-lt"/>
                <a:ea typeface="+mn-ea"/>
                <a:cs typeface="+mn-cs"/>
              </a:rPr>
              <a:t>κάποιο μοντέλο) έτσι δεν υπάρχει μόνο η εμπειρία του καθενός αλλά αυτή υποστηρίζεται με πραγματικά </a:t>
            </a:r>
            <a:r>
              <a:rPr lang="en-US" sz="1200" kern="1200" baseline="0" dirty="0" smtClean="0">
                <a:solidFill>
                  <a:schemeClr val="tx1"/>
                </a:solidFill>
                <a:latin typeface="+mn-lt"/>
                <a:ea typeface="+mn-ea"/>
                <a:cs typeface="+mn-cs"/>
              </a:rPr>
              <a:t>data</a:t>
            </a:r>
            <a:r>
              <a:rPr lang="el-GR" sz="1200" kern="1200" baseline="0" dirty="0" smtClean="0">
                <a:solidFill>
                  <a:schemeClr val="tx1"/>
                </a:solidFill>
                <a:latin typeface="+mn-lt"/>
                <a:ea typeface="+mn-ea"/>
                <a:cs typeface="+mn-cs"/>
              </a:rPr>
              <a:t>. Το οποίο είναι πιο πέρα από το </a:t>
            </a:r>
            <a:r>
              <a:rPr lang="en-US" sz="1200" kern="1200" baseline="0" dirty="0" smtClean="0">
                <a:solidFill>
                  <a:schemeClr val="tx1"/>
                </a:solidFill>
                <a:latin typeface="+mn-lt"/>
                <a:ea typeface="+mn-ea"/>
                <a:cs typeface="+mn-cs"/>
              </a:rPr>
              <a:t>state of the art </a:t>
            </a:r>
            <a:r>
              <a:rPr lang="el-GR" sz="1200" kern="1200" baseline="0" dirty="0" smtClean="0">
                <a:solidFill>
                  <a:schemeClr val="tx1"/>
                </a:solidFill>
                <a:latin typeface="+mn-lt"/>
                <a:ea typeface="+mn-ea"/>
                <a:cs typeface="+mn-cs"/>
              </a:rPr>
              <a:t>σήμερα. Καθώς επίσης να έχουν </a:t>
            </a:r>
            <a:r>
              <a:rPr lang="en-US" sz="1200" kern="1200" baseline="0" dirty="0" smtClean="0">
                <a:solidFill>
                  <a:schemeClr val="tx1"/>
                </a:solidFill>
                <a:latin typeface="+mn-lt"/>
                <a:ea typeface="+mn-ea"/>
                <a:cs typeface="+mn-cs"/>
              </a:rPr>
              <a:t>real feedback</a:t>
            </a:r>
            <a:r>
              <a:rPr lang="el-GR" sz="1200" kern="1200" baseline="0" dirty="0" smtClean="0">
                <a:solidFill>
                  <a:schemeClr val="tx1"/>
                </a:solidFill>
                <a:latin typeface="+mn-lt"/>
                <a:ea typeface="+mn-ea"/>
                <a:cs typeface="+mn-cs"/>
              </a:rPr>
              <a:t> από την πλατφόρμα με διάφορα </a:t>
            </a:r>
            <a:r>
              <a:rPr lang="en-US" sz="1200" kern="1200" baseline="0" dirty="0" smtClean="0">
                <a:solidFill>
                  <a:schemeClr val="tx1"/>
                </a:solidFill>
                <a:latin typeface="+mn-lt"/>
                <a:ea typeface="+mn-ea"/>
                <a:cs typeface="+mn-cs"/>
              </a:rPr>
              <a:t>hints </a:t>
            </a:r>
            <a:r>
              <a:rPr lang="el-GR" sz="1200" kern="1200" baseline="0" dirty="0" smtClean="0">
                <a:solidFill>
                  <a:schemeClr val="tx1"/>
                </a:solidFill>
                <a:latin typeface="+mn-lt"/>
                <a:ea typeface="+mn-ea"/>
                <a:cs typeface="+mn-cs"/>
              </a:rPr>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Αυτό που σας δείχνω είναι ο λεγόμενος </a:t>
            </a:r>
            <a:r>
              <a:rPr lang="en-US" b="0" baseline="0" dirty="0" smtClean="0"/>
              <a:t>tree editor </a:t>
            </a:r>
            <a:r>
              <a:rPr lang="el-GR" b="0" baseline="0" dirty="0" smtClean="0"/>
              <a:t>του </a:t>
            </a:r>
            <a:r>
              <a:rPr lang="en-US" b="0" baseline="0" dirty="0" smtClean="0"/>
              <a:t>eclipse </a:t>
            </a:r>
            <a:r>
              <a:rPr lang="el-GR" b="0" baseline="0" dirty="0" smtClean="0"/>
              <a:t>και 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9/24/2015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9/24/2015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9/24/2015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9/24/2015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9/24/2015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9/24/2015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9/24/2015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9/24/2015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44824"/>
            <a:ext cx="8229600" cy="2574303"/>
          </a:xfrm>
        </p:spPr>
      </p:pic>
      <p:sp>
        <p:nvSpPr>
          <p:cNvPr id="5" name="Rectangle 4"/>
          <p:cNvSpPr/>
          <p:nvPr/>
        </p:nvSpPr>
        <p:spPr>
          <a:xfrm>
            <a:off x="1043607" y="2611795"/>
            <a:ext cx="1540233"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6"/>
          <p:cNvSpPr/>
          <p:nvPr/>
        </p:nvSpPr>
        <p:spPr>
          <a:xfrm>
            <a:off x="2699792" y="2611795"/>
            <a:ext cx="604129"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3419873" y="2611795"/>
            <a:ext cx="936104"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855624"/>
            <a:ext cx="8229600" cy="3039249"/>
          </a:xfrm>
          <a:prstGeom prst="rect">
            <a:avLst/>
          </a:prstGeom>
        </p:spPr>
      </p:pic>
      <p:sp>
        <p:nvSpPr>
          <p:cNvPr id="11" name="Rectangle 10"/>
          <p:cNvSpPr/>
          <p:nvPr/>
        </p:nvSpPr>
        <p:spPr>
          <a:xfrm>
            <a:off x="2843808" y="2636912"/>
            <a:ext cx="1980000" cy="19090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a:t>
                      </a:r>
                      <a:r>
                        <a:rPr lang="en-US" dirty="0" smtClean="0">
                          <a:latin typeface="Adobe Caslon Pro" panose="0205050205050A020403" pitchFamily="18" charset="0"/>
                        </a:rPr>
                        <a:t>memcached </a:t>
                      </a:r>
                      <a:r>
                        <a:rPr lang="en-US" dirty="0" smtClean="0">
                          <a:latin typeface="Adobe Caslon Pro" panose="0205050205050A020403" pitchFamily="18" charset="0"/>
                        </a:rPr>
                        <a:t>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a:t>
            </a:r>
            <a:r>
              <a:rPr lang="en-US" dirty="0"/>
              <a:t>Utilization,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32982" y="3026272"/>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11312" y="1289756"/>
            <a:ext cx="1777625" cy="16887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a:t>
            </a:r>
            <a:r>
              <a:rPr lang="en-US" dirty="0"/>
              <a:t>p</a:t>
            </a:r>
            <a:r>
              <a:rPr lang="en-US" dirty="0" smtClean="0"/>
              <a:t>rocessing (NLP) techniques 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7598</TotalTime>
  <Words>4059</Words>
  <Application>Microsoft Office PowerPoint</Application>
  <PresentationFormat>On-screen Show (4:3)</PresentationFormat>
  <Paragraphs>280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405</cp:revision>
  <dcterms:created xsi:type="dcterms:W3CDTF">2015-06-10T07:30:13Z</dcterms:created>
  <dcterms:modified xsi:type="dcterms:W3CDTF">2015-09-24T15:47:53Z</dcterms:modified>
</cp:coreProperties>
</file>