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8"/>
  </p:notesMasterIdLst>
  <p:sldIdLst>
    <p:sldId id="256" r:id="rId2"/>
    <p:sldId id="265" r:id="rId3"/>
    <p:sldId id="266" r:id="rId4"/>
    <p:sldId id="259" r:id="rId5"/>
    <p:sldId id="257" r:id="rId6"/>
    <p:sldId id="302" r:id="rId7"/>
    <p:sldId id="267" r:id="rId8"/>
    <p:sldId id="300" r:id="rId9"/>
    <p:sldId id="304" r:id="rId10"/>
    <p:sldId id="301" r:id="rId11"/>
    <p:sldId id="316" r:id="rId12"/>
    <p:sldId id="317" r:id="rId13"/>
    <p:sldId id="312" r:id="rId14"/>
    <p:sldId id="303" r:id="rId15"/>
    <p:sldId id="311" r:id="rId16"/>
    <p:sldId id="270" r:id="rId17"/>
    <p:sldId id="314" r:id="rId18"/>
    <p:sldId id="313" r:id="rId19"/>
    <p:sldId id="305" r:id="rId20"/>
    <p:sldId id="306" r:id="rId21"/>
    <p:sldId id="307" r:id="rId22"/>
    <p:sldId id="308" r:id="rId23"/>
    <p:sldId id="309" r:id="rId24"/>
    <p:sldId id="310" r:id="rId25"/>
    <p:sldId id="292" r:id="rId26"/>
    <p:sldId id="299" r:id="rId27"/>
  </p:sldIdLst>
  <p:sldSz cx="9144000" cy="6858000" type="screen4x3"/>
  <p:notesSz cx="3059113" cy="51641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42996" autoAdjust="0"/>
  </p:normalViewPr>
  <p:slideViewPr>
    <p:cSldViewPr>
      <p:cViewPr varScale="1">
        <p:scale>
          <a:sx n="29" d="100"/>
          <a:sy n="29" d="100"/>
        </p:scale>
        <p:origin x="1944"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25" d="100"/>
          <a:sy n="125" d="100"/>
        </p:scale>
        <p:origin x="4506" y="4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1325616" cy="258207"/>
          </a:xfrm>
          <a:prstGeom prst="rect">
            <a:avLst/>
          </a:prstGeom>
        </p:spPr>
        <p:txBody>
          <a:bodyPr vert="horz" lIns="46982" tIns="23491" rIns="46982" bIns="23491" rtlCol="0"/>
          <a:lstStyle>
            <a:lvl1pPr algn="l">
              <a:defRPr sz="600"/>
            </a:lvl1pPr>
          </a:lstStyle>
          <a:p>
            <a:endParaRPr lang="en-GB"/>
          </a:p>
        </p:txBody>
      </p:sp>
      <p:sp>
        <p:nvSpPr>
          <p:cNvPr id="3" name="2 - Θέση ημερομηνίας"/>
          <p:cNvSpPr>
            <a:spLocks noGrp="1"/>
          </p:cNvSpPr>
          <p:nvPr>
            <p:ph type="dt" idx="1"/>
          </p:nvPr>
        </p:nvSpPr>
        <p:spPr>
          <a:xfrm>
            <a:off x="1732789" y="0"/>
            <a:ext cx="1325616" cy="258207"/>
          </a:xfrm>
          <a:prstGeom prst="rect">
            <a:avLst/>
          </a:prstGeom>
        </p:spPr>
        <p:txBody>
          <a:bodyPr vert="horz" lIns="46982" tIns="23491" rIns="46982" bIns="23491" rtlCol="0"/>
          <a:lstStyle>
            <a:lvl1pPr algn="r">
              <a:defRPr sz="600"/>
            </a:lvl1pPr>
          </a:lstStyle>
          <a:p>
            <a:fld id="{35A36A6E-E9C2-465F-AFBE-66735C017D69}" type="datetimeFigureOut">
              <a:rPr lang="en-US" smtClean="0"/>
              <a:pPr/>
              <a:t>9/27/2015</a:t>
            </a:fld>
            <a:endParaRPr lang="en-GB"/>
          </a:p>
        </p:txBody>
      </p:sp>
      <p:sp>
        <p:nvSpPr>
          <p:cNvPr id="4" name="3 - Θέση εικόνας διαφάνειας"/>
          <p:cNvSpPr>
            <a:spLocks noGrp="1" noRot="1" noChangeAspect="1"/>
          </p:cNvSpPr>
          <p:nvPr>
            <p:ph type="sldImg" idx="2"/>
          </p:nvPr>
        </p:nvSpPr>
        <p:spPr>
          <a:xfrm>
            <a:off x="239713" y="387350"/>
            <a:ext cx="2579687" cy="1936750"/>
          </a:xfrm>
          <a:prstGeom prst="rect">
            <a:avLst/>
          </a:prstGeom>
          <a:noFill/>
          <a:ln w="12700">
            <a:solidFill>
              <a:prstClr val="black"/>
            </a:solidFill>
          </a:ln>
        </p:spPr>
        <p:txBody>
          <a:bodyPr vert="horz" lIns="46982" tIns="23491" rIns="46982" bIns="23491" rtlCol="0" anchor="ctr"/>
          <a:lstStyle/>
          <a:p>
            <a:endParaRPr lang="en-GB"/>
          </a:p>
        </p:txBody>
      </p:sp>
      <p:sp>
        <p:nvSpPr>
          <p:cNvPr id="5" name="4 - Θέση σημειώσεων"/>
          <p:cNvSpPr>
            <a:spLocks noGrp="1"/>
          </p:cNvSpPr>
          <p:nvPr>
            <p:ph type="body" sz="quarter" idx="3"/>
          </p:nvPr>
        </p:nvSpPr>
        <p:spPr>
          <a:xfrm>
            <a:off x="305912" y="2452966"/>
            <a:ext cx="2447290" cy="2323862"/>
          </a:xfrm>
          <a:prstGeom prst="rect">
            <a:avLst/>
          </a:prstGeom>
        </p:spPr>
        <p:txBody>
          <a:bodyPr vert="horz" lIns="46982" tIns="23491" rIns="46982" bIns="23491"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4905035"/>
            <a:ext cx="1325616" cy="258207"/>
          </a:xfrm>
          <a:prstGeom prst="rect">
            <a:avLst/>
          </a:prstGeom>
        </p:spPr>
        <p:txBody>
          <a:bodyPr vert="horz" lIns="46982" tIns="23491" rIns="46982" bIns="23491" rtlCol="0" anchor="b"/>
          <a:lstStyle>
            <a:lvl1pPr algn="l">
              <a:defRPr sz="600"/>
            </a:lvl1pPr>
          </a:lstStyle>
          <a:p>
            <a:endParaRPr lang="en-GB"/>
          </a:p>
        </p:txBody>
      </p:sp>
      <p:sp>
        <p:nvSpPr>
          <p:cNvPr id="7" name="6 - Θέση αριθμού διαφάνειας"/>
          <p:cNvSpPr>
            <a:spLocks noGrp="1"/>
          </p:cNvSpPr>
          <p:nvPr>
            <p:ph type="sldNum" sz="quarter" idx="5"/>
          </p:nvPr>
        </p:nvSpPr>
        <p:spPr>
          <a:xfrm>
            <a:off x="1732789" y="4905035"/>
            <a:ext cx="1325616" cy="258207"/>
          </a:xfrm>
          <a:prstGeom prst="rect">
            <a:avLst/>
          </a:prstGeom>
        </p:spPr>
        <p:txBody>
          <a:bodyPr vert="horz" lIns="46982" tIns="23491" rIns="46982" bIns="23491" rtlCol="0" anchor="b"/>
          <a:lstStyle>
            <a:lvl1pPr algn="r">
              <a:defRPr sz="6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0000" lnSpcReduction="20000"/>
          </a:bodyPr>
          <a:lstStyle/>
          <a:p>
            <a:r>
              <a:rPr lang="el-GR" b="0" baseline="0" dirty="0" smtClean="0"/>
              <a:t>Με το </a:t>
            </a:r>
            <a:r>
              <a:rPr lang="en-US" b="0" baseline="0" dirty="0" smtClean="0"/>
              <a:t>Elgg SNP</a:t>
            </a:r>
            <a:r>
              <a:rPr lang="el-GR" b="0" baseline="0" dirty="0" smtClean="0"/>
              <a:t>, ως το </a:t>
            </a:r>
            <a:r>
              <a:rPr lang="en-US" b="0" baseline="0" dirty="0" smtClean="0"/>
              <a:t>front-end </a:t>
            </a:r>
            <a:r>
              <a:rPr lang="el-GR" b="0" baseline="0" dirty="0" smtClean="0"/>
              <a:t>του συστήματος, υλοποιήθηκε η αρχιτεκτονική που φαίνεται στο σχήμα ώστε να υποστηρίζει το </a:t>
            </a:r>
            <a:r>
              <a:rPr lang="en-US" b="0" baseline="0" dirty="0" smtClean="0"/>
              <a:t>scalability </a:t>
            </a:r>
            <a:r>
              <a:rPr lang="el-GR" b="0" baseline="0" dirty="0" smtClean="0"/>
              <a:t>της πλατφόρμας και το </a:t>
            </a:r>
            <a:r>
              <a:rPr lang="en-US" b="0" baseline="0" dirty="0" smtClean="0"/>
              <a:t>integration </a:t>
            </a:r>
            <a:r>
              <a:rPr lang="el-GR" b="0" baseline="0" dirty="0" smtClean="0"/>
              <a:t>με το </a:t>
            </a:r>
            <a:r>
              <a:rPr lang="en-US" b="0" baseline="0" dirty="0" smtClean="0"/>
              <a:t>Repository of App Models</a:t>
            </a:r>
            <a:r>
              <a:rPr lang="el-GR" b="0" baseline="0" dirty="0" smtClean="0"/>
              <a:t>. Η αρχιτεκτονική αυτή έχει τρία επίπεδα.</a:t>
            </a:r>
          </a:p>
          <a:p>
            <a:endParaRPr lang="el-GR" b="0" baseline="0" dirty="0" smtClean="0"/>
          </a:p>
          <a:p>
            <a:r>
              <a:rPr lang="el-GR" b="0" baseline="0" dirty="0" smtClean="0"/>
              <a:t>Στο επίπεδο 1, έχουμε το </a:t>
            </a:r>
            <a:r>
              <a:rPr lang="en-US" b="0" baseline="0" dirty="0" smtClean="0"/>
              <a:t>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πρόσθεσα ένα ή περισσότερα </a:t>
            </a:r>
            <a:r>
              <a:rPr lang="en-US" b="0" baseline="0" dirty="0" smtClean="0"/>
              <a:t>Memcached Nodes</a:t>
            </a:r>
            <a:r>
              <a:rPr lang="el-GR" b="0" baseline="0" dirty="0" smtClean="0"/>
              <a:t> ώστε να υποστηρίζουμε κατανεμημένο </a:t>
            </a:r>
            <a:r>
              <a:rPr lang="en-US" b="0" baseline="0" dirty="0" smtClean="0"/>
              <a:t>caching. </a:t>
            </a:r>
            <a:r>
              <a:rPr lang="el-GR" b="0" baseline="0" dirty="0" smtClean="0"/>
              <a:t>Η </a:t>
            </a:r>
            <a:r>
              <a:rPr lang="en-US" b="0" baseline="0" dirty="0" smtClean="0"/>
              <a:t>memcached </a:t>
            </a:r>
            <a:r>
              <a:rPr lang="el-GR" b="0" baseline="0" dirty="0" smtClean="0"/>
              <a:t>τεχνολογία είναι ένα </a:t>
            </a:r>
            <a:r>
              <a:rPr lang="en-US" b="0" baseline="0" dirty="0" smtClean="0"/>
              <a:t>in-memory key value store</a:t>
            </a:r>
            <a:r>
              <a:rPr lang="el-GR" b="0" baseline="0" dirty="0" smtClean="0"/>
              <a:t> και χρησιμοποιείται από το σύστημα μας για να αποθηκεύει προσωρινή πληροφορία. Έκανα </a:t>
            </a:r>
            <a:r>
              <a:rPr lang="en-US" b="0" baseline="0" dirty="0" smtClean="0"/>
              <a:t>configure</a:t>
            </a:r>
            <a:r>
              <a:rPr lang="el-GR" b="0" baseline="0" dirty="0" smtClean="0"/>
              <a:t> το </a:t>
            </a:r>
            <a:r>
              <a:rPr lang="en-US" b="0" baseline="0" dirty="0" smtClean="0"/>
              <a:t>Elgg SNE </a:t>
            </a:r>
            <a:r>
              <a:rPr lang="el-GR" b="0" baseline="0" dirty="0" smtClean="0"/>
              <a:t>έτσι ώστε να υποστηρίζει μια τέτοια </a:t>
            </a:r>
            <a:r>
              <a:rPr lang="en-US" b="0" baseline="0" dirty="0" smtClean="0"/>
              <a:t>caching </a:t>
            </a:r>
            <a:r>
              <a:rPr lang="el-GR" b="0" baseline="0" dirty="0" smtClean="0"/>
              <a:t>τεχνική.</a:t>
            </a:r>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όπου πέρα από την </a:t>
            </a:r>
            <a:r>
              <a:rPr lang="en-US" b="0" baseline="0" dirty="0" smtClean="0"/>
              <a:t>SN DB</a:t>
            </a:r>
            <a:r>
              <a:rPr lang="el-GR" b="0" baseline="0" dirty="0" smtClean="0"/>
              <a:t> όπου χρησιμοποιήθηκε αυτή του </a:t>
            </a:r>
            <a:r>
              <a:rPr lang="en-US" b="0" baseline="0" dirty="0" smtClean="0"/>
              <a:t>Elgg SNE </a:t>
            </a:r>
            <a:r>
              <a:rPr lang="el-GR" b="0" baseline="0" dirty="0" smtClean="0"/>
              <a:t>προστέθηκαν ο </a:t>
            </a:r>
            <a:r>
              <a:rPr lang="en-US" b="0" baseline="0" dirty="0" smtClean="0"/>
              <a:t>CDO Client </a:t>
            </a:r>
            <a:r>
              <a:rPr lang="el-GR" b="0" baseline="0" dirty="0" smtClean="0"/>
              <a:t>όπου επικοινωνεί με το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n-US" b="0" baseline="0" dirty="0" smtClean="0"/>
          </a:p>
          <a:p>
            <a:r>
              <a:rPr lang="el-GR" b="0" baseline="0" dirty="0" smtClean="0"/>
              <a:t>Το  </a:t>
            </a:r>
            <a:r>
              <a:rPr lang="en-US" b="0" baseline="0" dirty="0" smtClean="0"/>
              <a:t>Social Networking Engine </a:t>
            </a:r>
            <a:r>
              <a:rPr lang="el-GR" b="0" baseline="0" dirty="0" smtClean="0"/>
              <a:t>επικοινωνεί με το </a:t>
            </a:r>
            <a:r>
              <a:rPr lang="en-US" b="0" baseline="0" dirty="0" smtClean="0"/>
              <a:t>CDO Client </a:t>
            </a:r>
            <a:r>
              <a:rPr lang="el-GR" b="0" baseline="0" dirty="0" smtClean="0"/>
              <a:t>για να εξάγει την πληροφορία που έχει σχέση με τα μοντέλα, και επικοινωνεί με την </a:t>
            </a:r>
            <a:r>
              <a:rPr lang="en-US" b="0" baseline="0" dirty="0" smtClean="0"/>
              <a:t>Social Network Database</a:t>
            </a:r>
            <a:r>
              <a:rPr lang="el-GR" b="0" baseline="0" dirty="0" smtClean="0"/>
              <a:t> για να εξάγει την πληροφορία που έχει σχέση με το </a:t>
            </a:r>
            <a:r>
              <a:rPr lang="en-US" b="0" baseline="0" dirty="0" smtClean="0"/>
              <a:t>Social Aspect </a:t>
            </a:r>
            <a:r>
              <a:rPr lang="el-GR" b="0" baseline="0" dirty="0" smtClean="0"/>
              <a:t>των χρηστών, όπως για παράδειγμα πληροφορίες για το </a:t>
            </a:r>
            <a:r>
              <a:rPr lang="en-US" b="0" baseline="0" dirty="0" smtClean="0"/>
              <a:t>profile </a:t>
            </a:r>
            <a:r>
              <a:rPr lang="el-GR" b="0" baseline="0" dirty="0" smtClean="0"/>
              <a:t>τους, τα μηνύματά τους κοκ. Καθώς επίσης, εκεί είναι αποθηκευμένη και η </a:t>
            </a:r>
            <a:r>
              <a:rPr lang="en-US" b="0" baseline="0" dirty="0" smtClean="0"/>
              <a:t>Social Networking </a:t>
            </a:r>
            <a:r>
              <a:rPr lang="el-GR" b="0" baseline="0" dirty="0" smtClean="0"/>
              <a:t>πληροφορία των εφαρμογών όπως για παράδειγμα είναι ποιοι χρήστες παρακολουθούν (</a:t>
            </a:r>
            <a:r>
              <a:rPr lang="en-US" b="0" baseline="0" dirty="0" smtClean="0"/>
              <a:t>follow</a:t>
            </a:r>
            <a:r>
              <a:rPr lang="el-GR" b="0" baseline="0" dirty="0" smtClean="0"/>
              <a:t>)</a:t>
            </a:r>
            <a:r>
              <a:rPr lang="en-US" b="0" baseline="0" dirty="0" smtClean="0"/>
              <a:t> </a:t>
            </a:r>
            <a:r>
              <a:rPr lang="el-GR" b="0" baseline="0" dirty="0" smtClean="0"/>
              <a:t>ποιες εφαρμογές, το </a:t>
            </a:r>
            <a:r>
              <a:rPr lang="en-US" b="0" baseline="0" dirty="0" smtClean="0"/>
              <a:t>rating </a:t>
            </a:r>
            <a:r>
              <a:rPr lang="el-GR" b="0" baseline="0" dirty="0" smtClean="0"/>
              <a:t>των εφαρμογών, τα σχόλια των χρηστών σχετικά με τις εφαρμογές.</a:t>
            </a:r>
            <a:endParaRPr lang="en-US" b="0" baseline="0" dirty="0" smtClean="0"/>
          </a:p>
          <a:p>
            <a:endParaRPr lang="en-US" b="0" baseline="0" dirty="0" smtClean="0"/>
          </a:p>
          <a:p>
            <a:r>
              <a:rPr lang="el-GR" b="0" baseline="0" dirty="0" smtClean="0"/>
              <a:t>Αυτή είναι η αρχιτεκτονική του συστήματος, το </a:t>
            </a:r>
            <a:r>
              <a:rPr lang="en-US" b="0" baseline="0" dirty="0" smtClean="0"/>
              <a:t>User Interface </a:t>
            </a:r>
            <a:r>
              <a:rPr lang="el-GR" b="0" baseline="0" dirty="0" smtClean="0"/>
              <a:t>σχεδιάστηκε από συνεργάτες μας με εμπειρία στο </a:t>
            </a:r>
            <a:r>
              <a:rPr lang="en-US" b="0" baseline="0" dirty="0" smtClean="0"/>
              <a:t>UE </a:t>
            </a:r>
            <a:r>
              <a:rPr lang="el-GR" b="0" baseline="0" dirty="0" smtClean="0"/>
              <a:t>και εγώ την υλοποίησα</a:t>
            </a:r>
            <a:r>
              <a:rPr lang="en-US" b="0" baseline="0" dirty="0" smtClean="0"/>
              <a:t>.</a:t>
            </a:r>
            <a:endParaRPr lang="el-GR" b="0" baseline="0" dirty="0" smtClean="0"/>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dirty="0" smtClean="0"/>
              <a:t>Ένα ακόμα </a:t>
            </a:r>
            <a:r>
              <a:rPr lang="en-US" dirty="0" smtClean="0"/>
              <a:t>feature</a:t>
            </a:r>
            <a:r>
              <a:rPr lang="en-US" baseline="0" dirty="0" smtClean="0"/>
              <a:t> </a:t>
            </a:r>
            <a:r>
              <a:rPr lang="el-GR" baseline="0" dirty="0" smtClean="0"/>
              <a:t>που προστέθηκε στο </a:t>
            </a:r>
            <a:r>
              <a:rPr lang="en-US" baseline="0" dirty="0" smtClean="0"/>
              <a:t>SN</a:t>
            </a:r>
            <a:r>
              <a:rPr lang="el-GR" baseline="0" dirty="0" smtClean="0"/>
              <a:t> είναι η δυνατότητα να παρέχει αυτοματοποιημένες απαντήσεις,</a:t>
            </a:r>
          </a:p>
          <a:p>
            <a:endParaRPr lang="el-GR" baseline="0" dirty="0" smtClean="0"/>
          </a:p>
          <a:p>
            <a:r>
              <a:rPr lang="el-GR" baseline="0" dirty="0" smtClean="0"/>
              <a:t>Ας πάρομε λοιπόν, ένα χρήστη του ΚΔ ο οποίος κάνει ερωτήσεις σε κάποιο </a:t>
            </a:r>
            <a:r>
              <a:rPr lang="en-US" baseline="0" dirty="0" smtClean="0"/>
              <a:t>group</a:t>
            </a:r>
            <a:r>
              <a:rPr lang="el-GR" baseline="0" dirty="0" smtClean="0"/>
              <a:t>, Θέλουμε να μπορούμε να επεξεργαστούμε αυτές τις ερωτήσεις έτσι ώστε να μπορούμε να τις συνδέσουμε είτε με άλλες παρόμοιες ερωτήσεις είτε να δημιουργήσουμε ένα </a:t>
            </a:r>
            <a:r>
              <a:rPr lang="en-US" baseline="0" dirty="0" smtClean="0"/>
              <a:t>query </a:t>
            </a:r>
            <a:r>
              <a:rPr lang="el-GR" baseline="0" dirty="0" smtClean="0"/>
              <a:t>στην βάση των </a:t>
            </a:r>
            <a:r>
              <a:rPr lang="en-US" baseline="0" dirty="0" smtClean="0"/>
              <a:t>execution data </a:t>
            </a:r>
            <a:r>
              <a:rPr lang="el-GR" baseline="0" dirty="0" smtClean="0"/>
              <a:t>έτσι ώστε να καταφέρουμε να δώσουμε μια αυτοματοποιημένη απάντηση σαν </a:t>
            </a:r>
            <a:r>
              <a:rPr lang="en-US" baseline="0" dirty="0" smtClean="0"/>
              <a:t>feedback </a:t>
            </a:r>
            <a:r>
              <a:rPr lang="el-GR" baseline="0" dirty="0" smtClean="0"/>
              <a:t>πίσω στον χρήστη. Για να το πετύχουμε αυτό πρέπει να μπορούμε να επεξεργαστούμε τις ερωτήσεις και να τις κάνουμε </a:t>
            </a:r>
            <a:r>
              <a:rPr lang="en-US" baseline="0" dirty="0" smtClean="0"/>
              <a:t>classify </a:t>
            </a:r>
            <a:r>
              <a:rPr lang="el-GR" baseline="0" dirty="0" smtClean="0"/>
              <a:t>σε διάφορες κατηγορίες ώστε να ξέρουμε σε τι αναφέρετε ο χρήστης. Για να το πετύχουμε αυτό χρειάζεται να κάνουμε </a:t>
            </a:r>
            <a:r>
              <a:rPr lang="en-US" baseline="0" dirty="0" smtClean="0"/>
              <a:t>train</a:t>
            </a:r>
            <a:r>
              <a:rPr lang="el-GR" baseline="0" dirty="0" smtClean="0"/>
              <a:t>,</a:t>
            </a:r>
            <a:r>
              <a:rPr lang="en-US" baseline="0" dirty="0" smtClean="0"/>
              <a:t> </a:t>
            </a:r>
            <a:r>
              <a:rPr lang="el-GR" baseline="0" dirty="0" smtClean="0"/>
              <a:t>όπως λέγεται, τον </a:t>
            </a:r>
            <a:r>
              <a:rPr lang="en-US" baseline="0" dirty="0" smtClean="0"/>
              <a:t>classifier</a:t>
            </a:r>
            <a:r>
              <a:rPr lang="el-GR" baseline="0" dirty="0" smtClean="0"/>
              <a:t> με κάποιες εξωτερικές ερωτήσεις. Συνήθως οι προσεγγίσεις που κατηγοριοποιούν κείμενο, χρησιμοποιούν το λεγόμενο </a:t>
            </a:r>
            <a:r>
              <a:rPr lang="en-US" baseline="0" dirty="0" smtClean="0"/>
              <a:t>training set </a:t>
            </a:r>
            <a:r>
              <a:rPr lang="el-GR" baseline="0" dirty="0" smtClean="0"/>
              <a:t>για να χτίσουν μια μέθοδο κατηγοριοποίησης ώστε αν έρθει ένα καινούριο κείμενο να ξέρουν σε ποια κατηγορία να το βάλουν.</a:t>
            </a:r>
            <a:endParaRPr lang="en-US" baseline="0" dirty="0" smtClean="0"/>
          </a:p>
          <a:p>
            <a:endParaRPr lang="en-US" baseline="0" dirty="0" smtClean="0"/>
          </a:p>
          <a:p>
            <a:r>
              <a:rPr lang="el-GR" baseline="0" dirty="0" smtClean="0"/>
              <a:t>Έτσι η δύναμη του κοινωνικού δικτύου είναι ότι επιτρέπει </a:t>
            </a:r>
            <a:r>
              <a:rPr lang="en-US" baseline="0" dirty="0" smtClean="0"/>
              <a:t>communities, </a:t>
            </a:r>
            <a:r>
              <a:rPr lang="el-GR" baseline="0" dirty="0" smtClean="0"/>
              <a:t>επιτρέπει </a:t>
            </a:r>
            <a:r>
              <a:rPr lang="el-GR" baseline="0" dirty="0" err="1" smtClean="0"/>
              <a:t>ερωτο</a:t>
            </a:r>
            <a:r>
              <a:rPr lang="el-GR" baseline="0" dirty="0" smtClean="0"/>
              <a:t>-απαντήσεις και έτσι όπως είναι τα πράγματα σήμερα, κάποιος μπορεί να ρωτήσει, κάποιος μπορεί να απαντήσει αλλά εμείς έχουμε επιπλέον τα </a:t>
            </a:r>
            <a:r>
              <a:rPr lang="en-US" baseline="0" dirty="0" smtClean="0"/>
              <a:t>execution data, </a:t>
            </a:r>
            <a:r>
              <a:rPr lang="el-GR" baseline="0" dirty="0" smtClean="0"/>
              <a:t>έτσι οι απαντήσεις που παίρνονται από εμάς μπορεί να είναι πιο ακριβής. </a:t>
            </a:r>
          </a:p>
          <a:p>
            <a:endParaRPr lang="el-GR" baseline="0" dirty="0" smtClean="0"/>
          </a:p>
          <a:p>
            <a:r>
              <a:rPr lang="el-GR" baseline="0" dirty="0" smtClean="0"/>
              <a:t>Το να γράψει, όμως ένας χρήστης ένα </a:t>
            </a:r>
            <a:r>
              <a:rPr lang="en-US" baseline="0" dirty="0" smtClean="0"/>
              <a:t>query </a:t>
            </a:r>
            <a:r>
              <a:rPr lang="el-GR" baseline="0" dirty="0" smtClean="0"/>
              <a:t>δεν είναι εύκολο, δεν είναι απλό αυτό, ειδικά αν ο χρήστης δεν έχει γνώση του μοντέλου από κάτω. Οπότε ένας τρόπος που θα θέλαμε να κάνουμε, το οποίο είναι φιλόδοξο, είναι τα </a:t>
            </a:r>
            <a:r>
              <a:rPr lang="en-US" baseline="0" dirty="0" smtClean="0"/>
              <a:t>queries </a:t>
            </a:r>
            <a:r>
              <a:rPr lang="el-GR" baseline="0" dirty="0" smtClean="0"/>
              <a:t>να φτιάχνονται αυτόματα βάση της ερώτησης Ή να βρίσκεται κάποια </a:t>
            </a:r>
            <a:r>
              <a:rPr lang="en-US" baseline="0" dirty="0" smtClean="0"/>
              <a:t>related </a:t>
            </a:r>
            <a:r>
              <a:rPr lang="el-GR" baseline="0" dirty="0" smtClean="0"/>
              <a:t>απάντηση πάνω στο ίδιο θέμα.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396000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aseline="0" dirty="0" smtClean="0"/>
              <a:t>Έτσι σε μία ερώτηση ενός χρήστη </a:t>
            </a:r>
            <a:r>
              <a:rPr lang="el-GR" dirty="0" smtClean="0"/>
              <a:t>όπως αυτή, θέλουμε να μπορεί να </a:t>
            </a:r>
            <a:r>
              <a:rPr lang="el-GR" baseline="0" dirty="0" smtClean="0"/>
              <a:t>γίνεται </a:t>
            </a:r>
            <a:r>
              <a:rPr lang="en-US" baseline="0" dirty="0" smtClean="0"/>
              <a:t>mapped </a:t>
            </a:r>
            <a:r>
              <a:rPr lang="el-GR" baseline="0" dirty="0" smtClean="0"/>
              <a:t>σε ένα </a:t>
            </a:r>
            <a:r>
              <a:rPr lang="en-US" baseline="0" dirty="0" smtClean="0"/>
              <a:t>related query, </a:t>
            </a:r>
            <a:r>
              <a:rPr lang="el-GR" baseline="0" dirty="0" smtClean="0"/>
              <a:t>εδώ παρουσιάζεται μια ερώτηση για το </a:t>
            </a:r>
            <a:r>
              <a:rPr lang="en-US" baseline="0" dirty="0" smtClean="0"/>
              <a:t>most cost effective deployment. </a:t>
            </a:r>
            <a:r>
              <a:rPr lang="el-GR" baseline="0" dirty="0" smtClean="0"/>
              <a:t>Έτσι όπως είναι </a:t>
            </a:r>
            <a:r>
              <a:rPr lang="en-US" baseline="0" dirty="0" smtClean="0"/>
              <a:t>phrased </a:t>
            </a:r>
            <a:r>
              <a:rPr lang="el-GR" baseline="0" dirty="0" smtClean="0"/>
              <a:t>η ερώτηση καταλαβαίνουμε ότι μιλάμε για </a:t>
            </a:r>
            <a:r>
              <a:rPr lang="en-US" baseline="0" dirty="0" smtClean="0"/>
              <a:t>multi</a:t>
            </a:r>
            <a:r>
              <a:rPr lang="el-GR" baseline="0" dirty="0" smtClean="0"/>
              <a:t> </a:t>
            </a:r>
            <a:r>
              <a:rPr lang="en-US" baseline="0" dirty="0" smtClean="0"/>
              <a:t>cloud setup, </a:t>
            </a:r>
            <a:r>
              <a:rPr lang="el-GR" baseline="0" dirty="0" smtClean="0"/>
              <a:t>άρα τα </a:t>
            </a:r>
            <a:r>
              <a:rPr lang="en-US" baseline="0" dirty="0" smtClean="0"/>
              <a:t>VMs </a:t>
            </a:r>
            <a:r>
              <a:rPr lang="el-GR" baseline="0" dirty="0" smtClean="0"/>
              <a:t>να είναι σε περισσότερα του ενός </a:t>
            </a:r>
            <a:r>
              <a:rPr lang="en-US" baseline="0" dirty="0" smtClean="0"/>
              <a:t>cloud</a:t>
            </a:r>
            <a:r>
              <a:rPr lang="el-GR" baseline="0" dirty="0" smtClean="0"/>
              <a:t> και κοιτάμε ένα </a:t>
            </a:r>
            <a:r>
              <a:rPr lang="en-US" baseline="0" dirty="0" smtClean="0"/>
              <a:t>metric </a:t>
            </a:r>
            <a:r>
              <a:rPr lang="el-GR" baseline="0" dirty="0" smtClean="0"/>
              <a:t>το οποίο λέγετε </a:t>
            </a:r>
            <a:r>
              <a:rPr lang="en-US" baseline="0" dirty="0" smtClean="0"/>
              <a:t>cost effectiveness, </a:t>
            </a:r>
            <a:r>
              <a:rPr lang="el-GR" baseline="0" dirty="0" smtClean="0"/>
              <a:t>το οποίο ήδη υπολογίζουμε, το οποίο είναι απόδοση διαιρεμένο με το κόστος του </a:t>
            </a:r>
            <a:r>
              <a:rPr lang="en-US" baseline="0" dirty="0" smtClean="0"/>
              <a:t>deployment.</a:t>
            </a:r>
            <a:r>
              <a:rPr lang="el-GR" baseline="0" dirty="0" smtClean="0"/>
              <a:t> Άρα είναι μια περίπτωση που αυτό γίνεται εύκολα </a:t>
            </a:r>
            <a:r>
              <a:rPr lang="en-US" baseline="0" dirty="0" smtClean="0"/>
              <a:t>map </a:t>
            </a:r>
            <a:r>
              <a:rPr lang="el-GR" baseline="0" dirty="0" smtClean="0"/>
              <a:t>σε ένα πραγματικό </a:t>
            </a:r>
            <a:r>
              <a:rPr lang="en-US" baseline="0" dirty="0" smtClean="0"/>
              <a:t>query. </a:t>
            </a:r>
            <a:r>
              <a:rPr lang="el-GR" baseline="0" dirty="0" smtClean="0"/>
              <a:t>Και εδώ βλέπουμε ότι αποκάτω έχουμε μια αυτοματοποιημένη απάντηση που λέει στον χρήστη ότι το </a:t>
            </a:r>
            <a:r>
              <a:rPr lang="en-US" baseline="0" dirty="0" smtClean="0"/>
              <a:t>cost effective</a:t>
            </a:r>
            <a:r>
              <a:rPr lang="el-GR" baseline="0" dirty="0" smtClean="0"/>
              <a:t> </a:t>
            </a:r>
            <a:r>
              <a:rPr lang="en-US" baseline="0" dirty="0" smtClean="0"/>
              <a:t>deployment </a:t>
            </a:r>
            <a:r>
              <a:rPr lang="el-GR" baseline="0" dirty="0" smtClean="0"/>
              <a:t>είναι αυτό και ο χρήστης μπορεί να κάνει </a:t>
            </a:r>
            <a:r>
              <a:rPr lang="en-US" baseline="0" dirty="0" smtClean="0"/>
              <a:t>click </a:t>
            </a:r>
            <a:r>
              <a:rPr lang="el-GR" baseline="0" dirty="0" smtClean="0"/>
              <a:t>και να το δει. Αυτή λοιπόν είναι μια περίπτωση που μπορούμε σχετικά εύκολα να κάνουμε το </a:t>
            </a:r>
            <a:r>
              <a:rPr lang="en-US" baseline="0" dirty="0" smtClean="0"/>
              <a:t>mapping </a:t>
            </a:r>
            <a:r>
              <a:rPr lang="el-GR" baseline="0" dirty="0" smtClean="0"/>
              <a:t>σε κάποιο </a:t>
            </a:r>
            <a:r>
              <a:rPr lang="en-US" baseline="0" dirty="0" smtClean="0"/>
              <a:t>query.</a:t>
            </a:r>
          </a:p>
          <a:p>
            <a:endParaRPr lang="el-GR" baseline="0" dirty="0" smtClean="0"/>
          </a:p>
          <a:p>
            <a:r>
              <a:rPr lang="el-GR" baseline="0" dirty="0" smtClean="0"/>
              <a:t>Όμως αυτή την περίπτωση δεν την έχουμε γενικεύσει. Κάποιος θα μπορούσε να κοιτάξει έναν αυτόματο μηχανικό σχηματισμό των </a:t>
            </a:r>
            <a:r>
              <a:rPr lang="en-US" baseline="0" dirty="0" smtClean="0"/>
              <a:t>queries. </a:t>
            </a:r>
            <a:r>
              <a:rPr lang="el-GR" baseline="0" dirty="0" smtClean="0"/>
              <a:t>Αυτό είναι ένα ενδιαφέρον πρόβλημα, αλλά αυτό από μόνο του ξεφεύγει από τα όρια της δικής μου εργασίας και θα ήταν μια καλή μελλοντική δουλειά. Εφόσον έχουμε το μηχανισμό να κάνουμε </a:t>
            </a:r>
            <a:r>
              <a:rPr lang="en-US" baseline="0" dirty="0" smtClean="0"/>
              <a:t>map</a:t>
            </a:r>
            <a:r>
              <a:rPr lang="el-GR" baseline="0" dirty="0" smtClean="0"/>
              <a:t> ερώτηση με σχετική ερώτηση. Κάποιος </a:t>
            </a:r>
            <a:r>
              <a:rPr lang="en-US" baseline="0" dirty="0" smtClean="0"/>
              <a:t>expert </a:t>
            </a:r>
            <a:r>
              <a:rPr lang="el-GR" baseline="0" dirty="0" smtClean="0"/>
              <a:t>μπορεί να απαντήσει ερωτήσεις που απαντώνται με κάποιο </a:t>
            </a:r>
            <a:r>
              <a:rPr lang="en-US" baseline="0" dirty="0" smtClean="0"/>
              <a:t>query</a:t>
            </a:r>
            <a:r>
              <a:rPr lang="el-GR" baseline="0" dirty="0" smtClean="0"/>
              <a:t> και να δίνει στον σύστημα την απάντηση</a:t>
            </a:r>
            <a:r>
              <a:rPr lang="en-US" baseline="0" dirty="0" smtClean="0"/>
              <a:t> </a:t>
            </a:r>
            <a:r>
              <a:rPr lang="el-GR" baseline="0" dirty="0" smtClean="0"/>
              <a:t>και το σύστημα από μόνο του μετά να εμφανίζει αυτή την απάντηση και σε άλλες σχετικές ερωτήσεις. </a:t>
            </a:r>
            <a:endParaRPr lang="en-US" baseline="0" dirty="0" smtClean="0"/>
          </a:p>
          <a:p>
            <a:endParaRPr lang="en-US" dirty="0" smtClean="0"/>
          </a:p>
          <a:p>
            <a:r>
              <a:rPr lang="el-GR" dirty="0" smtClean="0"/>
              <a:t>Αν</a:t>
            </a:r>
            <a:r>
              <a:rPr lang="el-GR" baseline="0" dirty="0" smtClean="0"/>
              <a:t> έρθει μια σχετική ερώτηση όπως αυτή που λέει ακριβώς το ίδιο πράγμα διαφορετικά εκφρασμένο, τότε μπορούμε να επωφεληθούμε γιατί η προηγούμενη απάντηση χρησιμοποιείτε και εδώ</a:t>
            </a:r>
            <a:endParaRPr lang="en-US" baseline="0" dirty="0" smtClean="0"/>
          </a:p>
          <a:p>
            <a:r>
              <a:rPr lang="el-GR" baseline="0" dirty="0" smtClean="0"/>
              <a:t>Το ερώτημα είναι πως μπορούμε να αντιστοιχίσουμε την ερώτηση αυτή στην προηγούμενη.</a:t>
            </a:r>
            <a:endParaRPr lang="en-US" baseline="0" dirty="0" smtClean="0"/>
          </a:p>
          <a:p>
            <a:r>
              <a:rPr lang="el-GR" baseline="0" dirty="0" smtClean="0"/>
              <a:t>Για να το κάνουμε αυτό πήγαμε σε κάποιο άλλον ΚΔ.</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2325162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dirty="0" smtClean="0"/>
              <a:t>Γιατί</a:t>
            </a:r>
            <a:r>
              <a:rPr lang="el-GR" baseline="0" dirty="0" smtClean="0"/>
              <a:t> πήγαμε εδώ;;</a:t>
            </a:r>
          </a:p>
          <a:p>
            <a:r>
              <a:rPr lang="en-US" baseline="0" dirty="0" smtClean="0"/>
              <a:t>To StackOverflow Community</a:t>
            </a:r>
            <a:r>
              <a:rPr lang="el-GR" baseline="0" dirty="0" smtClean="0"/>
              <a:t> είναι ένα ΚΔ το οποίο περιέχει</a:t>
            </a:r>
            <a:r>
              <a:rPr lang="en-US" baseline="0" dirty="0" smtClean="0"/>
              <a:t> </a:t>
            </a:r>
            <a:r>
              <a:rPr lang="el-GR" baseline="0" dirty="0" smtClean="0"/>
              <a:t>ερωτήσεις και απαντήσεις για όλο το φάσμα του </a:t>
            </a:r>
            <a:r>
              <a:rPr lang="en-US" baseline="0" dirty="0" smtClean="0"/>
              <a:t>computer science </a:t>
            </a:r>
            <a:r>
              <a:rPr lang="el-GR" baseline="0" dirty="0" smtClean="0"/>
              <a:t>και είναι μια από τις μεγαλύτερες </a:t>
            </a:r>
            <a:r>
              <a:rPr lang="en-US" baseline="0" dirty="0" smtClean="0"/>
              <a:t>online </a:t>
            </a:r>
            <a:r>
              <a:rPr lang="el-GR" baseline="0" dirty="0" smtClean="0"/>
              <a:t>κοινότητες.</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a:t>
            </a:r>
            <a:r>
              <a:rPr lang="el-GR" baseline="0" dirty="0" smtClean="0"/>
              <a:t>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endParaRPr lang="el-GR" baseline="0" dirty="0" smtClean="0"/>
          </a:p>
          <a:p>
            <a:r>
              <a:rPr lang="el-GR" baseline="0" dirty="0" smtClean="0"/>
              <a:t>Τι κάναμε;;</a:t>
            </a:r>
          </a:p>
          <a:p>
            <a:r>
              <a:rPr lang="el-GR" baseline="0" dirty="0" smtClean="0"/>
              <a:t>Έτσι χρησιμοποιήσαμε ερωτήσεις με σχετικά</a:t>
            </a:r>
            <a:r>
              <a:rPr lang="en-US" baseline="0" dirty="0" smtClean="0"/>
              <a:t> tags </a:t>
            </a:r>
            <a:r>
              <a:rPr lang="el-GR" baseline="0" dirty="0" smtClean="0"/>
              <a:t>στο δικό μας δίκτυο.</a:t>
            </a:r>
          </a:p>
          <a:p>
            <a:endParaRPr lang="el-GR" baseline="0" dirty="0" smtClean="0"/>
          </a:p>
          <a:p>
            <a:r>
              <a:rPr lang="el-GR" baseline="0" dirty="0" smtClean="0"/>
              <a:t>Για παράδειγμα!</a:t>
            </a:r>
          </a:p>
          <a:p>
            <a:endParaRPr lang="el-GR" baseline="0" dirty="0" smtClean="0"/>
          </a:p>
          <a:p>
            <a:r>
              <a:rPr lang="el-GR" baseline="0" dirty="0" smtClean="0"/>
              <a:t>Εδώ έχουμε μια πραγματική ερώτηση, στην οποία ο χρήστης ρωτάει αν μπορεί να γίνει </a:t>
            </a:r>
            <a:r>
              <a:rPr lang="en-US" baseline="0" dirty="0" smtClean="0"/>
              <a:t>scale </a:t>
            </a:r>
            <a:r>
              <a:rPr lang="el-GR" baseline="0" dirty="0" smtClean="0"/>
              <a:t>η </a:t>
            </a:r>
            <a:r>
              <a:rPr lang="en-US" baseline="0" dirty="0" smtClean="0"/>
              <a:t>SQLite </a:t>
            </a:r>
            <a:r>
              <a:rPr lang="el-GR" baseline="0" dirty="0" smtClean="0"/>
              <a:t>και αν είναι καλύτερη από την </a:t>
            </a:r>
            <a:r>
              <a:rPr lang="en-US" baseline="0" dirty="0" smtClean="0"/>
              <a:t>mysql. </a:t>
            </a:r>
          </a:p>
          <a:p>
            <a:r>
              <a:rPr lang="el-GR" baseline="0" dirty="0" smtClean="0"/>
              <a:t>Παρουσιάζουμε αυτή την ερώτηση διότι μπορούν να προκύψουν δύο σημαντικά συμπεράσματα από αυτή, πρώτον είναι πολύ δύσκολο να απαντηθεί χωρίς την ύπαρξη ενός </a:t>
            </a:r>
            <a:r>
              <a:rPr lang="en-US" baseline="0" dirty="0" smtClean="0"/>
              <a:t>repository </a:t>
            </a:r>
            <a:r>
              <a:rPr lang="el-GR" baseline="0" dirty="0" smtClean="0"/>
              <a:t>από πραγματικές εκτελέσεις των εφαρμογών …, και δεύτερον είναι μια ερώτηση η οποία μπορεί μια παρόμοια τέτοια ερώτηση να ερωτηθεί στο δικό μας ΚΔ.</a:t>
            </a:r>
          </a:p>
          <a:p>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aseline="0" dirty="0" smtClean="0"/>
              <a:t>Τι κάναμε λοιπόν αυτές τις ερωτήσεις;;</a:t>
            </a:r>
          </a:p>
          <a:p>
            <a:endParaRPr lang="el-GR" baseline="0" dirty="0" smtClean="0"/>
          </a:p>
          <a:p>
            <a:r>
              <a:rPr lang="el-GR" baseline="0" dirty="0" smtClean="0"/>
              <a:t>Έφτιαξα ένα εργαλείο το οποίο να παίρνει τις ερωτήσεις από το </a:t>
            </a:r>
            <a:r>
              <a:rPr lang="en-US" baseline="0" dirty="0" smtClean="0"/>
              <a:t>SO</a:t>
            </a:r>
            <a:r>
              <a:rPr lang="el-GR" baseline="0" dirty="0" smtClean="0"/>
              <a:t> με βάση τα </a:t>
            </a:r>
            <a:r>
              <a:rPr lang="en-US" baseline="0" dirty="0" smtClean="0"/>
              <a:t>tags </a:t>
            </a:r>
            <a:r>
              <a:rPr lang="el-GR" baseline="0" dirty="0" smtClean="0"/>
              <a:t>που έχει η κάθε ερώτηση.</a:t>
            </a:r>
          </a:p>
          <a:p>
            <a:endParaRPr lang="el-GR" baseline="0" dirty="0" smtClean="0"/>
          </a:p>
          <a:p>
            <a:r>
              <a:rPr lang="el-GR" baseline="0" dirty="0" smtClean="0"/>
              <a:t>Για να πάρει τις ερωτήσεις χρησιμοποιήσαμε το </a:t>
            </a:r>
            <a:r>
              <a:rPr lang="en-US" baseline="0" dirty="0" smtClean="0"/>
              <a:t>SE API. </a:t>
            </a:r>
            <a:endParaRPr lang="el-GR" baseline="0" dirty="0" smtClean="0"/>
          </a:p>
          <a:p>
            <a:r>
              <a:rPr lang="el-GR" baseline="0" dirty="0" smtClean="0"/>
              <a:t>Ουσιαστικά, το σύνολο αυτών των δεδομένων, το οποίο είναι χωρισμένο σε κατηγορίες χρησιμοποιώντας τα </a:t>
            </a:r>
            <a:r>
              <a:rPr lang="en-US" baseline="0" dirty="0" smtClean="0"/>
              <a:t>tags,</a:t>
            </a:r>
            <a:r>
              <a:rPr lang="el-GR" baseline="0" dirty="0" smtClean="0"/>
              <a:t> </a:t>
            </a:r>
            <a:r>
              <a:rPr lang="el-GR" baseline="0" dirty="0" smtClean="0"/>
              <a:t>χρησιμοποιήθηκε </a:t>
            </a:r>
            <a:r>
              <a:rPr lang="el-GR" baseline="0" dirty="0" smtClean="0"/>
              <a:t>ώστε να γίνει «</a:t>
            </a:r>
            <a:r>
              <a:rPr lang="en-US" baseline="0" dirty="0" smtClean="0"/>
              <a:t>train</a:t>
            </a:r>
            <a:r>
              <a:rPr lang="el-GR" baseline="0" dirty="0" smtClean="0"/>
              <a:t>»</a:t>
            </a:r>
            <a:r>
              <a:rPr lang="en-US" baseline="0" dirty="0" smtClean="0"/>
              <a:t> </a:t>
            </a:r>
            <a:r>
              <a:rPr lang="el-GR" baseline="0" dirty="0" smtClean="0"/>
              <a:t>ο  </a:t>
            </a:r>
            <a:r>
              <a:rPr lang="en-US" baseline="0" dirty="0" smtClean="0"/>
              <a:t>classifier </a:t>
            </a:r>
            <a:r>
              <a:rPr lang="el-GR" baseline="0" dirty="0" smtClean="0"/>
              <a:t>μας 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Αυτό το εργαλείο είναι το </a:t>
            </a:r>
            <a:r>
              <a:rPr lang="en-US" baseline="0" dirty="0" smtClean="0"/>
              <a:t>NLP</a:t>
            </a:r>
            <a:r>
              <a:rPr lang="el-GR" baseline="0" dirty="0" smtClean="0"/>
              <a:t> </a:t>
            </a:r>
            <a:r>
              <a:rPr lang="en-US" baseline="0" dirty="0" smtClean="0"/>
              <a:t>topic classification </a:t>
            </a:r>
            <a:r>
              <a:rPr lang="el-GR" baseline="0" dirty="0" smtClean="0"/>
              <a:t>και χρησιμοποιήθηκε ώστε να προσδιορίζεται η κατηγορία της ερώτησης που ανεβάζουν οι χρήστες στα </a:t>
            </a:r>
            <a:r>
              <a:rPr lang="en-US" baseline="0" dirty="0" smtClean="0"/>
              <a:t>group </a:t>
            </a:r>
            <a:r>
              <a:rPr lang="el-GR" baseline="0" dirty="0" smtClean="0"/>
              <a:t>του ΚΔ</a:t>
            </a:r>
            <a:r>
              <a:rPr lang="en-US" baseline="0" dirty="0" smtClean="0"/>
              <a:t>.</a:t>
            </a:r>
          </a:p>
          <a:p>
            <a:r>
              <a:rPr lang="el-GR" baseline="0" dirty="0" smtClean="0"/>
              <a:t>Χρησιμοποιήσαμε </a:t>
            </a:r>
            <a:r>
              <a:rPr lang="en-US" baseline="0" dirty="0" smtClean="0"/>
              <a:t>NLP</a:t>
            </a:r>
            <a:r>
              <a:rPr lang="el-GR" baseline="0" dirty="0" smtClean="0"/>
              <a:t> διότι είναι μια τεχνική που εφαρμόζεται σε τέτοιες περιπτώσεις</a:t>
            </a:r>
            <a:r>
              <a:rPr lang="en-US" baseline="0" dirty="0" smtClean="0"/>
              <a:t>, </a:t>
            </a:r>
            <a:r>
              <a:rPr lang="el-GR" baseline="0" dirty="0" smtClean="0"/>
              <a:t>και είναι πιο </a:t>
            </a:r>
            <a:r>
              <a:rPr lang="en-US" baseline="0" dirty="0" smtClean="0"/>
              <a:t>accurate </a:t>
            </a:r>
            <a:r>
              <a:rPr lang="el-GR" baseline="0" dirty="0" smtClean="0"/>
              <a:t>από απλά εργαλεία που θα έκαναν απλό </a:t>
            </a:r>
            <a:r>
              <a:rPr lang="en-US" baseline="0" dirty="0" smtClean="0"/>
              <a:t>parse.</a:t>
            </a:r>
          </a:p>
          <a:p>
            <a:r>
              <a:rPr lang="en-US" baseline="0" dirty="0" smtClean="0"/>
              <a:t> </a:t>
            </a:r>
            <a:endParaRPr lang="el-GR" baseline="0" dirty="0" smtClean="0"/>
          </a:p>
          <a:p>
            <a:r>
              <a:rPr lang="el-GR" baseline="0" dirty="0" smtClean="0"/>
              <a:t>Έτσι το σχήμα δείχνει οι χρήστες του </a:t>
            </a:r>
            <a:r>
              <a:rPr lang="en-US" baseline="0" dirty="0" smtClean="0"/>
              <a:t>SO </a:t>
            </a:r>
            <a:r>
              <a:rPr lang="el-GR" baseline="0" dirty="0" smtClean="0"/>
              <a:t>ανεβάζουν τις ερωτήσεις τους στην κοινότητα</a:t>
            </a:r>
            <a:r>
              <a:rPr lang="en-US" baseline="0" dirty="0" smtClean="0"/>
              <a:t> </a:t>
            </a:r>
            <a:r>
              <a:rPr lang="el-GR" baseline="0" dirty="0" smtClean="0"/>
              <a:t>κατηγοριοποιημένες με διάφορα </a:t>
            </a:r>
            <a:r>
              <a:rPr lang="en-US" baseline="0" dirty="0" smtClean="0"/>
              <a:t>tags</a:t>
            </a:r>
            <a:r>
              <a:rPr lang="el-GR" baseline="0" dirty="0" smtClean="0"/>
              <a:t>, χρησιμοποιώντας το </a:t>
            </a:r>
            <a:r>
              <a:rPr lang="en-US" baseline="0" dirty="0" smtClean="0"/>
              <a:t>UI </a:t>
            </a:r>
            <a:r>
              <a:rPr lang="el-GR" baseline="0" dirty="0" smtClean="0"/>
              <a:t>του </a:t>
            </a:r>
            <a:r>
              <a:rPr lang="en-US" baseline="0" dirty="0" smtClean="0"/>
              <a:t>SO, </a:t>
            </a:r>
            <a:r>
              <a:rPr lang="el-GR" baseline="0" dirty="0" smtClean="0"/>
              <a:t>μετά το </a:t>
            </a:r>
            <a:r>
              <a:rPr lang="en-US" baseline="0" dirty="0" smtClean="0"/>
              <a:t>NPL classifier </a:t>
            </a:r>
            <a:r>
              <a:rPr lang="el-GR" baseline="0" dirty="0" smtClean="0"/>
              <a:t>παίρνει κάποιες ερωτήσεις από το </a:t>
            </a:r>
            <a:r>
              <a:rPr lang="en-US" baseline="0" dirty="0" smtClean="0"/>
              <a:t>SO</a:t>
            </a:r>
            <a:r>
              <a:rPr lang="el-GR" baseline="0" dirty="0" smtClean="0"/>
              <a:t>, χρησιμοποιώντας το </a:t>
            </a:r>
            <a:r>
              <a:rPr lang="en-US" baseline="0" dirty="0" smtClean="0"/>
              <a:t>SE API, </a:t>
            </a:r>
            <a:r>
              <a:rPr lang="el-GR" baseline="0" dirty="0" smtClean="0"/>
              <a:t>για να τις χρησιμοποιήσει ως </a:t>
            </a:r>
            <a:r>
              <a:rPr lang="en-US" baseline="0" dirty="0" smtClean="0"/>
              <a:t>training set </a:t>
            </a:r>
            <a:r>
              <a:rPr lang="el-GR" baseline="0" dirty="0" smtClean="0"/>
              <a:t>και να κατασκευάσει κάποιες τις δικές του κλάσεις που χρειάζεται ώστε μεταγενέστερες ερωτήσεις του δικού μας ΚΔ μπορούν να κατηγοριοποιηθούν</a:t>
            </a:r>
            <a:r>
              <a:rPr lang="el-GR" baseline="0" dirty="0" smtClean="0"/>
              <a:t>.</a:t>
            </a:r>
            <a:endParaRPr lang="el-GR" baseline="0" dirty="0" smtClean="0"/>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endParaRPr lang="en-US"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defTabSz="469819">
              <a:defRPr/>
            </a:pPr>
            <a:r>
              <a:rPr lang="el-GR" baseline="0" dirty="0" smtClean="0"/>
              <a:t>Πώς δουλεύει ακριβώς λοιπόν;;;</a:t>
            </a:r>
            <a:endParaRPr lang="en-US" baseline="0" dirty="0" smtClean="0"/>
          </a:p>
          <a:p>
            <a:pPr defTabSz="469819">
              <a:defRPr/>
            </a:pPr>
            <a:r>
              <a:rPr lang="el-GR" dirty="0" smtClean="0"/>
              <a:t>Το</a:t>
            </a:r>
            <a:r>
              <a:rPr lang="el-GR" baseline="0" dirty="0" smtClean="0"/>
              <a:t> </a:t>
            </a:r>
            <a:r>
              <a:rPr lang="en-US" dirty="0" smtClean="0"/>
              <a:t>Topic classification </a:t>
            </a:r>
            <a:r>
              <a:rPr lang="el-GR" dirty="0" smtClean="0"/>
              <a:t>είναι μια διαδικασία όπου</a:t>
            </a:r>
            <a:r>
              <a:rPr lang="el-GR" baseline="0" dirty="0" smtClean="0"/>
              <a:t> διάφορα </a:t>
            </a:r>
            <a:r>
              <a:rPr lang="en-US" baseline="0" dirty="0" smtClean="0"/>
              <a:t>text documents </a:t>
            </a:r>
            <a:r>
              <a:rPr lang="el-GR" baseline="0" dirty="0" smtClean="0"/>
              <a:t>μπορούν να λάβουν κάποιο </a:t>
            </a:r>
            <a:r>
              <a:rPr lang="en-US" baseline="0" dirty="0" smtClean="0"/>
              <a:t>topic label </a:t>
            </a:r>
            <a:r>
              <a:rPr lang="el-GR" baseline="0" dirty="0" smtClean="0"/>
              <a:t>με βάση κάποια κριτήρια. Ο στόχος ενός</a:t>
            </a:r>
            <a:r>
              <a:rPr lang="en-US" baseline="0" dirty="0" smtClean="0"/>
              <a:t> NLP TC</a:t>
            </a:r>
            <a:r>
              <a:rPr lang="el-GR" baseline="0" dirty="0" smtClean="0"/>
              <a:t> 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defTabSz="469819">
              <a:defRPr/>
            </a:pPr>
            <a:endParaRPr lang="en-US" baseline="0" dirty="0" smtClean="0"/>
          </a:p>
          <a:p>
            <a:pPr defTabSz="469819">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a:t>
            </a:r>
            <a:r>
              <a:rPr lang="el-GR" baseline="0" dirty="0" smtClean="0"/>
              <a:t>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a:t>
            </a:r>
            <a:r>
              <a:rPr lang="el-GR" baseline="0" dirty="0" smtClean="0"/>
              <a:t>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defTabSz="469819">
              <a:defRPr/>
            </a:pPr>
            <a:endParaRPr lang="el-GR" baseline="0" dirty="0" smtClean="0"/>
          </a:p>
          <a:p>
            <a:pPr defTabSz="469819">
              <a:defRPr/>
            </a:pPr>
            <a:r>
              <a:rPr lang="el-GR" baseline="0" dirty="0" smtClean="0"/>
              <a:t>Πρώτα ο </a:t>
            </a:r>
            <a:r>
              <a:rPr lang="en-US" baseline="0" dirty="0" smtClean="0"/>
              <a:t>NLPC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defTabSz="469819">
              <a:defRPr/>
            </a:pPr>
            <a:endParaRPr lang="el-GR" dirty="0" smtClean="0"/>
          </a:p>
          <a:p>
            <a:r>
              <a:rPr lang="el-GR" dirty="0" smtClean="0"/>
              <a:t>Έτσι ο</a:t>
            </a:r>
            <a:r>
              <a:rPr lang="el-GR" baseline="0" dirty="0" smtClean="0"/>
              <a:t> </a:t>
            </a:r>
            <a:r>
              <a:rPr lang="en-US" baseline="0" dirty="0" smtClean="0"/>
              <a:t>NLPC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p>
          <a:p>
            <a:endParaRPr lang="en-US" baseline="0" dirty="0" smtClean="0"/>
          </a:p>
          <a:p>
            <a:r>
              <a:rPr lang="el-GR" baseline="0" dirty="0" smtClean="0"/>
              <a:t>Εφόσον λοιπόν έχουμε κάνει </a:t>
            </a:r>
            <a:r>
              <a:rPr lang="en-US" baseline="0" dirty="0" smtClean="0"/>
              <a:t>train </a:t>
            </a:r>
            <a:r>
              <a:rPr lang="el-GR" baseline="0" dirty="0" smtClean="0"/>
              <a:t>τον αλγόριθμο αυτόν, τότε ελπίζουμε ότι μια καινούρια ερώτηση θα μπορούσε να αντιστοιχηθεί στην πιο κοντινή της κατηγορία και σαν αποτέλεσμα οι απαντήσεις εκεί πέρα να είναι σχετικές με την πιο κοντινή της ερώτηση. Εδώ θα μπορούσαμε να δώσουμε στον χρήστη μια λίστα από κοντινές ερωτήσεις. </a:t>
            </a:r>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l-GR" dirty="0" smtClean="0"/>
              <a:t>Όσον</a:t>
            </a:r>
            <a:r>
              <a:rPr lang="el-GR" baseline="0" dirty="0" smtClean="0"/>
              <a:t> αφορά το </a:t>
            </a:r>
            <a:r>
              <a:rPr lang="en-US" baseline="0" dirty="0" smtClean="0"/>
              <a:t>UE</a:t>
            </a:r>
            <a:r>
              <a:rPr lang="el-GR" baseline="0" dirty="0" smtClean="0"/>
              <a:t>,</a:t>
            </a:r>
            <a:r>
              <a:rPr lang="en-US" baseline="0" dirty="0" smtClean="0"/>
              <a:t> </a:t>
            </a:r>
            <a:r>
              <a:rPr lang="el-GR" baseline="0" dirty="0" smtClean="0"/>
              <a:t>έ</a:t>
            </a:r>
            <a:r>
              <a:rPr lang="el-GR" dirty="0" smtClean="0"/>
              <a:t>γινε</a:t>
            </a:r>
            <a:r>
              <a:rPr lang="el-GR" baseline="0" dirty="0" smtClean="0"/>
              <a:t> εκτενής δουλειά στην οποία συμμετείχα…</a:t>
            </a:r>
            <a:endParaRPr lang="en-US" dirty="0" smtClean="0"/>
          </a:p>
          <a:p>
            <a:endParaRPr lang="en-US" dirty="0" smtClean="0"/>
          </a:p>
          <a:p>
            <a:r>
              <a:rPr lang="en-US" dirty="0" smtClean="0"/>
              <a:t>To user interface</a:t>
            </a:r>
            <a:r>
              <a:rPr lang="en-US" baseline="0" dirty="0" smtClean="0"/>
              <a:t> evaluation </a:t>
            </a:r>
            <a:r>
              <a:rPr lang="el-GR" baseline="0" dirty="0" smtClean="0"/>
              <a:t>έγινε από </a:t>
            </a:r>
            <a:r>
              <a:rPr lang="en-US" baseline="0" dirty="0" smtClean="0"/>
              <a:t>HCI experts </a:t>
            </a:r>
            <a:r>
              <a:rPr lang="el-GR" baseline="0" dirty="0" smtClean="0"/>
              <a:t>στον τομέα αυτόν και εγώ με την σειρά μου βοήθησα ώστε η ΠΚΔ να μπορεί να κάνει </a:t>
            </a:r>
            <a:r>
              <a:rPr lang="en-US" baseline="0" dirty="0" smtClean="0"/>
              <a:t>support </a:t>
            </a:r>
            <a:r>
              <a:rPr lang="el-GR" baseline="0" dirty="0" smtClean="0"/>
              <a:t>το </a:t>
            </a:r>
            <a:r>
              <a:rPr lang="en-US" baseline="0" dirty="0" smtClean="0"/>
              <a:t>UIE </a:t>
            </a:r>
            <a:r>
              <a:rPr lang="el-GR" baseline="0" dirty="0" smtClean="0"/>
              <a:t>καθώς επίσης είχα </a:t>
            </a:r>
            <a:r>
              <a:rPr lang="en-US" baseline="0" dirty="0" smtClean="0"/>
              <a:t>contribution </a:t>
            </a:r>
            <a:r>
              <a:rPr lang="el-GR" baseline="0" dirty="0" smtClean="0"/>
              <a:t>σε μερικά </a:t>
            </a:r>
            <a:r>
              <a:rPr lang="en-US" baseline="0" dirty="0" smtClean="0"/>
              <a:t>Interviews </a:t>
            </a:r>
            <a:r>
              <a:rPr lang="el-GR" baseline="0" dirty="0" smtClean="0"/>
              <a:t>της αξιολόγησης με πιθανούς χρήστες του συστήματος ώστε να πάρουμε </a:t>
            </a:r>
            <a:r>
              <a:rPr lang="en-US" baseline="0" dirty="0" smtClean="0"/>
              <a:t>feedback </a:t>
            </a:r>
            <a:r>
              <a:rPr lang="el-GR" baseline="0" dirty="0" smtClean="0"/>
              <a:t>για την πλατφόρμα μας.</a:t>
            </a:r>
            <a:r>
              <a:rPr lang="en-US" baseline="0" dirty="0" smtClean="0"/>
              <a:t> </a:t>
            </a:r>
            <a:endParaRPr lang="el-GR" baseline="0" dirty="0" smtClean="0"/>
          </a:p>
          <a:p>
            <a:endParaRPr lang="el-GR" baseline="0" dirty="0" smtClean="0"/>
          </a:p>
          <a:p>
            <a:r>
              <a:rPr lang="el-GR" baseline="0" dirty="0" smtClean="0"/>
              <a:t>Οι χρήστες που έλαβαν μέρος στην αξιολόγηση 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Τα στοιχεία των χρηστών αυτών φαίνονται στον πίνακα και χαρακτηριστικό είναι ότι οι 11 από τους 15 είχαν εμπειρία με  </a:t>
            </a:r>
            <a:r>
              <a:rPr lang="en-US" baseline="0" dirty="0" smtClean="0"/>
              <a:t>DevOps environments </a:t>
            </a:r>
            <a:r>
              <a:rPr lang="el-GR" baseline="0" dirty="0" smtClean="0"/>
              <a:t>πάνω από 2 χρόνια. </a:t>
            </a:r>
          </a:p>
          <a:p>
            <a:r>
              <a:rPr lang="el-GR" baseline="0" dirty="0" smtClean="0"/>
              <a:t>Οι 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17</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Γενικά η </a:t>
            </a:r>
            <a:r>
              <a:rPr lang="el-GR" baseline="0" dirty="0" err="1" smtClean="0"/>
              <a:t>κλιμακοσημότητα</a:t>
            </a:r>
            <a:r>
              <a:rPr lang="el-GR" baseline="0" dirty="0" smtClean="0"/>
              <a:t> των κοινωνικών δικτύων έχει μελετηθεί αρκετά. Φανταστείτε πόσο σημαντικό είναι αυτό για το </a:t>
            </a:r>
            <a:r>
              <a:rPr lang="en-US" baseline="0" dirty="0" err="1" smtClean="0"/>
              <a:t>facebook</a:t>
            </a:r>
            <a:r>
              <a:rPr lang="el-GR" baseline="0" dirty="0" smtClean="0"/>
              <a:t> που έχει 1 δισεκατομμύριο χρήστες, όποτε η δουλεία αυτή έχει κοιταχτεί αρκετά</a:t>
            </a:r>
            <a:r>
              <a:rPr lang="en-US" baseline="0" dirty="0" smtClean="0"/>
              <a:t>.</a:t>
            </a:r>
            <a:r>
              <a:rPr lang="el-GR" baseline="0" dirty="0" smtClean="0"/>
              <a:t> Στο δικό μας πρωτότυπο πρόσθεσα το </a:t>
            </a:r>
            <a:r>
              <a:rPr lang="en-US" baseline="0" dirty="0" smtClean="0"/>
              <a:t>layer 2, </a:t>
            </a:r>
            <a:r>
              <a:rPr lang="el-GR" baseline="0" dirty="0" smtClean="0"/>
              <a:t>το πρώτο πράγμα που μπορεί να γίνει</a:t>
            </a:r>
            <a:r>
              <a:rPr lang="en-US" baseline="0" dirty="0" smtClean="0"/>
              <a:t> bottleneck </a:t>
            </a:r>
            <a:r>
              <a:rPr lang="el-GR" baseline="0" dirty="0" smtClean="0"/>
              <a:t>είναι η βάση δεδομένων. Ωστόσο, όπως θα δούμε και παρακάτω και η </a:t>
            </a:r>
            <a:r>
              <a:rPr lang="en-US" baseline="0" dirty="0" smtClean="0"/>
              <a:t>CPU </a:t>
            </a:r>
            <a:r>
              <a:rPr lang="el-GR" baseline="0" dirty="0" smtClean="0"/>
              <a:t>του 1 ήταν ένα πρόβλημα οπότε πρόσθεσα και περισσότερα από ένα </a:t>
            </a:r>
            <a:r>
              <a:rPr lang="en-US" baseline="0" dirty="0" smtClean="0"/>
              <a:t>SNE </a:t>
            </a:r>
            <a:r>
              <a:rPr lang="el-GR" baseline="0" dirty="0" smtClean="0"/>
              <a:t>στο </a:t>
            </a:r>
            <a:r>
              <a:rPr lang="en-US" baseline="0" dirty="0" smtClean="0"/>
              <a:t>layer 1</a:t>
            </a:r>
            <a:r>
              <a:rPr lang="el-GR" baseline="0" dirty="0" smtClean="0"/>
              <a:t>.</a:t>
            </a:r>
            <a:endParaRPr lang="en-US" baseline="0" dirty="0" smtClean="0"/>
          </a:p>
          <a:p>
            <a:endParaRPr lang="en-US" baseline="0" dirty="0" smtClean="0"/>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τα κίνητρα που μας οδήγησαν σε αυτή την εργασία,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στο τέλος της παρουσίαση θα συζητήσουμε για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dirty="0" smtClean="0"/>
              <a:t>Στο</a:t>
            </a:r>
            <a:r>
              <a:rPr lang="el-GR" baseline="0" dirty="0" smtClean="0"/>
              <a:t> διάγραμμα </a:t>
            </a:r>
            <a:r>
              <a:rPr lang="el-GR" dirty="0" smtClean="0"/>
              <a:t>φαίνεται</a:t>
            </a:r>
            <a:r>
              <a:rPr lang="el-GR" baseline="0" dirty="0" smtClean="0"/>
              <a:t> το </a:t>
            </a:r>
            <a:r>
              <a:rPr lang="en-US" baseline="0" dirty="0" smtClean="0"/>
              <a:t>Response time </a:t>
            </a:r>
            <a:r>
              <a:rPr lang="el-GR" baseline="0" dirty="0" smtClean="0"/>
              <a:t>για το πρώτο </a:t>
            </a:r>
            <a:r>
              <a:rPr lang="en-US" baseline="0" dirty="0" smtClean="0"/>
              <a:t>deployment </a:t>
            </a:r>
            <a:r>
              <a:rPr lang="el-GR" baseline="0" dirty="0" smtClean="0"/>
              <a:t>με 3 διαφορετικά </a:t>
            </a:r>
            <a:r>
              <a:rPr lang="en-US" baseline="0" dirty="0" smtClean="0"/>
              <a:t>configurations. C1, 2, 3. </a:t>
            </a:r>
            <a:r>
              <a:rPr lang="el-GR" baseline="0" dirty="0" smtClean="0"/>
              <a:t>Για κάθε </a:t>
            </a:r>
            <a:r>
              <a:rPr lang="en-US" baseline="0" dirty="0" smtClean="0"/>
              <a:t>configuration </a:t>
            </a:r>
            <a:r>
              <a:rPr lang="el-GR" baseline="0" dirty="0" smtClean="0"/>
              <a:t>τρία διαφορετικά</a:t>
            </a:r>
            <a:r>
              <a:rPr lang="en-US" baseline="0" dirty="0" smtClean="0"/>
              <a:t> loads </a:t>
            </a:r>
            <a:r>
              <a:rPr lang="el-GR" baseline="0" dirty="0" smtClean="0"/>
              <a:t>χρησιμοποιήθηκαν, όπως φαίνεται στον πίνακα από κάτω,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21</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l-GR" dirty="0" smtClean="0"/>
              <a:t>Σε αυτό</a:t>
            </a:r>
            <a:r>
              <a:rPr lang="el-GR" baseline="0" dirty="0" smtClean="0"/>
              <a:t> τον πίνακα </a:t>
            </a:r>
            <a:r>
              <a:rPr lang="el-GR" b="0" baseline="0" dirty="0" smtClean="0"/>
              <a:t>φαίνεται ένα </a:t>
            </a:r>
            <a:r>
              <a:rPr lang="en-US" b="0" baseline="0" dirty="0" smtClean="0"/>
              <a:t>evaluation </a:t>
            </a:r>
            <a:r>
              <a:rPr lang="el-GR" b="0" baseline="0" dirty="0" smtClean="0"/>
              <a:t>του </a:t>
            </a:r>
            <a:r>
              <a:rPr lang="en-US" b="0" baseline="0" dirty="0" smtClean="0"/>
              <a:t>NLP </a:t>
            </a:r>
            <a:r>
              <a:rPr lang="el-GR" b="0"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0" baseline="0" dirty="0" smtClean="0"/>
              <a:t>classified </a:t>
            </a:r>
            <a:r>
              <a:rPr lang="el-GR" b="0" baseline="0" dirty="0" smtClean="0"/>
              <a:t>με την βοήθεια του </a:t>
            </a:r>
            <a:r>
              <a:rPr lang="en-US" b="0" baseline="0" dirty="0" smtClean="0"/>
              <a:t>NLP classifier 30 </a:t>
            </a:r>
            <a:r>
              <a:rPr lang="el-GR" b="0" baseline="0" dirty="0" smtClean="0"/>
              <a:t>διαφορετικές ερωτήσεις</a:t>
            </a:r>
            <a:r>
              <a:rPr lang="en-US" b="0" baseline="0" dirty="0" smtClean="0"/>
              <a:t>.</a:t>
            </a:r>
            <a:endParaRPr lang="el-GR" baseline="0" dirty="0" smtClean="0"/>
          </a:p>
          <a:p>
            <a:r>
              <a:rPr lang="el-GR" baseline="0" dirty="0" smtClean="0"/>
              <a:t>Διαφορετικές από το </a:t>
            </a:r>
            <a:r>
              <a:rPr lang="en-US" baseline="0" dirty="0" smtClean="0"/>
              <a:t>training </a:t>
            </a:r>
            <a:r>
              <a:rPr lang="el-GR" baseline="0" dirty="0" smtClean="0"/>
              <a:t>σετ</a:t>
            </a:r>
            <a:r>
              <a:rPr lang="en-US" baseline="0" dirty="0" smtClean="0"/>
              <a:t>, </a:t>
            </a:r>
            <a:r>
              <a:rPr lang="el-GR" baseline="0" dirty="0" smtClean="0"/>
              <a:t>οι ερωτήσεις με το </a:t>
            </a:r>
            <a:r>
              <a:rPr lang="en-US" baseline="0" dirty="0" smtClean="0"/>
              <a:t>highest activity.</a:t>
            </a:r>
          </a:p>
          <a:p>
            <a:endParaRPr lang="en-US" dirty="0" smtClean="0"/>
          </a:p>
          <a:p>
            <a:r>
              <a:rPr lang="en-US" dirty="0" smtClean="0"/>
              <a:t>Performance</a:t>
            </a:r>
            <a:r>
              <a:rPr lang="en-US" baseline="0" dirty="0" smtClean="0"/>
              <a:t> </a:t>
            </a:r>
            <a:r>
              <a:rPr lang="el-GR" baseline="0" dirty="0" smtClean="0"/>
              <a:t>αλλά μπήκε στο </a:t>
            </a:r>
            <a:r>
              <a:rPr lang="en-US" baseline="0" dirty="0" smtClean="0"/>
              <a:t>reliability,</a:t>
            </a:r>
          </a:p>
          <a:p>
            <a:r>
              <a:rPr lang="el-GR" baseline="0" dirty="0" smtClean="0"/>
              <a:t>Ή άλλα παρόμοια.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το </a:t>
            </a:r>
            <a:r>
              <a:rPr lang="en-US" baseline="0" dirty="0" smtClean="0"/>
              <a:t>motivation</a:t>
            </a:r>
            <a:r>
              <a:rPr lang="el-GR" baseline="0" dirty="0" smtClean="0"/>
              <a:t>.</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a:xfrm>
            <a:off x="305912" y="2452965"/>
            <a:ext cx="2447290" cy="2452069"/>
          </a:xfrm>
        </p:spPr>
        <p:txBody>
          <a:bodyPr>
            <a:normAutofit fontScale="70000" lnSpcReduction="20000"/>
          </a:bodyPr>
          <a:lstStyle/>
          <a:p>
            <a:r>
              <a:rPr lang="el-GR" sz="600" dirty="0"/>
              <a:t>Το κοινωνικό δίκτυο που παρουσιάζεται σε αυτήν την </a:t>
            </a:r>
            <a:r>
              <a:rPr lang="el-GR" sz="600" dirty="0" smtClean="0"/>
              <a:t>εργασία </a:t>
            </a:r>
            <a:r>
              <a:rPr lang="el-GR" sz="600" dirty="0"/>
              <a:t>έχει ως στόχο τους </a:t>
            </a:r>
            <a:r>
              <a:rPr lang="en-US" sz="600" dirty="0"/>
              <a:t>DevOps users</a:t>
            </a:r>
            <a:r>
              <a:rPr lang="el-GR" sz="600" dirty="0"/>
              <a:t>(όπου </a:t>
            </a:r>
            <a:r>
              <a:rPr lang="en-US" sz="600" dirty="0"/>
              <a:t>DevOps </a:t>
            </a:r>
            <a:r>
              <a:rPr lang="el-GR" sz="600" dirty="0"/>
              <a:t>είναι τα αρχικά από το </a:t>
            </a:r>
            <a:r>
              <a:rPr lang="en-US" sz="600" dirty="0"/>
              <a:t>Development and Operations</a:t>
            </a:r>
            <a:r>
              <a:rPr lang="el-GR" sz="600" dirty="0" smtClean="0"/>
              <a:t>)</a:t>
            </a:r>
            <a:r>
              <a:rPr lang="en-US" sz="600" dirty="0" smtClean="0"/>
              <a:t>.</a:t>
            </a:r>
            <a:r>
              <a:rPr lang="el-GR" sz="600" dirty="0" smtClean="0"/>
              <a:t> Οι</a:t>
            </a:r>
            <a:r>
              <a:rPr lang="el-GR" sz="600" baseline="0" dirty="0" smtClean="0"/>
              <a:t> </a:t>
            </a:r>
            <a:r>
              <a:rPr lang="en-US" sz="600" baseline="0" dirty="0" smtClean="0"/>
              <a:t>DevOps </a:t>
            </a:r>
            <a:r>
              <a:rPr lang="el-GR" sz="600" dirty="0" smtClean="0"/>
              <a:t>είναι </a:t>
            </a:r>
            <a:r>
              <a:rPr lang="el-GR" sz="600" dirty="0"/>
              <a:t>μια νέα τάση στην ΙΤ </a:t>
            </a:r>
            <a:r>
              <a:rPr lang="en-US" sz="600" dirty="0"/>
              <a:t>industry </a:t>
            </a:r>
            <a:r>
              <a:rPr lang="el-GR" sz="600" dirty="0"/>
              <a:t>και αποτελεί την τομή του </a:t>
            </a:r>
            <a:r>
              <a:rPr lang="en-US" sz="600" dirty="0"/>
              <a:t>software engineering</a:t>
            </a:r>
            <a:r>
              <a:rPr lang="el-GR" sz="600" dirty="0"/>
              <a:t>, των </a:t>
            </a:r>
            <a:r>
              <a:rPr lang="en-US" sz="600" dirty="0"/>
              <a:t>IT operations</a:t>
            </a:r>
            <a:r>
              <a:rPr lang="el-GR" sz="600" dirty="0"/>
              <a:t> και του </a:t>
            </a:r>
            <a:r>
              <a:rPr lang="en-US" sz="600" dirty="0"/>
              <a:t>Quality Assurance. </a:t>
            </a:r>
            <a:endParaRPr lang="el-GR" sz="600" dirty="0"/>
          </a:p>
          <a:p>
            <a:endParaRPr lang="el-GR" sz="600" dirty="0"/>
          </a:p>
          <a:p>
            <a:pPr defTabSz="469819">
              <a:defRPr/>
            </a:pPr>
            <a:r>
              <a:rPr lang="el-GR" sz="600" dirty="0"/>
              <a:t>Σήμερα, οι </a:t>
            </a:r>
            <a:r>
              <a:rPr lang="en-US" sz="600" dirty="0"/>
              <a:t>DevOps </a:t>
            </a:r>
            <a:r>
              <a:rPr lang="el-GR" sz="600" dirty="0"/>
              <a:t>χρήστες για την Ανάπτυξη και Λειτουργεία Εφαρμογών, ειδικά αυτοί που ειδικεύονται στην ανάπτυξη εφαρμογών σε </a:t>
            </a:r>
            <a:r>
              <a:rPr lang="en-US" sz="600" dirty="0"/>
              <a:t>cloud</a:t>
            </a:r>
            <a:r>
              <a:rPr lang="el-GR" sz="600" dirty="0"/>
              <a:t>, </a:t>
            </a:r>
            <a:r>
              <a:rPr lang="el-GR" sz="600" dirty="0" smtClean="0"/>
              <a:t>χρησιμοποιούν αυτόματα </a:t>
            </a:r>
            <a:r>
              <a:rPr lang="el-GR" sz="600" dirty="0"/>
              <a:t>εργαλεία όπως: το </a:t>
            </a:r>
            <a:r>
              <a:rPr lang="en-US" sz="600" dirty="0"/>
              <a:t>Chef supermarket</a:t>
            </a:r>
            <a:r>
              <a:rPr lang="el-GR" sz="600" dirty="0"/>
              <a:t> ή το </a:t>
            </a:r>
            <a:r>
              <a:rPr lang="en-US" sz="600" dirty="0"/>
              <a:t>IBM </a:t>
            </a:r>
            <a:r>
              <a:rPr lang="en-US" sz="600" dirty="0" smtClean="0"/>
              <a:t>Bluemix</a:t>
            </a:r>
            <a:r>
              <a:rPr lang="el-GR" sz="600" dirty="0" smtClean="0"/>
              <a:t>.</a:t>
            </a:r>
            <a:r>
              <a:rPr lang="en-US" sz="600" dirty="0" smtClean="0"/>
              <a:t> </a:t>
            </a:r>
            <a:r>
              <a:rPr lang="el-GR" sz="600" dirty="0" smtClean="0"/>
              <a:t>Τα </a:t>
            </a:r>
            <a:r>
              <a:rPr lang="el-GR" sz="600" dirty="0"/>
              <a:t>οποία είναι</a:t>
            </a:r>
            <a:r>
              <a:rPr lang="en-US" sz="600" dirty="0"/>
              <a:t> </a:t>
            </a:r>
            <a:r>
              <a:rPr lang="el-GR" sz="600" dirty="0"/>
              <a:t>γνωστά</a:t>
            </a:r>
            <a:r>
              <a:rPr lang="en-US" sz="600" dirty="0"/>
              <a:t> </a:t>
            </a:r>
            <a:r>
              <a:rPr lang="el-GR" sz="600" dirty="0"/>
              <a:t>εργαλεία  για </a:t>
            </a:r>
            <a:r>
              <a:rPr lang="en-US" sz="600" dirty="0"/>
              <a:t>release engineering </a:t>
            </a:r>
            <a:r>
              <a:rPr lang="el-GR" sz="600" dirty="0"/>
              <a:t>και βοηθάνε στο </a:t>
            </a:r>
            <a:r>
              <a:rPr lang="en-US" sz="600" dirty="0"/>
              <a:t>design description</a:t>
            </a:r>
            <a:r>
              <a:rPr lang="el-GR" sz="600" dirty="0"/>
              <a:t> </a:t>
            </a:r>
            <a:r>
              <a:rPr lang="el-GR" sz="600" dirty="0" smtClean="0"/>
              <a:t>και </a:t>
            </a:r>
            <a:r>
              <a:rPr lang="en-US" sz="600" dirty="0" smtClean="0"/>
              <a:t>deployment</a:t>
            </a:r>
            <a:r>
              <a:rPr lang="el-GR" sz="600" dirty="0" smtClean="0"/>
              <a:t> των</a:t>
            </a:r>
            <a:r>
              <a:rPr lang="el-GR" sz="600" baseline="0" dirty="0" smtClean="0"/>
              <a:t> </a:t>
            </a:r>
            <a:r>
              <a:rPr lang="en-US" sz="600" dirty="0" smtClean="0"/>
              <a:t>applications.</a:t>
            </a:r>
            <a:endParaRPr lang="el-GR" sz="600" dirty="0"/>
          </a:p>
          <a:p>
            <a:pPr defTabSz="469819">
              <a:defRPr/>
            </a:pPr>
            <a:endParaRPr lang="en-US" sz="600" dirty="0"/>
          </a:p>
          <a:p>
            <a:pPr defTabSz="469819">
              <a:defRPr/>
            </a:pPr>
            <a:r>
              <a:rPr lang="el-GR" sz="600" dirty="0"/>
              <a:t>Το </a:t>
            </a:r>
            <a:r>
              <a:rPr lang="en-US" sz="600" dirty="0"/>
              <a:t>Chef supermarket </a:t>
            </a:r>
            <a:r>
              <a:rPr lang="el-GR" sz="600" dirty="0"/>
              <a:t>είναι </a:t>
            </a:r>
            <a:r>
              <a:rPr lang="el-GR" sz="600" dirty="0" smtClean="0"/>
              <a:t>ουσιαστικά μια πλατφόρμα η οποία μπορεί να κάνει </a:t>
            </a:r>
            <a:r>
              <a:rPr lang="en-US" sz="600" dirty="0" smtClean="0"/>
              <a:t>deploy </a:t>
            </a:r>
            <a:r>
              <a:rPr lang="el-GR" sz="600" dirty="0" smtClean="0"/>
              <a:t>μια εφαρμογή σε </a:t>
            </a:r>
            <a:r>
              <a:rPr lang="en-US" sz="600" dirty="0" smtClean="0"/>
              <a:t>Cloud environments.</a:t>
            </a:r>
            <a:r>
              <a:rPr lang="en-US" sz="600" baseline="0" dirty="0" smtClean="0"/>
              <a:t> </a:t>
            </a:r>
            <a:r>
              <a:rPr lang="en-US" sz="600" dirty="0" smtClean="0"/>
              <a:t>H</a:t>
            </a:r>
            <a:r>
              <a:rPr lang="el-GR" sz="600" dirty="0" smtClean="0"/>
              <a:t> εφαρμογή</a:t>
            </a:r>
            <a:r>
              <a:rPr lang="el-GR" sz="600" baseline="0" dirty="0" smtClean="0"/>
              <a:t> αυτή αποτελείτε από </a:t>
            </a:r>
            <a:r>
              <a:rPr lang="en-US" sz="600" baseline="0" dirty="0" smtClean="0"/>
              <a:t>Components </a:t>
            </a:r>
            <a:r>
              <a:rPr lang="el-GR" sz="600" baseline="0" dirty="0" smtClean="0"/>
              <a:t>και η </a:t>
            </a:r>
            <a:r>
              <a:rPr lang="el-GR" sz="600" dirty="0" smtClean="0"/>
              <a:t>περιγραφή τ</a:t>
            </a:r>
            <a:r>
              <a:rPr lang="el-GR" sz="600" baseline="0" dirty="0" smtClean="0"/>
              <a:t>ους </a:t>
            </a:r>
            <a:r>
              <a:rPr lang="el-GR" sz="600" dirty="0" smtClean="0"/>
              <a:t>δίνεται με την μορφή κώδικα.</a:t>
            </a:r>
            <a:r>
              <a:rPr lang="en-US" sz="600" dirty="0" smtClean="0"/>
              <a:t> </a:t>
            </a:r>
            <a:r>
              <a:rPr lang="el-GR" sz="600" dirty="0" smtClean="0"/>
              <a:t>Το </a:t>
            </a:r>
            <a:r>
              <a:rPr lang="en-US" sz="600" dirty="0" smtClean="0"/>
              <a:t>IBM Bluemix </a:t>
            </a:r>
            <a:r>
              <a:rPr lang="el-GR" sz="600" dirty="0" smtClean="0"/>
              <a:t>είναι μια πλατφόρμα που παρέχει μια </a:t>
            </a:r>
            <a:r>
              <a:rPr lang="en-US" sz="600" dirty="0" smtClean="0"/>
              <a:t>Cloud as a Service </a:t>
            </a:r>
            <a:r>
              <a:rPr lang="el-GR" sz="600" dirty="0" smtClean="0"/>
              <a:t>υπηρεσία. Παρέχει αρκετές </a:t>
            </a:r>
            <a:r>
              <a:rPr lang="el-GR" sz="600" dirty="0"/>
              <a:t>γλώσσες προγραμματισμού και </a:t>
            </a:r>
            <a:r>
              <a:rPr lang="en-US" sz="600" dirty="0"/>
              <a:t>services</a:t>
            </a:r>
            <a:r>
              <a:rPr lang="el-GR" sz="600" dirty="0"/>
              <a:t> καθώς και </a:t>
            </a:r>
            <a:r>
              <a:rPr lang="en-US" sz="600" dirty="0"/>
              <a:t>DevOps </a:t>
            </a:r>
            <a:r>
              <a:rPr lang="el-GR" sz="600" dirty="0" smtClean="0"/>
              <a:t>που </a:t>
            </a:r>
            <a:r>
              <a:rPr lang="el-GR" sz="600" dirty="0"/>
              <a:t>μπορούν να βοηθήσουν με το </a:t>
            </a:r>
            <a:r>
              <a:rPr lang="en-US" sz="600" dirty="0"/>
              <a:t>deploy </a:t>
            </a:r>
            <a:r>
              <a:rPr lang="el-GR" sz="600" dirty="0"/>
              <a:t>της εφαρμογής στο </a:t>
            </a:r>
            <a:r>
              <a:rPr lang="en-US" sz="600" dirty="0"/>
              <a:t>Cloud.</a:t>
            </a:r>
            <a:endParaRPr lang="el-GR" sz="600" dirty="0"/>
          </a:p>
          <a:p>
            <a:pPr defTabSz="469819">
              <a:defRPr/>
            </a:pPr>
            <a:endParaRPr lang="en-US" sz="600" dirty="0" smtClean="0"/>
          </a:p>
          <a:p>
            <a:pPr marL="0" marR="0" indent="0" algn="l" defTabSz="469819" rtl="0" eaLnBrk="1" fontAlgn="auto" latinLnBrk="0" hangingPunct="1">
              <a:lnSpc>
                <a:spcPct val="100000"/>
              </a:lnSpc>
              <a:spcBef>
                <a:spcPts val="0"/>
              </a:spcBef>
              <a:spcAft>
                <a:spcPts val="0"/>
              </a:spcAft>
              <a:buClrTx/>
              <a:buSzTx/>
              <a:buFontTx/>
              <a:buNone/>
              <a:tabLst/>
              <a:defRPr/>
            </a:pPr>
            <a:r>
              <a:rPr lang="el-GR" sz="600" dirty="0" smtClean="0"/>
              <a:t>Το πρόβλημα με αυτά τα εργαλεία είναι ότι οι </a:t>
            </a:r>
            <a:r>
              <a:rPr lang="en-US" sz="600" dirty="0" smtClean="0"/>
              <a:t>DevOps </a:t>
            </a:r>
            <a:r>
              <a:rPr lang="el-GR" sz="600" dirty="0" smtClean="0"/>
              <a:t>σχεδόν χειροκίνητα προσαρμόζουν και εγκαθιστούν τις εφαρμογές τους</a:t>
            </a:r>
            <a:r>
              <a:rPr lang="en-US" sz="600" dirty="0" smtClean="0"/>
              <a:t>, </a:t>
            </a:r>
            <a:r>
              <a:rPr lang="el-GR" sz="600" dirty="0" smtClean="0"/>
              <a:t>κάνοντας </a:t>
            </a:r>
            <a:r>
              <a:rPr lang="en-US" sz="600" dirty="0" smtClean="0"/>
              <a:t>configure </a:t>
            </a:r>
            <a:r>
              <a:rPr lang="el-GR" sz="600" dirty="0" smtClean="0"/>
              <a:t>όλα τα </a:t>
            </a:r>
            <a:r>
              <a:rPr lang="en-US" sz="600" dirty="0" smtClean="0"/>
              <a:t>components </a:t>
            </a:r>
            <a:r>
              <a:rPr lang="el-GR" sz="600" dirty="0" smtClean="0"/>
              <a:t>της εφαρμογής. Προσφέρουμε ένα νέο τρόπο να διαχειρίζονται οι</a:t>
            </a:r>
            <a:r>
              <a:rPr lang="en-US" sz="600" dirty="0" smtClean="0"/>
              <a:t> DevOps </a:t>
            </a:r>
            <a:r>
              <a:rPr lang="el-GR" sz="600" dirty="0" smtClean="0"/>
              <a:t>τις εφαρμογές τους.</a:t>
            </a:r>
            <a:endParaRPr lang="en-US" sz="600" dirty="0" smtClean="0"/>
          </a:p>
          <a:p>
            <a:pPr defTabSz="469819">
              <a:defRPr/>
            </a:pPr>
            <a:endParaRPr lang="el-GR" sz="600" dirty="0" smtClean="0"/>
          </a:p>
          <a:p>
            <a:pPr defTabSz="469819">
              <a:defRPr/>
            </a:pPr>
            <a:r>
              <a:rPr lang="el-GR" sz="600" dirty="0" smtClean="0"/>
              <a:t>Πως το κάνουμε αυτό; Χρησιμοποιούμε </a:t>
            </a:r>
            <a:r>
              <a:rPr lang="en-US" sz="600" dirty="0" smtClean="0"/>
              <a:t>model driven engineer, </a:t>
            </a:r>
            <a:r>
              <a:rPr lang="el-GR" sz="600" dirty="0" smtClean="0"/>
              <a:t>δηλαδή χρησιμοποιούμε μοντέλα. Άρα οι εφαρμογές μας είναι γραμμένες ως μοντέλα, χρησιμοποιώντας την </a:t>
            </a:r>
            <a:r>
              <a:rPr lang="en-US" sz="600" dirty="0" smtClean="0"/>
              <a:t>modelling </a:t>
            </a:r>
            <a:r>
              <a:rPr lang="el-GR" sz="600" dirty="0" smtClean="0"/>
              <a:t>γλώσσα </a:t>
            </a:r>
            <a:r>
              <a:rPr lang="en-US" sz="600" dirty="0" smtClean="0"/>
              <a:t>CAMEL, </a:t>
            </a:r>
            <a:r>
              <a:rPr lang="el-GR" sz="600" dirty="0" smtClean="0"/>
              <a:t>η οποία είναι μια καινούρια γλώσσα από το </a:t>
            </a:r>
            <a:r>
              <a:rPr lang="en-US" sz="600" dirty="0" smtClean="0"/>
              <a:t>project PaaSage </a:t>
            </a:r>
            <a:r>
              <a:rPr lang="el-GR" sz="600" dirty="0" smtClean="0"/>
              <a:t>(και τα μοντέλα αυτά αποθηκεύονται σε ένα </a:t>
            </a:r>
            <a:r>
              <a:rPr lang="en-US" sz="600" dirty="0" smtClean="0"/>
              <a:t>repository</a:t>
            </a:r>
            <a:r>
              <a:rPr lang="el-GR" sz="600" dirty="0" smtClean="0"/>
              <a:t>  που λέγεται </a:t>
            </a:r>
            <a:r>
              <a:rPr lang="en-US" sz="600" dirty="0" smtClean="0"/>
              <a:t>CDO. </a:t>
            </a:r>
            <a:r>
              <a:rPr lang="el-GR" sz="600" dirty="0" smtClean="0"/>
              <a:t>) </a:t>
            </a:r>
          </a:p>
          <a:p>
            <a:pPr defTabSz="469819">
              <a:defRPr/>
            </a:pPr>
            <a:endParaRPr lang="el-GR" sz="600" dirty="0"/>
          </a:p>
          <a:p>
            <a:pPr defTabSz="469819">
              <a:defRPr/>
            </a:pPr>
            <a:r>
              <a:rPr lang="el-GR" sz="600" dirty="0" smtClean="0"/>
              <a:t>Θέλουμε σε ένα περιβάλλον, σαν αυτό που φτιάξαμε, </a:t>
            </a:r>
            <a:r>
              <a:rPr lang="el-GR" sz="600" dirty="0"/>
              <a:t>να μπορεί κάποιος να προσδιορίσει πόσο καλό είναι ένα </a:t>
            </a:r>
            <a:r>
              <a:rPr lang="en-US" sz="600" dirty="0"/>
              <a:t>deployment </a:t>
            </a:r>
            <a:r>
              <a:rPr lang="el-GR" sz="600" dirty="0"/>
              <a:t>σε ένα </a:t>
            </a:r>
            <a:r>
              <a:rPr lang="en-US" sz="600" dirty="0"/>
              <a:t>Cloud, </a:t>
            </a:r>
            <a:r>
              <a:rPr lang="el-GR" sz="600" dirty="0"/>
              <a:t>η οποία είναι μια βασική ερώτηση, δηλαδή πόσο καλό είναι το</a:t>
            </a:r>
            <a:r>
              <a:rPr lang="en-US" sz="600" dirty="0"/>
              <a:t> deployment X </a:t>
            </a:r>
            <a:r>
              <a:rPr lang="el-GR" sz="600" dirty="0"/>
              <a:t>σε σχέση με το </a:t>
            </a:r>
            <a:r>
              <a:rPr lang="en-US" sz="600" dirty="0"/>
              <a:t>deployment Y. </a:t>
            </a:r>
            <a:r>
              <a:rPr lang="el-GR" sz="600" dirty="0"/>
              <a:t>Στο δικό μας ΚΔ, καταρχήν υπάρχει μια κοινότητα η οποία έχει μια συλλογική γνώση όπου βάζοντας μαζί και τα </a:t>
            </a:r>
            <a:r>
              <a:rPr lang="en-US" sz="600" dirty="0"/>
              <a:t>executions data </a:t>
            </a:r>
            <a:r>
              <a:rPr lang="el-GR" sz="600" dirty="0"/>
              <a:t>μπορούμε να βοηθήσουμε τους </a:t>
            </a:r>
            <a:r>
              <a:rPr lang="en-US" sz="600" dirty="0"/>
              <a:t>cloud deployment specialists, </a:t>
            </a:r>
            <a:r>
              <a:rPr lang="el-GR" sz="600" dirty="0"/>
              <a:t>τους ειδικούς στο </a:t>
            </a:r>
            <a:r>
              <a:rPr lang="en-US" sz="600" dirty="0"/>
              <a:t>deployment, </a:t>
            </a:r>
            <a:r>
              <a:rPr lang="el-GR" sz="600" dirty="0"/>
              <a:t>να καταλάβουν ποια </a:t>
            </a:r>
            <a:r>
              <a:rPr lang="en-US" sz="600" dirty="0"/>
              <a:t>deployments </a:t>
            </a:r>
            <a:r>
              <a:rPr lang="el-GR" sz="600" dirty="0"/>
              <a:t>είναι πιο καλά από άλλα.</a:t>
            </a:r>
          </a:p>
          <a:p>
            <a:pPr defTabSz="469819">
              <a:defRPr/>
            </a:pPr>
            <a:r>
              <a:rPr lang="el-GR" sz="600" dirty="0" smtClean="0"/>
              <a:t>  </a:t>
            </a:r>
            <a:endParaRPr lang="el-GR" sz="600" dirty="0"/>
          </a:p>
          <a:p>
            <a:pPr defTabSz="469819">
              <a:defRPr/>
            </a:pPr>
            <a:r>
              <a:rPr lang="el-GR" sz="600" dirty="0"/>
              <a:t>Υπάρχουν μέχρι στιγμής κάποια συστήματα που προσφέρουν στους </a:t>
            </a:r>
            <a:r>
              <a:rPr lang="en-US" sz="600" dirty="0"/>
              <a:t>DevOps </a:t>
            </a:r>
            <a:r>
              <a:rPr lang="el-GR" sz="600" dirty="0"/>
              <a:t>χρήστες τους κάποιες διευκολύνσεις αλλά λείπει από την περιοχή ένα σύστημα το οποίο να φέρνει στους τελικούς χρήστες τους όλη την πληροφορία που χρειάζονται για μια εφαρμογή καθώς επίσης και μια κοινότητα χρηστών η οποία να τους βοηθάει και να απαντάει ερωτήσεις τους. </a:t>
            </a:r>
            <a:r>
              <a:rPr lang="el-GR" sz="600" dirty="0" smtClean="0"/>
              <a:t>Τώρα </a:t>
            </a:r>
            <a:r>
              <a:rPr lang="el-GR" sz="600" dirty="0"/>
              <a:t>θα σας δείξω πως είναι το σύστημα αυτό και τι δυνατότητες προσφέρει το σύστημα…</a:t>
            </a:r>
            <a:endParaRPr lang="en-GB" sz="60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20000"/>
          </a:bodyPr>
          <a:lstStyle/>
          <a:p>
            <a:r>
              <a:rPr lang="el-GR" sz="600" dirty="0" smtClean="0"/>
              <a:t>Ένας </a:t>
            </a:r>
            <a:r>
              <a:rPr lang="el-GR" sz="600" dirty="0"/>
              <a:t>βασικός στόχος του σχεδιασμού είναι να δημιουργήσει έναν ισχυρό δεσμό μεταξύ του </a:t>
            </a:r>
            <a:r>
              <a:rPr lang="en-US" sz="600" dirty="0"/>
              <a:t>software engineering </a:t>
            </a:r>
            <a:r>
              <a:rPr lang="el-GR" sz="600" dirty="0"/>
              <a:t>και μιας κοινότητας προσανατολισμένης μεταξύ της επικοινωνίας και της συνεργασίας μεταξύ των χρηστών. </a:t>
            </a:r>
            <a:endParaRPr lang="en-US" sz="600" dirty="0"/>
          </a:p>
          <a:p>
            <a:endParaRPr lang="en-US" sz="600" dirty="0"/>
          </a:p>
          <a:p>
            <a:pPr marL="0" marR="0" indent="0" algn="l" defTabSz="914400" rtl="0" eaLnBrk="1" fontAlgn="auto" latinLnBrk="0" hangingPunct="1">
              <a:lnSpc>
                <a:spcPct val="100000"/>
              </a:lnSpc>
              <a:spcBef>
                <a:spcPts val="0"/>
              </a:spcBef>
              <a:spcAft>
                <a:spcPts val="0"/>
              </a:spcAft>
              <a:buClrTx/>
              <a:buSzTx/>
              <a:buFontTx/>
              <a:buNone/>
              <a:tabLst/>
              <a:defRPr/>
            </a:pPr>
            <a:r>
              <a:rPr lang="el-GR" sz="600" dirty="0" smtClean="0"/>
              <a:t>Από την πλευρά της κοινωνικής δικτύωσης, παρέχονται όλες οι δυνατότητες των «κλασικών» </a:t>
            </a:r>
            <a:r>
              <a:rPr lang="en-US" sz="600" dirty="0" smtClean="0"/>
              <a:t>Social Networks </a:t>
            </a:r>
            <a:r>
              <a:rPr lang="el-GR" sz="600" dirty="0" smtClean="0"/>
              <a:t>όπως η διαχείριση του </a:t>
            </a:r>
            <a:r>
              <a:rPr lang="en-US" sz="600" dirty="0" smtClean="0"/>
              <a:t>profile </a:t>
            </a:r>
            <a:r>
              <a:rPr lang="el-GR" sz="600" dirty="0" smtClean="0"/>
              <a:t>από τους χρήστες, η δυνατότητα να  συνδέονται με άλλους χρήστες ή να δημιουργούν και να συνδέονται σε ομάδες χρηστών. Καθώς επίσης, να συμμετέχουν σε συζητήσεις. </a:t>
            </a:r>
          </a:p>
          <a:p>
            <a:endParaRPr lang="el-GR" sz="600" dirty="0" smtClean="0"/>
          </a:p>
          <a:p>
            <a:r>
              <a:rPr lang="el-GR" sz="600" dirty="0" smtClean="0"/>
              <a:t>Από </a:t>
            </a:r>
            <a:r>
              <a:rPr lang="el-GR" sz="600" dirty="0"/>
              <a:t>την πλευρά του </a:t>
            </a:r>
            <a:r>
              <a:rPr lang="en-US" sz="600" dirty="0"/>
              <a:t>software engineering </a:t>
            </a:r>
            <a:r>
              <a:rPr lang="el-GR" sz="600" dirty="0"/>
              <a:t>προσανατολίζεται στην δυνατότητα των χρηστών να δημιουργούν μοντέλα, να βλέπουν χρήσιμες πληροφορίες για αυτά τα μοντέλα, καθώς επίσης και στο να υπάρχει η δυνατότητα να γίνουν </a:t>
            </a:r>
            <a:r>
              <a:rPr lang="en-US" sz="600" dirty="0"/>
              <a:t>deploy </a:t>
            </a:r>
            <a:r>
              <a:rPr lang="el-GR" sz="600" dirty="0"/>
              <a:t>και να μπορούν να επαναχρησιμοποιήσουν υπάρχοντα μοντέλα μέσα στο </a:t>
            </a:r>
            <a:r>
              <a:rPr lang="en-US" sz="600" dirty="0"/>
              <a:t>SNP.</a:t>
            </a:r>
            <a:r>
              <a:rPr lang="el-GR" sz="600" dirty="0"/>
              <a:t> Και γενικότερα φέρνει στο φως το </a:t>
            </a:r>
            <a:r>
              <a:rPr lang="en-US" sz="600" dirty="0"/>
              <a:t>CAMEL repository </a:t>
            </a:r>
            <a:r>
              <a:rPr lang="el-GR" sz="600" dirty="0"/>
              <a:t>των μοντέλων.</a:t>
            </a:r>
          </a:p>
          <a:p>
            <a:endParaRPr lang="el-GR" sz="600" dirty="0"/>
          </a:p>
          <a:p>
            <a:r>
              <a:rPr lang="el-GR" sz="600" dirty="0"/>
              <a:t>Μέσω αυτού του τρόπου, ακόμα και χρήστες που δεν έχουν ιδιαίτερη εμπειρία με τα μοντέλα και συγκεκριμένα με τα </a:t>
            </a:r>
            <a:r>
              <a:rPr lang="en-US" sz="600" dirty="0"/>
              <a:t>CAMEL</a:t>
            </a:r>
            <a:r>
              <a:rPr lang="el-GR" sz="600" dirty="0"/>
              <a:t> μοντέλα, έχουν την δυνατότητα να δημιουργούν τις δικές τους </a:t>
            </a:r>
            <a:r>
              <a:rPr lang="el-GR" sz="600" dirty="0" smtClean="0"/>
              <a:t>εφαρμογές</a:t>
            </a:r>
            <a:r>
              <a:rPr lang="en-US" sz="600" dirty="0" smtClean="0"/>
              <a:t>.</a:t>
            </a:r>
            <a:endParaRPr lang="el-GR" sz="600" dirty="0"/>
          </a:p>
          <a:p>
            <a:endParaRPr lang="el-GR" sz="600" dirty="0"/>
          </a:p>
          <a:p>
            <a:r>
              <a:rPr lang="el-GR" sz="600" dirty="0" smtClean="0"/>
              <a:t>Σημαντικό </a:t>
            </a:r>
            <a:r>
              <a:rPr lang="el-GR" sz="600" dirty="0"/>
              <a:t>είναι ότι μέσα από το </a:t>
            </a:r>
            <a:r>
              <a:rPr lang="en-US" sz="600" dirty="0"/>
              <a:t>community</a:t>
            </a:r>
            <a:r>
              <a:rPr lang="el-GR" sz="600" dirty="0"/>
              <a:t>,</a:t>
            </a:r>
            <a:r>
              <a:rPr lang="en-US" sz="600" dirty="0"/>
              <a:t> </a:t>
            </a:r>
            <a:r>
              <a:rPr lang="el-GR" sz="600" dirty="0"/>
              <a:t>οι χρήστες μπορούν να αναφερθούν σε πραγματικά </a:t>
            </a:r>
            <a:r>
              <a:rPr lang="en-US" sz="600" dirty="0"/>
              <a:t>execution </a:t>
            </a:r>
            <a:r>
              <a:rPr lang="el-GR" sz="600" dirty="0"/>
              <a:t>των </a:t>
            </a:r>
            <a:r>
              <a:rPr lang="el-GR" sz="600" dirty="0" smtClean="0"/>
              <a:t>εφαρμογών έτσι </a:t>
            </a:r>
            <a:r>
              <a:rPr lang="el-GR" sz="600" dirty="0"/>
              <a:t>δεν υπάρχει μόνο η εμπειρία του καθενός αλλά αυτή υποστηρίζεται με πραγματικά </a:t>
            </a:r>
            <a:r>
              <a:rPr lang="en-US" sz="600" dirty="0"/>
              <a:t>data</a:t>
            </a:r>
            <a:r>
              <a:rPr lang="el-GR" sz="600" dirty="0"/>
              <a:t>. Το οποίο είναι </a:t>
            </a:r>
            <a:r>
              <a:rPr lang="el-GR" sz="600" dirty="0" smtClean="0"/>
              <a:t>πέρα </a:t>
            </a:r>
            <a:r>
              <a:rPr lang="el-GR" sz="600" dirty="0"/>
              <a:t>από το </a:t>
            </a:r>
            <a:r>
              <a:rPr lang="en-US" sz="600" dirty="0"/>
              <a:t>state of the art </a:t>
            </a:r>
            <a:r>
              <a:rPr lang="el-GR" sz="600" dirty="0"/>
              <a:t>σήμερα. </a:t>
            </a:r>
            <a:r>
              <a:rPr lang="el-GR" sz="600" dirty="0" smtClean="0"/>
              <a:t>Τέλος, οι χρήστες μπορούν να </a:t>
            </a:r>
            <a:r>
              <a:rPr lang="el-GR" sz="600" dirty="0"/>
              <a:t>έχουν </a:t>
            </a:r>
            <a:r>
              <a:rPr lang="en-US" sz="600" dirty="0"/>
              <a:t>real feedback</a:t>
            </a:r>
            <a:r>
              <a:rPr lang="el-GR" sz="600" dirty="0"/>
              <a:t> από την πλατφόρμα με διάφορα </a:t>
            </a:r>
            <a:r>
              <a:rPr lang="en-US" sz="600" dirty="0"/>
              <a:t>hints </a:t>
            </a:r>
            <a:r>
              <a:rPr lang="el-GR" sz="600" dirty="0"/>
              <a:t>καθώς επίσης και με αυτοματοποιημένες απαντήσεις που θα δούμε σε λίγο.</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l-GR" dirty="0" smtClean="0"/>
              <a:t>Η συνεισφορές της</a:t>
            </a:r>
            <a:r>
              <a:rPr lang="el-GR" baseline="0" dirty="0" smtClean="0"/>
              <a:t> εργασίας μου είναι οι εξής:</a:t>
            </a:r>
          </a:p>
          <a:p>
            <a:r>
              <a:rPr lang="el-GR" baseline="0" dirty="0" smtClean="0"/>
              <a:t>1</a:t>
            </a:r>
            <a:r>
              <a:rPr lang="el-GR" baseline="30000" dirty="0" smtClean="0"/>
              <a:t>ον</a:t>
            </a:r>
            <a:r>
              <a:rPr lang="el-GR" dirty="0" smtClean="0"/>
              <a:t>: είχα</a:t>
            </a:r>
            <a:r>
              <a:rPr lang="el-GR" baseline="0" dirty="0" smtClean="0"/>
              <a:t> πρωταρχικό και κύριο λόγο στην υλοποίηση μια ΠΚΔ για </a:t>
            </a:r>
            <a:r>
              <a:rPr lang="en-US" baseline="0" dirty="0" smtClean="0"/>
              <a:t>cloud deployment specialists. </a:t>
            </a:r>
            <a:endParaRPr lang="el-GR" baseline="0" dirty="0" smtClean="0"/>
          </a:p>
          <a:p>
            <a:r>
              <a:rPr lang="el-GR" baseline="0" dirty="0" smtClean="0"/>
              <a:t>2</a:t>
            </a:r>
            <a:r>
              <a:rPr lang="el-GR" baseline="30000" dirty="0" smtClean="0"/>
              <a:t>ον</a:t>
            </a:r>
            <a:r>
              <a:rPr lang="el-GR" baseline="0" dirty="0" smtClean="0"/>
              <a:t>: Συνεισέφερα σημαντικά στο </a:t>
            </a:r>
            <a:r>
              <a:rPr lang="en-US" baseline="0" dirty="0" smtClean="0"/>
              <a:t>usability evaluation, </a:t>
            </a:r>
            <a:r>
              <a:rPr lang="el-GR" baseline="0" dirty="0" smtClean="0"/>
              <a:t>δηλαδή πόσο εύκολο είναι για τους χρήστες να το χρησιμοποιήσουν αυτό το σύστημα.</a:t>
            </a:r>
          </a:p>
          <a:p>
            <a:r>
              <a:rPr lang="el-GR" baseline="0" dirty="0" smtClean="0"/>
              <a:t>3</a:t>
            </a:r>
            <a:r>
              <a:rPr lang="el-GR" baseline="30000" dirty="0" smtClean="0"/>
              <a:t>ον</a:t>
            </a:r>
            <a:r>
              <a:rPr lang="el-GR" baseline="0" dirty="0" smtClean="0"/>
              <a:t>: Μετά έκανα μια ανάλυση της </a:t>
            </a:r>
            <a:r>
              <a:rPr lang="el-GR" baseline="0" dirty="0" err="1" smtClean="0"/>
              <a:t>κλιμακοσημότητας</a:t>
            </a:r>
            <a:r>
              <a:rPr lang="el-GR" baseline="0" dirty="0" smtClean="0"/>
              <a:t> αυτής της πλατφόρμας. </a:t>
            </a:r>
          </a:p>
          <a:p>
            <a:r>
              <a:rPr lang="el-GR" baseline="0" dirty="0" smtClean="0"/>
              <a:t>4</a:t>
            </a:r>
            <a:r>
              <a:rPr lang="el-GR" baseline="30000" dirty="0" smtClean="0"/>
              <a:t>ον</a:t>
            </a:r>
            <a:r>
              <a:rPr lang="el-GR" baseline="0" dirty="0" smtClean="0"/>
              <a:t>: Και τέλος διερεύνησα την χρήση τεχνικών </a:t>
            </a:r>
            <a:r>
              <a:rPr lang="en-US" baseline="0" dirty="0" smtClean="0"/>
              <a:t>NLP</a:t>
            </a:r>
            <a:r>
              <a:rPr lang="el-GR" baseline="0" dirty="0" smtClean="0"/>
              <a:t> χρησιμοποιώντας </a:t>
            </a:r>
            <a:r>
              <a:rPr lang="en-US" baseline="0" dirty="0" smtClean="0"/>
              <a:t>crowd-sourced data </a:t>
            </a:r>
            <a:r>
              <a:rPr lang="el-GR" baseline="0" dirty="0" smtClean="0"/>
              <a:t>ώστε η πλατφόρμα να μπορεί να προσδιορίζει την είσοδο (ερώτηση) που δημιουργεί ένας χρήστης στην κοινότητα</a:t>
            </a:r>
            <a:r>
              <a:rPr lang="en-US" baseline="0" dirty="0" smtClean="0"/>
              <a:t>.</a:t>
            </a:r>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7500" lnSpcReduction="20000"/>
          </a:bodyPr>
          <a:lstStyle/>
          <a:p>
            <a:r>
              <a:rPr lang="el-GR" b="0" dirty="0" smtClean="0"/>
              <a:t>Θα σας μιλήσω πρώτα για το</a:t>
            </a:r>
            <a:r>
              <a:rPr lang="el-GR" b="0" baseline="0" dirty="0" smtClean="0"/>
              <a:t> πώς είναι τα μοντέλα στο ΚΔ και πώς περιγράφονται.</a:t>
            </a:r>
          </a:p>
          <a:p>
            <a:endParaRPr lang="el-GR" b="0" dirty="0" smtClean="0"/>
          </a:p>
          <a:p>
            <a:r>
              <a:rPr lang="el-GR" b="0" dirty="0" smtClean="0"/>
              <a:t>Εδώ παρουσιάζονται τα </a:t>
            </a:r>
            <a:r>
              <a:rPr lang="en-US" b="0" dirty="0" smtClean="0"/>
              <a:t>CAMEL</a:t>
            </a:r>
            <a:r>
              <a:rPr lang="en-US" b="0" baseline="0" dirty="0" smtClean="0"/>
              <a:t> </a:t>
            </a:r>
            <a:r>
              <a:rPr lang="el-GR" b="0" baseline="0" dirty="0" smtClean="0"/>
              <a:t>μοντέλα που είναι ο τρόπος με τον οποίο υλοποιούνται τα μοντέλα εφαρμογών στο κοινωνικό δίκτυο. Όπου </a:t>
            </a:r>
            <a:r>
              <a:rPr lang="en-US" b="0" dirty="0" smtClean="0"/>
              <a:t>CAMEL</a:t>
            </a:r>
            <a:r>
              <a:rPr lang="en-US" b="0" baseline="0" dirty="0" smtClean="0"/>
              <a:t> </a:t>
            </a:r>
            <a:r>
              <a:rPr lang="el-GR" b="0" baseline="0" dirty="0" smtClean="0"/>
              <a:t>είναι τα αρχικά για</a:t>
            </a:r>
            <a:r>
              <a:rPr lang="en-US" b="0" baseline="0" dirty="0" smtClean="0"/>
              <a:t> Cloud Application Modeling and Execution Language.</a:t>
            </a:r>
            <a:endParaRPr lang="en-US" b="0" dirty="0" smtClean="0"/>
          </a:p>
          <a:p>
            <a:r>
              <a:rPr lang="el-GR" b="0" dirty="0" smtClean="0"/>
              <a:t>Τα</a:t>
            </a:r>
            <a:r>
              <a:rPr lang="el-GR" b="0" baseline="0" dirty="0" smtClean="0"/>
              <a:t> </a:t>
            </a:r>
            <a:r>
              <a:rPr lang="en-US" b="0" baseline="0" dirty="0" smtClean="0"/>
              <a:t>CAMEL </a:t>
            </a:r>
            <a:r>
              <a:rPr lang="el-GR" b="0" baseline="0" dirty="0" smtClean="0"/>
              <a:t>μοντέλα περιλαμβάνουν διάφορες </a:t>
            </a:r>
            <a:r>
              <a:rPr lang="en-US" b="0" baseline="0" dirty="0" smtClean="0"/>
              <a:t>Domain-Specific-Languages, </a:t>
            </a:r>
            <a:r>
              <a:rPr lang="el-GR" b="0" baseline="0" dirty="0" smtClean="0"/>
              <a:t>όπως την</a:t>
            </a:r>
            <a:r>
              <a:rPr lang="en-US" b="0" dirty="0" smtClean="0"/>
              <a:t> Cloud Modeling Language (</a:t>
            </a:r>
            <a:r>
              <a:rPr lang="en-US" b="0" dirty="0" err="1" smtClean="0"/>
              <a:t>CloudML</a:t>
            </a:r>
            <a:r>
              <a:rPr lang="en-US" b="0" dirty="0" smtClean="0"/>
              <a:t>) </a:t>
            </a:r>
            <a:r>
              <a:rPr lang="el-GR" b="0" dirty="0" smtClean="0"/>
              <a:t>όπου είναι ένα</a:t>
            </a:r>
            <a:r>
              <a:rPr lang="el-GR" b="0" baseline="0" dirty="0" smtClean="0"/>
              <a:t> βασικό στοιχείο αυτής της οικογένειας</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dirty="0" smtClean="0"/>
              <a:t>Το </a:t>
            </a:r>
            <a:r>
              <a:rPr lang="en-US" b="0" dirty="0" smtClean="0"/>
              <a:t>Saloon, </a:t>
            </a:r>
            <a:r>
              <a:rPr lang="el-GR" b="0" dirty="0" smtClean="0"/>
              <a:t>όπου ορίζονται τα </a:t>
            </a:r>
            <a:r>
              <a:rPr lang="en-US" b="0" dirty="0" smtClean="0"/>
              <a:t>requirements/</a:t>
            </a:r>
            <a:r>
              <a:rPr lang="el-GR" b="0" dirty="0" smtClean="0"/>
              <a:t>απαιτήσεις</a:t>
            </a:r>
            <a:r>
              <a:rPr lang="en-US" b="0" dirty="0" smtClean="0"/>
              <a:t> </a:t>
            </a:r>
            <a:r>
              <a:rPr lang="el-GR" b="0" dirty="0" smtClean="0"/>
              <a:t>και οι</a:t>
            </a:r>
            <a:r>
              <a:rPr lang="el-GR" b="0" baseline="0" dirty="0" smtClean="0"/>
              <a:t> στόχοι της εφαρμογής.</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services</a:t>
            </a:r>
            <a:r>
              <a:rPr lang="el-GR" b="0" dirty="0" smtClean="0"/>
              <a:t>.</a:t>
            </a:r>
          </a:p>
          <a:p>
            <a:r>
              <a:rPr lang="el-GR" b="0" dirty="0" smtClean="0"/>
              <a:t>Το </a:t>
            </a:r>
            <a:r>
              <a:rPr lang="en-US" b="0" dirty="0" smtClean="0"/>
              <a:t>Scalability Rules Language (SRL), </a:t>
            </a:r>
            <a:r>
              <a:rPr lang="el-GR" b="0" dirty="0" smtClean="0"/>
              <a:t>για</a:t>
            </a:r>
            <a:r>
              <a:rPr lang="el-GR" b="0" baseline="0" dirty="0" smtClean="0"/>
              <a:t> των </a:t>
            </a:r>
            <a:r>
              <a:rPr lang="en-US" b="0" dirty="0" smtClean="0"/>
              <a:t>scalability rules</a:t>
            </a:r>
            <a:r>
              <a:rPr lang="el-GR" b="0" dirty="0" smtClean="0"/>
              <a:t> τις εφαρμογής</a:t>
            </a:r>
            <a:r>
              <a:rPr lang="en-US" b="0" dirty="0" smtClean="0"/>
              <a:t>. </a:t>
            </a:r>
          </a:p>
          <a:p>
            <a:r>
              <a:rPr lang="el-GR" b="0" dirty="0" smtClean="0"/>
              <a:t>Και τέλος τα</a:t>
            </a:r>
            <a:r>
              <a:rPr lang="el-GR" b="0" baseline="0" dirty="0" smtClean="0"/>
              <a:t> </a:t>
            </a:r>
            <a:r>
              <a:rPr lang="en-US" b="0" dirty="0" smtClean="0"/>
              <a:t>Historical Execution</a:t>
            </a:r>
            <a:r>
              <a:rPr lang="en-US" b="0" baseline="0" dirty="0" smtClean="0"/>
              <a:t> Data</a:t>
            </a:r>
            <a:r>
              <a:rPr lang="el-GR" b="0" baseline="0" dirty="0" smtClean="0"/>
              <a:t> τα οποία είναι αρκετά χρήσιμα όπως είπαμε για να μπορούμε να εξάγουμε πληροφορία σχετικά με το πόσο καλά έτρεξε η εφαρμογή.</a:t>
            </a:r>
            <a:endParaRPr lang="en-US" b="0" baseline="0" dirty="0" smtClean="0"/>
          </a:p>
          <a:p>
            <a:endParaRPr lang="en-US" b="0" baseline="0" dirty="0" smtClean="0"/>
          </a:p>
          <a:p>
            <a:r>
              <a:rPr lang="el-GR" b="0" baseline="0" dirty="0" smtClean="0"/>
              <a:t>Η </a:t>
            </a:r>
            <a:r>
              <a:rPr lang="el-GR" b="0" baseline="0" dirty="0" err="1" smtClean="0"/>
              <a:t>μοντελοποίηση</a:t>
            </a:r>
            <a:r>
              <a:rPr lang="el-GR" b="0" baseline="0" dirty="0" smtClean="0"/>
              <a:t> των εφαρμογών υλοποιείται κάτω από το </a:t>
            </a:r>
            <a:r>
              <a:rPr lang="en-US" b="0" baseline="0" dirty="0" smtClean="0"/>
              <a:t>PaaSage project</a:t>
            </a:r>
            <a:r>
              <a:rPr lang="el-GR" b="0" baseline="0" dirty="0" smtClean="0"/>
              <a:t> …..</a:t>
            </a:r>
          </a:p>
          <a:p>
            <a:endParaRPr lang="el-GR" b="0" baseline="0" dirty="0" smtClean="0"/>
          </a:p>
          <a:p>
            <a:r>
              <a:rPr lang="el-GR" b="0" baseline="0" dirty="0" smtClean="0"/>
              <a:t>Για να δημιουργήσουμε ένα τέτοιο μοντέλο μπορούμε να χρησιμοποιήσουμε τον </a:t>
            </a:r>
            <a:r>
              <a:rPr lang="en-US" b="0" baseline="0" dirty="0" smtClean="0"/>
              <a:t>tree editor </a:t>
            </a:r>
            <a:r>
              <a:rPr lang="el-GR" b="0" baseline="0" dirty="0" smtClean="0"/>
              <a:t>του </a:t>
            </a:r>
            <a:r>
              <a:rPr lang="en-US" b="0" baseline="0" dirty="0" smtClean="0"/>
              <a:t>eclipse </a:t>
            </a:r>
            <a:r>
              <a:rPr lang="el-GR" b="0" baseline="0" dirty="0" smtClean="0"/>
              <a:t>Όταν κάποιος πατήσει εδώ μέσα βλέπει και άλλη πληροφορία που λίγο πολύ αυτό αντιστοιχεί στο παζλ που σας έδειξα πριν. Πίσω από τον </a:t>
            </a:r>
            <a:r>
              <a:rPr lang="en-US" b="0" baseline="0" dirty="0" smtClean="0"/>
              <a:t>tree editor </a:t>
            </a:r>
            <a:r>
              <a:rPr lang="el-GR" b="0" baseline="0" dirty="0" smtClean="0"/>
              <a:t>το μοντέλο αποθηκεύεται σε </a:t>
            </a:r>
            <a:r>
              <a:rPr lang="en-US" b="0" baseline="0" dirty="0" smtClean="0"/>
              <a:t>xml </a:t>
            </a:r>
            <a:r>
              <a:rPr lang="el-GR" b="0" baseline="0" dirty="0" smtClean="0"/>
              <a:t>μορφή.</a:t>
            </a:r>
            <a:endParaRPr lang="en-US" b="0" baseline="0" dirty="0" smtClean="0"/>
          </a:p>
          <a:p>
            <a:r>
              <a:rPr lang="en-US" b="0" baseline="0" dirty="0" smtClean="0"/>
              <a:t>Cloud ML -&gt; deployment model</a:t>
            </a:r>
          </a:p>
          <a:p>
            <a:r>
              <a:rPr lang="en-US" b="0" baseline="0" dirty="0" smtClean="0"/>
              <a:t>Cloud Providers -&gt; provider model</a:t>
            </a:r>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defTabSz="469819">
              <a:defRPr/>
            </a:pPr>
            <a:r>
              <a:rPr lang="el-GR" b="0" baseline="0" dirty="0" smtClean="0"/>
              <a:t>Το δικό μου </a:t>
            </a:r>
            <a:r>
              <a:rPr lang="en-US" b="0" baseline="0" dirty="0" smtClean="0"/>
              <a:t>contribution</a:t>
            </a:r>
            <a:r>
              <a:rPr lang="el-GR" b="0" baseline="0" dirty="0" smtClean="0"/>
              <a:t>, όπως είπα,</a:t>
            </a:r>
            <a:r>
              <a:rPr lang="en-US" b="0" baseline="0" dirty="0" smtClean="0"/>
              <a:t> </a:t>
            </a:r>
            <a:r>
              <a:rPr lang="el-GR" b="0" baseline="0" dirty="0" smtClean="0"/>
              <a:t>είναι στο κοινωνικό δίκτυο, όπου πήρα ένα υπάρχον σύστημα, Το </a:t>
            </a:r>
            <a:r>
              <a:rPr lang="en-US" b="0" baseline="0" dirty="0" smtClean="0"/>
              <a:t>Elgg Social Networking Engine, </a:t>
            </a:r>
            <a:r>
              <a:rPr lang="el-GR" b="0" baseline="0" dirty="0" smtClean="0"/>
              <a:t>το οποίο είναι ένα </a:t>
            </a:r>
            <a:r>
              <a:rPr lang="en-US" b="0" baseline="0" dirty="0" smtClean="0"/>
              <a:t>open source social networking platform. </a:t>
            </a:r>
            <a:r>
              <a:rPr lang="el-GR" baseline="0" dirty="0" smtClean="0"/>
              <a:t>Το </a:t>
            </a:r>
            <a:r>
              <a:rPr lang="en-US" baseline="0" dirty="0" smtClean="0"/>
              <a:t>Elgg Social Networking Engine </a:t>
            </a:r>
            <a:r>
              <a:rPr lang="el-GR" baseline="0" dirty="0" smtClean="0"/>
              <a:t>προσφέρει την απαραίτητη βασική λειτουργία την οποία χρειάζεται ένα </a:t>
            </a:r>
            <a:r>
              <a:rPr lang="en-US" baseline="0" dirty="0" smtClean="0"/>
              <a:t>SN</a:t>
            </a:r>
            <a:r>
              <a:rPr lang="el-GR" baseline="0" dirty="0" smtClean="0"/>
              <a:t>, όπως … και από κει και πέρα μπορεί να γίνει </a:t>
            </a:r>
            <a:r>
              <a:rPr lang="en-US" baseline="0" dirty="0" smtClean="0"/>
              <a:t>extend &amp; customize</a:t>
            </a:r>
            <a:r>
              <a:rPr lang="el-GR" baseline="0" dirty="0" smtClean="0"/>
              <a:t> δημιουργώντας καινούρια </a:t>
            </a:r>
            <a:r>
              <a:rPr lang="en-US" baseline="0" dirty="0" smtClean="0"/>
              <a:t>plugins. </a:t>
            </a:r>
            <a:r>
              <a:rPr lang="el-GR" baseline="0" dirty="0" smtClean="0"/>
              <a:t>Για να υποστηριχθεί η λειτουργικότητα του ΚΔ δημιουργήθηκαν 10 νέα </a:t>
            </a:r>
            <a:r>
              <a:rPr lang="en-US" baseline="0" dirty="0" smtClean="0"/>
              <a:t>plugins.</a:t>
            </a:r>
            <a:endParaRPr lang="el-GR" dirty="0" smtClean="0"/>
          </a:p>
          <a:p>
            <a:endParaRPr lang="el-GR" dirty="0" smtClean="0"/>
          </a:p>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9/27/2015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9/27/2015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9/27/2015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9/27/2015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9/27/2015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9/27/2015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9/27/2015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9/27/2015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9/27/2015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9/27/2015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9/27/2015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9/27/2015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networking platform for 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US" dirty="0" smtClean="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Architecture</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10</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833576" y="1219200"/>
            <a:ext cx="3476848" cy="4937125"/>
          </a:xfrm>
        </p:spPr>
      </p:pic>
    </p:spTree>
    <p:extLst>
      <p:ext uri="{BB962C8B-B14F-4D97-AF65-F5344CB8AC3E}">
        <p14:creationId xmlns:p14="http://schemas.microsoft.com/office/powerpoint/2010/main" val="341448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(1/2)</a:t>
            </a:r>
            <a:endParaRPr lang="el-GR" dirty="0"/>
          </a:p>
        </p:txBody>
      </p:sp>
      <p:sp>
        <p:nvSpPr>
          <p:cNvPr id="3" name="Footer Placeholder 2"/>
          <p:cNvSpPr>
            <a:spLocks noGrp="1"/>
          </p:cNvSpPr>
          <p:nvPr>
            <p:ph type="ftr" sz="quarter" idx="11"/>
          </p:nvPr>
        </p:nvSpPr>
        <p:spPr>
          <a:xfrm>
            <a:off x="2649721" y="6425743"/>
            <a:ext cx="3431814" cy="296367"/>
          </a:xfrm>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pic>
        <p:nvPicPr>
          <p:cNvPr id="6" name="Picture 5"/>
          <p:cNvPicPr>
            <a:picLocks noChangeAspect="1"/>
          </p:cNvPicPr>
          <p:nvPr/>
        </p:nvPicPr>
        <p:blipFill rotWithShape="1">
          <a:blip r:embed="rId3"/>
          <a:srcRect t="4002" b="1"/>
          <a:stretch/>
        </p:blipFill>
        <p:spPr>
          <a:xfrm>
            <a:off x="6734630" y="1196752"/>
            <a:ext cx="1000265" cy="1289460"/>
          </a:xfrm>
          <a:prstGeom prst="rect">
            <a:avLst/>
          </a:prstGeom>
        </p:spPr>
      </p:pic>
      <p:pic>
        <p:nvPicPr>
          <p:cNvPr id="7" name="Picture 6"/>
          <p:cNvPicPr>
            <a:picLocks noChangeAspect="1"/>
          </p:cNvPicPr>
          <p:nvPr/>
        </p:nvPicPr>
        <p:blipFill>
          <a:blip r:embed="rId4"/>
          <a:stretch>
            <a:fillRect/>
          </a:stretch>
        </p:blipFill>
        <p:spPr>
          <a:xfrm>
            <a:off x="4602124" y="1361220"/>
            <a:ext cx="2219635" cy="438211"/>
          </a:xfrm>
          <a:prstGeom prst="rect">
            <a:avLst/>
          </a:prstGeom>
        </p:spPr>
      </p:pic>
      <p:pic>
        <p:nvPicPr>
          <p:cNvPr id="9" name="Picture 8"/>
          <p:cNvPicPr>
            <a:picLocks noChangeAspect="1"/>
          </p:cNvPicPr>
          <p:nvPr/>
        </p:nvPicPr>
        <p:blipFill>
          <a:blip r:embed="rId5"/>
          <a:stretch>
            <a:fillRect/>
          </a:stretch>
        </p:blipFill>
        <p:spPr>
          <a:xfrm>
            <a:off x="3635896" y="1185975"/>
            <a:ext cx="911731" cy="911731"/>
          </a:xfrm>
          <a:prstGeom prst="rect">
            <a:avLst/>
          </a:prstGeom>
        </p:spPr>
      </p:pic>
      <p:pic>
        <p:nvPicPr>
          <p:cNvPr id="10" name="Picture 9"/>
          <p:cNvPicPr>
            <a:picLocks noChangeAspect="1"/>
          </p:cNvPicPr>
          <p:nvPr/>
        </p:nvPicPr>
        <p:blipFill>
          <a:blip r:embed="rId6"/>
          <a:stretch>
            <a:fillRect/>
          </a:stretch>
        </p:blipFill>
        <p:spPr>
          <a:xfrm>
            <a:off x="3483437" y="2133692"/>
            <a:ext cx="1099396" cy="1364767"/>
          </a:xfrm>
          <a:prstGeom prst="rect">
            <a:avLst/>
          </a:prstGeom>
        </p:spPr>
      </p:pic>
      <p:pic>
        <p:nvPicPr>
          <p:cNvPr id="11" name="Picture 10"/>
          <p:cNvPicPr>
            <a:picLocks noChangeAspect="1"/>
          </p:cNvPicPr>
          <p:nvPr/>
        </p:nvPicPr>
        <p:blipFill>
          <a:blip r:embed="rId7"/>
          <a:stretch>
            <a:fillRect/>
          </a:stretch>
        </p:blipFill>
        <p:spPr>
          <a:xfrm>
            <a:off x="2658214" y="3534445"/>
            <a:ext cx="2867094" cy="2735194"/>
          </a:xfrm>
          <a:prstGeom prst="rect">
            <a:avLst/>
          </a:prstGeom>
        </p:spPr>
      </p:pic>
      <p:pic>
        <p:nvPicPr>
          <p:cNvPr id="12" name="Picture 11"/>
          <p:cNvPicPr>
            <a:picLocks noChangeAspect="1"/>
          </p:cNvPicPr>
          <p:nvPr/>
        </p:nvPicPr>
        <p:blipFill>
          <a:blip r:embed="rId8"/>
          <a:stretch>
            <a:fillRect/>
          </a:stretch>
        </p:blipFill>
        <p:spPr>
          <a:xfrm>
            <a:off x="6150947" y="2133692"/>
            <a:ext cx="1991003" cy="2663460"/>
          </a:xfrm>
          <a:prstGeom prst="rect">
            <a:avLst/>
          </a:prstGeom>
        </p:spPr>
      </p:pic>
      <p:pic>
        <p:nvPicPr>
          <p:cNvPr id="13" name="Picture 12"/>
          <p:cNvPicPr>
            <a:picLocks noChangeAspect="1"/>
          </p:cNvPicPr>
          <p:nvPr/>
        </p:nvPicPr>
        <p:blipFill>
          <a:blip r:embed="rId9"/>
          <a:stretch>
            <a:fillRect/>
          </a:stretch>
        </p:blipFill>
        <p:spPr>
          <a:xfrm>
            <a:off x="4582833" y="2741680"/>
            <a:ext cx="1781424" cy="714475"/>
          </a:xfrm>
          <a:prstGeom prst="rect">
            <a:avLst/>
          </a:prstGeom>
        </p:spPr>
      </p:pic>
      <p:pic>
        <p:nvPicPr>
          <p:cNvPr id="5" name="Picture 4"/>
          <p:cNvPicPr>
            <a:picLocks noChangeAspect="1"/>
          </p:cNvPicPr>
          <p:nvPr/>
        </p:nvPicPr>
        <p:blipFill>
          <a:blip r:embed="rId10"/>
          <a:stretch>
            <a:fillRect/>
          </a:stretch>
        </p:blipFill>
        <p:spPr>
          <a:xfrm>
            <a:off x="963157" y="2212529"/>
            <a:ext cx="2520280" cy="1362314"/>
          </a:xfrm>
          <a:prstGeom prst="rect">
            <a:avLst/>
          </a:prstGeom>
        </p:spPr>
      </p:pic>
    </p:spTree>
    <p:extLst>
      <p:ext uri="{BB962C8B-B14F-4D97-AF65-F5344CB8AC3E}">
        <p14:creationId xmlns:p14="http://schemas.microsoft.com/office/powerpoint/2010/main" val="446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28800"/>
            <a:ext cx="8229600" cy="2574304"/>
          </a:xfrm>
          <a:prstGeom prst="rect">
            <a:avLst/>
          </a:prstGeom>
        </p:spPr>
      </p:pic>
      <p:sp>
        <p:nvSpPr>
          <p:cNvPr id="2" name="Title 1"/>
          <p:cNvSpPr>
            <a:spLocks noGrp="1"/>
          </p:cNvSpPr>
          <p:nvPr>
            <p:ph type="title"/>
          </p:nvPr>
        </p:nvSpPr>
        <p:spPr>
          <a:xfrm>
            <a:off x="457200" y="152400"/>
            <a:ext cx="8229600" cy="990600"/>
          </a:xfrm>
        </p:spPr>
        <p:txBody>
          <a:bodyPr/>
          <a:lstStyle/>
          <a:p>
            <a:r>
              <a:rPr lang="en-US" dirty="0" smtClean="0"/>
              <a:t>Automated Replies</a:t>
            </a:r>
            <a:r>
              <a:rPr lang="el-GR" dirty="0" smtClean="0"/>
              <a:t>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12</a:t>
            </a:fld>
            <a:endParaRPr lang="en-GB"/>
          </a:p>
        </p:txBody>
      </p:sp>
      <p:sp>
        <p:nvSpPr>
          <p:cNvPr id="16" name="Rectangle 15"/>
          <p:cNvSpPr/>
          <p:nvPr/>
        </p:nvSpPr>
        <p:spPr>
          <a:xfrm>
            <a:off x="1043608" y="2420888"/>
            <a:ext cx="961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Rectangle 16"/>
          <p:cNvSpPr/>
          <p:nvPr/>
        </p:nvSpPr>
        <p:spPr>
          <a:xfrm>
            <a:off x="2699792" y="2420888"/>
            <a:ext cx="583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Rectangle 17"/>
          <p:cNvSpPr/>
          <p:nvPr/>
        </p:nvSpPr>
        <p:spPr>
          <a:xfrm>
            <a:off x="3419872" y="2420888"/>
            <a:ext cx="558104"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28800"/>
            <a:ext cx="8229600" cy="3039248"/>
          </a:xfrm>
          <a:prstGeom prst="rect">
            <a:avLst/>
          </a:prstGeom>
        </p:spPr>
      </p:pic>
      <p:sp>
        <p:nvSpPr>
          <p:cNvPr id="20" name="Rectangle 19"/>
          <p:cNvSpPr/>
          <p:nvPr/>
        </p:nvSpPr>
        <p:spPr>
          <a:xfrm>
            <a:off x="2965496" y="2420888"/>
            <a:ext cx="990152"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Rectangle 21"/>
          <p:cNvSpPr/>
          <p:nvPr/>
        </p:nvSpPr>
        <p:spPr>
          <a:xfrm>
            <a:off x="4341688" y="2420888"/>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22"/>
          <p:cNvSpPr/>
          <p:nvPr/>
        </p:nvSpPr>
        <p:spPr>
          <a:xfrm>
            <a:off x="5193878" y="2425651"/>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105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StackOverflow Community</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Classification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 y="82255"/>
            <a:ext cx="8229600" cy="990600"/>
          </a:xfrm>
        </p:spPr>
        <p:txBody>
          <a:bodyPr/>
          <a:lstStyle/>
          <a:p>
            <a:r>
              <a:rPr lang="en-US" dirty="0" smtClean="0"/>
              <a:t>Topic Classification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15</a:t>
            </a:fld>
            <a:endParaRPr lang="en-GB"/>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219200"/>
            <a:ext cx="7919792" cy="49371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Process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sp>
        <p:nvSpPr>
          <p:cNvPr id="5" name="Content Placeholder 4"/>
          <p:cNvSpPr>
            <a:spLocks noGrp="1"/>
          </p:cNvSpPr>
          <p:nvPr>
            <p:ph sz="quarter" idx="1"/>
          </p:nvPr>
        </p:nvSpPr>
        <p:spPr/>
        <p:txBody>
          <a:bodyPr/>
          <a:lstStyle/>
          <a:p>
            <a:r>
              <a:rPr lang="en-US" dirty="0" smtClean="0"/>
              <a:t>Focusing on User Interface</a:t>
            </a:r>
          </a:p>
          <a:p>
            <a:r>
              <a:rPr lang="en-US" dirty="0" smtClean="0"/>
              <a:t>User </a:t>
            </a:r>
            <a:r>
              <a:rPr lang="en-US" dirty="0"/>
              <a:t>evaluation conducted</a:t>
            </a:r>
            <a:endParaRPr lang="en-US" dirty="0" smtClean="0"/>
          </a:p>
          <a:p>
            <a:r>
              <a:rPr lang="en-US" dirty="0" smtClean="0"/>
              <a:t>Results point to user requirements and user feedback</a:t>
            </a:r>
          </a:p>
          <a:p>
            <a:pPr marL="0" indent="0">
              <a:buNone/>
            </a:pPr>
            <a:endParaRPr lang="el-GR" dirty="0"/>
          </a:p>
        </p:txBody>
      </p:sp>
      <p:pic>
        <p:nvPicPr>
          <p:cNvPr id="6" name="Picture 5"/>
          <p:cNvPicPr>
            <a:picLocks noChangeAspect="1"/>
          </p:cNvPicPr>
          <p:nvPr/>
        </p:nvPicPr>
        <p:blipFill>
          <a:blip r:embed="rId3"/>
          <a:stretch>
            <a:fillRect/>
          </a:stretch>
        </p:blipFill>
        <p:spPr>
          <a:xfrm>
            <a:off x="1814512" y="2870835"/>
            <a:ext cx="5514975" cy="3286125"/>
          </a:xfrm>
          <a:prstGeom prst="rect">
            <a:avLst/>
          </a:prstGeom>
        </p:spPr>
      </p:pic>
    </p:spTree>
    <p:extLst>
      <p:ext uri="{BB962C8B-B14F-4D97-AF65-F5344CB8AC3E}">
        <p14:creationId xmlns:p14="http://schemas.microsoft.com/office/powerpoint/2010/main" val="3939292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Feedback</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
        <p:nvSpPr>
          <p:cNvPr id="5" name="TextBox 4"/>
          <p:cNvSpPr txBox="1"/>
          <p:nvPr/>
        </p:nvSpPr>
        <p:spPr>
          <a:xfrm>
            <a:off x="6403848" y="5445224"/>
            <a:ext cx="2282952" cy="646331"/>
          </a:xfrm>
          <a:prstGeom prst="rect">
            <a:avLst/>
          </a:prstGeom>
          <a:noFill/>
        </p:spPr>
        <p:txBody>
          <a:bodyPr wrap="square" rtlCol="0">
            <a:spAutoFit/>
          </a:bodyPr>
          <a:lstStyle/>
          <a:p>
            <a:pPr algn="ctr"/>
            <a:r>
              <a:rPr lang="en-US" dirty="0" smtClean="0"/>
              <a:t>All VMs in </a:t>
            </a:r>
          </a:p>
          <a:p>
            <a:pPr algn="ctr"/>
            <a:r>
              <a:rPr lang="en-US" dirty="0" smtClean="0"/>
              <a:t>Amazon Web Services</a:t>
            </a:r>
            <a:endParaRPr lang="el-GR" dirty="0"/>
          </a:p>
        </p:txBody>
      </p:sp>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Motivation</a:t>
            </a:r>
            <a:endParaRPr lang="en-US" dirty="0" smtClean="0"/>
          </a:p>
          <a:p>
            <a:r>
              <a:rPr lang="en-GB" dirty="0" smtClean="0"/>
              <a:t>Design and Implementation</a:t>
            </a:r>
            <a:endParaRPr lang="en-GB" sz="2000" dirty="0" smtClean="0"/>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a:t>
            </a:r>
            <a:r>
              <a:rPr lang="en-US" dirty="0"/>
              <a:t>t</a:t>
            </a:r>
            <a:r>
              <a:rPr lang="en-US" dirty="0" smtClean="0"/>
              <a:t>ime, adding </a:t>
            </a:r>
            <a:r>
              <a:rPr lang="en-US" dirty="0" err="1" smtClean="0"/>
              <a:t>Memcaches</a:t>
            </a:r>
            <a:r>
              <a:rPr lang="en-US" dirty="0" smtClean="0"/>
              <a:t>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885491904"/>
              </p:ext>
            </p:extLst>
          </p:nvPr>
        </p:nvGraphicFramePr>
        <p:xfrm>
          <a:off x="457200" y="4797152"/>
          <a:ext cx="4608512" cy="1112520"/>
        </p:xfrm>
        <a:graphic>
          <a:graphicData uri="http://schemas.openxmlformats.org/drawingml/2006/table">
            <a:tbl>
              <a:tblPr firstRow="1" bandRow="1">
                <a:tableStyleId>{2D5ABB26-0587-4C30-8999-92F81FD0307C}</a:tableStyleId>
              </a:tblPr>
              <a:tblGrid>
                <a:gridCol w="720080"/>
                <a:gridCol w="3888432"/>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75673327"/>
              </p:ext>
            </p:extLst>
          </p:nvPr>
        </p:nvGraphicFramePr>
        <p:xfrm>
          <a:off x="5746631" y="4797152"/>
          <a:ext cx="2940169" cy="1112520"/>
        </p:xfrm>
        <a:graphic>
          <a:graphicData uri="http://schemas.openxmlformats.org/drawingml/2006/table">
            <a:tbl>
              <a:tblPr firstRow="1" bandRow="1">
                <a:tableStyleId>{2D5ABB26-0587-4C30-8999-92F81FD0307C}</a:tableStyleId>
              </a:tblPr>
              <a:tblGrid>
                <a:gridCol w="563906"/>
                <a:gridCol w="2376263"/>
              </a:tblGrid>
              <a:tr h="370840">
                <a:tc>
                  <a:txBody>
                    <a:bodyPr/>
                    <a:lstStyle/>
                    <a:p>
                      <a:r>
                        <a:rPr lang="en-US" dirty="0" smtClean="0">
                          <a:latin typeface="Adobe Caslon Pro" panose="0205050205050A020403" pitchFamily="18" charset="0"/>
                        </a:rPr>
                        <a:t>C1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No memcac</a:t>
                      </a:r>
                      <a:r>
                        <a:rPr lang="en-US" baseline="0" dirty="0" smtClean="0">
                          <a:latin typeface="Adobe Caslon Pro" panose="0205050205050A020403" pitchFamily="18" charset="0"/>
                        </a:rPr>
                        <a:t>hed node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One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Two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491880" y="1412776"/>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5220072"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6948264"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72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adding SNE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Tree>
    <p:extLst>
      <p:ext uri="{BB962C8B-B14F-4D97-AF65-F5344CB8AC3E}">
        <p14:creationId xmlns:p14="http://schemas.microsoft.com/office/powerpoint/2010/main" val="1597133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utilization</a:t>
            </a:r>
            <a:r>
              <a:rPr lang="en-US" dirty="0"/>
              <a:t>, adding </a:t>
            </a:r>
            <a:r>
              <a:rPr lang="en-US" dirty="0" err="1"/>
              <a:t>Memcaches</a:t>
            </a:r>
            <a:r>
              <a:rPr lang="en-US" dirty="0"/>
              <a:t> </a:t>
            </a:r>
            <a:r>
              <a:rPr lang="en-US" dirty="0" smtClean="0"/>
              <a:t>(1/2)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5375" t="17274" r="5376" b="17643"/>
          <a:stretch/>
        </p:blipFill>
        <p:spPr>
          <a:xfrm>
            <a:off x="140236" y="2060847"/>
            <a:ext cx="8896259" cy="3744417"/>
          </a:xfrm>
        </p:spPr>
      </p:pic>
      <p:sp>
        <p:nvSpPr>
          <p:cNvPr id="7" name="Rectangle 6"/>
          <p:cNvSpPr/>
          <p:nvPr/>
        </p:nvSpPr>
        <p:spPr>
          <a:xfrm>
            <a:off x="3149600" y="2049138"/>
            <a:ext cx="34228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5796136" y="2060847"/>
            <a:ext cx="36004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085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utilization, adding SNE (2/2</a:t>
            </a:r>
            <a:r>
              <a:rPr lang="en-US" dirty="0"/>
              <a:t>)</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Tree>
    <p:extLst>
      <p:ext uri="{BB962C8B-B14F-4D97-AF65-F5344CB8AC3E}">
        <p14:creationId xmlns:p14="http://schemas.microsoft.com/office/powerpoint/2010/main" val="1901867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a:t>Evaluation of classification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24</a:t>
            </a:fld>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 y="3140968"/>
            <a:ext cx="7095238" cy="1971429"/>
          </a:xfrm>
          <a:prstGeom prst="rect">
            <a:avLst/>
          </a:prstGeom>
        </p:spPr>
      </p:pic>
      <p:pic>
        <p:nvPicPr>
          <p:cNvPr id="6" name="Picture 5"/>
          <p:cNvPicPr>
            <a:picLocks noChangeAspect="1"/>
          </p:cNvPicPr>
          <p:nvPr/>
        </p:nvPicPr>
        <p:blipFill>
          <a:blip r:embed="rId4"/>
          <a:stretch>
            <a:fillRect/>
          </a:stretch>
        </p:blipFill>
        <p:spPr>
          <a:xfrm>
            <a:off x="1362075" y="1334852"/>
            <a:ext cx="6419850" cy="1524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42725481"/>
              </p:ext>
            </p:extLst>
          </p:nvPr>
        </p:nvGraphicFramePr>
        <p:xfrm>
          <a:off x="1603248" y="3501008"/>
          <a:ext cx="6096000" cy="741680"/>
        </p:xfrm>
        <a:graphic>
          <a:graphicData uri="http://schemas.openxmlformats.org/drawingml/2006/table">
            <a:tbl>
              <a:tblPr bandRow="1">
                <a:tableStyleId>{0E3FDE45-AF77-4B5C-9715-49D594BDF05E}</a:tableStyleId>
              </a:tblPr>
              <a:tblGrid>
                <a:gridCol w="3048000"/>
                <a:gridCol w="3048000"/>
              </a:tblGrid>
              <a:tr h="370840">
                <a:tc>
                  <a:txBody>
                    <a:bodyPr/>
                    <a:lstStyle/>
                    <a:p>
                      <a:r>
                        <a:rPr lang="en-US" dirty="0" smtClean="0"/>
                        <a:t>True Positive</a:t>
                      </a:r>
                      <a:endParaRPr lang="el-GR" dirty="0"/>
                    </a:p>
                  </a:txBody>
                  <a:tcPr/>
                </a:tc>
                <a:tc>
                  <a:txBody>
                    <a:bodyPr/>
                    <a:lstStyle/>
                    <a:p>
                      <a:r>
                        <a:rPr lang="el-GR" dirty="0" smtClean="0"/>
                        <a:t>85</a:t>
                      </a:r>
                      <a:endParaRPr lang="el-GR" dirty="0"/>
                    </a:p>
                  </a:txBody>
                  <a:tcPr/>
                </a:tc>
              </a:tr>
              <a:tr h="370840">
                <a:tc>
                  <a:txBody>
                    <a:bodyPr/>
                    <a:lstStyle/>
                    <a:p>
                      <a:r>
                        <a:rPr lang="en-US" dirty="0" smtClean="0"/>
                        <a:t>False Negative</a:t>
                      </a:r>
                      <a:endParaRPr lang="el-GR" dirty="0"/>
                    </a:p>
                  </a:txBody>
                  <a:tcPr/>
                </a:tc>
                <a:tc>
                  <a:txBody>
                    <a:bodyPr/>
                    <a:lstStyle/>
                    <a:p>
                      <a:r>
                        <a:rPr lang="el-GR" dirty="0" smtClean="0"/>
                        <a:t>65</a:t>
                      </a:r>
                      <a:endParaRPr lang="el-GR"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7636710"/>
              </p:ext>
            </p:extLst>
          </p:nvPr>
        </p:nvGraphicFramePr>
        <p:xfrm>
          <a:off x="1524000" y="499099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Accuracy</a:t>
                      </a:r>
                      <a:endParaRPr lang="el-GR" dirty="0"/>
                    </a:p>
                  </a:txBody>
                  <a:tcPr/>
                </a:tc>
                <a:tc>
                  <a:txBody>
                    <a:bodyPr/>
                    <a:lstStyle/>
                    <a:p>
                      <a:r>
                        <a:rPr kumimoji="0" lang="el-GR" b="0" i="0" kern="1200" dirty="0" smtClean="0">
                          <a:solidFill>
                            <a:schemeClr val="lt1"/>
                          </a:solidFill>
                          <a:effectLst/>
                          <a:latin typeface="+mn-lt"/>
                          <a:ea typeface="+mn-ea"/>
                          <a:cs typeface="+mn-cs"/>
                        </a:rPr>
                        <a:t>56.67%</a:t>
                      </a:r>
                      <a:endParaRPr lang="el-GR" dirty="0"/>
                    </a:p>
                  </a:txBody>
                  <a:tcPr/>
                </a:tc>
              </a:tr>
            </a:tbl>
          </a:graphicData>
        </a:graphic>
      </p:graphicFrame>
    </p:spTree>
    <p:extLst>
      <p:ext uri="{BB962C8B-B14F-4D97-AF65-F5344CB8AC3E}">
        <p14:creationId xmlns:p14="http://schemas.microsoft.com/office/powerpoint/2010/main" val="26477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25</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Extensive user evaluation</a:t>
            </a:r>
          </a:p>
          <a:p>
            <a:pPr lvl="1"/>
            <a:r>
              <a:rPr lang="en-US" dirty="0" smtClean="0"/>
              <a:t>A social network User Interface is implemented for DevOps cloud deployment specialists.</a:t>
            </a:r>
          </a:p>
          <a:p>
            <a:pPr lvl="1"/>
            <a:r>
              <a:rPr lang="en-US" dirty="0" smtClean="0"/>
              <a:t>A scalable system architecture of our SNP is presented.</a:t>
            </a:r>
          </a:p>
          <a:p>
            <a:pPr lvl="1"/>
            <a:r>
              <a:rPr lang="en-US" dirty="0"/>
              <a:t>The SN Platform can perform NLP classification on the user’s input</a:t>
            </a:r>
            <a:r>
              <a:rPr lang="en-US" dirty="0" smtClean="0"/>
              <a:t>.</a:t>
            </a:r>
          </a:p>
          <a:p>
            <a:r>
              <a:rPr lang="en-US" dirty="0" smtClean="0"/>
              <a:t>Future work</a:t>
            </a:r>
          </a:p>
          <a:p>
            <a:pPr lvl="1"/>
            <a:r>
              <a:rPr lang="en-US" dirty="0" smtClean="0"/>
              <a:t>Further explore classification</a:t>
            </a:r>
            <a:r>
              <a:rPr lang="el-GR"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26</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Motivation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descr="MDE.jpg"/>
          <p:cNvPicPr>
            <a:picLocks noGrp="1" noChangeAspect="1"/>
          </p:cNvPicPr>
          <p:nvPr>
            <p:ph sz="quarter" idx="1"/>
          </p:nvPr>
        </p:nvPicPr>
        <p:blipFill>
          <a:blip r:embed="rId3" cstate="print"/>
          <a:stretch>
            <a:fillRect/>
          </a:stretch>
        </p:blipFill>
        <p:spPr>
          <a:xfrm>
            <a:off x="4286268" y="3450721"/>
            <a:ext cx="2857500" cy="1171575"/>
          </a:xfrm>
        </p:spPr>
      </p:pic>
      <p:pic>
        <p:nvPicPr>
          <p:cNvPr id="7" name="6 - Εικόνα" descr="c-is-for-camel.png"/>
          <p:cNvPicPr>
            <a:picLocks noChangeAspect="1"/>
          </p:cNvPicPr>
          <p:nvPr/>
        </p:nvPicPr>
        <p:blipFill>
          <a:blip r:embed="rId4" cstate="print"/>
          <a:stretch>
            <a:fillRect/>
          </a:stretch>
        </p:blipFill>
        <p:spPr>
          <a:xfrm>
            <a:off x="6786578" y="124331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94602" y="3398526"/>
            <a:ext cx="3017292" cy="1327193"/>
          </a:xfrm>
          <a:prstGeom prst="rect">
            <a:avLst/>
          </a:prstGeom>
        </p:spPr>
      </p:pic>
      <p:pic>
        <p:nvPicPr>
          <p:cNvPr id="10" name="9 - Εικόνα" descr="chef_logo.png"/>
          <p:cNvPicPr>
            <a:picLocks noChangeAspect="1"/>
          </p:cNvPicPr>
          <p:nvPr/>
        </p:nvPicPr>
        <p:blipFill>
          <a:blip r:embed="rId6" cstate="print"/>
          <a:stretch>
            <a:fillRect/>
          </a:stretch>
        </p:blipFill>
        <p:spPr>
          <a:xfrm>
            <a:off x="5857884" y="4572008"/>
            <a:ext cx="2643206" cy="1071411"/>
          </a:xfrm>
          <a:prstGeom prst="rect">
            <a:avLst/>
          </a:prstGeom>
        </p:spPr>
      </p:pic>
      <p:sp>
        <p:nvSpPr>
          <p:cNvPr id="12" name="11 - Διάσημα"/>
          <p:cNvSpPr/>
          <p:nvPr/>
        </p:nvSpPr>
        <p:spPr>
          <a:xfrm flipH="1">
            <a:off x="3123974" y="3382945"/>
            <a:ext cx="928694" cy="1699447"/>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268" y="4484955"/>
            <a:ext cx="1380165" cy="1514929"/>
          </a:xfrm>
          <a:prstGeom prst="rect">
            <a:avLst/>
          </a:prstGeom>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19834" y="1289755"/>
            <a:ext cx="2169104" cy="2060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Combining Social and </a:t>
            </a:r>
            <a:r>
              <a:rPr lang="en-US" dirty="0"/>
              <a:t>E</a:t>
            </a:r>
            <a:r>
              <a:rPr lang="en-US" dirty="0" smtClean="0"/>
              <a:t>ngineering Aspects</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8" cy="49371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A social </a:t>
            </a:r>
            <a:r>
              <a:rPr lang="en-US" dirty="0"/>
              <a:t>n</a:t>
            </a:r>
            <a:r>
              <a:rPr lang="en-US" dirty="0" smtClean="0"/>
              <a:t>etworking </a:t>
            </a:r>
            <a:r>
              <a:rPr lang="en-US" dirty="0"/>
              <a:t>p</a:t>
            </a:r>
            <a:r>
              <a:rPr lang="en-US" dirty="0" smtClean="0"/>
              <a:t>latform (SNP) for cloud </a:t>
            </a:r>
            <a:r>
              <a:rPr lang="en-US" dirty="0"/>
              <a:t>d</a:t>
            </a:r>
            <a:r>
              <a:rPr lang="en-US" dirty="0" smtClean="0"/>
              <a:t>eployment specialists</a:t>
            </a:r>
          </a:p>
          <a:p>
            <a:r>
              <a:rPr lang="en-US" dirty="0" smtClean="0"/>
              <a:t>Extensive usability evaluation</a:t>
            </a:r>
          </a:p>
          <a:p>
            <a:r>
              <a:rPr lang="en-US" dirty="0" smtClean="0"/>
              <a:t>Addressing scalability aspects</a:t>
            </a:r>
          </a:p>
          <a:p>
            <a:r>
              <a:rPr lang="en-US" dirty="0" smtClean="0"/>
              <a:t>Applying natural language </a:t>
            </a:r>
            <a:r>
              <a:rPr lang="en-US" dirty="0"/>
              <a:t>p</a:t>
            </a:r>
            <a:r>
              <a:rPr lang="en-US" dirty="0" smtClean="0"/>
              <a:t>rocessing (NLP) techniques on crowd-sourced Q&amp;A data.</a:t>
            </a:r>
          </a:p>
          <a:p>
            <a:pPr marL="0" indent="0">
              <a:buNone/>
            </a:pP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Modeling Applications: CAMEL</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05050" y="2170112"/>
            <a:ext cx="4533900" cy="30353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321532"/>
            <a:ext cx="5952381" cy="23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Engine Architecture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8043</TotalTime>
  <Words>4081</Words>
  <Application>Microsoft Office PowerPoint</Application>
  <PresentationFormat>On-screen Show (4:3)</PresentationFormat>
  <Paragraphs>289</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Adobe Caslon Pro</vt:lpstr>
      <vt:lpstr>Bookman Old Style</vt:lpstr>
      <vt:lpstr>Calibri</vt:lpstr>
      <vt:lpstr>Cambria</vt:lpstr>
      <vt:lpstr>Gill Sans MT</vt:lpstr>
      <vt:lpstr>Wingdings</vt:lpstr>
      <vt:lpstr>Wingdings 3</vt:lpstr>
      <vt:lpstr>Ρίζες</vt:lpstr>
      <vt:lpstr>Design and implementation of a social networking platform for cloud deployment specialists</vt:lpstr>
      <vt:lpstr>Agenda</vt:lpstr>
      <vt:lpstr>Motivation</vt:lpstr>
      <vt:lpstr>Context </vt:lpstr>
      <vt:lpstr>Combining Social and Engineering Aspects</vt:lpstr>
      <vt:lpstr>Contributions</vt:lpstr>
      <vt:lpstr>Design and Implementation </vt:lpstr>
      <vt:lpstr>Modeling Applications: CAMEL</vt:lpstr>
      <vt:lpstr>Social Networking Engine Architecture </vt:lpstr>
      <vt:lpstr>System Architecture</vt:lpstr>
      <vt:lpstr>Automated Replies (1/2)</vt:lpstr>
      <vt:lpstr>Automated Replies (2/2)</vt:lpstr>
      <vt:lpstr>StackOverflow Community</vt:lpstr>
      <vt:lpstr>Topic Classification (1/2)</vt:lpstr>
      <vt:lpstr>Topic Classification (2/2)</vt:lpstr>
      <vt:lpstr>Evaluation</vt:lpstr>
      <vt:lpstr>Usability Evaluation Process </vt:lpstr>
      <vt:lpstr>Users’ Feedback</vt:lpstr>
      <vt:lpstr>Evaluated Architecture</vt:lpstr>
      <vt:lpstr>Response time, adding Memcaches (1/2)</vt:lpstr>
      <vt:lpstr>Response time, adding SNE (2/2)</vt:lpstr>
      <vt:lpstr>CPU utilization, adding Memcaches (1/2)</vt:lpstr>
      <vt:lpstr>CPU utilization, adding SNE (2/2)</vt:lpstr>
      <vt:lpstr>Evaluation of classification </vt:lpstr>
      <vt:lpstr>Conclusion </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426</cp:revision>
  <cp:lastPrinted>2015-09-26T15:58:17Z</cp:lastPrinted>
  <dcterms:created xsi:type="dcterms:W3CDTF">2015-06-10T07:30:13Z</dcterms:created>
  <dcterms:modified xsi:type="dcterms:W3CDTF">2015-09-27T16:22:16Z</dcterms:modified>
</cp:coreProperties>
</file>