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3" r:id="rId14"/>
    <p:sldId id="274" r:id="rId15"/>
    <p:sldId id="273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D7F38-56AF-93CB-FBEB-B3D66B58F0AA}" v="231" dt="2021-09-20T17:09:21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8D754-C326-41B0-B69D-41187B0BD2A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9EC08-EB69-4739-B303-77C65B47E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917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30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11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26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04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544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01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7FFC9F-C0B0-49AC-A8F7-60A3B97E8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5888473-67A7-4634-B0A0-E7F21D9A0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8097F58-371F-4168-B675-0B59122E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22B6396-63B7-4393-8251-98FA8BE5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E347A05-608B-4ABE-905E-884BAECC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24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805EF0-DE1D-4FAC-8AAA-F7C20AF1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05D6FBD-13FE-409E-AB4D-8666FDEFC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3E93F81-4BA1-460D-923E-907B1287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D83B246-E7BB-41B4-9DF6-F99813AB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4F6D1-2461-4CA9-8405-603301A0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808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82A4F1F-5245-41CE-9B07-40A05A1B7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3D6853B-6920-4D13-82A4-5ECA1BBEA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E92B751-F510-44C5-A5DB-E93E618B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1D8572F-5CFD-4888-BB1F-F319AE50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CF55610-43DD-426B-B859-9AE3C6CB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574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160867" y="1525600"/>
            <a:ext cx="9225600" cy="4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483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920595" y="7737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920595" y="20619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920595" y="33599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9082077" y="28717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9082077" y="42369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9082077" y="55866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31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3440300" y="3085633"/>
            <a:ext cx="5311200" cy="1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85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9947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21100" y="4077900"/>
            <a:ext cx="3478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261980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5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A72590-9B94-4067-AEA8-29E5EB51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882172-AFE3-4030-8072-C9700046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E6F2CEE-5DF2-432F-A66E-46DD156B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E1EBAB1-62C4-49FE-A4BE-E8EBD937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3D13620-4DA3-43A7-845D-C2B20265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057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749370-E6D9-4E7D-AE6C-837138E7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950413D-5416-4CF4-98AC-A6385DDF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CC97E62-CC9E-471F-ACA4-467F9635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E199577-BC29-4766-9D1D-C5709884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4D2DF63-D160-47D4-89D7-5C46B751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31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DE552B-2418-4155-8512-B14FC17A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15A529-6A65-48EC-B28A-89D98AD52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3C0A1E3-21B6-49EB-93E9-D9C6D8CE0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CA834B7-A9AA-4B34-9917-4257BFC8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44798F1-896D-4D3E-8CD5-E1113EAC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2FEE036-2187-410A-8230-2AD44C15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856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8732DB-B5C8-413E-A049-E2FF7386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2BE66DC-9642-4CD2-9B1F-97A71237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1B70B75-D700-4295-81F7-966DDCE78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F6BA4FA3-8CDA-48CE-ADBC-50F3B3CDC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2AD8073-04AB-4482-9ADA-4C9E71657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07D5E2E1-B2E9-44CA-9659-027F0FBC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EF4DCD09-F45A-448B-817A-F39C6AFD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B77037F-0495-4792-ABBA-105E161A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72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61D3F5-2AE9-4790-9DD6-608480A6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72F4485F-5965-4963-9709-10BAED36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5DECE5C-F2B9-4FC9-A4A0-99755BBD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D6FE2B1-744B-4DF2-ADA6-403421C6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202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C063DBC-185A-4D81-86C9-34AD2D4B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78376F8-AF70-4FFA-815B-11A4987F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16CCA6D-67DE-45E1-850F-8B35CE45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3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2061B4-651A-4C7D-A35D-45891743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7202C7C-7090-40D6-AF66-3F0DC734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2128DCD-667E-4D9C-8105-8712311E7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B4FF3C8-84FC-47E3-A8FD-D4C99D4E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4C02036-9BC2-4994-9152-ADE017C9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0319006-EA84-4FE6-AC6A-658814D9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34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C32A8E-334A-492A-8AAB-C4BAD0CF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2EB9541-067D-407B-A1DB-1D30FBCBA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43C3CC2-47F6-427F-BB4C-EEEA4D74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51FB622-D0BF-4465-9D5E-ED139074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7956763-50C5-4446-A403-7B606788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B0BBD08-3279-4AE0-9A97-7B34C5D0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97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EC469093-41E6-47F1-9173-01669337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6AAE874-0E74-4838-A901-3AA09C0A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5FE0B19-F461-4D6F-9604-39FCDFD1E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6474-8775-41FE-B553-6C96663FB107}" type="datetimeFigureOut">
              <a:rPr lang="el-GR" smtClean="0"/>
              <a:t>20/9/2021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24B02F3-8239-4CCF-B241-4B8450DB7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40AED70-2339-465E-842A-1767E2D9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EC81-1998-4F95-9D95-492A7C0290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88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hyperlink" Target="https://sites.cs.ucsb.edu/~suri/cs130a/kdTree.pdf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cs.brown.edu/courses/cs252/misc/resources/lectures/pdf/notes07.pdf" TargetMode="External"/><Relationship Id="rId4" Type="http://schemas.openxmlformats.org/officeDocument/2006/relationships/hyperlink" Target="https://upcommons.upc.edu/bitstream/handle/2099.1/15859/exchange_internship_uj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-562707" y="5596400"/>
            <a:ext cx="9225600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812780" indent="0">
              <a:lnSpc>
                <a:spcPct val="100000"/>
              </a:lnSpc>
              <a:buSzPts val="1200"/>
              <a:buNone/>
            </a:pPr>
            <a:r>
              <a:rPr lang="el-GR" sz="2000" dirty="0" err="1">
                <a:solidFill>
                  <a:srgbClr val="434343"/>
                </a:solidFill>
              </a:rPr>
              <a:t>Συριόπουλος</a:t>
            </a:r>
            <a:r>
              <a:rPr lang="el-GR" sz="2000" dirty="0">
                <a:solidFill>
                  <a:srgbClr val="434343"/>
                </a:solidFill>
              </a:rPr>
              <a:t> Παναγιώτης, ΑΜ: 1059664, Έτος: 5ο</a:t>
            </a:r>
          </a:p>
          <a:p>
            <a:pPr marL="812780" indent="0">
              <a:lnSpc>
                <a:spcPct val="100000"/>
              </a:lnSpc>
              <a:buSzPts val="1200"/>
              <a:buNone/>
            </a:pPr>
            <a:r>
              <a:rPr lang="el-GR" sz="2000" dirty="0" err="1">
                <a:solidFill>
                  <a:srgbClr val="434343"/>
                </a:solidFill>
              </a:rPr>
              <a:t>Μπουλαφέντης</a:t>
            </a:r>
            <a:r>
              <a:rPr lang="el-GR" sz="2000" dirty="0">
                <a:solidFill>
                  <a:srgbClr val="434343"/>
                </a:solidFill>
              </a:rPr>
              <a:t> Χρήστος, ΑΜ: 1059612, Έτος: 5ο</a:t>
            </a:r>
            <a:endParaRPr sz="2000" dirty="0">
              <a:solidFill>
                <a:srgbClr val="434343"/>
              </a:solidFill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2513754" y="1750627"/>
            <a:ext cx="6952400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800" b="1" i="1" dirty="0">
                <a:latin typeface="+mn-lt"/>
              </a:rPr>
              <a:t>Project </a:t>
            </a:r>
            <a:r>
              <a:rPr lang="el-GR" sz="4800" b="1" i="1" dirty="0">
                <a:latin typeface="+mn-lt"/>
              </a:rPr>
              <a:t>Πολυδιάστατων Δομών Δεδομένων</a:t>
            </a:r>
            <a:endParaRPr sz="4800" b="1" i="1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87418D3-D32F-450B-A31A-762BBE271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072" y="283813"/>
            <a:ext cx="7590988" cy="893297"/>
          </a:xfrm>
        </p:spPr>
        <p:txBody>
          <a:bodyPr/>
          <a:lstStyle/>
          <a:p>
            <a:r>
              <a:rPr lang="el-GR" b="1" dirty="0"/>
              <a:t>Λειτουργίες </a:t>
            </a:r>
            <a:r>
              <a:rPr lang="en-US" b="1" dirty="0"/>
              <a:t>Priority Search Tree</a:t>
            </a:r>
            <a:r>
              <a:rPr lang="el-GR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0D7E48-67F9-4980-B03C-A6D92A92B58A}"/>
                  </a:ext>
                </a:extLst>
              </p:cNvPr>
              <p:cNvSpPr txBox="1"/>
              <p:nvPr/>
            </p:nvSpPr>
            <p:spPr>
              <a:xfrm>
                <a:off x="5936566" y="2288286"/>
                <a:ext cx="5950634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2D Range Query [O</a:t>
                </a:r>
                <a:r>
                  <a:rPr lang="el-GR" sz="2400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+k)]</a:t>
                </a:r>
                <a:endParaRPr lang="el-G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0D7E48-67F9-4980-B03C-A6D92A92B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66" y="2288286"/>
                <a:ext cx="5950634" cy="475451"/>
              </a:xfrm>
              <a:prstGeom prst="rect">
                <a:avLst/>
              </a:prstGeom>
              <a:blipFill>
                <a:blip r:embed="rId3"/>
                <a:stretch>
                  <a:fillRect l="-1434" t="-10256" b="-256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8D30D0-098C-4606-ABBE-BDBC9A209E49}"/>
                  </a:ext>
                </a:extLst>
              </p:cNvPr>
              <p:cNvSpPr txBox="1"/>
              <p:nvPr/>
            </p:nvSpPr>
            <p:spPr>
              <a:xfrm>
                <a:off x="1842868" y="2288286"/>
                <a:ext cx="39670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Update [O(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)]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Delete [O(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)]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Insertion [O(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)]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8D30D0-098C-4606-ABBE-BDBC9A209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68" y="2288286"/>
                <a:ext cx="3967089" cy="1200329"/>
              </a:xfrm>
              <a:prstGeom prst="rect">
                <a:avLst/>
              </a:prstGeom>
              <a:blipFill>
                <a:blip r:embed="rId4"/>
                <a:stretch>
                  <a:fillRect l="-1997" t="-4061" b="-106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BDC1177-AC42-4395-8796-87E97596A3CD}"/>
              </a:ext>
            </a:extLst>
          </p:cNvPr>
          <p:cNvSpPr txBox="1"/>
          <p:nvPr/>
        </p:nvSpPr>
        <p:spPr>
          <a:xfrm>
            <a:off x="7371472" y="5373858"/>
            <a:ext cx="333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</a:t>
            </a:r>
            <a:r>
              <a:rPr lang="el-GR" dirty="0"/>
              <a:t>Κόμβοι του δέντρου</a:t>
            </a:r>
          </a:p>
          <a:p>
            <a:r>
              <a:rPr lang="en-US" dirty="0"/>
              <a:t>k= </a:t>
            </a:r>
            <a:r>
              <a:rPr lang="el-GR" dirty="0"/>
              <a:t>Αποτέλεσμα </a:t>
            </a:r>
            <a:r>
              <a:rPr lang="en-US" dirty="0"/>
              <a:t>Query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5741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032F4E67-FF46-4A46-B639-13DB5647C3D6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2278226" y="381155"/>
            <a:ext cx="7635547" cy="809693"/>
          </a:xfrm>
        </p:spPr>
        <p:txBody>
          <a:bodyPr/>
          <a:lstStyle/>
          <a:p>
            <a:r>
              <a:rPr lang="el-GR" sz="4400" dirty="0"/>
              <a:t>Εφαρμογές</a:t>
            </a:r>
            <a:r>
              <a:rPr lang="en-US" sz="4400" dirty="0"/>
              <a:t> Priority Search Tree:</a:t>
            </a:r>
            <a:endParaRPr lang="el-GR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A7EEB-F88B-474A-ABEE-CF1A297653F6}"/>
              </a:ext>
            </a:extLst>
          </p:cNvPr>
          <p:cNvSpPr txBox="1"/>
          <p:nvPr/>
        </p:nvSpPr>
        <p:spPr>
          <a:xfrm>
            <a:off x="1223889" y="1997612"/>
            <a:ext cx="91299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Dijkstra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Computer Vision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Bin-packing problem (BPP)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Robotics: </a:t>
            </a:r>
            <a:r>
              <a:rPr lang="el-GR" sz="2800" dirty="0"/>
              <a:t>Πρακτικές αλγορίθμων οργάνωσης κίνησης. Ανθρωποειδή ρομπότ που περατώνουν πλοήγηση</a:t>
            </a:r>
          </a:p>
        </p:txBody>
      </p:sp>
    </p:spTree>
    <p:extLst>
      <p:ext uri="{BB962C8B-B14F-4D97-AF65-F5344CB8AC3E}">
        <p14:creationId xmlns:p14="http://schemas.microsoft.com/office/powerpoint/2010/main" val="217130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85148" y="357926"/>
            <a:ext cx="8221703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l-GR" sz="4400" b="1" dirty="0"/>
              <a:t>Συμπεράσματα</a:t>
            </a:r>
            <a:r>
              <a:rPr lang="en-US" sz="4400" b="1" dirty="0"/>
              <a:t> Priority Search Tree</a:t>
            </a:r>
            <a:r>
              <a:rPr lang="el-GR" sz="4400" b="1" dirty="0"/>
              <a:t>:</a:t>
            </a:r>
            <a:endParaRPr sz="4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DBF0D-ED9A-4E4A-8550-3CF9E0B9DC5C}"/>
              </a:ext>
            </a:extLst>
          </p:cNvPr>
          <p:cNvSpPr txBox="1"/>
          <p:nvPr/>
        </p:nvSpPr>
        <p:spPr>
          <a:xfrm>
            <a:off x="1249680" y="2154097"/>
            <a:ext cx="969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Τα </a:t>
            </a:r>
            <a:r>
              <a:rPr lang="en-US" sz="2400" dirty="0"/>
              <a:t>Priority Search Trees </a:t>
            </a:r>
            <a:r>
              <a:rPr lang="el-GR" sz="2400" dirty="0"/>
              <a:t>είναι ένας συνδυασμός από </a:t>
            </a:r>
            <a:r>
              <a:rPr lang="en-US" sz="2400" dirty="0"/>
              <a:t>finite maps </a:t>
            </a:r>
            <a:r>
              <a:rPr lang="el-GR" sz="2400" dirty="0"/>
              <a:t>και </a:t>
            </a:r>
            <a:r>
              <a:rPr lang="en-US" sz="2400" dirty="0"/>
              <a:t>priority queues </a:t>
            </a:r>
            <a:r>
              <a:rPr lang="el-GR" sz="2400" dirty="0"/>
              <a:t>τα οποία υποστηρίζουν λειτουργίες</a:t>
            </a:r>
            <a:r>
              <a:rPr lang="en-US" sz="2400" dirty="0"/>
              <a:t> dictionary </a:t>
            </a:r>
            <a:r>
              <a:rPr lang="el-GR" sz="2400" dirty="0"/>
              <a:t>και ουρών προτεραιότητας. Συνεπώς αντιλαμβανόμαστε πως τα </a:t>
            </a:r>
            <a:r>
              <a:rPr lang="en-US" sz="2400" dirty="0"/>
              <a:t>Priority Search Trees </a:t>
            </a:r>
            <a:r>
              <a:rPr lang="el-GR" sz="2400" dirty="0"/>
              <a:t>έχουν την δυνατότητα να χρησιμοποιηθούν για την επίλυση πολλών προβλημάτων που απαιτείται αναζήτηση βελτιστοποιώντας την απόδοση τους.</a:t>
            </a:r>
          </a:p>
        </p:txBody>
      </p:sp>
    </p:spTree>
    <p:extLst>
      <p:ext uri="{BB962C8B-B14F-4D97-AF65-F5344CB8AC3E}">
        <p14:creationId xmlns:p14="http://schemas.microsoft.com/office/powerpoint/2010/main" val="138468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6C6B89FD-0AE7-4A3C-81CD-26A6A07AD45C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19800" y="386061"/>
            <a:ext cx="6952400" cy="1261600"/>
          </a:xfrm>
        </p:spPr>
        <p:txBody>
          <a:bodyPr/>
          <a:lstStyle/>
          <a:p>
            <a:r>
              <a:rPr lang="el-GR" sz="3600" b="1" dirty="0"/>
              <a:t>Η Δικιά μας υλοποίηση και τα συμπεράσματα μας: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F7D3B-B34C-4F1C-9854-3D005BB3C40B}"/>
              </a:ext>
            </a:extLst>
          </p:cNvPr>
          <p:cNvSpPr txBox="1"/>
          <p:nvPr/>
        </p:nvSpPr>
        <p:spPr>
          <a:xfrm>
            <a:off x="1383323" y="2274838"/>
            <a:ext cx="9425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Η επιλογή του θέματος της εργασίας μας επηρεάστηκε από το γεγονός ότι τόσο τα </a:t>
            </a:r>
            <a:r>
              <a:rPr lang="en-US" sz="2400" dirty="0"/>
              <a:t>K-D</a:t>
            </a:r>
            <a:r>
              <a:rPr lang="el-GR" sz="2400" dirty="0"/>
              <a:t>, όσο και τα </a:t>
            </a:r>
            <a:r>
              <a:rPr lang="en-US" sz="2400" dirty="0"/>
              <a:t>Priority Search Trees</a:t>
            </a:r>
            <a:r>
              <a:rPr lang="el-GR" sz="2400" dirty="0"/>
              <a:t> παρουσιάζουν ερευνητικό ενδιαφέρον και σημαντικές δυνατότητες.</a:t>
            </a:r>
            <a:br>
              <a:rPr lang="el-GR" sz="2400" dirty="0"/>
            </a:br>
            <a:r>
              <a:rPr lang="el-GR" sz="2400" dirty="0"/>
              <a:t>Στην υλοποίηση μας έχουμε έναν αριθμό από σημεία στον δυσδιάστατο χώρο και τα οποία οργανώνουμε σε </a:t>
            </a:r>
            <a:r>
              <a:rPr lang="el-GR" sz="2400" dirty="0" err="1"/>
              <a:t>κομβο</a:t>
            </a:r>
            <a:r>
              <a:rPr lang="el-GR" sz="2400" dirty="0"/>
              <a:t>-προσανατολισμένα </a:t>
            </a:r>
            <a:r>
              <a:rPr lang="en-US" sz="2400" dirty="0"/>
              <a:t>K-D </a:t>
            </a:r>
            <a:r>
              <a:rPr lang="el-GR" sz="2400" dirty="0"/>
              <a:t>και </a:t>
            </a:r>
            <a:r>
              <a:rPr lang="en-US" sz="2400" dirty="0"/>
              <a:t>Priority Search Tree</a:t>
            </a:r>
            <a:r>
              <a:rPr lang="el-GR" sz="2400" dirty="0"/>
              <a:t> αντίστοιχα.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5DBBE6BC-C3D0-4D7D-A524-A2C87D41F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Χρονική Σύγκριση και Συμπεράσματα: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8765A391-68FC-421E-9B91-8D163BF0A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l-GR" dirty="0"/>
              <a:t>Έπειτα από δειγματοληπτικές μετρήσεις για τους χρόνους τόσο για το </a:t>
            </a:r>
            <a:r>
              <a:rPr lang="en-US" dirty="0"/>
              <a:t>Priority Search Tree</a:t>
            </a:r>
            <a:r>
              <a:rPr lang="el-GR" dirty="0"/>
              <a:t>, όσο και για το </a:t>
            </a:r>
            <a:r>
              <a:rPr lang="en-US" dirty="0"/>
              <a:t>K</a:t>
            </a:r>
            <a:r>
              <a:rPr lang="el-GR" dirty="0"/>
              <a:t>-</a:t>
            </a:r>
            <a:r>
              <a:rPr lang="en-US" dirty="0"/>
              <a:t>D Tree</a:t>
            </a:r>
            <a:r>
              <a:rPr lang="el-GR" dirty="0"/>
              <a:t>(αναφερόμενοι στις δικές μας υλοποιήσεις των δέντρων και των αλγορίθμων 3 </a:t>
            </a:r>
            <a:r>
              <a:rPr lang="en-US" dirty="0"/>
              <a:t>sided query</a:t>
            </a:r>
            <a:r>
              <a:rPr lang="el-GR" dirty="0"/>
              <a:t>), καταλήξαμε στο συμπέρασμα ότι τα </a:t>
            </a:r>
            <a:r>
              <a:rPr lang="en-US" dirty="0"/>
              <a:t>Priority Search Trees </a:t>
            </a:r>
            <a:r>
              <a:rPr lang="el-GR" dirty="0"/>
              <a:t>επιτυγχάνουν  μικρότερους χρόνους σε σχέση με τα </a:t>
            </a:r>
            <a:r>
              <a:rPr lang="en-US" dirty="0"/>
              <a:t>K</a:t>
            </a:r>
            <a:r>
              <a:rPr lang="el-GR" dirty="0"/>
              <a:t>-</a:t>
            </a:r>
            <a:r>
              <a:rPr lang="en-US" dirty="0"/>
              <a:t>D Trees</a:t>
            </a:r>
            <a:r>
              <a:rPr lang="el-GR" dirty="0"/>
              <a:t>. Αυτό το συμπέρασμα θωρούμε πως είναι αναμενόμενο, καθώς η δομή του </a:t>
            </a:r>
            <a:r>
              <a:rPr lang="en-US" dirty="0"/>
              <a:t>Priority Search Tree </a:t>
            </a:r>
            <a:r>
              <a:rPr lang="el-GR" dirty="0"/>
              <a:t>επιτρέπει τις αποκλίσεις </a:t>
            </a:r>
            <a:r>
              <a:rPr lang="el-GR" dirty="0" err="1"/>
              <a:t>υποδέντρων</a:t>
            </a:r>
            <a:r>
              <a:rPr lang="el-GR" dirty="0"/>
              <a:t> ώστε να μην απαιτείται η επίσκεψη των κόμβων τους.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9194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4DB63-372B-4F72-8C4E-E9242A6C4A25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19800" y="203181"/>
            <a:ext cx="6952400" cy="694747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Βι</a:t>
            </a:r>
            <a:r>
              <a:rPr lang="en-US" dirty="0">
                <a:cs typeface="Calibri Light"/>
              </a:rPr>
              <a:t>β</a:t>
            </a:r>
            <a:r>
              <a:rPr lang="en-US" dirty="0" err="1">
                <a:cs typeface="Calibri Light"/>
              </a:rPr>
              <a:t>λιογρ</a:t>
            </a:r>
            <a:r>
              <a:rPr lang="en-US" dirty="0">
                <a:cs typeface="Calibri Light"/>
              </a:rPr>
              <a:t>α</a:t>
            </a:r>
            <a:r>
              <a:rPr lang="en-US" dirty="0" err="1">
                <a:cs typeface="Calibri Light"/>
              </a:rPr>
              <a:t>φικές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Αν</a:t>
            </a:r>
            <a:r>
              <a:rPr lang="en-US" dirty="0">
                <a:cs typeface="Calibri Light"/>
              </a:rPr>
              <a:t>α</a:t>
            </a:r>
            <a:r>
              <a:rPr lang="en-US" dirty="0" err="1">
                <a:cs typeface="Calibri Light"/>
              </a:rPr>
              <a:t>φορές</a:t>
            </a: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4C59B-E1C7-4BEE-A83B-656223AB22A6}"/>
              </a:ext>
            </a:extLst>
          </p:cNvPr>
          <p:cNvSpPr txBox="1"/>
          <p:nvPr/>
        </p:nvSpPr>
        <p:spPr>
          <a:xfrm>
            <a:off x="1782469" y="897928"/>
            <a:ext cx="792657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>
                <a:ea typeface="+mn-lt"/>
                <a:cs typeface="+mn-lt"/>
                <a:hlinkClick r:id="rId2"/>
              </a:rPr>
              <a:t>https://sites.cs.ucsb.edu/~suri/cs130a/kdTree.pdf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Bentley, Jon Louis. "Multidimensional binary search trees used for associative searching." </a:t>
            </a:r>
            <a:r>
              <a:rPr lang="en-US" i="1" dirty="0">
                <a:ea typeface="+mn-lt"/>
                <a:cs typeface="+mn-lt"/>
              </a:rPr>
              <a:t>Communications of the ACM</a:t>
            </a:r>
            <a:r>
              <a:rPr lang="en-US" dirty="0">
                <a:ea typeface="+mn-lt"/>
                <a:cs typeface="+mn-lt"/>
              </a:rPr>
              <a:t> 18.9 (1975): 509-517.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Kakde, Hemant M. "Range searching using </a:t>
            </a:r>
            <a:r>
              <a:rPr lang="en-US" dirty="0" err="1">
                <a:ea typeface="+mn-lt"/>
                <a:cs typeface="+mn-lt"/>
              </a:rPr>
              <a:t>kd</a:t>
            </a:r>
            <a:r>
              <a:rPr lang="en-US" dirty="0">
                <a:ea typeface="+mn-lt"/>
                <a:cs typeface="+mn-lt"/>
              </a:rPr>
              <a:t> tree." </a:t>
            </a:r>
            <a:r>
              <a:rPr lang="en-US" i="1" dirty="0">
                <a:ea typeface="+mn-lt"/>
                <a:cs typeface="+mn-lt"/>
              </a:rPr>
              <a:t>Florida State University</a:t>
            </a:r>
            <a:r>
              <a:rPr lang="en-US" dirty="0">
                <a:ea typeface="+mn-lt"/>
                <a:cs typeface="+mn-lt"/>
              </a:rPr>
              <a:t> (2005).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  <a:hlinkClick r:id="rId3"/>
              </a:rPr>
              <a:t>https://www.ri.cmu.edu/pub_files/pub1/moore_andrew_1991_1/moore_andrew_1991_1.pdf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  <a:hlinkClick r:id="rId4"/>
              </a:rPr>
              <a:t>https://upcommons.upc.edu/bitstream/handle/2099.1/15859/exchange_internship_uj.pdf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McCreight, Edward M. "Priority search trees." </a:t>
            </a:r>
            <a:r>
              <a:rPr lang="en-US" i="1" dirty="0">
                <a:ea typeface="+mn-lt"/>
                <a:cs typeface="+mn-lt"/>
              </a:rPr>
              <a:t>SIAM Journal on Computing</a:t>
            </a:r>
            <a:r>
              <a:rPr lang="en-US" dirty="0">
                <a:ea typeface="+mn-lt"/>
                <a:cs typeface="+mn-lt"/>
              </a:rPr>
              <a:t> 14.2 (1985): 257-276.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  <a:hlinkClick r:id="rId5"/>
              </a:rPr>
              <a:t>http://cs.brown.edu/courses/cs252/misc/resources/lectures/pdf/notes07.pdf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Arge, Lars, Vasilis </a:t>
            </a:r>
            <a:r>
              <a:rPr lang="en-US" dirty="0" err="1">
                <a:ea typeface="+mn-lt"/>
                <a:cs typeface="+mn-lt"/>
              </a:rPr>
              <a:t>Samoladas</a:t>
            </a:r>
            <a:r>
              <a:rPr lang="en-US" dirty="0">
                <a:ea typeface="+mn-lt"/>
                <a:cs typeface="+mn-lt"/>
              </a:rPr>
              <a:t>, and Jeffrey Scott Vitter. "On two-dimensional indexability and optimal range search indexing." </a:t>
            </a:r>
            <a:r>
              <a:rPr lang="en-US" i="1" dirty="0">
                <a:ea typeface="+mn-lt"/>
                <a:cs typeface="+mn-lt"/>
              </a:rPr>
              <a:t>Proceedings of the eighteenth ACM SIGMOD-SIGACT-SIGART symposium on Principles of database systems</a:t>
            </a:r>
            <a:r>
              <a:rPr lang="en-US" dirty="0">
                <a:ea typeface="+mn-lt"/>
                <a:cs typeface="+mn-lt"/>
              </a:rPr>
              <a:t>. 1999.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Hinze, Ralf. "A simple implementation technique for priority search queues." </a:t>
            </a:r>
            <a:r>
              <a:rPr lang="en-US" i="1" dirty="0">
                <a:ea typeface="+mn-lt"/>
                <a:cs typeface="+mn-lt"/>
              </a:rPr>
              <a:t>Proceedings of the sixth ACM SIGPLAN international conference on Functional programming</a:t>
            </a:r>
            <a:r>
              <a:rPr lang="en-US" dirty="0">
                <a:ea typeface="+mn-lt"/>
                <a:cs typeface="+mn-lt"/>
              </a:rPr>
              <a:t>. 2001.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Fries, Otfried, et al. "A log </a:t>
            </a:r>
            <a:r>
              <a:rPr lang="en-US" dirty="0" err="1">
                <a:ea typeface="+mn-lt"/>
                <a:cs typeface="+mn-lt"/>
              </a:rPr>
              <a:t>log</a:t>
            </a:r>
            <a:r>
              <a:rPr lang="en-US" dirty="0">
                <a:ea typeface="+mn-lt"/>
                <a:cs typeface="+mn-lt"/>
              </a:rPr>
              <a:t> n data structure for three-sided range queries." </a:t>
            </a:r>
            <a:r>
              <a:rPr lang="en-US" i="1" dirty="0">
                <a:ea typeface="+mn-lt"/>
                <a:cs typeface="+mn-lt"/>
              </a:rPr>
              <a:t>Information Processing Letters</a:t>
            </a:r>
            <a:r>
              <a:rPr lang="en-US" dirty="0">
                <a:ea typeface="+mn-lt"/>
                <a:cs typeface="+mn-lt"/>
              </a:rPr>
              <a:t> 25.4 (1987): 269-273.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4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1483200" y="1455261"/>
            <a:ext cx="9225600" cy="508621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buSzPts val="1200"/>
              <a:buFont typeface="Roboto Condensed Light"/>
              <a:buAutoNum type="arabicPeriod"/>
            </a:pPr>
            <a:r>
              <a:rPr lang="el-GR" dirty="0">
                <a:solidFill>
                  <a:srgbClr val="434343"/>
                </a:solidFill>
                <a:hlinkClick r:id="rId3" action="ppaction://hlinksldjump"/>
              </a:rPr>
              <a:t>Κ</a:t>
            </a:r>
            <a:r>
              <a:rPr lang="en-US" dirty="0">
                <a:solidFill>
                  <a:srgbClr val="434343"/>
                </a:solidFill>
                <a:hlinkClick r:id="rId3" action="ppaction://hlinksldjump"/>
              </a:rPr>
              <a:t>-D Trees</a:t>
            </a:r>
            <a:endParaRPr lang="el-GR" dirty="0">
              <a:solidFill>
                <a:srgbClr val="434343"/>
              </a:solidFill>
            </a:endParaRPr>
          </a:p>
          <a:p>
            <a:pPr lvl="1">
              <a:buFont typeface="Roboto Condensed Light"/>
              <a:buAutoNum type="arabicPeriod"/>
            </a:pPr>
            <a:r>
              <a:rPr lang="el-GR" dirty="0">
                <a:solidFill>
                  <a:srgbClr val="434343"/>
                </a:solidFill>
                <a:hlinkClick r:id="rId4" action="ppaction://hlinksldjump"/>
              </a:rPr>
              <a:t>Λειτουργίες</a:t>
            </a:r>
            <a:endParaRPr lang="el-GR" dirty="0">
              <a:solidFill>
                <a:srgbClr val="434343"/>
              </a:solidFill>
            </a:endParaRPr>
          </a:p>
          <a:p>
            <a:pPr lvl="1">
              <a:buFont typeface="Roboto Condensed Light"/>
              <a:buAutoNum type="arabicPeriod"/>
            </a:pPr>
            <a:r>
              <a:rPr lang="el-GR" dirty="0">
                <a:solidFill>
                  <a:srgbClr val="434343"/>
                </a:solidFill>
                <a:hlinkClick r:id="rId5" action="ppaction://hlinksldjump"/>
              </a:rPr>
              <a:t>Εφαρμογές</a:t>
            </a:r>
            <a:endParaRPr lang="el-GR" dirty="0">
              <a:solidFill>
                <a:srgbClr val="434343"/>
              </a:solidFill>
            </a:endParaRPr>
          </a:p>
          <a:p>
            <a:pPr lvl="1">
              <a:buFont typeface="Roboto Condensed Light"/>
              <a:buAutoNum type="arabicPeriod"/>
            </a:pPr>
            <a:r>
              <a:rPr lang="el-GR" dirty="0">
                <a:solidFill>
                  <a:srgbClr val="434343"/>
                </a:solidFill>
                <a:hlinkClick r:id="rId6" action="ppaction://hlinksldjump"/>
              </a:rPr>
              <a:t>Συμπεράσματα</a:t>
            </a:r>
            <a:endParaRPr lang="en-US" dirty="0">
              <a:solidFill>
                <a:srgbClr val="434343"/>
              </a:solidFill>
            </a:endParaRPr>
          </a:p>
          <a:p>
            <a:pPr indent="-406390"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hlinkClick r:id="rId7" action="ppaction://hlinksldjump"/>
              </a:rPr>
              <a:t>Priority Search Tree</a:t>
            </a:r>
            <a:endParaRPr lang="el-GR" dirty="0">
              <a:solidFill>
                <a:srgbClr val="434343"/>
              </a:solidFill>
            </a:endParaRPr>
          </a:p>
          <a:p>
            <a:pPr lvl="1">
              <a:buFont typeface="Roboto Condensed Light"/>
              <a:buAutoNum type="arabicPeriod"/>
            </a:pPr>
            <a:r>
              <a:rPr lang="el-GR" dirty="0">
                <a:solidFill>
                  <a:srgbClr val="434343"/>
                </a:solidFill>
                <a:hlinkClick r:id="rId8" action="ppaction://hlinksldjump"/>
              </a:rPr>
              <a:t>Λειτουργίες</a:t>
            </a:r>
            <a:endParaRPr lang="el-GR" dirty="0">
              <a:solidFill>
                <a:srgbClr val="434343"/>
              </a:solidFill>
            </a:endParaRPr>
          </a:p>
          <a:p>
            <a:pPr lvl="1">
              <a:buFont typeface="Roboto Condensed Light"/>
              <a:buAutoNum type="arabicPeriod"/>
            </a:pPr>
            <a:r>
              <a:rPr lang="el-GR" dirty="0">
                <a:solidFill>
                  <a:srgbClr val="434343"/>
                </a:solidFill>
                <a:hlinkClick r:id="rId9" action="ppaction://hlinksldjump"/>
              </a:rPr>
              <a:t>Εφαρμογές</a:t>
            </a:r>
            <a:endParaRPr lang="el-GR" dirty="0">
              <a:solidFill>
                <a:srgbClr val="434343"/>
              </a:solidFill>
            </a:endParaRPr>
          </a:p>
          <a:p>
            <a:pPr lvl="1">
              <a:buFont typeface="Roboto Condensed Light"/>
              <a:buAutoNum type="arabicPeriod"/>
            </a:pPr>
            <a:r>
              <a:rPr lang="el-GR" dirty="0">
                <a:solidFill>
                  <a:srgbClr val="434343"/>
                </a:solidFill>
                <a:hlinkClick r:id="rId10" action="ppaction://hlinksldjump"/>
              </a:rPr>
              <a:t>Συμπεράσματα</a:t>
            </a:r>
            <a:endParaRPr lang="en-US" dirty="0">
              <a:solidFill>
                <a:srgbClr val="434343"/>
              </a:solidFill>
            </a:endParaRPr>
          </a:p>
          <a:p>
            <a:pPr indent="-406390">
              <a:buSzPts val="1200"/>
              <a:buFont typeface="Roboto Condensed Light"/>
              <a:buAutoNum type="arabicPeriod"/>
            </a:pPr>
            <a:r>
              <a:rPr lang="el-GR" dirty="0">
                <a:solidFill>
                  <a:srgbClr val="434343"/>
                </a:solidFill>
                <a:hlinkClick r:id="rId11" action="ppaction://hlinksldjump"/>
              </a:rPr>
              <a:t>Αποτέλεσμα Εργασίας μας</a:t>
            </a:r>
            <a:endParaRPr lang="el-GR" dirty="0">
              <a:solidFill>
                <a:srgbClr val="434343"/>
              </a:solidFill>
            </a:endParaRPr>
          </a:p>
          <a:p>
            <a:pPr indent="-406390">
              <a:buSzPts val="1200"/>
              <a:buFont typeface="Roboto Condensed Light"/>
              <a:buAutoNum type="arabicPeriod"/>
            </a:pPr>
            <a:r>
              <a:rPr lang="en-US" dirty="0" err="1">
                <a:cs typeface="Calibri Light"/>
                <a:hlinkClick r:id="rId12" action="ppaction://hlinksldjump"/>
              </a:rPr>
              <a:t>Βι</a:t>
            </a:r>
            <a:r>
              <a:rPr lang="en-US" dirty="0">
                <a:cs typeface="Calibri Light"/>
                <a:hlinkClick r:id="rId12" action="ppaction://hlinksldjump"/>
              </a:rPr>
              <a:t>βλιογραφικές Αναφορές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l-GR" sz="4400" b="1" dirty="0">
                <a:latin typeface="+mn-lt"/>
              </a:rPr>
              <a:t>Περιεχόμενα</a:t>
            </a:r>
            <a:r>
              <a:rPr lang="el-GR" sz="4400" b="1" dirty="0"/>
              <a:t>:</a:t>
            </a:r>
            <a:endParaRPr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1160867" y="1525600"/>
            <a:ext cx="9225600" cy="46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61993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l-GR" dirty="0">
                <a:solidFill>
                  <a:srgbClr val="434343"/>
                </a:solidFill>
              </a:rPr>
              <a:t>Δημιουργήθηκε το 1975 από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l-GR" dirty="0">
                <a:solidFill>
                  <a:srgbClr val="434343"/>
                </a:solidFill>
              </a:rPr>
              <a:t>τον </a:t>
            </a:r>
            <a:r>
              <a:rPr lang="en-US" dirty="0"/>
              <a:t>Jon Louis Bentley</a:t>
            </a:r>
            <a:r>
              <a:rPr lang="el-GR" dirty="0">
                <a:solidFill>
                  <a:srgbClr val="434343"/>
                </a:solidFill>
              </a:rPr>
              <a:t>,στο</a:t>
            </a:r>
            <a:r>
              <a:rPr lang="en-US" dirty="0">
                <a:solidFill>
                  <a:srgbClr val="434343"/>
                </a:solidFill>
              </a:rPr>
              <a:t> Stanford University.</a:t>
            </a:r>
          </a:p>
          <a:p>
            <a:pPr marL="761993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l-GR" dirty="0">
                <a:solidFill>
                  <a:srgbClr val="434343"/>
                </a:solidFill>
              </a:rPr>
              <a:t>Αποτελεί έναν τύπο πολυδιάστατου δυαδικού δέντρου αναζήτησης.</a:t>
            </a:r>
          </a:p>
          <a:p>
            <a:pPr marL="761993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l-GR" dirty="0">
                <a:solidFill>
                  <a:srgbClr val="434343"/>
                </a:solidFill>
              </a:rPr>
              <a:t>Το δέντρο περιέχει κόμβους που αντιπροσωπεύουν σημεία στον </a:t>
            </a:r>
            <a:r>
              <a:rPr lang="en-US" dirty="0">
                <a:solidFill>
                  <a:srgbClr val="434343"/>
                </a:solidFill>
              </a:rPr>
              <a:t>k-</a:t>
            </a:r>
            <a:r>
              <a:rPr lang="el-GR" dirty="0" err="1">
                <a:solidFill>
                  <a:srgbClr val="434343"/>
                </a:solidFill>
              </a:rPr>
              <a:t>διάστατο</a:t>
            </a:r>
            <a:r>
              <a:rPr lang="el-GR" dirty="0">
                <a:solidFill>
                  <a:srgbClr val="434343"/>
                </a:solidFill>
              </a:rPr>
              <a:t> χώρο. Το κάθε επίπεδο της δομής είναι οργανωμένο με βάση τις διαφορετικές διαστάσεις (</a:t>
            </a:r>
            <a:r>
              <a:rPr lang="en-US" dirty="0">
                <a:solidFill>
                  <a:srgbClr val="434343"/>
                </a:solidFill>
              </a:rPr>
              <a:t>X, Y, Z,…</a:t>
            </a:r>
            <a:r>
              <a:rPr lang="el-GR" dirty="0">
                <a:solidFill>
                  <a:srgbClr val="434343"/>
                </a:solidFill>
              </a:rPr>
              <a:t>) κυκλικά.</a:t>
            </a:r>
          </a:p>
          <a:p>
            <a:pPr marL="304793" indent="0">
              <a:lnSpc>
                <a:spcPct val="100000"/>
              </a:lnSpc>
              <a:buNone/>
            </a:pPr>
            <a:endParaRPr lang="el-GR" dirty="0">
              <a:solidFill>
                <a:srgbClr val="434343"/>
              </a:solidFill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400" b="1" dirty="0"/>
              <a:t>K-D Tree</a:t>
            </a:r>
            <a:endParaRPr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>
            <a:extLst>
              <a:ext uri="{FF2B5EF4-FFF2-40B4-BE49-F238E27FC236}">
                <a16:creationId xmlns:a16="http://schemas.microsoft.com/office/drawing/2014/main" id="{0E666BF0-5FD8-4461-B66B-B0CA46FB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025" name="Εικόνα 38" descr="σδφδγφ">
            <a:extLst>
              <a:ext uri="{FF2B5EF4-FFF2-40B4-BE49-F238E27FC236}">
                <a16:creationId xmlns:a16="http://schemas.microsoft.com/office/drawing/2014/main" id="{1EED3E62-716F-420E-9827-0B9CE6A7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2" y="1052611"/>
            <a:ext cx="11289391" cy="42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3">
            <a:extLst>
              <a:ext uri="{FF2B5EF4-FFF2-40B4-BE49-F238E27FC236}">
                <a16:creationId xmlns:a16="http://schemas.microsoft.com/office/drawing/2014/main" id="{CD3AE3B1-200A-4E6B-89B9-77FF50ED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220" y="5311605"/>
            <a:ext cx="48955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Εικόνα 1: </a:t>
            </a:r>
            <a:r>
              <a:rPr kumimoji="0" lang="en-US" altLang="el-GR" sz="14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KD Tree</a:t>
            </a:r>
            <a:r>
              <a:rPr kumimoji="0" lang="el-GR" altLang="el-GR" sz="14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και προβολή αντίστοιχων σημείων στον χώρο.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87418D3-D32F-450B-A31A-762BBE271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7800" y="386863"/>
            <a:ext cx="5156400" cy="893297"/>
          </a:xfrm>
        </p:spPr>
        <p:txBody>
          <a:bodyPr/>
          <a:lstStyle/>
          <a:p>
            <a:r>
              <a:rPr lang="el-GR" b="1" dirty="0"/>
              <a:t>Λειτουργίες </a:t>
            </a:r>
            <a:r>
              <a:rPr lang="en-US" b="1" dirty="0"/>
              <a:t>KD Tree</a:t>
            </a:r>
            <a:r>
              <a:rPr lang="el-GR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0D7E48-67F9-4980-B03C-A6D92A92B58A}"/>
                  </a:ext>
                </a:extLst>
              </p:cNvPr>
              <p:cNvSpPr txBox="1"/>
              <p:nvPr/>
            </p:nvSpPr>
            <p:spPr>
              <a:xfrm>
                <a:off x="5936566" y="2288286"/>
                <a:ext cx="5950634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Nearest Neighbor [O(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)]</a:t>
                </a:r>
                <a:endParaRPr lang="el-GR" sz="24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N-D Range Query [O</a:t>
                </a:r>
                <a:r>
                  <a:rPr lang="el-G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1−1/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+k)]</a:t>
                </a:r>
                <a:endParaRPr lang="el-G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0D7E48-67F9-4980-B03C-A6D92A92B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66" y="2288286"/>
                <a:ext cx="5950634" cy="844783"/>
              </a:xfrm>
              <a:prstGeom prst="rect">
                <a:avLst/>
              </a:prstGeom>
              <a:blipFill>
                <a:blip r:embed="rId3"/>
                <a:stretch>
                  <a:fillRect l="-1434" t="-5755" b="-1510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8D30D0-098C-4606-ABBE-BDBC9A209E49}"/>
                  </a:ext>
                </a:extLst>
              </p:cNvPr>
              <p:cNvSpPr txBox="1"/>
              <p:nvPr/>
            </p:nvSpPr>
            <p:spPr>
              <a:xfrm>
                <a:off x="1842868" y="2288286"/>
                <a:ext cx="39670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Update [O(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)]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Delete [O(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)]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Insertion [O(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)]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8D30D0-098C-4606-ABBE-BDBC9A209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68" y="2288286"/>
                <a:ext cx="3967089" cy="1200329"/>
              </a:xfrm>
              <a:prstGeom prst="rect">
                <a:avLst/>
              </a:prstGeom>
              <a:blipFill>
                <a:blip r:embed="rId4"/>
                <a:stretch>
                  <a:fillRect l="-1997" t="-4061" b="-106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BDC1177-AC42-4395-8796-87E97596A3CD}"/>
              </a:ext>
            </a:extLst>
          </p:cNvPr>
          <p:cNvSpPr txBox="1"/>
          <p:nvPr/>
        </p:nvSpPr>
        <p:spPr>
          <a:xfrm>
            <a:off x="7371472" y="5373858"/>
            <a:ext cx="333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</a:t>
            </a:r>
            <a:r>
              <a:rPr lang="el-GR" dirty="0"/>
              <a:t>Κόμβοι του δέντρου</a:t>
            </a:r>
          </a:p>
          <a:p>
            <a:r>
              <a:rPr lang="en-US" dirty="0"/>
              <a:t>m= </a:t>
            </a:r>
            <a:r>
              <a:rPr lang="el-GR" dirty="0"/>
              <a:t>Πλήθος γειτόνων</a:t>
            </a:r>
            <a:endParaRPr lang="en-US" dirty="0"/>
          </a:p>
          <a:p>
            <a:r>
              <a:rPr lang="en-US" dirty="0"/>
              <a:t>d= </a:t>
            </a:r>
            <a:r>
              <a:rPr lang="el-GR" dirty="0"/>
              <a:t>Διαστάσεις</a:t>
            </a:r>
          </a:p>
          <a:p>
            <a:r>
              <a:rPr lang="en-US" dirty="0"/>
              <a:t>k= </a:t>
            </a:r>
            <a:r>
              <a:rPr lang="el-GR" dirty="0"/>
              <a:t>Αποτέλεσμα </a:t>
            </a:r>
            <a:r>
              <a:rPr lang="en-US" dirty="0"/>
              <a:t>Query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032F4E67-FF46-4A46-B639-13DB5647C3D6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2619801" y="470467"/>
            <a:ext cx="6952400" cy="809693"/>
          </a:xfrm>
        </p:spPr>
        <p:txBody>
          <a:bodyPr/>
          <a:lstStyle/>
          <a:p>
            <a:r>
              <a:rPr lang="el-GR" sz="4400" dirty="0"/>
              <a:t>Εφαρμογές</a:t>
            </a:r>
            <a:r>
              <a:rPr lang="en-US" sz="4400" dirty="0"/>
              <a:t> K-D Tree:</a:t>
            </a:r>
            <a:endParaRPr lang="el-GR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4997F-9D84-4FCE-922A-E429AED8CDC6}"/>
              </a:ext>
            </a:extLst>
          </p:cNvPr>
          <p:cNvSpPr txBox="1"/>
          <p:nvPr/>
        </p:nvSpPr>
        <p:spPr>
          <a:xfrm>
            <a:off x="1846078" y="2250832"/>
            <a:ext cx="9003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GPU Raytracing: </a:t>
            </a:r>
            <a:r>
              <a:rPr lang="el-GR" sz="2400" dirty="0"/>
              <a:t>Δημιουργία ρεαλιστικών σκηνών, περίπλοκα οπτικά εφέ, όπως αντανακλάσεις και σκιάσεις πάνω σε αντικείμενα.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Robotics</a:t>
            </a:r>
            <a:r>
              <a:rPr lang="el-GR" sz="2400" dirty="0"/>
              <a:t>: </a:t>
            </a:r>
            <a:r>
              <a:rPr lang="el-GR" sz="2400" dirty="0" err="1"/>
              <a:t>Σκανάρισμα</a:t>
            </a:r>
            <a:r>
              <a:rPr lang="el-GR" sz="2400" dirty="0"/>
              <a:t> μέσω αισθητήρων, αποτύπωση του χώρου και υπολογισμός απόστασης μεταξύ αντικειμένων.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Speech recognition</a:t>
            </a:r>
            <a:r>
              <a:rPr lang="el-GR" sz="2400" dirty="0"/>
              <a:t>: Αναγνώριση λέξεων η οποία μέσω του </a:t>
            </a:r>
            <a:r>
              <a:rPr lang="en-US" sz="2400" dirty="0"/>
              <a:t>K-D Tree </a:t>
            </a:r>
            <a:r>
              <a:rPr lang="el-GR" sz="2400" dirty="0"/>
              <a:t>και καταγραφή των πιο συχνά χρησιμοποιήσιμων λέξεων.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Information retrieval systems</a:t>
            </a:r>
            <a:r>
              <a:rPr lang="el-GR" sz="2400" dirty="0"/>
              <a:t>: Απεικόνιση δεδομένων σε μορφή </a:t>
            </a:r>
            <a:r>
              <a:rPr lang="en-US" sz="2400" dirty="0"/>
              <a:t>K-D </a:t>
            </a:r>
            <a:r>
              <a:rPr lang="el-GR" sz="2400" dirty="0"/>
              <a:t>δέντρου και εφαρμογή των λειτουργειών του για εξαγωγή πληροφορίας.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l-GR" sz="4400" b="1" dirty="0"/>
              <a:t>Συμπεράσματα</a:t>
            </a:r>
            <a:r>
              <a:rPr lang="en-US" sz="4400" b="1" dirty="0"/>
              <a:t> K-D Tree</a:t>
            </a:r>
            <a:r>
              <a:rPr lang="el-GR" sz="4400" b="1" dirty="0"/>
              <a:t>:</a:t>
            </a:r>
            <a:endParaRPr sz="4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DBF0D-ED9A-4E4A-8550-3CF9E0B9DC5C}"/>
              </a:ext>
            </a:extLst>
          </p:cNvPr>
          <p:cNvSpPr txBox="1"/>
          <p:nvPr/>
        </p:nvSpPr>
        <p:spPr>
          <a:xfrm>
            <a:off x="1249680" y="2154097"/>
            <a:ext cx="969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Τα </a:t>
            </a:r>
            <a:r>
              <a:rPr lang="en-US" sz="2000" dirty="0"/>
              <a:t>K-D Trees </a:t>
            </a:r>
            <a:r>
              <a:rPr lang="el-GR" sz="2000" dirty="0"/>
              <a:t>έχουν αναπτυχθεί ως μια δομή δεδομένων για την αποθήκευση </a:t>
            </a:r>
            <a:r>
              <a:rPr lang="en-US" sz="2000" dirty="0"/>
              <a:t>k-</a:t>
            </a:r>
            <a:r>
              <a:rPr lang="el-GR" sz="2000" dirty="0" err="1"/>
              <a:t>διάστατων</a:t>
            </a:r>
            <a:r>
              <a:rPr lang="el-GR" sz="2000" dirty="0"/>
              <a:t> δεδομένων. Το κόστος αποθήκευσης είναι 2 </a:t>
            </a:r>
            <a:r>
              <a:rPr lang="en-US" sz="2000" dirty="0"/>
              <a:t>pointers </a:t>
            </a:r>
            <a:r>
              <a:rPr lang="el-GR" sz="2000" dirty="0"/>
              <a:t>ανά </a:t>
            </a:r>
            <a:r>
              <a:rPr lang="en-US" sz="2000" dirty="0"/>
              <a:t>record</a:t>
            </a:r>
            <a:r>
              <a:rPr lang="el-GR" sz="2000" dirty="0"/>
              <a:t> στο αρχείο. Ένα σημαντικό πλεονέκτημα των </a:t>
            </a:r>
            <a:r>
              <a:rPr lang="en-US" sz="2000" dirty="0"/>
              <a:t>K-D Trees</a:t>
            </a:r>
            <a:r>
              <a:rPr lang="el-GR" sz="2000" dirty="0"/>
              <a:t> είναι το γεγονός ότι από αυτές προκύπτουν πολλά διαφορετικά είδη </a:t>
            </a:r>
            <a:r>
              <a:rPr lang="en-US" sz="2000" dirty="0"/>
              <a:t>Queries</a:t>
            </a:r>
            <a:r>
              <a:rPr lang="el-GR" sz="2000" dirty="0"/>
              <a:t>. Συνεπώς, τα </a:t>
            </a:r>
            <a:r>
              <a:rPr lang="en-US" sz="2000" dirty="0"/>
              <a:t>K-D Trees </a:t>
            </a:r>
            <a:r>
              <a:rPr lang="el-GR" sz="2000" dirty="0"/>
              <a:t>βρίσκουν πολλές εφαρμογές στον πραγματικό κόσμο. Πρέπει να καταναλωθεί σημαντικός χρόνος για να αναλυθούν αποδοτικά οι χρόνοι κάποιων αλγορίθμων αναζήτησης.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400" b="1" dirty="0"/>
              <a:t>Priority Search Tree</a:t>
            </a:r>
            <a:endParaRPr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DC7FF-1C6C-4191-B4B6-BF788358B7AB}"/>
              </a:ext>
            </a:extLst>
          </p:cNvPr>
          <p:cNvSpPr txBox="1"/>
          <p:nvPr/>
        </p:nvSpPr>
        <p:spPr>
          <a:xfrm>
            <a:off x="1434905" y="1937246"/>
            <a:ext cx="89751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rgbClr val="434343"/>
                </a:solidFill>
              </a:rPr>
              <a:t>Δημιουργήθηκε το 19</a:t>
            </a:r>
            <a:r>
              <a:rPr lang="en-US" sz="2800" dirty="0">
                <a:solidFill>
                  <a:srgbClr val="434343"/>
                </a:solidFill>
              </a:rPr>
              <a:t>8</a:t>
            </a:r>
            <a:r>
              <a:rPr lang="el-GR" sz="2800" dirty="0">
                <a:solidFill>
                  <a:srgbClr val="434343"/>
                </a:solidFill>
              </a:rPr>
              <a:t>5 από</a:t>
            </a:r>
            <a:r>
              <a:rPr lang="en-US" sz="2800" dirty="0">
                <a:solidFill>
                  <a:srgbClr val="434343"/>
                </a:solidFill>
              </a:rPr>
              <a:t> </a:t>
            </a:r>
            <a:r>
              <a:rPr lang="el-GR" sz="2800" dirty="0">
                <a:solidFill>
                  <a:srgbClr val="434343"/>
                </a:solidFill>
              </a:rPr>
              <a:t>τον </a:t>
            </a:r>
            <a:r>
              <a:rPr lang="en-US" sz="2800" dirty="0"/>
              <a:t>Edward M. McCreight</a:t>
            </a:r>
            <a:r>
              <a:rPr lang="en-US" sz="2800" dirty="0">
                <a:solidFill>
                  <a:srgbClr val="434343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rgbClr val="434343"/>
                </a:solidFill>
              </a:rPr>
              <a:t>Ομοίως με τα </a:t>
            </a:r>
            <a:r>
              <a:rPr lang="en-US" sz="2800" dirty="0">
                <a:solidFill>
                  <a:srgbClr val="434343"/>
                </a:solidFill>
              </a:rPr>
              <a:t>K-D Tree, </a:t>
            </a:r>
            <a:r>
              <a:rPr lang="el-GR" sz="2800" dirty="0">
                <a:solidFill>
                  <a:srgbClr val="434343"/>
                </a:solidFill>
              </a:rPr>
              <a:t>αποτελεί έναν τύπο πολυδιάστατου δυαδικού δέντρου αναζήτησης.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rgbClr val="434343"/>
                </a:solidFill>
              </a:rPr>
              <a:t>Το δέντρο περιέχει κόμβους που αντιπροσωπεύουν σημεία στον 2</a:t>
            </a:r>
            <a:r>
              <a:rPr lang="en-US" sz="2800" dirty="0">
                <a:solidFill>
                  <a:srgbClr val="434343"/>
                </a:solidFill>
              </a:rPr>
              <a:t>-</a:t>
            </a:r>
            <a:r>
              <a:rPr lang="el-GR" sz="2800" dirty="0" err="1">
                <a:solidFill>
                  <a:srgbClr val="434343"/>
                </a:solidFill>
              </a:rPr>
              <a:t>διάστατο</a:t>
            </a:r>
            <a:r>
              <a:rPr lang="el-GR" sz="2800" dirty="0">
                <a:solidFill>
                  <a:srgbClr val="434343"/>
                </a:solidFill>
              </a:rPr>
              <a:t> χώρο. Είναι                                       οργανωμένο κατά βάθος σε φθίνουσα σειρά ως προς την μία από τις 2 διαστάσεις, ενώ τα παιδιά του κάθε κόμβου είναι οργανωμένα ως προς την άλλη διάσταση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920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>
            <a:extLst>
              <a:ext uri="{FF2B5EF4-FFF2-40B4-BE49-F238E27FC236}">
                <a16:creationId xmlns:a16="http://schemas.microsoft.com/office/drawing/2014/main" id="{0E666BF0-5FD8-4461-B66B-B0CA46FB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D3AE3B1-200A-4E6B-89B9-77FF50ED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820" y="6085845"/>
            <a:ext cx="4895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Εικόνα 1: </a:t>
            </a:r>
            <a:r>
              <a:rPr kumimoji="0" lang="en-US" altLang="el-GR" sz="14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 Search Tree</a:t>
            </a:r>
            <a:r>
              <a:rPr kumimoji="0" lang="el-GR" altLang="el-GR" sz="14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και προβολή αντίστοιχων σημείων στον χώρο.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4BCAE31F-3C39-4312-BDD3-46823C3A3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14" y="228600"/>
            <a:ext cx="4714509" cy="58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4107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926</Words>
  <Application>Microsoft Office PowerPoint</Application>
  <PresentationFormat>Ευρεία οθόνη</PresentationFormat>
  <Paragraphs>70</Paragraphs>
  <Slides>15</Slides>
  <Notes>14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Fira Sans Extra Condensed Medium</vt:lpstr>
      <vt:lpstr>Nunito Light</vt:lpstr>
      <vt:lpstr>Roboto Condensed Light</vt:lpstr>
      <vt:lpstr>Times New Roman</vt:lpstr>
      <vt:lpstr>Wingdings</vt:lpstr>
      <vt:lpstr>Θέμα του Office</vt:lpstr>
      <vt:lpstr>Project Πολυδιάστατων Δομών Δεδομένων</vt:lpstr>
      <vt:lpstr>Περιεχόμενα:</vt:lpstr>
      <vt:lpstr>K-D Tree</vt:lpstr>
      <vt:lpstr>Παρουσίαση του PowerPoint</vt:lpstr>
      <vt:lpstr>Λειτουργίες KD Tree:</vt:lpstr>
      <vt:lpstr>Εφαρμογές K-D Tree:</vt:lpstr>
      <vt:lpstr>Συμπεράσματα K-D Tree:</vt:lpstr>
      <vt:lpstr>Priority Search Tree</vt:lpstr>
      <vt:lpstr>Παρουσίαση του PowerPoint</vt:lpstr>
      <vt:lpstr>Λειτουργίες Priority Search Tree:</vt:lpstr>
      <vt:lpstr>Εφαρμογές Priority Search Tree:</vt:lpstr>
      <vt:lpstr>Συμπεράσματα Priority Search Tree:</vt:lpstr>
      <vt:lpstr>Η Δικιά μας υλοποίηση και τα συμπεράσματα μας:</vt:lpstr>
      <vt:lpstr>Χρονική Σύγκριση και Συμπεράσματα:</vt:lpstr>
      <vt:lpstr>Βιβλιογραφικές Αναφορές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ΧΡΗΣΤΟΣ ΜΠΟΥΛΑΦΕΝΤΗΣ</dc:creator>
  <cp:lastModifiedBy>ΧΡΗΣΤΟΣ ΜΠΟΥΛΑΦΕΝΤΗΣ</cp:lastModifiedBy>
  <cp:revision>135</cp:revision>
  <dcterms:created xsi:type="dcterms:W3CDTF">2021-09-19T14:01:25Z</dcterms:created>
  <dcterms:modified xsi:type="dcterms:W3CDTF">2021-09-20T19:41:53Z</dcterms:modified>
</cp:coreProperties>
</file>