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71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056B-CF11-4221-81E0-AC62DE5E9537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7993C-CFC3-4332-AA8D-B14DB025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1358"/>
            <a:ext cx="7772400" cy="1470025"/>
          </a:xfrm>
        </p:spPr>
        <p:txBody>
          <a:bodyPr/>
          <a:lstStyle/>
          <a:p>
            <a:r>
              <a:rPr dirty="0"/>
              <a:t>Google Ads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1092"/>
            <a:ext cx="6400800" cy="2409092"/>
          </a:xfrm>
        </p:spPr>
        <p:txBody>
          <a:bodyPr/>
          <a:lstStyle/>
          <a:p>
            <a:r>
              <a:rPr dirty="0"/>
              <a:t>Summary and Recommendations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Christos Christodoulou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Clicks</a:t>
            </a:r>
          </a:p>
        </p:txBody>
      </p:sp>
      <p:pic>
        <p:nvPicPr>
          <p:cNvPr id="3" name="Picture 2" descr="adgroup_cli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297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2814" y="5956885"/>
            <a:ext cx="66066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Ad Group 104 has a high number of clicks and conversions with a good CTR.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Impressions</a:t>
            </a:r>
          </a:p>
        </p:txBody>
      </p:sp>
      <p:pic>
        <p:nvPicPr>
          <p:cNvPr id="3" name="Picture 2" descr="adgroup_impres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7338" y="5981857"/>
            <a:ext cx="56000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Ad Group 536 has a very high number of clicks and impressions </a:t>
            </a:r>
            <a:endParaRPr lang="en-US" sz="1600" b="1" dirty="0"/>
          </a:p>
          <a:p>
            <a:pPr algn="ctr"/>
            <a:r>
              <a:rPr sz="1600" b="1" dirty="0"/>
              <a:t>but a low conversion rate, indicating inefficiency.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Cost</a:t>
            </a:r>
          </a:p>
        </p:txBody>
      </p:sp>
      <p:pic>
        <p:nvPicPr>
          <p:cNvPr id="3" name="Picture 2" descr="adgroup_c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599"/>
            <a:ext cx="8229600" cy="4419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9944" y="5943600"/>
            <a:ext cx="69721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 dirty="0"/>
              <a:t>Ad Group 103 has a high CTR and conversion rate, indicating good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Conversions</a:t>
            </a:r>
          </a:p>
        </p:txBody>
      </p:sp>
      <p:pic>
        <p:nvPicPr>
          <p:cNvPr id="3" name="Picture 2" descr="adgroup_conver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678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9379" y="6244808"/>
            <a:ext cx="66397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Conversions are highest for Ad Group 104, indicating effective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CTR</a:t>
            </a:r>
          </a:p>
        </p:txBody>
      </p:sp>
      <p:pic>
        <p:nvPicPr>
          <p:cNvPr id="3" name="Picture 2" descr="adgroup_c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455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1653" y="6002215"/>
            <a:ext cx="6280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Ad Group 104 leads in CTR, showing its effectiveness in attracting clicks.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Top 10 Ad Groups by Conversion Rate</a:t>
            </a:r>
          </a:p>
        </p:txBody>
      </p:sp>
      <p:pic>
        <p:nvPicPr>
          <p:cNvPr id="3" name="Picture 2" descr="adgroup_conversion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599"/>
            <a:ext cx="8229600" cy="4431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9023" y="5833646"/>
            <a:ext cx="48859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Conversion rate analysis indicates that Ad Group 103 is </a:t>
            </a:r>
            <a:endParaRPr lang="en-US" sz="1600" b="1" dirty="0"/>
          </a:p>
          <a:p>
            <a:pPr algn="ctr"/>
            <a:r>
              <a:rPr sz="1600" b="1" dirty="0"/>
              <a:t>performing well in converting clicks into actions.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FB1-AE48-7B5C-7CF7-FFAD57B9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515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u="sng" dirty="0"/>
              <a:t>Detailed Analysis of Performance(1)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8ECAE-112E-F8F7-3906-6605A8E331EC}"/>
              </a:ext>
            </a:extLst>
          </p:cNvPr>
          <p:cNvSpPr txBox="1"/>
          <p:nvPr/>
        </p:nvSpPr>
        <p:spPr>
          <a:xfrm>
            <a:off x="457200" y="1101115"/>
            <a:ext cx="720969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Based on the visualizations, the following insights were observed:</a:t>
            </a:r>
          </a:p>
          <a:p>
            <a:endParaRPr lang="en-US" sz="2200" dirty="0"/>
          </a:p>
          <a:p>
            <a:r>
              <a:rPr lang="en-US" sz="2200" b="1" i="1" dirty="0"/>
              <a:t>1. Overall Performance Summary:</a:t>
            </a:r>
          </a:p>
          <a:p>
            <a:r>
              <a:rPr lang="en-US" sz="2200" dirty="0"/>
              <a:t>- The overall performance metrics provide a broad view of the campaign effectiveness over the two-month period, including clicks, impressions, CTR, cost, and conversions.</a:t>
            </a:r>
          </a:p>
          <a:p>
            <a:endParaRPr lang="en-US" sz="2200" dirty="0"/>
          </a:p>
          <a:p>
            <a:r>
              <a:rPr lang="en-US" sz="2200" b="1" i="1" dirty="0"/>
              <a:t>2. Daily Clicks, Impressions, and Cost:</a:t>
            </a:r>
          </a:p>
          <a:p>
            <a:r>
              <a:rPr lang="en-US" sz="2200" dirty="0"/>
              <a:t>- Fluctuations in daily metrics indicate the impact of specific campaigns or external factors. Significant spikes or drops suggest variations in user engagement and ad spending.</a:t>
            </a:r>
          </a:p>
          <a:p>
            <a:endParaRPr lang="en-US" sz="2200" dirty="0"/>
          </a:p>
          <a:p>
            <a:r>
              <a:rPr lang="en-US" sz="2200" b="1" i="1" dirty="0"/>
              <a:t>3. Total Clicks by Campaign:</a:t>
            </a:r>
          </a:p>
          <a:p>
            <a:r>
              <a:rPr lang="en-US" sz="2200" dirty="0"/>
              <a:t>- Campaign 1 has the highest number of clicks and conversions with a relatively low cost per conversion, indicating high effectiveness.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75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80EC-19AC-94CE-3BE9-61C4E889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u="sng" dirty="0"/>
              <a:t>Detailed Analysis of Performance(2)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88D93-FCD6-7A07-54D3-E4F75F9A646E}"/>
              </a:ext>
            </a:extLst>
          </p:cNvPr>
          <p:cNvSpPr txBox="1"/>
          <p:nvPr/>
        </p:nvSpPr>
        <p:spPr>
          <a:xfrm>
            <a:off x="926123" y="1859339"/>
            <a:ext cx="72448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4. Total Impressions by Campaign:</a:t>
            </a:r>
          </a:p>
          <a:p>
            <a:r>
              <a:rPr lang="en-US" sz="2200" dirty="0"/>
              <a:t>- Campaign 15 shows high impressions but low CTR, suggesting the need for better ad copy or targeting to improve user engagement.</a:t>
            </a:r>
          </a:p>
          <a:p>
            <a:endParaRPr lang="en-US" sz="2200" dirty="0"/>
          </a:p>
          <a:p>
            <a:r>
              <a:rPr lang="en-US" sz="2200" b="1" i="1" dirty="0"/>
              <a:t>5. Total Cost by Campaign:</a:t>
            </a:r>
          </a:p>
          <a:p>
            <a:r>
              <a:rPr lang="en-US" sz="2200" dirty="0"/>
              <a:t>- Campaign 7 has a high cost per conversion, indicating inefficiency and the need for cost optimization strategies.</a:t>
            </a:r>
          </a:p>
          <a:p>
            <a:endParaRPr lang="en-US" sz="2200" dirty="0"/>
          </a:p>
          <a:p>
            <a:r>
              <a:rPr lang="en-US" sz="2200" b="1" i="1" dirty="0"/>
              <a:t>6. Total Conversions by Campaign:</a:t>
            </a:r>
          </a:p>
          <a:p>
            <a:r>
              <a:rPr lang="en-US" sz="2200" dirty="0"/>
              <a:t>- Campaign 1 leads in conversions, demonstrating effective performance in driving desired user actions.</a:t>
            </a:r>
          </a:p>
        </p:txBody>
      </p:sp>
    </p:spTree>
    <p:extLst>
      <p:ext uri="{BB962C8B-B14F-4D97-AF65-F5344CB8AC3E}">
        <p14:creationId xmlns:p14="http://schemas.microsoft.com/office/powerpoint/2010/main" val="15405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644C-CB2E-4D7B-3F24-B911B6C7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069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u="sng" dirty="0"/>
              <a:t>Detailed Analysis of Performance(3)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476F4-3CCC-DEF0-A6EB-3C2233940A14}"/>
              </a:ext>
            </a:extLst>
          </p:cNvPr>
          <p:cNvSpPr txBox="1"/>
          <p:nvPr/>
        </p:nvSpPr>
        <p:spPr>
          <a:xfrm>
            <a:off x="890954" y="1359877"/>
            <a:ext cx="736209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7. CTR by Campaign:</a:t>
            </a:r>
          </a:p>
          <a:p>
            <a:r>
              <a:rPr lang="en-US" sz="2200" dirty="0"/>
              <a:t>- Campaign 1 also leads in CTR, showing its effectiveness in attracting clicks through well-optimized ads.</a:t>
            </a:r>
          </a:p>
          <a:p>
            <a:endParaRPr lang="en-US" sz="2200" dirty="0"/>
          </a:p>
          <a:p>
            <a:r>
              <a:rPr lang="en-US" sz="2200" b="1" i="1" dirty="0"/>
              <a:t>8. Conversion Rate by Campaign:</a:t>
            </a:r>
          </a:p>
          <a:p>
            <a:r>
              <a:rPr lang="en-US" sz="2200" dirty="0"/>
              <a:t>- Conversion rate analysis indicates that Campaign 1 is performing well in converting clicks into actions.</a:t>
            </a:r>
          </a:p>
          <a:p>
            <a:endParaRPr lang="en-US" sz="2200" dirty="0"/>
          </a:p>
          <a:p>
            <a:r>
              <a:rPr lang="en-US" sz="2200" b="1" i="1" dirty="0"/>
              <a:t>9. Top 10 Ad Groups by Clicks:</a:t>
            </a:r>
          </a:p>
          <a:p>
            <a:r>
              <a:rPr lang="en-US" sz="2200" dirty="0"/>
              <a:t>- Ad Group 104 has high clicks and conversions with a good CTR, indicating strong performance.</a:t>
            </a:r>
          </a:p>
          <a:p>
            <a:endParaRPr lang="en-US" sz="2200" dirty="0"/>
          </a:p>
          <a:p>
            <a:r>
              <a:rPr lang="en-US" sz="2200" b="1" i="1" dirty="0"/>
              <a:t>10. Top 10 Ad Groups by Impressions:</a:t>
            </a:r>
          </a:p>
          <a:p>
            <a:r>
              <a:rPr lang="en-US" sz="2200" dirty="0"/>
              <a:t>- Ad Group 536 shows high clicks and impressions but low conversion rate, indicating inefficiency and the need for optimization.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866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DCD3-13EB-67CF-973B-F1305435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u="sng" dirty="0"/>
              <a:t>Detailed Analysis of Performance(4)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9270C-698C-861F-049A-3FB8AC641249}"/>
              </a:ext>
            </a:extLst>
          </p:cNvPr>
          <p:cNvSpPr txBox="1"/>
          <p:nvPr/>
        </p:nvSpPr>
        <p:spPr>
          <a:xfrm>
            <a:off x="633046" y="1417638"/>
            <a:ext cx="68228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11. Top 10 Ad Groups by Cost:</a:t>
            </a:r>
          </a:p>
          <a:p>
            <a:r>
              <a:rPr lang="en-US" sz="2200" dirty="0"/>
              <a:t>- Ad Group 103 has a high CTR and conversion rate, indicating good performance.</a:t>
            </a:r>
          </a:p>
          <a:p>
            <a:endParaRPr lang="en-US" sz="2200" dirty="0"/>
          </a:p>
          <a:p>
            <a:r>
              <a:rPr lang="en-US" sz="2200" b="1" i="1" dirty="0"/>
              <a:t>12. Top 10 Ad Groups by Conversions:</a:t>
            </a:r>
          </a:p>
          <a:p>
            <a:r>
              <a:rPr lang="en-US" sz="2200" dirty="0"/>
              <a:t>- Ad Group 104 leads in conversions, showing effective performance.</a:t>
            </a:r>
          </a:p>
          <a:p>
            <a:endParaRPr lang="en-US" sz="2200" dirty="0"/>
          </a:p>
          <a:p>
            <a:r>
              <a:rPr lang="en-US" sz="2200" b="1" i="1" dirty="0"/>
              <a:t>13. Top 10 Ad Groups by CTR:</a:t>
            </a:r>
          </a:p>
          <a:p>
            <a:r>
              <a:rPr lang="en-US" sz="2200" dirty="0"/>
              <a:t>- Ad Group 104 shows high CTR, demonstrating its effectiveness in attracting clicks.</a:t>
            </a:r>
          </a:p>
          <a:p>
            <a:endParaRPr lang="en-US" sz="2200" dirty="0"/>
          </a:p>
          <a:p>
            <a:r>
              <a:rPr lang="en-US" sz="2200" b="1" i="1" dirty="0"/>
              <a:t>14. Top 10 Ad Groups by Conversion Rate:</a:t>
            </a:r>
          </a:p>
          <a:p>
            <a:r>
              <a:rPr lang="en-US" sz="2200" dirty="0"/>
              <a:t>- Conversion rate analysis indicates that Ad Group 103 is performing well in converting clicks into actions.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60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Overall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Summarized the overall performance metrics over the two-month period, including:</a:t>
            </a:r>
          </a:p>
          <a:p>
            <a:r>
              <a:rPr sz="2000" dirty="0"/>
              <a:t>- Clicks</a:t>
            </a:r>
          </a:p>
          <a:p>
            <a:r>
              <a:rPr sz="2000" dirty="0"/>
              <a:t>- Impressions</a:t>
            </a:r>
          </a:p>
          <a:p>
            <a:r>
              <a:rPr sz="2000" dirty="0"/>
              <a:t>- CTR</a:t>
            </a:r>
          </a:p>
          <a:p>
            <a:r>
              <a:rPr sz="2000" dirty="0"/>
              <a:t>- Cost</a:t>
            </a:r>
          </a:p>
          <a:p>
            <a:r>
              <a:rPr sz="2000" dirty="0"/>
              <a:t>- Average Position</a:t>
            </a:r>
          </a:p>
          <a:p>
            <a:r>
              <a:rPr sz="2000" dirty="0"/>
              <a:t>- Conversions</a:t>
            </a:r>
          </a:p>
          <a:p>
            <a:r>
              <a:rPr sz="2000" dirty="0"/>
              <a:t>- Cost per Conversion</a:t>
            </a:r>
          </a:p>
          <a:p>
            <a:r>
              <a:rPr sz="2000" dirty="0"/>
              <a:t>- Conversion Rate</a:t>
            </a:r>
          </a:p>
          <a:p>
            <a:r>
              <a:rPr sz="2000" dirty="0"/>
              <a:t>- View-through Conversions</a:t>
            </a:r>
          </a:p>
          <a:p>
            <a:r>
              <a:rPr sz="2000" dirty="0"/>
              <a:t>- Total Conversion Value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500" u="sng" dirty="0"/>
              <a:t>Performance Improvement Recommendations</a:t>
            </a:r>
            <a:r>
              <a:rPr lang="en-US" sz="3500" u="sng" dirty="0"/>
              <a:t>(1)</a:t>
            </a:r>
            <a:endParaRPr sz="35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Based on the analysis of the Google Ads performance data, the following recommendations can help improve campaign performance: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1. Optimize Keywords:</a:t>
            </a:r>
          </a:p>
          <a:p>
            <a:pPr marL="0" indent="0">
              <a:buNone/>
            </a:pPr>
            <a:r>
              <a:rPr lang="en-US" sz="2200" dirty="0"/>
              <a:t>	- Identify and pause/remove non-performing keywords with low CTR or high CPC.</a:t>
            </a:r>
          </a:p>
          <a:p>
            <a:pPr marL="0" indent="0">
              <a:buNone/>
            </a:pPr>
            <a:r>
              <a:rPr lang="en-US" sz="2200" dirty="0"/>
              <a:t>	- Example: Review and optimize keywords in Campaign 15 with high impressions but low CTR.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2. Refine Ad Copy:</a:t>
            </a:r>
          </a:p>
          <a:p>
            <a:pPr marL="0" indent="0">
              <a:buNone/>
            </a:pPr>
            <a:r>
              <a:rPr lang="en-US" sz="2200" dirty="0"/>
              <a:t>	- A/B test different ad copies to improve CTR and conversion rate.</a:t>
            </a:r>
          </a:p>
          <a:p>
            <a:pPr marL="0" indent="0">
              <a:buNone/>
            </a:pPr>
            <a:r>
              <a:rPr lang="en-US" sz="2200" dirty="0"/>
              <a:t>	- Example: Rewrite ad copy for Campaign 15 to be more compelling.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8FB-53B6-4B36-132A-ECC1A638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sng" dirty="0"/>
              <a:t>Performance Improvement Recommendations(2)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63C0-5D22-55A0-B6F7-EA94262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1" dirty="0"/>
              <a:t>3. Adjust Bids:</a:t>
            </a:r>
          </a:p>
          <a:p>
            <a:pPr marL="0" indent="0">
              <a:buNone/>
            </a:pPr>
            <a:r>
              <a:rPr lang="en-US" sz="2200" dirty="0"/>
              <a:t>	- Increase bids for high-converting keywords in Campaign </a:t>
            </a:r>
            <a:endParaRPr lang="en-US" sz="2200" b="1" i="1" dirty="0"/>
          </a:p>
          <a:p>
            <a:pPr marL="0" indent="0">
              <a:buNone/>
            </a:pPr>
            <a:r>
              <a:rPr lang="en-US" sz="2200" b="1" i="1" dirty="0"/>
              <a:t>4. Improve Landing Pages:</a:t>
            </a:r>
          </a:p>
          <a:p>
            <a:pPr marL="0" indent="0">
              <a:buNone/>
            </a:pPr>
            <a:r>
              <a:rPr lang="en-US" sz="2200" b="1" i="1" dirty="0"/>
              <a:t>	-</a:t>
            </a:r>
            <a:r>
              <a:rPr lang="en-US" sz="2200" dirty="0"/>
              <a:t>Improve landing pages for Ad Group 536 to increase conversion rate.</a:t>
            </a:r>
          </a:p>
          <a:p>
            <a:pPr marL="0" indent="0">
              <a:buNone/>
            </a:pPr>
            <a:r>
              <a:rPr lang="en-US" sz="2200" b="1" i="1" dirty="0"/>
              <a:t>5. Use keywords to prevent ads from showing for irrelevant searchNegative Keywords:</a:t>
            </a:r>
          </a:p>
          <a:p>
            <a:pPr marL="0" indent="0">
              <a:buNone/>
            </a:pPr>
            <a:r>
              <a:rPr lang="en-US" sz="2200" dirty="0"/>
              <a:t>	- Add negative es.</a:t>
            </a:r>
          </a:p>
          <a:p>
            <a:pPr marL="0" indent="0">
              <a:buNone/>
            </a:pPr>
            <a:r>
              <a:rPr lang="en-US" sz="2200" b="1" i="1" dirty="0"/>
              <a:t>6. Schedule Ads:</a:t>
            </a:r>
          </a:p>
          <a:p>
            <a:pPr marL="0" indent="0">
              <a:buNone/>
            </a:pPr>
            <a:r>
              <a:rPr lang="en-US" sz="2200" dirty="0"/>
              <a:t>	- Analyze performance by time of day and schedule ads during peak performance times</a:t>
            </a:r>
          </a:p>
        </p:txBody>
      </p:sp>
    </p:spTree>
    <p:extLst>
      <p:ext uri="{BB962C8B-B14F-4D97-AF65-F5344CB8AC3E}">
        <p14:creationId xmlns:p14="http://schemas.microsoft.com/office/powerpoint/2010/main" val="415538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EB8C-E119-46D1-0533-D0E4A060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sng" dirty="0"/>
              <a:t>Performance Improvement Recommendations(3)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E672-9269-DBE3-3824-D999908C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635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/>
              <a:t>7. Geographic Targeting:</a:t>
            </a:r>
          </a:p>
          <a:p>
            <a:pPr marL="0" indent="0">
              <a:buNone/>
            </a:pPr>
            <a:r>
              <a:rPr lang="en-US" sz="2200" dirty="0"/>
              <a:t>	- Target locations that perform better and exclude non-performing locations.</a:t>
            </a:r>
          </a:p>
          <a:p>
            <a:pPr marL="0" indent="0">
              <a:buNone/>
            </a:pPr>
            <a:r>
              <a:rPr lang="en-US" sz="2200" b="1" i="1" dirty="0"/>
              <a:t>8. Use Ad Extensions:</a:t>
            </a:r>
          </a:p>
          <a:p>
            <a:pPr marL="0" indent="0">
              <a:buNone/>
            </a:pPr>
            <a:r>
              <a:rPr lang="en-US" sz="2200" dirty="0"/>
              <a:t>	- Utilize all relevant ad extensions to improve visibility and CTR.</a:t>
            </a:r>
          </a:p>
          <a:p>
            <a:pPr marL="0" indent="0">
              <a:buNone/>
            </a:pPr>
            <a:r>
              <a:rPr lang="en-US" sz="2200" b="1" i="1" dirty="0"/>
              <a:t>9. Optimize for Mobile:</a:t>
            </a:r>
          </a:p>
          <a:p>
            <a:pPr marL="0" indent="0">
              <a:buNone/>
            </a:pPr>
            <a:r>
              <a:rPr lang="en-US" sz="2200" dirty="0"/>
              <a:t>	- Ensure ads and landing pages are mobile-friendly to increase conversion rates.</a:t>
            </a:r>
          </a:p>
          <a:p>
            <a:pPr marL="0" indent="0">
              <a:buNone/>
            </a:pPr>
            <a:r>
              <a:rPr lang="en-US" sz="2200" b="1" i="1" dirty="0"/>
              <a:t>10. Budget Allocation:</a:t>
            </a:r>
          </a:p>
          <a:p>
            <a:pPr marL="0" indent="0">
              <a:buNone/>
            </a:pPr>
            <a:r>
              <a:rPr lang="en-US" sz="2200" dirty="0"/>
              <a:t>	-Increase budget for Campaign 1 with high conversion rate and ROI.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692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Daily Clicks, Impressions, and Cost</a:t>
            </a:r>
          </a:p>
        </p:txBody>
      </p:sp>
      <p:pic>
        <p:nvPicPr>
          <p:cNvPr id="3" name="Picture 2" descr="daily_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755" y="5486400"/>
            <a:ext cx="8218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The daily trends show fluctuations in clicks, impressions, and cost over the two-month period. </a:t>
            </a:r>
            <a:endParaRPr lang="en-US" sz="1600" b="1" dirty="0"/>
          </a:p>
          <a:p>
            <a:pPr algn="ctr"/>
            <a:r>
              <a:rPr sz="1600" b="1" dirty="0"/>
              <a:t>Significant spikes or drops in these metrics can indicate </a:t>
            </a:r>
            <a:endParaRPr lang="en-US" sz="1600" b="1" dirty="0"/>
          </a:p>
          <a:p>
            <a:pPr algn="ctr"/>
            <a:r>
              <a:rPr sz="1600" b="1" dirty="0"/>
              <a:t>the impact of specific campaigns or external factors.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8347"/>
          </a:xfrm>
        </p:spPr>
        <p:txBody>
          <a:bodyPr>
            <a:normAutofit/>
          </a:bodyPr>
          <a:lstStyle/>
          <a:p>
            <a:r>
              <a:rPr sz="3500" dirty="0"/>
              <a:t>Total Clicks by Campaign</a:t>
            </a:r>
          </a:p>
        </p:txBody>
      </p:sp>
      <p:pic>
        <p:nvPicPr>
          <p:cNvPr id="3" name="Picture 2" descr="campaign_cli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062345"/>
            <a:ext cx="7869936" cy="4850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0173" y="6016752"/>
            <a:ext cx="53836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Campaign 1 has the highest number of clicks and conversions</a:t>
            </a:r>
            <a:endParaRPr lang="en-US" sz="1600" b="1" dirty="0"/>
          </a:p>
          <a:p>
            <a:pPr algn="ctr"/>
            <a:r>
              <a:rPr sz="1600" b="1" dirty="0"/>
              <a:t> with a relatively low cost per conversion.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Total Impressions by Campaign</a:t>
            </a:r>
          </a:p>
        </p:txBody>
      </p:sp>
      <p:pic>
        <p:nvPicPr>
          <p:cNvPr id="3" name="Picture 2" descr="campaign_impres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5775"/>
            <a:ext cx="8229600" cy="4604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7059" y="5860197"/>
            <a:ext cx="5984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Campaign 15 has a very high number of impressions but a low CTR</a:t>
            </a:r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I</a:t>
            </a:r>
            <a:r>
              <a:rPr sz="1600" b="1" dirty="0"/>
              <a:t>ndicating that while the ads are being displayed frequently, </a:t>
            </a:r>
            <a:endParaRPr lang="en-US" sz="1600" b="1" dirty="0"/>
          </a:p>
          <a:p>
            <a:pPr algn="ctr"/>
            <a:r>
              <a:rPr sz="1600" b="1" dirty="0"/>
              <a:t>they are not being clicked as often.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Total Cost by Campaign</a:t>
            </a:r>
          </a:p>
        </p:txBody>
      </p:sp>
      <p:pic>
        <p:nvPicPr>
          <p:cNvPr id="3" name="Picture 2" descr="campaign_c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599"/>
            <a:ext cx="8229600" cy="4303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3514" y="5904912"/>
            <a:ext cx="6496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dirty="0"/>
              <a:t>Campaign 7 has a high cost per conversion, </a:t>
            </a:r>
            <a:endParaRPr lang="en-US" b="1" dirty="0"/>
          </a:p>
          <a:p>
            <a:pPr algn="ctr"/>
            <a:r>
              <a:rPr b="1" dirty="0"/>
              <a:t>suggesting it might be less efficient compared to other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Total Conversions by Campaign</a:t>
            </a:r>
          </a:p>
        </p:txBody>
      </p:sp>
      <p:pic>
        <p:nvPicPr>
          <p:cNvPr id="3" name="Picture 2" descr="campaign_conver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417638"/>
            <a:ext cx="8229600" cy="4549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1621" y="6060831"/>
            <a:ext cx="72207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dirty="0"/>
              <a:t>Conversions are highest for Campaign 1, indicating effective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CTR by Campaign</a:t>
            </a:r>
          </a:p>
        </p:txBody>
      </p:sp>
      <p:pic>
        <p:nvPicPr>
          <p:cNvPr id="3" name="Picture 2" descr="campaign_c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2985"/>
            <a:ext cx="8229600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8473" y="6155415"/>
            <a:ext cx="7267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dirty="0"/>
              <a:t>Campaign 1 also leads in CTR, showing its effectiveness in attracting clicks.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Conversion Rate by Campaign</a:t>
            </a:r>
          </a:p>
        </p:txBody>
      </p:sp>
      <p:pic>
        <p:nvPicPr>
          <p:cNvPr id="3" name="Picture 2" descr="campaign_conversion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2277" y="5943600"/>
            <a:ext cx="57125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dirty="0"/>
              <a:t>Conversion rate analysis indicates that Campaign 1 is performing </a:t>
            </a:r>
            <a:endParaRPr lang="en-US" sz="1600" b="1" dirty="0"/>
          </a:p>
          <a:p>
            <a:pPr algn="ctr"/>
            <a:r>
              <a:rPr sz="1600" b="1" dirty="0"/>
              <a:t>well in converting clicks into 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1052</Words>
  <Application>Microsoft Office PowerPoint</Application>
  <PresentationFormat>On-screen Show 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Google Ads Performance Analysis</vt:lpstr>
      <vt:lpstr>Overall Performance Summary</vt:lpstr>
      <vt:lpstr>Daily Clicks, Impressions, and Cost</vt:lpstr>
      <vt:lpstr>Total Clicks by Campaign</vt:lpstr>
      <vt:lpstr>Total Impressions by Campaign</vt:lpstr>
      <vt:lpstr>Total Cost by Campaign</vt:lpstr>
      <vt:lpstr>Total Conversions by Campaign</vt:lpstr>
      <vt:lpstr>CTR by Campaign</vt:lpstr>
      <vt:lpstr>Conversion Rate by Campaign</vt:lpstr>
      <vt:lpstr>Top 10 Ad Groups by Clicks</vt:lpstr>
      <vt:lpstr>Top 10 Ad Groups by Impressions</vt:lpstr>
      <vt:lpstr>Top 10 Ad Groups by Cost</vt:lpstr>
      <vt:lpstr>Top 10 Ad Groups by Conversions</vt:lpstr>
      <vt:lpstr>Top 10 Ad Groups by CTR</vt:lpstr>
      <vt:lpstr>Top 10 Ad Groups by Conversion Rate</vt:lpstr>
      <vt:lpstr>Detailed Analysis of Performance(1)</vt:lpstr>
      <vt:lpstr>Detailed Analysis of Performance(2)</vt:lpstr>
      <vt:lpstr>Detailed Analysis of Performance(3)</vt:lpstr>
      <vt:lpstr>Detailed Analysis of Performance(4)</vt:lpstr>
      <vt:lpstr>Performance Improvement Recommendations(1)</vt:lpstr>
      <vt:lpstr>Performance Improvement Recommendations(2)</vt:lpstr>
      <vt:lpstr>Performance Improvement Recommendations(3)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christos christodoulou</cp:lastModifiedBy>
  <cp:revision>28</cp:revision>
  <dcterms:created xsi:type="dcterms:W3CDTF">2013-01-27T09:14:16Z</dcterms:created>
  <dcterms:modified xsi:type="dcterms:W3CDTF">2024-07-20T13:12:55Z</dcterms:modified>
  <cp:category/>
</cp:coreProperties>
</file>