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pilogue" pitchFamily="2" charset="77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98A729-83A8-4B69-87E1-B41DC6A0DBAB}">
  <a:tblStyle styleId="{0398A729-83A8-4B69-87E1-B41DC6A0DB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D4ADDD-E489-4B53-B04A-9763387DBD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/>
    <p:restoredTop sz="94713"/>
  </p:normalViewPr>
  <p:slideViewPr>
    <p:cSldViewPr snapToGrid="0">
      <p:cViewPr>
        <p:scale>
          <a:sx n="146" d="100"/>
          <a:sy n="146" d="100"/>
        </p:scale>
        <p:origin x="188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55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55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65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1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89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92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55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364361" y="-1749286"/>
            <a:ext cx="7958335" cy="4553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Image Processing Algorithms implementation </a:t>
            </a:r>
            <a:endParaRPr sz="4000"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Both sequential and parallel implementation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15;p29">
            <a:extLst>
              <a:ext uri="{FF2B5EF4-FFF2-40B4-BE49-F238E27FC236}">
                <a16:creationId xmlns:a16="http://schemas.microsoft.com/office/drawing/2014/main" id="{8EF3FC40-5B74-8629-2B1E-6C4446289E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4" y="1536299"/>
            <a:ext cx="7417625" cy="3260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Parallelization Boosts Performance:</a:t>
            </a:r>
            <a:r>
              <a:rPr lang="en-GB" sz="1400" dirty="0"/>
              <a:t> It drastically reduced the execution times compared to sequential approaches.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Diminishing Returns with more threads: </a:t>
            </a:r>
            <a:r>
              <a:rPr lang="en-GB" sz="1400" dirty="0"/>
              <a:t>While increasing the number of threads initially speeds up processing time, the gains diminish as thread count rises, highlighting the importance of optimal thread utilization.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Algorithm-Specific Speedups: </a:t>
            </a:r>
            <a:r>
              <a:rPr lang="en-GB" sz="1400" dirty="0"/>
              <a:t>Not all algorithms benefit equally from parallelization; Grayscale conversion shows more significant improvements compared to the other two.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Overhead Awareness: </a:t>
            </a:r>
            <a:r>
              <a:rPr lang="en-GB" sz="1400" dirty="0"/>
              <a:t>While parallelization enhances performance, it introduces overhead.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Parallelization is not everything:</a:t>
            </a:r>
            <a:r>
              <a:rPr lang="en-GB" sz="1400" dirty="0"/>
              <a:t> Parallelization is only a mean of faster processing time, but not only that.</a:t>
            </a:r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11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2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8" name="Google Shape;898;p28"/>
          <p:cNvSpPr txBox="1">
            <a:spLocks noGrp="1"/>
          </p:cNvSpPr>
          <p:nvPr>
            <p:ph type="title" idx="3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99" name="Google Shape;899;p28"/>
          <p:cNvSpPr txBox="1">
            <a:spLocks noGrp="1"/>
          </p:cNvSpPr>
          <p:nvPr>
            <p:ph type="title" idx="4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00" name="Google Shape;900;p28"/>
          <p:cNvSpPr txBox="1">
            <a:spLocks noGrp="1"/>
          </p:cNvSpPr>
          <p:nvPr>
            <p:ph type="title" idx="5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01" name="Google Shape;901;p28"/>
          <p:cNvSpPr txBox="1">
            <a:spLocks noGrp="1"/>
          </p:cNvSpPr>
          <p:nvPr>
            <p:ph type="title" idx="6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3" name="Google Shape;903;p28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details</a:t>
            </a:r>
            <a:endParaRPr dirty="0"/>
          </a:p>
        </p:txBody>
      </p:sp>
      <p:sp>
        <p:nvSpPr>
          <p:cNvPr id="905" name="Google Shape;905;p28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Execution details</a:t>
            </a:r>
            <a:endParaRPr dirty="0"/>
          </a:p>
        </p:txBody>
      </p:sp>
      <p:sp>
        <p:nvSpPr>
          <p:cNvPr id="906" name="Google Shape;906;p28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907" name="Google Shape;907;p28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1" name="Google Shape;915;p29">
            <a:extLst>
              <a:ext uri="{FF2B5EF4-FFF2-40B4-BE49-F238E27FC236}">
                <a16:creationId xmlns:a16="http://schemas.microsoft.com/office/drawing/2014/main" id="{8EF3FC40-5B74-8629-2B1E-6C4446289E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400" dirty="0"/>
              <a:t>Exploration of Parallelization Techniques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Performance Comparison between Parallelized program and Sequential program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Scalability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Understand speedup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15;p29">
            <a:extLst>
              <a:ext uri="{FF2B5EF4-FFF2-40B4-BE49-F238E27FC236}">
                <a16:creationId xmlns:a16="http://schemas.microsoft.com/office/drawing/2014/main" id="{8EF3FC40-5B74-8629-2B1E-6C4446289E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4" y="1536299"/>
            <a:ext cx="7417625" cy="3260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Algorithm Implementation:</a:t>
            </a:r>
            <a:r>
              <a:rPr lang="en-GB" sz="1400" dirty="0"/>
              <a:t> Developed three image processing algorithms: Gaussian Blur, Edge Detection, and Grayscale Conversion.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Parallelization with Thread Building Blocks (TBB):</a:t>
            </a:r>
            <a:r>
              <a:rPr lang="en-GB" sz="1400" dirty="0"/>
              <a:t> Implemented parallelized versions of the algorithms using Thread Building Blocks to leverage multi-core processors for improved performance.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Performance Measurement:</a:t>
            </a:r>
            <a:r>
              <a:rPr lang="en-GB" sz="1400" dirty="0"/>
              <a:t> Measured the execution time of all three algorithms, both with and without parallelization, to evaluate the impact of parallelization on performance.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Visualization Scripts:</a:t>
            </a:r>
            <a:r>
              <a:rPr lang="en-GB" sz="1400" dirty="0"/>
              <a:t> Created Python scripts for visualizing the measured execution times, including generating an Execution Times Diagram and a Speedup Diagram to </a:t>
            </a:r>
            <a:r>
              <a:rPr lang="en-GB" sz="1400" dirty="0" err="1"/>
              <a:t>analyze</a:t>
            </a:r>
            <a:r>
              <a:rPr lang="en-GB" sz="1400" dirty="0"/>
              <a:t> the efficiency gains achieved through parallelization.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b="1" dirty="0"/>
              <a:t>Input Image Generation:</a:t>
            </a:r>
            <a:r>
              <a:rPr lang="en-GB" sz="1400" dirty="0"/>
              <a:t> Developed a Python script to generate large input images.</a:t>
            </a:r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Details (1)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03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15;p29">
            <a:extLst>
              <a:ext uri="{FF2B5EF4-FFF2-40B4-BE49-F238E27FC236}">
                <a16:creationId xmlns:a16="http://schemas.microsoft.com/office/drawing/2014/main" id="{8EF3FC40-5B74-8629-2B1E-6C4446289E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4" y="1536299"/>
            <a:ext cx="7417625" cy="3260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400" dirty="0"/>
              <a:t>The sequential approach is executed by passing as argument the path of an image.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The parallelized approach is executed by passing as arguments the path of an image and the number of threads to be used during parallelization.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Both implementations are written with OOP principals written in C++17.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Necessary libs downloaded are </a:t>
            </a:r>
            <a:r>
              <a:rPr lang="en-GB" sz="1400" dirty="0" err="1"/>
              <a:t>tbbs</a:t>
            </a:r>
            <a:r>
              <a:rPr lang="en-GB" sz="1400" dirty="0"/>
              <a:t> and </a:t>
            </a:r>
            <a:r>
              <a:rPr lang="en-GB" sz="1400" dirty="0" err="1"/>
              <a:t>opencv</a:t>
            </a:r>
            <a:r>
              <a:rPr lang="en-GB" sz="14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 err="1"/>
              <a:t>Makefile</a:t>
            </a:r>
            <a:r>
              <a:rPr lang="en-GB" sz="1400" dirty="0"/>
              <a:t> to compile and clean with ease.</a:t>
            </a:r>
          </a:p>
          <a:p>
            <a:pPr marL="228600" indent="-228600">
              <a:buFont typeface="+mj-lt"/>
              <a:buAutoNum type="arabicPeriod"/>
            </a:pPr>
            <a:endParaRPr lang="en-GB" sz="1400" dirty="0"/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Details (2)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00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15;p29">
            <a:extLst>
              <a:ext uri="{FF2B5EF4-FFF2-40B4-BE49-F238E27FC236}">
                <a16:creationId xmlns:a16="http://schemas.microsoft.com/office/drawing/2014/main" id="{8EF3FC40-5B74-8629-2B1E-6C4446289E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4" y="1536299"/>
            <a:ext cx="7417625" cy="3260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400" dirty="0"/>
              <a:t>Access to the Research cluster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Chose serial execution (silver1 np = 40, mem = 257585)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Install required libraries (</a:t>
            </a:r>
            <a:r>
              <a:rPr lang="en-GB" sz="1400" dirty="0" err="1"/>
              <a:t>tbbs</a:t>
            </a:r>
            <a:r>
              <a:rPr lang="en-GB" sz="1400" dirty="0"/>
              <a:t>, </a:t>
            </a:r>
            <a:r>
              <a:rPr lang="en-GB" sz="1400" dirty="0" err="1"/>
              <a:t>opencv</a:t>
            </a:r>
            <a:r>
              <a:rPr lang="en-GB" sz="14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Compile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Use the </a:t>
            </a:r>
            <a:r>
              <a:rPr lang="en-GB" sz="1400" dirty="0" err="1"/>
              <a:t>qsub</a:t>
            </a:r>
            <a:r>
              <a:rPr lang="en-GB" sz="1400" dirty="0"/>
              <a:t> -q serial -l nodes=silver1:ppn=40,vmem=10000m –I command to use silver1 machine (np = 40, mem = 10GB)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Interactively execute the shell script (mentioned in the next slide)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400" dirty="0"/>
              <a:t>Retrieve results</a:t>
            </a:r>
          </a:p>
          <a:p>
            <a:pPr marL="228600" indent="-228600">
              <a:buFont typeface="+mj-lt"/>
              <a:buAutoNum type="arabicPeriod"/>
            </a:pPr>
            <a:endParaRPr lang="en-GB" sz="1400" dirty="0"/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details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17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Shell script run on Silver1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16AAC-9E0E-BE83-3EAF-936C9EE8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5494"/>
            <a:ext cx="7772400" cy="35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7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ecution times diagram">
            <a:extLst>
              <a:ext uri="{FF2B5EF4-FFF2-40B4-BE49-F238E27FC236}">
                <a16:creationId xmlns:a16="http://schemas.microsoft.com/office/drawing/2014/main" id="{4B442AED-9E62-6C10-6E4E-C8E5B567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0742"/>
            <a:ext cx="7772400" cy="42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6EA74E5-DAB2-BA28-B175-63B7EB0C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0742"/>
            <a:ext cx="7772400" cy="42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05750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427</Words>
  <Application>Microsoft Macintosh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Lato</vt:lpstr>
      <vt:lpstr>Arial</vt:lpstr>
      <vt:lpstr>Epilogue</vt:lpstr>
      <vt:lpstr>Raleway</vt:lpstr>
      <vt:lpstr>Multimedia Software Pitch Deck by Slidesgo</vt:lpstr>
      <vt:lpstr>Image Processing Algorithms implementation </vt:lpstr>
      <vt:lpstr>Table of contents</vt:lpstr>
      <vt:lpstr>Objectives</vt:lpstr>
      <vt:lpstr>Implementation Details (1)</vt:lpstr>
      <vt:lpstr>Implementation Details (2)</vt:lpstr>
      <vt:lpstr>Execution details</vt:lpstr>
      <vt:lpstr>Shell script run on Silver1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Algorithms implementation </dc:title>
  <cp:lastModifiedBy>Christos Hadjichristofi</cp:lastModifiedBy>
  <cp:revision>12</cp:revision>
  <dcterms:modified xsi:type="dcterms:W3CDTF">2024-02-08T13:41:45Z</dcterms:modified>
</cp:coreProperties>
</file>