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71" r:id="rId3"/>
    <p:sldId id="282" r:id="rId4"/>
    <p:sldId id="283" r:id="rId5"/>
    <p:sldId id="258" r:id="rId6"/>
    <p:sldId id="273" r:id="rId7"/>
    <p:sldId id="261" r:id="rId8"/>
    <p:sldId id="292" r:id="rId9"/>
    <p:sldId id="289" r:id="rId10"/>
    <p:sldId id="290" r:id="rId11"/>
    <p:sldId id="284" r:id="rId12"/>
    <p:sldId id="291" r:id="rId13"/>
    <p:sldId id="274" r:id="rId14"/>
    <p:sldId id="286" r:id="rId15"/>
    <p:sldId id="275" r:id="rId16"/>
    <p:sldId id="287" r:id="rId17"/>
    <p:sldId id="277" r:id="rId18"/>
    <p:sldId id="288" r:id="rId19"/>
    <p:sldId id="276" r:id="rId20"/>
    <p:sldId id="295" r:id="rId21"/>
    <p:sldId id="279" r:id="rId22"/>
    <p:sldId id="293" r:id="rId23"/>
    <p:sldId id="280" r:id="rId24"/>
    <p:sldId id="278" r:id="rId25"/>
    <p:sldId id="281" r:id="rId26"/>
    <p:sldId id="294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683B-8276-4A04-84C4-43B6E8B9A0C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54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683B-8276-4A04-84C4-43B6E8B9A0C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683B-8276-4A04-84C4-43B6E8B9A0C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683B-8276-4A04-84C4-43B6E8B9A0C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7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683B-8276-4A04-84C4-43B6E8B9A0C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62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683B-8276-4A04-84C4-43B6E8B9A0C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4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683B-8276-4A04-84C4-43B6E8B9A0C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683B-8276-4A04-84C4-43B6E8B9A0C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3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683B-8276-4A04-84C4-43B6E8B9A0C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BB683B-8276-4A04-84C4-43B6E8B9A0C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683B-8276-4A04-84C4-43B6E8B9A0C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0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BB683B-8276-4A04-84C4-43B6E8B9A0C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61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Pattern Recognition in Natural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Christos Mavrikis &amp; Bram van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/>
              <a:t>Venne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PARAFAC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969" y="1846263"/>
            <a:ext cx="8313133" cy="4169556"/>
          </a:xfrm>
        </p:spPr>
      </p:pic>
    </p:spTree>
    <p:extLst>
      <p:ext uri="{BB962C8B-B14F-4D97-AF65-F5344CB8AC3E}">
        <p14:creationId xmlns:p14="http://schemas.microsoft.com/office/powerpoint/2010/main" val="21828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Multiblock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84" y="1846263"/>
            <a:ext cx="5701358" cy="4022725"/>
          </a:xfrm>
        </p:spPr>
      </p:pic>
    </p:spTree>
    <p:extLst>
      <p:ext uri="{BB962C8B-B14F-4D97-AF65-F5344CB8AC3E}">
        <p14:creationId xmlns:p14="http://schemas.microsoft.com/office/powerpoint/2010/main" val="753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- PARAFAC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Panelists no.4 &amp; no.7 perform better than the other panelists.</a:t>
            </a:r>
          </a:p>
          <a:p>
            <a:r>
              <a:rPr lang="en-US" b="1" i="1" dirty="0" smtClean="0"/>
              <a:t>Panelists no. 5 &amp; no.8 perform worse than the other panelists.</a:t>
            </a:r>
          </a:p>
          <a:p>
            <a:r>
              <a:rPr lang="en-US" dirty="0" smtClean="0"/>
              <a:t>Two distinct “classes” of panelists exist.</a:t>
            </a:r>
          </a:p>
          <a:p>
            <a:r>
              <a:rPr lang="en-US" dirty="0" smtClean="0"/>
              <a:t>All panelists are descriptive for texture related variables but not for the other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Multivariate methods used.</a:t>
            </a:r>
          </a:p>
          <a:p>
            <a:r>
              <a:rPr lang="en-US" dirty="0" smtClean="0"/>
              <a:t>PLS-DA-Forward : selected 18 features (not only sensory variables as the Panelist variable was deemed to be important).</a:t>
            </a:r>
          </a:p>
          <a:p>
            <a:r>
              <a:rPr lang="en-US" dirty="0" smtClean="0"/>
              <a:t>PLS-DA-VIP:  selected 18 features with a threshold of 1.15. </a:t>
            </a:r>
          </a:p>
          <a:p>
            <a:r>
              <a:rPr lang="en-US" dirty="0" smtClean="0"/>
              <a:t>PLS2-Forward: selected 10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– Why not </a:t>
            </a:r>
            <a:r>
              <a:rPr lang="en-US" dirty="0" err="1" smtClean="0"/>
              <a:t>Univariate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46" y="1857375"/>
            <a:ext cx="5334000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114" y="185737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– PLS-Forward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44" y="1890326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7979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– PLS-Forward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634175"/>
              </p:ext>
            </p:extLst>
          </p:nvPr>
        </p:nvGraphicFramePr>
        <p:xfrm>
          <a:off x="65899" y="1846263"/>
          <a:ext cx="1205196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Panelist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N-Cream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N-Acidic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N-Butter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N-Old Milk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E-White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E-Grey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E-Yellow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E-Green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H-Resistance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E-Grainy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E-shiny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M-Firm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M-Melt down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M-Resistance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M-Creaminess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M-Grainy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M-Chalky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M-Cream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M-Fat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M-Butter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M-Salt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M-Sour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M-Sweet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7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– PLS-Forward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970" y="1846263"/>
            <a:ext cx="8020386" cy="4022725"/>
          </a:xfrm>
        </p:spPr>
      </p:pic>
    </p:spTree>
    <p:extLst>
      <p:ext uri="{BB962C8B-B14F-4D97-AF65-F5344CB8AC3E}">
        <p14:creationId xmlns:p14="http://schemas.microsoft.com/office/powerpoint/2010/main" val="30119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– VIP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191446"/>
              </p:ext>
            </p:extLst>
          </p:nvPr>
        </p:nvGraphicFramePr>
        <p:xfrm>
          <a:off x="65899" y="1846263"/>
          <a:ext cx="1205196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  <a:gridCol w="5021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Panelist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N-Cream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N-Acidic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N-Butter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N-Old Milk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E-White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E-Grey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E-Yellow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E-Green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H-Resistance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E-Grainy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E-shiny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M-Firm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M-Melt down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M-Resistance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M-Creaminess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M-Grainy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M-Chalky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M-Cream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M-Fat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M-Butter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M-Salt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M-Sour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M-Sweet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7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– PLS-VIP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970" y="1846263"/>
            <a:ext cx="8020386" cy="4022725"/>
          </a:xfrm>
        </p:spPr>
      </p:pic>
    </p:spTree>
    <p:extLst>
      <p:ext uri="{BB962C8B-B14F-4D97-AF65-F5344CB8AC3E}">
        <p14:creationId xmlns:p14="http://schemas.microsoft.com/office/powerpoint/2010/main" val="37304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Paper &amp;  Research Questions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Value Proposition Canvas</a:t>
            </a:r>
          </a:p>
          <a:p>
            <a:r>
              <a:rPr lang="en-US" dirty="0" smtClean="0"/>
              <a:t>PCA</a:t>
            </a:r>
          </a:p>
          <a:p>
            <a:r>
              <a:rPr lang="en-US" b="1" i="1" dirty="0" smtClean="0"/>
              <a:t>PARAFAC – </a:t>
            </a:r>
            <a:r>
              <a:rPr lang="en-US" b="1" i="1" dirty="0" err="1" smtClean="0"/>
              <a:t>Multiblock</a:t>
            </a:r>
            <a:endParaRPr lang="en-US" b="1" i="1" dirty="0" smtClean="0"/>
          </a:p>
          <a:p>
            <a:r>
              <a:rPr lang="en-US" dirty="0" smtClean="0"/>
              <a:t>Conclusion PARAFAC</a:t>
            </a:r>
          </a:p>
          <a:p>
            <a:r>
              <a:rPr lang="en-US" b="1" i="1" dirty="0" smtClean="0"/>
              <a:t>Feature Selection (Classification &amp; Regression)</a:t>
            </a:r>
          </a:p>
          <a:p>
            <a:r>
              <a:rPr lang="en-US" dirty="0" smtClean="0"/>
              <a:t>Conclusion Feature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– With Class Reduction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09" y="1846263"/>
            <a:ext cx="5601107" cy="4022725"/>
          </a:xfrm>
        </p:spPr>
      </p:pic>
    </p:spTree>
    <p:extLst>
      <p:ext uri="{BB962C8B-B14F-4D97-AF65-F5344CB8AC3E}">
        <p14:creationId xmlns:p14="http://schemas.microsoft.com/office/powerpoint/2010/main" val="39019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– PLS2-Forward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163" y="1857375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9106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– PLS2- Forward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450005"/>
              </p:ext>
            </p:extLst>
          </p:nvPr>
        </p:nvGraphicFramePr>
        <p:xfrm>
          <a:off x="82387" y="1846263"/>
          <a:ext cx="12035472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78"/>
                <a:gridCol w="501478"/>
                <a:gridCol w="501478"/>
                <a:gridCol w="501478"/>
                <a:gridCol w="501478"/>
                <a:gridCol w="501478"/>
                <a:gridCol w="501478"/>
                <a:gridCol w="501478"/>
                <a:gridCol w="501478"/>
                <a:gridCol w="501478"/>
                <a:gridCol w="501478"/>
                <a:gridCol w="501478"/>
                <a:gridCol w="501478"/>
                <a:gridCol w="501478"/>
                <a:gridCol w="501478"/>
                <a:gridCol w="501478"/>
                <a:gridCol w="501478"/>
                <a:gridCol w="501478"/>
                <a:gridCol w="501478"/>
                <a:gridCol w="501478"/>
                <a:gridCol w="501478"/>
                <a:gridCol w="501478"/>
                <a:gridCol w="501478"/>
                <a:gridCol w="5014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Panelist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N-Cream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N-Acidic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N-Butter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N-Old Milk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E-White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E-Grey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E-Yellow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E-Green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H-Resistance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E-Grainy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E-shiny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M-Firm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M-Melt down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M-Resistance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M-Creaminess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M-Grainy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M-Chalky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M-Cream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M-Fat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M-Butter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M-Salt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M-Sour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M-Sweet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0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– PLS2-Forward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163" y="1857375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4655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629148"/>
              </p:ext>
            </p:extLst>
          </p:nvPr>
        </p:nvGraphicFramePr>
        <p:xfrm>
          <a:off x="1096963" y="1846263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RMSECV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PLS-DA-Forward</a:t>
                      </a:r>
                      <a:r>
                        <a:rPr lang="en-US" baseline="0" dirty="0" smtClean="0"/>
                        <a:t>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0.26575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PLS-DA-VIP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0.26682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PLS2-Forward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1.3046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1.3805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PLS-DA(all variables)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0.26577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PLS2 (all variables)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1.2614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1.4352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6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–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produces average results for sensory data and can be improved cost wise by feature selection methods.</a:t>
            </a:r>
          </a:p>
          <a:p>
            <a:r>
              <a:rPr lang="en-US" dirty="0" smtClean="0"/>
              <a:t>Possibly better results would be produced if we had dug deeper into using optimization techniques</a:t>
            </a:r>
            <a:r>
              <a:rPr lang="en-US" dirty="0"/>
              <a:t> </a:t>
            </a:r>
            <a:r>
              <a:rPr lang="en-US" dirty="0" smtClean="0"/>
              <a:t>&amp; if more data was available( e.g. classifying 9 classes with 240 is rather hard).</a:t>
            </a:r>
          </a:p>
          <a:p>
            <a:r>
              <a:rPr lang="en-US" dirty="0" smtClean="0"/>
              <a:t>The most important features selected were the sense associated to the mouth while vision, smell and touch related features were selected less.</a:t>
            </a:r>
          </a:p>
          <a:p>
            <a:r>
              <a:rPr lang="en-US" b="1" i="1" dirty="0" smtClean="0"/>
              <a:t>Variables ‘M-Cream’ (Cream flavor) &amp; ‘M-Fat’ (Fat Flavor)were excluded during both feature selection methods for classification</a:t>
            </a:r>
            <a:r>
              <a:rPr lang="en-US" dirty="0" smtClean="0"/>
              <a:t>.</a:t>
            </a:r>
          </a:p>
          <a:p>
            <a:r>
              <a:rPr lang="en-US" b="1" i="1" dirty="0"/>
              <a:t>Predicting sensory </a:t>
            </a:r>
            <a:r>
              <a:rPr lang="en-US" b="1" i="1" dirty="0" smtClean="0"/>
              <a:t>variables – </a:t>
            </a:r>
            <a:r>
              <a:rPr lang="en-US" b="1" i="1" dirty="0"/>
              <a:t>even with feature selection – seems to be hard to </a:t>
            </a:r>
            <a:r>
              <a:rPr lang="en-US" b="1" i="1" dirty="0" smtClean="0"/>
              <a:t>perform but seems to improve the RMSEP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are welcome!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76859"/>
            <a:ext cx="4114150" cy="27427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83" y="2107342"/>
            <a:ext cx="36099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0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Paper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3325" y="2000250"/>
            <a:ext cx="73056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can we judge the panelists consistency and descriptiveness? Does any panelist perform significantly better/worse than the others? Do the panelists agree on any variable(s)?</a:t>
            </a:r>
          </a:p>
          <a:p>
            <a:pPr marL="0" indent="0">
              <a:buNone/>
            </a:pPr>
            <a:r>
              <a:rPr lang="en-US" dirty="0" smtClean="0"/>
              <a:t>Can classification &amp; regression methods be used accurately for sensory data(e.g. can we successfully classify a cream cheese class or predict the value of the sensory variables)?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40409"/>
            <a:ext cx="3324225" cy="22669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70" y="2040409"/>
            <a:ext cx="4956897" cy="3736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0754" y="5561438"/>
            <a:ext cx="451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 Bro</a:t>
            </a:r>
            <a:r>
              <a:rPr lang="en-US" sz="1200" dirty="0"/>
              <a:t>, </a:t>
            </a:r>
            <a:r>
              <a:rPr lang="en-US" sz="1200" dirty="0" err="1"/>
              <a:t>Rasmus</a:t>
            </a:r>
            <a:r>
              <a:rPr lang="en-US" sz="1200" dirty="0"/>
              <a:t> &amp; </a:t>
            </a:r>
            <a:r>
              <a:rPr lang="en-US" sz="1200" dirty="0" err="1"/>
              <a:t>Qannari</a:t>
            </a:r>
            <a:r>
              <a:rPr lang="en-US" sz="1200" dirty="0"/>
              <a:t>, El </a:t>
            </a:r>
            <a:r>
              <a:rPr lang="en-US" sz="1200" dirty="0" err="1"/>
              <a:t>Mostafa</a:t>
            </a:r>
            <a:r>
              <a:rPr lang="en-US" sz="1200" dirty="0"/>
              <a:t> &amp; Kiers, </a:t>
            </a:r>
            <a:r>
              <a:rPr lang="en-US" sz="1200" dirty="0" err="1"/>
              <a:t>Henk</a:t>
            </a:r>
            <a:r>
              <a:rPr lang="en-US" sz="1200" dirty="0"/>
              <a:t> &amp; </a:t>
            </a:r>
            <a:r>
              <a:rPr lang="en-US" sz="1200" dirty="0" err="1"/>
              <a:t>Næs</a:t>
            </a:r>
            <a:r>
              <a:rPr lang="en-US" sz="1200" dirty="0"/>
              <a:t>, </a:t>
            </a:r>
            <a:r>
              <a:rPr lang="en-US" sz="1200" dirty="0" err="1"/>
              <a:t>Tormod</a:t>
            </a:r>
            <a:r>
              <a:rPr lang="en-US" sz="1200" dirty="0"/>
              <a:t> &amp; </a:t>
            </a:r>
            <a:r>
              <a:rPr lang="en-US" sz="1200" dirty="0" err="1"/>
              <a:t>Frøst</a:t>
            </a:r>
            <a:r>
              <a:rPr lang="en-US" sz="1200" dirty="0"/>
              <a:t>, Michael. (2008). Multi‐way models for sensory profiling data. Journal of </a:t>
            </a:r>
            <a:r>
              <a:rPr lang="en-US" sz="1200" dirty="0" err="1"/>
              <a:t>Chemometrics</a:t>
            </a:r>
            <a:r>
              <a:rPr lang="en-US" sz="1200" dirty="0"/>
              <a:t>. 22. 36 - 45. 10.1002/cem.1097. </a:t>
            </a:r>
          </a:p>
        </p:txBody>
      </p:sp>
    </p:spTree>
    <p:extLst>
      <p:ext uri="{BB962C8B-B14F-4D97-AF65-F5344CB8AC3E}">
        <p14:creationId xmlns:p14="http://schemas.microsoft.com/office/powerpoint/2010/main" val="107055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 Canvas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92" y="1846263"/>
            <a:ext cx="951214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</a:t>
            </a:r>
            <a:r>
              <a:rPr lang="en-US" dirty="0"/>
              <a:t>– </a:t>
            </a:r>
            <a:r>
              <a:rPr lang="en-US" dirty="0" err="1" smtClean="0"/>
              <a:t>Biplot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970" y="1846263"/>
            <a:ext cx="8020386" cy="4022725"/>
          </a:xfrm>
        </p:spPr>
      </p:pic>
    </p:spTree>
    <p:extLst>
      <p:ext uri="{BB962C8B-B14F-4D97-AF65-F5344CB8AC3E}">
        <p14:creationId xmlns:p14="http://schemas.microsoft.com/office/powerpoint/2010/main" val="18815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PCA- Loadings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08" y="1846263"/>
            <a:ext cx="5391110" cy="4022725"/>
          </a:xfrm>
        </p:spPr>
      </p:pic>
    </p:spTree>
    <p:extLst>
      <p:ext uri="{BB962C8B-B14F-4D97-AF65-F5344CB8AC3E}">
        <p14:creationId xmlns:p14="http://schemas.microsoft.com/office/powerpoint/2010/main" val="295769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PARAFAC- Component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163" y="1857375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17960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2918</TotalTime>
  <Words>609</Words>
  <Application>Microsoft Office PowerPoint</Application>
  <PresentationFormat>Widescreen</PresentationFormat>
  <Paragraphs>215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Calibri Light</vt:lpstr>
      <vt:lpstr>Retrospect</vt:lpstr>
      <vt:lpstr>Pattern Recognition in Natural Science</vt:lpstr>
      <vt:lpstr>Content</vt:lpstr>
      <vt:lpstr>Research Paper</vt:lpstr>
      <vt:lpstr>Research Questions</vt:lpstr>
      <vt:lpstr>Data</vt:lpstr>
      <vt:lpstr>Value Proposition Canvas</vt:lpstr>
      <vt:lpstr>PCA – Biplot</vt:lpstr>
      <vt:lpstr>PCA- Loadings</vt:lpstr>
      <vt:lpstr>PARAFAC- Component</vt:lpstr>
      <vt:lpstr>PARAFAC </vt:lpstr>
      <vt:lpstr>Multiblock model</vt:lpstr>
      <vt:lpstr>Conclusion - PARAFAC</vt:lpstr>
      <vt:lpstr>Feature Selection</vt:lpstr>
      <vt:lpstr>Feature Selection – Why not Univariate ?</vt:lpstr>
      <vt:lpstr>Feature Selection – PLS-Forward</vt:lpstr>
      <vt:lpstr>Feature Selection – PLS-Forward</vt:lpstr>
      <vt:lpstr>Feature Selection – PLS-Forward</vt:lpstr>
      <vt:lpstr>Feature Selection – VIP</vt:lpstr>
      <vt:lpstr>Feature Selection – PLS-VIP</vt:lpstr>
      <vt:lpstr>Feature Selection – With Class Reduction</vt:lpstr>
      <vt:lpstr>Feature Selection – PLS2-Forward</vt:lpstr>
      <vt:lpstr>Feature Selection – PLS2- Forward</vt:lpstr>
      <vt:lpstr>Feature Selection – PLS2-Forward</vt:lpstr>
      <vt:lpstr>Feature Selection</vt:lpstr>
      <vt:lpstr>Conclusion – Feature Selection</vt:lpstr>
      <vt:lpstr>Discussion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 in Natural Science</dc:title>
  <dc:creator>Microsoft account</dc:creator>
  <cp:lastModifiedBy>Microsoft account</cp:lastModifiedBy>
  <cp:revision>60</cp:revision>
  <dcterms:created xsi:type="dcterms:W3CDTF">2021-11-29T18:25:24Z</dcterms:created>
  <dcterms:modified xsi:type="dcterms:W3CDTF">2022-01-19T10:34:32Z</dcterms:modified>
</cp:coreProperties>
</file>