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1" r:id="rId3"/>
    <p:sldId id="259" r:id="rId4"/>
    <p:sldId id="258" r:id="rId5"/>
    <p:sldId id="273" r:id="rId6"/>
    <p:sldId id="260" r:id="rId7"/>
    <p:sldId id="265" r:id="rId8"/>
    <p:sldId id="268" r:id="rId9"/>
    <p:sldId id="270" r:id="rId10"/>
    <p:sldId id="261" r:id="rId11"/>
    <p:sldId id="262" r:id="rId12"/>
    <p:sldId id="263" r:id="rId13"/>
    <p:sldId id="264" r:id="rId14"/>
    <p:sldId id="272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54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2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3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BB683B-8276-4A04-84C4-43B6E8B9A0C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1B552B-4A8B-40D2-BEC4-FCEB680D0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6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 Recognition in Natural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Christos Mavrikis &amp; Bram van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/>
              <a:t>Venne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</a:t>
            </a:r>
            <a:r>
              <a:rPr lang="en-US" dirty="0"/>
              <a:t>– </a:t>
            </a:r>
            <a:r>
              <a:rPr lang="en-US" dirty="0" smtClean="0"/>
              <a:t>Raw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87" y="1953354"/>
            <a:ext cx="8020386" cy="4022725"/>
          </a:xfrm>
        </p:spPr>
      </p:pic>
    </p:spTree>
    <p:extLst>
      <p:ext uri="{BB962C8B-B14F-4D97-AF65-F5344CB8AC3E}">
        <p14:creationId xmlns:p14="http://schemas.microsoft.com/office/powerpoint/2010/main" val="18815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– </a:t>
            </a:r>
            <a:r>
              <a:rPr lang="en-US" dirty="0" err="1" smtClean="0"/>
              <a:t>Autoscaled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87" y="1854501"/>
            <a:ext cx="8020386" cy="4022725"/>
          </a:xfrm>
        </p:spPr>
      </p:pic>
    </p:spTree>
    <p:extLst>
      <p:ext uri="{BB962C8B-B14F-4D97-AF65-F5344CB8AC3E}">
        <p14:creationId xmlns:p14="http://schemas.microsoft.com/office/powerpoint/2010/main" val="40077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– Normalized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70" y="1846263"/>
            <a:ext cx="8020386" cy="4022725"/>
          </a:xfrm>
        </p:spPr>
      </p:pic>
    </p:spTree>
    <p:extLst>
      <p:ext uri="{BB962C8B-B14F-4D97-AF65-F5344CB8AC3E}">
        <p14:creationId xmlns:p14="http://schemas.microsoft.com/office/powerpoint/2010/main" val="3153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– </a:t>
            </a:r>
            <a:r>
              <a:rPr lang="en-US" dirty="0" err="1" smtClean="0"/>
              <a:t>Autoscaled</a:t>
            </a:r>
            <a:r>
              <a:rPr lang="en-US" dirty="0" smtClean="0"/>
              <a:t> + Normalized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70" y="1846263"/>
            <a:ext cx="8020386" cy="4022725"/>
          </a:xfrm>
        </p:spPr>
      </p:pic>
    </p:spTree>
    <p:extLst>
      <p:ext uri="{BB962C8B-B14F-4D97-AF65-F5344CB8AC3E}">
        <p14:creationId xmlns:p14="http://schemas.microsoft.com/office/powerpoint/2010/main" val="13042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PARAFAC – </a:t>
            </a:r>
            <a:r>
              <a:rPr lang="en-US" dirty="0" err="1" smtClean="0"/>
              <a:t>Triplot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03" y="1864551"/>
            <a:ext cx="9154754" cy="4462943"/>
          </a:xfrm>
        </p:spPr>
      </p:pic>
    </p:spTree>
    <p:extLst>
      <p:ext uri="{BB962C8B-B14F-4D97-AF65-F5344CB8AC3E}">
        <p14:creationId xmlns:p14="http://schemas.microsoft.com/office/powerpoint/2010/main" val="5540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PARAFAC to our data</a:t>
            </a:r>
            <a:endParaRPr lang="en-US" dirty="0" smtClean="0"/>
          </a:p>
          <a:p>
            <a:r>
              <a:rPr lang="en-US" dirty="0" smtClean="0"/>
              <a:t>Perform PLS-R or PLS-DA</a:t>
            </a:r>
          </a:p>
          <a:p>
            <a:r>
              <a:rPr lang="en-US" dirty="0" smtClean="0"/>
              <a:t>Calculate mean/</a:t>
            </a:r>
            <a:r>
              <a:rPr lang="en-US" dirty="0" err="1" smtClean="0"/>
              <a:t>std</a:t>
            </a:r>
            <a:r>
              <a:rPr lang="en-US" dirty="0" smtClean="0"/>
              <a:t> per panelist per product and not only collectively</a:t>
            </a:r>
          </a:p>
          <a:p>
            <a:r>
              <a:rPr lang="en-US" dirty="0" smtClean="0"/>
              <a:t>Verify if pre-processing is actually beneficial for this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Verify if everything we have done up until now is actually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6859"/>
            <a:ext cx="4114150" cy="27427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83" y="2107342"/>
            <a:ext cx="36099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Value Proposition Canvas</a:t>
            </a:r>
          </a:p>
          <a:p>
            <a:r>
              <a:rPr lang="en-US" dirty="0" smtClean="0"/>
              <a:t>Progress</a:t>
            </a:r>
          </a:p>
          <a:p>
            <a:r>
              <a:rPr lang="en-US" dirty="0" smtClean="0"/>
              <a:t>EDA</a:t>
            </a:r>
          </a:p>
          <a:p>
            <a:r>
              <a:rPr lang="en-US" dirty="0" smtClean="0"/>
              <a:t>PCA, Pre-processing, PARAFAC</a:t>
            </a:r>
          </a:p>
          <a:p>
            <a:r>
              <a:rPr lang="en-US" dirty="0" smtClean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34812"/>
          </a:xfrm>
        </p:spPr>
        <p:txBody>
          <a:bodyPr/>
          <a:lstStyle/>
          <a:p>
            <a:r>
              <a:rPr lang="en-US" dirty="0" smtClean="0"/>
              <a:t>Experimented with different available data sets provided in the suggested links.</a:t>
            </a:r>
          </a:p>
          <a:p>
            <a:r>
              <a:rPr lang="en-US" dirty="0" smtClean="0"/>
              <a:t>Decided to use </a:t>
            </a:r>
            <a:r>
              <a:rPr lang="en-US" dirty="0" smtClean="0"/>
              <a:t>–&gt; </a:t>
            </a:r>
            <a:r>
              <a:rPr lang="en-US" b="1" i="1" dirty="0" smtClean="0"/>
              <a:t>Cream cheese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is rather well documented with two available sources to gain further insight.</a:t>
            </a:r>
          </a:p>
          <a:p>
            <a:r>
              <a:rPr lang="en-US" dirty="0" smtClean="0"/>
              <a:t>Sensory Data – Sensory Analysis can </a:t>
            </a:r>
            <a:r>
              <a:rPr lang="en-US" dirty="0"/>
              <a:t>be used for </a:t>
            </a:r>
            <a:r>
              <a:rPr lang="en-US" dirty="0" smtClean="0"/>
              <a:t>numerous reasons like : quality </a:t>
            </a:r>
            <a:r>
              <a:rPr lang="en-US" dirty="0"/>
              <a:t>control, determining shelf life, gauging the readiness for product launch, assessing product success, flavor profiling, and identifying the attributes driving </a:t>
            </a:r>
            <a:r>
              <a:rPr lang="en-US" dirty="0" smtClean="0"/>
              <a:t>consumer.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0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0409"/>
            <a:ext cx="3324225" cy="22669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70" y="2040409"/>
            <a:ext cx="4956897" cy="3736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754" y="5561438"/>
            <a:ext cx="451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Bro</a:t>
            </a:r>
            <a:r>
              <a:rPr lang="en-US" sz="1200" dirty="0"/>
              <a:t>, </a:t>
            </a:r>
            <a:r>
              <a:rPr lang="en-US" sz="1200" dirty="0" err="1"/>
              <a:t>Rasmus</a:t>
            </a:r>
            <a:r>
              <a:rPr lang="en-US" sz="1200" dirty="0"/>
              <a:t> &amp; </a:t>
            </a:r>
            <a:r>
              <a:rPr lang="en-US" sz="1200" dirty="0" err="1"/>
              <a:t>Qannari</a:t>
            </a:r>
            <a:r>
              <a:rPr lang="en-US" sz="1200" dirty="0"/>
              <a:t>, El </a:t>
            </a:r>
            <a:r>
              <a:rPr lang="en-US" sz="1200" dirty="0" err="1"/>
              <a:t>Mostafa</a:t>
            </a:r>
            <a:r>
              <a:rPr lang="en-US" sz="1200" dirty="0"/>
              <a:t> &amp; Kiers, </a:t>
            </a:r>
            <a:r>
              <a:rPr lang="en-US" sz="1200" dirty="0" err="1"/>
              <a:t>Henk</a:t>
            </a:r>
            <a:r>
              <a:rPr lang="en-US" sz="1200" dirty="0"/>
              <a:t> &amp; </a:t>
            </a:r>
            <a:r>
              <a:rPr lang="en-US" sz="1200" dirty="0" err="1"/>
              <a:t>Næs</a:t>
            </a:r>
            <a:r>
              <a:rPr lang="en-US" sz="1200" dirty="0"/>
              <a:t>, </a:t>
            </a:r>
            <a:r>
              <a:rPr lang="en-US" sz="1200" dirty="0" err="1"/>
              <a:t>Tormod</a:t>
            </a:r>
            <a:r>
              <a:rPr lang="en-US" sz="1200" dirty="0"/>
              <a:t> &amp; </a:t>
            </a:r>
            <a:r>
              <a:rPr lang="en-US" sz="1200" dirty="0" err="1"/>
              <a:t>Frøst</a:t>
            </a:r>
            <a:r>
              <a:rPr lang="en-US" sz="1200" dirty="0"/>
              <a:t>, Michael. (2008). Multi‐way models for sensory profiling data. Journal of </a:t>
            </a:r>
            <a:r>
              <a:rPr lang="en-US" sz="1200" dirty="0" err="1"/>
              <a:t>Chemometrics</a:t>
            </a:r>
            <a:r>
              <a:rPr lang="en-US" sz="1200" dirty="0"/>
              <a:t>. 22. 36 - 45. 10.1002/cem.1097. </a:t>
            </a:r>
          </a:p>
        </p:txBody>
      </p:sp>
    </p:spTree>
    <p:extLst>
      <p:ext uri="{BB962C8B-B14F-4D97-AF65-F5344CB8AC3E}">
        <p14:creationId xmlns:p14="http://schemas.microsoft.com/office/powerpoint/2010/main" val="10705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92" y="1846263"/>
            <a:ext cx="95121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Explored the data to further understand it and how to use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Created a value proposition canvas.</a:t>
            </a:r>
          </a:p>
          <a:p>
            <a:r>
              <a:rPr lang="en-US" dirty="0" smtClean="0"/>
              <a:t>Performed EDA on data(mean &amp; </a:t>
            </a:r>
            <a:r>
              <a:rPr lang="en-US" dirty="0" err="1" smtClean="0"/>
              <a:t>std</a:t>
            </a:r>
            <a:r>
              <a:rPr lang="en-US" dirty="0" smtClean="0"/>
              <a:t> over all data, mean &amp; </a:t>
            </a:r>
            <a:r>
              <a:rPr lang="en-US" dirty="0" err="1" smtClean="0"/>
              <a:t>std</a:t>
            </a:r>
            <a:r>
              <a:rPr lang="en-US" dirty="0" smtClean="0"/>
              <a:t> over each panelist, class distribution).</a:t>
            </a:r>
            <a:endParaRPr lang="en-US" dirty="0" smtClean="0"/>
          </a:p>
          <a:p>
            <a:r>
              <a:rPr lang="en-US" dirty="0" smtClean="0"/>
              <a:t>Pre-processing: Using the functions available from the tutorial </a:t>
            </a:r>
            <a:endParaRPr lang="en-US" dirty="0" smtClean="0"/>
          </a:p>
          <a:p>
            <a:r>
              <a:rPr lang="en-US" dirty="0" smtClean="0"/>
              <a:t>PCA/</a:t>
            </a:r>
            <a:r>
              <a:rPr lang="en-US" dirty="0" err="1" smtClean="0"/>
              <a:t>Biplots</a:t>
            </a:r>
            <a:r>
              <a:rPr lang="en-US" dirty="0" smtClean="0"/>
              <a:t>: Altered the scripts from the tutorial to suit our data</a:t>
            </a:r>
          </a:p>
          <a:p>
            <a:r>
              <a:rPr lang="en-US" dirty="0" smtClean="0"/>
              <a:t>PARAFAC: Tried to adapt some scripts from tutorial – not entirely successful yet</a:t>
            </a:r>
          </a:p>
          <a:p>
            <a:r>
              <a:rPr lang="en-US" dirty="0" smtClean="0"/>
              <a:t>Plotted </a:t>
            </a:r>
            <a:r>
              <a:rPr lang="en-US" dirty="0" smtClean="0"/>
              <a:t>4 different PCAs for raw data, normalized data, </a:t>
            </a:r>
            <a:r>
              <a:rPr lang="en-US" dirty="0" err="1" smtClean="0"/>
              <a:t>autoscaled</a:t>
            </a:r>
            <a:r>
              <a:rPr lang="en-US" dirty="0" smtClean="0"/>
              <a:t> data and </a:t>
            </a:r>
            <a:r>
              <a:rPr lang="en-US" dirty="0" err="1" smtClean="0"/>
              <a:t>autoscaled</a:t>
            </a:r>
            <a:r>
              <a:rPr lang="en-US" dirty="0" smtClean="0"/>
              <a:t> + normalized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Plotted 1 </a:t>
            </a:r>
            <a:r>
              <a:rPr lang="en-US" dirty="0" err="1" smtClean="0"/>
              <a:t>triplot</a:t>
            </a:r>
            <a:r>
              <a:rPr lang="en-US" dirty="0" smtClean="0"/>
              <a:t> after performing PARAFAC.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64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13" y="2157489"/>
            <a:ext cx="2670157" cy="2002618"/>
          </a:xfrm>
        </p:spPr>
      </p:pic>
      <p:sp>
        <p:nvSpPr>
          <p:cNvPr id="5" name="TextBox 4"/>
          <p:cNvSpPr txBox="1"/>
          <p:nvPr/>
        </p:nvSpPr>
        <p:spPr>
          <a:xfrm>
            <a:off x="1765184" y="4298606"/>
            <a:ext cx="14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97" y="2133599"/>
            <a:ext cx="2702011" cy="20265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00740" y="4160107"/>
            <a:ext cx="14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81" y="2226414"/>
            <a:ext cx="2454506" cy="1840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7480" y="4160108"/>
            <a:ext cx="141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dirty="0" smtClean="0"/>
              <a:t>Analysis – Panelists Mean per Variable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117308"/>
              </p:ext>
            </p:extLst>
          </p:nvPr>
        </p:nvGraphicFramePr>
        <p:xfrm>
          <a:off x="271851" y="1846263"/>
          <a:ext cx="11780088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68"/>
                <a:gridCol w="487406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Panelist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N-Cream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N-Acidic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N-Butter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N-Old</a:t>
                      </a:r>
                      <a:r>
                        <a:rPr lang="en-US" sz="800" baseline="0" dirty="0" smtClean="0"/>
                        <a:t> Milk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E-White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E-Grey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E-Yellow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E-Green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H-Resistance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E-Grainy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E-shiny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M-Firm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M-Melt down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M-Resistance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M-Creaminess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M-Grainy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M-Chalky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M-Cream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M-Fat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M-Butter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M-Salt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M-Sour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M-Sweet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6.335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7.450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7.370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9.895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2.815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0.555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7.440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2.740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9.025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7.940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7.710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6.980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8.125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2.270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4.100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6.580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7.820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7.795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6.595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7.400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3.840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7.94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3.46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7.535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3.325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5.553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2.69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5.66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5.02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9.555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5.81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6.45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6.08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8.725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4.85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7.675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8.510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5.86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4.46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8.745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10.475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9.965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2.63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7.305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2.62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7.89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7.795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6.93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2.49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8.775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10.215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10.36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6.675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7.210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1.755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5.94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8.86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8.315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4.74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10.09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3.165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6.525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8.985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6.045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6.155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7.300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6.015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6.88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2.915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7.72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7.805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5.04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8.79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2.495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3.43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6.09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7.455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7.73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8.165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6.675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7.59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3.025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6.080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7.845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6.84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6.79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2.85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8.79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7.845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10.18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6.200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5.605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6.26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8.865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6.29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7.45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3.515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3.535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8.44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8.56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8.96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7.575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8.185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5.205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8.405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8.055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9.905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3.43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7.475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2.46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6.415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6.455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9.0450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8.135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7.975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8.67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2.46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7.90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6.535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7.255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8.29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4.02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7.525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4.2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6.365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7.215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3.333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3.78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6.76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6.245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5.165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6.325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2.64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9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dirty="0" smtClean="0"/>
              <a:t>Analysis – Panelists Standard Deviation per Variable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77137"/>
              </p:ext>
            </p:extLst>
          </p:nvPr>
        </p:nvGraphicFramePr>
        <p:xfrm>
          <a:off x="271851" y="1846263"/>
          <a:ext cx="11780088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268"/>
                <a:gridCol w="487406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  <a:gridCol w="4908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Panelist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N-Cream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N-Acidic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N-Butter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N-Old</a:t>
                      </a:r>
                      <a:r>
                        <a:rPr lang="en-US" sz="800" baseline="0" dirty="0" smtClean="0"/>
                        <a:t> Milk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E-White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E-Grey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E-Yellow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E-Green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H-Resistance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E-Grainy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E-shiny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M-Firm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M-Melt down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M-Resistance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M-Creaminess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M-Grainy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M-Chalky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M-Cream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M-Fat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M-Butter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M-Salt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M-Sour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M-Sweet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1.39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0.378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2.63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2.125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0.63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0.364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1.204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2.061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1.858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1.602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1.509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0.592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0.878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0.696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0.959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0.435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1.212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0.545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0.22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1.906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0.762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0.973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0.163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2.289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1.5455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1.662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0.9619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2.580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2.44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2.576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2.93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2.272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1.911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0.858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2.59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2.75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2.099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1.944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1.573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1.726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0.804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0.90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0.431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1.39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0.32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2.45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1.469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0.719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3.05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2.39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2.795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0.43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1.286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2.03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2.464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1.63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1.51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1.416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1.26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0.515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1.52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1.113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0.521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2.504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1.874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2.58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1.74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2.294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1.12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1.014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0.867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0.78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1.459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0.69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2071</TotalTime>
  <Words>779</Words>
  <Application>Microsoft Office PowerPoint</Application>
  <PresentationFormat>Widescreen</PresentationFormat>
  <Paragraphs>476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Pattern Recognition in Natural Science</vt:lpstr>
      <vt:lpstr>Content</vt:lpstr>
      <vt:lpstr>Data </vt:lpstr>
      <vt:lpstr>Data</vt:lpstr>
      <vt:lpstr>Value Proposition Canvas</vt:lpstr>
      <vt:lpstr>Progress</vt:lpstr>
      <vt:lpstr>Exploratory Data Analysis</vt:lpstr>
      <vt:lpstr>Exploratory Data Analysis – Panelists Mean per Variable</vt:lpstr>
      <vt:lpstr>Exploratory Data Analysis – Panelists Standard Deviation per Variable</vt:lpstr>
      <vt:lpstr>PCA – Raw Data</vt:lpstr>
      <vt:lpstr>PCA – Autoscaled Data</vt:lpstr>
      <vt:lpstr>PCA – Normalized Data</vt:lpstr>
      <vt:lpstr>PCA – Autoscaled + Normalized Data</vt:lpstr>
      <vt:lpstr>PARAFAC – Triplot </vt:lpstr>
      <vt:lpstr>Next steps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 in Natural Science</dc:title>
  <dc:creator>Microsoft account</dc:creator>
  <cp:lastModifiedBy>Microsoft account</cp:lastModifiedBy>
  <cp:revision>27</cp:revision>
  <dcterms:created xsi:type="dcterms:W3CDTF">2021-11-29T18:25:24Z</dcterms:created>
  <dcterms:modified xsi:type="dcterms:W3CDTF">2021-12-06T15:50:58Z</dcterms:modified>
</cp:coreProperties>
</file>