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client Amy Williams  is a mafia member that hase invested in the property industry, she sells high profit  houses over time and </a:t>
            </a:r>
            <a:r>
              <a:rPr lang="en"/>
              <a:t>needs</a:t>
            </a:r>
            <a:r>
              <a:rPr lang="en"/>
              <a:t> some average properties foR escaping FBI according to her info. We assume that she would also be interested in tax </a:t>
            </a:r>
            <a:r>
              <a:rPr lang="en"/>
              <a:t>evasion</a:t>
            </a:r>
            <a:r>
              <a:rPr lang="en"/>
              <a:t> so we can also look for that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EDF3"/>
                </a:solidFill>
                <a:highlight>
                  <a:srgbClr val="0D1117"/>
                </a:highlight>
              </a:rPr>
              <a:t> </a:t>
            </a:r>
            <a:endParaRPr>
              <a:highlight>
                <a:srgbClr val="0D1117"/>
              </a:highlight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c4565487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c4565487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c3ada40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c3ada40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c456548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c456548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c3ada40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c3ada40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c3ada400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c3ada400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f46223995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f4622399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we see the mean of the sales by zipcode  per month .We can assume that the best time to buy some land is in the winter time </a:t>
            </a:r>
            <a:r>
              <a:rPr lang="en"/>
              <a:t>especially</a:t>
            </a:r>
            <a:r>
              <a:rPr lang="en"/>
              <a:t> after New years eve because the market , and in the other hand we should prepare for sellling right before the summer season opens and  be able to sale into summer months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c4565487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c4565487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f4622399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f4622399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bottom we can see all the zipcodes with rating &gt;4 houses and on our diagram we see the  the highest rating zip codes, so we should focus on them for our high profit houses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c3ada400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c3ada400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Properties King County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Client: Amy Williams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Christos Patitis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30.11.2023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ctrTitle"/>
          </p:nvPr>
        </p:nvSpPr>
        <p:spPr>
          <a:xfrm>
            <a:off x="531625" y="428575"/>
            <a:ext cx="76881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Recommendations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: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 txBox="1"/>
          <p:nvPr>
            <p:ph idx="1" type="subTitle"/>
          </p:nvPr>
        </p:nvSpPr>
        <p:spPr>
          <a:xfrm>
            <a:off x="727950" y="1751275"/>
            <a:ext cx="7688100" cy="24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After finishing the investigation in the dataset i would make these recommendations:</a:t>
            </a:r>
            <a:endParaRPr b="1" sz="2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006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AutoNum type="arabicPeriod"/>
            </a:pPr>
            <a:r>
              <a:rPr lang="en" sz="2500">
                <a:solidFill>
                  <a:srgbClr val="0D1117"/>
                </a:solidFill>
              </a:rPr>
              <a:t>Acquire these houses that are less than 3 km  from  an airport and have waterfront(for better escaping options.)</a:t>
            </a:r>
            <a:endParaRPr sz="2500"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D1117"/>
              </a:solidFill>
            </a:endParaRPr>
          </a:p>
          <a:p>
            <a:pPr indent="-304006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AutoNum type="arabicPeriod"/>
            </a:pPr>
            <a:r>
              <a:rPr lang="en" sz="2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Focus on buying property during winter and sell during spring</a:t>
            </a:r>
            <a:endParaRPr sz="2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006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AutoNum type="arabicPeriod"/>
            </a:pPr>
            <a:r>
              <a:rPr lang="en" sz="2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Focus on high desirable areas ( </a:t>
            </a:r>
            <a:r>
              <a:rPr lang="en" sz="2500">
                <a:solidFill>
                  <a:srgbClr val="0D1117"/>
                </a:solidFill>
                <a:latin typeface="Courier New"/>
                <a:ea typeface="Courier New"/>
                <a:cs typeface="Courier New"/>
                <a:sym typeface="Courier New"/>
              </a:rPr>
              <a:t>98039, 98004, 98040, 98112, 98075)</a:t>
            </a:r>
            <a:endParaRPr sz="2500">
              <a:solidFill>
                <a:srgbClr val="0D11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11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11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11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11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11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D11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D11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1875675" y="897475"/>
            <a:ext cx="398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Our client Amy Williams  is a italian mafia member that </a:t>
            </a:r>
            <a:r>
              <a:rPr b="0" i="1" lang="en" sz="1700">
                <a:latin typeface="Arial"/>
                <a:ea typeface="Arial"/>
                <a:cs typeface="Arial"/>
                <a:sym typeface="Arial"/>
              </a:rPr>
              <a:t>has</a:t>
            </a:r>
            <a:r>
              <a:rPr b="0" i="1" lang="en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invested in the property industry, she sells high profit houses over time and needs some average properties for escaping FBI according to her info. </a:t>
            </a:r>
            <a:endParaRPr b="0" i="1"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i="1" sz="17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297175" y="553125"/>
            <a:ext cx="2084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description</a:t>
            </a:r>
            <a:endParaRPr sz="1800"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4879775" y="977100"/>
            <a:ext cx="4359600" cy="13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What data am i  working on (time span, location, size):</a:t>
            </a:r>
            <a:endParaRPr b="1" sz="8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Time Span: 2014-05-02 to 2015-05-27 </a:t>
            </a:r>
            <a:endParaRPr i="1" sz="8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Latitude Range: 47.1559 to 47.7776</a:t>
            </a:r>
            <a:endParaRPr i="1" sz="8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Longitude Range: -122.519 to -121.315</a:t>
            </a:r>
            <a:endParaRPr i="1" sz="8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Number of Rows: 21597</a:t>
            </a:r>
            <a:endParaRPr i="1" sz="8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Number of Columns: 30</a:t>
            </a:r>
            <a:endParaRPr i="1" sz="8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675" y="2493126"/>
            <a:ext cx="3232625" cy="265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175" y="1450750"/>
            <a:ext cx="3784451" cy="24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ctrTitle"/>
          </p:nvPr>
        </p:nvSpPr>
        <p:spPr>
          <a:xfrm>
            <a:off x="241800" y="2515713"/>
            <a:ext cx="3415800" cy="14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20"/>
              <a:t>Reply:</a:t>
            </a:r>
            <a:r>
              <a:rPr b="0" lang="en" sz="1320"/>
              <a:t> Indeed based on  the visualisation we can identify the locations with higher number of properties. </a:t>
            </a:r>
            <a:endParaRPr b="0" sz="1320"/>
          </a:p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2759300" y="4616375"/>
            <a:ext cx="40635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86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650" y="473425"/>
            <a:ext cx="4768124" cy="400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730475" y="572350"/>
            <a:ext cx="295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D1117"/>
                </a:solidFill>
                <a:latin typeface="Lato"/>
                <a:ea typeface="Lato"/>
                <a:cs typeface="Lato"/>
                <a:sym typeface="Lato"/>
              </a:rPr>
              <a:t>Property location</a:t>
            </a:r>
            <a:endParaRPr b="1" sz="1700">
              <a:solidFill>
                <a:srgbClr val="0D111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241800" y="1589950"/>
            <a:ext cx="3711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Hypothesis (I):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We assume that there are locations that are more desirable where  more properties are available to sell or buy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07475" y="498050"/>
            <a:ext cx="3249000" cy="11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Where is the most wanted areas?</a:t>
            </a:r>
            <a:endParaRPr sz="2100"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413600" y="3228300"/>
            <a:ext cx="2730900" cy="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D1117"/>
                </a:solidFill>
                <a:latin typeface="Courier New"/>
                <a:ea typeface="Courier New"/>
                <a:cs typeface="Courier New"/>
                <a:sym typeface="Courier New"/>
              </a:rPr>
              <a:t>Top 5 Most Desirable Zip Codes:</a:t>
            </a:r>
            <a:endParaRPr b="1" sz="900">
              <a:solidFill>
                <a:srgbClr val="0D11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0D1117"/>
                </a:solidFill>
                <a:latin typeface="Courier New"/>
                <a:ea typeface="Courier New"/>
                <a:cs typeface="Courier New"/>
                <a:sym typeface="Courier New"/>
              </a:rPr>
              <a:t>[98039, 98004, 98040, 98112, 98075]</a:t>
            </a:r>
            <a:endParaRPr>
              <a:solidFill>
                <a:srgbClr val="0D1117"/>
              </a:solidFill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325" y="727175"/>
            <a:ext cx="5357675" cy="422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413600" y="2118200"/>
            <a:ext cx="317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1117"/>
                </a:solidFill>
                <a:latin typeface="Roboto"/>
                <a:ea typeface="Roboto"/>
                <a:cs typeface="Roboto"/>
                <a:sym typeface="Roboto"/>
              </a:rPr>
              <a:t>We calculated a desirability score based on a combination of price and grade to get the most desirable zip codes</a:t>
            </a:r>
            <a:endParaRPr sz="1300">
              <a:solidFill>
                <a:srgbClr val="0D111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201675" y="2168350"/>
            <a:ext cx="375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413600" y="3010950"/>
            <a:ext cx="42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ctrTitle"/>
          </p:nvPr>
        </p:nvSpPr>
        <p:spPr>
          <a:xfrm>
            <a:off x="0" y="3998500"/>
            <a:ext cx="6331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Reply: From the plot provided we can conclude:</a:t>
            </a:r>
            <a:endParaRPr sz="1300">
              <a:solidFill>
                <a:srgbClr val="3435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>
                <a:solidFill>
                  <a:srgbClr val="0D1117"/>
                </a:solidFill>
                <a:latin typeface="Roboto"/>
                <a:ea typeface="Roboto"/>
                <a:cs typeface="Roboto"/>
                <a:sym typeface="Roboto"/>
              </a:rPr>
              <a:t>1.* The periods with significant peaks in average prices might indicate high demand so consider selling during these high-demand periods.</a:t>
            </a:r>
            <a:endParaRPr b="0" sz="1000">
              <a:solidFill>
                <a:srgbClr val="0D111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>
                <a:solidFill>
                  <a:srgbClr val="0D1117"/>
                </a:solidFill>
                <a:latin typeface="Roboto"/>
                <a:ea typeface="Roboto"/>
                <a:cs typeface="Roboto"/>
                <a:sym typeface="Roboto"/>
              </a:rPr>
              <a:t>2. *The periods with lower average prices might suggest lower demand or potential buyer-friendly market conditions so consider buying during these periods for potentially better deals.</a:t>
            </a:r>
            <a:endParaRPr b="0" sz="1000">
              <a:solidFill>
                <a:srgbClr val="0D111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>
              <a:solidFill>
                <a:srgbClr val="0D111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D11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8"/>
          <p:cNvSpPr txBox="1"/>
          <p:nvPr>
            <p:ph idx="1" type="subTitle"/>
          </p:nvPr>
        </p:nvSpPr>
        <p:spPr>
          <a:xfrm>
            <a:off x="727950" y="534950"/>
            <a:ext cx="76881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740">
                <a:solidFill>
                  <a:schemeClr val="dk2"/>
                </a:solidFill>
              </a:rPr>
              <a:t>When is the best time to buy or sell property ?</a:t>
            </a:r>
            <a:endParaRPr b="1" sz="1740">
              <a:solidFill>
                <a:schemeClr val="dk2"/>
              </a:solidFill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775" y="1068488"/>
            <a:ext cx="6095226" cy="30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36625" y="1560625"/>
            <a:ext cx="3055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D1117"/>
                </a:solidFill>
                <a:latin typeface="Lato"/>
                <a:ea typeface="Lato"/>
                <a:cs typeface="Lato"/>
                <a:sym typeface="Lato"/>
              </a:rPr>
              <a:t>Hypothesis (II)</a:t>
            </a:r>
            <a:r>
              <a:rPr lang="en" sz="1300">
                <a:solidFill>
                  <a:srgbClr val="0D1117"/>
                </a:solidFill>
                <a:latin typeface="Lato"/>
                <a:ea typeface="Lato"/>
                <a:cs typeface="Lato"/>
                <a:sym typeface="Lato"/>
              </a:rPr>
              <a:t>: We assumed that there are </a:t>
            </a:r>
            <a:r>
              <a:rPr lang="en" sz="1300">
                <a:solidFill>
                  <a:srgbClr val="0D1117"/>
                </a:solidFill>
                <a:latin typeface="Lato"/>
                <a:ea typeface="Lato"/>
                <a:cs typeface="Lato"/>
                <a:sym typeface="Lato"/>
              </a:rPr>
              <a:t>specific</a:t>
            </a:r>
            <a:r>
              <a:rPr lang="en" sz="1300">
                <a:solidFill>
                  <a:srgbClr val="0D1117"/>
                </a:solidFill>
                <a:latin typeface="Lato"/>
                <a:ea typeface="Lato"/>
                <a:cs typeface="Lato"/>
                <a:sym typeface="Lato"/>
              </a:rPr>
              <a:t> time points (months) to buy or sell a property.</a:t>
            </a:r>
            <a:endParaRPr sz="1300">
              <a:solidFill>
                <a:srgbClr val="0D111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36625" y="2798875"/>
            <a:ext cx="398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157950" y="542000"/>
            <a:ext cx="461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/>
              <a:t>Focus on top value </a:t>
            </a:r>
            <a:r>
              <a:rPr lang="en" sz="1840"/>
              <a:t>properties</a:t>
            </a:r>
            <a:endParaRPr sz="1840"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84675" y="2647075"/>
            <a:ext cx="44139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Reply: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Based on our visualisation we could suggest to focus on those zip codes( yellow to light green) for our top value properties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0" y="505550"/>
            <a:ext cx="4286250" cy="368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0" y="4066425"/>
            <a:ext cx="398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D1117"/>
                </a:solidFill>
              </a:rPr>
              <a:t>Zip Codes with Grades Higher than 9:</a:t>
            </a:r>
            <a:endParaRPr sz="800"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D1117"/>
                </a:solidFill>
              </a:rPr>
              <a:t>[98053 98004 98005 98075 98010 98199 98077 98006 98033 98074 98119 98040</a:t>
            </a:r>
            <a:endParaRPr sz="800"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D1117"/>
                </a:solidFill>
              </a:rPr>
              <a:t> 98038 98024 98052 98027 98034 98059 98166 98065 98116 98023 98112 98144</a:t>
            </a:r>
            <a:endParaRPr sz="800"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D1117"/>
                </a:solidFill>
              </a:rPr>
              <a:t> 98029 98115 98136 98092 98178 98072 98105 98007 98177 98058 98045 98055</a:t>
            </a:r>
            <a:endParaRPr sz="800"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D1117"/>
                </a:solidFill>
              </a:rPr>
              <a:t> 98003 98102 98028 98103 98008 98122 98155 98039 98014 98117 98030 98056</a:t>
            </a:r>
            <a:endParaRPr sz="800"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D1117"/>
                </a:solidFill>
              </a:rPr>
              <a:t> 98146 98070 98011 98118 98042 98188 98001 98125 98168 98109 98031 98019</a:t>
            </a:r>
            <a:endParaRPr sz="800"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D1117"/>
                </a:solidFill>
              </a:rPr>
              <a:t> 98198 98126 98022 98107 98106]</a:t>
            </a:r>
            <a:endParaRPr sz="800">
              <a:solidFill>
                <a:srgbClr val="0D1117"/>
              </a:solidFill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-329700" y="3509600"/>
            <a:ext cx="398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84675" y="1619275"/>
            <a:ext cx="398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Hypothesis (III):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We assume that the top value properties can be grouped to certain locations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60475" y="546975"/>
            <a:ext cx="33999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Focus on average graded properties</a:t>
            </a:r>
            <a:endParaRPr sz="1700"/>
          </a:p>
        </p:txBody>
      </p:sp>
      <p:sp>
        <p:nvSpPr>
          <p:cNvPr id="145" name="Google Shape;145;p20"/>
          <p:cNvSpPr txBox="1"/>
          <p:nvPr/>
        </p:nvSpPr>
        <p:spPr>
          <a:xfrm>
            <a:off x="0" y="3978525"/>
            <a:ext cx="89790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D1117"/>
                </a:solidFill>
              </a:rPr>
              <a:t>Zip Codes with Grades Between 6 and 8:</a:t>
            </a:r>
            <a:endParaRPr sz="700"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D1117"/>
                </a:solidFill>
              </a:rPr>
              <a:t>[98178 98125 98028 98136 98074 98003 98198 98146 98038 98007 98115 98107</a:t>
            </a:r>
            <a:endParaRPr sz="700"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D1117"/>
                </a:solidFill>
              </a:rPr>
              <a:t> 98019 98103 98002 98133 98092 98030 98119 98112 98052 98027 98117 98058</a:t>
            </a:r>
            <a:endParaRPr sz="700"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D1117"/>
                </a:solidFill>
              </a:rPr>
              <a:t> 98001 98056 98166 98023 98148 98105 98042 98008 98059 98122 98144 98004</a:t>
            </a:r>
            <a:endParaRPr sz="700"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D1117"/>
                </a:solidFill>
              </a:rPr>
              <a:t> 98034 98116 98118 98040 98032 98077 98108 98168 98177 98065 98029 98006</a:t>
            </a:r>
            <a:endParaRPr sz="700"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D1117"/>
                </a:solidFill>
              </a:rPr>
              <a:t> 98109 98022 98126 98155 98024 98011 98053 98031 98010 98106 98045 98199</a:t>
            </a:r>
            <a:endParaRPr sz="700"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D1117"/>
                </a:solidFill>
              </a:rPr>
              <a:t> 98072 98188 98070 98033 98075 98055 98005 98014 98102 98039]</a:t>
            </a:r>
            <a:endParaRPr b="1" sz="700">
              <a:solidFill>
                <a:srgbClr val="0D1117"/>
              </a:solidFill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0475" y="2419025"/>
            <a:ext cx="350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Reply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Based on our visualisation we could suggest to focus on those zip codes( yellow to light green)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625" y="482750"/>
            <a:ext cx="5222026" cy="366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60475" y="1415788"/>
            <a:ext cx="360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Hypothesis (IV)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We  assumed that the averaged 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graded properties can be grouped based on the location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ctrTitle"/>
          </p:nvPr>
        </p:nvSpPr>
        <p:spPr>
          <a:xfrm>
            <a:off x="165100" y="1301000"/>
            <a:ext cx="36882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Criteria : 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0" lang="en" sz="1300"/>
              <a:t>Waterfront</a:t>
            </a:r>
            <a:endParaRPr b="0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0" lang="en" sz="1300"/>
              <a:t>Airport proximity (&lt;3 km)</a:t>
            </a:r>
            <a:endParaRPr b="0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0" lang="en" sz="1300"/>
              <a:t>Average grade (6 to 8) </a:t>
            </a:r>
            <a:endParaRPr b="0" sz="1300"/>
          </a:p>
        </p:txBody>
      </p:sp>
      <p:sp>
        <p:nvSpPr>
          <p:cNvPr id="154" name="Google Shape;154;p21"/>
          <p:cNvSpPr txBox="1"/>
          <p:nvPr>
            <p:ph idx="1" type="subTitle"/>
          </p:nvPr>
        </p:nvSpPr>
        <p:spPr>
          <a:xfrm>
            <a:off x="165100" y="3998350"/>
            <a:ext cx="38868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65800" y="2963650"/>
            <a:ext cx="48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111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0" y="945175"/>
            <a:ext cx="5187450" cy="413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165100" y="549525"/>
            <a:ext cx="3982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‘Escape plan’ Properties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