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3" r:id="rId5"/>
    <p:sldId id="259" r:id="rId6"/>
    <p:sldId id="260" r:id="rId7"/>
    <p:sldId id="261" r:id="rId8"/>
    <p:sldId id="265" r:id="rId9"/>
    <p:sldId id="25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B1EB0-5A7A-425A-AD87-0DD7100EC442}" v="1" dt="2023-05-26T14:27:06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C2EB-1A11-D185-6A4A-54ADAE920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47BAF-1E9A-9160-0C92-3563FBDFC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D39A7-209C-B0D8-3400-AFE609D2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DF4-F060-4A46-8A80-EA1558448AC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C98B-C985-523F-BE76-E2BF40EC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38BC6-9C35-1186-56BD-80E2BB9F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001B-9293-424C-9AF0-96AA66C8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6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BE5B-C435-3469-C96C-BFBEFBEA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9FB25-5F2B-360E-3DFD-62C94CA92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07ACE-37A3-0670-0D37-B9DBA04D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DF4-F060-4A46-8A80-EA1558448AC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9E1F1-449A-3439-D3C0-B32529F5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DE9F-915E-488B-70DB-66706A6F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001B-9293-424C-9AF0-96AA66C8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D99EF-0B60-AF5D-3C3F-E94D9089F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1F66B-B3C3-5966-C938-A94DD64DB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8E76-5CD1-5FA4-64AD-91222492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DF4-F060-4A46-8A80-EA1558448AC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6805C-73A4-5E28-F48D-CC2F47C0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5E9F2-8E9E-3E5F-D41B-19B1888F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001B-9293-424C-9AF0-96AA66C8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3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DDC-75E7-F0E7-F8E1-CF003DC2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4483-B050-8D1E-C481-97768049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96CF-2C07-05C9-4188-A2E80BFA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DF4-F060-4A46-8A80-EA1558448AC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F5C44-969B-5B0A-F095-2B7EEA06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7A2F6-089F-2E33-91A2-1983123F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001B-9293-424C-9AF0-96AA66C8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5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78D1-CFC9-4CD8-41C4-29646236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025D-123C-96CA-6EF3-0EA54F24B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64FF0-B9FD-32D6-9571-54BE2AA6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DF4-F060-4A46-8A80-EA1558448AC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A82C2-0ED2-0E86-9D16-648BADEE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00ACE-E585-C2B6-2EB9-6E68EF0F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001B-9293-424C-9AF0-96AA66C8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2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43C3-ECE0-18BA-4945-6D6E97E8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1EDE8-70EA-EFDC-0559-9D9F47D74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252C6-95A9-A4AA-7B0B-1AF7475B5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2092-439A-C364-6913-F40A8D8D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DF4-F060-4A46-8A80-EA1558448AC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8E12B-D508-FCDB-290C-C1F00EE2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68471-24DB-7639-EA41-79CCB8D4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001B-9293-424C-9AF0-96AA66C8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1ED8-30AE-53D1-3268-85DCFF67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84CC9-56A4-DF39-EA56-34D12EA75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8D1F1-3FA4-BC15-8415-82BDC248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DC11C-633C-FE07-13C5-7A5000AA2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9146E-36C8-A10C-8E17-66397B2AB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3C5E1-55CF-228D-1073-0C5C3674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DF4-F060-4A46-8A80-EA1558448AC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2BC2F-04CC-3CE2-EFF5-0CA3DC77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33DF8-1431-F136-FCFF-BF60D04D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001B-9293-424C-9AF0-96AA66C8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9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9F3D-AE16-501F-6C0D-5560985A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99D5F-87A1-640B-6E93-BBF6F795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DF4-F060-4A46-8A80-EA1558448AC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E5437-8A44-8334-9A78-16AFA44C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BAC7A-B9B8-6667-7B1D-1F30C5D3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001B-9293-424C-9AF0-96AA66C8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1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EED29-82BD-2900-9C74-5EB7F0CB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DF4-F060-4A46-8A80-EA1558448AC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2A398-B97C-C551-69E9-AE7AB00A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CDE6B-B0A1-5560-7E9E-67E78B18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001B-9293-424C-9AF0-96AA66C8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4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44D0-E45F-BAB8-C260-02950EEC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AD9A-4A27-0691-9998-55BA4297B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BF32-B43D-B1D0-6F87-453073FEB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81E47-DCA3-F09F-54CA-25DAA03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DF4-F060-4A46-8A80-EA1558448AC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850B4-F0A7-AB30-DE71-AE91FAE2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59CE8-060E-156F-F7AA-AA189383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001B-9293-424C-9AF0-96AA66C8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8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6315-E295-2FAC-6B14-4D43EA7C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A59EC-FC69-F669-9C49-6BEA81737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BA231-60A1-D942-E5D8-DEB7F2C92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62082-88C4-6D5E-DBBF-39AEAAD1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DF4-F060-4A46-8A80-EA1558448AC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6228C-5B54-C917-1DE8-8B9B82D3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E56C1-B0F4-96F9-C9D8-A0E59A8B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001B-9293-424C-9AF0-96AA66C8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0533B-9B1E-3A3B-3E53-DCD3849F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4839-5075-3A6A-5349-A087E9977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2C1A-05B8-4E40-5FE5-B60C36406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69DF4-F060-4A46-8A80-EA1558448AC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B09A2-A741-7AD2-B8C7-F361E509D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4522-7895-D26A-8585-DDD909DF1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001B-9293-424C-9AF0-96AA66C81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4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9134-27A3-A121-46DA-A8AC667E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expensive Municipalities in  Belgium</a:t>
            </a:r>
          </a:p>
        </p:txBody>
      </p:sp>
      <p:pic>
        <p:nvPicPr>
          <p:cNvPr id="5" name="Content Placeholder 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A4D85C3D-38AE-E583-5CC6-C26EA1E6C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01784" cy="4351338"/>
          </a:xfrm>
        </p:spPr>
      </p:pic>
      <p:pic>
        <p:nvPicPr>
          <p:cNvPr id="7" name="Picture 6" descr="A picture containing text, screenshot, display, diagram">
            <a:extLst>
              <a:ext uri="{FF2B5EF4-FFF2-40B4-BE49-F238E27FC236}">
                <a16:creationId xmlns:a16="http://schemas.microsoft.com/office/drawing/2014/main" id="{F1239568-781D-A601-5EC2-ABDC36DDF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69068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8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CD5B728-BE17-56CD-881E-5B39D380DF0E}"/>
              </a:ext>
            </a:extLst>
          </p:cNvPr>
          <p:cNvGrpSpPr/>
          <p:nvPr/>
        </p:nvGrpSpPr>
        <p:grpSpPr>
          <a:xfrm>
            <a:off x="462277" y="1202750"/>
            <a:ext cx="10149840" cy="6365240"/>
            <a:chOff x="411477" y="694750"/>
            <a:chExt cx="10149840" cy="6365240"/>
          </a:xfrm>
        </p:grpSpPr>
        <p:pic>
          <p:nvPicPr>
            <p:cNvPr id="3" name="Picture 2" descr="A picture containing text, diagram, screenshot, circle&#10;&#10;Description automatically generated">
              <a:extLst>
                <a:ext uri="{FF2B5EF4-FFF2-40B4-BE49-F238E27FC236}">
                  <a16:creationId xmlns:a16="http://schemas.microsoft.com/office/drawing/2014/main" id="{061A3A04-6489-AC6D-39C5-55C6EC803B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88" r="-2147"/>
            <a:stretch/>
          </p:blipFill>
          <p:spPr>
            <a:xfrm>
              <a:off x="411477" y="694750"/>
              <a:ext cx="10149840" cy="636524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1CB82E-F7E1-213A-AECF-8AEF6EFB958C}"/>
                </a:ext>
              </a:extLst>
            </p:cNvPr>
            <p:cNvSpPr txBox="1"/>
            <p:nvPr/>
          </p:nvSpPr>
          <p:spPr>
            <a:xfrm>
              <a:off x="5161280" y="1318140"/>
              <a:ext cx="1267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Flanders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F7EBF1-699B-2B34-95A6-EA88E37A5BDD}"/>
                </a:ext>
              </a:extLst>
            </p:cNvPr>
            <p:cNvSpPr txBox="1"/>
            <p:nvPr/>
          </p:nvSpPr>
          <p:spPr>
            <a:xfrm>
              <a:off x="6055360" y="3883780"/>
              <a:ext cx="1316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Wallonie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FC7630-957F-B2C8-189B-BA05B394C2B7}"/>
                </a:ext>
              </a:extLst>
            </p:cNvPr>
            <p:cNvSpPr txBox="1"/>
            <p:nvPr/>
          </p:nvSpPr>
          <p:spPr>
            <a:xfrm>
              <a:off x="3627221" y="3791437"/>
              <a:ext cx="1233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Brussels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5127FC-099D-133E-890E-6120FBBEF7D3}"/>
                </a:ext>
              </a:extLst>
            </p:cNvPr>
            <p:cNvSpPr txBox="1"/>
            <p:nvPr/>
          </p:nvSpPr>
          <p:spPr>
            <a:xfrm>
              <a:off x="7589520" y="5080120"/>
              <a:ext cx="10102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Wallonie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12F5D5-299D-1378-0E40-91A7DA0E2296}"/>
                </a:ext>
              </a:extLst>
            </p:cNvPr>
            <p:cNvSpPr txBox="1"/>
            <p:nvPr/>
          </p:nvSpPr>
          <p:spPr>
            <a:xfrm>
              <a:off x="2306320" y="4968360"/>
              <a:ext cx="10102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Wallonie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63C2F6-142D-E830-EE65-C432FCE5417A}"/>
              </a:ext>
            </a:extLst>
          </p:cNvPr>
          <p:cNvSpPr txBox="1"/>
          <p:nvPr/>
        </p:nvSpPr>
        <p:spPr>
          <a:xfrm>
            <a:off x="2011680" y="567271"/>
            <a:ext cx="8168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1C3452"/>
                </a:solidFill>
              </a:rPr>
              <a:t>Market share of real estate properties in Belgium by Region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806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F470-5C3F-654B-4077-7798C3D5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expensive Municipalities in  Belgium</a:t>
            </a:r>
          </a:p>
        </p:txBody>
      </p:sp>
      <p:pic>
        <p:nvPicPr>
          <p:cNvPr id="5" name="Content Placeholder 4" descr="A picture containing text, screenshot, line, parallel&#10;&#10;Description automatically generated">
            <a:extLst>
              <a:ext uri="{FF2B5EF4-FFF2-40B4-BE49-F238E27FC236}">
                <a16:creationId xmlns:a16="http://schemas.microsoft.com/office/drawing/2014/main" id="{6A9B729F-0CDA-F6E1-351D-837AE54AC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2" y="1272222"/>
            <a:ext cx="5801784" cy="4351338"/>
          </a:xfrm>
        </p:spPr>
      </p:pic>
      <p:pic>
        <p:nvPicPr>
          <p:cNvPr id="7" name="Picture 6" descr="A picture containing text, screenshot, font, line">
            <a:extLst>
              <a:ext uri="{FF2B5EF4-FFF2-40B4-BE49-F238E27FC236}">
                <a16:creationId xmlns:a16="http://schemas.microsoft.com/office/drawing/2014/main" id="{3B3560EC-2283-F9A7-3413-EEE84BF7F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186" y="1462564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1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E3F1-2609-93A2-C5D2-CC74B268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expensive Municipalities in Brussels</a:t>
            </a:r>
          </a:p>
        </p:txBody>
      </p:sp>
      <p:pic>
        <p:nvPicPr>
          <p:cNvPr id="5" name="Content Placeholder 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1B208CCF-6A64-2D2D-4CC5-4B62FDEE0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2471"/>
            <a:ext cx="5801784" cy="4351338"/>
          </a:xfrm>
        </p:spPr>
      </p:pic>
      <p:pic>
        <p:nvPicPr>
          <p:cNvPr id="7" name="Picture 6" descr="A picture containing text, screenshot, font, plot">
            <a:extLst>
              <a:ext uri="{FF2B5EF4-FFF2-40B4-BE49-F238E27FC236}">
                <a16:creationId xmlns:a16="http://schemas.microsoft.com/office/drawing/2014/main" id="{09A8AE95-220B-8455-83D5-5330F2D58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535592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352C-2C94-A120-ABED-9CE76F02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expensive Municipalities in Brussels</a:t>
            </a:r>
          </a:p>
        </p:txBody>
      </p:sp>
      <p:pic>
        <p:nvPicPr>
          <p:cNvPr id="5" name="Content Placeholder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0EE14686-DC7B-B9CE-CEC2-E8263F50C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5" y="1492725"/>
            <a:ext cx="5801784" cy="4351338"/>
          </a:xfrm>
        </p:spPr>
      </p:pic>
      <p:pic>
        <p:nvPicPr>
          <p:cNvPr id="7" name="Picture 6" descr="A picture containing text, screenshot, line, parallel">
            <a:extLst>
              <a:ext uri="{FF2B5EF4-FFF2-40B4-BE49-F238E27FC236}">
                <a16:creationId xmlns:a16="http://schemas.microsoft.com/office/drawing/2014/main" id="{36D40FBF-F80E-10D7-6E80-1F326ABEA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1307181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D26D-5F8D-0333-70E0-3D04C209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expensive Municipalities in Wallonia</a:t>
            </a:r>
          </a:p>
        </p:txBody>
      </p:sp>
      <p:pic>
        <p:nvPicPr>
          <p:cNvPr id="5" name="Content Placeholder 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AA0DED5E-8B7B-A55B-8CC3-2AA5C357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77" y="1384478"/>
            <a:ext cx="5801784" cy="4351338"/>
          </a:xfrm>
        </p:spPr>
      </p:pic>
      <p:pic>
        <p:nvPicPr>
          <p:cNvPr id="7" name="Picture 6" descr="A picture containing text, screenshot, font, line">
            <a:extLst>
              <a:ext uri="{FF2B5EF4-FFF2-40B4-BE49-F238E27FC236}">
                <a16:creationId xmlns:a16="http://schemas.microsoft.com/office/drawing/2014/main" id="{15208EEE-280A-7EC0-DCC2-C4718A96B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4" y="1554123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9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0E8F-8ED9-615F-ED05-E5C6F130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expensive Municipalities in Wallonia</a:t>
            </a:r>
          </a:p>
        </p:txBody>
      </p:sp>
      <p:pic>
        <p:nvPicPr>
          <p:cNvPr id="5" name="Content Placeholder 4" descr="A picture containing text, screenshot, line, parallel&#10;&#10;Description automatically generated">
            <a:extLst>
              <a:ext uri="{FF2B5EF4-FFF2-40B4-BE49-F238E27FC236}">
                <a16:creationId xmlns:a16="http://schemas.microsoft.com/office/drawing/2014/main" id="{4406B9E0-9B4D-5CAE-89F0-F5EED5871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933" y="1445554"/>
            <a:ext cx="5801784" cy="4351338"/>
          </a:xfrm>
        </p:spPr>
      </p:pic>
      <p:pic>
        <p:nvPicPr>
          <p:cNvPr id="7" name="Picture 6" descr="A picture containing text, screenshot, font, line">
            <a:extLst>
              <a:ext uri="{FF2B5EF4-FFF2-40B4-BE49-F238E27FC236}">
                <a16:creationId xmlns:a16="http://schemas.microsoft.com/office/drawing/2014/main" id="{9FDCF5DA-34B6-A51F-266D-D225593BE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" y="1671797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7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515-CC22-62F4-DB91-464EEA11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expensive Municipalities in Flanders</a:t>
            </a:r>
            <a:endParaRPr lang="en-US" dirty="0"/>
          </a:p>
        </p:txBody>
      </p:sp>
      <p:pic>
        <p:nvPicPr>
          <p:cNvPr id="9" name="Content Placeholder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CD6FDEFC-2D87-0613-C42E-48A04E9EF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0273"/>
            <a:ext cx="5801784" cy="4351338"/>
          </a:xfrm>
        </p:spPr>
      </p:pic>
      <p:pic>
        <p:nvPicPr>
          <p:cNvPr id="11" name="Picture 10" descr="A picture containing text, screenshot, font, diagram">
            <a:extLst>
              <a:ext uri="{FF2B5EF4-FFF2-40B4-BE49-F238E27FC236}">
                <a16:creationId xmlns:a16="http://schemas.microsoft.com/office/drawing/2014/main" id="{55C97A0A-0A41-592F-B2DF-052DBA49D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3" y="1420273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8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F8ED-9252-3C4D-F9FB-A16777C8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expensive Municipalities in Flanders</a:t>
            </a:r>
          </a:p>
        </p:txBody>
      </p:sp>
      <p:pic>
        <p:nvPicPr>
          <p:cNvPr id="5" name="Content Placeholder 4" descr="A picture containing text, screenshot, line, font&#10;&#10;Description automatically generated">
            <a:extLst>
              <a:ext uri="{FF2B5EF4-FFF2-40B4-BE49-F238E27FC236}">
                <a16:creationId xmlns:a16="http://schemas.microsoft.com/office/drawing/2014/main" id="{388BDA47-12DC-D305-D064-4AA19BD9A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44" y="1568177"/>
            <a:ext cx="5801784" cy="4351338"/>
          </a:xfrm>
        </p:spPr>
      </p:pic>
      <p:pic>
        <p:nvPicPr>
          <p:cNvPr id="7" name="Picture 6" descr="A picture containing text, screenshot, line, parallel">
            <a:extLst>
              <a:ext uri="{FF2B5EF4-FFF2-40B4-BE49-F238E27FC236}">
                <a16:creationId xmlns:a16="http://schemas.microsoft.com/office/drawing/2014/main" id="{23FAA8A9-8986-DC5D-7354-7BEAB37EF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73" y="1407884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2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91CFC520-124F-0CDA-7638-A4F2EC2A6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225552"/>
            <a:ext cx="11054080" cy="6632448"/>
          </a:xfrm>
          <a:prstGeom prst="rect">
            <a:avLst/>
          </a:prstGeom>
        </p:spPr>
      </p:pic>
      <p:pic>
        <p:nvPicPr>
          <p:cNvPr id="1034" name="Picture 10" descr="Free Icon | House">
            <a:extLst>
              <a:ext uri="{FF2B5EF4-FFF2-40B4-BE49-F238E27FC236}">
                <a16:creationId xmlns:a16="http://schemas.microsoft.com/office/drawing/2014/main" id="{831FD01A-1598-6F1C-95F5-CFBA7304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20" y="36728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artments - Free buildings icons">
            <a:extLst>
              <a:ext uri="{FF2B5EF4-FFF2-40B4-BE49-F238E27FC236}">
                <a16:creationId xmlns:a16="http://schemas.microsoft.com/office/drawing/2014/main" id="{4FD6443D-1AB1-23AD-A202-FC3953B76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440" y="3036824"/>
            <a:ext cx="3130296" cy="31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05AE40-98EE-2BC2-AD0A-8163A90375A0}"/>
              </a:ext>
            </a:extLst>
          </p:cNvPr>
          <p:cNvSpPr txBox="1"/>
          <p:nvPr/>
        </p:nvSpPr>
        <p:spPr>
          <a:xfrm>
            <a:off x="2519680" y="1263380"/>
            <a:ext cx="3353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APARTMENT PRICE =   3650 €/m</a:t>
            </a:r>
            <a:r>
              <a:rPr lang="en-IN" b="1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11A3B-49F5-380F-725B-5C28218D75ED}"/>
              </a:ext>
            </a:extLst>
          </p:cNvPr>
          <p:cNvSpPr txBox="1"/>
          <p:nvPr/>
        </p:nvSpPr>
        <p:spPr>
          <a:xfrm>
            <a:off x="7188200" y="3185160"/>
            <a:ext cx="3130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HOUSE PRICE =   2221 € /m</a:t>
            </a:r>
            <a:r>
              <a:rPr lang="en-IN" b="1" baseline="30000" dirty="0">
                <a:solidFill>
                  <a:schemeClr val="bg1"/>
                </a:solidFill>
              </a:rPr>
              <a:t>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06E37-B509-6DB4-6DE4-C5D2E36900BE}"/>
              </a:ext>
            </a:extLst>
          </p:cNvPr>
          <p:cNvSpPr txBox="1"/>
          <p:nvPr/>
        </p:nvSpPr>
        <p:spPr>
          <a:xfrm>
            <a:off x="4196588" y="1108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1C3452"/>
                </a:solidFill>
                <a:effectLst/>
              </a:rPr>
              <a:t>Real estate price in Belgium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3952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74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Most expensive Municipalities in  Belgium</vt:lpstr>
      <vt:lpstr>Least expensive Municipalities in  Belgium</vt:lpstr>
      <vt:lpstr>Most expensive Municipalities in Brussels</vt:lpstr>
      <vt:lpstr>Least expensive Municipalities in Brussels</vt:lpstr>
      <vt:lpstr>Most expensive Municipalities in Wallonia</vt:lpstr>
      <vt:lpstr>Least expensive Municipalities in Wallonia</vt:lpstr>
      <vt:lpstr>Most expensive Municipalities in Flanders</vt:lpstr>
      <vt:lpstr>Least expensive Municipalities in Flanders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expensive Municipalities in  Belgium</dc:title>
  <dc:creator>Goutham Baskaran</dc:creator>
  <cp:lastModifiedBy>Goutham Baskaran</cp:lastModifiedBy>
  <cp:revision>2</cp:revision>
  <dcterms:created xsi:type="dcterms:W3CDTF">2023-05-26T13:22:23Z</dcterms:created>
  <dcterms:modified xsi:type="dcterms:W3CDTF">2023-05-26T14:42:54Z</dcterms:modified>
</cp:coreProperties>
</file>