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8"/>
  </p:notesMasterIdLst>
  <p:sldIdLst>
    <p:sldId id="256" r:id="rId2"/>
    <p:sldId id="321" r:id="rId3"/>
    <p:sldId id="315" r:id="rId4"/>
    <p:sldId id="316" r:id="rId5"/>
    <p:sldId id="323" r:id="rId6"/>
    <p:sldId id="324" r:id="rId7"/>
    <p:sldId id="325" r:id="rId8"/>
    <p:sldId id="326" r:id="rId9"/>
    <p:sldId id="327" r:id="rId10"/>
    <p:sldId id="328" r:id="rId11"/>
    <p:sldId id="317" r:id="rId12"/>
    <p:sldId id="329" r:id="rId13"/>
    <p:sldId id="318" r:id="rId14"/>
    <p:sldId id="330" r:id="rId15"/>
    <p:sldId id="322" r:id="rId16"/>
    <p:sldId id="331" r:id="rId17"/>
  </p:sldIdLst>
  <p:sldSz cx="10080625" cy="7559675"/>
  <p:notesSz cx="7772400" cy="100584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Noto Sans CJK SC Regular" charset="0"/>
        <a:cs typeface="Noto Sans CJK SC Regular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Noto Sans CJK SC Regular" charset="0"/>
        <a:cs typeface="Noto Sans CJK SC Regular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Noto Sans CJK SC Regular" charset="0"/>
        <a:cs typeface="Noto Sans CJK SC Regular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Noto Sans CJK SC Regular" charset="0"/>
        <a:cs typeface="Noto Sans CJK SC Regular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Noto Sans CJK SC Regular" charset="0"/>
        <a:cs typeface="Noto Sans CJK SC Regular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Noto Sans CJK SC Regular" charset="0"/>
        <a:cs typeface="Noto Sans CJK SC Regular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Noto Sans CJK SC Regular" charset="0"/>
        <a:cs typeface="Noto Sans CJK SC Regular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Noto Sans CJK SC Regular" charset="0"/>
        <a:cs typeface="Noto Sans CJK SC Regular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Noto Sans CJK SC Regular" charset="0"/>
        <a:cs typeface="Noto Sans CJK SC Regular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38" autoAdjust="0"/>
  </p:normalViewPr>
  <p:slideViewPr>
    <p:cSldViewPr>
      <p:cViewPr varScale="1">
        <p:scale>
          <a:sx n="71" d="100"/>
          <a:sy n="71" d="100"/>
        </p:scale>
        <p:origin x="1579" y="4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81EA5BC6-3457-401A-AF52-90C13AE40A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947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A8439E1-DCEF-45A7-BDE1-C104A95358EB}" type="slidenum">
              <a:rPr lang="en-US" altLang="en-US" sz="1400" smtClean="0"/>
              <a:pPr>
                <a:spcBef>
                  <a:spcPct val="0"/>
                </a:spcBef>
              </a:pPr>
              <a:t>1</a:t>
            </a:fld>
            <a:endParaRPr lang="en-US" altLang="en-US" sz="1400"/>
          </a:p>
        </p:txBody>
      </p:sp>
      <p:sp>
        <p:nvSpPr>
          <p:cNvPr id="40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23165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C4EDEA6-62A6-400D-8371-94853E53A5DE}" type="slidenum">
              <a:rPr lang="en-US" altLang="en-US" sz="1400" smtClean="0"/>
              <a:pPr>
                <a:spcBef>
                  <a:spcPct val="0"/>
                </a:spcBef>
              </a:pPr>
              <a:t>10</a:t>
            </a:fld>
            <a:endParaRPr lang="en-US" altLang="en-US" sz="1400"/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3957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C4EDEA6-62A6-400D-8371-94853E53A5DE}" type="slidenum">
              <a:rPr lang="en-US" altLang="en-US" sz="1400" smtClean="0"/>
              <a:pPr>
                <a:spcBef>
                  <a:spcPct val="0"/>
                </a:spcBef>
              </a:pPr>
              <a:t>11</a:t>
            </a:fld>
            <a:endParaRPr lang="en-US" altLang="en-US" sz="1400"/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87453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C4EDEA6-62A6-400D-8371-94853E53A5DE}" type="slidenum">
              <a:rPr lang="en-US" altLang="en-US" sz="1400" smtClean="0"/>
              <a:pPr>
                <a:spcBef>
                  <a:spcPct val="0"/>
                </a:spcBef>
              </a:pPr>
              <a:t>12</a:t>
            </a:fld>
            <a:endParaRPr lang="en-US" altLang="en-US" sz="1400"/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5033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C4EDEA6-62A6-400D-8371-94853E53A5DE}" type="slidenum">
              <a:rPr lang="en-US" altLang="en-US" sz="1400" smtClean="0"/>
              <a:pPr>
                <a:spcBef>
                  <a:spcPct val="0"/>
                </a:spcBef>
              </a:pPr>
              <a:t>13</a:t>
            </a:fld>
            <a:endParaRPr lang="en-US" altLang="en-US" sz="1400"/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94947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C4EDEA6-62A6-400D-8371-94853E53A5DE}" type="slidenum">
              <a:rPr lang="en-US" altLang="en-US" sz="1400" smtClean="0"/>
              <a:pPr>
                <a:spcBef>
                  <a:spcPct val="0"/>
                </a:spcBef>
              </a:pPr>
              <a:t>14</a:t>
            </a:fld>
            <a:endParaRPr lang="en-US" altLang="en-US" sz="1400"/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57799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C4EDEA6-62A6-400D-8371-94853E53A5DE}" type="slidenum">
              <a:rPr lang="en-US" altLang="en-US" sz="1400" smtClean="0"/>
              <a:pPr>
                <a:spcBef>
                  <a:spcPct val="0"/>
                </a:spcBef>
              </a:pPr>
              <a:t>16</a:t>
            </a:fld>
            <a:endParaRPr lang="en-US" altLang="en-US" sz="1400"/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4066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C4EDEA6-62A6-400D-8371-94853E53A5DE}" type="slidenum">
              <a:rPr lang="en-US" altLang="en-US" sz="1400" smtClean="0"/>
              <a:pPr>
                <a:spcBef>
                  <a:spcPct val="0"/>
                </a:spcBef>
              </a:pPr>
              <a:t>2</a:t>
            </a:fld>
            <a:endParaRPr lang="en-US" altLang="en-US" sz="1400"/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6035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C4EDEA6-62A6-400D-8371-94853E53A5DE}" type="slidenum">
              <a:rPr lang="en-US" altLang="en-US" sz="1400" smtClean="0"/>
              <a:pPr>
                <a:spcBef>
                  <a:spcPct val="0"/>
                </a:spcBef>
              </a:pPr>
              <a:t>3</a:t>
            </a:fld>
            <a:endParaRPr lang="en-US" altLang="en-US" sz="1400"/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1114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C4EDEA6-62A6-400D-8371-94853E53A5DE}" type="slidenum">
              <a:rPr lang="en-US" altLang="en-US" sz="1400" smtClean="0"/>
              <a:pPr>
                <a:spcBef>
                  <a:spcPct val="0"/>
                </a:spcBef>
              </a:pPr>
              <a:t>4</a:t>
            </a:fld>
            <a:endParaRPr lang="en-US" altLang="en-US" sz="1400"/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5270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C4EDEA6-62A6-400D-8371-94853E53A5DE}" type="slidenum">
              <a:rPr lang="en-US" altLang="en-US" sz="1400" smtClean="0"/>
              <a:pPr>
                <a:spcBef>
                  <a:spcPct val="0"/>
                </a:spcBef>
              </a:pPr>
              <a:t>5</a:t>
            </a:fld>
            <a:endParaRPr lang="en-US" altLang="en-US" sz="1400"/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1691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C4EDEA6-62A6-400D-8371-94853E53A5DE}" type="slidenum">
              <a:rPr lang="en-US" altLang="en-US" sz="1400" smtClean="0"/>
              <a:pPr>
                <a:spcBef>
                  <a:spcPct val="0"/>
                </a:spcBef>
              </a:pPr>
              <a:t>6</a:t>
            </a:fld>
            <a:endParaRPr lang="en-US" altLang="en-US" sz="1400"/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1544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C4EDEA6-62A6-400D-8371-94853E53A5DE}" type="slidenum">
              <a:rPr lang="en-US" altLang="en-US" sz="1400" smtClean="0"/>
              <a:pPr>
                <a:spcBef>
                  <a:spcPct val="0"/>
                </a:spcBef>
              </a:pPr>
              <a:t>7</a:t>
            </a:fld>
            <a:endParaRPr lang="en-US" altLang="en-US" sz="1400"/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5640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C4EDEA6-62A6-400D-8371-94853E53A5DE}" type="slidenum">
              <a:rPr lang="en-US" altLang="en-US" sz="1400" smtClean="0"/>
              <a:pPr>
                <a:spcBef>
                  <a:spcPct val="0"/>
                </a:spcBef>
              </a:pPr>
              <a:t>8</a:t>
            </a:fld>
            <a:endParaRPr lang="en-US" altLang="en-US" sz="1400"/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988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C4EDEA6-62A6-400D-8371-94853E53A5DE}" type="slidenum">
              <a:rPr lang="en-US" altLang="en-US" sz="1400" smtClean="0"/>
              <a:pPr>
                <a:spcBef>
                  <a:spcPct val="0"/>
                </a:spcBef>
              </a:pPr>
              <a:t>9</a:t>
            </a:fld>
            <a:endParaRPr lang="en-US" altLang="en-US" sz="1400"/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7939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B89AB-B18E-4494-98D9-3C36D630CAFE}" type="datetime1">
              <a:rPr lang="el-GR" altLang="en-US" smtClean="0"/>
              <a:t>24/4/2021</a:t>
            </a:fld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HRY591 - </a:t>
            </a:r>
            <a:r>
              <a:rPr lang="el-GR" altLang="en-US"/>
              <a:t>Αναδιατασσόμενα ψηφιακά συστήματα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E8E36D-1BAF-478B-8FB7-CB7F5836AC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7534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990BC-45C8-48A3-AAC6-86EA063D2976}" type="datetime1">
              <a:rPr lang="el-GR" altLang="en-US" smtClean="0"/>
              <a:t>24/4/2021</a:t>
            </a:fld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HRY591 - </a:t>
            </a:r>
            <a:r>
              <a:rPr lang="el-GR" altLang="en-US"/>
              <a:t>Αναδιατασσόμενα ψηφιακά συστήματα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5416F9-D6AA-4330-8405-36F831FDEF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9169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49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49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D27FAC-6C0B-4E33-9632-5FC15053A6CA}" type="datetime1">
              <a:rPr lang="el-GR" altLang="en-US" smtClean="0"/>
              <a:t>24/4/2021</a:t>
            </a:fld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HRY591 - </a:t>
            </a:r>
            <a:r>
              <a:rPr lang="el-GR" altLang="en-US"/>
              <a:t>Αναδιατασσόμενα ψηφιακά συστήματα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44D70C-724B-4CBB-902D-0F5CD42320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5970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503238" y="7132637"/>
            <a:ext cx="2346325" cy="273051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EBD80C-F759-47C0-B8CE-125686B953FC}" type="datetime1">
              <a:rPr lang="el-GR" altLang="en-US" smtClean="0"/>
              <a:t>24/4/2021</a:t>
            </a:fld>
            <a:endParaRPr lang="en-US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2982912" y="7132637"/>
            <a:ext cx="4114800" cy="273051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HRY591 - </a:t>
            </a:r>
            <a:r>
              <a:rPr lang="el-GR" altLang="en-US"/>
              <a:t>Αναδιατασσόμενα ψηφιακά συστήματα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7227888" y="7132637"/>
            <a:ext cx="2346325" cy="273051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4E5853-4A2F-4836-AD05-ECCC0E4103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868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D1690-22F1-4D45-B545-4C050023D290}" type="datetime1">
              <a:rPr lang="el-GR" altLang="en-US" smtClean="0"/>
              <a:t>24/4/2021</a:t>
            </a:fld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HRY591 - </a:t>
            </a:r>
            <a:r>
              <a:rPr lang="el-GR" altLang="en-US"/>
              <a:t>Αναδιατασσόμενα ψηφιακά συστήματα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0E9EF3-B6A7-4F1D-B053-9FDAD76189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2797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66FD7D-FB5F-4A0B-8776-37BAB5E1AA23}" type="datetime1">
              <a:rPr lang="el-GR" altLang="en-US" smtClean="0"/>
              <a:t>24/4/2021</a:t>
            </a:fld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HRY591 - </a:t>
            </a:r>
            <a:r>
              <a:rPr lang="el-GR" altLang="en-US"/>
              <a:t>Αναδιατασσόμενα ψηφιακά συστήματα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FDF2F0-24C9-45E7-97D2-4800926F78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284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383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383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7A1F37-7349-484D-9F1F-DAB9397B90DD}" type="datetime1">
              <a:rPr lang="el-GR" altLang="en-US" smtClean="0"/>
              <a:t>24/4/2021</a:t>
            </a:fld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HRY591 - </a:t>
            </a:r>
            <a:r>
              <a:rPr lang="el-GR" altLang="en-US"/>
              <a:t>Αναδιατασσόμενα ψηφιακά συστήματα</a:t>
            </a: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B41054-A7B8-4D03-BF33-C4E5E6BC1D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8322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E55EF-9513-47A2-805D-34990C4F391E}" type="datetime1">
              <a:rPr lang="el-GR" altLang="en-US" smtClean="0"/>
              <a:t>24/4/2021</a:t>
            </a:fld>
            <a:endParaRPr lang="en-US" alt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HRY591 - </a:t>
            </a:r>
            <a:r>
              <a:rPr lang="el-GR" altLang="en-US"/>
              <a:t>Αναδιατασσόμενα ψηφιακά συστήματα</a:t>
            </a:r>
            <a:endParaRPr lang="en-US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E470C1-9ADC-4933-A748-F17ADBB63D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1082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17772-DE09-445D-964B-AB0B72BD0A4D}" type="datetime1">
              <a:rPr lang="el-GR" altLang="en-US" smtClean="0"/>
              <a:t>24/4/2021</a:t>
            </a:fld>
            <a:endParaRPr lang="en-US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HRY591 - </a:t>
            </a:r>
            <a:r>
              <a:rPr lang="el-GR" altLang="en-US"/>
              <a:t>Αναδιατασσόμενα ψηφιακά συστήματα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457526-C583-4F9B-8BFD-CC6A6EC4CC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5650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30C637-2950-4B71-8E07-6BEFB7FA5992}" type="datetime1">
              <a:rPr lang="el-GR" altLang="en-US" smtClean="0"/>
              <a:t>24/4/2021</a:t>
            </a:fld>
            <a:endParaRPr lang="en-US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HRY591 - </a:t>
            </a:r>
            <a:r>
              <a:rPr lang="el-GR" altLang="en-US"/>
              <a:t>Αναδιατασσόμενα ψηφιακά συστήματα</a:t>
            </a: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67AAE-FF57-4772-B8D9-9D7059ACEC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013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97D954-F2E9-4641-A7FE-BEC94BC79100}" type="datetime1">
              <a:rPr lang="el-GR" altLang="en-US" smtClean="0"/>
              <a:t>24/4/2021</a:t>
            </a:fld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HRY591 - </a:t>
            </a:r>
            <a:r>
              <a:rPr lang="el-GR" altLang="en-US"/>
              <a:t>Αναδιατασσόμενα ψηφιακά συστήματα</a:t>
            </a: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3B7199-6B0C-40C4-8C6E-6EE06119C0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6456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70F89-4C9E-42D1-973B-2D691063890A}" type="datetime1">
              <a:rPr lang="el-GR" altLang="en-US" smtClean="0"/>
              <a:t>24/4/2021</a:t>
            </a:fld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HRY591 - </a:t>
            </a:r>
            <a:r>
              <a:rPr lang="el-GR" altLang="en-US"/>
              <a:t>Αναδιατασσόμενα ψηφιακά συστήματα</a:t>
            </a: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6B211C-4219-4AEE-9073-325BBBD40F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6066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38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44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51009DE1-47E2-4CDB-A0B7-59630D4F3723}" type="datetime1">
              <a:rPr lang="el-GR" altLang="en-US" smtClean="0"/>
              <a:t>24/4/2021</a:t>
            </a:fld>
            <a:endParaRPr lang="en-US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r>
              <a:rPr lang="en-US" altLang="en-US"/>
              <a:t>HRY591 - </a:t>
            </a:r>
            <a:r>
              <a:rPr lang="el-GR" altLang="en-US"/>
              <a:t>Αναδιατασσόμενα ψηφιακά συστήματα</a:t>
            </a: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4B46DA80-A922-4E70-997D-E0FFDED604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Noto Sans CJK SC Regular" charset="0"/>
          <a:cs typeface="Noto Sans CJK SC Regular" charset="0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Noto Sans CJK SC Regular" charset="0"/>
          <a:cs typeface="Noto Sans CJK SC Regular" charset="0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Noto Sans CJK SC Regular" charset="0"/>
          <a:cs typeface="Noto Sans CJK SC Regular" charset="0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Noto Sans CJK SC Regular" charset="0"/>
          <a:cs typeface="Noto Sans CJK SC Regular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Noto Sans CJK SC Regular" charset="0"/>
          <a:cs typeface="Noto Sans CJK SC Regular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Noto Sans CJK SC Regular" charset="0"/>
          <a:cs typeface="Noto Sans CJK SC Regular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Noto Sans CJK SC Regular" charset="0"/>
          <a:cs typeface="Noto Sans CJK SC Regular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Noto Sans CJK SC Regular" charset="0"/>
          <a:cs typeface="Noto Sans CJK SC Regular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subTitle"/>
          </p:nvPr>
        </p:nvSpPr>
        <p:spPr>
          <a:xfrm>
            <a:off x="503238" y="1768475"/>
            <a:ext cx="9070975" cy="4384675"/>
          </a:xfrm>
        </p:spPr>
        <p:txBody>
          <a:bodyPr tIns="28448"/>
          <a:lstStyle/>
          <a:p>
            <a:pPr marL="22860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Comparison of Deep Learning models for the detection of objects on UAV-based images.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endParaRPr lang="en-US" altLang="en-US" sz="2400" dirty="0"/>
          </a:p>
          <a:p>
            <a:pPr eaLnBrk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endParaRPr lang="en-US" altLang="en-US" sz="2400" dirty="0"/>
          </a:p>
          <a:p>
            <a:pPr eaLnBrk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endParaRPr lang="en-US" altLang="en-US" sz="2400" dirty="0"/>
          </a:p>
          <a:p>
            <a:pPr eaLnBrk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Trimas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Christos</a:t>
            </a:r>
          </a:p>
          <a:p>
            <a:pPr eaLnBrk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endParaRPr lang="el-GR" altLang="en-US" sz="2400" dirty="0"/>
          </a:p>
          <a:p>
            <a:pPr eaLnBrk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Thesis so far</a:t>
            </a:r>
            <a:r>
              <a:rPr lang="en-US" altLang="en-US" sz="2400" dirty="0"/>
              <a:t>.</a:t>
            </a:r>
          </a:p>
          <a:p>
            <a:pPr eaLnBrk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endParaRPr lang="en-US" altLang="en-US" sz="2400" dirty="0"/>
          </a:p>
          <a:p>
            <a:pPr eaLnBrk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endParaRPr lang="en-US" alt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63" y="122237"/>
            <a:ext cx="2095500" cy="105727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12BCB8A-B498-468C-9C23-15601E7668E7}" type="datetime1">
              <a:rPr lang="el-GR" altLang="en-US" smtClean="0"/>
              <a:t>24/4/2021</a:t>
            </a:fld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14E5853-4A2F-4836-AD05-ECCC0E4103DA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2982912" y="7132637"/>
            <a:ext cx="4343400" cy="273051"/>
          </a:xfrm>
        </p:spPr>
        <p:txBody>
          <a:bodyPr/>
          <a:lstStyle/>
          <a:p>
            <a:pPr>
              <a:defRPr/>
            </a:pPr>
            <a:r>
              <a:rPr lang="el-GR" altLang="en-US" dirty="0"/>
              <a:t>Εργαστήριο Ψηφιακής Επεξεργασίας </a:t>
            </a:r>
            <a:r>
              <a:rPr lang="el-GR" altLang="en-US" dirty="0" err="1"/>
              <a:t>Σηµάτων</a:t>
            </a:r>
            <a:r>
              <a:rPr lang="el-GR" altLang="en-US" dirty="0"/>
              <a:t> και Εικόνας</a:t>
            </a:r>
            <a:endParaRPr lang="en-US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 txBox="1">
            <a:spLocks noChangeArrowheads="1"/>
          </p:cNvSpPr>
          <p:nvPr/>
        </p:nvSpPr>
        <p:spPr bwMode="auto">
          <a:xfrm>
            <a:off x="-13989" y="531813"/>
            <a:ext cx="10080625" cy="687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28448" rIns="0" bIns="0"/>
          <a:lstStyle>
            <a:lvl1pPr marL="457200" indent="-457200"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 marL="1200150" indent="-457200"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 marL="1600200" indent="-457200"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marL="0" indent="0" eaLnBrk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3073" name="Rectangle 1"/>
          <p:cNvSpPr>
            <a:spLocks noGrp="1" noChangeArrowheads="1"/>
          </p:cNvSpPr>
          <p:nvPr>
            <p:ph type="subTitle"/>
          </p:nvPr>
        </p:nvSpPr>
        <p:spPr>
          <a:xfrm>
            <a:off x="0" y="0"/>
            <a:ext cx="10080625" cy="685800"/>
          </a:xfrm>
        </p:spPr>
        <p:txBody>
          <a:bodyPr tIns="28448"/>
          <a:lstStyle/>
          <a:p>
            <a:pPr algn="l" eaLnBrk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Bounding Box Regression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E4F14A6-07DA-4067-851D-A87F8A5D4135}" type="datetime1">
              <a:rPr lang="el-GR" altLang="en-US" smtClean="0"/>
              <a:t>28/4/2021</a:t>
            </a:fld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14E5853-4A2F-4836-AD05-ECCC0E4103DA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2982912" y="7132637"/>
            <a:ext cx="4343400" cy="273051"/>
          </a:xfrm>
        </p:spPr>
        <p:txBody>
          <a:bodyPr/>
          <a:lstStyle/>
          <a:p>
            <a:pPr>
              <a:defRPr/>
            </a:pPr>
            <a:r>
              <a:rPr lang="el-GR" altLang="en-US" dirty="0"/>
              <a:t>Εργαστήριο Ψηφιακής Επεξεργασίας </a:t>
            </a:r>
            <a:r>
              <a:rPr lang="el-GR" altLang="en-US" dirty="0" err="1"/>
              <a:t>Σηµάτων</a:t>
            </a:r>
            <a:r>
              <a:rPr lang="el-GR" altLang="en-US" dirty="0"/>
              <a:t> και Εικόνας</a:t>
            </a:r>
            <a:endParaRPr lang="en-US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19151C-85EF-4B7A-A02B-50856E46E77C}"/>
              </a:ext>
            </a:extLst>
          </p:cNvPr>
          <p:cNvSpPr txBox="1"/>
          <p:nvPr/>
        </p:nvSpPr>
        <p:spPr>
          <a:xfrm>
            <a:off x="620712" y="3627437"/>
            <a:ext cx="883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Identical design, ends in 4A linear outputs per spatial location.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Predicts the relative offset between anchor and the ground truth box.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77A0FA81-B0AB-443A-A22D-79C38CBB4B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733" y="685800"/>
            <a:ext cx="5545757" cy="286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2987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 txBox="1">
            <a:spLocks noChangeArrowheads="1"/>
          </p:cNvSpPr>
          <p:nvPr/>
        </p:nvSpPr>
        <p:spPr bwMode="auto">
          <a:xfrm>
            <a:off x="-13989" y="531813"/>
            <a:ext cx="10080625" cy="687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28448" rIns="0" bIns="0"/>
          <a:lstStyle>
            <a:lvl1pPr marL="457200" indent="-457200"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 marL="1200150" indent="-457200"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 marL="1600200" indent="-457200"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marL="0" indent="0" eaLnBrk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3073" name="Rectangle 1"/>
          <p:cNvSpPr>
            <a:spLocks noGrp="1" noChangeArrowheads="1"/>
          </p:cNvSpPr>
          <p:nvPr>
            <p:ph type="subTitle"/>
          </p:nvPr>
        </p:nvSpPr>
        <p:spPr>
          <a:xfrm>
            <a:off x="0" y="0"/>
            <a:ext cx="10080625" cy="685800"/>
          </a:xfrm>
        </p:spPr>
        <p:txBody>
          <a:bodyPr tIns="28448"/>
          <a:lstStyle/>
          <a:p>
            <a:pPr algn="l" eaLnBrk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Loss Function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E4F14A6-07DA-4067-851D-A87F8A5D4135}" type="datetime1">
              <a:rPr lang="el-GR" altLang="en-US" smtClean="0"/>
              <a:t>24/4/2021</a:t>
            </a:fld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14E5853-4A2F-4836-AD05-ECCC0E4103DA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2982912" y="7132637"/>
            <a:ext cx="4343400" cy="273051"/>
          </a:xfrm>
        </p:spPr>
        <p:txBody>
          <a:bodyPr/>
          <a:lstStyle/>
          <a:p>
            <a:pPr>
              <a:defRPr/>
            </a:pPr>
            <a:r>
              <a:rPr lang="el-GR" altLang="en-US" dirty="0"/>
              <a:t>Εργαστήριο Ψηφιακής Επεξεργασίας </a:t>
            </a:r>
            <a:r>
              <a:rPr lang="el-GR" altLang="en-US" dirty="0" err="1"/>
              <a:t>Σηµάτων</a:t>
            </a:r>
            <a:r>
              <a:rPr lang="el-GR" altLang="en-US" dirty="0"/>
              <a:t> και Εικόνας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6B7C95-7824-4425-9A31-2B0C292303D8}"/>
                  </a:ext>
                </a:extLst>
              </p:cNvPr>
              <p:cNvSpPr txBox="1"/>
              <p:nvPr/>
            </p:nvSpPr>
            <p:spPr>
              <a:xfrm>
                <a:off x="620712" y="960437"/>
                <a:ext cx="883920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RetinaNet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uses a modified cross-entropy (CE) loss function, called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Focal Loss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that reduces the contribution from easy examples and increases the importance of correcting misclassified examples.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Focal Loss: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𝐹𝐿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l-G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l-G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l-G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l-G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l-G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l-GR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log</m:t>
                      </m:r>
                      <m:r>
                        <a:rPr lang="el-GR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⁡</m:t>
                      </m:r>
                      <m:r>
                        <a:rPr lang="el-G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l-G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l-G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l-G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6B7C95-7824-4425-9A31-2B0C29230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12" y="960437"/>
                <a:ext cx="8839200" cy="2585323"/>
              </a:xfrm>
              <a:prstGeom prst="rect">
                <a:avLst/>
              </a:prstGeom>
              <a:blipFill>
                <a:blip r:embed="rId3"/>
                <a:stretch>
                  <a:fillRect l="-621" t="-1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Εικόνα 6">
            <a:extLst>
              <a:ext uri="{FF2B5EF4-FFF2-40B4-BE49-F238E27FC236}">
                <a16:creationId xmlns:a16="http://schemas.microsoft.com/office/drawing/2014/main" id="{E89066EF-D7E9-480B-BB41-0F97A95BF3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312" y="3170237"/>
            <a:ext cx="5867400" cy="289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944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 txBox="1">
            <a:spLocks noChangeArrowheads="1"/>
          </p:cNvSpPr>
          <p:nvPr/>
        </p:nvSpPr>
        <p:spPr bwMode="auto">
          <a:xfrm>
            <a:off x="-13989" y="531813"/>
            <a:ext cx="10080625" cy="687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28448" rIns="0" bIns="0"/>
          <a:lstStyle>
            <a:lvl1pPr marL="457200" indent="-457200"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 marL="1200150" indent="-457200"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 marL="1600200" indent="-457200"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marL="0" indent="0" eaLnBrk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3073" name="Rectangle 1"/>
          <p:cNvSpPr>
            <a:spLocks noGrp="1" noChangeArrowheads="1"/>
          </p:cNvSpPr>
          <p:nvPr>
            <p:ph type="subTitle"/>
          </p:nvPr>
        </p:nvSpPr>
        <p:spPr>
          <a:xfrm>
            <a:off x="0" y="0"/>
            <a:ext cx="10080625" cy="685800"/>
          </a:xfrm>
        </p:spPr>
        <p:txBody>
          <a:bodyPr tIns="28448"/>
          <a:lstStyle/>
          <a:p>
            <a:pPr algn="l" eaLnBrk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Loss Function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E4F14A6-07DA-4067-851D-A87F8A5D4135}" type="datetime1">
              <a:rPr lang="el-GR" altLang="en-US" smtClean="0"/>
              <a:t>28/4/2021</a:t>
            </a:fld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14E5853-4A2F-4836-AD05-ECCC0E4103DA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2982912" y="7132637"/>
            <a:ext cx="4343400" cy="273051"/>
          </a:xfrm>
        </p:spPr>
        <p:txBody>
          <a:bodyPr/>
          <a:lstStyle/>
          <a:p>
            <a:pPr>
              <a:defRPr/>
            </a:pPr>
            <a:r>
              <a:rPr lang="el-GR" altLang="en-US" dirty="0"/>
              <a:t>Εργαστήριο Ψηφιακής Επεξεργασίας </a:t>
            </a:r>
            <a:r>
              <a:rPr lang="el-GR" altLang="en-US" dirty="0" err="1"/>
              <a:t>Σηµάτων</a:t>
            </a:r>
            <a:r>
              <a:rPr lang="el-GR" altLang="en-US" dirty="0"/>
              <a:t> και Εικόνας</a:t>
            </a:r>
            <a:endParaRPr lang="en-US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6B7C95-7824-4425-9A31-2B0C292303D8}"/>
                  </a:ext>
                </a:extLst>
              </p:cNvPr>
              <p:cNvSpPr txBox="1"/>
              <p:nvPr/>
            </p:nvSpPr>
            <p:spPr>
              <a:xfrm>
                <a:off x="620712" y="960437"/>
                <a:ext cx="8839200" cy="3610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bbox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regression network uses smooth L1(least absolute deviation or least absolute error) as loss function.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Goal: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Minimize the absolute difference between the target value and the estimated value.</a:t>
                </a: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Smooth L1: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𝑠𝐿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1=</m:t>
                      </m:r>
                      <m:d>
                        <m:dPr>
                          <m:begChr m:val="{"/>
                          <m:endChr m:val=""/>
                          <m:ctrlPr>
                            <a:rPr lang="el-GR" sz="180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l-GR" sz="180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l-GR" sz="180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x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  </m:t>
                              </m:r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𝑖𝑓</m:t>
                              </m:r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l-GR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x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  <m:r>
                                <a:rPr lang="el-G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l-GR" sz="180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l-GR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b="0" i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α</m:t>
                                      </m:r>
                                    </m:e>
                                  </m:d>
                                </m:den>
                              </m:f>
                              <m:sSup>
                                <m:sSupPr>
                                  <m:ctrlP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𝑒𝑙𝑠𝑒</m:t>
                              </m:r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𝑖𝑓</m:t>
                              </m:r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l-GR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x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6B7C95-7824-4425-9A31-2B0C29230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12" y="960437"/>
                <a:ext cx="8839200" cy="3610989"/>
              </a:xfrm>
              <a:prstGeom prst="rect">
                <a:avLst/>
              </a:prstGeom>
              <a:blipFill>
                <a:blip r:embed="rId3"/>
                <a:stretch>
                  <a:fillRect l="-621" t="-10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31914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 txBox="1">
            <a:spLocks noChangeArrowheads="1"/>
          </p:cNvSpPr>
          <p:nvPr/>
        </p:nvSpPr>
        <p:spPr bwMode="auto">
          <a:xfrm>
            <a:off x="-13989" y="531813"/>
            <a:ext cx="10080625" cy="687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28448" rIns="0" bIns="0"/>
          <a:lstStyle>
            <a:lvl1pPr marL="457200" indent="-457200"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 marL="1200150" indent="-457200"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 marL="1600200" indent="-457200"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marL="0" indent="0" eaLnBrk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3073" name="Rectangle 1"/>
          <p:cNvSpPr>
            <a:spLocks noGrp="1" noChangeArrowheads="1"/>
          </p:cNvSpPr>
          <p:nvPr>
            <p:ph type="subTitle"/>
          </p:nvPr>
        </p:nvSpPr>
        <p:spPr>
          <a:xfrm>
            <a:off x="0" y="0"/>
            <a:ext cx="10080625" cy="685800"/>
          </a:xfrm>
        </p:spPr>
        <p:txBody>
          <a:bodyPr tIns="28448"/>
          <a:lstStyle/>
          <a:p>
            <a:pPr algn="l" eaLnBrk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RetinaNet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Training/Evaluation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E4F14A6-07DA-4067-851D-A87F8A5D4135}" type="datetime1">
              <a:rPr lang="el-GR" altLang="en-US" smtClean="0"/>
              <a:t>29/4/2021</a:t>
            </a:fld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14E5853-4A2F-4836-AD05-ECCC0E4103DA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2982912" y="7132637"/>
            <a:ext cx="4343400" cy="273051"/>
          </a:xfrm>
        </p:spPr>
        <p:txBody>
          <a:bodyPr/>
          <a:lstStyle/>
          <a:p>
            <a:pPr>
              <a:defRPr/>
            </a:pPr>
            <a:r>
              <a:rPr lang="el-GR" altLang="en-US" dirty="0"/>
              <a:t>Εργαστήριο Ψηφιακής Επεξεργασίας </a:t>
            </a:r>
            <a:r>
              <a:rPr lang="el-GR" altLang="en-US" dirty="0" err="1"/>
              <a:t>Σηµάτων</a:t>
            </a:r>
            <a:r>
              <a:rPr lang="el-GR" altLang="en-US" dirty="0"/>
              <a:t> και Εικόνας</a:t>
            </a:r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B7C95-7824-4425-9A31-2B0C292303D8}"/>
              </a:ext>
            </a:extLst>
          </p:cNvPr>
          <p:cNvSpPr txBox="1"/>
          <p:nvPr/>
        </p:nvSpPr>
        <p:spPr>
          <a:xfrm>
            <a:off x="620712" y="960437"/>
            <a:ext cx="883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dataset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annotations were used, of which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for training and the rest for evaluation.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Learning: weights from coco dataset. Frozen backbone.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methods of training(Simple split, k-fold).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Πίνακας 7">
            <a:extLst>
              <a:ext uri="{FF2B5EF4-FFF2-40B4-BE49-F238E27FC236}">
                <a16:creationId xmlns:a16="http://schemas.microsoft.com/office/drawing/2014/main" id="{CD6FF161-91B1-44C3-9E88-7602A9C5C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766030"/>
              </p:ext>
            </p:extLst>
          </p:nvPr>
        </p:nvGraphicFramePr>
        <p:xfrm>
          <a:off x="1306512" y="3268761"/>
          <a:ext cx="672041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209">
                  <a:extLst>
                    <a:ext uri="{9D8B030D-6E8A-4147-A177-3AD203B41FA5}">
                      <a16:colId xmlns:a16="http://schemas.microsoft.com/office/drawing/2014/main" val="2073947876"/>
                    </a:ext>
                  </a:extLst>
                </a:gridCol>
                <a:gridCol w="3360209">
                  <a:extLst>
                    <a:ext uri="{9D8B030D-6E8A-4147-A177-3AD203B41FA5}">
                      <a16:colId xmlns:a16="http://schemas.microsoft.com/office/drawing/2014/main" val="18920835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Simple split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295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609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32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865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F_1 score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485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16604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 txBox="1">
            <a:spLocks noChangeArrowheads="1"/>
          </p:cNvSpPr>
          <p:nvPr/>
        </p:nvSpPr>
        <p:spPr bwMode="auto">
          <a:xfrm>
            <a:off x="-13989" y="531813"/>
            <a:ext cx="10080625" cy="687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28448" rIns="0" bIns="0"/>
          <a:lstStyle>
            <a:lvl1pPr marL="457200" indent="-457200"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 marL="1200150" indent="-457200"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 marL="1600200" indent="-457200"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marL="0" indent="0" eaLnBrk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3073" name="Rectangle 1"/>
          <p:cNvSpPr>
            <a:spLocks noGrp="1" noChangeArrowheads="1"/>
          </p:cNvSpPr>
          <p:nvPr>
            <p:ph type="subTitle"/>
          </p:nvPr>
        </p:nvSpPr>
        <p:spPr>
          <a:xfrm>
            <a:off x="0" y="0"/>
            <a:ext cx="10080625" cy="685800"/>
          </a:xfrm>
        </p:spPr>
        <p:txBody>
          <a:bodyPr tIns="28448"/>
          <a:lstStyle/>
          <a:p>
            <a:pPr algn="l" eaLnBrk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RetinaNet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Training/Evaluation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E4F14A6-07DA-4067-851D-A87F8A5D4135}" type="datetime1">
              <a:rPr lang="el-GR" altLang="en-US" smtClean="0"/>
              <a:t>29/4/2021</a:t>
            </a:fld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14E5853-4A2F-4836-AD05-ECCC0E4103DA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2982912" y="7132637"/>
            <a:ext cx="4343400" cy="273051"/>
          </a:xfrm>
        </p:spPr>
        <p:txBody>
          <a:bodyPr/>
          <a:lstStyle/>
          <a:p>
            <a:pPr>
              <a:defRPr/>
            </a:pPr>
            <a:r>
              <a:rPr lang="el-GR" altLang="en-US" dirty="0"/>
              <a:t>Εργαστήριο Ψηφιακής Επεξεργασίας </a:t>
            </a:r>
            <a:r>
              <a:rPr lang="el-GR" altLang="en-US" dirty="0" err="1"/>
              <a:t>Σηµάτων</a:t>
            </a:r>
            <a:r>
              <a:rPr lang="el-GR" altLang="en-US" dirty="0"/>
              <a:t> και Εικόνας</a:t>
            </a:r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B7C95-7824-4425-9A31-2B0C292303D8}"/>
              </a:ext>
            </a:extLst>
          </p:cNvPr>
          <p:cNvSpPr txBox="1"/>
          <p:nvPr/>
        </p:nvSpPr>
        <p:spPr>
          <a:xfrm>
            <a:off x="620712" y="960437"/>
            <a:ext cx="883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7-fold cross validation.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Shuffle before training.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Πίνακας 7">
            <a:extLst>
              <a:ext uri="{FF2B5EF4-FFF2-40B4-BE49-F238E27FC236}">
                <a16:creationId xmlns:a16="http://schemas.microsoft.com/office/drawing/2014/main" id="{CD6FF161-91B1-44C3-9E88-7602A9C5C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475228"/>
              </p:ext>
            </p:extLst>
          </p:nvPr>
        </p:nvGraphicFramePr>
        <p:xfrm>
          <a:off x="1306512" y="3268761"/>
          <a:ext cx="672041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209">
                  <a:extLst>
                    <a:ext uri="{9D8B030D-6E8A-4147-A177-3AD203B41FA5}">
                      <a16:colId xmlns:a16="http://schemas.microsoft.com/office/drawing/2014/main" val="2073947876"/>
                    </a:ext>
                  </a:extLst>
                </a:gridCol>
                <a:gridCol w="3360209">
                  <a:extLst>
                    <a:ext uri="{9D8B030D-6E8A-4147-A177-3AD203B41FA5}">
                      <a16:colId xmlns:a16="http://schemas.microsoft.com/office/drawing/2014/main" val="18920835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7-fold/shuffle before training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295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609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32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865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F_1 score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485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20413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1C34D659-E660-4519-8FF2-D09D2882A0C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29/04/2021</a:t>
            </a:r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FB034099-E290-4619-BC76-BEB584BF179E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982912" y="7029839"/>
            <a:ext cx="4800600" cy="375849"/>
          </a:xfrm>
        </p:spPr>
        <p:txBody>
          <a:bodyPr/>
          <a:lstStyle/>
          <a:p>
            <a:pPr>
              <a:defRPr/>
            </a:pPr>
            <a:r>
              <a:rPr lang="el-GR" altLang="en-US" dirty="0"/>
              <a:t>Εργαστήριο Ψηφιακής Επεξεργασίας </a:t>
            </a:r>
            <a:r>
              <a:rPr lang="el-GR" altLang="en-US" dirty="0" err="1"/>
              <a:t>Σηµάτων</a:t>
            </a:r>
            <a:r>
              <a:rPr lang="el-GR" altLang="en-US" dirty="0"/>
              <a:t> και</a:t>
            </a:r>
            <a:r>
              <a:rPr lang="en-US" altLang="en-US" dirty="0"/>
              <a:t> </a:t>
            </a:r>
            <a:r>
              <a:rPr lang="el-GR" altLang="en-US" dirty="0"/>
              <a:t>Εικόνας</a:t>
            </a:r>
            <a:endParaRPr lang="en-US" altLang="en-US" dirty="0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FA51A4E4-0133-4015-8F0E-2FD1E02498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14E5853-4A2F-4836-AD05-ECCC0E4103DA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444755-58A8-4566-B140-DDA568ED842B}"/>
              </a:ext>
            </a:extLst>
          </p:cNvPr>
          <p:cNvSpPr txBox="1"/>
          <p:nvPr/>
        </p:nvSpPr>
        <p:spPr>
          <a:xfrm>
            <a:off x="3821112" y="6446837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detection</a:t>
            </a: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A53C7CBA-1647-4D7F-B700-9F625A795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112" y="350837"/>
            <a:ext cx="7620000" cy="585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03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 txBox="1">
            <a:spLocks noChangeArrowheads="1"/>
          </p:cNvSpPr>
          <p:nvPr/>
        </p:nvSpPr>
        <p:spPr bwMode="auto">
          <a:xfrm>
            <a:off x="-13989" y="531813"/>
            <a:ext cx="10080625" cy="687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28448" rIns="0" bIns="0"/>
          <a:lstStyle>
            <a:lvl1pPr marL="457200" indent="-457200"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 marL="1200150" indent="-457200"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 marL="1600200" indent="-457200"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marL="0" indent="0" eaLnBrk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3073" name="Rectangle 1"/>
          <p:cNvSpPr>
            <a:spLocks noGrp="1" noChangeArrowheads="1"/>
          </p:cNvSpPr>
          <p:nvPr>
            <p:ph type="subTitle"/>
          </p:nvPr>
        </p:nvSpPr>
        <p:spPr>
          <a:xfrm>
            <a:off x="0" y="0"/>
            <a:ext cx="10080625" cy="685800"/>
          </a:xfrm>
        </p:spPr>
        <p:txBody>
          <a:bodyPr tIns="28448"/>
          <a:lstStyle/>
          <a:p>
            <a:pPr algn="l" eaLnBrk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E4F14A6-07DA-4067-851D-A87F8A5D4135}" type="datetime1">
              <a:rPr lang="el-GR" altLang="en-US" smtClean="0"/>
              <a:t>29/4/2021</a:t>
            </a:fld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14E5853-4A2F-4836-AD05-ECCC0E4103DA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2982912" y="7132637"/>
            <a:ext cx="4343400" cy="273051"/>
          </a:xfrm>
        </p:spPr>
        <p:txBody>
          <a:bodyPr/>
          <a:lstStyle/>
          <a:p>
            <a:pPr>
              <a:defRPr/>
            </a:pPr>
            <a:r>
              <a:rPr lang="el-GR" altLang="en-US" dirty="0"/>
              <a:t>Εργαστήριο Ψηφιακής Επεξεργασίας </a:t>
            </a:r>
            <a:r>
              <a:rPr lang="el-GR" altLang="en-US" dirty="0" err="1"/>
              <a:t>Σηµάτων</a:t>
            </a:r>
            <a:r>
              <a:rPr lang="el-GR" altLang="en-US" dirty="0"/>
              <a:t> και Εικόνας</a:t>
            </a:r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B7C95-7824-4425-9A31-2B0C292303D8}"/>
              </a:ext>
            </a:extLst>
          </p:cNvPr>
          <p:cNvSpPr txBox="1"/>
          <p:nvPr/>
        </p:nvSpPr>
        <p:spPr>
          <a:xfrm>
            <a:off x="620712" y="960437"/>
            <a:ext cx="883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classifier with ML SVM 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else?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Regression Net 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else?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Regression Loss 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else?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Ideas?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8955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 txBox="1">
            <a:spLocks noChangeArrowheads="1"/>
          </p:cNvSpPr>
          <p:nvPr/>
        </p:nvSpPr>
        <p:spPr bwMode="auto">
          <a:xfrm>
            <a:off x="0" y="685800"/>
            <a:ext cx="10080625" cy="687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28448" rIns="0" bIns="0"/>
          <a:lstStyle>
            <a:lvl1pPr marL="457200" indent="-457200"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 marL="1200150" indent="-457200"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 marL="1600200" indent="-457200"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marL="0" indent="0" eaLnBrk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3073" name="Rectangle 1"/>
          <p:cNvSpPr>
            <a:spLocks noGrp="1" noChangeArrowheads="1"/>
          </p:cNvSpPr>
          <p:nvPr>
            <p:ph type="subTitle"/>
          </p:nvPr>
        </p:nvSpPr>
        <p:spPr>
          <a:xfrm>
            <a:off x="0" y="0"/>
            <a:ext cx="10080625" cy="685800"/>
          </a:xfrm>
        </p:spPr>
        <p:txBody>
          <a:bodyPr tIns="28448"/>
          <a:lstStyle/>
          <a:p>
            <a:pPr algn="l" eaLnBrk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vs Single Stage detectors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E4F14A6-07DA-4067-851D-A87F8A5D4135}" type="datetime1">
              <a:rPr lang="el-GR" altLang="en-US" smtClean="0"/>
              <a:t>24/4/2021</a:t>
            </a:fld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14E5853-4A2F-4836-AD05-ECCC0E4103DA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2982912" y="7132637"/>
            <a:ext cx="4343400" cy="273051"/>
          </a:xfrm>
        </p:spPr>
        <p:txBody>
          <a:bodyPr/>
          <a:lstStyle/>
          <a:p>
            <a:pPr>
              <a:defRPr/>
            </a:pPr>
            <a:r>
              <a:rPr lang="el-GR" altLang="en-US" dirty="0"/>
              <a:t>Εργαστήριο Ψηφιακής Επεξεργασίας </a:t>
            </a:r>
            <a:r>
              <a:rPr lang="el-GR" altLang="en-US" dirty="0" err="1"/>
              <a:t>Σηµάτων</a:t>
            </a:r>
            <a:r>
              <a:rPr lang="el-GR" altLang="en-US" dirty="0"/>
              <a:t> και Εικόνας</a:t>
            </a:r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365629-2D5A-482B-B708-ADEAB170BA9D}"/>
              </a:ext>
            </a:extLst>
          </p:cNvPr>
          <p:cNvSpPr txBox="1"/>
          <p:nvPr/>
        </p:nvSpPr>
        <p:spPr>
          <a:xfrm>
            <a:off x="503238" y="1189037"/>
            <a:ext cx="85756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Idea: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 = localization + classification.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approach for OD: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CNNs, unsupervised object detection, no need to predefine features.</a:t>
            </a:r>
          </a:p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Stage detectors: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First stage generates a sparse set of candidate proposals that should contain  all objects while filtering out the majority of negative locations. Second stage classifies the proposals into classes.</a:t>
            </a:r>
          </a:p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Stage detectors: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a single pass through the Neural Network and predicts all the bounding boxes in one go. They have been tuned for speed, but their accuracy trails that of two stage methods.</a:t>
            </a:r>
          </a:p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RetinaNet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Single Stage detector. It consists of a backbone network (Resnet50 + FPN) and two FCN, one for classification and one for bounding box regression.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F47866-AAA6-4444-8F8A-0C3D046595D0}"/>
              </a:ext>
            </a:extLst>
          </p:cNvPr>
          <p:cNvSpPr txBox="1"/>
          <p:nvPr/>
        </p:nvSpPr>
        <p:spPr>
          <a:xfrm>
            <a:off x="3973512" y="6401139"/>
            <a:ext cx="236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8952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 txBox="1">
            <a:spLocks noChangeArrowheads="1"/>
          </p:cNvSpPr>
          <p:nvPr/>
        </p:nvSpPr>
        <p:spPr bwMode="auto">
          <a:xfrm>
            <a:off x="0" y="685800"/>
            <a:ext cx="10080625" cy="687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28448" rIns="0" bIns="0"/>
          <a:lstStyle>
            <a:lvl1pPr marL="457200" indent="-457200"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 marL="1200150" indent="-457200"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 marL="1600200" indent="-457200"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l-G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</a:t>
            </a:r>
            <a:endParaRPr lang="el-G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el-G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</p:txBody>
      </p:sp>
      <p:sp>
        <p:nvSpPr>
          <p:cNvPr id="3073" name="Rectangle 1"/>
          <p:cNvSpPr>
            <a:spLocks noGrp="1" noChangeArrowheads="1"/>
          </p:cNvSpPr>
          <p:nvPr>
            <p:ph type="subTitle"/>
          </p:nvPr>
        </p:nvSpPr>
        <p:spPr>
          <a:xfrm>
            <a:off x="0" y="0"/>
            <a:ext cx="10080625" cy="685800"/>
          </a:xfrm>
        </p:spPr>
        <p:txBody>
          <a:bodyPr tIns="28448"/>
          <a:lstStyle/>
          <a:p>
            <a:pPr algn="l" eaLnBrk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RetinaNet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E4F14A6-07DA-4067-851D-A87F8A5D4135}" type="datetime1">
              <a:rPr lang="el-GR" altLang="en-US" smtClean="0"/>
              <a:t>24/4/2021</a:t>
            </a:fld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14E5853-4A2F-4836-AD05-ECCC0E4103DA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2982912" y="7132637"/>
            <a:ext cx="4343400" cy="273051"/>
          </a:xfrm>
        </p:spPr>
        <p:txBody>
          <a:bodyPr/>
          <a:lstStyle/>
          <a:p>
            <a:pPr>
              <a:defRPr/>
            </a:pPr>
            <a:r>
              <a:rPr lang="el-GR" altLang="en-US" dirty="0"/>
              <a:t>Εργαστήριο Ψηφιακής Επεξεργασίας </a:t>
            </a:r>
            <a:r>
              <a:rPr lang="el-GR" altLang="en-US" dirty="0" err="1"/>
              <a:t>Σηµάτων</a:t>
            </a:r>
            <a:r>
              <a:rPr lang="el-GR" altLang="en-US" dirty="0"/>
              <a:t> και Εικόνας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974752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 txBox="1">
            <a:spLocks noChangeArrowheads="1"/>
          </p:cNvSpPr>
          <p:nvPr/>
        </p:nvSpPr>
        <p:spPr bwMode="auto">
          <a:xfrm>
            <a:off x="-13989" y="531813"/>
            <a:ext cx="10080625" cy="687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28448" rIns="0" bIns="0"/>
          <a:lstStyle>
            <a:lvl1pPr marL="457200" indent="-457200"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 marL="1200150" indent="-457200"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 marL="1600200" indent="-457200"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marL="0" indent="0" eaLnBrk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3073" name="Rectangle 1"/>
          <p:cNvSpPr>
            <a:spLocks noGrp="1" noChangeArrowheads="1"/>
          </p:cNvSpPr>
          <p:nvPr>
            <p:ph type="subTitle"/>
          </p:nvPr>
        </p:nvSpPr>
        <p:spPr>
          <a:xfrm>
            <a:off x="0" y="0"/>
            <a:ext cx="10080625" cy="685800"/>
          </a:xfrm>
        </p:spPr>
        <p:txBody>
          <a:bodyPr tIns="28448"/>
          <a:lstStyle/>
          <a:p>
            <a:pPr algn="l" eaLnBrk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RetinaNet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E4F14A6-07DA-4067-851D-A87F8A5D4135}" type="datetime1">
              <a:rPr lang="el-GR" altLang="en-US" smtClean="0"/>
              <a:t>24/4/2021</a:t>
            </a:fld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14E5853-4A2F-4836-AD05-ECCC0E4103DA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2982912" y="7132637"/>
            <a:ext cx="4343400" cy="273051"/>
          </a:xfrm>
        </p:spPr>
        <p:txBody>
          <a:bodyPr/>
          <a:lstStyle/>
          <a:p>
            <a:pPr>
              <a:defRPr/>
            </a:pPr>
            <a:r>
              <a:rPr lang="el-GR" altLang="en-US" dirty="0"/>
              <a:t>Εργαστήριο Ψηφιακής Επεξεργασίας </a:t>
            </a:r>
            <a:r>
              <a:rPr lang="el-GR" altLang="en-US" dirty="0" err="1"/>
              <a:t>Σηµάτων</a:t>
            </a:r>
            <a:r>
              <a:rPr lang="el-GR" altLang="en-US" dirty="0"/>
              <a:t> και Εικόνας</a:t>
            </a:r>
            <a:endParaRPr lang="en-US" altLang="en-US" dirty="0"/>
          </a:p>
        </p:txBody>
      </p:sp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38063A54-2552-4DF0-935B-147FA7E945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12" y="960437"/>
            <a:ext cx="8428265" cy="2133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619151C-85EF-4B7A-A02B-50856E46E77C}"/>
              </a:ext>
            </a:extLst>
          </p:cNvPr>
          <p:cNvSpPr txBox="1"/>
          <p:nvPr/>
        </p:nvSpPr>
        <p:spPr>
          <a:xfrm>
            <a:off x="620712" y="3703637"/>
            <a:ext cx="8839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one stage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RetinaNetwork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architecture, uses a Feature Pyramid Network on top of a feedforward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ResNet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architecture as backbone, in order to generate a rich, multi-scale convolutional feature pyramid.</a:t>
            </a:r>
          </a:p>
          <a:p>
            <a:endParaRPr lang="en-US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Fully Connected Network (top for classification, bottom for box regression) are attached to each FPN level and the parameters of this subnet are shared across all pyramid levels.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1537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 txBox="1">
            <a:spLocks noChangeArrowheads="1"/>
          </p:cNvSpPr>
          <p:nvPr/>
        </p:nvSpPr>
        <p:spPr bwMode="auto">
          <a:xfrm>
            <a:off x="-13989" y="531813"/>
            <a:ext cx="10080625" cy="687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28448" rIns="0" bIns="0"/>
          <a:lstStyle>
            <a:lvl1pPr marL="457200" indent="-457200"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 marL="1200150" indent="-457200"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 marL="1600200" indent="-457200"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marL="0" indent="0" eaLnBrk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3073" name="Rectangle 1"/>
          <p:cNvSpPr>
            <a:spLocks noGrp="1" noChangeArrowheads="1"/>
          </p:cNvSpPr>
          <p:nvPr>
            <p:ph type="subTitle"/>
          </p:nvPr>
        </p:nvSpPr>
        <p:spPr>
          <a:xfrm>
            <a:off x="0" y="0"/>
            <a:ext cx="10080625" cy="685800"/>
          </a:xfrm>
        </p:spPr>
        <p:txBody>
          <a:bodyPr tIns="28448"/>
          <a:lstStyle/>
          <a:p>
            <a:pPr algn="l" eaLnBrk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RetinaNet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Backbone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E4F14A6-07DA-4067-851D-A87F8A5D4135}" type="datetime1">
              <a:rPr lang="el-GR" altLang="en-US" smtClean="0"/>
              <a:t>24/4/2021</a:t>
            </a:fld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14E5853-4A2F-4836-AD05-ECCC0E4103DA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2982912" y="7132637"/>
            <a:ext cx="4343400" cy="273051"/>
          </a:xfrm>
        </p:spPr>
        <p:txBody>
          <a:bodyPr/>
          <a:lstStyle/>
          <a:p>
            <a:pPr>
              <a:defRPr/>
            </a:pPr>
            <a:r>
              <a:rPr lang="el-GR" altLang="en-US" dirty="0"/>
              <a:t>Εργαστήριο Ψηφιακής Επεξεργασίας </a:t>
            </a:r>
            <a:r>
              <a:rPr lang="el-GR" altLang="en-US" dirty="0" err="1"/>
              <a:t>Σηµάτων</a:t>
            </a:r>
            <a:r>
              <a:rPr lang="el-GR" altLang="en-US" dirty="0"/>
              <a:t> και Εικόνας</a:t>
            </a:r>
            <a:endParaRPr lang="en-US" altLang="en-US" dirty="0"/>
          </a:p>
        </p:txBody>
      </p:sp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38063A54-2552-4DF0-935B-147FA7E945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12" y="960437"/>
            <a:ext cx="8428265" cy="2133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619151C-85EF-4B7A-A02B-50856E46E77C}"/>
              </a:ext>
            </a:extLst>
          </p:cNvPr>
          <p:cNvSpPr txBox="1"/>
          <p:nvPr/>
        </p:nvSpPr>
        <p:spPr>
          <a:xfrm>
            <a:off x="620712" y="3703637"/>
            <a:ext cx="8839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backbone is necessary for computing a convolutional feature map over the entire image. It consists of an encoder (a residual network e.g. ResNet50) and a Feature Pyramid Network.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original image is applied as an input to the encoder, which processes the image through convolutional kernels and generates deep features.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case a ResNet50 is used as encoder(bottom-up pathway).</a:t>
            </a:r>
          </a:p>
        </p:txBody>
      </p:sp>
    </p:spTree>
    <p:extLst>
      <p:ext uri="{BB962C8B-B14F-4D97-AF65-F5344CB8AC3E}">
        <p14:creationId xmlns:p14="http://schemas.microsoft.com/office/powerpoint/2010/main" val="30484173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 txBox="1">
            <a:spLocks noChangeArrowheads="1"/>
          </p:cNvSpPr>
          <p:nvPr/>
        </p:nvSpPr>
        <p:spPr bwMode="auto">
          <a:xfrm>
            <a:off x="-13989" y="531813"/>
            <a:ext cx="10080625" cy="687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28448" rIns="0" bIns="0"/>
          <a:lstStyle>
            <a:lvl1pPr marL="457200" indent="-457200"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 marL="1200150" indent="-457200"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 marL="1600200" indent="-457200"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marL="0" indent="0" eaLnBrk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3073" name="Rectangle 1"/>
          <p:cNvSpPr>
            <a:spLocks noGrp="1" noChangeArrowheads="1"/>
          </p:cNvSpPr>
          <p:nvPr>
            <p:ph type="subTitle"/>
          </p:nvPr>
        </p:nvSpPr>
        <p:spPr>
          <a:xfrm>
            <a:off x="0" y="0"/>
            <a:ext cx="10080625" cy="685800"/>
          </a:xfrm>
        </p:spPr>
        <p:txBody>
          <a:bodyPr tIns="28448"/>
          <a:lstStyle/>
          <a:p>
            <a:pPr algn="l" eaLnBrk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ResNet50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E4F14A6-07DA-4067-851D-A87F8A5D4135}" type="datetime1">
              <a:rPr lang="el-GR" altLang="en-US" smtClean="0"/>
              <a:t>26/4/2021</a:t>
            </a:fld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14E5853-4A2F-4836-AD05-ECCC0E4103DA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2982912" y="7132637"/>
            <a:ext cx="4343400" cy="273051"/>
          </a:xfrm>
        </p:spPr>
        <p:txBody>
          <a:bodyPr/>
          <a:lstStyle/>
          <a:p>
            <a:pPr>
              <a:defRPr/>
            </a:pPr>
            <a:r>
              <a:rPr lang="el-GR" altLang="en-US" dirty="0"/>
              <a:t>Εργαστήριο Ψηφιακής Επεξεργασίας </a:t>
            </a:r>
            <a:r>
              <a:rPr lang="el-GR" altLang="en-US" dirty="0" err="1"/>
              <a:t>Σηµάτων</a:t>
            </a:r>
            <a:r>
              <a:rPr lang="el-GR" altLang="en-US" dirty="0"/>
              <a:t> και Εικόνας</a:t>
            </a:r>
            <a:endParaRPr lang="en-US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19151C-85EF-4B7A-A02B-50856E46E77C}"/>
              </a:ext>
            </a:extLst>
          </p:cNvPr>
          <p:cNvSpPr txBox="1"/>
          <p:nvPr/>
        </p:nvSpPr>
        <p:spPr>
          <a:xfrm>
            <a:off x="620712" y="3703637"/>
            <a:ext cx="8839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Composed of many convolutional layers.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ResNet50 that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RetinaNet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utilizes does not contain the last average pooling layer, the fully connected layer and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Moving from the bottom to the top, the spatial dimensions are reduced by half.</a:t>
            </a:r>
          </a:p>
        </p:txBody>
      </p:sp>
      <p:pic>
        <p:nvPicPr>
          <p:cNvPr id="8" name="Εικόνα 7">
            <a:extLst>
              <a:ext uri="{FF2B5EF4-FFF2-40B4-BE49-F238E27FC236}">
                <a16:creationId xmlns:a16="http://schemas.microsoft.com/office/drawing/2014/main" id="{97409DBE-D0FA-4CB6-BDD8-FAD05E66C0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513" y="349179"/>
            <a:ext cx="5414926" cy="404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7696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 txBox="1">
            <a:spLocks noChangeArrowheads="1"/>
          </p:cNvSpPr>
          <p:nvPr/>
        </p:nvSpPr>
        <p:spPr bwMode="auto">
          <a:xfrm>
            <a:off x="-13989" y="531813"/>
            <a:ext cx="10080625" cy="687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28448" rIns="0" bIns="0"/>
          <a:lstStyle>
            <a:lvl1pPr marL="457200" indent="-457200"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 marL="1200150" indent="-457200"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 marL="1600200" indent="-457200"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marL="0" indent="0" eaLnBrk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3073" name="Rectangle 1"/>
          <p:cNvSpPr>
            <a:spLocks noGrp="1" noChangeArrowheads="1"/>
          </p:cNvSpPr>
          <p:nvPr>
            <p:ph type="subTitle"/>
          </p:nvPr>
        </p:nvSpPr>
        <p:spPr>
          <a:xfrm>
            <a:off x="0" y="0"/>
            <a:ext cx="10080625" cy="685800"/>
          </a:xfrm>
        </p:spPr>
        <p:txBody>
          <a:bodyPr tIns="28448"/>
          <a:lstStyle/>
          <a:p>
            <a:pPr algn="l" eaLnBrk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E4F14A6-07DA-4067-851D-A87F8A5D4135}" type="datetime1">
              <a:rPr lang="el-GR" altLang="en-US" smtClean="0"/>
              <a:t>26/4/2021</a:t>
            </a:fld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14E5853-4A2F-4836-AD05-ECCC0E4103DA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2982912" y="7132637"/>
            <a:ext cx="4343400" cy="273051"/>
          </a:xfrm>
        </p:spPr>
        <p:txBody>
          <a:bodyPr/>
          <a:lstStyle/>
          <a:p>
            <a:pPr>
              <a:defRPr/>
            </a:pPr>
            <a:r>
              <a:rPr lang="el-GR" altLang="en-US" dirty="0"/>
              <a:t>Εργαστήριο Ψηφιακής Επεξεργασίας </a:t>
            </a:r>
            <a:r>
              <a:rPr lang="el-GR" altLang="en-US" dirty="0" err="1"/>
              <a:t>Σηµάτων</a:t>
            </a:r>
            <a:r>
              <a:rPr lang="el-GR" altLang="en-US" dirty="0"/>
              <a:t> και Εικόνας</a:t>
            </a:r>
            <a:endParaRPr lang="en-US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19151C-85EF-4B7A-A02B-50856E46E77C}"/>
              </a:ext>
            </a:extLst>
          </p:cNvPr>
          <p:cNvSpPr txBox="1"/>
          <p:nvPr/>
        </p:nvSpPr>
        <p:spPr>
          <a:xfrm>
            <a:off x="620712" y="3703637"/>
            <a:ext cx="8839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a classifier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RetinaNet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adds a Feature Pyramid Network, as a decoder.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Advantage: FPN chooses feature maps from different layers of ResNet50; creating rich, multi-scaled features.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FPN uses simple merge layers(addition) to combine high resolution/low semantic value, with low resolution/high semantic value features.</a:t>
            </a:r>
          </a:p>
        </p:txBody>
      </p:sp>
      <p:pic>
        <p:nvPicPr>
          <p:cNvPr id="8" name="Εικόνα 7">
            <a:extLst>
              <a:ext uri="{FF2B5EF4-FFF2-40B4-BE49-F238E27FC236}">
                <a16:creationId xmlns:a16="http://schemas.microsoft.com/office/drawing/2014/main" id="{97409DBE-D0FA-4CB6-BDD8-FAD05E66C0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513" y="349179"/>
            <a:ext cx="5414926" cy="404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2287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 txBox="1">
            <a:spLocks noChangeArrowheads="1"/>
          </p:cNvSpPr>
          <p:nvPr/>
        </p:nvSpPr>
        <p:spPr bwMode="auto">
          <a:xfrm>
            <a:off x="-13989" y="531813"/>
            <a:ext cx="10080625" cy="687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28448" rIns="0" bIns="0"/>
          <a:lstStyle>
            <a:lvl1pPr marL="457200" indent="-457200"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 marL="1200150" indent="-457200"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 marL="1600200" indent="-457200"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marL="0" indent="0" eaLnBrk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3073" name="Rectangle 1"/>
          <p:cNvSpPr>
            <a:spLocks noGrp="1" noChangeArrowheads="1"/>
          </p:cNvSpPr>
          <p:nvPr>
            <p:ph type="subTitle"/>
          </p:nvPr>
        </p:nvSpPr>
        <p:spPr>
          <a:xfrm>
            <a:off x="0" y="0"/>
            <a:ext cx="10080625" cy="685800"/>
          </a:xfrm>
        </p:spPr>
        <p:txBody>
          <a:bodyPr tIns="28448"/>
          <a:lstStyle/>
          <a:p>
            <a:pPr algn="l" eaLnBrk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E4F14A6-07DA-4067-851D-A87F8A5D4135}" type="datetime1">
              <a:rPr lang="el-GR" altLang="en-US" smtClean="0"/>
              <a:t>26/4/2021</a:t>
            </a:fld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14E5853-4A2F-4836-AD05-ECCC0E4103DA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2982912" y="7132637"/>
            <a:ext cx="4343400" cy="273051"/>
          </a:xfrm>
        </p:spPr>
        <p:txBody>
          <a:bodyPr/>
          <a:lstStyle/>
          <a:p>
            <a:pPr>
              <a:defRPr/>
            </a:pPr>
            <a:r>
              <a:rPr lang="el-GR" altLang="en-US" dirty="0"/>
              <a:t>Εργαστήριο Ψηφιακής Επεξεργασίας </a:t>
            </a:r>
            <a:r>
              <a:rPr lang="el-GR" altLang="en-US" dirty="0" err="1"/>
              <a:t>Σηµάτων</a:t>
            </a:r>
            <a:r>
              <a:rPr lang="el-GR" altLang="en-US" dirty="0"/>
              <a:t> και Εικόνας</a:t>
            </a:r>
            <a:endParaRPr lang="en-US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19151C-85EF-4B7A-A02B-50856E46E77C}"/>
              </a:ext>
            </a:extLst>
          </p:cNvPr>
          <p:cNvSpPr txBox="1"/>
          <p:nvPr/>
        </p:nvSpPr>
        <p:spPr>
          <a:xfrm>
            <a:off x="620712" y="3703637"/>
            <a:ext cx="883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feature map, the FPN up-samples the spatial resolution of the input feature map by a factor of two, and the up-sampled map is then merged with the corresponding bottom-up map, which undergoes a 1x1 convolution to reduce channel dimension by element-wise addition.</a:t>
            </a:r>
          </a:p>
        </p:txBody>
      </p:sp>
      <p:pic>
        <p:nvPicPr>
          <p:cNvPr id="8" name="Εικόνα 7">
            <a:extLst>
              <a:ext uri="{FF2B5EF4-FFF2-40B4-BE49-F238E27FC236}">
                <a16:creationId xmlns:a16="http://schemas.microsoft.com/office/drawing/2014/main" id="{97409DBE-D0FA-4CB6-BDD8-FAD05E66C0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513" y="349179"/>
            <a:ext cx="5414926" cy="404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9482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 txBox="1">
            <a:spLocks noChangeArrowheads="1"/>
          </p:cNvSpPr>
          <p:nvPr/>
        </p:nvSpPr>
        <p:spPr bwMode="auto">
          <a:xfrm>
            <a:off x="-13989" y="531813"/>
            <a:ext cx="10080625" cy="687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28448" rIns="0" bIns="0"/>
          <a:lstStyle>
            <a:lvl1pPr marL="457200" indent="-457200"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 marL="1200150" indent="-457200"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 marL="1600200" indent="-457200"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marL="0" indent="0" eaLnBrk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3073" name="Rectangle 1"/>
          <p:cNvSpPr>
            <a:spLocks noGrp="1" noChangeArrowheads="1"/>
          </p:cNvSpPr>
          <p:nvPr>
            <p:ph type="subTitle"/>
          </p:nvPr>
        </p:nvSpPr>
        <p:spPr>
          <a:xfrm>
            <a:off x="0" y="0"/>
            <a:ext cx="10080625" cy="685800"/>
          </a:xfrm>
        </p:spPr>
        <p:txBody>
          <a:bodyPr tIns="28448"/>
          <a:lstStyle/>
          <a:p>
            <a:pPr algn="l" eaLnBrk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Net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E4F14A6-07DA-4067-851D-A87F8A5D4135}" type="datetime1">
              <a:rPr lang="el-GR" altLang="en-US" smtClean="0"/>
              <a:t>28/4/2021</a:t>
            </a:fld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14E5853-4A2F-4836-AD05-ECCC0E4103DA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2982912" y="7132637"/>
            <a:ext cx="4343400" cy="273051"/>
          </a:xfrm>
        </p:spPr>
        <p:txBody>
          <a:bodyPr/>
          <a:lstStyle/>
          <a:p>
            <a:pPr>
              <a:defRPr/>
            </a:pPr>
            <a:r>
              <a:rPr lang="el-GR" altLang="en-US" dirty="0"/>
              <a:t>Εργαστήριο Ψηφιακής Επεξεργασίας </a:t>
            </a:r>
            <a:r>
              <a:rPr lang="el-GR" altLang="en-US" dirty="0" err="1"/>
              <a:t>Σηµάτων</a:t>
            </a:r>
            <a:r>
              <a:rPr lang="el-GR" altLang="en-US" dirty="0"/>
              <a:t> και Εικόνας</a:t>
            </a:r>
            <a:endParaRPr lang="en-US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19151C-85EF-4B7A-A02B-50856E46E77C}"/>
              </a:ext>
            </a:extLst>
          </p:cNvPr>
          <p:cNvSpPr txBox="1"/>
          <p:nvPr/>
        </p:nvSpPr>
        <p:spPr>
          <a:xfrm>
            <a:off x="620712" y="3627437"/>
            <a:ext cx="8839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Predicts the probability of object presence at each spatial position for each of the A anchors and K object classes.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small FCN attached to each FPN level. Parameters are shared across all pyramids levels.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input a feature map with C(256) channels from a pyramid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lvl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Applies four 3x3 conv layers, each with C filters and followed by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activations, followed by a 3x3 conv layer with KA filters. Last layer, sigmoid activation attached to output the KA predictions per spatial location.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77A0FA81-B0AB-443A-A22D-79C38CBB4B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733" y="685800"/>
            <a:ext cx="5545757" cy="286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7511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Noto Sans CJK SC Regular"/>
        <a:cs typeface="Noto Sans CJK SC Regular"/>
      </a:majorFont>
      <a:minorFont>
        <a:latin typeface="Arial"/>
        <a:ea typeface="Noto Sans CJK SC Regular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16958</TotalTime>
  <Words>941</Words>
  <Application>Microsoft Office PowerPoint</Application>
  <PresentationFormat>Προσαρμογή</PresentationFormat>
  <Paragraphs>175</Paragraphs>
  <Slides>16</Slides>
  <Notes>15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 Math</vt:lpstr>
      <vt:lpstr>Times New Roman</vt:lpstr>
      <vt:lpstr>Office Theme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dtheodor</dc:creator>
  <cp:keywords/>
  <dc:description/>
  <cp:lastModifiedBy>ctrimas@outlook.com</cp:lastModifiedBy>
  <cp:revision>377</cp:revision>
  <cp:lastPrinted>1601-01-01T00:00:00Z</cp:lastPrinted>
  <dcterms:created xsi:type="dcterms:W3CDTF">2017-02-07T19:46:19Z</dcterms:created>
  <dcterms:modified xsi:type="dcterms:W3CDTF">2021-04-28T21:31:43Z</dcterms:modified>
</cp:coreProperties>
</file>