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10.jpg" ContentType="image/png"/>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media/image15.jpg" ContentType="image/png"/>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9"/>
  </p:notesMasterIdLst>
  <p:sldIdLst>
    <p:sldId id="256" r:id="rId2"/>
    <p:sldId id="349" r:id="rId3"/>
    <p:sldId id="333" r:id="rId4"/>
    <p:sldId id="346" r:id="rId5"/>
    <p:sldId id="332" r:id="rId6"/>
    <p:sldId id="341" r:id="rId7"/>
    <p:sldId id="336" r:id="rId8"/>
    <p:sldId id="334" r:id="rId9"/>
    <p:sldId id="342" r:id="rId10"/>
    <p:sldId id="337" r:id="rId11"/>
    <p:sldId id="338" r:id="rId12"/>
    <p:sldId id="339" r:id="rId13"/>
    <p:sldId id="340" r:id="rId14"/>
    <p:sldId id="344" r:id="rId15"/>
    <p:sldId id="345" r:id="rId16"/>
    <p:sldId id="347" r:id="rId17"/>
    <p:sldId id="348" r:id="rId18"/>
    <p:sldId id="315" r:id="rId19"/>
    <p:sldId id="316" r:id="rId20"/>
    <p:sldId id="323" r:id="rId21"/>
    <p:sldId id="324" r:id="rId22"/>
    <p:sldId id="326" r:id="rId23"/>
    <p:sldId id="327" r:id="rId24"/>
    <p:sldId id="328" r:id="rId25"/>
    <p:sldId id="317" r:id="rId26"/>
    <p:sldId id="329" r:id="rId27"/>
    <p:sldId id="350" r:id="rId28"/>
    <p:sldId id="351" r:id="rId29"/>
    <p:sldId id="353" r:id="rId30"/>
    <p:sldId id="352" r:id="rId31"/>
    <p:sldId id="355" r:id="rId32"/>
    <p:sldId id="356" r:id="rId33"/>
    <p:sldId id="318" r:id="rId34"/>
    <p:sldId id="354" r:id="rId35"/>
    <p:sldId id="330" r:id="rId36"/>
    <p:sldId id="322" r:id="rId37"/>
    <p:sldId id="331" r:id="rId38"/>
  </p:sldIdLst>
  <p:sldSz cx="10080625" cy="7559675"/>
  <p:notesSz cx="7772400" cy="10058400"/>
  <p:defaultTextStyle>
    <a:defPPr>
      <a:defRPr lang="en-GB"/>
    </a:defPPr>
    <a:lvl1pPr algn="l" defTabSz="457200" rtl="0" eaLnBrk="0" fontAlgn="base" hangingPunct="0">
      <a:spcBef>
        <a:spcPct val="0"/>
      </a:spcBef>
      <a:spcAft>
        <a:spcPct val="0"/>
      </a:spcAft>
      <a:defRPr kern="1200">
        <a:solidFill>
          <a:schemeClr val="tx1"/>
        </a:solidFill>
        <a:latin typeface="Arial" panose="020B0604020202020204" pitchFamily="34" charset="0"/>
        <a:ea typeface="Noto Sans CJK SC Regular" charset="0"/>
        <a:cs typeface="Noto Sans CJK SC Regular" charset="0"/>
      </a:defRPr>
    </a:lvl1pPr>
    <a:lvl2pPr marL="742950" indent="-285750" algn="l" defTabSz="457200" rtl="0" eaLnBrk="0" fontAlgn="base" hangingPunct="0">
      <a:spcBef>
        <a:spcPct val="0"/>
      </a:spcBef>
      <a:spcAft>
        <a:spcPct val="0"/>
      </a:spcAft>
      <a:defRPr kern="1200">
        <a:solidFill>
          <a:schemeClr val="tx1"/>
        </a:solidFill>
        <a:latin typeface="Arial" panose="020B0604020202020204" pitchFamily="34" charset="0"/>
        <a:ea typeface="Noto Sans CJK SC Regular" charset="0"/>
        <a:cs typeface="Noto Sans CJK SC Regular" charset="0"/>
      </a:defRPr>
    </a:lvl2pPr>
    <a:lvl3pPr marL="1143000" indent="-228600" algn="l" defTabSz="457200" rtl="0" eaLnBrk="0" fontAlgn="base" hangingPunct="0">
      <a:spcBef>
        <a:spcPct val="0"/>
      </a:spcBef>
      <a:spcAft>
        <a:spcPct val="0"/>
      </a:spcAft>
      <a:defRPr kern="1200">
        <a:solidFill>
          <a:schemeClr val="tx1"/>
        </a:solidFill>
        <a:latin typeface="Arial" panose="020B0604020202020204" pitchFamily="34" charset="0"/>
        <a:ea typeface="Noto Sans CJK SC Regular" charset="0"/>
        <a:cs typeface="Noto Sans CJK SC Regular" charset="0"/>
      </a:defRPr>
    </a:lvl3pPr>
    <a:lvl4pPr marL="1600200" indent="-228600" algn="l" defTabSz="457200" rtl="0" eaLnBrk="0" fontAlgn="base" hangingPunct="0">
      <a:spcBef>
        <a:spcPct val="0"/>
      </a:spcBef>
      <a:spcAft>
        <a:spcPct val="0"/>
      </a:spcAft>
      <a:defRPr kern="1200">
        <a:solidFill>
          <a:schemeClr val="tx1"/>
        </a:solidFill>
        <a:latin typeface="Arial" panose="020B0604020202020204" pitchFamily="34" charset="0"/>
        <a:ea typeface="Noto Sans CJK SC Regular" charset="0"/>
        <a:cs typeface="Noto Sans CJK SC Regular" charset="0"/>
      </a:defRPr>
    </a:lvl4pPr>
    <a:lvl5pPr marL="2057400" indent="-228600" algn="l" defTabSz="457200" rtl="0" eaLnBrk="0" fontAlgn="base" hangingPunct="0">
      <a:spcBef>
        <a:spcPct val="0"/>
      </a:spcBef>
      <a:spcAft>
        <a:spcPct val="0"/>
      </a:spcAft>
      <a:defRPr kern="1200">
        <a:solidFill>
          <a:schemeClr val="tx1"/>
        </a:solidFill>
        <a:latin typeface="Arial" panose="020B0604020202020204" pitchFamily="34" charset="0"/>
        <a:ea typeface="Noto Sans CJK SC Regular" charset="0"/>
        <a:cs typeface="Noto Sans CJK SC Regular" charset="0"/>
      </a:defRPr>
    </a:lvl5pPr>
    <a:lvl6pPr marL="2286000" algn="l" defTabSz="914400" rtl="0" eaLnBrk="1" latinLnBrk="0" hangingPunct="1">
      <a:defRPr kern="1200">
        <a:solidFill>
          <a:schemeClr val="tx1"/>
        </a:solidFill>
        <a:latin typeface="Arial" panose="020B0604020202020204" pitchFamily="34" charset="0"/>
        <a:ea typeface="Noto Sans CJK SC Regular" charset="0"/>
        <a:cs typeface="Noto Sans CJK SC Regular" charset="0"/>
      </a:defRPr>
    </a:lvl6pPr>
    <a:lvl7pPr marL="2743200" algn="l" defTabSz="914400" rtl="0" eaLnBrk="1" latinLnBrk="0" hangingPunct="1">
      <a:defRPr kern="1200">
        <a:solidFill>
          <a:schemeClr val="tx1"/>
        </a:solidFill>
        <a:latin typeface="Arial" panose="020B0604020202020204" pitchFamily="34" charset="0"/>
        <a:ea typeface="Noto Sans CJK SC Regular" charset="0"/>
        <a:cs typeface="Noto Sans CJK SC Regular" charset="0"/>
      </a:defRPr>
    </a:lvl7pPr>
    <a:lvl8pPr marL="3200400" algn="l" defTabSz="914400" rtl="0" eaLnBrk="1" latinLnBrk="0" hangingPunct="1">
      <a:defRPr kern="1200">
        <a:solidFill>
          <a:schemeClr val="tx1"/>
        </a:solidFill>
        <a:latin typeface="Arial" panose="020B0604020202020204" pitchFamily="34" charset="0"/>
        <a:ea typeface="Noto Sans CJK SC Regular" charset="0"/>
        <a:cs typeface="Noto Sans CJK SC Regular" charset="0"/>
      </a:defRPr>
    </a:lvl8pPr>
    <a:lvl9pPr marL="3657600" algn="l" defTabSz="914400" rtl="0" eaLnBrk="1" latinLnBrk="0" hangingPunct="1">
      <a:defRPr kern="1200">
        <a:solidFill>
          <a:schemeClr val="tx1"/>
        </a:solidFill>
        <a:latin typeface="Arial" panose="020B0604020202020204" pitchFamily="34" charset="0"/>
        <a:ea typeface="Noto Sans CJK SC Regular" charset="0"/>
        <a:cs typeface="Noto Sans CJK SC Regular"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trimas@outlook.com" initials="c" lastIdx="1" clrIdx="0">
    <p:extLst>
      <p:ext uri="{19B8F6BF-5375-455C-9EA6-DF929625EA0E}">
        <p15:presenceInfo xmlns:p15="http://schemas.microsoft.com/office/powerpoint/2012/main" userId="7bb504c3acb0200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F5AB1C69-6EDB-4FF4-983F-18BD219EF322}" styleName="Μεσαίο στυλ 2 - Έμφαση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Μεσαίο στυλ 2 - Έμφαση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Μεσαίο στυλ 2 - Έμφαση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505E3EF-67EA-436B-97B2-0124C06EBD24}" styleName="Μεσαίο στυλ 4 - Έμφαση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Μεσαίο στυλ 4 - Έμφαση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Μεσαίο στυλ 4 - Έμφαση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D7AC3CCA-C797-4891-BE02-D94E43425B78}" styleName="Μεσαίο στυλ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238" autoAdjust="0"/>
  </p:normalViewPr>
  <p:slideViewPr>
    <p:cSldViewPr>
      <p:cViewPr varScale="1">
        <p:scale>
          <a:sx n="71" d="100"/>
          <a:sy n="71" d="100"/>
        </p:scale>
        <p:origin x="1579" y="53"/>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AF61C-F9D9-40EA-B888-704E6B760214}"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B4884FA0-C7D4-42AA-9793-0E54B75E7372}">
      <dgm:prSet/>
      <dgm:spPr/>
      <dgm:t>
        <a:bodyPr/>
        <a:lstStyle/>
        <a:p>
          <a:r>
            <a:rPr lang="en-US" dirty="0">
              <a:latin typeface="Arial Black" panose="020B0A04020102020204" pitchFamily="34" charset="0"/>
            </a:rPr>
            <a:t>Data Split (Training/Test).</a:t>
          </a:r>
        </a:p>
      </dgm:t>
    </dgm:pt>
    <dgm:pt modelId="{8AFEF61B-4D4F-4772-AD55-272810643446}" type="parTrans" cxnId="{43AA2FFD-3950-4058-977B-EF31C02D4731}">
      <dgm:prSet/>
      <dgm:spPr/>
      <dgm:t>
        <a:bodyPr/>
        <a:lstStyle/>
        <a:p>
          <a:endParaRPr lang="en-US"/>
        </a:p>
      </dgm:t>
    </dgm:pt>
    <dgm:pt modelId="{06C05F5D-491D-4B3D-ABCB-0F31DF0D2BF6}" type="sibTrans" cxnId="{43AA2FFD-3950-4058-977B-EF31C02D4731}">
      <dgm:prSet/>
      <dgm:spPr/>
      <dgm:t>
        <a:bodyPr/>
        <a:lstStyle/>
        <a:p>
          <a:endParaRPr lang="en-US"/>
        </a:p>
      </dgm:t>
    </dgm:pt>
    <dgm:pt modelId="{DA574C3E-7785-4221-8FB0-98DBC9A7D205}">
      <dgm:prSet/>
      <dgm:spPr/>
      <dgm:t>
        <a:bodyPr/>
        <a:lstStyle/>
        <a:p>
          <a:r>
            <a:rPr lang="en-US" dirty="0">
              <a:latin typeface="Arial Black" panose="020B0A04020102020204" pitchFamily="34" charset="0"/>
            </a:rPr>
            <a:t>Feed Training annotations to Network.</a:t>
          </a:r>
        </a:p>
      </dgm:t>
    </dgm:pt>
    <dgm:pt modelId="{0CB4C70C-11E8-405A-9C74-2EBF82CEB571}" type="parTrans" cxnId="{B0876A5B-7132-4A28-B638-6F565172D13E}">
      <dgm:prSet/>
      <dgm:spPr/>
      <dgm:t>
        <a:bodyPr/>
        <a:lstStyle/>
        <a:p>
          <a:endParaRPr lang="en-US"/>
        </a:p>
      </dgm:t>
    </dgm:pt>
    <dgm:pt modelId="{355D1A61-1961-411B-9BC7-00D19D4375A9}" type="sibTrans" cxnId="{B0876A5B-7132-4A28-B638-6F565172D13E}">
      <dgm:prSet/>
      <dgm:spPr/>
      <dgm:t>
        <a:bodyPr/>
        <a:lstStyle/>
        <a:p>
          <a:endParaRPr lang="en-US"/>
        </a:p>
      </dgm:t>
    </dgm:pt>
    <dgm:pt modelId="{B37B92F7-9E71-449C-825C-78E6758A4D97}">
      <dgm:prSet/>
      <dgm:spPr/>
      <dgm:t>
        <a:bodyPr/>
        <a:lstStyle/>
        <a:p>
          <a:r>
            <a:rPr lang="en-US" dirty="0">
              <a:latin typeface="Arial Black" panose="020B0A04020102020204" pitchFamily="34" charset="0"/>
            </a:rPr>
            <a:t>Training for 85 epochs on NVIDIA Tesla P100.</a:t>
          </a:r>
        </a:p>
      </dgm:t>
    </dgm:pt>
    <dgm:pt modelId="{E2607E2F-0BFF-44A8-AE4C-6EA70C6865D1}" type="parTrans" cxnId="{C14B9CC0-0C2A-43F9-B3CA-DE97D55B4906}">
      <dgm:prSet/>
      <dgm:spPr/>
      <dgm:t>
        <a:bodyPr/>
        <a:lstStyle/>
        <a:p>
          <a:endParaRPr lang="en-US"/>
        </a:p>
      </dgm:t>
    </dgm:pt>
    <dgm:pt modelId="{82ACFFE6-6EEE-4299-A63C-F8B55596B075}" type="sibTrans" cxnId="{C14B9CC0-0C2A-43F9-B3CA-DE97D55B4906}">
      <dgm:prSet/>
      <dgm:spPr/>
      <dgm:t>
        <a:bodyPr/>
        <a:lstStyle/>
        <a:p>
          <a:endParaRPr lang="en-US"/>
        </a:p>
      </dgm:t>
    </dgm:pt>
    <dgm:pt modelId="{B7B9D877-6D4C-4267-94E0-A170E0188C4E}">
      <dgm:prSet/>
      <dgm:spPr/>
      <dgm:t>
        <a:bodyPr/>
        <a:lstStyle/>
        <a:p>
          <a:r>
            <a:rPr lang="en-US" dirty="0">
              <a:latin typeface="Arial Black" panose="020B0A04020102020204" pitchFamily="34" charset="0"/>
            </a:rPr>
            <a:t>Test network.</a:t>
          </a:r>
        </a:p>
      </dgm:t>
    </dgm:pt>
    <dgm:pt modelId="{02F2BFBE-232B-40E6-ACA3-EF3E697E281B}" type="parTrans" cxnId="{1C00EA47-3473-4564-BDB4-DD98854D0926}">
      <dgm:prSet/>
      <dgm:spPr/>
      <dgm:t>
        <a:bodyPr/>
        <a:lstStyle/>
        <a:p>
          <a:endParaRPr lang="en-US"/>
        </a:p>
      </dgm:t>
    </dgm:pt>
    <dgm:pt modelId="{C51BBE35-7907-4755-AC5D-B5233682202A}" type="sibTrans" cxnId="{1C00EA47-3473-4564-BDB4-DD98854D0926}">
      <dgm:prSet/>
      <dgm:spPr/>
      <dgm:t>
        <a:bodyPr/>
        <a:lstStyle/>
        <a:p>
          <a:endParaRPr lang="en-US"/>
        </a:p>
      </dgm:t>
    </dgm:pt>
    <dgm:pt modelId="{D15FF5B3-18DC-45BF-A069-97D5FF7440EC}" type="pres">
      <dgm:prSet presAssocID="{785AF61C-F9D9-40EA-B888-704E6B760214}" presName="CompostProcess" presStyleCnt="0">
        <dgm:presLayoutVars>
          <dgm:dir/>
          <dgm:resizeHandles val="exact"/>
        </dgm:presLayoutVars>
      </dgm:prSet>
      <dgm:spPr/>
    </dgm:pt>
    <dgm:pt modelId="{0B59DC77-757D-44C6-8350-9E36BF842693}" type="pres">
      <dgm:prSet presAssocID="{785AF61C-F9D9-40EA-B888-704E6B760214}" presName="arrow" presStyleLbl="bgShp" presStyleIdx="0" presStyleCnt="1"/>
      <dgm:spPr/>
    </dgm:pt>
    <dgm:pt modelId="{1DA4BC13-E11F-4D50-AEB2-0B41AB9467C1}" type="pres">
      <dgm:prSet presAssocID="{785AF61C-F9D9-40EA-B888-704E6B760214}" presName="linearProcess" presStyleCnt="0"/>
      <dgm:spPr/>
    </dgm:pt>
    <dgm:pt modelId="{6DFEB2C9-C9CD-43F3-B260-1F1152056FA0}" type="pres">
      <dgm:prSet presAssocID="{B4884FA0-C7D4-42AA-9793-0E54B75E7372}" presName="textNode" presStyleLbl="node1" presStyleIdx="0" presStyleCnt="4">
        <dgm:presLayoutVars>
          <dgm:bulletEnabled val="1"/>
        </dgm:presLayoutVars>
      </dgm:prSet>
      <dgm:spPr/>
    </dgm:pt>
    <dgm:pt modelId="{68D9F723-C248-4F76-B582-8296ECF46189}" type="pres">
      <dgm:prSet presAssocID="{06C05F5D-491D-4B3D-ABCB-0F31DF0D2BF6}" presName="sibTrans" presStyleCnt="0"/>
      <dgm:spPr/>
    </dgm:pt>
    <dgm:pt modelId="{A78B9AEC-9DD3-4AF4-93E1-AC0311850E4C}" type="pres">
      <dgm:prSet presAssocID="{DA574C3E-7785-4221-8FB0-98DBC9A7D205}" presName="textNode" presStyleLbl="node1" presStyleIdx="1" presStyleCnt="4">
        <dgm:presLayoutVars>
          <dgm:bulletEnabled val="1"/>
        </dgm:presLayoutVars>
      </dgm:prSet>
      <dgm:spPr/>
    </dgm:pt>
    <dgm:pt modelId="{5C252CC0-363F-44AD-B6FB-9733547D3037}" type="pres">
      <dgm:prSet presAssocID="{355D1A61-1961-411B-9BC7-00D19D4375A9}" presName="sibTrans" presStyleCnt="0"/>
      <dgm:spPr/>
    </dgm:pt>
    <dgm:pt modelId="{B2CEFCCB-5079-4CA4-9AD3-7B590D7F2DF6}" type="pres">
      <dgm:prSet presAssocID="{B37B92F7-9E71-449C-825C-78E6758A4D97}" presName="textNode" presStyleLbl="node1" presStyleIdx="2" presStyleCnt="4">
        <dgm:presLayoutVars>
          <dgm:bulletEnabled val="1"/>
        </dgm:presLayoutVars>
      </dgm:prSet>
      <dgm:spPr/>
    </dgm:pt>
    <dgm:pt modelId="{AB7AE277-944D-4D37-A8B8-7248FCACFBE1}" type="pres">
      <dgm:prSet presAssocID="{82ACFFE6-6EEE-4299-A63C-F8B55596B075}" presName="sibTrans" presStyleCnt="0"/>
      <dgm:spPr/>
    </dgm:pt>
    <dgm:pt modelId="{D17391AB-173F-445A-AC7B-DC8DC86F2380}" type="pres">
      <dgm:prSet presAssocID="{B7B9D877-6D4C-4267-94E0-A170E0188C4E}" presName="textNode" presStyleLbl="node1" presStyleIdx="3" presStyleCnt="4">
        <dgm:presLayoutVars>
          <dgm:bulletEnabled val="1"/>
        </dgm:presLayoutVars>
      </dgm:prSet>
      <dgm:spPr/>
    </dgm:pt>
  </dgm:ptLst>
  <dgm:cxnLst>
    <dgm:cxn modelId="{24F5610E-241C-4C9E-8126-B0B3E99FC92A}" type="presOf" srcId="{B37B92F7-9E71-449C-825C-78E6758A4D97}" destId="{B2CEFCCB-5079-4CA4-9AD3-7B590D7F2DF6}" srcOrd="0" destOrd="0" presId="urn:microsoft.com/office/officeart/2005/8/layout/hProcess9"/>
    <dgm:cxn modelId="{30310911-7C3E-454C-AE9E-489A1DDAD1A4}" type="presOf" srcId="{785AF61C-F9D9-40EA-B888-704E6B760214}" destId="{D15FF5B3-18DC-45BF-A069-97D5FF7440EC}" srcOrd="0" destOrd="0" presId="urn:microsoft.com/office/officeart/2005/8/layout/hProcess9"/>
    <dgm:cxn modelId="{7F311522-7121-4593-A81E-24CB37D85BFD}" type="presOf" srcId="{B4884FA0-C7D4-42AA-9793-0E54B75E7372}" destId="{6DFEB2C9-C9CD-43F3-B260-1F1152056FA0}" srcOrd="0" destOrd="0" presId="urn:microsoft.com/office/officeart/2005/8/layout/hProcess9"/>
    <dgm:cxn modelId="{B0876A5B-7132-4A28-B638-6F565172D13E}" srcId="{785AF61C-F9D9-40EA-B888-704E6B760214}" destId="{DA574C3E-7785-4221-8FB0-98DBC9A7D205}" srcOrd="1" destOrd="0" parTransId="{0CB4C70C-11E8-405A-9C74-2EBF82CEB571}" sibTransId="{355D1A61-1961-411B-9BC7-00D19D4375A9}"/>
    <dgm:cxn modelId="{1C00EA47-3473-4564-BDB4-DD98854D0926}" srcId="{785AF61C-F9D9-40EA-B888-704E6B760214}" destId="{B7B9D877-6D4C-4267-94E0-A170E0188C4E}" srcOrd="3" destOrd="0" parTransId="{02F2BFBE-232B-40E6-ACA3-EF3E697E281B}" sibTransId="{C51BBE35-7907-4755-AC5D-B5233682202A}"/>
    <dgm:cxn modelId="{1F152B6D-4AC2-4A45-9779-0DD9543DDB6E}" type="presOf" srcId="{B7B9D877-6D4C-4267-94E0-A170E0188C4E}" destId="{D17391AB-173F-445A-AC7B-DC8DC86F2380}" srcOrd="0" destOrd="0" presId="urn:microsoft.com/office/officeart/2005/8/layout/hProcess9"/>
    <dgm:cxn modelId="{C14B9CC0-0C2A-43F9-B3CA-DE97D55B4906}" srcId="{785AF61C-F9D9-40EA-B888-704E6B760214}" destId="{B37B92F7-9E71-449C-825C-78E6758A4D97}" srcOrd="2" destOrd="0" parTransId="{E2607E2F-0BFF-44A8-AE4C-6EA70C6865D1}" sibTransId="{82ACFFE6-6EEE-4299-A63C-F8B55596B075}"/>
    <dgm:cxn modelId="{842F65C4-0380-4EB3-A0CD-4E6DEE71A0C4}" type="presOf" srcId="{DA574C3E-7785-4221-8FB0-98DBC9A7D205}" destId="{A78B9AEC-9DD3-4AF4-93E1-AC0311850E4C}" srcOrd="0" destOrd="0" presId="urn:microsoft.com/office/officeart/2005/8/layout/hProcess9"/>
    <dgm:cxn modelId="{43AA2FFD-3950-4058-977B-EF31C02D4731}" srcId="{785AF61C-F9D9-40EA-B888-704E6B760214}" destId="{B4884FA0-C7D4-42AA-9793-0E54B75E7372}" srcOrd="0" destOrd="0" parTransId="{8AFEF61B-4D4F-4772-AD55-272810643446}" sibTransId="{06C05F5D-491D-4B3D-ABCB-0F31DF0D2BF6}"/>
    <dgm:cxn modelId="{0E60AE1B-84CA-4AFA-AD53-01AA5732AD8B}" type="presParOf" srcId="{D15FF5B3-18DC-45BF-A069-97D5FF7440EC}" destId="{0B59DC77-757D-44C6-8350-9E36BF842693}" srcOrd="0" destOrd="0" presId="urn:microsoft.com/office/officeart/2005/8/layout/hProcess9"/>
    <dgm:cxn modelId="{502B801E-6445-46DE-8E42-51939F529041}" type="presParOf" srcId="{D15FF5B3-18DC-45BF-A069-97D5FF7440EC}" destId="{1DA4BC13-E11F-4D50-AEB2-0B41AB9467C1}" srcOrd="1" destOrd="0" presId="urn:microsoft.com/office/officeart/2005/8/layout/hProcess9"/>
    <dgm:cxn modelId="{1D7A7871-312D-4ABD-B3D9-08BDCB1E104C}" type="presParOf" srcId="{1DA4BC13-E11F-4D50-AEB2-0B41AB9467C1}" destId="{6DFEB2C9-C9CD-43F3-B260-1F1152056FA0}" srcOrd="0" destOrd="0" presId="urn:microsoft.com/office/officeart/2005/8/layout/hProcess9"/>
    <dgm:cxn modelId="{C9BB4D3E-9E7B-43DB-BB64-2837111748C2}" type="presParOf" srcId="{1DA4BC13-E11F-4D50-AEB2-0B41AB9467C1}" destId="{68D9F723-C248-4F76-B582-8296ECF46189}" srcOrd="1" destOrd="0" presId="urn:microsoft.com/office/officeart/2005/8/layout/hProcess9"/>
    <dgm:cxn modelId="{1F911056-80D2-48E6-AF89-26EBDD6702C7}" type="presParOf" srcId="{1DA4BC13-E11F-4D50-AEB2-0B41AB9467C1}" destId="{A78B9AEC-9DD3-4AF4-93E1-AC0311850E4C}" srcOrd="2" destOrd="0" presId="urn:microsoft.com/office/officeart/2005/8/layout/hProcess9"/>
    <dgm:cxn modelId="{8AB93BE6-8D70-4B3E-8E6D-88F0006DCD23}" type="presParOf" srcId="{1DA4BC13-E11F-4D50-AEB2-0B41AB9467C1}" destId="{5C252CC0-363F-44AD-B6FB-9733547D3037}" srcOrd="3" destOrd="0" presId="urn:microsoft.com/office/officeart/2005/8/layout/hProcess9"/>
    <dgm:cxn modelId="{B4D973A0-53C9-455C-862D-874F20D4224A}" type="presParOf" srcId="{1DA4BC13-E11F-4D50-AEB2-0B41AB9467C1}" destId="{B2CEFCCB-5079-4CA4-9AD3-7B590D7F2DF6}" srcOrd="4" destOrd="0" presId="urn:microsoft.com/office/officeart/2005/8/layout/hProcess9"/>
    <dgm:cxn modelId="{330C14CA-88FB-46FA-9721-2198A7C9FFE8}" type="presParOf" srcId="{1DA4BC13-E11F-4D50-AEB2-0B41AB9467C1}" destId="{AB7AE277-944D-4D37-A8B8-7248FCACFBE1}" srcOrd="5" destOrd="0" presId="urn:microsoft.com/office/officeart/2005/8/layout/hProcess9"/>
    <dgm:cxn modelId="{11FB5CB0-27F5-4DBB-920A-DBEF2442F4E4}" type="presParOf" srcId="{1DA4BC13-E11F-4D50-AEB2-0B41AB9467C1}" destId="{D17391AB-173F-445A-AC7B-DC8DC86F2380}"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DB2F54-DE2B-4797-9B57-FB642EBAF53F}"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675D458C-D0F7-4020-81A0-E25F89FBD229}">
      <dgm:prSet custT="1"/>
      <dgm:spPr/>
      <dgm:t>
        <a:bodyPr/>
        <a:lstStyle/>
        <a:p>
          <a:r>
            <a:rPr lang="en-US" sz="1100" dirty="0">
              <a:latin typeface="Arial Black" panose="020B0A04020102020204" pitchFamily="34" charset="0"/>
            </a:rPr>
            <a:t>Split Data (Training/Test).</a:t>
          </a:r>
        </a:p>
      </dgm:t>
    </dgm:pt>
    <dgm:pt modelId="{F386925F-ABC0-4E6C-A734-9B418A3328B2}" type="parTrans" cxnId="{E4EF7688-3E26-4FE5-AE07-AB560D1A8AAE}">
      <dgm:prSet/>
      <dgm:spPr/>
      <dgm:t>
        <a:bodyPr/>
        <a:lstStyle/>
        <a:p>
          <a:endParaRPr lang="en-US"/>
        </a:p>
      </dgm:t>
    </dgm:pt>
    <dgm:pt modelId="{5F1175FB-EDE8-467C-B3E4-5D9F59A54059}" type="sibTrans" cxnId="{E4EF7688-3E26-4FE5-AE07-AB560D1A8AAE}">
      <dgm:prSet/>
      <dgm:spPr/>
      <dgm:t>
        <a:bodyPr/>
        <a:lstStyle/>
        <a:p>
          <a:endParaRPr lang="en-US"/>
        </a:p>
      </dgm:t>
    </dgm:pt>
    <dgm:pt modelId="{83442E4A-6291-4B74-B643-A0242ED18809}">
      <dgm:prSet custT="1"/>
      <dgm:spPr/>
      <dgm:t>
        <a:bodyPr/>
        <a:lstStyle/>
        <a:p>
          <a:r>
            <a:rPr lang="en-US" sz="1050" dirty="0">
              <a:latin typeface="Arial Black" panose="020B0A04020102020204" pitchFamily="34" charset="0"/>
            </a:rPr>
            <a:t>Split Training Data (Training/ Validation)</a:t>
          </a:r>
        </a:p>
      </dgm:t>
    </dgm:pt>
    <dgm:pt modelId="{0036F0A4-2F82-4D08-A2F0-C2D7483E5D4B}" type="parTrans" cxnId="{D3C608D3-0674-4FA9-B01D-0D77B7A88326}">
      <dgm:prSet/>
      <dgm:spPr/>
      <dgm:t>
        <a:bodyPr/>
        <a:lstStyle/>
        <a:p>
          <a:endParaRPr lang="en-US"/>
        </a:p>
      </dgm:t>
    </dgm:pt>
    <dgm:pt modelId="{876627C8-4122-4776-90AD-8A813D912322}" type="sibTrans" cxnId="{D3C608D3-0674-4FA9-B01D-0D77B7A88326}">
      <dgm:prSet/>
      <dgm:spPr/>
      <dgm:t>
        <a:bodyPr/>
        <a:lstStyle/>
        <a:p>
          <a:endParaRPr lang="en-US"/>
        </a:p>
      </dgm:t>
    </dgm:pt>
    <dgm:pt modelId="{99F454B4-7A0B-42A7-92C8-ACA81FAFEF89}">
      <dgm:prSet/>
      <dgm:spPr/>
      <dgm:t>
        <a:bodyPr/>
        <a:lstStyle/>
        <a:p>
          <a:r>
            <a:rPr lang="en-US" dirty="0">
              <a:latin typeface="Arial Black" panose="020B0A04020102020204" pitchFamily="34" charset="0"/>
            </a:rPr>
            <a:t>Feed Training Data in the Network.</a:t>
          </a:r>
        </a:p>
      </dgm:t>
    </dgm:pt>
    <dgm:pt modelId="{C17380E9-7787-4A19-A183-D80E6BCB48B1}" type="parTrans" cxnId="{9F7BAA27-0050-4AB3-8A8C-73BB3793A336}">
      <dgm:prSet/>
      <dgm:spPr/>
      <dgm:t>
        <a:bodyPr/>
        <a:lstStyle/>
        <a:p>
          <a:endParaRPr lang="en-US"/>
        </a:p>
      </dgm:t>
    </dgm:pt>
    <dgm:pt modelId="{69D057F4-AFEF-4EA0-A716-819997602070}" type="sibTrans" cxnId="{9F7BAA27-0050-4AB3-8A8C-73BB3793A336}">
      <dgm:prSet/>
      <dgm:spPr/>
      <dgm:t>
        <a:bodyPr/>
        <a:lstStyle/>
        <a:p>
          <a:endParaRPr lang="en-US"/>
        </a:p>
      </dgm:t>
    </dgm:pt>
    <dgm:pt modelId="{DD0BD159-5D8A-4C65-B184-03490D5F27F4}">
      <dgm:prSet/>
      <dgm:spPr/>
      <dgm:t>
        <a:bodyPr/>
        <a:lstStyle/>
        <a:p>
          <a:r>
            <a:rPr lang="en-US" dirty="0">
              <a:latin typeface="Arial Black" panose="020B0A04020102020204" pitchFamily="34" charset="0"/>
            </a:rPr>
            <a:t>Training 85 epochs.</a:t>
          </a:r>
        </a:p>
      </dgm:t>
    </dgm:pt>
    <dgm:pt modelId="{5AC0D7D7-59F0-4748-A29D-D73392F40377}" type="parTrans" cxnId="{FB7A280E-E93F-4D37-8354-17125FE684B7}">
      <dgm:prSet/>
      <dgm:spPr/>
      <dgm:t>
        <a:bodyPr/>
        <a:lstStyle/>
        <a:p>
          <a:endParaRPr lang="en-US"/>
        </a:p>
      </dgm:t>
    </dgm:pt>
    <dgm:pt modelId="{20170DA0-4EA3-4C0C-8A3E-FA6B478D7061}" type="sibTrans" cxnId="{FB7A280E-E93F-4D37-8354-17125FE684B7}">
      <dgm:prSet/>
      <dgm:spPr/>
      <dgm:t>
        <a:bodyPr/>
        <a:lstStyle/>
        <a:p>
          <a:endParaRPr lang="en-US"/>
        </a:p>
      </dgm:t>
    </dgm:pt>
    <dgm:pt modelId="{DEF98962-BAA7-490B-B570-F0801E0C473B}">
      <dgm:prSet/>
      <dgm:spPr/>
      <dgm:t>
        <a:bodyPr/>
        <a:lstStyle/>
        <a:p>
          <a:r>
            <a:rPr lang="en-US" dirty="0">
              <a:latin typeface="Arial Black" panose="020B0A04020102020204" pitchFamily="34" charset="0"/>
            </a:rPr>
            <a:t>Test in the Validation Data.</a:t>
          </a:r>
        </a:p>
      </dgm:t>
    </dgm:pt>
    <dgm:pt modelId="{6D3FD185-C255-4857-90C7-19C8BC9A32E2}" type="parTrans" cxnId="{3475BC35-DE79-4B79-AB90-CD3F16D78C16}">
      <dgm:prSet/>
      <dgm:spPr/>
      <dgm:t>
        <a:bodyPr/>
        <a:lstStyle/>
        <a:p>
          <a:endParaRPr lang="en-US"/>
        </a:p>
      </dgm:t>
    </dgm:pt>
    <dgm:pt modelId="{5C8DB05E-83E8-4DC8-B6CB-0622A31944B7}" type="sibTrans" cxnId="{3475BC35-DE79-4B79-AB90-CD3F16D78C16}">
      <dgm:prSet/>
      <dgm:spPr/>
      <dgm:t>
        <a:bodyPr/>
        <a:lstStyle/>
        <a:p>
          <a:endParaRPr lang="en-US"/>
        </a:p>
      </dgm:t>
    </dgm:pt>
    <dgm:pt modelId="{53F10BA4-A449-4441-8296-7406E3D4362C}">
      <dgm:prSet/>
      <dgm:spPr/>
      <dgm:t>
        <a:bodyPr/>
        <a:lstStyle/>
        <a:p>
          <a:r>
            <a:rPr lang="en-US" dirty="0">
              <a:latin typeface="Arial Black" panose="020B0A04020102020204" pitchFamily="34" charset="0"/>
            </a:rPr>
            <a:t>Repeat 5 times total.</a:t>
          </a:r>
        </a:p>
      </dgm:t>
    </dgm:pt>
    <dgm:pt modelId="{B76B6EA0-1AAB-4416-8FB4-504463A19ABE}" type="parTrans" cxnId="{306777D5-9A8A-4C65-8640-39023A30CF88}">
      <dgm:prSet/>
      <dgm:spPr/>
      <dgm:t>
        <a:bodyPr/>
        <a:lstStyle/>
        <a:p>
          <a:endParaRPr lang="en-US"/>
        </a:p>
      </dgm:t>
    </dgm:pt>
    <dgm:pt modelId="{729F54C1-639A-4209-BE0F-1F50F2211D10}" type="sibTrans" cxnId="{306777D5-9A8A-4C65-8640-39023A30CF88}">
      <dgm:prSet/>
      <dgm:spPr/>
      <dgm:t>
        <a:bodyPr/>
        <a:lstStyle/>
        <a:p>
          <a:endParaRPr lang="en-US"/>
        </a:p>
      </dgm:t>
    </dgm:pt>
    <dgm:pt modelId="{B491885A-DB60-4E71-B753-3DBAA816D45D}">
      <dgm:prSet custT="1"/>
      <dgm:spPr/>
      <dgm:t>
        <a:bodyPr/>
        <a:lstStyle/>
        <a:p>
          <a:r>
            <a:rPr lang="en-US" sz="1050" dirty="0">
              <a:latin typeface="Arial Black" panose="020B0A04020102020204" pitchFamily="34" charset="0"/>
            </a:rPr>
            <a:t>Test each model in the Test set.</a:t>
          </a:r>
        </a:p>
      </dgm:t>
    </dgm:pt>
    <dgm:pt modelId="{19BBA286-EA11-4B94-9293-158FB50A6BFB}" type="parTrans" cxnId="{FE0F99FC-E7BC-4A03-AFAA-CA820DFE7F79}">
      <dgm:prSet/>
      <dgm:spPr/>
      <dgm:t>
        <a:bodyPr/>
        <a:lstStyle/>
        <a:p>
          <a:endParaRPr lang="en-US"/>
        </a:p>
      </dgm:t>
    </dgm:pt>
    <dgm:pt modelId="{7CE534AB-8E74-4349-9B85-373D8415211B}" type="sibTrans" cxnId="{FE0F99FC-E7BC-4A03-AFAA-CA820DFE7F79}">
      <dgm:prSet/>
      <dgm:spPr/>
      <dgm:t>
        <a:bodyPr/>
        <a:lstStyle/>
        <a:p>
          <a:endParaRPr lang="en-US"/>
        </a:p>
      </dgm:t>
    </dgm:pt>
    <dgm:pt modelId="{9D20CF33-C612-4C4B-9B46-DC7AB71D7626}">
      <dgm:prSet custT="1"/>
      <dgm:spPr/>
      <dgm:t>
        <a:bodyPr/>
        <a:lstStyle/>
        <a:p>
          <a:r>
            <a:rPr lang="en-US" sz="1000" dirty="0">
              <a:latin typeface="Arial Black" panose="020B0A04020102020204" pitchFamily="34" charset="0"/>
            </a:rPr>
            <a:t>Obtain a mean average from the 5-fold cross validation.</a:t>
          </a:r>
        </a:p>
      </dgm:t>
    </dgm:pt>
    <dgm:pt modelId="{201BE550-5333-4C4E-AFD7-D0E6D8A769FE}" type="parTrans" cxnId="{AA5AE06B-1DA3-4D96-850B-C9666C8C8143}">
      <dgm:prSet/>
      <dgm:spPr/>
      <dgm:t>
        <a:bodyPr/>
        <a:lstStyle/>
        <a:p>
          <a:endParaRPr lang="en-US"/>
        </a:p>
      </dgm:t>
    </dgm:pt>
    <dgm:pt modelId="{9E4C7F13-325B-499C-B79B-47B7875B1E47}" type="sibTrans" cxnId="{AA5AE06B-1DA3-4D96-850B-C9666C8C8143}">
      <dgm:prSet/>
      <dgm:spPr/>
      <dgm:t>
        <a:bodyPr/>
        <a:lstStyle/>
        <a:p>
          <a:endParaRPr lang="en-US"/>
        </a:p>
      </dgm:t>
    </dgm:pt>
    <dgm:pt modelId="{45CE909B-C6D3-468F-98AC-53BB4FFC9E7F}">
      <dgm:prSet/>
      <dgm:spPr/>
      <dgm:t>
        <a:bodyPr/>
        <a:lstStyle/>
        <a:p>
          <a:endParaRPr lang="en-US" sz="700" dirty="0"/>
        </a:p>
      </dgm:t>
    </dgm:pt>
    <dgm:pt modelId="{5AE2D0AD-0C1D-43A4-87D6-126651FF2C6D}" type="parTrans" cxnId="{05371A65-30CB-4B45-B0BE-46C08A12AC62}">
      <dgm:prSet/>
      <dgm:spPr/>
      <dgm:t>
        <a:bodyPr/>
        <a:lstStyle/>
        <a:p>
          <a:endParaRPr lang="en-US"/>
        </a:p>
      </dgm:t>
    </dgm:pt>
    <dgm:pt modelId="{E0708169-96DA-4B0E-A488-5E4F77361DC9}" type="sibTrans" cxnId="{05371A65-30CB-4B45-B0BE-46C08A12AC62}">
      <dgm:prSet/>
      <dgm:spPr/>
      <dgm:t>
        <a:bodyPr/>
        <a:lstStyle/>
        <a:p>
          <a:endParaRPr lang="en-US"/>
        </a:p>
      </dgm:t>
    </dgm:pt>
    <dgm:pt modelId="{730FFFFB-CBE3-4A70-8DFB-78C6FC8AD780}" type="pres">
      <dgm:prSet presAssocID="{42DB2F54-DE2B-4797-9B57-FB642EBAF53F}" presName="Name0" presStyleCnt="0">
        <dgm:presLayoutVars>
          <dgm:dir/>
          <dgm:resizeHandles val="exact"/>
        </dgm:presLayoutVars>
      </dgm:prSet>
      <dgm:spPr/>
    </dgm:pt>
    <dgm:pt modelId="{1C9FBEC1-6440-4B8F-AB1B-39549F4E30CA}" type="pres">
      <dgm:prSet presAssocID="{42DB2F54-DE2B-4797-9B57-FB642EBAF53F}" presName="arrow" presStyleLbl="bgShp" presStyleIdx="0" presStyleCnt="1"/>
      <dgm:spPr/>
    </dgm:pt>
    <dgm:pt modelId="{CB9CC158-1BBD-4FDD-BBD3-57C1B952D07E}" type="pres">
      <dgm:prSet presAssocID="{42DB2F54-DE2B-4797-9B57-FB642EBAF53F}" presName="points" presStyleCnt="0"/>
      <dgm:spPr/>
    </dgm:pt>
    <dgm:pt modelId="{E93BF1F3-B1A6-4D75-BE82-E92857261BB0}" type="pres">
      <dgm:prSet presAssocID="{675D458C-D0F7-4020-81A0-E25F89FBD229}" presName="compositeA" presStyleCnt="0"/>
      <dgm:spPr/>
    </dgm:pt>
    <dgm:pt modelId="{1F586959-769E-4F26-BC09-BA74A10AE962}" type="pres">
      <dgm:prSet presAssocID="{675D458C-D0F7-4020-81A0-E25F89FBD229}" presName="textA" presStyleLbl="revTx" presStyleIdx="0" presStyleCnt="8">
        <dgm:presLayoutVars>
          <dgm:bulletEnabled val="1"/>
        </dgm:presLayoutVars>
      </dgm:prSet>
      <dgm:spPr/>
    </dgm:pt>
    <dgm:pt modelId="{673ABED3-E813-42D1-85D2-C229E729578D}" type="pres">
      <dgm:prSet presAssocID="{675D458C-D0F7-4020-81A0-E25F89FBD229}" presName="circleA" presStyleLbl="node1" presStyleIdx="0" presStyleCnt="8"/>
      <dgm:spPr/>
    </dgm:pt>
    <dgm:pt modelId="{4E2A6AB3-3387-4D6E-AEF9-5A5A11152E69}" type="pres">
      <dgm:prSet presAssocID="{675D458C-D0F7-4020-81A0-E25F89FBD229}" presName="spaceA" presStyleCnt="0"/>
      <dgm:spPr/>
    </dgm:pt>
    <dgm:pt modelId="{43122F71-68A9-40E6-A846-2A03D21E5109}" type="pres">
      <dgm:prSet presAssocID="{5F1175FB-EDE8-467C-B3E4-5D9F59A54059}" presName="space" presStyleCnt="0"/>
      <dgm:spPr/>
    </dgm:pt>
    <dgm:pt modelId="{55A53A45-60B1-4AF6-B3ED-B03A182DC929}" type="pres">
      <dgm:prSet presAssocID="{83442E4A-6291-4B74-B643-A0242ED18809}" presName="compositeB" presStyleCnt="0"/>
      <dgm:spPr/>
    </dgm:pt>
    <dgm:pt modelId="{ECDE9035-2223-475A-9A40-B8F071B9A709}" type="pres">
      <dgm:prSet presAssocID="{83442E4A-6291-4B74-B643-A0242ED18809}" presName="textB" presStyleLbl="revTx" presStyleIdx="1" presStyleCnt="8">
        <dgm:presLayoutVars>
          <dgm:bulletEnabled val="1"/>
        </dgm:presLayoutVars>
      </dgm:prSet>
      <dgm:spPr/>
    </dgm:pt>
    <dgm:pt modelId="{52D87DB6-C171-40D9-A099-F8580FC1E91C}" type="pres">
      <dgm:prSet presAssocID="{83442E4A-6291-4B74-B643-A0242ED18809}" presName="circleB" presStyleLbl="node1" presStyleIdx="1" presStyleCnt="8"/>
      <dgm:spPr/>
    </dgm:pt>
    <dgm:pt modelId="{3372D2DC-7404-491D-AF61-64DD20DFCC16}" type="pres">
      <dgm:prSet presAssocID="{83442E4A-6291-4B74-B643-A0242ED18809}" presName="spaceB" presStyleCnt="0"/>
      <dgm:spPr/>
    </dgm:pt>
    <dgm:pt modelId="{B46C1965-DF31-4FB6-B978-F34C929301F6}" type="pres">
      <dgm:prSet presAssocID="{876627C8-4122-4776-90AD-8A813D912322}" presName="space" presStyleCnt="0"/>
      <dgm:spPr/>
    </dgm:pt>
    <dgm:pt modelId="{F09F32F5-567D-4834-82BE-36D0668D395A}" type="pres">
      <dgm:prSet presAssocID="{99F454B4-7A0B-42A7-92C8-ACA81FAFEF89}" presName="compositeA" presStyleCnt="0"/>
      <dgm:spPr/>
    </dgm:pt>
    <dgm:pt modelId="{4ADFA04D-9491-42C9-9ECD-032F1F09584F}" type="pres">
      <dgm:prSet presAssocID="{99F454B4-7A0B-42A7-92C8-ACA81FAFEF89}" presName="textA" presStyleLbl="revTx" presStyleIdx="2" presStyleCnt="8">
        <dgm:presLayoutVars>
          <dgm:bulletEnabled val="1"/>
        </dgm:presLayoutVars>
      </dgm:prSet>
      <dgm:spPr/>
    </dgm:pt>
    <dgm:pt modelId="{E5153DF8-921E-4926-8969-27902EA76F3E}" type="pres">
      <dgm:prSet presAssocID="{99F454B4-7A0B-42A7-92C8-ACA81FAFEF89}" presName="circleA" presStyleLbl="node1" presStyleIdx="2" presStyleCnt="8"/>
      <dgm:spPr/>
    </dgm:pt>
    <dgm:pt modelId="{22F2E403-C866-4DAB-AD98-257E51906963}" type="pres">
      <dgm:prSet presAssocID="{99F454B4-7A0B-42A7-92C8-ACA81FAFEF89}" presName="spaceA" presStyleCnt="0"/>
      <dgm:spPr/>
    </dgm:pt>
    <dgm:pt modelId="{C177CAC3-302E-4657-B643-ED174F5D26F3}" type="pres">
      <dgm:prSet presAssocID="{69D057F4-AFEF-4EA0-A716-819997602070}" presName="space" presStyleCnt="0"/>
      <dgm:spPr/>
    </dgm:pt>
    <dgm:pt modelId="{4240B5F6-F796-4B6A-AF68-2CBA7AEE94CE}" type="pres">
      <dgm:prSet presAssocID="{DD0BD159-5D8A-4C65-B184-03490D5F27F4}" presName="compositeB" presStyleCnt="0"/>
      <dgm:spPr/>
    </dgm:pt>
    <dgm:pt modelId="{19D92B27-D1FF-468D-A56E-283A118029CA}" type="pres">
      <dgm:prSet presAssocID="{DD0BD159-5D8A-4C65-B184-03490D5F27F4}" presName="textB" presStyleLbl="revTx" presStyleIdx="3" presStyleCnt="8">
        <dgm:presLayoutVars>
          <dgm:bulletEnabled val="1"/>
        </dgm:presLayoutVars>
      </dgm:prSet>
      <dgm:spPr/>
    </dgm:pt>
    <dgm:pt modelId="{C7FF2A86-999E-4855-A4EF-A476033A1BD0}" type="pres">
      <dgm:prSet presAssocID="{DD0BD159-5D8A-4C65-B184-03490D5F27F4}" presName="circleB" presStyleLbl="node1" presStyleIdx="3" presStyleCnt="8"/>
      <dgm:spPr/>
    </dgm:pt>
    <dgm:pt modelId="{29640FF8-14D7-46DC-BDFB-BDE05A07E117}" type="pres">
      <dgm:prSet presAssocID="{DD0BD159-5D8A-4C65-B184-03490D5F27F4}" presName="spaceB" presStyleCnt="0"/>
      <dgm:spPr/>
    </dgm:pt>
    <dgm:pt modelId="{439D6634-527C-48B6-92C9-8FD8C8E732CB}" type="pres">
      <dgm:prSet presAssocID="{20170DA0-4EA3-4C0C-8A3E-FA6B478D7061}" presName="space" presStyleCnt="0"/>
      <dgm:spPr/>
    </dgm:pt>
    <dgm:pt modelId="{8066081F-6B61-4ABE-9308-C1E1CE21F572}" type="pres">
      <dgm:prSet presAssocID="{DEF98962-BAA7-490B-B570-F0801E0C473B}" presName="compositeA" presStyleCnt="0"/>
      <dgm:spPr/>
    </dgm:pt>
    <dgm:pt modelId="{E9DBADFD-B76B-41CF-A1F9-70E5509DFD38}" type="pres">
      <dgm:prSet presAssocID="{DEF98962-BAA7-490B-B570-F0801E0C473B}" presName="textA" presStyleLbl="revTx" presStyleIdx="4" presStyleCnt="8">
        <dgm:presLayoutVars>
          <dgm:bulletEnabled val="1"/>
        </dgm:presLayoutVars>
      </dgm:prSet>
      <dgm:spPr/>
    </dgm:pt>
    <dgm:pt modelId="{B7952706-EA2C-4288-AA49-23D102E28276}" type="pres">
      <dgm:prSet presAssocID="{DEF98962-BAA7-490B-B570-F0801E0C473B}" presName="circleA" presStyleLbl="node1" presStyleIdx="4" presStyleCnt="8"/>
      <dgm:spPr/>
    </dgm:pt>
    <dgm:pt modelId="{BCC0DC2A-86F5-4A40-839E-90EE8359DCD4}" type="pres">
      <dgm:prSet presAssocID="{DEF98962-BAA7-490B-B570-F0801E0C473B}" presName="spaceA" presStyleCnt="0"/>
      <dgm:spPr/>
    </dgm:pt>
    <dgm:pt modelId="{AA521722-268D-4B19-A82D-6ADB8C66947C}" type="pres">
      <dgm:prSet presAssocID="{5C8DB05E-83E8-4DC8-B6CB-0622A31944B7}" presName="space" presStyleCnt="0"/>
      <dgm:spPr/>
    </dgm:pt>
    <dgm:pt modelId="{21D4B271-0C8E-4495-A135-2591316C3166}" type="pres">
      <dgm:prSet presAssocID="{53F10BA4-A449-4441-8296-7406E3D4362C}" presName="compositeB" presStyleCnt="0"/>
      <dgm:spPr/>
    </dgm:pt>
    <dgm:pt modelId="{9BDB8D70-3C72-49AD-BE57-1DB6A05E75D0}" type="pres">
      <dgm:prSet presAssocID="{53F10BA4-A449-4441-8296-7406E3D4362C}" presName="textB" presStyleLbl="revTx" presStyleIdx="5" presStyleCnt="8">
        <dgm:presLayoutVars>
          <dgm:bulletEnabled val="1"/>
        </dgm:presLayoutVars>
      </dgm:prSet>
      <dgm:spPr/>
    </dgm:pt>
    <dgm:pt modelId="{F94A1F46-881C-4529-9F22-E74760A80F61}" type="pres">
      <dgm:prSet presAssocID="{53F10BA4-A449-4441-8296-7406E3D4362C}" presName="circleB" presStyleLbl="node1" presStyleIdx="5" presStyleCnt="8"/>
      <dgm:spPr/>
    </dgm:pt>
    <dgm:pt modelId="{E7F4DAA4-76E6-476F-8427-F67D344CF75E}" type="pres">
      <dgm:prSet presAssocID="{53F10BA4-A449-4441-8296-7406E3D4362C}" presName="spaceB" presStyleCnt="0"/>
      <dgm:spPr/>
    </dgm:pt>
    <dgm:pt modelId="{ABB991E6-4269-4021-8CC9-9A4FCF1D6556}" type="pres">
      <dgm:prSet presAssocID="{729F54C1-639A-4209-BE0F-1F50F2211D10}" presName="space" presStyleCnt="0"/>
      <dgm:spPr/>
    </dgm:pt>
    <dgm:pt modelId="{91B6A079-ECBC-4B94-8B1E-6B022834AAA7}" type="pres">
      <dgm:prSet presAssocID="{B491885A-DB60-4E71-B753-3DBAA816D45D}" presName="compositeA" presStyleCnt="0"/>
      <dgm:spPr/>
    </dgm:pt>
    <dgm:pt modelId="{BD48E1E0-AD6A-4018-B3E7-0ACDD1391C81}" type="pres">
      <dgm:prSet presAssocID="{B491885A-DB60-4E71-B753-3DBAA816D45D}" presName="textA" presStyleLbl="revTx" presStyleIdx="6" presStyleCnt="8">
        <dgm:presLayoutVars>
          <dgm:bulletEnabled val="1"/>
        </dgm:presLayoutVars>
      </dgm:prSet>
      <dgm:spPr/>
    </dgm:pt>
    <dgm:pt modelId="{09C56725-8ACB-44ED-BDE4-B9F0CF1F7AEE}" type="pres">
      <dgm:prSet presAssocID="{B491885A-DB60-4E71-B753-3DBAA816D45D}" presName="circleA" presStyleLbl="node1" presStyleIdx="6" presStyleCnt="8"/>
      <dgm:spPr/>
    </dgm:pt>
    <dgm:pt modelId="{36B29826-4556-4C30-9A19-7A590654363A}" type="pres">
      <dgm:prSet presAssocID="{B491885A-DB60-4E71-B753-3DBAA816D45D}" presName="spaceA" presStyleCnt="0"/>
      <dgm:spPr/>
    </dgm:pt>
    <dgm:pt modelId="{FCE9E9C7-15DB-47B7-9CA2-F994680CE6BE}" type="pres">
      <dgm:prSet presAssocID="{7CE534AB-8E74-4349-9B85-373D8415211B}" presName="space" presStyleCnt="0"/>
      <dgm:spPr/>
    </dgm:pt>
    <dgm:pt modelId="{DA4E25CC-EB62-482B-9431-8DB193CD989D}" type="pres">
      <dgm:prSet presAssocID="{9D20CF33-C612-4C4B-9B46-DC7AB71D7626}" presName="compositeB" presStyleCnt="0"/>
      <dgm:spPr/>
    </dgm:pt>
    <dgm:pt modelId="{9DBE8D5B-9787-4580-BD6C-257F3B694672}" type="pres">
      <dgm:prSet presAssocID="{9D20CF33-C612-4C4B-9B46-DC7AB71D7626}" presName="textB" presStyleLbl="revTx" presStyleIdx="7" presStyleCnt="8">
        <dgm:presLayoutVars>
          <dgm:bulletEnabled val="1"/>
        </dgm:presLayoutVars>
      </dgm:prSet>
      <dgm:spPr/>
    </dgm:pt>
    <dgm:pt modelId="{44D8DE22-935F-4CBF-A837-8424E1A9B53D}" type="pres">
      <dgm:prSet presAssocID="{9D20CF33-C612-4C4B-9B46-DC7AB71D7626}" presName="circleB" presStyleLbl="node1" presStyleIdx="7" presStyleCnt="8"/>
      <dgm:spPr/>
    </dgm:pt>
    <dgm:pt modelId="{0956ADFD-16E0-4CC3-B138-28113FA90EA4}" type="pres">
      <dgm:prSet presAssocID="{9D20CF33-C612-4C4B-9B46-DC7AB71D7626}" presName="spaceB" presStyleCnt="0"/>
      <dgm:spPr/>
    </dgm:pt>
  </dgm:ptLst>
  <dgm:cxnLst>
    <dgm:cxn modelId="{FB7A280E-E93F-4D37-8354-17125FE684B7}" srcId="{42DB2F54-DE2B-4797-9B57-FB642EBAF53F}" destId="{DD0BD159-5D8A-4C65-B184-03490D5F27F4}" srcOrd="3" destOrd="0" parTransId="{5AC0D7D7-59F0-4748-A29D-D73392F40377}" sibTransId="{20170DA0-4EA3-4C0C-8A3E-FA6B478D7061}"/>
    <dgm:cxn modelId="{9F7BAA27-0050-4AB3-8A8C-73BB3793A336}" srcId="{42DB2F54-DE2B-4797-9B57-FB642EBAF53F}" destId="{99F454B4-7A0B-42A7-92C8-ACA81FAFEF89}" srcOrd="2" destOrd="0" parTransId="{C17380E9-7787-4A19-A183-D80E6BCB48B1}" sibTransId="{69D057F4-AFEF-4EA0-A716-819997602070}"/>
    <dgm:cxn modelId="{77C5E92C-F060-460F-B504-279E643B7974}" type="presOf" srcId="{9D20CF33-C612-4C4B-9B46-DC7AB71D7626}" destId="{9DBE8D5B-9787-4580-BD6C-257F3B694672}" srcOrd="0" destOrd="0" presId="urn:microsoft.com/office/officeart/2005/8/layout/hProcess11"/>
    <dgm:cxn modelId="{3475BC35-DE79-4B79-AB90-CD3F16D78C16}" srcId="{42DB2F54-DE2B-4797-9B57-FB642EBAF53F}" destId="{DEF98962-BAA7-490B-B570-F0801E0C473B}" srcOrd="4" destOrd="0" parTransId="{6D3FD185-C255-4857-90C7-19C8BC9A32E2}" sibTransId="{5C8DB05E-83E8-4DC8-B6CB-0622A31944B7}"/>
    <dgm:cxn modelId="{F33BA95B-F9B5-41FC-AA90-3611A22C38E2}" type="presOf" srcId="{DD0BD159-5D8A-4C65-B184-03490D5F27F4}" destId="{19D92B27-D1FF-468D-A56E-283A118029CA}" srcOrd="0" destOrd="0" presId="urn:microsoft.com/office/officeart/2005/8/layout/hProcess11"/>
    <dgm:cxn modelId="{05371A65-30CB-4B45-B0BE-46C08A12AC62}" srcId="{9D20CF33-C612-4C4B-9B46-DC7AB71D7626}" destId="{45CE909B-C6D3-468F-98AC-53BB4FFC9E7F}" srcOrd="0" destOrd="0" parTransId="{5AE2D0AD-0C1D-43A4-87D6-126651FF2C6D}" sibTransId="{E0708169-96DA-4B0E-A488-5E4F77361DC9}"/>
    <dgm:cxn modelId="{AA5AE06B-1DA3-4D96-850B-C9666C8C8143}" srcId="{42DB2F54-DE2B-4797-9B57-FB642EBAF53F}" destId="{9D20CF33-C612-4C4B-9B46-DC7AB71D7626}" srcOrd="7" destOrd="0" parTransId="{201BE550-5333-4C4E-AFD7-D0E6D8A769FE}" sibTransId="{9E4C7F13-325B-499C-B79B-47B7875B1E47}"/>
    <dgm:cxn modelId="{6FDC4773-90E7-4EE3-81FF-A9A3CCB6B7EF}" type="presOf" srcId="{675D458C-D0F7-4020-81A0-E25F89FBD229}" destId="{1F586959-769E-4F26-BC09-BA74A10AE962}" srcOrd="0" destOrd="0" presId="urn:microsoft.com/office/officeart/2005/8/layout/hProcess11"/>
    <dgm:cxn modelId="{F887F673-6DB5-4C5B-B1DC-94A9597CF8EA}" type="presOf" srcId="{99F454B4-7A0B-42A7-92C8-ACA81FAFEF89}" destId="{4ADFA04D-9491-42C9-9ECD-032F1F09584F}" srcOrd="0" destOrd="0" presId="urn:microsoft.com/office/officeart/2005/8/layout/hProcess11"/>
    <dgm:cxn modelId="{F4650C55-3F4F-48E5-9780-DFB0A4BBB8F4}" type="presOf" srcId="{53F10BA4-A449-4441-8296-7406E3D4362C}" destId="{9BDB8D70-3C72-49AD-BE57-1DB6A05E75D0}" srcOrd="0" destOrd="0" presId="urn:microsoft.com/office/officeart/2005/8/layout/hProcess11"/>
    <dgm:cxn modelId="{6FAF5881-40A9-4DD8-9A70-910D0FDFDB89}" type="presOf" srcId="{42DB2F54-DE2B-4797-9B57-FB642EBAF53F}" destId="{730FFFFB-CBE3-4A70-8DFB-78C6FC8AD780}" srcOrd="0" destOrd="0" presId="urn:microsoft.com/office/officeart/2005/8/layout/hProcess11"/>
    <dgm:cxn modelId="{E4EF7688-3E26-4FE5-AE07-AB560D1A8AAE}" srcId="{42DB2F54-DE2B-4797-9B57-FB642EBAF53F}" destId="{675D458C-D0F7-4020-81A0-E25F89FBD229}" srcOrd="0" destOrd="0" parTransId="{F386925F-ABC0-4E6C-A734-9B418A3328B2}" sibTransId="{5F1175FB-EDE8-467C-B3E4-5D9F59A54059}"/>
    <dgm:cxn modelId="{1D01149B-7615-45BD-83D4-EEBBB142678D}" type="presOf" srcId="{DEF98962-BAA7-490B-B570-F0801E0C473B}" destId="{E9DBADFD-B76B-41CF-A1F9-70E5509DFD38}" srcOrd="0" destOrd="0" presId="urn:microsoft.com/office/officeart/2005/8/layout/hProcess11"/>
    <dgm:cxn modelId="{DF2000BC-4BE1-4EFB-AE97-E21D41580374}" type="presOf" srcId="{83442E4A-6291-4B74-B643-A0242ED18809}" destId="{ECDE9035-2223-475A-9A40-B8F071B9A709}" srcOrd="0" destOrd="0" presId="urn:microsoft.com/office/officeart/2005/8/layout/hProcess11"/>
    <dgm:cxn modelId="{9EAD13CC-534F-41C0-9E70-3D8E8A1A4B64}" type="presOf" srcId="{45CE909B-C6D3-468F-98AC-53BB4FFC9E7F}" destId="{9DBE8D5B-9787-4580-BD6C-257F3B694672}" srcOrd="0" destOrd="1" presId="urn:microsoft.com/office/officeart/2005/8/layout/hProcess11"/>
    <dgm:cxn modelId="{D3C608D3-0674-4FA9-B01D-0D77B7A88326}" srcId="{42DB2F54-DE2B-4797-9B57-FB642EBAF53F}" destId="{83442E4A-6291-4B74-B643-A0242ED18809}" srcOrd="1" destOrd="0" parTransId="{0036F0A4-2F82-4D08-A2F0-C2D7483E5D4B}" sibTransId="{876627C8-4122-4776-90AD-8A813D912322}"/>
    <dgm:cxn modelId="{306777D5-9A8A-4C65-8640-39023A30CF88}" srcId="{42DB2F54-DE2B-4797-9B57-FB642EBAF53F}" destId="{53F10BA4-A449-4441-8296-7406E3D4362C}" srcOrd="5" destOrd="0" parTransId="{B76B6EA0-1AAB-4416-8FB4-504463A19ABE}" sibTransId="{729F54C1-639A-4209-BE0F-1F50F2211D10}"/>
    <dgm:cxn modelId="{161C1DF9-F272-41C3-9163-57090E276B63}" type="presOf" srcId="{B491885A-DB60-4E71-B753-3DBAA816D45D}" destId="{BD48E1E0-AD6A-4018-B3E7-0ACDD1391C81}" srcOrd="0" destOrd="0" presId="urn:microsoft.com/office/officeart/2005/8/layout/hProcess11"/>
    <dgm:cxn modelId="{FE0F99FC-E7BC-4A03-AFAA-CA820DFE7F79}" srcId="{42DB2F54-DE2B-4797-9B57-FB642EBAF53F}" destId="{B491885A-DB60-4E71-B753-3DBAA816D45D}" srcOrd="6" destOrd="0" parTransId="{19BBA286-EA11-4B94-9293-158FB50A6BFB}" sibTransId="{7CE534AB-8E74-4349-9B85-373D8415211B}"/>
    <dgm:cxn modelId="{FF7D731F-F4E5-4F94-9DDB-59F02F9F3AF6}" type="presParOf" srcId="{730FFFFB-CBE3-4A70-8DFB-78C6FC8AD780}" destId="{1C9FBEC1-6440-4B8F-AB1B-39549F4E30CA}" srcOrd="0" destOrd="0" presId="urn:microsoft.com/office/officeart/2005/8/layout/hProcess11"/>
    <dgm:cxn modelId="{97C2BDFD-8D32-4950-A4DF-0B5DD41C532B}" type="presParOf" srcId="{730FFFFB-CBE3-4A70-8DFB-78C6FC8AD780}" destId="{CB9CC158-1BBD-4FDD-BBD3-57C1B952D07E}" srcOrd="1" destOrd="0" presId="urn:microsoft.com/office/officeart/2005/8/layout/hProcess11"/>
    <dgm:cxn modelId="{806FD0E0-0A3B-46AE-9A0E-D1FE7EC098FE}" type="presParOf" srcId="{CB9CC158-1BBD-4FDD-BBD3-57C1B952D07E}" destId="{E93BF1F3-B1A6-4D75-BE82-E92857261BB0}" srcOrd="0" destOrd="0" presId="urn:microsoft.com/office/officeart/2005/8/layout/hProcess11"/>
    <dgm:cxn modelId="{79216ED4-6221-4E5E-92F0-E52249A9C726}" type="presParOf" srcId="{E93BF1F3-B1A6-4D75-BE82-E92857261BB0}" destId="{1F586959-769E-4F26-BC09-BA74A10AE962}" srcOrd="0" destOrd="0" presId="urn:microsoft.com/office/officeart/2005/8/layout/hProcess11"/>
    <dgm:cxn modelId="{989D43A5-E7EC-4450-B00D-7F57AAE08D80}" type="presParOf" srcId="{E93BF1F3-B1A6-4D75-BE82-E92857261BB0}" destId="{673ABED3-E813-42D1-85D2-C229E729578D}" srcOrd="1" destOrd="0" presId="urn:microsoft.com/office/officeart/2005/8/layout/hProcess11"/>
    <dgm:cxn modelId="{88759E0C-0663-405C-B0C3-BE9603B293D4}" type="presParOf" srcId="{E93BF1F3-B1A6-4D75-BE82-E92857261BB0}" destId="{4E2A6AB3-3387-4D6E-AEF9-5A5A11152E69}" srcOrd="2" destOrd="0" presId="urn:microsoft.com/office/officeart/2005/8/layout/hProcess11"/>
    <dgm:cxn modelId="{FA4CE383-E256-42C7-A719-1878FFD31999}" type="presParOf" srcId="{CB9CC158-1BBD-4FDD-BBD3-57C1B952D07E}" destId="{43122F71-68A9-40E6-A846-2A03D21E5109}" srcOrd="1" destOrd="0" presId="urn:microsoft.com/office/officeart/2005/8/layout/hProcess11"/>
    <dgm:cxn modelId="{BE9BCC13-DA71-4F91-A5A2-F710B19F237A}" type="presParOf" srcId="{CB9CC158-1BBD-4FDD-BBD3-57C1B952D07E}" destId="{55A53A45-60B1-4AF6-B3ED-B03A182DC929}" srcOrd="2" destOrd="0" presId="urn:microsoft.com/office/officeart/2005/8/layout/hProcess11"/>
    <dgm:cxn modelId="{8546273D-4D87-4C7E-96C2-AF1B3FBBB869}" type="presParOf" srcId="{55A53A45-60B1-4AF6-B3ED-B03A182DC929}" destId="{ECDE9035-2223-475A-9A40-B8F071B9A709}" srcOrd="0" destOrd="0" presId="urn:microsoft.com/office/officeart/2005/8/layout/hProcess11"/>
    <dgm:cxn modelId="{3B8C9A5E-EA99-4E9B-80EE-B6D813201E9B}" type="presParOf" srcId="{55A53A45-60B1-4AF6-B3ED-B03A182DC929}" destId="{52D87DB6-C171-40D9-A099-F8580FC1E91C}" srcOrd="1" destOrd="0" presId="urn:microsoft.com/office/officeart/2005/8/layout/hProcess11"/>
    <dgm:cxn modelId="{82D557E1-9917-465F-8809-48D7740D36F9}" type="presParOf" srcId="{55A53A45-60B1-4AF6-B3ED-B03A182DC929}" destId="{3372D2DC-7404-491D-AF61-64DD20DFCC16}" srcOrd="2" destOrd="0" presId="urn:microsoft.com/office/officeart/2005/8/layout/hProcess11"/>
    <dgm:cxn modelId="{BCDB9E2D-CDB1-4A83-A783-3E19D6D2B53D}" type="presParOf" srcId="{CB9CC158-1BBD-4FDD-BBD3-57C1B952D07E}" destId="{B46C1965-DF31-4FB6-B978-F34C929301F6}" srcOrd="3" destOrd="0" presId="urn:microsoft.com/office/officeart/2005/8/layout/hProcess11"/>
    <dgm:cxn modelId="{A8151D06-0010-4051-8DC5-549DF4EC1CC1}" type="presParOf" srcId="{CB9CC158-1BBD-4FDD-BBD3-57C1B952D07E}" destId="{F09F32F5-567D-4834-82BE-36D0668D395A}" srcOrd="4" destOrd="0" presId="urn:microsoft.com/office/officeart/2005/8/layout/hProcess11"/>
    <dgm:cxn modelId="{F02F3DD6-8CB5-4724-BB27-9F4594E698E1}" type="presParOf" srcId="{F09F32F5-567D-4834-82BE-36D0668D395A}" destId="{4ADFA04D-9491-42C9-9ECD-032F1F09584F}" srcOrd="0" destOrd="0" presId="urn:microsoft.com/office/officeart/2005/8/layout/hProcess11"/>
    <dgm:cxn modelId="{65612F2B-4874-4808-9916-E67404DF9123}" type="presParOf" srcId="{F09F32F5-567D-4834-82BE-36D0668D395A}" destId="{E5153DF8-921E-4926-8969-27902EA76F3E}" srcOrd="1" destOrd="0" presId="urn:microsoft.com/office/officeart/2005/8/layout/hProcess11"/>
    <dgm:cxn modelId="{73A8CC14-035F-4F94-B299-E017DA31D2F9}" type="presParOf" srcId="{F09F32F5-567D-4834-82BE-36D0668D395A}" destId="{22F2E403-C866-4DAB-AD98-257E51906963}" srcOrd="2" destOrd="0" presId="urn:microsoft.com/office/officeart/2005/8/layout/hProcess11"/>
    <dgm:cxn modelId="{67A10DB7-998C-4719-99DE-269C5B3E3AFA}" type="presParOf" srcId="{CB9CC158-1BBD-4FDD-BBD3-57C1B952D07E}" destId="{C177CAC3-302E-4657-B643-ED174F5D26F3}" srcOrd="5" destOrd="0" presId="urn:microsoft.com/office/officeart/2005/8/layout/hProcess11"/>
    <dgm:cxn modelId="{6940944B-6B6A-48F9-83D9-F96537AB7615}" type="presParOf" srcId="{CB9CC158-1BBD-4FDD-BBD3-57C1B952D07E}" destId="{4240B5F6-F796-4B6A-AF68-2CBA7AEE94CE}" srcOrd="6" destOrd="0" presId="urn:microsoft.com/office/officeart/2005/8/layout/hProcess11"/>
    <dgm:cxn modelId="{0A101B79-75EF-43BE-AE82-FB5F54124BF2}" type="presParOf" srcId="{4240B5F6-F796-4B6A-AF68-2CBA7AEE94CE}" destId="{19D92B27-D1FF-468D-A56E-283A118029CA}" srcOrd="0" destOrd="0" presId="urn:microsoft.com/office/officeart/2005/8/layout/hProcess11"/>
    <dgm:cxn modelId="{D9510D18-F350-4947-B212-10E41D6D8E27}" type="presParOf" srcId="{4240B5F6-F796-4B6A-AF68-2CBA7AEE94CE}" destId="{C7FF2A86-999E-4855-A4EF-A476033A1BD0}" srcOrd="1" destOrd="0" presId="urn:microsoft.com/office/officeart/2005/8/layout/hProcess11"/>
    <dgm:cxn modelId="{FF9048B2-C258-4024-B741-605323EEBDC6}" type="presParOf" srcId="{4240B5F6-F796-4B6A-AF68-2CBA7AEE94CE}" destId="{29640FF8-14D7-46DC-BDFB-BDE05A07E117}" srcOrd="2" destOrd="0" presId="urn:microsoft.com/office/officeart/2005/8/layout/hProcess11"/>
    <dgm:cxn modelId="{FA06014E-3CE7-4185-992B-367BFE0D0A4F}" type="presParOf" srcId="{CB9CC158-1BBD-4FDD-BBD3-57C1B952D07E}" destId="{439D6634-527C-48B6-92C9-8FD8C8E732CB}" srcOrd="7" destOrd="0" presId="urn:microsoft.com/office/officeart/2005/8/layout/hProcess11"/>
    <dgm:cxn modelId="{8FDEFC28-C825-4B3A-9A30-01580C094600}" type="presParOf" srcId="{CB9CC158-1BBD-4FDD-BBD3-57C1B952D07E}" destId="{8066081F-6B61-4ABE-9308-C1E1CE21F572}" srcOrd="8" destOrd="0" presId="urn:microsoft.com/office/officeart/2005/8/layout/hProcess11"/>
    <dgm:cxn modelId="{1280B4FD-D2C8-4BBE-900A-324F9A34A7E0}" type="presParOf" srcId="{8066081F-6B61-4ABE-9308-C1E1CE21F572}" destId="{E9DBADFD-B76B-41CF-A1F9-70E5509DFD38}" srcOrd="0" destOrd="0" presId="urn:microsoft.com/office/officeart/2005/8/layout/hProcess11"/>
    <dgm:cxn modelId="{15A9468A-8318-4E33-8191-EEB073AF6685}" type="presParOf" srcId="{8066081F-6B61-4ABE-9308-C1E1CE21F572}" destId="{B7952706-EA2C-4288-AA49-23D102E28276}" srcOrd="1" destOrd="0" presId="urn:microsoft.com/office/officeart/2005/8/layout/hProcess11"/>
    <dgm:cxn modelId="{639D280B-0F33-4799-AA9F-75B571585711}" type="presParOf" srcId="{8066081F-6B61-4ABE-9308-C1E1CE21F572}" destId="{BCC0DC2A-86F5-4A40-839E-90EE8359DCD4}" srcOrd="2" destOrd="0" presId="urn:microsoft.com/office/officeart/2005/8/layout/hProcess11"/>
    <dgm:cxn modelId="{8AC719DB-E339-4CA7-9E91-8D516B993F65}" type="presParOf" srcId="{CB9CC158-1BBD-4FDD-BBD3-57C1B952D07E}" destId="{AA521722-268D-4B19-A82D-6ADB8C66947C}" srcOrd="9" destOrd="0" presId="urn:microsoft.com/office/officeart/2005/8/layout/hProcess11"/>
    <dgm:cxn modelId="{5C5D1FA6-D227-4F47-A38D-78FA33A61F6A}" type="presParOf" srcId="{CB9CC158-1BBD-4FDD-BBD3-57C1B952D07E}" destId="{21D4B271-0C8E-4495-A135-2591316C3166}" srcOrd="10" destOrd="0" presId="urn:microsoft.com/office/officeart/2005/8/layout/hProcess11"/>
    <dgm:cxn modelId="{1FA1D6AE-8567-4066-864D-69F08C52D2F4}" type="presParOf" srcId="{21D4B271-0C8E-4495-A135-2591316C3166}" destId="{9BDB8D70-3C72-49AD-BE57-1DB6A05E75D0}" srcOrd="0" destOrd="0" presId="urn:microsoft.com/office/officeart/2005/8/layout/hProcess11"/>
    <dgm:cxn modelId="{9468C607-EEFE-49FE-8E02-0922465E6A55}" type="presParOf" srcId="{21D4B271-0C8E-4495-A135-2591316C3166}" destId="{F94A1F46-881C-4529-9F22-E74760A80F61}" srcOrd="1" destOrd="0" presId="urn:microsoft.com/office/officeart/2005/8/layout/hProcess11"/>
    <dgm:cxn modelId="{4AE493D9-FACA-406A-ACC4-9F4D107F9699}" type="presParOf" srcId="{21D4B271-0C8E-4495-A135-2591316C3166}" destId="{E7F4DAA4-76E6-476F-8427-F67D344CF75E}" srcOrd="2" destOrd="0" presId="urn:microsoft.com/office/officeart/2005/8/layout/hProcess11"/>
    <dgm:cxn modelId="{7FC664E7-6771-4AF8-8D46-B0E687C53476}" type="presParOf" srcId="{CB9CC158-1BBD-4FDD-BBD3-57C1B952D07E}" destId="{ABB991E6-4269-4021-8CC9-9A4FCF1D6556}" srcOrd="11" destOrd="0" presId="urn:microsoft.com/office/officeart/2005/8/layout/hProcess11"/>
    <dgm:cxn modelId="{35DDC0CE-CB21-4627-B9FD-E0BF8DCC1C96}" type="presParOf" srcId="{CB9CC158-1BBD-4FDD-BBD3-57C1B952D07E}" destId="{91B6A079-ECBC-4B94-8B1E-6B022834AAA7}" srcOrd="12" destOrd="0" presId="urn:microsoft.com/office/officeart/2005/8/layout/hProcess11"/>
    <dgm:cxn modelId="{CBC741AA-A532-45E1-BD63-CC47A5FE366E}" type="presParOf" srcId="{91B6A079-ECBC-4B94-8B1E-6B022834AAA7}" destId="{BD48E1E0-AD6A-4018-B3E7-0ACDD1391C81}" srcOrd="0" destOrd="0" presId="urn:microsoft.com/office/officeart/2005/8/layout/hProcess11"/>
    <dgm:cxn modelId="{93F2BD22-82ED-4AAE-97BA-F270C1EAA168}" type="presParOf" srcId="{91B6A079-ECBC-4B94-8B1E-6B022834AAA7}" destId="{09C56725-8ACB-44ED-BDE4-B9F0CF1F7AEE}" srcOrd="1" destOrd="0" presId="urn:microsoft.com/office/officeart/2005/8/layout/hProcess11"/>
    <dgm:cxn modelId="{E500206A-635A-4C51-8567-2007559334D2}" type="presParOf" srcId="{91B6A079-ECBC-4B94-8B1E-6B022834AAA7}" destId="{36B29826-4556-4C30-9A19-7A590654363A}" srcOrd="2" destOrd="0" presId="urn:microsoft.com/office/officeart/2005/8/layout/hProcess11"/>
    <dgm:cxn modelId="{899A5FC7-B343-43F6-9AEB-5EB198D94C0C}" type="presParOf" srcId="{CB9CC158-1BBD-4FDD-BBD3-57C1B952D07E}" destId="{FCE9E9C7-15DB-47B7-9CA2-F994680CE6BE}" srcOrd="13" destOrd="0" presId="urn:microsoft.com/office/officeart/2005/8/layout/hProcess11"/>
    <dgm:cxn modelId="{E81F483B-00B7-48AA-90D8-2F449E87B8AA}" type="presParOf" srcId="{CB9CC158-1BBD-4FDD-BBD3-57C1B952D07E}" destId="{DA4E25CC-EB62-482B-9431-8DB193CD989D}" srcOrd="14" destOrd="0" presId="urn:microsoft.com/office/officeart/2005/8/layout/hProcess11"/>
    <dgm:cxn modelId="{DB53B74D-7923-4425-90EF-52834442C72B}" type="presParOf" srcId="{DA4E25CC-EB62-482B-9431-8DB193CD989D}" destId="{9DBE8D5B-9787-4580-BD6C-257F3B694672}" srcOrd="0" destOrd="0" presId="urn:microsoft.com/office/officeart/2005/8/layout/hProcess11"/>
    <dgm:cxn modelId="{E18B1C64-651E-4AD1-831F-F58CB3D6968E}" type="presParOf" srcId="{DA4E25CC-EB62-482B-9431-8DB193CD989D}" destId="{44D8DE22-935F-4CBF-A837-8424E1A9B53D}" srcOrd="1" destOrd="0" presId="urn:microsoft.com/office/officeart/2005/8/layout/hProcess11"/>
    <dgm:cxn modelId="{A5757A59-A489-4132-8542-C457FCCC5198}" type="presParOf" srcId="{DA4E25CC-EB62-482B-9431-8DB193CD989D}" destId="{0956ADFD-16E0-4CC3-B138-28113FA90EA4}"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59DC77-757D-44C6-8350-9E36BF842693}">
      <dsp:nvSpPr>
        <dsp:cNvPr id="0" name=""/>
        <dsp:cNvSpPr/>
      </dsp:nvSpPr>
      <dsp:spPr>
        <a:xfrm>
          <a:off x="662939" y="0"/>
          <a:ext cx="7513320" cy="175432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FEB2C9-C9CD-43F3-B260-1F1152056FA0}">
      <dsp:nvSpPr>
        <dsp:cNvPr id="0" name=""/>
        <dsp:cNvSpPr/>
      </dsp:nvSpPr>
      <dsp:spPr>
        <a:xfrm>
          <a:off x="4423" y="526297"/>
          <a:ext cx="2127795" cy="70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Arial Black" panose="020B0A04020102020204" pitchFamily="34" charset="0"/>
            </a:rPr>
            <a:t>Data Split (Training/Test).</a:t>
          </a:r>
        </a:p>
      </dsp:txBody>
      <dsp:txXfrm>
        <a:off x="38679" y="560553"/>
        <a:ext cx="2059283" cy="633218"/>
      </dsp:txXfrm>
    </dsp:sp>
    <dsp:sp modelId="{A78B9AEC-9DD3-4AF4-93E1-AC0311850E4C}">
      <dsp:nvSpPr>
        <dsp:cNvPr id="0" name=""/>
        <dsp:cNvSpPr/>
      </dsp:nvSpPr>
      <dsp:spPr>
        <a:xfrm>
          <a:off x="2238609" y="526297"/>
          <a:ext cx="2127795" cy="70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Arial Black" panose="020B0A04020102020204" pitchFamily="34" charset="0"/>
            </a:rPr>
            <a:t>Feed Training annotations to Network.</a:t>
          </a:r>
        </a:p>
      </dsp:txBody>
      <dsp:txXfrm>
        <a:off x="2272865" y="560553"/>
        <a:ext cx="2059283" cy="633218"/>
      </dsp:txXfrm>
    </dsp:sp>
    <dsp:sp modelId="{B2CEFCCB-5079-4CA4-9AD3-7B590D7F2DF6}">
      <dsp:nvSpPr>
        <dsp:cNvPr id="0" name=""/>
        <dsp:cNvSpPr/>
      </dsp:nvSpPr>
      <dsp:spPr>
        <a:xfrm>
          <a:off x="4472794" y="526297"/>
          <a:ext cx="2127795" cy="70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Arial Black" panose="020B0A04020102020204" pitchFamily="34" charset="0"/>
            </a:rPr>
            <a:t>Training for 85 epochs on NVIDIA Tesla P100.</a:t>
          </a:r>
        </a:p>
      </dsp:txBody>
      <dsp:txXfrm>
        <a:off x="4507050" y="560553"/>
        <a:ext cx="2059283" cy="633218"/>
      </dsp:txXfrm>
    </dsp:sp>
    <dsp:sp modelId="{D17391AB-173F-445A-AC7B-DC8DC86F2380}">
      <dsp:nvSpPr>
        <dsp:cNvPr id="0" name=""/>
        <dsp:cNvSpPr/>
      </dsp:nvSpPr>
      <dsp:spPr>
        <a:xfrm>
          <a:off x="6706980" y="526297"/>
          <a:ext cx="2127795" cy="70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Arial Black" panose="020B0A04020102020204" pitchFamily="34" charset="0"/>
            </a:rPr>
            <a:t>Test network.</a:t>
          </a:r>
        </a:p>
      </dsp:txBody>
      <dsp:txXfrm>
        <a:off x="6741236" y="560553"/>
        <a:ext cx="2059283" cy="6332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9FBEC1-6440-4B8F-AB1B-39549F4E30CA}">
      <dsp:nvSpPr>
        <dsp:cNvPr id="0" name=""/>
        <dsp:cNvSpPr/>
      </dsp:nvSpPr>
      <dsp:spPr>
        <a:xfrm>
          <a:off x="0" y="941796"/>
          <a:ext cx="8839200" cy="1255728"/>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586959-769E-4F26-BC09-BA74A10AE962}">
      <dsp:nvSpPr>
        <dsp:cNvPr id="0" name=""/>
        <dsp:cNvSpPr/>
      </dsp:nvSpPr>
      <dsp:spPr>
        <a:xfrm>
          <a:off x="315" y="0"/>
          <a:ext cx="952652" cy="125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a:lnSpc>
              <a:spcPct val="90000"/>
            </a:lnSpc>
            <a:spcBef>
              <a:spcPct val="0"/>
            </a:spcBef>
            <a:spcAft>
              <a:spcPct val="35000"/>
            </a:spcAft>
            <a:buNone/>
          </a:pPr>
          <a:r>
            <a:rPr lang="en-US" sz="1100" kern="1200" dirty="0">
              <a:latin typeface="Arial Black" panose="020B0A04020102020204" pitchFamily="34" charset="0"/>
            </a:rPr>
            <a:t>Split Data (Training/Test).</a:t>
          </a:r>
        </a:p>
      </dsp:txBody>
      <dsp:txXfrm>
        <a:off x="315" y="0"/>
        <a:ext cx="952652" cy="1255728"/>
      </dsp:txXfrm>
    </dsp:sp>
    <dsp:sp modelId="{673ABED3-E813-42D1-85D2-C229E729578D}">
      <dsp:nvSpPr>
        <dsp:cNvPr id="0" name=""/>
        <dsp:cNvSpPr/>
      </dsp:nvSpPr>
      <dsp:spPr>
        <a:xfrm>
          <a:off x="319675" y="1412694"/>
          <a:ext cx="313932" cy="3139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DE9035-2223-475A-9A40-B8F071B9A709}">
      <dsp:nvSpPr>
        <dsp:cNvPr id="0" name=""/>
        <dsp:cNvSpPr/>
      </dsp:nvSpPr>
      <dsp:spPr>
        <a:xfrm>
          <a:off x="1000600" y="1883592"/>
          <a:ext cx="952652" cy="125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marL="0" lvl="0" indent="0" algn="ctr" defTabSz="466725">
            <a:lnSpc>
              <a:spcPct val="90000"/>
            </a:lnSpc>
            <a:spcBef>
              <a:spcPct val="0"/>
            </a:spcBef>
            <a:spcAft>
              <a:spcPct val="35000"/>
            </a:spcAft>
            <a:buNone/>
          </a:pPr>
          <a:r>
            <a:rPr lang="en-US" sz="1050" kern="1200" dirty="0">
              <a:latin typeface="Arial Black" panose="020B0A04020102020204" pitchFamily="34" charset="0"/>
            </a:rPr>
            <a:t>Split Training Data (Training/ Validation)</a:t>
          </a:r>
        </a:p>
      </dsp:txBody>
      <dsp:txXfrm>
        <a:off x="1000600" y="1883592"/>
        <a:ext cx="952652" cy="1255728"/>
      </dsp:txXfrm>
    </dsp:sp>
    <dsp:sp modelId="{52D87DB6-C171-40D9-A099-F8580FC1E91C}">
      <dsp:nvSpPr>
        <dsp:cNvPr id="0" name=""/>
        <dsp:cNvSpPr/>
      </dsp:nvSpPr>
      <dsp:spPr>
        <a:xfrm>
          <a:off x="1319961" y="1412694"/>
          <a:ext cx="313932" cy="3139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DFA04D-9491-42C9-9ECD-032F1F09584F}">
      <dsp:nvSpPr>
        <dsp:cNvPr id="0" name=""/>
        <dsp:cNvSpPr/>
      </dsp:nvSpPr>
      <dsp:spPr>
        <a:xfrm>
          <a:off x="2000885" y="0"/>
          <a:ext cx="952652" cy="125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a:lnSpc>
              <a:spcPct val="90000"/>
            </a:lnSpc>
            <a:spcBef>
              <a:spcPct val="0"/>
            </a:spcBef>
            <a:spcAft>
              <a:spcPct val="35000"/>
            </a:spcAft>
            <a:buNone/>
          </a:pPr>
          <a:r>
            <a:rPr lang="en-US" sz="1100" kern="1200" dirty="0">
              <a:latin typeface="Arial Black" panose="020B0A04020102020204" pitchFamily="34" charset="0"/>
            </a:rPr>
            <a:t>Feed Training Data in the Network.</a:t>
          </a:r>
        </a:p>
      </dsp:txBody>
      <dsp:txXfrm>
        <a:off x="2000885" y="0"/>
        <a:ext cx="952652" cy="1255728"/>
      </dsp:txXfrm>
    </dsp:sp>
    <dsp:sp modelId="{E5153DF8-921E-4926-8969-27902EA76F3E}">
      <dsp:nvSpPr>
        <dsp:cNvPr id="0" name=""/>
        <dsp:cNvSpPr/>
      </dsp:nvSpPr>
      <dsp:spPr>
        <a:xfrm>
          <a:off x="2320246" y="1412694"/>
          <a:ext cx="313932" cy="3139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D92B27-D1FF-468D-A56E-283A118029CA}">
      <dsp:nvSpPr>
        <dsp:cNvPr id="0" name=""/>
        <dsp:cNvSpPr/>
      </dsp:nvSpPr>
      <dsp:spPr>
        <a:xfrm>
          <a:off x="3001171" y="1883592"/>
          <a:ext cx="952652" cy="125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marL="0" lvl="0" indent="0" algn="ctr" defTabSz="488950">
            <a:lnSpc>
              <a:spcPct val="90000"/>
            </a:lnSpc>
            <a:spcBef>
              <a:spcPct val="0"/>
            </a:spcBef>
            <a:spcAft>
              <a:spcPct val="35000"/>
            </a:spcAft>
            <a:buNone/>
          </a:pPr>
          <a:r>
            <a:rPr lang="en-US" sz="1100" kern="1200" dirty="0">
              <a:latin typeface="Arial Black" panose="020B0A04020102020204" pitchFamily="34" charset="0"/>
            </a:rPr>
            <a:t>Training 85 epochs.</a:t>
          </a:r>
        </a:p>
      </dsp:txBody>
      <dsp:txXfrm>
        <a:off x="3001171" y="1883592"/>
        <a:ext cx="952652" cy="1255728"/>
      </dsp:txXfrm>
    </dsp:sp>
    <dsp:sp modelId="{C7FF2A86-999E-4855-A4EF-A476033A1BD0}">
      <dsp:nvSpPr>
        <dsp:cNvPr id="0" name=""/>
        <dsp:cNvSpPr/>
      </dsp:nvSpPr>
      <dsp:spPr>
        <a:xfrm>
          <a:off x="3320531" y="1412694"/>
          <a:ext cx="313932" cy="3139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DBADFD-B76B-41CF-A1F9-70E5509DFD38}">
      <dsp:nvSpPr>
        <dsp:cNvPr id="0" name=""/>
        <dsp:cNvSpPr/>
      </dsp:nvSpPr>
      <dsp:spPr>
        <a:xfrm>
          <a:off x="4001456" y="0"/>
          <a:ext cx="952652" cy="125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a:lnSpc>
              <a:spcPct val="90000"/>
            </a:lnSpc>
            <a:spcBef>
              <a:spcPct val="0"/>
            </a:spcBef>
            <a:spcAft>
              <a:spcPct val="35000"/>
            </a:spcAft>
            <a:buNone/>
          </a:pPr>
          <a:r>
            <a:rPr lang="en-US" sz="1100" kern="1200" dirty="0">
              <a:latin typeface="Arial Black" panose="020B0A04020102020204" pitchFamily="34" charset="0"/>
            </a:rPr>
            <a:t>Test in the Validation Data.</a:t>
          </a:r>
        </a:p>
      </dsp:txBody>
      <dsp:txXfrm>
        <a:off x="4001456" y="0"/>
        <a:ext cx="952652" cy="1255728"/>
      </dsp:txXfrm>
    </dsp:sp>
    <dsp:sp modelId="{B7952706-EA2C-4288-AA49-23D102E28276}">
      <dsp:nvSpPr>
        <dsp:cNvPr id="0" name=""/>
        <dsp:cNvSpPr/>
      </dsp:nvSpPr>
      <dsp:spPr>
        <a:xfrm>
          <a:off x="4320816" y="1412694"/>
          <a:ext cx="313932" cy="3139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DB8D70-3C72-49AD-BE57-1DB6A05E75D0}">
      <dsp:nvSpPr>
        <dsp:cNvPr id="0" name=""/>
        <dsp:cNvSpPr/>
      </dsp:nvSpPr>
      <dsp:spPr>
        <a:xfrm>
          <a:off x="5001741" y="1883592"/>
          <a:ext cx="952652" cy="125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marL="0" lvl="0" indent="0" algn="ctr" defTabSz="488950">
            <a:lnSpc>
              <a:spcPct val="90000"/>
            </a:lnSpc>
            <a:spcBef>
              <a:spcPct val="0"/>
            </a:spcBef>
            <a:spcAft>
              <a:spcPct val="35000"/>
            </a:spcAft>
            <a:buNone/>
          </a:pPr>
          <a:r>
            <a:rPr lang="en-US" sz="1100" kern="1200" dirty="0">
              <a:latin typeface="Arial Black" panose="020B0A04020102020204" pitchFamily="34" charset="0"/>
            </a:rPr>
            <a:t>Repeat 5 times total.</a:t>
          </a:r>
        </a:p>
      </dsp:txBody>
      <dsp:txXfrm>
        <a:off x="5001741" y="1883592"/>
        <a:ext cx="952652" cy="1255728"/>
      </dsp:txXfrm>
    </dsp:sp>
    <dsp:sp modelId="{F94A1F46-881C-4529-9F22-E74760A80F61}">
      <dsp:nvSpPr>
        <dsp:cNvPr id="0" name=""/>
        <dsp:cNvSpPr/>
      </dsp:nvSpPr>
      <dsp:spPr>
        <a:xfrm>
          <a:off x="5321101" y="1412694"/>
          <a:ext cx="313932" cy="3139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48E1E0-AD6A-4018-B3E7-0ACDD1391C81}">
      <dsp:nvSpPr>
        <dsp:cNvPr id="0" name=""/>
        <dsp:cNvSpPr/>
      </dsp:nvSpPr>
      <dsp:spPr>
        <a:xfrm>
          <a:off x="6002026" y="0"/>
          <a:ext cx="952652" cy="125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66725">
            <a:lnSpc>
              <a:spcPct val="90000"/>
            </a:lnSpc>
            <a:spcBef>
              <a:spcPct val="0"/>
            </a:spcBef>
            <a:spcAft>
              <a:spcPct val="35000"/>
            </a:spcAft>
            <a:buNone/>
          </a:pPr>
          <a:r>
            <a:rPr lang="en-US" sz="1050" kern="1200" dirty="0">
              <a:latin typeface="Arial Black" panose="020B0A04020102020204" pitchFamily="34" charset="0"/>
            </a:rPr>
            <a:t>Test each model in the Test set.</a:t>
          </a:r>
        </a:p>
      </dsp:txBody>
      <dsp:txXfrm>
        <a:off x="6002026" y="0"/>
        <a:ext cx="952652" cy="1255728"/>
      </dsp:txXfrm>
    </dsp:sp>
    <dsp:sp modelId="{09C56725-8ACB-44ED-BDE4-B9F0CF1F7AEE}">
      <dsp:nvSpPr>
        <dsp:cNvPr id="0" name=""/>
        <dsp:cNvSpPr/>
      </dsp:nvSpPr>
      <dsp:spPr>
        <a:xfrm>
          <a:off x="6321386" y="1412694"/>
          <a:ext cx="313932" cy="3139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BE8D5B-9787-4580-BD6C-257F3B694672}">
      <dsp:nvSpPr>
        <dsp:cNvPr id="0" name=""/>
        <dsp:cNvSpPr/>
      </dsp:nvSpPr>
      <dsp:spPr>
        <a:xfrm>
          <a:off x="7002311" y="1883592"/>
          <a:ext cx="952652" cy="125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t" anchorCtr="1">
          <a:noAutofit/>
        </a:bodyPr>
        <a:lstStyle/>
        <a:p>
          <a:pPr marL="0" lvl="0" indent="0" algn="l" defTabSz="444500">
            <a:lnSpc>
              <a:spcPct val="90000"/>
            </a:lnSpc>
            <a:spcBef>
              <a:spcPct val="0"/>
            </a:spcBef>
            <a:spcAft>
              <a:spcPct val="35000"/>
            </a:spcAft>
            <a:buNone/>
          </a:pPr>
          <a:r>
            <a:rPr lang="en-US" sz="1000" kern="1200" dirty="0">
              <a:latin typeface="Arial Black" panose="020B0A04020102020204" pitchFamily="34" charset="0"/>
            </a:rPr>
            <a:t>Obtain a mean average from the 5-fold cross validation.</a:t>
          </a:r>
        </a:p>
        <a:p>
          <a:pPr marL="57150" lvl="1" indent="-57150" algn="l" defTabSz="311150">
            <a:lnSpc>
              <a:spcPct val="90000"/>
            </a:lnSpc>
            <a:spcBef>
              <a:spcPct val="0"/>
            </a:spcBef>
            <a:spcAft>
              <a:spcPct val="15000"/>
            </a:spcAft>
            <a:buChar char="•"/>
          </a:pPr>
          <a:endParaRPr lang="en-US" sz="700" kern="1200" dirty="0"/>
        </a:p>
      </dsp:txBody>
      <dsp:txXfrm>
        <a:off x="7002311" y="1883592"/>
        <a:ext cx="952652" cy="1255728"/>
      </dsp:txXfrm>
    </dsp:sp>
    <dsp:sp modelId="{44D8DE22-935F-4CBF-A837-8424E1A9B53D}">
      <dsp:nvSpPr>
        <dsp:cNvPr id="0" name=""/>
        <dsp:cNvSpPr/>
      </dsp:nvSpPr>
      <dsp:spPr>
        <a:xfrm>
          <a:off x="7321672" y="1412694"/>
          <a:ext cx="313932" cy="3139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Rot="1" noChangeAspect="1" noChangeArrowheads="1"/>
          </p:cNvSpPr>
          <p:nvPr>
            <p:ph type="sldImg"/>
          </p:nvPr>
        </p:nvSpPr>
        <p:spPr bwMode="auto">
          <a:xfrm>
            <a:off x="1371600" y="763588"/>
            <a:ext cx="5027613"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noProof="0"/>
          </a:p>
        </p:txBody>
      </p:sp>
      <p:sp>
        <p:nvSpPr>
          <p:cNvPr id="2051" name="Rectangle 3"/>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a:defRPr/>
            </a:pPr>
            <a:endParaRPr lang="en-US" altLang="en-US"/>
          </a:p>
        </p:txBody>
      </p:sp>
      <p:sp>
        <p:nvSpPr>
          <p:cNvPr id="2052" name="Rectangle 4"/>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a:defRPr/>
            </a:pPr>
            <a:endParaRPr lang="en-US" altLang="en-US"/>
          </a:p>
        </p:txBody>
      </p:sp>
      <p:sp>
        <p:nvSpPr>
          <p:cNvPr id="2053" name="Rectangle 5"/>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a:defRPr/>
            </a:pPr>
            <a:endParaRPr lang="en-US" altLang="en-US"/>
          </a:p>
        </p:txBody>
      </p:sp>
      <p:sp>
        <p:nvSpPr>
          <p:cNvPr id="2054" name="Rectangle 6"/>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a:defRPr/>
            </a:pPr>
            <a:fld id="{81EA5BC6-3457-401A-AF52-90C13AE40A1D}" type="slidenum">
              <a:rPr lang="en-US" altLang="en-US"/>
              <a:pPr>
                <a:defRPr/>
              </a:pPr>
              <a:t>‹#›</a:t>
            </a:fld>
            <a:endParaRPr lang="en-US" altLang="en-US"/>
          </a:p>
        </p:txBody>
      </p:sp>
    </p:spTree>
    <p:extLst>
      <p:ext uri="{BB962C8B-B14F-4D97-AF65-F5344CB8AC3E}">
        <p14:creationId xmlns:p14="http://schemas.microsoft.com/office/powerpoint/2010/main" val="8194791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1A8439E1-DCEF-45A7-BDE1-C104A95358EB}" type="slidenum">
              <a:rPr lang="en-US" altLang="en-US" sz="1400" smtClean="0"/>
              <a:pPr>
                <a:spcBef>
                  <a:spcPct val="0"/>
                </a:spcBef>
              </a:pPr>
              <a:t>1</a:t>
            </a:fld>
            <a:endParaRPr lang="en-US" altLang="en-US" sz="1400"/>
          </a:p>
        </p:txBody>
      </p:sp>
      <p:sp>
        <p:nvSpPr>
          <p:cNvPr id="409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92316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11</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33256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12</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202124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13</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80166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14</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35723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15</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386647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16</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07522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17</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42239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18</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811142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19</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852709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20</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81691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3</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196652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21</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0115444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22</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609880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23</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997939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24</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9239575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25</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5587453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26</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950335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28</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702629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29</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4324370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30</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1448598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31</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911250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4</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1638014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32</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9985765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33</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594947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34</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1624846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35</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9457799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37</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54066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5</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534517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6</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8691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7</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81641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8</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835773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9</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68046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10</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940962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p:cNvSpPr>
            <a:spLocks noGrp="1" noChangeArrowheads="1"/>
          </p:cNvSpPr>
          <p:nvPr>
            <p:ph type="dt" idx="10"/>
          </p:nvPr>
        </p:nvSpPr>
        <p:spPr>
          <a:ln/>
        </p:spPr>
        <p:txBody>
          <a:bodyPr/>
          <a:lstStyle>
            <a:lvl1pPr>
              <a:defRPr/>
            </a:lvl1pPr>
          </a:lstStyle>
          <a:p>
            <a:pPr>
              <a:defRPr/>
            </a:pPr>
            <a:fld id="{ACCB89AB-B18E-4494-98D9-3C36D630CAFE}" type="datetime1">
              <a:rPr lang="el-GR" altLang="en-US" smtClean="0"/>
              <a:t>29/6/2021</a:t>
            </a:fld>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E1E8E36D-1BAF-478B-8FB7-CB7F5836ACDF}" type="slidenum">
              <a:rPr lang="en-US" altLang="en-US"/>
              <a:pPr>
                <a:defRPr/>
              </a:pPr>
              <a:t>‹#›</a:t>
            </a:fld>
            <a:endParaRPr lang="en-US" altLang="en-US"/>
          </a:p>
        </p:txBody>
      </p:sp>
    </p:spTree>
    <p:extLst>
      <p:ext uri="{BB962C8B-B14F-4D97-AF65-F5344CB8AC3E}">
        <p14:creationId xmlns:p14="http://schemas.microsoft.com/office/powerpoint/2010/main" val="196753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fld id="{F77990BC-45C8-48A3-AAC6-86EA063D2976}" type="datetime1">
              <a:rPr lang="el-GR" altLang="en-US" smtClean="0"/>
              <a:t>29/6/2021</a:t>
            </a:fld>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6C5416F9-D6AA-4330-8405-36F831FDEFB8}" type="slidenum">
              <a:rPr lang="en-US" altLang="en-US"/>
              <a:pPr>
                <a:defRPr/>
              </a:pPr>
              <a:t>‹#›</a:t>
            </a:fld>
            <a:endParaRPr lang="en-US" altLang="en-US"/>
          </a:p>
        </p:txBody>
      </p:sp>
    </p:spTree>
    <p:extLst>
      <p:ext uri="{BB962C8B-B14F-4D97-AF65-F5344CB8AC3E}">
        <p14:creationId xmlns:p14="http://schemas.microsoft.com/office/powerpoint/2010/main" val="1009169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301625"/>
            <a:ext cx="2266950" cy="58499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301625"/>
            <a:ext cx="6650037" cy="5849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fld id="{C2D27FAC-6C0B-4E33-9632-5FC15053A6CA}" type="datetime1">
              <a:rPr lang="el-GR" altLang="en-US" smtClean="0"/>
              <a:t>29/6/2021</a:t>
            </a:fld>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F644D70C-724B-4CBB-902D-0F5CD42320BD}" type="slidenum">
              <a:rPr lang="en-US" altLang="en-US"/>
              <a:pPr>
                <a:defRPr/>
              </a:pPr>
              <a:t>‹#›</a:t>
            </a:fld>
            <a:endParaRPr lang="en-US" altLang="en-US"/>
          </a:p>
        </p:txBody>
      </p:sp>
    </p:spTree>
    <p:extLst>
      <p:ext uri="{BB962C8B-B14F-4D97-AF65-F5344CB8AC3E}">
        <p14:creationId xmlns:p14="http://schemas.microsoft.com/office/powerpoint/2010/main" val="905970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9069387" cy="1260475"/>
          </a:xfrm>
        </p:spPr>
        <p:txBody>
          <a:bodyPr/>
          <a:lstStyle/>
          <a:p>
            <a:r>
              <a:rPr lang="en-US"/>
              <a:t>Click to edit Master title style</a:t>
            </a:r>
          </a:p>
        </p:txBody>
      </p:sp>
      <p:sp>
        <p:nvSpPr>
          <p:cNvPr id="3" name="Rectangle 3"/>
          <p:cNvSpPr>
            <a:spLocks noGrp="1" noChangeArrowheads="1"/>
          </p:cNvSpPr>
          <p:nvPr>
            <p:ph type="dt" idx="10"/>
          </p:nvPr>
        </p:nvSpPr>
        <p:spPr>
          <a:xfrm>
            <a:off x="503238" y="7132637"/>
            <a:ext cx="2346325" cy="273051"/>
          </a:xfrm>
          <a:ln/>
        </p:spPr>
        <p:txBody>
          <a:bodyPr/>
          <a:lstStyle>
            <a:lvl1pPr>
              <a:defRPr/>
            </a:lvl1pPr>
          </a:lstStyle>
          <a:p>
            <a:pPr>
              <a:defRPr/>
            </a:pPr>
            <a:fld id="{E7EBD80C-F759-47C0-B8CE-125686B953FC}" type="datetime1">
              <a:rPr lang="el-GR" altLang="en-US" smtClean="0"/>
              <a:t>29/6/2021</a:t>
            </a:fld>
            <a:endParaRPr lang="en-US" altLang="en-US"/>
          </a:p>
        </p:txBody>
      </p:sp>
      <p:sp>
        <p:nvSpPr>
          <p:cNvPr id="4" name="Rectangle 4"/>
          <p:cNvSpPr>
            <a:spLocks noGrp="1" noChangeArrowheads="1"/>
          </p:cNvSpPr>
          <p:nvPr>
            <p:ph type="ftr" idx="11"/>
          </p:nvPr>
        </p:nvSpPr>
        <p:spPr>
          <a:xfrm>
            <a:off x="2982912" y="7132637"/>
            <a:ext cx="4114800" cy="273051"/>
          </a:xfrm>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5" name="Rectangle 5"/>
          <p:cNvSpPr>
            <a:spLocks noGrp="1" noChangeArrowheads="1"/>
          </p:cNvSpPr>
          <p:nvPr>
            <p:ph type="sldNum" idx="12"/>
          </p:nvPr>
        </p:nvSpPr>
        <p:spPr>
          <a:xfrm>
            <a:off x="7227888" y="7132637"/>
            <a:ext cx="2346325" cy="273051"/>
          </a:xfrm>
          <a:ln/>
        </p:spPr>
        <p:txBody>
          <a:bodyPr/>
          <a:lstStyle>
            <a:lvl1pPr>
              <a:defRPr/>
            </a:lvl1pPr>
          </a:lstStyle>
          <a:p>
            <a:pPr>
              <a:defRPr/>
            </a:pPr>
            <a:fld id="{A14E5853-4A2F-4836-AD05-ECCC0E4103DA}" type="slidenum">
              <a:rPr lang="en-US" altLang="en-US"/>
              <a:pPr>
                <a:defRPr/>
              </a:pPr>
              <a:t>‹#›</a:t>
            </a:fld>
            <a:endParaRPr lang="en-US" altLang="en-US"/>
          </a:p>
        </p:txBody>
      </p:sp>
    </p:spTree>
    <p:extLst>
      <p:ext uri="{BB962C8B-B14F-4D97-AF65-F5344CB8AC3E}">
        <p14:creationId xmlns:p14="http://schemas.microsoft.com/office/powerpoint/2010/main" val="2478687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fld id="{727D1690-22F1-4D45-B545-4C050023D290}" type="datetime1">
              <a:rPr lang="el-GR" altLang="en-US" smtClean="0"/>
              <a:t>29/6/2021</a:t>
            </a:fld>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460E9EF3-B6A7-4F1D-B053-9FDAD76189F0}" type="slidenum">
              <a:rPr lang="en-US" altLang="en-US"/>
              <a:pPr>
                <a:defRPr/>
              </a:pPr>
              <a:t>‹#›</a:t>
            </a:fld>
            <a:endParaRPr lang="en-US" altLang="en-US"/>
          </a:p>
        </p:txBody>
      </p:sp>
    </p:spTree>
    <p:extLst>
      <p:ext uri="{BB962C8B-B14F-4D97-AF65-F5344CB8AC3E}">
        <p14:creationId xmlns:p14="http://schemas.microsoft.com/office/powerpoint/2010/main" val="922797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fld id="{EB66FD7D-FB5F-4A0B-8776-37BAB5E1AA23}" type="datetime1">
              <a:rPr lang="el-GR" altLang="en-US" smtClean="0"/>
              <a:t>29/6/2021</a:t>
            </a:fld>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7FFDF2F0-24C9-45E7-97D2-4800926F7888}" type="slidenum">
              <a:rPr lang="en-US" altLang="en-US"/>
              <a:pPr>
                <a:defRPr/>
              </a:pPr>
              <a:t>‹#›</a:t>
            </a:fld>
            <a:endParaRPr lang="en-US" altLang="en-US"/>
          </a:p>
        </p:txBody>
      </p:sp>
    </p:spTree>
    <p:extLst>
      <p:ext uri="{BB962C8B-B14F-4D97-AF65-F5344CB8AC3E}">
        <p14:creationId xmlns:p14="http://schemas.microsoft.com/office/powerpoint/2010/main" val="4092848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768475"/>
            <a:ext cx="4457700"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338" y="1768475"/>
            <a:ext cx="4459287"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dt" idx="10"/>
          </p:nvPr>
        </p:nvSpPr>
        <p:spPr>
          <a:ln/>
        </p:spPr>
        <p:txBody>
          <a:bodyPr/>
          <a:lstStyle>
            <a:lvl1pPr>
              <a:defRPr/>
            </a:lvl1pPr>
          </a:lstStyle>
          <a:p>
            <a:pPr>
              <a:defRPr/>
            </a:pPr>
            <a:fld id="{ED7A1F37-7349-484D-9F1F-DAB9397B90DD}" type="datetime1">
              <a:rPr lang="el-GR" altLang="en-US" smtClean="0"/>
              <a:t>29/6/2021</a:t>
            </a:fld>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C3B41054-A7B8-4D03-BF33-C4E5E6BC1D3C}" type="slidenum">
              <a:rPr lang="en-US" altLang="en-US"/>
              <a:pPr>
                <a:defRPr/>
              </a:pPr>
              <a:t>‹#›</a:t>
            </a:fld>
            <a:endParaRPr lang="en-US" altLang="en-US"/>
          </a:p>
        </p:txBody>
      </p:sp>
    </p:spTree>
    <p:extLst>
      <p:ext uri="{BB962C8B-B14F-4D97-AF65-F5344CB8AC3E}">
        <p14:creationId xmlns:p14="http://schemas.microsoft.com/office/powerpoint/2010/main" val="698322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dt" idx="10"/>
          </p:nvPr>
        </p:nvSpPr>
        <p:spPr>
          <a:ln/>
        </p:spPr>
        <p:txBody>
          <a:bodyPr/>
          <a:lstStyle>
            <a:lvl1pPr>
              <a:defRPr/>
            </a:lvl1pPr>
          </a:lstStyle>
          <a:p>
            <a:pPr>
              <a:defRPr/>
            </a:pPr>
            <a:fld id="{158E55EF-9513-47A2-805D-34990C4F391E}" type="datetime1">
              <a:rPr lang="el-GR" altLang="en-US" smtClean="0"/>
              <a:t>29/6/2021</a:t>
            </a:fld>
            <a:endParaRPr lang="en-US" altLang="en-US"/>
          </a:p>
        </p:txBody>
      </p:sp>
      <p:sp>
        <p:nvSpPr>
          <p:cNvPr id="8"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9" name="Rectangle 5"/>
          <p:cNvSpPr>
            <a:spLocks noGrp="1" noChangeArrowheads="1"/>
          </p:cNvSpPr>
          <p:nvPr>
            <p:ph type="sldNum" idx="12"/>
          </p:nvPr>
        </p:nvSpPr>
        <p:spPr>
          <a:ln/>
        </p:spPr>
        <p:txBody>
          <a:bodyPr/>
          <a:lstStyle>
            <a:lvl1pPr>
              <a:defRPr/>
            </a:lvl1pPr>
          </a:lstStyle>
          <a:p>
            <a:pPr>
              <a:defRPr/>
            </a:pPr>
            <a:fld id="{39E470C1-9ADC-4933-A748-F17ADBB63D23}" type="slidenum">
              <a:rPr lang="en-US" altLang="en-US"/>
              <a:pPr>
                <a:defRPr/>
              </a:pPr>
              <a:t>‹#›</a:t>
            </a:fld>
            <a:endParaRPr lang="en-US" altLang="en-US"/>
          </a:p>
        </p:txBody>
      </p:sp>
    </p:spTree>
    <p:extLst>
      <p:ext uri="{BB962C8B-B14F-4D97-AF65-F5344CB8AC3E}">
        <p14:creationId xmlns:p14="http://schemas.microsoft.com/office/powerpoint/2010/main" val="601082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dt" idx="10"/>
          </p:nvPr>
        </p:nvSpPr>
        <p:spPr>
          <a:ln/>
        </p:spPr>
        <p:txBody>
          <a:bodyPr/>
          <a:lstStyle>
            <a:lvl1pPr>
              <a:defRPr/>
            </a:lvl1pPr>
          </a:lstStyle>
          <a:p>
            <a:pPr>
              <a:defRPr/>
            </a:pPr>
            <a:fld id="{44D17772-DE09-445D-964B-AB0B72BD0A4D}" type="datetime1">
              <a:rPr lang="el-GR" altLang="en-US" smtClean="0"/>
              <a:t>29/6/2021</a:t>
            </a:fld>
            <a:endParaRPr lang="en-US" altLang="en-US"/>
          </a:p>
        </p:txBody>
      </p:sp>
      <p:sp>
        <p:nvSpPr>
          <p:cNvPr id="4"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5" name="Rectangle 5"/>
          <p:cNvSpPr>
            <a:spLocks noGrp="1" noChangeArrowheads="1"/>
          </p:cNvSpPr>
          <p:nvPr>
            <p:ph type="sldNum" idx="12"/>
          </p:nvPr>
        </p:nvSpPr>
        <p:spPr>
          <a:ln/>
        </p:spPr>
        <p:txBody>
          <a:bodyPr/>
          <a:lstStyle>
            <a:lvl1pPr>
              <a:defRPr/>
            </a:lvl1pPr>
          </a:lstStyle>
          <a:p>
            <a:pPr>
              <a:defRPr/>
            </a:pPr>
            <a:fld id="{47457526-C583-4F9B-8BFD-CC6A6EC4CCBD}" type="slidenum">
              <a:rPr lang="en-US" altLang="en-US"/>
              <a:pPr>
                <a:defRPr/>
              </a:pPr>
              <a:t>‹#›</a:t>
            </a:fld>
            <a:endParaRPr lang="en-US" altLang="en-US"/>
          </a:p>
        </p:txBody>
      </p:sp>
    </p:spTree>
    <p:extLst>
      <p:ext uri="{BB962C8B-B14F-4D97-AF65-F5344CB8AC3E}">
        <p14:creationId xmlns:p14="http://schemas.microsoft.com/office/powerpoint/2010/main" val="2115650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fld id="{BC30C637-2950-4B71-8E07-6BEFB7FA5992}" type="datetime1">
              <a:rPr lang="el-GR" altLang="en-US" smtClean="0"/>
              <a:t>29/6/2021</a:t>
            </a:fld>
            <a:endParaRPr lang="en-US" altLang="en-US"/>
          </a:p>
        </p:txBody>
      </p:sp>
      <p:sp>
        <p:nvSpPr>
          <p:cNvPr id="3"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4" name="Rectangle 5"/>
          <p:cNvSpPr>
            <a:spLocks noGrp="1" noChangeArrowheads="1"/>
          </p:cNvSpPr>
          <p:nvPr>
            <p:ph type="sldNum" idx="12"/>
          </p:nvPr>
        </p:nvSpPr>
        <p:spPr>
          <a:ln/>
        </p:spPr>
        <p:txBody>
          <a:bodyPr/>
          <a:lstStyle>
            <a:lvl1pPr>
              <a:defRPr/>
            </a:lvl1pPr>
          </a:lstStyle>
          <a:p>
            <a:pPr>
              <a:defRPr/>
            </a:pPr>
            <a:fld id="{F8467AAE-FF57-4772-B8D9-9D7059ACECCF}" type="slidenum">
              <a:rPr lang="en-US" altLang="en-US"/>
              <a:pPr>
                <a:defRPr/>
              </a:pPr>
              <a:t>‹#›</a:t>
            </a:fld>
            <a:endParaRPr lang="en-US" altLang="en-US"/>
          </a:p>
        </p:txBody>
      </p:sp>
    </p:spTree>
    <p:extLst>
      <p:ext uri="{BB962C8B-B14F-4D97-AF65-F5344CB8AC3E}">
        <p14:creationId xmlns:p14="http://schemas.microsoft.com/office/powerpoint/2010/main" val="4220139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fld id="{F497D954-F2E9-4641-A7FE-BEC94BC79100}" type="datetime1">
              <a:rPr lang="el-GR" altLang="en-US" smtClean="0"/>
              <a:t>29/6/2021</a:t>
            </a:fld>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8A3B7199-6B0C-40C4-8C6E-6EE06119C086}" type="slidenum">
              <a:rPr lang="en-US" altLang="en-US"/>
              <a:pPr>
                <a:defRPr/>
              </a:pPr>
              <a:t>‹#›</a:t>
            </a:fld>
            <a:endParaRPr lang="en-US" altLang="en-US"/>
          </a:p>
        </p:txBody>
      </p:sp>
    </p:spTree>
    <p:extLst>
      <p:ext uri="{BB962C8B-B14F-4D97-AF65-F5344CB8AC3E}">
        <p14:creationId xmlns:p14="http://schemas.microsoft.com/office/powerpoint/2010/main" val="2066456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fld id="{8A170F89-4C9E-42D1-973B-2D691063890A}" type="datetime1">
              <a:rPr lang="el-GR" altLang="en-US" smtClean="0"/>
              <a:t>29/6/2021</a:t>
            </a:fld>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AF6B211C-4219-4AEE-9073-325BBBD40F15}" type="slidenum">
              <a:rPr lang="en-US" altLang="en-US"/>
              <a:pPr>
                <a:defRPr/>
              </a:pPr>
              <a:t>‹#›</a:t>
            </a:fld>
            <a:endParaRPr lang="en-US" altLang="en-US"/>
          </a:p>
        </p:txBody>
      </p:sp>
    </p:spTree>
    <p:extLst>
      <p:ext uri="{BB962C8B-B14F-4D97-AF65-F5344CB8AC3E}">
        <p14:creationId xmlns:p14="http://schemas.microsoft.com/office/powerpoint/2010/main" val="1876066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503238" y="1768475"/>
            <a:ext cx="9069387"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448"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 name="Rectangle 3"/>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Lst>
              <a:defRPr sz="1400">
                <a:solidFill>
                  <a:srgbClr val="000000"/>
                </a:solidFill>
                <a:latin typeface="Times New Roman" panose="02020603050405020304" pitchFamily="18" charset="0"/>
                <a:ea typeface="DejaVu Sans" charset="0"/>
                <a:cs typeface="DejaVu Sans" charset="0"/>
              </a:defRPr>
            </a:lvl1pPr>
          </a:lstStyle>
          <a:p>
            <a:pPr>
              <a:defRPr/>
            </a:pPr>
            <a:fld id="{51009DE1-47E2-4CDB-A0B7-59630D4F3723}" type="datetime1">
              <a:rPr lang="el-GR" altLang="en-US" smtClean="0"/>
              <a:t>29/6/2021</a:t>
            </a:fld>
            <a:endParaRPr lang="en-US" altLang="en-US"/>
          </a:p>
        </p:txBody>
      </p:sp>
      <p:sp>
        <p:nvSpPr>
          <p:cNvPr id="1028" name="Rectangle 4"/>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Lst>
              <a:defRPr sz="1400">
                <a:solidFill>
                  <a:srgbClr val="000000"/>
                </a:solidFill>
                <a:latin typeface="Times New Roman" panose="02020603050405020304" pitchFamily="18" charset="0"/>
                <a:ea typeface="DejaVu Sans" charset="0"/>
                <a:cs typeface="DejaVu Sans" charset="0"/>
              </a:defRPr>
            </a:lvl1pPr>
          </a:lstStyle>
          <a:p>
            <a:pPr>
              <a:defRPr/>
            </a:pPr>
            <a:r>
              <a:rPr lang="en-US" altLang="en-US"/>
              <a:t>HRY591 - </a:t>
            </a:r>
            <a:r>
              <a:rPr lang="el-GR" altLang="en-US"/>
              <a:t>Αναδιατασσόμενα ψηφιακά συστήματα</a:t>
            </a:r>
            <a:endParaRPr lang="en-US" altLang="en-US"/>
          </a:p>
        </p:txBody>
      </p:sp>
      <p:sp>
        <p:nvSpPr>
          <p:cNvPr id="1029" name="Rectangle 5"/>
          <p:cNvSpPr>
            <a:spLocks noGrp="1" noChangeArrowheads="1"/>
          </p:cNvSpPr>
          <p:nvPr>
            <p:ph type="sldNum"/>
          </p:nvPr>
        </p:nvSpPr>
        <p:spPr bwMode="auto">
          <a:xfrm>
            <a:off x="722788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Lst>
              <a:defRPr sz="1400">
                <a:solidFill>
                  <a:srgbClr val="000000"/>
                </a:solidFill>
                <a:latin typeface="Times New Roman" panose="02020603050405020304" pitchFamily="18" charset="0"/>
                <a:ea typeface="DejaVu Sans" charset="0"/>
                <a:cs typeface="DejaVu Sans" charset="0"/>
              </a:defRPr>
            </a:lvl1pPr>
          </a:lstStyle>
          <a:p>
            <a:pPr>
              <a:defRPr/>
            </a:pPr>
            <a:fld id="{4B46DA80-A922-4E70-997D-E0FFDED604B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2pPr>
      <a:lvl3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3pPr>
      <a:lvl4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4pPr>
      <a:lvl5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9pPr>
    </p:titleStyle>
    <p:bodyStyle>
      <a:lvl1pPr marL="342900" indent="-342900" algn="l" defTabSz="457200" rtl="0" eaLnBrk="0" fontAlgn="base" hangingPunct="0">
        <a:lnSpc>
          <a:spcPct val="93000"/>
        </a:lnSpc>
        <a:spcBef>
          <a:spcPts val="1425"/>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eaLnBrk="0" fontAlgn="base" hangingPunct="0">
        <a:lnSpc>
          <a:spcPct val="93000"/>
        </a:lnSpc>
        <a:spcBef>
          <a:spcPts val="1138"/>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eaLnBrk="0" fontAlgn="base" hangingPunct="0">
        <a:lnSpc>
          <a:spcPct val="93000"/>
        </a:lnSpc>
        <a:spcBef>
          <a:spcPts val="85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eaLnBrk="0" fontAlgn="base" hangingPunct="0">
        <a:lnSpc>
          <a:spcPct val="93000"/>
        </a:lnSpc>
        <a:spcBef>
          <a:spcPts val="57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3000"/>
        </a:lnSpc>
        <a:spcBef>
          <a:spcPts val="288"/>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2.jpg"/></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22.jp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1.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subTitle"/>
          </p:nvPr>
        </p:nvSpPr>
        <p:spPr>
          <a:xfrm>
            <a:off x="503238" y="1768475"/>
            <a:ext cx="9070975" cy="4384675"/>
          </a:xfrm>
        </p:spPr>
        <p:txBody>
          <a:bodyPr tIns="28448"/>
          <a:lstStyle/>
          <a:p>
            <a:pPr marL="228600" marR="0" algn="ctr">
              <a:lnSpc>
                <a:spcPct val="115000"/>
              </a:lnSpc>
              <a:spcBef>
                <a:spcPts val="0"/>
              </a:spcBef>
              <a:spcAft>
                <a:spcPts val="1000"/>
              </a:spcAft>
            </a:pP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Comparison of Artificial Intelligence systems for the detection of objects on UAV-based images.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n-US" altLang="en-US" sz="2400" dirty="0"/>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n-US" altLang="en-US" sz="2400" dirty="0"/>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n-US" altLang="en-US" sz="2400" dirty="0"/>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2400" dirty="0" err="1">
                <a:latin typeface="Times New Roman" panose="02020603050405020304" pitchFamily="18" charset="0"/>
                <a:cs typeface="Times New Roman" panose="02020603050405020304" pitchFamily="18" charset="0"/>
              </a:rPr>
              <a:t>Trimas</a:t>
            </a:r>
            <a:r>
              <a:rPr lang="en-US" altLang="en-US" sz="2400" dirty="0">
                <a:latin typeface="Times New Roman" panose="02020603050405020304" pitchFamily="18" charset="0"/>
                <a:cs typeface="Times New Roman" panose="02020603050405020304" pitchFamily="18" charset="0"/>
              </a:rPr>
              <a:t> Christos</a:t>
            </a:r>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l-GR" altLang="en-US" sz="2400" dirty="0"/>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2400" dirty="0">
                <a:latin typeface="Times New Roman" panose="02020603050405020304" pitchFamily="18" charset="0"/>
                <a:cs typeface="Times New Roman" panose="02020603050405020304" pitchFamily="18" charset="0"/>
              </a:rPr>
              <a:t>Thesis so far</a:t>
            </a:r>
            <a:r>
              <a:rPr lang="en-US" altLang="en-US" sz="2400" dirty="0"/>
              <a:t>.</a:t>
            </a:r>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n-US" altLang="en-US" sz="2400" dirty="0"/>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n-US" altLang="en-US" sz="3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563" y="122237"/>
            <a:ext cx="2095500" cy="1057275"/>
          </a:xfrm>
          <a:prstGeom prst="rect">
            <a:avLst/>
          </a:prstGeom>
        </p:spPr>
      </p:pic>
      <p:sp>
        <p:nvSpPr>
          <p:cNvPr id="3" name="Date Placeholder 2"/>
          <p:cNvSpPr>
            <a:spLocks noGrp="1"/>
          </p:cNvSpPr>
          <p:nvPr>
            <p:ph type="dt" idx="10"/>
          </p:nvPr>
        </p:nvSpPr>
        <p:spPr/>
        <p:txBody>
          <a:bodyPr/>
          <a:lstStyle/>
          <a:p>
            <a:pPr>
              <a:defRPr/>
            </a:pPr>
            <a:fld id="{712BCB8A-B498-468C-9C23-15601E7668E7}" type="datetime1">
              <a:rPr lang="el-GR" altLang="en-US" smtClean="0"/>
              <a:t>29/6/2021</a:t>
            </a:fld>
            <a:endParaRPr lang="en-US" altLang="en-US"/>
          </a:p>
        </p:txBody>
      </p:sp>
      <p:sp>
        <p:nvSpPr>
          <p:cNvPr id="4" name="Slide Number Placeholder 3"/>
          <p:cNvSpPr>
            <a:spLocks noGrp="1"/>
          </p:cNvSpPr>
          <p:nvPr>
            <p:ph type="sldNum" idx="12"/>
          </p:nvPr>
        </p:nvSpPr>
        <p:spPr/>
        <p:txBody>
          <a:bodyPr/>
          <a:lstStyle/>
          <a:p>
            <a:pPr>
              <a:defRPr/>
            </a:pPr>
            <a:fld id="{A14E5853-4A2F-4836-AD05-ECCC0E4103DA}" type="slidenum">
              <a:rPr lang="en-US" altLang="en-US" smtClean="0"/>
              <a:pPr>
                <a:defRPr/>
              </a:pPr>
              <a:t>1</a:t>
            </a:fld>
            <a:endParaRPr lang="en-US" altLang="en-US"/>
          </a:p>
        </p:txBody>
      </p:sp>
      <p:sp>
        <p:nvSpPr>
          <p:cNvPr id="5" name="Footer Placeholder 4"/>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R-CNN architecture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10</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1189037"/>
            <a:ext cx="8575674" cy="230832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RCNN</a:t>
            </a:r>
            <a:r>
              <a:rPr lang="en-US" sz="1600" dirty="0">
                <a:latin typeface="Times New Roman" panose="02020603050405020304" pitchFamily="18" charset="0"/>
                <a:cs typeface="Times New Roman" panose="02020603050405020304" pitchFamily="18" charset="0"/>
              </a:rPr>
              <a:t> is two stage detector.</a:t>
            </a: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1</a:t>
            </a:r>
            <a:r>
              <a:rPr lang="en-US" sz="1600" b="1" baseline="30000" dirty="0">
                <a:latin typeface="Times New Roman" panose="02020603050405020304" pitchFamily="18" charset="0"/>
                <a:cs typeface="Times New Roman" panose="02020603050405020304" pitchFamily="18" charset="0"/>
              </a:rPr>
              <a:t>st</a:t>
            </a:r>
            <a:r>
              <a:rPr lang="en-US" sz="1600" b="1" dirty="0">
                <a:latin typeface="Times New Roman" panose="02020603050405020304" pitchFamily="18" charset="0"/>
                <a:cs typeface="Times New Roman" panose="02020603050405020304" pitchFamily="18" charset="0"/>
              </a:rPr>
              <a:t> stage:</a:t>
            </a:r>
            <a:r>
              <a:rPr lang="en-US" sz="1600" dirty="0">
                <a:latin typeface="Times New Roman" panose="02020603050405020304" pitchFamily="18" charset="0"/>
                <a:cs typeface="Times New Roman" panose="02020603050405020304" pitchFamily="18" charset="0"/>
              </a:rPr>
              <a:t> Analyzes the input image and divides it into regions (bounding boxes). The algorithm that is used is called </a:t>
            </a:r>
            <a:r>
              <a:rPr lang="en-US" sz="1600" b="1" dirty="0">
                <a:latin typeface="Times New Roman" panose="02020603050405020304" pitchFamily="18" charset="0"/>
                <a:cs typeface="Times New Roman" panose="02020603050405020304" pitchFamily="18" charset="0"/>
              </a:rPr>
              <a:t>selective search </a:t>
            </a:r>
            <a:r>
              <a:rPr lang="en-US" sz="1600" dirty="0">
                <a:latin typeface="Times New Roman" panose="02020603050405020304" pitchFamily="18" charset="0"/>
                <a:cs typeface="Times New Roman" panose="02020603050405020304" pitchFamily="18" charset="0"/>
              </a:rPr>
              <a:t>and produces roughly 2000 regions. Then the images are getting warped for each region, until it gets a fixed size of pixels.</a:t>
            </a: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2</a:t>
            </a:r>
            <a:r>
              <a:rPr lang="en-US" sz="1600" b="1" baseline="30000" dirty="0">
                <a:latin typeface="Times New Roman" panose="02020603050405020304" pitchFamily="18" charset="0"/>
                <a:cs typeface="Times New Roman" panose="02020603050405020304" pitchFamily="18" charset="0"/>
              </a:rPr>
              <a:t>nd</a:t>
            </a:r>
            <a:r>
              <a:rPr lang="en-US" sz="1600" b="1" dirty="0">
                <a:latin typeface="Times New Roman" panose="02020603050405020304" pitchFamily="18" charset="0"/>
                <a:cs typeface="Times New Roman" panose="02020603050405020304" pitchFamily="18" charset="0"/>
              </a:rPr>
              <a:t> stage:</a:t>
            </a:r>
            <a:r>
              <a:rPr lang="en-US" sz="1600" dirty="0">
                <a:latin typeface="Times New Roman" panose="02020603050405020304" pitchFamily="18" charset="0"/>
                <a:cs typeface="Times New Roman" panose="02020603050405020304" pitchFamily="18" charset="0"/>
              </a:rPr>
              <a:t> The new images are introduced into the CNN and the output dense layer consists of features that are fed into SVM. In addition, the model predicts four values, which are offset values to increase the precision of the bounding box.</a:t>
            </a:r>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7" name="Εικόνα 6">
            <a:extLst>
              <a:ext uri="{FF2B5EF4-FFF2-40B4-BE49-F238E27FC236}">
                <a16:creationId xmlns:a16="http://schemas.microsoft.com/office/drawing/2014/main" id="{5DA57B9D-1060-45B0-A7FE-DBE8FA5D71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2312" y="3458773"/>
            <a:ext cx="4876800" cy="3280920"/>
          </a:xfrm>
          <a:prstGeom prst="rect">
            <a:avLst/>
          </a:prstGeom>
        </p:spPr>
      </p:pic>
    </p:spTree>
    <p:extLst>
      <p:ext uri="{BB962C8B-B14F-4D97-AF65-F5344CB8AC3E}">
        <p14:creationId xmlns:p14="http://schemas.microsoft.com/office/powerpoint/2010/main" val="41929443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Fast R-CNN architecture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11</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1189037"/>
            <a:ext cx="8575674" cy="1323439"/>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Fast RCNN </a:t>
            </a:r>
            <a:r>
              <a:rPr lang="en-US" sz="1600" dirty="0">
                <a:latin typeface="Times New Roman" panose="02020603050405020304" pitchFamily="18" charset="0"/>
                <a:cs typeface="Times New Roman" panose="02020603050405020304" pitchFamily="18" charset="0"/>
              </a:rPr>
              <a:t>an improvement of R-CNN.</a:t>
            </a:r>
          </a:p>
          <a:p>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First the image gets fed to a </a:t>
            </a:r>
            <a:r>
              <a:rPr lang="en-US" sz="1600" dirty="0" err="1">
                <a:latin typeface="Times New Roman" panose="02020603050405020304" pitchFamily="18" charset="0"/>
                <a:cs typeface="Times New Roman" panose="02020603050405020304" pitchFamily="18" charset="0"/>
              </a:rPr>
              <a:t>ConvNet</a:t>
            </a:r>
            <a:r>
              <a:rPr lang="en-US" sz="1600" dirty="0">
                <a:latin typeface="Times New Roman" panose="02020603050405020304" pitchFamily="18" charset="0"/>
                <a:cs typeface="Times New Roman" panose="02020603050405020304" pitchFamily="18" charset="0"/>
              </a:rPr>
              <a:t>. Then the selective search algorithm is used to generate </a:t>
            </a:r>
            <a:r>
              <a:rPr lang="en-US" sz="1600" dirty="0" err="1">
                <a:latin typeface="Times New Roman" panose="02020603050405020304" pitchFamily="18" charset="0"/>
                <a:cs typeface="Times New Roman" panose="02020603050405020304" pitchFamily="18" charset="0"/>
              </a:rPr>
              <a:t>RoIs</a:t>
            </a:r>
            <a:r>
              <a:rPr lang="en-US" sz="1600" dirty="0">
                <a:latin typeface="Times New Roman" panose="02020603050405020304" pitchFamily="18" charset="0"/>
                <a:cs typeface="Times New Roman" panose="02020603050405020304" pitchFamily="18" charset="0"/>
              </a:rPr>
              <a:t> from the feature map that was created. Afterwards the regions are warped and fed into FCs for classification and bounding box regression.</a:t>
            </a: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12" name="Εικόνα 11">
            <a:extLst>
              <a:ext uri="{FF2B5EF4-FFF2-40B4-BE49-F238E27FC236}">
                <a16:creationId xmlns:a16="http://schemas.microsoft.com/office/drawing/2014/main" id="{A6B48D57-8282-44DF-B062-8DD1C71ADD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1766" y="2713037"/>
            <a:ext cx="5996242" cy="3829684"/>
          </a:xfrm>
          <a:prstGeom prst="rect">
            <a:avLst/>
          </a:prstGeom>
        </p:spPr>
      </p:pic>
    </p:spTree>
    <p:extLst>
      <p:ext uri="{BB962C8B-B14F-4D97-AF65-F5344CB8AC3E}">
        <p14:creationId xmlns:p14="http://schemas.microsoft.com/office/powerpoint/2010/main" val="152723367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0048"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Faster R-CNN architecture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12</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1189037"/>
            <a:ext cx="8575674" cy="830997"/>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Faster RCNN. </a:t>
            </a:r>
            <a:r>
              <a:rPr lang="en-US" sz="1600" dirty="0">
                <a:latin typeface="Times New Roman" panose="02020603050405020304" pitchFamily="18" charset="0"/>
                <a:cs typeface="Times New Roman" panose="02020603050405020304" pitchFamily="18" charset="0"/>
              </a:rPr>
              <a:t>The input is fed to a </a:t>
            </a:r>
            <a:r>
              <a:rPr lang="en-US" sz="1600" dirty="0" err="1">
                <a:latin typeface="Times New Roman" panose="02020603050405020304" pitchFamily="18" charset="0"/>
                <a:cs typeface="Times New Roman" panose="02020603050405020304" pitchFamily="18" charset="0"/>
              </a:rPr>
              <a:t>ConvNet</a:t>
            </a:r>
            <a:r>
              <a:rPr lang="en-US" sz="1600" dirty="0">
                <a:latin typeface="Times New Roman" panose="02020603050405020304" pitchFamily="18" charset="0"/>
                <a:cs typeface="Times New Roman" panose="02020603050405020304" pitchFamily="18" charset="0"/>
              </a:rPr>
              <a:t>, then the feature map is fed in to another network called Region Proposal Network. RPN replaces selective search in Faster RCNN. The network gets trained and afterwards the proposals follow the same path as Fast RCNN.</a:t>
            </a:r>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7" name="Εικόνα 6">
            <a:extLst>
              <a:ext uri="{FF2B5EF4-FFF2-40B4-BE49-F238E27FC236}">
                <a16:creationId xmlns:a16="http://schemas.microsoft.com/office/drawing/2014/main" id="{6A3017E2-785A-46F0-9FE2-578509F0E3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8032" y="2617288"/>
            <a:ext cx="5068280" cy="3390907"/>
          </a:xfrm>
          <a:prstGeom prst="rect">
            <a:avLst/>
          </a:prstGeom>
        </p:spPr>
      </p:pic>
    </p:spTree>
    <p:extLst>
      <p:ext uri="{BB962C8B-B14F-4D97-AF65-F5344CB8AC3E}">
        <p14:creationId xmlns:p14="http://schemas.microsoft.com/office/powerpoint/2010/main" val="167720468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UNet</a:t>
            </a:r>
            <a:endParaRPr lang="en-US" altLang="en-US" sz="32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13</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819982"/>
            <a:ext cx="8575674" cy="2062103"/>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 well known Fully Convolutional Network is the </a:t>
            </a:r>
            <a:r>
              <a:rPr lang="en-US" sz="1600" dirty="0" err="1">
                <a:latin typeface="Times New Roman" panose="02020603050405020304" pitchFamily="18" charset="0"/>
                <a:cs typeface="Times New Roman" panose="02020603050405020304" pitchFamily="18" charset="0"/>
              </a:rPr>
              <a:t>UNet</a:t>
            </a:r>
            <a:r>
              <a:rPr lang="en-US" sz="1600" dirty="0">
                <a:latin typeface="Times New Roman" panose="02020603050405020304" pitchFamily="18" charset="0"/>
                <a:cs typeface="Times New Roman" panose="02020603050405020304" pitchFamily="18" charset="0"/>
              </a:rPr>
              <a:t>. It is commonly used for semantic segmentation, but its architecture is quite similar to the Feature Pyramid Network.</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Top-down pathway:</a:t>
            </a:r>
            <a:r>
              <a:rPr lang="en-US" sz="1600" dirty="0">
                <a:latin typeface="Times New Roman" panose="02020603050405020304" pitchFamily="18" charset="0"/>
                <a:cs typeface="Times New Roman" panose="02020603050405020304" pitchFamily="18" charset="0"/>
              </a:rPr>
              <a:t> Simple </a:t>
            </a:r>
            <a:r>
              <a:rPr lang="en-US" sz="1600" dirty="0" err="1">
                <a:latin typeface="Times New Roman" panose="02020603050405020304" pitchFamily="18" charset="0"/>
                <a:cs typeface="Times New Roman" panose="02020603050405020304" pitchFamily="18" charset="0"/>
              </a:rPr>
              <a:t>ConvNet</a:t>
            </a:r>
            <a:r>
              <a:rPr lang="en-US" sz="1600" dirty="0">
                <a:latin typeface="Times New Roman" panose="02020603050405020304" pitchFamily="18" charset="0"/>
                <a:cs typeface="Times New Roman" panose="02020603050405020304" pitchFamily="18" charset="0"/>
              </a:rPr>
              <a:t> consisting of convolutions and max pooling operations.</a:t>
            </a: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Bottom-up pathway: </a:t>
            </a:r>
            <a:r>
              <a:rPr lang="en-US" sz="1600" dirty="0">
                <a:latin typeface="Times New Roman" panose="02020603050405020304" pitchFamily="18" charset="0"/>
                <a:cs typeface="Times New Roman" panose="02020603050405020304" pitchFamily="18" charset="0"/>
              </a:rPr>
              <a:t>“Deconvolution” and convolution operations as well as concatenation to combine high level and low level features.</a:t>
            </a:r>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7" name="Εικόνα 6">
            <a:extLst>
              <a:ext uri="{FF2B5EF4-FFF2-40B4-BE49-F238E27FC236}">
                <a16:creationId xmlns:a16="http://schemas.microsoft.com/office/drawing/2014/main" id="{95522F0D-2B8C-430A-BCDE-6540D73E1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9745" y="3016268"/>
            <a:ext cx="6516779" cy="3450550"/>
          </a:xfrm>
          <a:prstGeom prst="rect">
            <a:avLst/>
          </a:prstGeom>
        </p:spPr>
      </p:pic>
    </p:spTree>
    <p:extLst>
      <p:ext uri="{BB962C8B-B14F-4D97-AF65-F5344CB8AC3E}">
        <p14:creationId xmlns:p14="http://schemas.microsoft.com/office/powerpoint/2010/main" val="358108697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Feature Pyramid Network</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14</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819982"/>
            <a:ext cx="8575674" cy="280076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Feature Pyramid Network can be used as backbone network for object detection or segmentation. Consists of an “encoder” (bottom-up pathway) and a “decoder” (top-down pathway).</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Bottom-up pathway: </a:t>
            </a:r>
            <a:r>
              <a:rPr lang="en-US" sz="1600" dirty="0">
                <a:latin typeface="Times New Roman" panose="02020603050405020304" pitchFamily="18" charset="0"/>
                <a:cs typeface="Times New Roman" panose="02020603050405020304" pitchFamily="18" charset="0"/>
              </a:rPr>
              <a:t>Usually a </a:t>
            </a:r>
            <a:r>
              <a:rPr lang="en-US" sz="1600" dirty="0" err="1">
                <a:latin typeface="Times New Roman" panose="02020603050405020304" pitchFamily="18" charset="0"/>
                <a:cs typeface="Times New Roman" panose="02020603050405020304" pitchFamily="18" charset="0"/>
              </a:rPr>
              <a:t>ConvNet</a:t>
            </a:r>
            <a:r>
              <a:rPr lang="en-US" sz="1600" dirty="0">
                <a:latin typeface="Times New Roman" panose="02020603050405020304" pitchFamily="18" charset="0"/>
                <a:cs typeface="Times New Roman" panose="02020603050405020304" pitchFamily="18" charset="0"/>
              </a:rPr>
              <a:t> is used for feature extraction such as VGG or </a:t>
            </a:r>
            <a:r>
              <a:rPr lang="en-US" sz="1600" dirty="0" err="1">
                <a:latin typeface="Times New Roman" panose="02020603050405020304" pitchFamily="18" charset="0"/>
                <a:cs typeface="Times New Roman" panose="02020603050405020304" pitchFamily="18" charset="0"/>
              </a:rPr>
              <a:t>ResNet</a:t>
            </a:r>
            <a:r>
              <a:rPr lang="en-US" sz="1600" dirty="0">
                <a:latin typeface="Times New Roman" panose="02020603050405020304" pitchFamily="18" charset="0"/>
                <a:cs typeface="Times New Roman" panose="02020603050405020304" pitchFamily="18" charset="0"/>
              </a:rPr>
              <a:t>.</a:t>
            </a:r>
          </a:p>
          <a:p>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Using lateral connections the output of the </a:t>
            </a:r>
            <a:r>
              <a:rPr lang="en-US" sz="1600" dirty="0" err="1">
                <a:latin typeface="Times New Roman" panose="02020603050405020304" pitchFamily="18" charset="0"/>
                <a:cs typeface="Times New Roman" panose="02020603050405020304" pitchFamily="18" charset="0"/>
              </a:rPr>
              <a:t>ConvNet</a:t>
            </a:r>
            <a:r>
              <a:rPr lang="en-US" sz="1600" dirty="0">
                <a:latin typeface="Times New Roman" panose="02020603050405020304" pitchFamily="18" charset="0"/>
                <a:cs typeface="Times New Roman" panose="02020603050405020304" pitchFamily="18" charset="0"/>
              </a:rPr>
              <a:t> is fed to the top-down pathway as input.</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Top-down pathway:</a:t>
            </a:r>
            <a:r>
              <a:rPr lang="en-US" sz="1600" dirty="0">
                <a:latin typeface="Times New Roman" panose="02020603050405020304" pitchFamily="18" charset="0"/>
                <a:cs typeface="Times New Roman" panose="02020603050405020304" pitchFamily="18" charset="0"/>
              </a:rPr>
              <a:t> Using up-sample to match the spatial dimensions between the output of two consecutive Convolutional Blocks it adds the outputs in order to create a rich multi scale convolutional pyramid.</a:t>
            </a: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9" name="Εικόνα 8">
            <a:extLst>
              <a:ext uri="{FF2B5EF4-FFF2-40B4-BE49-F238E27FC236}">
                <a16:creationId xmlns:a16="http://schemas.microsoft.com/office/drawing/2014/main" id="{BE42B76A-7712-46A8-B64F-FBA3F33725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2757" y="3231282"/>
            <a:ext cx="4008755" cy="3453235"/>
          </a:xfrm>
          <a:prstGeom prst="rect">
            <a:avLst/>
          </a:prstGeom>
        </p:spPr>
      </p:pic>
    </p:spTree>
    <p:extLst>
      <p:ext uri="{BB962C8B-B14F-4D97-AF65-F5344CB8AC3E}">
        <p14:creationId xmlns:p14="http://schemas.microsoft.com/office/powerpoint/2010/main" val="370388984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FPN vs </a:t>
            </a:r>
            <a:r>
              <a:rPr lang="en-US" altLang="en-US" sz="3200" dirty="0" err="1">
                <a:latin typeface="Times New Roman" panose="02020603050405020304" pitchFamily="18" charset="0"/>
                <a:cs typeface="Times New Roman" panose="02020603050405020304" pitchFamily="18" charset="0"/>
              </a:rPr>
              <a:t>UNet</a:t>
            </a:r>
            <a:endParaRPr lang="en-US" altLang="en-US" sz="32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15</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819982"/>
            <a:ext cx="8575674" cy="1323439"/>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Main difference: </a:t>
            </a:r>
            <a:r>
              <a:rPr lang="en-US" sz="1600" dirty="0">
                <a:latin typeface="Times New Roman" panose="02020603050405020304" pitchFamily="18" charset="0"/>
                <a:cs typeface="Times New Roman" panose="02020603050405020304" pitchFamily="18" charset="0"/>
              </a:rPr>
              <a:t>FPN has multiple prediction layers, one for each </a:t>
            </a:r>
            <a:r>
              <a:rPr lang="en-US" sz="1600" dirty="0" err="1">
                <a:latin typeface="Times New Roman" panose="02020603050405020304" pitchFamily="18" charset="0"/>
                <a:cs typeface="Times New Roman" panose="02020603050405020304" pitchFamily="18" charset="0"/>
              </a:rPr>
              <a:t>upsampling</a:t>
            </a:r>
            <a:r>
              <a:rPr lang="en-US" sz="1600" dirty="0">
                <a:latin typeface="Times New Roman" panose="02020603050405020304" pitchFamily="18" charset="0"/>
                <a:cs typeface="Times New Roman" panose="02020603050405020304" pitchFamily="18" charset="0"/>
              </a:rPr>
              <a:t> layer.</a:t>
            </a:r>
            <a:endParaRPr lang="en-US" sz="1600" b="1"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Both architectures have lateral connections, but </a:t>
            </a:r>
            <a:r>
              <a:rPr lang="en-US" sz="1600" dirty="0" err="1">
                <a:latin typeface="Times New Roman" panose="02020603050405020304" pitchFamily="18" charset="0"/>
                <a:cs typeface="Times New Roman" panose="02020603050405020304" pitchFamily="18" charset="0"/>
              </a:rPr>
              <a:t>Unet</a:t>
            </a:r>
            <a:r>
              <a:rPr lang="en-US" sz="1600" dirty="0">
                <a:latin typeface="Times New Roman" panose="02020603050405020304" pitchFamily="18" charset="0"/>
                <a:cs typeface="Times New Roman" panose="02020603050405020304" pitchFamily="18" charset="0"/>
              </a:rPr>
              <a:t> only crops and copies the features, while the FPN applies a 1x1 convolution layer before adding them. </a:t>
            </a: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9" name="Εικόνα 8">
            <a:extLst>
              <a:ext uri="{FF2B5EF4-FFF2-40B4-BE49-F238E27FC236}">
                <a16:creationId xmlns:a16="http://schemas.microsoft.com/office/drawing/2014/main" id="{BE42B76A-7712-46A8-B64F-FBA3F33725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712" y="3076641"/>
            <a:ext cx="3733800" cy="3216382"/>
          </a:xfrm>
          <a:prstGeom prst="rect">
            <a:avLst/>
          </a:prstGeom>
        </p:spPr>
      </p:pic>
      <p:pic>
        <p:nvPicPr>
          <p:cNvPr id="7" name="Εικόνα 6">
            <a:extLst>
              <a:ext uri="{FF2B5EF4-FFF2-40B4-BE49-F238E27FC236}">
                <a16:creationId xmlns:a16="http://schemas.microsoft.com/office/drawing/2014/main" id="{7316B92B-40B8-426A-9A66-F242840BC0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3495" y="3355330"/>
            <a:ext cx="4310554" cy="2891821"/>
          </a:xfrm>
          <a:prstGeom prst="rect">
            <a:avLst/>
          </a:prstGeom>
        </p:spPr>
      </p:pic>
    </p:spTree>
    <p:extLst>
      <p:ext uri="{BB962C8B-B14F-4D97-AF65-F5344CB8AC3E}">
        <p14:creationId xmlns:p14="http://schemas.microsoft.com/office/powerpoint/2010/main" val="16831833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Single Stage Detectors</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16</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819982"/>
            <a:ext cx="8575674"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Various architectures including YOLO, SSD, </a:t>
            </a:r>
            <a:r>
              <a:rPr lang="en-US" sz="1600" dirty="0" err="1">
                <a:latin typeface="Times New Roman" panose="02020603050405020304" pitchFamily="18" charset="0"/>
                <a:cs typeface="Times New Roman" panose="02020603050405020304" pitchFamily="18" charset="0"/>
              </a:rPr>
              <a:t>RetinaNet</a:t>
            </a:r>
            <a:r>
              <a:rPr lang="en-US" sz="1600" dirty="0">
                <a:latin typeface="Times New Roman" panose="02020603050405020304" pitchFamily="18" charset="0"/>
                <a:cs typeface="Times New Roman" panose="02020603050405020304" pitchFamily="18" charset="0"/>
              </a:rPr>
              <a:t> etc.</a:t>
            </a: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10" name="Εικόνα 9">
            <a:extLst>
              <a:ext uri="{FF2B5EF4-FFF2-40B4-BE49-F238E27FC236}">
                <a16:creationId xmlns:a16="http://schemas.microsoft.com/office/drawing/2014/main" id="{3CAC3D30-0EA8-4DE2-BC60-4D8BD3F2D3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6512" y="1362056"/>
            <a:ext cx="6713220" cy="4427220"/>
          </a:xfrm>
          <a:prstGeom prst="rect">
            <a:avLst/>
          </a:prstGeom>
        </p:spPr>
      </p:pic>
    </p:spTree>
    <p:extLst>
      <p:ext uri="{BB962C8B-B14F-4D97-AF65-F5344CB8AC3E}">
        <p14:creationId xmlns:p14="http://schemas.microsoft.com/office/powerpoint/2010/main" val="24682692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YOLO Pipeline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17</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819982"/>
            <a:ext cx="8575674"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General Architecture of YOLO (Fast, Tiny, v1, v2, </a:t>
            </a:r>
            <a:r>
              <a:rPr lang="en-US" sz="1600" dirty="0" err="1">
                <a:latin typeface="Times New Roman" panose="02020603050405020304" pitchFamily="18" charset="0"/>
                <a:cs typeface="Times New Roman" panose="02020603050405020304" pitchFamily="18" charset="0"/>
              </a:rPr>
              <a:t>etc</a:t>
            </a:r>
            <a:r>
              <a:rPr lang="en-US" sz="1600" dirty="0">
                <a:latin typeface="Times New Roman" panose="02020603050405020304" pitchFamily="18" charset="0"/>
                <a:cs typeface="Times New Roman" panose="02020603050405020304" pitchFamily="18" charset="0"/>
              </a:rPr>
              <a:t>).</a:t>
            </a: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7" name="Εικόνα 6">
            <a:extLst>
              <a:ext uri="{FF2B5EF4-FFF2-40B4-BE49-F238E27FC236}">
                <a16:creationId xmlns:a16="http://schemas.microsoft.com/office/drawing/2014/main" id="{1BFA4B92-EEFE-4133-AD60-399848815D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475" y="2418339"/>
            <a:ext cx="8575674" cy="2502915"/>
          </a:xfrm>
          <a:prstGeom prst="rect">
            <a:avLst/>
          </a:prstGeom>
        </p:spPr>
      </p:pic>
    </p:spTree>
    <p:extLst>
      <p:ext uri="{BB962C8B-B14F-4D97-AF65-F5344CB8AC3E}">
        <p14:creationId xmlns:p14="http://schemas.microsoft.com/office/powerpoint/2010/main" val="382923190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eaLnBrk="1">
              <a:spcBef>
                <a:spcPct val="0"/>
              </a:spcBef>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Architecture</a:t>
            </a:r>
            <a:endParaRPr lang="el-GR" altLang="en-US" dirty="0">
              <a:latin typeface="Times New Roman" panose="02020603050405020304" pitchFamily="18" charset="0"/>
              <a:cs typeface="Times New Roman" panose="02020603050405020304" pitchFamily="18" charset="0"/>
            </a:endParaRPr>
          </a:p>
          <a:p>
            <a:pPr eaLnBrk="1">
              <a:spcBef>
                <a:spcPct val="0"/>
              </a:spcBef>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Loss Function</a:t>
            </a:r>
            <a:endParaRPr lang="el-GR" altLang="en-US" dirty="0">
              <a:latin typeface="Times New Roman" panose="02020603050405020304" pitchFamily="18" charset="0"/>
              <a:cs typeface="Times New Roman" panose="02020603050405020304" pitchFamily="18" charset="0"/>
            </a:endParaRPr>
          </a:p>
          <a:p>
            <a:pPr eaLnBrk="1">
              <a:spcBef>
                <a:spcPct val="0"/>
              </a:spcBef>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Training</a:t>
            </a:r>
            <a:endParaRPr lang="el-GR" altLang="en-US" dirty="0">
              <a:latin typeface="Times New Roman" panose="02020603050405020304" pitchFamily="18" charset="0"/>
              <a:cs typeface="Times New Roman" panose="02020603050405020304" pitchFamily="18" charset="0"/>
            </a:endParaRPr>
          </a:p>
          <a:p>
            <a:pPr eaLnBrk="1">
              <a:spcBef>
                <a:spcPct val="0"/>
              </a:spcBef>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Evaluation</a:t>
            </a:r>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RetinaNet</a:t>
            </a:r>
            <a:r>
              <a:rPr lang="en-US" altLang="en-US" sz="3200" dirty="0">
                <a:latin typeface="Times New Roman" panose="02020603050405020304" pitchFamily="18" charset="0"/>
                <a:cs typeface="Times New Roman" panose="02020603050405020304" pitchFamily="18" charset="0"/>
              </a:rPr>
              <a:t> Model</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18</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Tree>
    <p:extLst>
      <p:ext uri="{BB962C8B-B14F-4D97-AF65-F5344CB8AC3E}">
        <p14:creationId xmlns:p14="http://schemas.microsoft.com/office/powerpoint/2010/main" val="119747523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RetinaNet</a:t>
            </a:r>
            <a:r>
              <a:rPr lang="en-US" altLang="en-US" sz="3200" dirty="0">
                <a:latin typeface="Times New Roman" panose="02020603050405020304" pitchFamily="18" charset="0"/>
                <a:cs typeface="Times New Roman" panose="02020603050405020304" pitchFamily="18" charset="0"/>
              </a:rPr>
              <a:t> Architecture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19</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pic>
        <p:nvPicPr>
          <p:cNvPr id="11" name="Εικόνα 10">
            <a:extLst>
              <a:ext uri="{FF2B5EF4-FFF2-40B4-BE49-F238E27FC236}">
                <a16:creationId xmlns:a16="http://schemas.microsoft.com/office/drawing/2014/main" id="{38063A54-2552-4DF0-935B-147FA7E945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112" y="960437"/>
            <a:ext cx="8428265" cy="2133600"/>
          </a:xfrm>
          <a:prstGeom prst="rect">
            <a:avLst/>
          </a:prstGeom>
        </p:spPr>
      </p:pic>
      <p:sp>
        <p:nvSpPr>
          <p:cNvPr id="12" name="TextBox 11">
            <a:extLst>
              <a:ext uri="{FF2B5EF4-FFF2-40B4-BE49-F238E27FC236}">
                <a16:creationId xmlns:a16="http://schemas.microsoft.com/office/drawing/2014/main" id="{5619151C-85EF-4B7A-A02B-50856E46E77C}"/>
              </a:ext>
            </a:extLst>
          </p:cNvPr>
          <p:cNvSpPr txBox="1"/>
          <p:nvPr/>
        </p:nvSpPr>
        <p:spPr>
          <a:xfrm>
            <a:off x="620712" y="3703637"/>
            <a:ext cx="8839200" cy="2031325"/>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rPr>
              <a:t>The one stage </a:t>
            </a:r>
            <a:r>
              <a:rPr lang="en-US" sz="1800" dirty="0" err="1">
                <a:effectLst/>
                <a:latin typeface="Times New Roman" panose="02020603050405020304" pitchFamily="18" charset="0"/>
                <a:ea typeface="Calibri" panose="020F0502020204030204" pitchFamily="34" charset="0"/>
              </a:rPr>
              <a:t>RetinaNetwork</a:t>
            </a:r>
            <a:r>
              <a:rPr lang="en-US" sz="1800" dirty="0">
                <a:effectLst/>
                <a:latin typeface="Times New Roman" panose="02020603050405020304" pitchFamily="18" charset="0"/>
                <a:ea typeface="Calibri" panose="020F0502020204030204" pitchFamily="34" charset="0"/>
              </a:rPr>
              <a:t> architecture, uses a Feature Pyramid Network on top of a feedforward </a:t>
            </a:r>
            <a:r>
              <a:rPr lang="en-US" sz="1800" dirty="0" err="1">
                <a:effectLst/>
                <a:latin typeface="Times New Roman" panose="02020603050405020304" pitchFamily="18" charset="0"/>
                <a:ea typeface="Calibri" panose="020F0502020204030204" pitchFamily="34" charset="0"/>
              </a:rPr>
              <a:t>ResNet</a:t>
            </a:r>
            <a:r>
              <a:rPr lang="en-US" sz="1800" dirty="0">
                <a:effectLst/>
                <a:latin typeface="Times New Roman" panose="02020603050405020304" pitchFamily="18" charset="0"/>
                <a:ea typeface="Calibri" panose="020F0502020204030204" pitchFamily="34" charset="0"/>
              </a:rPr>
              <a:t> architecture as backbone, in order to generate a rich, multi-scale convolutional feature pyramid.</a:t>
            </a:r>
          </a:p>
          <a:p>
            <a:endParaRPr lang="en-US" dirty="0">
              <a:latin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Two Fully Connected Network (top for classification, bottom for box regression) are attached to each FPN level and the parameters of this subnet are shared across all pyramid levels.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61537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Θέση περιεχομένου 33">
            <a:extLst>
              <a:ext uri="{FF2B5EF4-FFF2-40B4-BE49-F238E27FC236}">
                <a16:creationId xmlns:a16="http://schemas.microsoft.com/office/drawing/2014/main" id="{D2A00B2B-A421-4DB7-B08C-9E129B2826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0080625" cy="7559675"/>
          </a:xfrm>
        </p:spPr>
      </p:pic>
      <p:sp>
        <p:nvSpPr>
          <p:cNvPr id="36" name="TextBox 35">
            <a:extLst>
              <a:ext uri="{FF2B5EF4-FFF2-40B4-BE49-F238E27FC236}">
                <a16:creationId xmlns:a16="http://schemas.microsoft.com/office/drawing/2014/main" id="{4389D523-F540-4E21-9173-3C55ACDB506A}"/>
              </a:ext>
            </a:extLst>
          </p:cNvPr>
          <p:cNvSpPr txBox="1"/>
          <p:nvPr/>
        </p:nvSpPr>
        <p:spPr>
          <a:xfrm>
            <a:off x="239712" y="350837"/>
            <a:ext cx="9448800" cy="1054263"/>
          </a:xfrm>
          <a:prstGeom prst="rect">
            <a:avLst/>
          </a:prstGeom>
          <a:noFill/>
        </p:spPr>
        <p:txBody>
          <a:bodyPr wrap="square">
            <a:spAutoFit/>
          </a:bodyPr>
          <a:lstStyle/>
          <a:p>
            <a:pPr marL="228600" marR="0" algn="ctr">
              <a:lnSpc>
                <a:spcPct val="115000"/>
              </a:lnSpc>
              <a:spcBef>
                <a:spcPts val="0"/>
              </a:spcBef>
              <a:spcAft>
                <a:spcPts val="1000"/>
              </a:spcAft>
            </a:pPr>
            <a:r>
              <a:rPr lang="en-US" sz="2800"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Comparison of Artificial Intelligence systems for the detection of objects on UAV-based images.</a:t>
            </a:r>
            <a:endPar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7" name="TextBox 36">
            <a:extLst>
              <a:ext uri="{FF2B5EF4-FFF2-40B4-BE49-F238E27FC236}">
                <a16:creationId xmlns:a16="http://schemas.microsoft.com/office/drawing/2014/main" id="{E7062C47-40A1-4299-90CD-902E241EB9AA}"/>
              </a:ext>
            </a:extLst>
          </p:cNvPr>
          <p:cNvSpPr txBox="1"/>
          <p:nvPr/>
        </p:nvSpPr>
        <p:spPr>
          <a:xfrm>
            <a:off x="163512" y="5639178"/>
            <a:ext cx="3908442" cy="1569660"/>
          </a:xfrm>
          <a:prstGeom prst="rect">
            <a:avLst/>
          </a:prstGeom>
          <a:noFill/>
        </p:spPr>
        <p:txBody>
          <a:bodyPr wrap="none" rtlCol="0">
            <a:spAutoFit/>
          </a:bodyPr>
          <a:lstStyle/>
          <a:p>
            <a:r>
              <a:rPr lang="en-US" sz="2400" dirty="0" err="1">
                <a:solidFill>
                  <a:schemeClr val="bg1"/>
                </a:solidFill>
                <a:latin typeface="Times New Roman" panose="02020603050405020304" pitchFamily="18" charset="0"/>
                <a:cs typeface="Times New Roman" panose="02020603050405020304" pitchFamily="18" charset="0"/>
              </a:rPr>
              <a:t>Trimas</a:t>
            </a:r>
            <a:r>
              <a:rPr lang="en-US" sz="2400" dirty="0">
                <a:solidFill>
                  <a:schemeClr val="bg1"/>
                </a:solidFill>
                <a:latin typeface="Times New Roman" panose="02020603050405020304" pitchFamily="18" charset="0"/>
                <a:cs typeface="Times New Roman" panose="02020603050405020304" pitchFamily="18" charset="0"/>
              </a:rPr>
              <a:t> Christos</a:t>
            </a:r>
          </a:p>
          <a:p>
            <a:r>
              <a:rPr lang="en-US" sz="2400" dirty="0" err="1">
                <a:solidFill>
                  <a:schemeClr val="bg1"/>
                </a:solidFill>
                <a:latin typeface="Times New Roman" panose="02020603050405020304" pitchFamily="18" charset="0"/>
                <a:cs typeface="Times New Roman" panose="02020603050405020304" pitchFamily="18" charset="0"/>
              </a:rPr>
              <a:t>Zervakis</a:t>
            </a:r>
            <a:r>
              <a:rPr lang="en-US" sz="2400" dirty="0">
                <a:solidFill>
                  <a:schemeClr val="bg1"/>
                </a:solidFill>
                <a:latin typeface="Times New Roman" panose="02020603050405020304" pitchFamily="18" charset="0"/>
                <a:cs typeface="Times New Roman" panose="02020603050405020304" pitchFamily="18" charset="0"/>
              </a:rPr>
              <a:t> Michael (supervisor)</a:t>
            </a:r>
          </a:p>
          <a:p>
            <a:r>
              <a:rPr lang="en-US" sz="2400" dirty="0" err="1">
                <a:solidFill>
                  <a:schemeClr val="bg1"/>
                </a:solidFill>
                <a:latin typeface="Times New Roman" panose="02020603050405020304" pitchFamily="18" charset="0"/>
                <a:cs typeface="Times New Roman" panose="02020603050405020304" pitchFamily="18" charset="0"/>
              </a:rPr>
              <a:t>Lagoudakis</a:t>
            </a:r>
            <a:r>
              <a:rPr lang="en-US" sz="2400" dirty="0">
                <a:solidFill>
                  <a:schemeClr val="bg1"/>
                </a:solidFill>
                <a:latin typeface="Times New Roman" panose="02020603050405020304" pitchFamily="18" charset="0"/>
                <a:cs typeface="Times New Roman" panose="02020603050405020304" pitchFamily="18" charset="0"/>
              </a:rPr>
              <a:t> Michael</a:t>
            </a:r>
          </a:p>
          <a:p>
            <a:r>
              <a:rPr lang="en-US" sz="2400" dirty="0">
                <a:solidFill>
                  <a:schemeClr val="bg1"/>
                </a:solidFill>
                <a:latin typeface="Times New Roman" panose="02020603050405020304" pitchFamily="18" charset="0"/>
                <a:cs typeface="Times New Roman" panose="02020603050405020304" pitchFamily="18" charset="0"/>
              </a:rPr>
              <a:t>Petrakis </a:t>
            </a:r>
            <a:r>
              <a:rPr lang="en-US" sz="2400" dirty="0" err="1">
                <a:solidFill>
                  <a:schemeClr val="bg1"/>
                </a:solidFill>
                <a:latin typeface="Times New Roman" panose="02020603050405020304" pitchFamily="18" charset="0"/>
                <a:cs typeface="Times New Roman" panose="02020603050405020304" pitchFamily="18" charset="0"/>
              </a:rPr>
              <a:t>Euripidis</a:t>
            </a:r>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38" name="Picture 1">
            <a:extLst>
              <a:ext uri="{FF2B5EF4-FFF2-40B4-BE49-F238E27FC236}">
                <a16:creationId xmlns:a16="http://schemas.microsoft.com/office/drawing/2014/main" id="{B4CD7D33-5E51-4CB3-A140-8A9B43EB4D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7272" y="6539472"/>
            <a:ext cx="2095500" cy="1057275"/>
          </a:xfrm>
          <a:prstGeom prst="rect">
            <a:avLst/>
          </a:prstGeom>
        </p:spPr>
      </p:pic>
    </p:spTree>
    <p:extLst>
      <p:ext uri="{BB962C8B-B14F-4D97-AF65-F5344CB8AC3E}">
        <p14:creationId xmlns:p14="http://schemas.microsoft.com/office/powerpoint/2010/main" val="736198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RetinaNet</a:t>
            </a:r>
            <a:r>
              <a:rPr lang="en-US" altLang="en-US" sz="3200" dirty="0">
                <a:latin typeface="Times New Roman" panose="02020603050405020304" pitchFamily="18" charset="0"/>
                <a:cs typeface="Times New Roman" panose="02020603050405020304" pitchFamily="18" charset="0"/>
              </a:rPr>
              <a:t> Backbone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20</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pic>
        <p:nvPicPr>
          <p:cNvPr id="11" name="Εικόνα 10">
            <a:extLst>
              <a:ext uri="{FF2B5EF4-FFF2-40B4-BE49-F238E27FC236}">
                <a16:creationId xmlns:a16="http://schemas.microsoft.com/office/drawing/2014/main" id="{38063A54-2552-4DF0-935B-147FA7E945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112" y="960437"/>
            <a:ext cx="8428265" cy="2133600"/>
          </a:xfrm>
          <a:prstGeom prst="rect">
            <a:avLst/>
          </a:prstGeom>
        </p:spPr>
      </p:pic>
      <p:sp>
        <p:nvSpPr>
          <p:cNvPr id="12" name="TextBox 11">
            <a:extLst>
              <a:ext uri="{FF2B5EF4-FFF2-40B4-BE49-F238E27FC236}">
                <a16:creationId xmlns:a16="http://schemas.microsoft.com/office/drawing/2014/main" id="{5619151C-85EF-4B7A-A02B-50856E46E77C}"/>
              </a:ext>
            </a:extLst>
          </p:cNvPr>
          <p:cNvSpPr txBox="1"/>
          <p:nvPr/>
        </p:nvSpPr>
        <p:spPr>
          <a:xfrm>
            <a:off x="620712" y="3703637"/>
            <a:ext cx="8839200"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backbone is necessary for computing a convolutional feature map over the entire image. It consists of an encoder (a residual network e.g. ResNet50) and a Feature Pyramid Network.</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original image is applied as an input to the encoder, which processes the image through convolutional kernels and generates deep features.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Our case a ResNet50 is used as encoder(bottom-up pathway).</a:t>
            </a:r>
          </a:p>
        </p:txBody>
      </p:sp>
    </p:spTree>
    <p:extLst>
      <p:ext uri="{BB962C8B-B14F-4D97-AF65-F5344CB8AC3E}">
        <p14:creationId xmlns:p14="http://schemas.microsoft.com/office/powerpoint/2010/main" val="304841736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ResNet50</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21</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12" name="TextBox 11">
            <a:extLst>
              <a:ext uri="{FF2B5EF4-FFF2-40B4-BE49-F238E27FC236}">
                <a16:creationId xmlns:a16="http://schemas.microsoft.com/office/drawing/2014/main" id="{5619151C-85EF-4B7A-A02B-50856E46E77C}"/>
              </a:ext>
            </a:extLst>
          </p:cNvPr>
          <p:cNvSpPr txBox="1"/>
          <p:nvPr/>
        </p:nvSpPr>
        <p:spPr>
          <a:xfrm>
            <a:off x="620712" y="3703637"/>
            <a:ext cx="8839200" cy="2585323"/>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Composed of many convolutional layers.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ResNet50 that </a:t>
            </a:r>
            <a:r>
              <a:rPr lang="en-US" dirty="0" err="1">
                <a:latin typeface="Times New Roman" panose="02020603050405020304" pitchFamily="18" charset="0"/>
                <a:cs typeface="Times New Roman" panose="02020603050405020304" pitchFamily="18" charset="0"/>
              </a:rPr>
              <a:t>RetinaNet</a:t>
            </a:r>
            <a:r>
              <a:rPr lang="en-US" dirty="0">
                <a:latin typeface="Times New Roman" panose="02020603050405020304" pitchFamily="18" charset="0"/>
                <a:cs typeface="Times New Roman" panose="02020603050405020304" pitchFamily="18" charset="0"/>
              </a:rPr>
              <a:t> utilizes does not contain the last average pooling layer, the fully connected layer and the </a:t>
            </a:r>
            <a:r>
              <a:rPr lang="en-US" dirty="0" err="1">
                <a:latin typeface="Times New Roman" panose="02020603050405020304" pitchFamily="18" charset="0"/>
                <a:cs typeface="Times New Roman" panose="02020603050405020304" pitchFamily="18" charset="0"/>
              </a:rPr>
              <a:t>softmax</a:t>
            </a:r>
            <a:r>
              <a:rPr lang="en-US" dirty="0">
                <a:latin typeface="Times New Roman" panose="02020603050405020304" pitchFamily="18" charset="0"/>
                <a:cs typeface="Times New Roman" panose="02020603050405020304" pitchFamily="18" charset="0"/>
              </a:rPr>
              <a:t> layer.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Moving from the bottom to the top, the spatial dimensions are reduced by half.</a:t>
            </a:r>
          </a:p>
        </p:txBody>
      </p:sp>
      <p:pic>
        <p:nvPicPr>
          <p:cNvPr id="8" name="Εικόνα 7">
            <a:extLst>
              <a:ext uri="{FF2B5EF4-FFF2-40B4-BE49-F238E27FC236}">
                <a16:creationId xmlns:a16="http://schemas.microsoft.com/office/drawing/2014/main" id="{97409DBE-D0FA-4CB6-BDD8-FAD05E66C0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513" y="349179"/>
            <a:ext cx="5414926" cy="4040257"/>
          </a:xfrm>
          <a:prstGeom prst="rect">
            <a:avLst/>
          </a:prstGeom>
        </p:spPr>
      </p:pic>
    </p:spTree>
    <p:extLst>
      <p:ext uri="{BB962C8B-B14F-4D97-AF65-F5344CB8AC3E}">
        <p14:creationId xmlns:p14="http://schemas.microsoft.com/office/powerpoint/2010/main" val="38887696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FPN</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22</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12" name="TextBox 11">
            <a:extLst>
              <a:ext uri="{FF2B5EF4-FFF2-40B4-BE49-F238E27FC236}">
                <a16:creationId xmlns:a16="http://schemas.microsoft.com/office/drawing/2014/main" id="{5619151C-85EF-4B7A-A02B-50856E46E77C}"/>
              </a:ext>
            </a:extLst>
          </p:cNvPr>
          <p:cNvSpPr txBox="1"/>
          <p:nvPr/>
        </p:nvSpPr>
        <p:spPr>
          <a:xfrm>
            <a:off x="620712" y="3703637"/>
            <a:ext cx="8839200" cy="1754326"/>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For each feature map, the FPN up-samples the spatial resolution of the input feature map by a factor of two, and the up-sampled map is then merged with the corresponding bottom-up map, which undergoes a 1x1 convolution to reduce channel dimension by element-wise addition.</a:t>
            </a:r>
          </a:p>
        </p:txBody>
      </p:sp>
      <p:pic>
        <p:nvPicPr>
          <p:cNvPr id="8" name="Εικόνα 7">
            <a:extLst>
              <a:ext uri="{FF2B5EF4-FFF2-40B4-BE49-F238E27FC236}">
                <a16:creationId xmlns:a16="http://schemas.microsoft.com/office/drawing/2014/main" id="{97409DBE-D0FA-4CB6-BDD8-FAD05E66C0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513" y="349179"/>
            <a:ext cx="5414926" cy="4040257"/>
          </a:xfrm>
          <a:prstGeom prst="rect">
            <a:avLst/>
          </a:prstGeom>
        </p:spPr>
      </p:pic>
    </p:spTree>
    <p:extLst>
      <p:ext uri="{BB962C8B-B14F-4D97-AF65-F5344CB8AC3E}">
        <p14:creationId xmlns:p14="http://schemas.microsoft.com/office/powerpoint/2010/main" val="281494824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Classification Net</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23</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12" name="TextBox 11">
            <a:extLst>
              <a:ext uri="{FF2B5EF4-FFF2-40B4-BE49-F238E27FC236}">
                <a16:creationId xmlns:a16="http://schemas.microsoft.com/office/drawing/2014/main" id="{5619151C-85EF-4B7A-A02B-50856E46E77C}"/>
              </a:ext>
            </a:extLst>
          </p:cNvPr>
          <p:cNvSpPr txBox="1"/>
          <p:nvPr/>
        </p:nvSpPr>
        <p:spPr>
          <a:xfrm>
            <a:off x="620712" y="3627437"/>
            <a:ext cx="8839200" cy="313932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Predicts the probability of object presence at each spatial position for each of the A anchors and K object classes.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small FCN attached to each FPN level. Parameters are shared across all pyramids levels.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Design:</a:t>
            </a:r>
            <a:r>
              <a:rPr lang="en-US" dirty="0">
                <a:latin typeface="Times New Roman" panose="02020603050405020304" pitchFamily="18" charset="0"/>
                <a:cs typeface="Times New Roman" panose="02020603050405020304" pitchFamily="18" charset="0"/>
              </a:rPr>
              <a:t> As input a feature map with C(256) channels from a pyramid </a:t>
            </a:r>
            <a:r>
              <a:rPr lang="en-US" dirty="0" err="1">
                <a:latin typeface="Times New Roman" panose="02020603050405020304" pitchFamily="18" charset="0"/>
                <a:cs typeface="Times New Roman" panose="02020603050405020304" pitchFamily="18" charset="0"/>
              </a:rPr>
              <a:t>lvl</a:t>
            </a:r>
            <a:r>
              <a:rPr lang="en-US" dirty="0">
                <a:latin typeface="Times New Roman" panose="02020603050405020304" pitchFamily="18" charset="0"/>
                <a:cs typeface="Times New Roman" panose="02020603050405020304" pitchFamily="18" charset="0"/>
              </a:rPr>
              <a:t>. Applies four 3x3 conv layers, each with C filters and followed by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activations, followed by a 3x3 conv layer with KA filters. Last layer, sigmoid activation attached to output the KA predictions per spatial location.</a:t>
            </a:r>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a16="http://schemas.microsoft.com/office/drawing/2014/main" id="{77A0FA81-B0AB-443A-A22D-79C38CBB4B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733" y="685800"/>
            <a:ext cx="5545757" cy="2867024"/>
          </a:xfrm>
          <a:prstGeom prst="rect">
            <a:avLst/>
          </a:prstGeom>
        </p:spPr>
      </p:pic>
    </p:spTree>
    <p:extLst>
      <p:ext uri="{BB962C8B-B14F-4D97-AF65-F5344CB8AC3E}">
        <p14:creationId xmlns:p14="http://schemas.microsoft.com/office/powerpoint/2010/main" val="107275111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Bounding Box Regression</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24</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12" name="TextBox 11">
            <a:extLst>
              <a:ext uri="{FF2B5EF4-FFF2-40B4-BE49-F238E27FC236}">
                <a16:creationId xmlns:a16="http://schemas.microsoft.com/office/drawing/2014/main" id="{5619151C-85EF-4B7A-A02B-50856E46E77C}"/>
              </a:ext>
            </a:extLst>
          </p:cNvPr>
          <p:cNvSpPr txBox="1"/>
          <p:nvPr/>
        </p:nvSpPr>
        <p:spPr>
          <a:xfrm>
            <a:off x="620712" y="3627437"/>
            <a:ext cx="8839200"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Identical design, ends in 4A linear outputs per spatial location.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Predicts the relative offset between anchor and the ground truth box.</a:t>
            </a:r>
          </a:p>
          <a:p>
            <a:endParaRPr lang="en-US"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a16="http://schemas.microsoft.com/office/drawing/2014/main" id="{77A0FA81-B0AB-443A-A22D-79C38CBB4B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733" y="685800"/>
            <a:ext cx="5545757" cy="2867024"/>
          </a:xfrm>
          <a:prstGeom prst="rect">
            <a:avLst/>
          </a:prstGeom>
        </p:spPr>
      </p:pic>
    </p:spTree>
    <p:extLst>
      <p:ext uri="{BB962C8B-B14F-4D97-AF65-F5344CB8AC3E}">
        <p14:creationId xmlns:p14="http://schemas.microsoft.com/office/powerpoint/2010/main" val="29622987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Classification Loss Function</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25</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D6B7C95-7824-4425-9A31-2B0C292303D8}"/>
                  </a:ext>
                </a:extLst>
              </p:cNvPr>
              <p:cNvSpPr txBox="1"/>
              <p:nvPr/>
            </p:nvSpPr>
            <p:spPr>
              <a:xfrm>
                <a:off x="620712" y="960437"/>
                <a:ext cx="8839200" cy="258532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RetinaNet uses a modified cross-entropy (CE) loss function, called </a:t>
                </a:r>
                <a:r>
                  <a:rPr lang="en-US" b="1" dirty="0">
                    <a:latin typeface="Times New Roman" panose="02020603050405020304" pitchFamily="18" charset="0"/>
                    <a:cs typeface="Times New Roman" panose="02020603050405020304" pitchFamily="18" charset="0"/>
                  </a:rPr>
                  <a:t>Focal Loss</a:t>
                </a:r>
                <a:r>
                  <a:rPr lang="en-US" dirty="0">
                    <a:latin typeface="Times New Roman" panose="02020603050405020304" pitchFamily="18" charset="0"/>
                    <a:cs typeface="Times New Roman" panose="02020603050405020304" pitchFamily="18" charset="0"/>
                  </a:rPr>
                  <a:t>, that reduces the contribution from easy examples and increases the importance of correcting misclassified examples.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Focal Loss:</a:t>
                </a:r>
              </a:p>
              <a:p>
                <a:endParaRPr lang="en-US"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𝐹𝐿</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18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l-GR" sz="1800" i="1">
                                  <a:effectLst/>
                                  <a:latin typeface="Cambria Math" panose="02040503050406030204" pitchFamily="18" charset="0"/>
                                  <a:ea typeface="Calibri" panose="020F0502020204030204" pitchFamily="34" charset="0"/>
                                  <a:cs typeface="Times New Roman" panose="02020603050405020304" pitchFamily="18" charset="0"/>
                                </a:rPr>
                                <m:t>𝑡</m:t>
                              </m:r>
                            </m:sub>
                          </m:sSub>
                        </m:e>
                      </m:d>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𝑎</m:t>
                      </m:r>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l-GR" sz="1800" i="1">
                                  <a:effectLst/>
                                  <a:latin typeface="Cambria Math" panose="02040503050406030204" pitchFamily="18" charset="0"/>
                                  <a:ea typeface="Calibri" panose="020F0502020204030204" pitchFamily="34" charset="0"/>
                                  <a:cs typeface="Times New Roman" panose="02020603050405020304" pitchFamily="18" charset="0"/>
                                </a:rPr>
                                <m:t>1−</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18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l-GR" sz="1800" i="1">
                                      <a:effectLst/>
                                      <a:latin typeface="Cambria Math" panose="02040503050406030204" pitchFamily="18" charset="0"/>
                                      <a:ea typeface="Calibri" panose="020F0502020204030204" pitchFamily="34" charset="0"/>
                                      <a:cs typeface="Times New Roman" panose="02020603050405020304" pitchFamily="18" charset="0"/>
                                    </a:rPr>
                                    <m:t>𝑡</m:t>
                                  </m:r>
                                </m:sub>
                              </m:sSub>
                            </m:e>
                          </m:d>
                        </m:e>
                        <m:sup>
                          <m:r>
                            <a:rPr lang="el-GR" sz="1800" i="1">
                              <a:effectLst/>
                              <a:latin typeface="Cambria Math" panose="02040503050406030204" pitchFamily="18" charset="0"/>
                              <a:ea typeface="Calibri" panose="020F0502020204030204" pitchFamily="34" charset="0"/>
                              <a:cs typeface="Times New Roman" panose="02020603050405020304" pitchFamily="18" charset="0"/>
                            </a:rPr>
                            <m:t>𝛾</m:t>
                          </m:r>
                        </m:sup>
                      </m:sSup>
                      <m:r>
                        <m:rPr>
                          <m:sty m:val="p"/>
                        </m:rPr>
                        <a:rPr lang="el-GR" sz="1800">
                          <a:effectLst/>
                          <a:latin typeface="Cambria Math" panose="02040503050406030204" pitchFamily="18" charset="0"/>
                          <a:ea typeface="Calibri" panose="020F0502020204030204" pitchFamily="34" charset="0"/>
                          <a:cs typeface="Times New Roman" panose="02020603050405020304" pitchFamily="18" charset="0"/>
                        </a:rPr>
                        <m:t>log</m:t>
                      </m:r>
                      <m:r>
                        <a:rPr lang="el-GR" sz="1800">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18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l-GR" sz="1800" i="1">
                              <a:effectLst/>
                              <a:latin typeface="Cambria Math" panose="02040503050406030204" pitchFamily="18" charset="0"/>
                              <a:ea typeface="Calibri" panose="020F0502020204030204" pitchFamily="34" charset="0"/>
                              <a:cs typeface="Times New Roman" panose="02020603050405020304" pitchFamily="18" charset="0"/>
                            </a:rPr>
                            <m:t>𝑡</m:t>
                          </m:r>
                        </m:sub>
                      </m:sSub>
                      <m:r>
                        <a:rPr lang="el-GR" sz="18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9D6B7C95-7824-4425-9A31-2B0C292303D8}"/>
                  </a:ext>
                </a:extLst>
              </p:cNvPr>
              <p:cNvSpPr txBox="1">
                <a:spLocks noRot="1" noChangeAspect="1" noMove="1" noResize="1" noEditPoints="1" noAdjustHandles="1" noChangeArrowheads="1" noChangeShapeType="1" noTextEdit="1"/>
              </p:cNvSpPr>
              <p:nvPr/>
            </p:nvSpPr>
            <p:spPr>
              <a:xfrm>
                <a:off x="620712" y="960437"/>
                <a:ext cx="8839200" cy="2585323"/>
              </a:xfrm>
              <a:prstGeom prst="rect">
                <a:avLst/>
              </a:prstGeom>
              <a:blipFill>
                <a:blip r:embed="rId3"/>
                <a:stretch>
                  <a:fillRect l="-621" t="-1415"/>
                </a:stretch>
              </a:blipFill>
            </p:spPr>
            <p:txBody>
              <a:bodyPr/>
              <a:lstStyle/>
              <a:p>
                <a:r>
                  <a:rPr lang="en-US">
                    <a:noFill/>
                  </a:rPr>
                  <a:t> </a:t>
                </a:r>
              </a:p>
            </p:txBody>
          </p:sp>
        </mc:Fallback>
      </mc:AlternateContent>
      <p:pic>
        <p:nvPicPr>
          <p:cNvPr id="7" name="Εικόνα 6">
            <a:extLst>
              <a:ext uri="{FF2B5EF4-FFF2-40B4-BE49-F238E27FC236}">
                <a16:creationId xmlns:a16="http://schemas.microsoft.com/office/drawing/2014/main" id="{E89066EF-D7E9-480B-BB41-0F97A95BF3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2311" y="3170237"/>
            <a:ext cx="6486215" cy="3200400"/>
          </a:xfrm>
          <a:prstGeom prst="rect">
            <a:avLst/>
          </a:prstGeom>
        </p:spPr>
      </p:pic>
    </p:spTree>
    <p:extLst>
      <p:ext uri="{BB962C8B-B14F-4D97-AF65-F5344CB8AC3E}">
        <p14:creationId xmlns:p14="http://schemas.microsoft.com/office/powerpoint/2010/main" val="163179444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Regression Loss Function</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26</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D6B7C95-7824-4425-9A31-2B0C292303D8}"/>
                  </a:ext>
                </a:extLst>
              </p:cNvPr>
              <p:cNvSpPr txBox="1"/>
              <p:nvPr/>
            </p:nvSpPr>
            <p:spPr>
              <a:xfrm>
                <a:off x="606723" y="808037"/>
                <a:ext cx="8839200" cy="333399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bbox</a:t>
                </a:r>
                <a:r>
                  <a:rPr lang="en-US" dirty="0">
                    <a:latin typeface="Times New Roman" panose="02020603050405020304" pitchFamily="18" charset="0"/>
                    <a:cs typeface="Times New Roman" panose="02020603050405020304" pitchFamily="18" charset="0"/>
                  </a:rPr>
                  <a:t> regression network uses smooth L1(least absolute deviation or least absolute error) as loss function.</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Goal: </a:t>
                </a:r>
                <a:r>
                  <a:rPr lang="en-US" dirty="0">
                    <a:latin typeface="Times New Roman" panose="02020603050405020304" pitchFamily="18" charset="0"/>
                    <a:cs typeface="Times New Roman" panose="02020603050405020304" pitchFamily="18" charset="0"/>
                  </a:rPr>
                  <a:t>Minimize the absolute difference between the target value and the estimated value.</a:t>
                </a:r>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Smooth L1:</a:t>
                </a:r>
              </a:p>
              <a:p>
                <a:pPr/>
                <a14:m>
                  <m:oMathPara xmlns:m="http://schemas.openxmlformats.org/officeDocument/2006/math">
                    <m:oMathParaPr>
                      <m:jc m:val="centerGroup"/>
                    </m:oMathParaPr>
                    <m:oMath xmlns:m="http://schemas.openxmlformats.org/officeDocument/2006/math">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𝑠𝐿</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1=</m:t>
                      </m:r>
                      <m:d>
                        <m:dPr>
                          <m:begChr m:val="{"/>
                          <m:endChr m:val=""/>
                          <m:ctrlPr>
                            <a:rPr lang="el-GR" sz="1800" i="1" smtClean="0">
                              <a:effectLst/>
                              <a:latin typeface="Cambria Math" panose="02040503050406030204" pitchFamily="18" charset="0"/>
                              <a:cs typeface="Times New Roman" panose="02020603050405020304" pitchFamily="18" charset="0"/>
                            </a:rPr>
                          </m:ctrlPr>
                        </m:dPr>
                        <m:e>
                          <m:eqArr>
                            <m:eqArrPr>
                              <m:ctrlPr>
                                <a:rPr lang="el-GR" sz="1800" i="1" smtClean="0">
                                  <a:effectLst/>
                                  <a:latin typeface="Cambria Math" panose="02040503050406030204" pitchFamily="18" charset="0"/>
                                  <a:cs typeface="Times New Roman" panose="02020603050405020304" pitchFamily="18" charset="0"/>
                                </a:rPr>
                              </m:ctrlPr>
                            </m:eqArrPr>
                            <m:e>
                              <m:d>
                                <m:dPr>
                                  <m:begChr m:val="|"/>
                                  <m:endChr m:val="|"/>
                                  <m:ctrlPr>
                                    <a:rPr lang="el-GR" sz="1800" i="1" smtClean="0">
                                      <a:effectLst/>
                                      <a:latin typeface="Cambria Math" panose="02040503050406030204" pitchFamily="18" charset="0"/>
                                      <a:cs typeface="Times New Roman" panose="02020603050405020304" pitchFamily="18" charset="0"/>
                                    </a:rPr>
                                  </m:ctrlPr>
                                </m:dPr>
                                <m:e>
                                  <m:r>
                                    <m:rPr>
                                      <m:sty m:val="p"/>
                                    </m:rPr>
                                    <a:rPr lang="en-US" sz="1800" b="0" i="0" smtClean="0">
                                      <a:effectLst/>
                                      <a:latin typeface="Cambria Math" panose="02040503050406030204" pitchFamily="18" charset="0"/>
                                      <a:cs typeface="Times New Roman" panose="02020603050405020304" pitchFamily="18" charset="0"/>
                                    </a:rPr>
                                    <m:t>x</m:t>
                                  </m:r>
                                </m:e>
                              </m:d>
                              <m:r>
                                <a:rPr lang="en-US" sz="1800" b="0" i="1" smtClean="0">
                                  <a:effectLst/>
                                  <a:latin typeface="Cambria Math" panose="02040503050406030204" pitchFamily="18" charset="0"/>
                                  <a:cs typeface="Times New Roman" panose="02020603050405020304" pitchFamily="18" charset="0"/>
                                </a:rPr>
                                <m:t>,    </m:t>
                              </m:r>
                              <m:r>
                                <a:rPr lang="en-US" sz="1800" b="0" i="1" smtClean="0">
                                  <a:effectLst/>
                                  <a:latin typeface="Cambria Math" panose="02040503050406030204" pitchFamily="18" charset="0"/>
                                  <a:cs typeface="Times New Roman" panose="02020603050405020304" pitchFamily="18" charset="0"/>
                                </a:rPr>
                                <m:t>𝑖𝑓</m:t>
                              </m:r>
                              <m:r>
                                <a:rPr lang="en-US" sz="1800" b="0" i="1" smtClean="0">
                                  <a:effectLst/>
                                  <a:latin typeface="Cambria Math" panose="02040503050406030204" pitchFamily="18" charset="0"/>
                                  <a:cs typeface="Times New Roman" panose="02020603050405020304" pitchFamily="18" charset="0"/>
                                </a:rPr>
                                <m:t>  </m:t>
                              </m:r>
                              <m:d>
                                <m:dPr>
                                  <m:begChr m:val="|"/>
                                  <m:endChr m:val="|"/>
                                  <m:ctrlPr>
                                    <a:rPr lang="el-GR" i="1">
                                      <a:latin typeface="Cambria Math" panose="02040503050406030204" pitchFamily="18" charset="0"/>
                                      <a:cs typeface="Times New Roman" panose="02020603050405020304" pitchFamily="18" charset="0"/>
                                    </a:rPr>
                                  </m:ctrlPr>
                                </m:dPr>
                                <m:e>
                                  <m:r>
                                    <m:rPr>
                                      <m:sty m:val="p"/>
                                    </m:rPr>
                                    <a:rPr lang="en-US">
                                      <a:latin typeface="Cambria Math" panose="02040503050406030204" pitchFamily="18" charset="0"/>
                                      <a:cs typeface="Times New Roman" panose="02020603050405020304" pitchFamily="18" charset="0"/>
                                    </a:rPr>
                                    <m:t>x</m:t>
                                  </m:r>
                                </m:e>
                              </m:d>
                              <m:r>
                                <a:rPr lang="en-US" b="0" i="1" smtClean="0">
                                  <a:latin typeface="Cambria Math" panose="02040503050406030204" pitchFamily="18" charset="0"/>
                                  <a:cs typeface="Times New Roman" panose="02020603050405020304" pitchFamily="18" charset="0"/>
                                </a:rPr>
                                <m:t>&gt;</m:t>
                              </m:r>
                              <m:r>
                                <a:rPr lang="el-GR" b="0" i="1" smtClean="0">
                                  <a:latin typeface="Cambria Math" panose="02040503050406030204" pitchFamily="18" charset="0"/>
                                  <a:cs typeface="Times New Roman" panose="02020603050405020304" pitchFamily="18" charset="0"/>
                                </a:rPr>
                                <m:t>𝛼</m:t>
                              </m:r>
                            </m:e>
                            <m:e>
                              <m:f>
                                <m:fPr>
                                  <m:ctrlPr>
                                    <a:rPr lang="el-GR" sz="1800" i="1" smtClean="0">
                                      <a:effectLst/>
                                      <a:latin typeface="Cambria Math" panose="02040503050406030204" pitchFamily="18" charset="0"/>
                                      <a:cs typeface="Times New Roman" panose="02020603050405020304" pitchFamily="18" charset="0"/>
                                    </a:rPr>
                                  </m:ctrlPr>
                                </m:fPr>
                                <m:num>
                                  <m:r>
                                    <a:rPr lang="en-US" sz="1800" b="0" i="1" smtClean="0">
                                      <a:effectLst/>
                                      <a:latin typeface="Cambria Math" panose="02040503050406030204" pitchFamily="18" charset="0"/>
                                      <a:cs typeface="Times New Roman" panose="02020603050405020304" pitchFamily="18" charset="0"/>
                                    </a:rPr>
                                    <m:t>1</m:t>
                                  </m:r>
                                </m:num>
                                <m:den>
                                  <m:d>
                                    <m:dPr>
                                      <m:begChr m:val="|"/>
                                      <m:endChr m:val="|"/>
                                      <m:ctrlPr>
                                        <a:rPr lang="el-GR" i="1">
                                          <a:latin typeface="Cambria Math" panose="02040503050406030204" pitchFamily="18" charset="0"/>
                                          <a:cs typeface="Times New Roman" panose="02020603050405020304" pitchFamily="18" charset="0"/>
                                        </a:rPr>
                                      </m:ctrlPr>
                                    </m:dPr>
                                    <m:e>
                                      <m:r>
                                        <m:rPr>
                                          <m:sty m:val="p"/>
                                        </m:rPr>
                                        <a:rPr lang="el-GR" b="0" i="0" smtClean="0">
                                          <a:latin typeface="Cambria Math" panose="02040503050406030204" pitchFamily="18" charset="0"/>
                                          <a:cs typeface="Times New Roman" panose="02020603050405020304" pitchFamily="18" charset="0"/>
                                        </a:rPr>
                                        <m:t>α</m:t>
                                      </m:r>
                                    </m:e>
                                  </m:d>
                                </m:den>
                              </m:f>
                              <m:sSup>
                                <m:sSupPr>
                                  <m:ctrlPr>
                                    <a:rPr lang="en-US" sz="1800" b="0" i="1" smtClean="0">
                                      <a:effectLst/>
                                      <a:latin typeface="Cambria Math" panose="02040503050406030204" pitchFamily="18" charset="0"/>
                                      <a:cs typeface="Times New Roman" panose="02020603050405020304" pitchFamily="18" charset="0"/>
                                    </a:rPr>
                                  </m:ctrlPr>
                                </m:sSupPr>
                                <m:e>
                                  <m:r>
                                    <a:rPr lang="en-US" sz="1800" b="0" i="1" smtClean="0">
                                      <a:effectLst/>
                                      <a:latin typeface="Cambria Math" panose="02040503050406030204" pitchFamily="18" charset="0"/>
                                      <a:cs typeface="Times New Roman" panose="02020603050405020304" pitchFamily="18" charset="0"/>
                                    </a:rPr>
                                    <m:t>𝑥</m:t>
                                  </m:r>
                                </m:e>
                                <m:sup>
                                  <m:r>
                                    <a:rPr lang="en-US" sz="1800" b="0" i="1" smtClean="0">
                                      <a:effectLst/>
                                      <a:latin typeface="Cambria Math" panose="02040503050406030204" pitchFamily="18" charset="0"/>
                                      <a:cs typeface="Times New Roman" panose="02020603050405020304" pitchFamily="18" charset="0"/>
                                    </a:rPr>
                                    <m:t>2</m:t>
                                  </m:r>
                                </m:sup>
                              </m:sSup>
                              <m:r>
                                <a:rPr lang="en-US" sz="1800" b="0" i="1" smtClean="0">
                                  <a:effectLst/>
                                  <a:latin typeface="Cambria Math" panose="02040503050406030204" pitchFamily="18" charset="0"/>
                                  <a:cs typeface="Times New Roman" panose="02020603050405020304" pitchFamily="18" charset="0"/>
                                </a:rPr>
                                <m:t>, </m:t>
                              </m:r>
                              <m:r>
                                <a:rPr lang="en-US" sz="1800" b="0" i="1" smtClean="0">
                                  <a:effectLst/>
                                  <a:latin typeface="Cambria Math" panose="02040503050406030204" pitchFamily="18" charset="0"/>
                                  <a:cs typeface="Times New Roman" panose="02020603050405020304" pitchFamily="18" charset="0"/>
                                </a:rPr>
                                <m:t>𝑒𝑙𝑠𝑒</m:t>
                              </m:r>
                              <m:r>
                                <a:rPr lang="en-US" sz="1800" b="0" i="1" smtClean="0">
                                  <a:effectLst/>
                                  <a:latin typeface="Cambria Math" panose="02040503050406030204" pitchFamily="18" charset="0"/>
                                  <a:cs typeface="Times New Roman" panose="02020603050405020304" pitchFamily="18" charset="0"/>
                                </a:rPr>
                                <m:t> </m:t>
                              </m:r>
                              <m:r>
                                <a:rPr lang="en-US" sz="1800" b="0" i="1" smtClean="0">
                                  <a:effectLst/>
                                  <a:latin typeface="Cambria Math" panose="02040503050406030204" pitchFamily="18" charset="0"/>
                                  <a:cs typeface="Times New Roman" panose="02020603050405020304" pitchFamily="18" charset="0"/>
                                </a:rPr>
                                <m:t>𝑖𝑓</m:t>
                              </m:r>
                              <m:r>
                                <a:rPr lang="en-US" sz="1800" b="0" i="1" smtClean="0">
                                  <a:effectLst/>
                                  <a:latin typeface="Cambria Math" panose="02040503050406030204" pitchFamily="18" charset="0"/>
                                  <a:cs typeface="Times New Roman" panose="02020603050405020304" pitchFamily="18" charset="0"/>
                                </a:rPr>
                                <m:t>    </m:t>
                              </m:r>
                              <m:d>
                                <m:dPr>
                                  <m:begChr m:val="|"/>
                                  <m:endChr m:val="|"/>
                                  <m:ctrlPr>
                                    <a:rPr lang="el-GR" i="1">
                                      <a:latin typeface="Cambria Math" panose="02040503050406030204" pitchFamily="18" charset="0"/>
                                      <a:cs typeface="Times New Roman" panose="02020603050405020304" pitchFamily="18" charset="0"/>
                                    </a:rPr>
                                  </m:ctrlPr>
                                </m:dPr>
                                <m:e>
                                  <m:r>
                                    <m:rPr>
                                      <m:sty m:val="p"/>
                                    </m:rPr>
                                    <a:rPr lang="en-US">
                                      <a:latin typeface="Cambria Math" panose="02040503050406030204" pitchFamily="18" charset="0"/>
                                      <a:cs typeface="Times New Roman" panose="02020603050405020304" pitchFamily="18" charset="0"/>
                                    </a:rPr>
                                    <m:t>x</m:t>
                                  </m:r>
                                </m:e>
                              </m:d>
                              <m:r>
                                <a:rPr lang="en-US" i="1" smtClean="0">
                                  <a:latin typeface="Cambria Math" panose="02040503050406030204" pitchFamily="18" charset="0"/>
                                  <a:ea typeface="Cambria Math" panose="02040503050406030204" pitchFamily="18" charset="0"/>
                                  <a:cs typeface="Times New Roman" panose="02020603050405020304" pitchFamily="18" charset="0"/>
                                </a:rPr>
                                <m:t>≤</m:t>
                              </m:r>
                              <m:r>
                                <a:rPr lang="el-GR" b="0" i="1" smtClean="0">
                                  <a:latin typeface="Cambria Math" panose="02040503050406030204" pitchFamily="18" charset="0"/>
                                  <a:ea typeface="Cambria Math" panose="02040503050406030204" pitchFamily="18" charset="0"/>
                                  <a:cs typeface="Times New Roman" panose="02020603050405020304" pitchFamily="18" charset="0"/>
                                </a:rPr>
                                <m:t>𝛼</m:t>
                              </m:r>
                            </m:e>
                          </m:eqArr>
                        </m:e>
                      </m:d>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9D6B7C95-7824-4425-9A31-2B0C292303D8}"/>
                  </a:ext>
                </a:extLst>
              </p:cNvPr>
              <p:cNvSpPr txBox="1">
                <a:spLocks noRot="1" noChangeAspect="1" noMove="1" noResize="1" noEditPoints="1" noAdjustHandles="1" noChangeArrowheads="1" noChangeShapeType="1" noTextEdit="1"/>
              </p:cNvSpPr>
              <p:nvPr/>
            </p:nvSpPr>
            <p:spPr>
              <a:xfrm>
                <a:off x="606723" y="808037"/>
                <a:ext cx="8839200" cy="3333990"/>
              </a:xfrm>
              <a:prstGeom prst="rect">
                <a:avLst/>
              </a:prstGeom>
              <a:blipFill>
                <a:blip r:embed="rId3"/>
                <a:stretch>
                  <a:fillRect l="-621" t="-1099"/>
                </a:stretch>
              </a:blipFill>
            </p:spPr>
            <p:txBody>
              <a:bodyPr/>
              <a:lstStyle/>
              <a:p>
                <a:r>
                  <a:rPr lang="en-US">
                    <a:noFill/>
                  </a:rPr>
                  <a:t> </a:t>
                </a:r>
              </a:p>
            </p:txBody>
          </p:sp>
        </mc:Fallback>
      </mc:AlternateContent>
      <p:pic>
        <p:nvPicPr>
          <p:cNvPr id="7" name="Εικόνα 6">
            <a:extLst>
              <a:ext uri="{FF2B5EF4-FFF2-40B4-BE49-F238E27FC236}">
                <a16:creationId xmlns:a16="http://schemas.microsoft.com/office/drawing/2014/main" id="{4BDCB13E-0CC7-40E3-B6C4-2A0119F6AE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8112" y="3764914"/>
            <a:ext cx="5256239" cy="2977371"/>
          </a:xfrm>
          <a:prstGeom prst="rect">
            <a:avLst/>
          </a:prstGeom>
        </p:spPr>
      </p:pic>
    </p:spTree>
    <p:extLst>
      <p:ext uri="{BB962C8B-B14F-4D97-AF65-F5344CB8AC3E}">
        <p14:creationId xmlns:p14="http://schemas.microsoft.com/office/powerpoint/2010/main" val="190319144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ημερομηνίας 2">
            <a:extLst>
              <a:ext uri="{FF2B5EF4-FFF2-40B4-BE49-F238E27FC236}">
                <a16:creationId xmlns:a16="http://schemas.microsoft.com/office/drawing/2014/main" id="{1BA9FD0B-A779-4384-9692-460EF5076B54}"/>
              </a:ext>
            </a:extLst>
          </p:cNvPr>
          <p:cNvSpPr>
            <a:spLocks noGrp="1"/>
          </p:cNvSpPr>
          <p:nvPr>
            <p:ph type="dt" idx="10"/>
          </p:nvPr>
        </p:nvSpPr>
        <p:spPr/>
        <p:txBody>
          <a:bodyPr/>
          <a:lstStyle/>
          <a:p>
            <a:pPr>
              <a:defRPr/>
            </a:pPr>
            <a:fld id="{E7EBD80C-F759-47C0-B8CE-125686B953FC}" type="datetime1">
              <a:rPr lang="el-GR" altLang="en-US" smtClean="0"/>
              <a:t>29/6/2021</a:t>
            </a:fld>
            <a:endParaRPr lang="en-US" altLang="en-US"/>
          </a:p>
        </p:txBody>
      </p:sp>
      <p:sp>
        <p:nvSpPr>
          <p:cNvPr id="4" name="Θέση υποσέλιδου 3">
            <a:extLst>
              <a:ext uri="{FF2B5EF4-FFF2-40B4-BE49-F238E27FC236}">
                <a16:creationId xmlns:a16="http://schemas.microsoft.com/office/drawing/2014/main" id="{E845F8E4-9127-48BA-9CE3-328653D29C25}"/>
              </a:ext>
            </a:extLst>
          </p:cNvPr>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Θέση αριθμού διαφάνειας 4">
            <a:extLst>
              <a:ext uri="{FF2B5EF4-FFF2-40B4-BE49-F238E27FC236}">
                <a16:creationId xmlns:a16="http://schemas.microsoft.com/office/drawing/2014/main" id="{D14244A5-C951-4C92-9E4D-71ACD33509B8}"/>
              </a:ext>
            </a:extLst>
          </p:cNvPr>
          <p:cNvSpPr>
            <a:spLocks noGrp="1"/>
          </p:cNvSpPr>
          <p:nvPr>
            <p:ph type="sldNum" idx="12"/>
          </p:nvPr>
        </p:nvSpPr>
        <p:spPr/>
        <p:txBody>
          <a:bodyPr/>
          <a:lstStyle/>
          <a:p>
            <a:pPr>
              <a:defRPr/>
            </a:pPr>
            <a:fld id="{A14E5853-4A2F-4836-AD05-ECCC0E4103DA}" type="slidenum">
              <a:rPr lang="en-US" altLang="en-US" smtClean="0"/>
              <a:pPr>
                <a:defRPr/>
              </a:pPr>
              <a:t>27</a:t>
            </a:fld>
            <a:endParaRPr lang="en-US" altLang="en-US"/>
          </a:p>
        </p:txBody>
      </p:sp>
      <p:pic>
        <p:nvPicPr>
          <p:cNvPr id="7" name="Εικόνα 6">
            <a:extLst>
              <a:ext uri="{FF2B5EF4-FFF2-40B4-BE49-F238E27FC236}">
                <a16:creationId xmlns:a16="http://schemas.microsoft.com/office/drawing/2014/main" id="{B25F9B18-8EFF-4D63-A3A1-D9B8682FC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45" y="685800"/>
            <a:ext cx="9887267" cy="5128260"/>
          </a:xfrm>
          <a:prstGeom prst="rect">
            <a:avLst/>
          </a:prstGeom>
        </p:spPr>
      </p:pic>
      <p:sp>
        <p:nvSpPr>
          <p:cNvPr id="8" name="TextBox 7">
            <a:extLst>
              <a:ext uri="{FF2B5EF4-FFF2-40B4-BE49-F238E27FC236}">
                <a16:creationId xmlns:a16="http://schemas.microsoft.com/office/drawing/2014/main" id="{35C205D6-A74C-4D82-AEEE-36A124C5D04A}"/>
              </a:ext>
            </a:extLst>
          </p:cNvPr>
          <p:cNvSpPr txBox="1"/>
          <p:nvPr/>
        </p:nvSpPr>
        <p:spPr>
          <a:xfrm>
            <a:off x="3440112" y="5814060"/>
            <a:ext cx="3478068"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Mean Average Precision in the COCO dataset</a:t>
            </a:r>
          </a:p>
        </p:txBody>
      </p:sp>
      <p:sp>
        <p:nvSpPr>
          <p:cNvPr id="11" name="Rectangle 1">
            <a:extLst>
              <a:ext uri="{FF2B5EF4-FFF2-40B4-BE49-F238E27FC236}">
                <a16:creationId xmlns:a16="http://schemas.microsoft.com/office/drawing/2014/main" id="{33AD267E-3F71-4538-A63E-894B2E63D654}"/>
              </a:ext>
            </a:extLst>
          </p:cNvPr>
          <p:cNvSpPr txBox="1">
            <a:spLocks noChangeArrowheads="1"/>
          </p:cNvSpPr>
          <p:nvPr/>
        </p:nvSpPr>
        <p:spPr bwMode="auto">
          <a:xfrm>
            <a:off x="0" y="0"/>
            <a:ext cx="1008062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448" rIns="0" bIns="0" numCol="1" anchor="ctr" anchorCtr="0" compatLnSpc="1">
            <a:prstTxWarp prst="textNoShape">
              <a:avLst/>
            </a:prstTxWarp>
          </a:bodyPr>
          <a:lstStyle>
            <a:lvl1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2pPr>
            <a:lvl3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3pPr>
            <a:lvl4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4pPr>
            <a:lvl5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9pPr>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Why </a:t>
            </a:r>
            <a:r>
              <a:rPr lang="en-US" altLang="en-US" sz="3200" dirty="0" err="1">
                <a:latin typeface="Times New Roman" panose="02020603050405020304" pitchFamily="18" charset="0"/>
                <a:cs typeface="Times New Roman" panose="02020603050405020304" pitchFamily="18" charset="0"/>
              </a:rPr>
              <a:t>RetinaNet</a:t>
            </a:r>
            <a:r>
              <a:rPr lang="en-US" alt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31529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Dataset Description</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28</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9D6B7C95-7824-4425-9A31-2B0C292303D8}"/>
              </a:ext>
            </a:extLst>
          </p:cNvPr>
          <p:cNvSpPr txBox="1"/>
          <p:nvPr/>
        </p:nvSpPr>
        <p:spPr>
          <a:xfrm>
            <a:off x="606723" y="808037"/>
            <a:ext cx="8839200" cy="4801314"/>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Name: </a:t>
            </a:r>
            <a:r>
              <a:rPr lang="en-US" i="1" dirty="0">
                <a:latin typeface="Times New Roman" panose="02020603050405020304" pitchFamily="18" charset="0"/>
                <a:cs typeface="Times New Roman" panose="02020603050405020304" pitchFamily="18" charset="0"/>
              </a:rPr>
              <a:t>Stanford Drone Dataset.</a:t>
            </a:r>
          </a:p>
          <a:p>
            <a:endParaRPr lang="en-US" i="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Training annotations:</a:t>
            </a:r>
          </a:p>
          <a:p>
            <a:pPr marL="342900" indent="-342900">
              <a:buAutoNum type="arabicParenR"/>
            </a:pPr>
            <a:r>
              <a:rPr lang="en-US" dirty="0">
                <a:solidFill>
                  <a:srgbClr val="FF0000"/>
                </a:solidFill>
                <a:latin typeface="Times New Roman" panose="02020603050405020304" pitchFamily="18" charset="0"/>
                <a:cs typeface="Times New Roman" panose="02020603050405020304" pitchFamily="18" charset="0"/>
              </a:rPr>
              <a:t>Person (22673)</a:t>
            </a:r>
          </a:p>
          <a:p>
            <a:pPr marL="342900" indent="-342900">
              <a:buAutoNum type="arabicParenR"/>
            </a:pPr>
            <a:r>
              <a:rPr lang="en-US" dirty="0">
                <a:solidFill>
                  <a:srgbClr val="FF0000"/>
                </a:solidFill>
                <a:latin typeface="Times New Roman" panose="02020603050405020304" pitchFamily="18" charset="0"/>
                <a:cs typeface="Times New Roman" panose="02020603050405020304" pitchFamily="18" charset="0"/>
              </a:rPr>
              <a:t>Biker (11479)</a:t>
            </a:r>
          </a:p>
          <a:p>
            <a:pPr marL="342900" indent="-342900">
              <a:buAutoNum type="arabicParenR"/>
            </a:pPr>
            <a:r>
              <a:rPr lang="en-US" dirty="0">
                <a:solidFill>
                  <a:srgbClr val="FF0000"/>
                </a:solidFill>
                <a:latin typeface="Times New Roman" panose="02020603050405020304" pitchFamily="18" charset="0"/>
                <a:cs typeface="Times New Roman" panose="02020603050405020304" pitchFamily="18" charset="0"/>
              </a:rPr>
              <a:t>Car (1512)</a:t>
            </a:r>
          </a:p>
          <a:p>
            <a:pPr marL="342900" indent="-342900">
              <a:buAutoNum type="arabicParenR"/>
            </a:pPr>
            <a:r>
              <a:rPr lang="en-US" dirty="0">
                <a:solidFill>
                  <a:srgbClr val="FF0000"/>
                </a:solidFill>
                <a:latin typeface="Times New Roman" panose="02020603050405020304" pitchFamily="18" charset="0"/>
                <a:cs typeface="Times New Roman" panose="02020603050405020304" pitchFamily="18" charset="0"/>
              </a:rPr>
              <a:t>Bus (101)</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Dataset Format:</a:t>
            </a:r>
            <a:r>
              <a:rPr lang="en-US" dirty="0">
                <a:latin typeface="Times New Roman" panose="02020603050405020304" pitchFamily="18" charset="0"/>
                <a:cs typeface="Times New Roman" panose="02020603050405020304" pitchFamily="18" charset="0"/>
              </a:rPr>
              <a:t> Pascal VOC (path/to/image/, x1, y1, x2, y2, </a:t>
            </a:r>
            <a:r>
              <a:rPr lang="en-US" dirty="0" err="1">
                <a:latin typeface="Times New Roman" panose="02020603050405020304" pitchFamily="18" charset="0"/>
                <a:cs typeface="Times New Roman" panose="02020603050405020304" pitchFamily="18" charset="0"/>
              </a:rPr>
              <a:t>class_name</a:t>
            </a:r>
            <a:r>
              <a:rPr lang="en-US" dirty="0">
                <a:latin typeface="Times New Roman" panose="02020603050405020304" pitchFamily="18" charset="0"/>
                <a:cs typeface="Times New Roman" panose="02020603050405020304" pitchFamily="18" charset="0"/>
              </a:rPr>
              <a:t>).</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Test annotations:</a:t>
            </a:r>
          </a:p>
          <a:p>
            <a:pPr marL="342900" indent="-342900">
              <a:buAutoNum type="arabicParenR"/>
            </a:pPr>
            <a:r>
              <a:rPr lang="en-US" dirty="0">
                <a:solidFill>
                  <a:srgbClr val="FF0000"/>
                </a:solidFill>
                <a:latin typeface="Times New Roman" panose="02020603050405020304" pitchFamily="18" charset="0"/>
                <a:cs typeface="Times New Roman" panose="02020603050405020304" pitchFamily="18" charset="0"/>
              </a:rPr>
              <a:t>Person (5558)</a:t>
            </a:r>
          </a:p>
          <a:p>
            <a:pPr marL="342900" indent="-342900">
              <a:buAutoNum type="arabicParenR"/>
            </a:pPr>
            <a:r>
              <a:rPr lang="en-US" dirty="0">
                <a:solidFill>
                  <a:srgbClr val="FF0000"/>
                </a:solidFill>
                <a:latin typeface="Times New Roman" panose="02020603050405020304" pitchFamily="18" charset="0"/>
                <a:cs typeface="Times New Roman" panose="02020603050405020304" pitchFamily="18" charset="0"/>
              </a:rPr>
              <a:t>Biker (1204)</a:t>
            </a:r>
          </a:p>
          <a:p>
            <a:pPr marL="342900" indent="-342900">
              <a:buAutoNum type="arabicParenR"/>
            </a:pPr>
            <a:r>
              <a:rPr lang="en-US" dirty="0">
                <a:solidFill>
                  <a:srgbClr val="FF0000"/>
                </a:solidFill>
                <a:latin typeface="Times New Roman" panose="02020603050405020304" pitchFamily="18" charset="0"/>
                <a:cs typeface="Times New Roman" panose="02020603050405020304" pitchFamily="18" charset="0"/>
              </a:rPr>
              <a:t>Car (71)</a:t>
            </a:r>
          </a:p>
          <a:p>
            <a:pPr marL="342900" indent="-342900">
              <a:buAutoNum type="arabicParenR"/>
            </a:pPr>
            <a:r>
              <a:rPr lang="en-US" dirty="0">
                <a:solidFill>
                  <a:srgbClr val="FF0000"/>
                </a:solidFill>
                <a:latin typeface="Times New Roman" panose="02020603050405020304" pitchFamily="18" charset="0"/>
                <a:cs typeface="Times New Roman" panose="02020603050405020304" pitchFamily="18" charset="0"/>
              </a:rPr>
              <a:t>Bus (34)</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784634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Image Example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29</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Tree>
    <p:extLst>
      <p:ext uri="{BB962C8B-B14F-4D97-AF65-F5344CB8AC3E}">
        <p14:creationId xmlns:p14="http://schemas.microsoft.com/office/powerpoint/2010/main" val="5128685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n-US" altLang="en-US" sz="32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3</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752474" y="3887331"/>
            <a:ext cx="8575674" cy="2800767"/>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General Idea: </a:t>
            </a:r>
            <a:r>
              <a:rPr lang="en-US" sz="1600" dirty="0">
                <a:latin typeface="Times New Roman" panose="02020603050405020304" pitchFamily="18" charset="0"/>
                <a:cs typeface="Times New Roman" panose="02020603050405020304" pitchFamily="18" charset="0"/>
              </a:rPr>
              <a:t>Object detection = localization + classification.</a:t>
            </a:r>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Two Stage detectors:</a:t>
            </a:r>
            <a:r>
              <a:rPr lang="en-US" sz="1600" dirty="0">
                <a:latin typeface="Times New Roman" panose="02020603050405020304" pitchFamily="18" charset="0"/>
                <a:cs typeface="Times New Roman" panose="02020603050405020304" pitchFamily="18" charset="0"/>
              </a:rPr>
              <a:t> First stage generates a sparse set of candidate proposals that should contain  all objects while filtering out the majority of negative locations. Second stage classifies the proposals into classes. Well known architectures are R-CNN, Fast/er R-CNN.</a:t>
            </a: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Single Stage detectors: </a:t>
            </a:r>
            <a:r>
              <a:rPr lang="en-US" sz="1600" dirty="0">
                <a:latin typeface="Times New Roman" panose="02020603050405020304" pitchFamily="18" charset="0"/>
                <a:cs typeface="Times New Roman" panose="02020603050405020304" pitchFamily="18" charset="0"/>
              </a:rPr>
              <a:t>Requires a single pass through the Neural Network and predicts all the bounding boxes in one go. They have been tuned for speed, but their accuracy trails that of two stage methods. Well known architectures are YOLO and </a:t>
            </a:r>
            <a:r>
              <a:rPr lang="en-US" sz="1600" dirty="0" err="1">
                <a:latin typeface="Times New Roman" panose="02020603050405020304" pitchFamily="18" charset="0"/>
                <a:cs typeface="Times New Roman" panose="02020603050405020304" pitchFamily="18" charset="0"/>
              </a:rPr>
              <a:t>RetinaNet</a:t>
            </a:r>
            <a:r>
              <a:rPr lang="en-US" sz="1600" dirty="0">
                <a:latin typeface="Times New Roman" panose="02020603050405020304" pitchFamily="18" charset="0"/>
                <a:cs typeface="Times New Roman" panose="02020603050405020304" pitchFamily="18" charset="0"/>
              </a:rPr>
              <a:t>.</a:t>
            </a: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sp>
        <p:nvSpPr>
          <p:cNvPr id="9" name="タイトル 8">
            <a:extLst>
              <a:ext uri="{FF2B5EF4-FFF2-40B4-BE49-F238E27FC236}">
                <a16:creationId xmlns:a16="http://schemas.microsoft.com/office/drawing/2014/main" id="{D94F2E2D-C1AC-4951-8F35-95D7123BD7ED}"/>
              </a:ext>
            </a:extLst>
          </p:cNvPr>
          <p:cNvSpPr txBox="1">
            <a:spLocks/>
          </p:cNvSpPr>
          <p:nvPr/>
        </p:nvSpPr>
        <p:spPr bwMode="auto">
          <a:xfrm>
            <a:off x="-1" y="-31508"/>
            <a:ext cx="10080625" cy="750083"/>
          </a:xfrm>
          <a:prstGeom prst="rect">
            <a:avLst/>
          </a:prstGeom>
          <a:solidFill>
            <a:srgbClr val="00B0F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2pPr>
            <a:lvl3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3pPr>
            <a:lvl4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4pPr>
            <a:lvl5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9pPr>
          </a:lstStyle>
          <a:p>
            <a:r>
              <a:rPr kumimoji="1" lang="en-US" altLang="ja-JP" sz="2400" i="1" spc="300" dirty="0">
                <a:solidFill>
                  <a:schemeClr val="bg1"/>
                </a:solidFill>
                <a:latin typeface="Times New Roman" panose="02020603050405020304" pitchFamily="18" charset="0"/>
                <a:cs typeface="Times New Roman" panose="02020603050405020304" pitchFamily="18" charset="0"/>
              </a:rPr>
              <a:t>Object Detection</a:t>
            </a:r>
            <a:endParaRPr kumimoji="1" lang="ja-JP" altLang="en-US" sz="2400" i="1" spc="300" dirty="0">
              <a:solidFill>
                <a:schemeClr val="bg1"/>
              </a:solidFill>
              <a:latin typeface="Times New Roman" panose="02020603050405020304" pitchFamily="18" charset="0"/>
              <a:cs typeface="Times New Roman" panose="02020603050405020304" pitchFamily="18" charset="0"/>
            </a:endParaRPr>
          </a:p>
        </p:txBody>
      </p:sp>
      <p:pic>
        <p:nvPicPr>
          <p:cNvPr id="7" name="Εικόνα 6">
            <a:extLst>
              <a:ext uri="{FF2B5EF4-FFF2-40B4-BE49-F238E27FC236}">
                <a16:creationId xmlns:a16="http://schemas.microsoft.com/office/drawing/2014/main" id="{40A7FF2B-4544-4E93-9ABF-86258F7EBE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186" y="1223507"/>
            <a:ext cx="8096250" cy="2509837"/>
          </a:xfrm>
          <a:prstGeom prst="rect">
            <a:avLst/>
          </a:prstGeom>
        </p:spPr>
      </p:pic>
    </p:spTree>
    <p:extLst>
      <p:ext uri="{BB962C8B-B14F-4D97-AF65-F5344CB8AC3E}">
        <p14:creationId xmlns:p14="http://schemas.microsoft.com/office/powerpoint/2010/main" val="33418629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Anchor Boxes</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30</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9D6B7C95-7824-4425-9A31-2B0C292303D8}"/>
              </a:ext>
            </a:extLst>
          </p:cNvPr>
          <p:cNvSpPr txBox="1"/>
          <p:nvPr/>
        </p:nvSpPr>
        <p:spPr>
          <a:xfrm>
            <a:off x="606723" y="808037"/>
            <a:ext cx="8839200" cy="1200329"/>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Name: </a:t>
            </a:r>
            <a:r>
              <a:rPr lang="en-US" i="1" dirty="0">
                <a:latin typeface="Times New Roman" panose="02020603050405020304" pitchFamily="18" charset="0"/>
                <a:cs typeface="Times New Roman" panose="02020603050405020304" pitchFamily="18" charset="0"/>
              </a:rPr>
              <a:t>Stanford Drone Dataset.</a:t>
            </a:r>
          </a:p>
          <a:p>
            <a:endParaRPr lang="en-US" i="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937701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Metrics</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31</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D6B7C95-7824-4425-9A31-2B0C292303D8}"/>
                  </a:ext>
                </a:extLst>
              </p:cNvPr>
              <p:cNvSpPr txBox="1"/>
              <p:nvPr/>
            </p:nvSpPr>
            <p:spPr>
              <a:xfrm>
                <a:off x="620712" y="808037"/>
                <a:ext cx="8839200" cy="2091535"/>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b="1" i="1" smtClean="0">
                          <a:latin typeface="Cambria Math" panose="02040503050406030204" pitchFamily="18" charset="0"/>
                          <a:cs typeface="Times New Roman" panose="02020603050405020304" pitchFamily="18" charset="0"/>
                        </a:rPr>
                        <m:t>𝑰𝒐𝑼</m:t>
                      </m:r>
                      <m:r>
                        <a:rPr lang="en-US" b="0" i="1" smtClean="0">
                          <a:latin typeface="Cambria Math" panose="02040503050406030204" pitchFamily="18" charset="0"/>
                          <a:cs typeface="Times New Roman" panose="02020603050405020304" pitchFamily="18" charset="0"/>
                        </a:rPr>
                        <m:t>= </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𝑎𝑟𝑒𝑎</m:t>
                          </m:r>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𝐵</m:t>
                              </m:r>
                            </m:e>
                            <m:sub>
                              <m:r>
                                <a:rPr lang="en-US" b="0" i="1" smtClean="0">
                                  <a:latin typeface="Cambria Math" panose="02040503050406030204" pitchFamily="18" charset="0"/>
                                  <a:cs typeface="Times New Roman" panose="02020603050405020304" pitchFamily="18" charset="0"/>
                                </a:rPr>
                                <m:t>𝑝</m:t>
                              </m:r>
                            </m:sub>
                          </m:sSub>
                          <m:r>
                            <a:rPr lang="en-US"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ea typeface="Cambria Math" panose="02040503050406030204" pitchFamily="18" charset="0"/>
                                  <a:cs typeface="Times New Roman" panose="02020603050405020304" pitchFamily="18" charset="0"/>
                                </a:rPr>
                                <m:t>𝐵</m:t>
                              </m:r>
                            </m:e>
                            <m:sub>
                              <m:r>
                                <a:rPr lang="en-US" b="0" i="1" smtClean="0">
                                  <a:latin typeface="Cambria Math" panose="02040503050406030204" pitchFamily="18" charset="0"/>
                                  <a:ea typeface="Cambria Math" panose="02040503050406030204" pitchFamily="18" charset="0"/>
                                  <a:cs typeface="Times New Roman" panose="02020603050405020304" pitchFamily="18" charset="0"/>
                                </a:rPr>
                                <m:t>𝑔𝑡</m:t>
                              </m:r>
                            </m:sub>
                          </m:sSub>
                          <m:r>
                            <a:rPr lang="en-US" b="0" i="1" smtClean="0">
                              <a:latin typeface="Cambria Math" panose="02040503050406030204" pitchFamily="18" charset="0"/>
                              <a:ea typeface="Cambria Math" panose="02040503050406030204" pitchFamily="18" charset="0"/>
                              <a:cs typeface="Times New Roman" panose="02020603050405020304" pitchFamily="18" charset="0"/>
                            </a:rPr>
                            <m:t>)</m:t>
                          </m:r>
                        </m:num>
                        <m:den>
                          <m:r>
                            <a:rPr lang="en-US" b="0" i="1" smtClean="0">
                              <a:latin typeface="Cambria Math" panose="02040503050406030204" pitchFamily="18" charset="0"/>
                              <a:cs typeface="Times New Roman" panose="02020603050405020304" pitchFamily="18" charset="0"/>
                            </a:rPr>
                            <m:t>𝑎𝑟𝑒𝑎</m:t>
                          </m:r>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𝐵</m:t>
                              </m:r>
                            </m:e>
                            <m:sub>
                              <m:r>
                                <a:rPr lang="en-US" b="0" i="1" smtClean="0">
                                  <a:latin typeface="Cambria Math" panose="02040503050406030204" pitchFamily="18" charset="0"/>
                                  <a:cs typeface="Times New Roman" panose="02020603050405020304" pitchFamily="18" charset="0"/>
                                </a:rPr>
                                <m:t>𝑝</m:t>
                              </m:r>
                            </m:sub>
                          </m:sSub>
                          <m:r>
                            <a:rPr lang="en-US"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ea typeface="Cambria Math" panose="02040503050406030204" pitchFamily="18" charset="0"/>
                                  <a:cs typeface="Times New Roman" panose="02020603050405020304" pitchFamily="18" charset="0"/>
                                </a:rPr>
                                <m:t>𝐵</m:t>
                              </m:r>
                            </m:e>
                            <m:sub>
                              <m:r>
                                <a:rPr lang="en-US" b="0" i="1" smtClean="0">
                                  <a:latin typeface="Cambria Math" panose="02040503050406030204" pitchFamily="18" charset="0"/>
                                  <a:ea typeface="Cambria Math" panose="02040503050406030204" pitchFamily="18" charset="0"/>
                                  <a:cs typeface="Times New Roman" panose="02020603050405020304" pitchFamily="18" charset="0"/>
                                </a:rPr>
                                <m:t>𝑔𝑡</m:t>
                              </m:r>
                            </m:sub>
                          </m:sSub>
                          <m:r>
                            <a:rPr lang="en-US" b="0" i="1" smtClean="0">
                              <a:latin typeface="Cambria Math" panose="02040503050406030204" pitchFamily="18" charset="0"/>
                              <a:ea typeface="Cambria Math" panose="02040503050406030204" pitchFamily="18" charset="0"/>
                              <a:cs typeface="Times New Roman" panose="02020603050405020304" pitchFamily="18" charset="0"/>
                            </a:rPr>
                            <m:t>)</m:t>
                          </m:r>
                        </m:den>
                      </m:f>
                    </m:oMath>
                  </m:oMathPara>
                </a14:m>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True Positive:</a:t>
                </a:r>
                <a:r>
                  <a:rPr lang="en-US" dirty="0">
                    <a:latin typeface="Times New Roman" panose="02020603050405020304" pitchFamily="18" charset="0"/>
                    <a:cs typeface="Times New Roman" panose="02020603050405020304" pitchFamily="18" charset="0"/>
                  </a:rPr>
                  <a:t> A correct detection with, </a:t>
                </a:r>
                <a:r>
                  <a:rPr lang="en-US" dirty="0" err="1">
                    <a:latin typeface="Times New Roman" panose="02020603050405020304" pitchFamily="18" charset="0"/>
                    <a:cs typeface="Times New Roman" panose="02020603050405020304" pitchFamily="18" charset="0"/>
                  </a:rPr>
                  <a:t>IoU</a:t>
                </a:r>
                <a:r>
                  <a:rPr lang="en-US" dirty="0">
                    <a:latin typeface="Times New Roman" panose="02020603050405020304" pitchFamily="18" charset="0"/>
                    <a:cs typeface="Times New Roman" panose="02020603050405020304" pitchFamily="18" charset="0"/>
                  </a:rPr>
                  <a:t> ≥ threshold.</a:t>
                </a:r>
              </a:p>
              <a:p>
                <a:r>
                  <a:rPr lang="en-US" b="1" dirty="0">
                    <a:latin typeface="Times New Roman" panose="02020603050405020304" pitchFamily="18" charset="0"/>
                    <a:cs typeface="Times New Roman" panose="02020603050405020304" pitchFamily="18" charset="0"/>
                  </a:rPr>
                  <a:t>False Positive: </a:t>
                </a:r>
                <a:r>
                  <a:rPr lang="en-US" dirty="0">
                    <a:latin typeface="Times New Roman" panose="02020603050405020304" pitchFamily="18" charset="0"/>
                    <a:cs typeface="Times New Roman" panose="02020603050405020304" pitchFamily="18" charset="0"/>
                  </a:rPr>
                  <a:t>A wrong detection with, </a:t>
                </a:r>
                <a:r>
                  <a:rPr lang="en-US" dirty="0" err="1">
                    <a:latin typeface="Times New Roman" panose="02020603050405020304" pitchFamily="18" charset="0"/>
                    <a:cs typeface="Times New Roman" panose="02020603050405020304" pitchFamily="18" charset="0"/>
                  </a:rPr>
                  <a:t>IoU</a:t>
                </a:r>
                <a:r>
                  <a:rPr lang="en-US" dirty="0">
                    <a:latin typeface="Times New Roman" panose="02020603050405020304" pitchFamily="18" charset="0"/>
                    <a:cs typeface="Times New Roman" panose="02020603050405020304" pitchFamily="18" charset="0"/>
                  </a:rPr>
                  <a:t> &lt; threshold.</a:t>
                </a:r>
              </a:p>
              <a:p>
                <a:r>
                  <a:rPr lang="en-US" b="1" dirty="0">
                    <a:latin typeface="Times New Roman" panose="02020603050405020304" pitchFamily="18" charset="0"/>
                    <a:cs typeface="Times New Roman" panose="02020603050405020304" pitchFamily="18" charset="0"/>
                  </a:rPr>
                  <a:t>False Negative: </a:t>
                </a:r>
                <a:r>
                  <a:rPr lang="en-US" dirty="0">
                    <a:latin typeface="Times New Roman" panose="02020603050405020304" pitchFamily="18" charset="0"/>
                    <a:cs typeface="Times New Roman" panose="02020603050405020304" pitchFamily="18" charset="0"/>
                  </a:rPr>
                  <a:t>A ground truth that was not detected.</a:t>
                </a:r>
              </a:p>
              <a:p>
                <a:r>
                  <a:rPr lang="en-US" b="1" dirty="0">
                    <a:latin typeface="Times New Roman" panose="02020603050405020304" pitchFamily="18" charset="0"/>
                    <a:cs typeface="Times New Roman" panose="02020603050405020304" pitchFamily="18" charset="0"/>
                  </a:rPr>
                  <a:t>True Negative:</a:t>
                </a:r>
                <a:r>
                  <a:rPr lang="en-US" dirty="0">
                    <a:latin typeface="Times New Roman" panose="02020603050405020304" pitchFamily="18" charset="0"/>
                    <a:cs typeface="Times New Roman" panose="02020603050405020304" pitchFamily="18" charset="0"/>
                  </a:rPr>
                  <a:t> Correct misdetections. It has no meaning in object detection.</a:t>
                </a:r>
                <a:endParaRPr lang="en-US" b="1"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9D6B7C95-7824-4425-9A31-2B0C292303D8}"/>
                  </a:ext>
                </a:extLst>
              </p:cNvPr>
              <p:cNvSpPr txBox="1">
                <a:spLocks noRot="1" noChangeAspect="1" noMove="1" noResize="1" noEditPoints="1" noAdjustHandles="1" noChangeArrowheads="1" noChangeShapeType="1" noTextEdit="1"/>
              </p:cNvSpPr>
              <p:nvPr/>
            </p:nvSpPr>
            <p:spPr>
              <a:xfrm>
                <a:off x="620712" y="808037"/>
                <a:ext cx="8839200" cy="2091535"/>
              </a:xfrm>
              <a:prstGeom prst="rect">
                <a:avLst/>
              </a:prstGeom>
              <a:blipFill>
                <a:blip r:embed="rId3"/>
                <a:stretch>
                  <a:fillRect l="-621" b="-3790"/>
                </a:stretch>
              </a:blipFill>
            </p:spPr>
            <p:txBody>
              <a:bodyPr/>
              <a:lstStyle/>
              <a:p>
                <a:r>
                  <a:rPr lang="en-US">
                    <a:noFill/>
                  </a:rPr>
                  <a:t> </a:t>
                </a:r>
              </a:p>
            </p:txBody>
          </p:sp>
        </mc:Fallback>
      </mc:AlternateContent>
      <p:pic>
        <p:nvPicPr>
          <p:cNvPr id="7" name="Εικόνα 6">
            <a:extLst>
              <a:ext uri="{FF2B5EF4-FFF2-40B4-BE49-F238E27FC236}">
                <a16:creationId xmlns:a16="http://schemas.microsoft.com/office/drawing/2014/main" id="{83175FD2-A587-4A83-8CEB-793E5BDB17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2712" y="3703637"/>
            <a:ext cx="6324600" cy="1743382"/>
          </a:xfrm>
          <a:prstGeom prst="rect">
            <a:avLst/>
          </a:prstGeom>
        </p:spPr>
      </p:pic>
    </p:spTree>
    <p:extLst>
      <p:ext uri="{BB962C8B-B14F-4D97-AF65-F5344CB8AC3E}">
        <p14:creationId xmlns:p14="http://schemas.microsoft.com/office/powerpoint/2010/main" val="131633524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Metrics</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32</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D6B7C95-7824-4425-9A31-2B0C292303D8}"/>
                  </a:ext>
                </a:extLst>
              </p:cNvPr>
              <p:cNvSpPr txBox="1"/>
              <p:nvPr/>
            </p:nvSpPr>
            <p:spPr>
              <a:xfrm>
                <a:off x="503238" y="1798637"/>
                <a:ext cx="8839200" cy="30655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cs typeface="Times New Roman" panose="02020603050405020304" pitchFamily="18" charset="0"/>
                        </a:rPr>
                        <m:t>𝑨𝒄𝒄𝒖𝒓𝒂𝒄𝒚</m:t>
                      </m:r>
                      <m:r>
                        <a:rPr lang="en-US" b="0" i="1" smtClean="0">
                          <a:latin typeface="Cambria Math" panose="02040503050406030204" pitchFamily="18" charset="0"/>
                          <a:cs typeface="Times New Roman" panose="02020603050405020304" pitchFamily="18" charset="0"/>
                        </a:rPr>
                        <m:t>= </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𝑇𝑃</m:t>
                          </m:r>
                        </m:num>
                        <m:den>
                          <m:r>
                            <a:rPr lang="en-US" b="0" i="1" smtClean="0">
                              <a:latin typeface="Cambria Math" panose="02040503050406030204" pitchFamily="18" charset="0"/>
                              <a:cs typeface="Times New Roman" panose="02020603050405020304" pitchFamily="18" charset="0"/>
                            </a:rPr>
                            <m:t>𝑇𝑃</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𝐹𝑃</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𝐹𝑁</m:t>
                          </m:r>
                        </m:den>
                      </m:f>
                    </m:oMath>
                  </m:oMathPara>
                </a14:m>
                <a:endParaRPr lang="en-US" b="0" dirty="0">
                  <a:latin typeface="Times New Roman" panose="02020603050405020304" pitchFamily="18" charset="0"/>
                  <a:cs typeface="Times New Roman" panose="02020603050405020304" pitchFamily="18" charset="0"/>
                </a:endParaRPr>
              </a:p>
              <a:p>
                <a:endParaRPr lang="en-US" b="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cs typeface="Times New Roman" panose="02020603050405020304" pitchFamily="18" charset="0"/>
                        </a:rPr>
                        <m:t>𝑷𝒓𝒆𝒄𝒊𝒔𝒊𝒐𝒏</m:t>
                      </m:r>
                      <m:r>
                        <a:rPr lang="en-US" b="0" i="1" smtClean="0">
                          <a:latin typeface="Cambria Math" panose="02040503050406030204" pitchFamily="18" charset="0"/>
                          <a:cs typeface="Times New Roman" panose="02020603050405020304" pitchFamily="18" charset="0"/>
                        </a:rPr>
                        <m:t>= </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𝑇𝑃</m:t>
                          </m:r>
                        </m:num>
                        <m:den>
                          <m:r>
                            <a:rPr lang="en-US" b="0" i="1" smtClean="0">
                              <a:latin typeface="Cambria Math" panose="02040503050406030204" pitchFamily="18" charset="0"/>
                              <a:cs typeface="Times New Roman" panose="02020603050405020304" pitchFamily="18" charset="0"/>
                            </a:rPr>
                            <m:t>𝑇𝑃</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𝐹𝑃</m:t>
                          </m:r>
                        </m:den>
                      </m:f>
                    </m:oMath>
                  </m:oMathPara>
                </a14:m>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cs typeface="Times New Roman" panose="02020603050405020304" pitchFamily="18" charset="0"/>
                        </a:rPr>
                        <m:t>𝑹𝒆𝒄𝒂𝒍𝒍</m:t>
                      </m:r>
                      <m:r>
                        <a:rPr lang="en-US" b="1" i="1" smtClean="0">
                          <a:latin typeface="Cambria Math" panose="02040503050406030204" pitchFamily="18" charset="0"/>
                          <a:cs typeface="Times New Roman" panose="02020603050405020304" pitchFamily="18" charset="0"/>
                        </a:rPr>
                        <m:t>=</m:t>
                      </m:r>
                      <m:r>
                        <a:rPr lang="en-US" b="1" i="1" smtClean="0">
                          <a:latin typeface="Cambria Math" panose="02040503050406030204" pitchFamily="18" charset="0"/>
                          <a:cs typeface="Times New Roman" panose="02020603050405020304" pitchFamily="18" charset="0"/>
                        </a:rPr>
                        <m:t>𝑺𝒆𝒏𝒔𝒊𝒕𝒊𝒗𝒊𝒕𝒚</m:t>
                      </m:r>
                      <m:r>
                        <a:rPr lang="en-US" b="1" i="1" smtClean="0">
                          <a:latin typeface="Cambria Math" panose="02040503050406030204" pitchFamily="18" charset="0"/>
                          <a:cs typeface="Times New Roman" panose="02020603050405020304" pitchFamily="18" charset="0"/>
                        </a:rPr>
                        <m:t>= </m:t>
                      </m:r>
                      <m:f>
                        <m:fPr>
                          <m:ctrlPr>
                            <a:rPr lang="en-US" b="1"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𝑇𝑃</m:t>
                          </m:r>
                        </m:num>
                        <m:den>
                          <m:r>
                            <a:rPr lang="en-US" b="0" i="1" smtClean="0">
                              <a:latin typeface="Cambria Math" panose="02040503050406030204" pitchFamily="18" charset="0"/>
                              <a:cs typeface="Times New Roman" panose="02020603050405020304" pitchFamily="18" charset="0"/>
                            </a:rPr>
                            <m:t>𝑇𝑃</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𝐹𝑁</m:t>
                          </m:r>
                        </m:den>
                      </m:f>
                    </m:oMath>
                  </m:oMathPara>
                </a14:m>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cs typeface="Times New Roman" panose="02020603050405020304" pitchFamily="18" charset="0"/>
                        </a:rPr>
                        <m:t>𝑭</m:t>
                      </m:r>
                      <m:sSub>
                        <m:sSubPr>
                          <m:ctrlPr>
                            <a:rPr lang="en-US" b="1" i="1" smtClean="0">
                              <a:latin typeface="Cambria Math" panose="02040503050406030204" pitchFamily="18" charset="0"/>
                              <a:cs typeface="Times New Roman" panose="02020603050405020304" pitchFamily="18" charset="0"/>
                            </a:rPr>
                          </m:ctrlPr>
                        </m:sSubPr>
                        <m:e>
                          <m:r>
                            <a:rPr lang="en-US" b="1" i="1" smtClean="0">
                              <a:latin typeface="Cambria Math" panose="02040503050406030204" pitchFamily="18" charset="0"/>
                              <a:cs typeface="Times New Roman" panose="02020603050405020304" pitchFamily="18" charset="0"/>
                            </a:rPr>
                            <m:t>𝟏</m:t>
                          </m:r>
                        </m:e>
                        <m:sub>
                          <m:r>
                            <a:rPr lang="en-US" b="1" i="1" smtClean="0">
                              <a:latin typeface="Cambria Math" panose="02040503050406030204" pitchFamily="18" charset="0"/>
                              <a:cs typeface="Times New Roman" panose="02020603050405020304" pitchFamily="18" charset="0"/>
                            </a:rPr>
                            <m:t>𝒔𝒄𝒐𝒓𝒆</m:t>
                          </m:r>
                        </m:sub>
                      </m:sSub>
                      <m:r>
                        <a:rPr lang="en-US" b="1" i="1" smtClean="0">
                          <a:latin typeface="Cambria Math" panose="02040503050406030204" pitchFamily="18" charset="0"/>
                          <a:cs typeface="Times New Roman" panose="02020603050405020304" pitchFamily="18" charset="0"/>
                        </a:rPr>
                        <m:t>= </m:t>
                      </m:r>
                      <m:f>
                        <m:fPr>
                          <m:ctrlPr>
                            <a:rPr lang="en-US" b="1" i="1" smtClean="0">
                              <a:latin typeface="Cambria Math" panose="02040503050406030204" pitchFamily="18" charset="0"/>
                              <a:cs typeface="Times New Roman" panose="02020603050405020304" pitchFamily="18" charset="0"/>
                            </a:rPr>
                          </m:ctrlPr>
                        </m:fPr>
                        <m:num>
                          <m:r>
                            <a:rPr lang="en-US" b="1" i="1" smtClean="0">
                              <a:latin typeface="Cambria Math" panose="02040503050406030204" pitchFamily="18" charset="0"/>
                              <a:cs typeface="Times New Roman" panose="02020603050405020304" pitchFamily="18" charset="0"/>
                            </a:rPr>
                            <m:t>𝟐</m:t>
                          </m:r>
                          <m:r>
                            <a:rPr lang="en-US" b="1" i="1" smtClean="0">
                              <a:latin typeface="Cambria Math" panose="02040503050406030204" pitchFamily="18" charset="0"/>
                              <a:cs typeface="Times New Roman" panose="02020603050405020304" pitchFamily="18" charset="0"/>
                            </a:rPr>
                            <m:t>∗</m:t>
                          </m:r>
                          <m:r>
                            <a:rPr lang="en-US" b="1" i="1" smtClean="0">
                              <a:latin typeface="Cambria Math" panose="02040503050406030204" pitchFamily="18" charset="0"/>
                              <a:cs typeface="Times New Roman" panose="02020603050405020304" pitchFamily="18" charset="0"/>
                            </a:rPr>
                            <m:t>𝒑𝒓𝒆𝒄𝒊𝒔𝒊𝒐𝒏</m:t>
                          </m:r>
                          <m:r>
                            <a:rPr lang="en-US" b="1" i="1" smtClean="0">
                              <a:latin typeface="Cambria Math" panose="02040503050406030204" pitchFamily="18" charset="0"/>
                              <a:cs typeface="Times New Roman" panose="02020603050405020304" pitchFamily="18" charset="0"/>
                            </a:rPr>
                            <m:t>∗</m:t>
                          </m:r>
                          <m:r>
                            <a:rPr lang="en-US" b="1" i="1" smtClean="0">
                              <a:latin typeface="Cambria Math" panose="02040503050406030204" pitchFamily="18" charset="0"/>
                              <a:cs typeface="Times New Roman" panose="02020603050405020304" pitchFamily="18" charset="0"/>
                            </a:rPr>
                            <m:t>𝒓𝒆𝒄𝒂𝒍𝒍</m:t>
                          </m:r>
                        </m:num>
                        <m:den>
                          <m:r>
                            <a:rPr lang="en-US" b="1" i="1" smtClean="0">
                              <a:latin typeface="Cambria Math" panose="02040503050406030204" pitchFamily="18" charset="0"/>
                              <a:cs typeface="Times New Roman" panose="02020603050405020304" pitchFamily="18" charset="0"/>
                            </a:rPr>
                            <m:t>𝒑𝒓𝒆𝒄𝒊𝒔𝒊𝒐𝒏</m:t>
                          </m:r>
                          <m:r>
                            <a:rPr lang="en-US" b="1" i="1" smtClean="0">
                              <a:latin typeface="Cambria Math" panose="02040503050406030204" pitchFamily="18" charset="0"/>
                              <a:cs typeface="Times New Roman" panose="02020603050405020304" pitchFamily="18" charset="0"/>
                            </a:rPr>
                            <m:t>+</m:t>
                          </m:r>
                          <m:r>
                            <a:rPr lang="en-US" b="1" i="1" smtClean="0">
                              <a:latin typeface="Cambria Math" panose="02040503050406030204" pitchFamily="18" charset="0"/>
                              <a:cs typeface="Times New Roman" panose="02020603050405020304" pitchFamily="18" charset="0"/>
                            </a:rPr>
                            <m:t>𝒓𝒆𝒄𝒂𝒍𝒍</m:t>
                          </m:r>
                        </m:den>
                      </m:f>
                    </m:oMath>
                  </m:oMathPara>
                </a14:m>
                <a:endParaRPr lang="en-US" b="1"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9D6B7C95-7824-4425-9A31-2B0C292303D8}"/>
                  </a:ext>
                </a:extLst>
              </p:cNvPr>
              <p:cNvSpPr txBox="1">
                <a:spLocks noRot="1" noChangeAspect="1" noMove="1" noResize="1" noEditPoints="1" noAdjustHandles="1" noChangeArrowheads="1" noChangeShapeType="1" noTextEdit="1"/>
              </p:cNvSpPr>
              <p:nvPr/>
            </p:nvSpPr>
            <p:spPr>
              <a:xfrm>
                <a:off x="503238" y="1798637"/>
                <a:ext cx="8839200" cy="306558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004639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RetinaNet</a:t>
            </a:r>
            <a:r>
              <a:rPr lang="en-US" altLang="en-US" sz="3200" dirty="0">
                <a:latin typeface="Times New Roman" panose="02020603050405020304" pitchFamily="18" charset="0"/>
                <a:cs typeface="Times New Roman" panose="02020603050405020304" pitchFamily="18" charset="0"/>
              </a:rPr>
              <a:t> Training/Evaluation</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33</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graphicFrame>
        <p:nvGraphicFramePr>
          <p:cNvPr id="6" name="Διάγραμμα 5">
            <a:extLst>
              <a:ext uri="{FF2B5EF4-FFF2-40B4-BE49-F238E27FC236}">
                <a16:creationId xmlns:a16="http://schemas.microsoft.com/office/drawing/2014/main" id="{762FC8FA-732C-49E0-A680-6FCC9F6E1C9E}"/>
              </a:ext>
            </a:extLst>
          </p:cNvPr>
          <p:cNvGraphicFramePr/>
          <p:nvPr>
            <p:extLst>
              <p:ext uri="{D42A27DB-BD31-4B8C-83A1-F6EECF244321}">
                <p14:modId xmlns:p14="http://schemas.microsoft.com/office/powerpoint/2010/main" val="605279763"/>
              </p:ext>
            </p:extLst>
          </p:nvPr>
        </p:nvGraphicFramePr>
        <p:xfrm>
          <a:off x="620712" y="960437"/>
          <a:ext cx="8839200" cy="17543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Πίνακας 7">
            <a:extLst>
              <a:ext uri="{FF2B5EF4-FFF2-40B4-BE49-F238E27FC236}">
                <a16:creationId xmlns:a16="http://schemas.microsoft.com/office/drawing/2014/main" id="{CD6FF161-91B1-44C3-9E88-7602A9C5C28F}"/>
              </a:ext>
            </a:extLst>
          </p:cNvPr>
          <p:cNvGraphicFramePr>
            <a:graphicFrameLocks noGrp="1"/>
          </p:cNvGraphicFramePr>
          <p:nvPr>
            <p:extLst>
              <p:ext uri="{D42A27DB-BD31-4B8C-83A1-F6EECF244321}">
                <p14:modId xmlns:p14="http://schemas.microsoft.com/office/powerpoint/2010/main" val="119871862"/>
              </p:ext>
            </p:extLst>
          </p:nvPr>
        </p:nvGraphicFramePr>
        <p:xfrm>
          <a:off x="1306512" y="3268761"/>
          <a:ext cx="6720418" cy="1854200"/>
        </p:xfrm>
        <a:graphic>
          <a:graphicData uri="http://schemas.openxmlformats.org/drawingml/2006/table">
            <a:tbl>
              <a:tblPr firstRow="1" bandRow="1">
                <a:tableStyleId>{5C22544A-7EE6-4342-B048-85BDC9FD1C3A}</a:tableStyleId>
              </a:tblPr>
              <a:tblGrid>
                <a:gridCol w="3360209">
                  <a:extLst>
                    <a:ext uri="{9D8B030D-6E8A-4147-A177-3AD203B41FA5}">
                      <a16:colId xmlns:a16="http://schemas.microsoft.com/office/drawing/2014/main" val="2073947876"/>
                    </a:ext>
                  </a:extLst>
                </a:gridCol>
                <a:gridCol w="3360209">
                  <a:extLst>
                    <a:ext uri="{9D8B030D-6E8A-4147-A177-3AD203B41FA5}">
                      <a16:colId xmlns:a16="http://schemas.microsoft.com/office/drawing/2014/main" val="1892083586"/>
                    </a:ext>
                  </a:extLst>
                </a:gridCol>
              </a:tblGrid>
              <a:tr h="370840">
                <a:tc>
                  <a:txBody>
                    <a:bodyPr/>
                    <a:lstStyle/>
                    <a:p>
                      <a:pPr algn="ctr"/>
                      <a:endParaRPr lang="en-US"/>
                    </a:p>
                  </a:txBody>
                  <a:tcPr/>
                </a:tc>
                <a:tc>
                  <a:txBody>
                    <a:bodyPr/>
                    <a:lstStyle/>
                    <a:p>
                      <a:pPr algn="ctr"/>
                      <a:r>
                        <a:rPr lang="en-US" dirty="0"/>
                        <a:t>Simple split</a:t>
                      </a:r>
                    </a:p>
                  </a:txBody>
                  <a:tcPr/>
                </a:tc>
                <a:extLst>
                  <a:ext uri="{0D108BD9-81ED-4DB2-BD59-A6C34878D82A}">
                    <a16:rowId xmlns:a16="http://schemas.microsoft.com/office/drawing/2014/main" val="546295847"/>
                  </a:ext>
                </a:extLst>
              </a:tr>
              <a:tr h="370840">
                <a:tc>
                  <a:txBody>
                    <a:bodyPr/>
                    <a:lstStyle/>
                    <a:p>
                      <a:pPr algn="ctr"/>
                      <a:r>
                        <a:rPr lang="en-US" b="1" dirty="0"/>
                        <a:t>Accuracy</a:t>
                      </a:r>
                    </a:p>
                  </a:txBody>
                  <a:tcPr>
                    <a:solidFill>
                      <a:schemeClr val="accent1"/>
                    </a:solidFill>
                  </a:tcPr>
                </a:tc>
                <a:tc>
                  <a:txBody>
                    <a:bodyPr/>
                    <a:lstStyle/>
                    <a:p>
                      <a:pPr algn="ctr"/>
                      <a:r>
                        <a:rPr lang="en-US" dirty="0"/>
                        <a:t>0.785</a:t>
                      </a:r>
                    </a:p>
                  </a:txBody>
                  <a:tcPr/>
                </a:tc>
                <a:extLst>
                  <a:ext uri="{0D108BD9-81ED-4DB2-BD59-A6C34878D82A}">
                    <a16:rowId xmlns:a16="http://schemas.microsoft.com/office/drawing/2014/main" val="3233609817"/>
                  </a:ext>
                </a:extLst>
              </a:tr>
              <a:tr h="370840">
                <a:tc>
                  <a:txBody>
                    <a:bodyPr/>
                    <a:lstStyle/>
                    <a:p>
                      <a:pPr algn="ctr"/>
                      <a:r>
                        <a:rPr lang="en-US" b="1" dirty="0"/>
                        <a:t>Precision</a:t>
                      </a:r>
                    </a:p>
                  </a:txBody>
                  <a:tcPr>
                    <a:solidFill>
                      <a:schemeClr val="accent1"/>
                    </a:solidFill>
                  </a:tcPr>
                </a:tc>
                <a:tc>
                  <a:txBody>
                    <a:bodyPr/>
                    <a:lstStyle/>
                    <a:p>
                      <a:pPr algn="ctr"/>
                      <a:r>
                        <a:rPr lang="en-US" dirty="0"/>
                        <a:t>0.931</a:t>
                      </a:r>
                    </a:p>
                  </a:txBody>
                  <a:tcPr/>
                </a:tc>
                <a:extLst>
                  <a:ext uri="{0D108BD9-81ED-4DB2-BD59-A6C34878D82A}">
                    <a16:rowId xmlns:a16="http://schemas.microsoft.com/office/drawing/2014/main" val="2653323054"/>
                  </a:ext>
                </a:extLst>
              </a:tr>
              <a:tr h="370840">
                <a:tc>
                  <a:txBody>
                    <a:bodyPr/>
                    <a:lstStyle/>
                    <a:p>
                      <a:pPr algn="ctr"/>
                      <a:r>
                        <a:rPr lang="en-US" b="1" dirty="0"/>
                        <a:t>Recall</a:t>
                      </a:r>
                    </a:p>
                  </a:txBody>
                  <a:tcPr>
                    <a:solidFill>
                      <a:schemeClr val="accent1"/>
                    </a:solidFill>
                  </a:tcPr>
                </a:tc>
                <a:tc>
                  <a:txBody>
                    <a:bodyPr/>
                    <a:lstStyle/>
                    <a:p>
                      <a:pPr algn="ctr"/>
                      <a:r>
                        <a:rPr lang="en-US" dirty="0"/>
                        <a:t>0.834</a:t>
                      </a:r>
                    </a:p>
                  </a:txBody>
                  <a:tcPr/>
                </a:tc>
                <a:extLst>
                  <a:ext uri="{0D108BD9-81ED-4DB2-BD59-A6C34878D82A}">
                    <a16:rowId xmlns:a16="http://schemas.microsoft.com/office/drawing/2014/main" val="3343865147"/>
                  </a:ext>
                </a:extLst>
              </a:tr>
              <a:tr h="370840">
                <a:tc>
                  <a:txBody>
                    <a:bodyPr/>
                    <a:lstStyle/>
                    <a:p>
                      <a:pPr algn="ctr"/>
                      <a:r>
                        <a:rPr lang="en-US" b="1" dirty="0"/>
                        <a:t>F_1 score</a:t>
                      </a:r>
                    </a:p>
                  </a:txBody>
                  <a:tcPr>
                    <a:solidFill>
                      <a:schemeClr val="accent1"/>
                    </a:solidFill>
                  </a:tcPr>
                </a:tc>
                <a:tc>
                  <a:txBody>
                    <a:bodyPr/>
                    <a:lstStyle/>
                    <a:p>
                      <a:pPr algn="ctr"/>
                      <a:r>
                        <a:rPr lang="en-US" dirty="0"/>
                        <a:t>0.880</a:t>
                      </a:r>
                    </a:p>
                  </a:txBody>
                  <a:tcPr/>
                </a:tc>
                <a:extLst>
                  <a:ext uri="{0D108BD9-81ED-4DB2-BD59-A6C34878D82A}">
                    <a16:rowId xmlns:a16="http://schemas.microsoft.com/office/drawing/2014/main" val="2995485094"/>
                  </a:ext>
                </a:extLst>
              </a:tr>
            </a:tbl>
          </a:graphicData>
        </a:graphic>
      </p:graphicFrame>
    </p:spTree>
    <p:extLst>
      <p:ext uri="{BB962C8B-B14F-4D97-AF65-F5344CB8AC3E}">
        <p14:creationId xmlns:p14="http://schemas.microsoft.com/office/powerpoint/2010/main" val="422166042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Confusion Matrix</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34</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graphicFrame>
        <p:nvGraphicFramePr>
          <p:cNvPr id="11" name="Πίνακας 11">
            <a:extLst>
              <a:ext uri="{FF2B5EF4-FFF2-40B4-BE49-F238E27FC236}">
                <a16:creationId xmlns:a16="http://schemas.microsoft.com/office/drawing/2014/main" id="{5C9965B3-2BF9-4CFB-BA9D-0602F3C2699B}"/>
              </a:ext>
            </a:extLst>
          </p:cNvPr>
          <p:cNvGraphicFramePr>
            <a:graphicFrameLocks noGrp="1"/>
          </p:cNvGraphicFramePr>
          <p:nvPr>
            <p:extLst>
              <p:ext uri="{D42A27DB-BD31-4B8C-83A1-F6EECF244321}">
                <p14:modId xmlns:p14="http://schemas.microsoft.com/office/powerpoint/2010/main" val="1536685103"/>
              </p:ext>
            </p:extLst>
          </p:nvPr>
        </p:nvGraphicFramePr>
        <p:xfrm>
          <a:off x="2226148" y="1217613"/>
          <a:ext cx="5600350" cy="2225040"/>
        </p:xfrm>
        <a:graphic>
          <a:graphicData uri="http://schemas.openxmlformats.org/drawingml/2006/table">
            <a:tbl>
              <a:tblPr firstRow="1" bandRow="1">
                <a:tableStyleId>{D7AC3CCA-C797-4891-BE02-D94E43425B78}</a:tableStyleId>
              </a:tblPr>
              <a:tblGrid>
                <a:gridCol w="1120070">
                  <a:extLst>
                    <a:ext uri="{9D8B030D-6E8A-4147-A177-3AD203B41FA5}">
                      <a16:colId xmlns:a16="http://schemas.microsoft.com/office/drawing/2014/main" val="3780007425"/>
                    </a:ext>
                  </a:extLst>
                </a:gridCol>
                <a:gridCol w="1120070">
                  <a:extLst>
                    <a:ext uri="{9D8B030D-6E8A-4147-A177-3AD203B41FA5}">
                      <a16:colId xmlns:a16="http://schemas.microsoft.com/office/drawing/2014/main" val="3189806158"/>
                    </a:ext>
                  </a:extLst>
                </a:gridCol>
                <a:gridCol w="1120070">
                  <a:extLst>
                    <a:ext uri="{9D8B030D-6E8A-4147-A177-3AD203B41FA5}">
                      <a16:colId xmlns:a16="http://schemas.microsoft.com/office/drawing/2014/main" val="4150624327"/>
                    </a:ext>
                  </a:extLst>
                </a:gridCol>
                <a:gridCol w="1120070">
                  <a:extLst>
                    <a:ext uri="{9D8B030D-6E8A-4147-A177-3AD203B41FA5}">
                      <a16:colId xmlns:a16="http://schemas.microsoft.com/office/drawing/2014/main" val="2011732224"/>
                    </a:ext>
                  </a:extLst>
                </a:gridCol>
                <a:gridCol w="1120070">
                  <a:extLst>
                    <a:ext uri="{9D8B030D-6E8A-4147-A177-3AD203B41FA5}">
                      <a16:colId xmlns:a16="http://schemas.microsoft.com/office/drawing/2014/main" val="1103554586"/>
                    </a:ext>
                  </a:extLst>
                </a:gridCol>
              </a:tblGrid>
              <a:tr h="370840">
                <a:tc>
                  <a:txBody>
                    <a:bodyPr/>
                    <a:lstStyle/>
                    <a:p>
                      <a:pPr algn="ctr"/>
                      <a:r>
                        <a:rPr lang="en-US" b="1" dirty="0"/>
                        <a:t>Person</a:t>
                      </a:r>
                    </a:p>
                  </a:txBody>
                  <a:tcPr/>
                </a:tc>
                <a:tc>
                  <a:txBody>
                    <a:bodyPr/>
                    <a:lstStyle/>
                    <a:p>
                      <a:pPr algn="ctr"/>
                      <a:r>
                        <a:rPr lang="en-US" dirty="0">
                          <a:solidFill>
                            <a:srgbClr val="FF0000"/>
                          </a:solidFill>
                        </a:rPr>
                        <a:t>4723</a:t>
                      </a:r>
                    </a:p>
                  </a:txBody>
                  <a:tcPr/>
                </a:tc>
                <a:tc>
                  <a:txBody>
                    <a:bodyPr/>
                    <a:lstStyle/>
                    <a:p>
                      <a:pPr algn="ctr"/>
                      <a:r>
                        <a:rPr lang="en-US" b="0" dirty="0"/>
                        <a:t>244</a:t>
                      </a:r>
                    </a:p>
                  </a:txBody>
                  <a:tcPr/>
                </a:tc>
                <a:tc>
                  <a:txBody>
                    <a:bodyPr/>
                    <a:lstStyle/>
                    <a:p>
                      <a:pPr algn="ctr"/>
                      <a:r>
                        <a:rPr lang="en-US" b="0" dirty="0"/>
                        <a:t>0</a:t>
                      </a:r>
                    </a:p>
                  </a:txBody>
                  <a:tcPr/>
                </a:tc>
                <a:tc>
                  <a:txBody>
                    <a:bodyPr/>
                    <a:lstStyle/>
                    <a:p>
                      <a:pPr algn="ctr"/>
                      <a:r>
                        <a:rPr lang="en-US" b="0" dirty="0"/>
                        <a:t>0</a:t>
                      </a:r>
                    </a:p>
                  </a:txBody>
                  <a:tcPr/>
                </a:tc>
                <a:extLst>
                  <a:ext uri="{0D108BD9-81ED-4DB2-BD59-A6C34878D82A}">
                    <a16:rowId xmlns:a16="http://schemas.microsoft.com/office/drawing/2014/main" val="3566241425"/>
                  </a:ext>
                </a:extLst>
              </a:tr>
              <a:tr h="370840">
                <a:tc>
                  <a:txBody>
                    <a:bodyPr/>
                    <a:lstStyle/>
                    <a:p>
                      <a:pPr algn="ctr"/>
                      <a:r>
                        <a:rPr lang="en-US" b="1" dirty="0"/>
                        <a:t>Biker</a:t>
                      </a:r>
                    </a:p>
                  </a:txBody>
                  <a:tcPr/>
                </a:tc>
                <a:tc>
                  <a:txBody>
                    <a:bodyPr/>
                    <a:lstStyle/>
                    <a:p>
                      <a:pPr algn="ctr"/>
                      <a:r>
                        <a:rPr lang="en-US" dirty="0"/>
                        <a:t>153</a:t>
                      </a:r>
                    </a:p>
                  </a:txBody>
                  <a:tcPr/>
                </a:tc>
                <a:tc>
                  <a:txBody>
                    <a:bodyPr/>
                    <a:lstStyle/>
                    <a:p>
                      <a:pPr algn="ctr"/>
                      <a:r>
                        <a:rPr lang="en-US" b="1" dirty="0">
                          <a:solidFill>
                            <a:srgbClr val="FF0000"/>
                          </a:solidFill>
                        </a:rPr>
                        <a:t>649</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511487850"/>
                  </a:ext>
                </a:extLst>
              </a:tr>
              <a:tr h="370840">
                <a:tc>
                  <a:txBody>
                    <a:bodyPr/>
                    <a:lstStyle/>
                    <a:p>
                      <a:pPr algn="ctr"/>
                      <a:r>
                        <a:rPr lang="en-US" b="1" dirty="0"/>
                        <a:t>Bus</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b="1" dirty="0">
                          <a:solidFill>
                            <a:srgbClr val="FF0000"/>
                          </a:solidFill>
                        </a:rPr>
                        <a:t>22</a:t>
                      </a:r>
                    </a:p>
                  </a:txBody>
                  <a:tcPr/>
                </a:tc>
                <a:tc>
                  <a:txBody>
                    <a:bodyPr/>
                    <a:lstStyle/>
                    <a:p>
                      <a:pPr algn="ctr"/>
                      <a:r>
                        <a:rPr lang="en-US" dirty="0"/>
                        <a:t>0</a:t>
                      </a:r>
                    </a:p>
                  </a:txBody>
                  <a:tcPr/>
                </a:tc>
                <a:extLst>
                  <a:ext uri="{0D108BD9-81ED-4DB2-BD59-A6C34878D82A}">
                    <a16:rowId xmlns:a16="http://schemas.microsoft.com/office/drawing/2014/main" val="500862288"/>
                  </a:ext>
                </a:extLst>
              </a:tr>
              <a:tr h="370840">
                <a:tc>
                  <a:txBody>
                    <a:bodyPr/>
                    <a:lstStyle/>
                    <a:p>
                      <a:pPr algn="ctr"/>
                      <a:r>
                        <a:rPr lang="en-US" b="1" dirty="0"/>
                        <a:t>Car</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2</a:t>
                      </a:r>
                    </a:p>
                  </a:txBody>
                  <a:tcPr/>
                </a:tc>
                <a:tc>
                  <a:txBody>
                    <a:bodyPr/>
                    <a:lstStyle/>
                    <a:p>
                      <a:pPr algn="ctr"/>
                      <a:r>
                        <a:rPr lang="en-US" b="1" dirty="0">
                          <a:solidFill>
                            <a:srgbClr val="FF0000"/>
                          </a:solidFill>
                        </a:rPr>
                        <a:t>11</a:t>
                      </a:r>
                    </a:p>
                  </a:txBody>
                  <a:tcPr/>
                </a:tc>
                <a:extLst>
                  <a:ext uri="{0D108BD9-81ED-4DB2-BD59-A6C34878D82A}">
                    <a16:rowId xmlns:a16="http://schemas.microsoft.com/office/drawing/2014/main" val="2697418587"/>
                  </a:ext>
                </a:extLst>
              </a:tr>
              <a:tr h="370840">
                <a:tc>
                  <a:txBody>
                    <a:bodyPr/>
                    <a:lstStyle/>
                    <a:p>
                      <a:pPr algn="ctr"/>
                      <a:r>
                        <a:rPr lang="en-US" b="1" dirty="0"/>
                        <a:t>None</a:t>
                      </a:r>
                    </a:p>
                  </a:txBody>
                  <a:tcPr/>
                </a:tc>
                <a:tc>
                  <a:txBody>
                    <a:bodyPr/>
                    <a:lstStyle/>
                    <a:p>
                      <a:pPr algn="ctr"/>
                      <a:r>
                        <a:rPr lang="en-US" dirty="0"/>
                        <a:t>643</a:t>
                      </a:r>
                    </a:p>
                  </a:txBody>
                  <a:tcPr/>
                </a:tc>
                <a:tc>
                  <a:txBody>
                    <a:bodyPr/>
                    <a:lstStyle/>
                    <a:p>
                      <a:pPr algn="ctr"/>
                      <a:r>
                        <a:rPr lang="en-US" dirty="0"/>
                        <a:t>403</a:t>
                      </a:r>
                    </a:p>
                  </a:txBody>
                  <a:tcPr/>
                </a:tc>
                <a:tc>
                  <a:txBody>
                    <a:bodyPr/>
                    <a:lstStyle/>
                    <a:p>
                      <a:pPr algn="ctr"/>
                      <a:r>
                        <a:rPr lang="en-US" dirty="0"/>
                        <a:t>5</a:t>
                      </a:r>
                    </a:p>
                  </a:txBody>
                  <a:tcPr/>
                </a:tc>
                <a:tc>
                  <a:txBody>
                    <a:bodyPr/>
                    <a:lstStyle/>
                    <a:p>
                      <a:pPr algn="ctr"/>
                      <a:r>
                        <a:rPr lang="en-US" dirty="0"/>
                        <a:t>24</a:t>
                      </a:r>
                    </a:p>
                  </a:txBody>
                  <a:tcPr/>
                </a:tc>
                <a:extLst>
                  <a:ext uri="{0D108BD9-81ED-4DB2-BD59-A6C34878D82A}">
                    <a16:rowId xmlns:a16="http://schemas.microsoft.com/office/drawing/2014/main" val="2402914581"/>
                  </a:ext>
                </a:extLst>
              </a:tr>
              <a:tr h="370840">
                <a:tc>
                  <a:txBody>
                    <a:bodyPr/>
                    <a:lstStyle/>
                    <a:p>
                      <a:pPr algn="ctr"/>
                      <a:endParaRPr lang="en-US" b="1" dirty="0"/>
                    </a:p>
                  </a:txBody>
                  <a:tcPr/>
                </a:tc>
                <a:tc>
                  <a:txBody>
                    <a:bodyPr/>
                    <a:lstStyle/>
                    <a:p>
                      <a:pPr algn="ctr"/>
                      <a:r>
                        <a:rPr lang="en-US" b="1" dirty="0"/>
                        <a:t>Person</a:t>
                      </a:r>
                    </a:p>
                  </a:txBody>
                  <a:tcPr/>
                </a:tc>
                <a:tc>
                  <a:txBody>
                    <a:bodyPr/>
                    <a:lstStyle/>
                    <a:p>
                      <a:pPr algn="ctr"/>
                      <a:r>
                        <a:rPr lang="en-US" b="1" dirty="0"/>
                        <a:t>Biker</a:t>
                      </a:r>
                    </a:p>
                  </a:txBody>
                  <a:tcPr/>
                </a:tc>
                <a:tc>
                  <a:txBody>
                    <a:bodyPr/>
                    <a:lstStyle/>
                    <a:p>
                      <a:pPr algn="ctr"/>
                      <a:r>
                        <a:rPr lang="en-US" b="1" dirty="0"/>
                        <a:t>Bus</a:t>
                      </a:r>
                    </a:p>
                  </a:txBody>
                  <a:tcPr/>
                </a:tc>
                <a:tc>
                  <a:txBody>
                    <a:bodyPr/>
                    <a:lstStyle/>
                    <a:p>
                      <a:pPr algn="ctr"/>
                      <a:r>
                        <a:rPr lang="en-US" b="1" dirty="0"/>
                        <a:t>Car</a:t>
                      </a:r>
                    </a:p>
                  </a:txBody>
                  <a:tcPr/>
                </a:tc>
                <a:extLst>
                  <a:ext uri="{0D108BD9-81ED-4DB2-BD59-A6C34878D82A}">
                    <a16:rowId xmlns:a16="http://schemas.microsoft.com/office/drawing/2014/main" val="432272530"/>
                  </a:ext>
                </a:extLst>
              </a:tr>
            </a:tbl>
          </a:graphicData>
        </a:graphic>
      </p:graphicFrame>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ADC7CF6-7133-4CEF-B06D-D10DFDD09B6C}"/>
                  </a:ext>
                </a:extLst>
              </p:cNvPr>
              <p:cNvSpPr txBox="1"/>
              <p:nvPr/>
            </p:nvSpPr>
            <p:spPr>
              <a:xfrm>
                <a:off x="1543050" y="3779837"/>
                <a:ext cx="6858000" cy="30408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𝑝𝑒𝑟𝑠𝑜𝑛</m:t>
                          </m:r>
                        </m:e>
                        <m:sub>
                          <m:r>
                            <a:rPr lang="en-US" b="0" i="1" smtClean="0">
                              <a:latin typeface="Cambria Math" panose="02040503050406030204" pitchFamily="18" charset="0"/>
                            </a:rPr>
                            <m:t>𝑝𝑟𝑒𝑐𝑖𝑠𝑖𝑜𝑛</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4723</m:t>
                          </m:r>
                        </m:num>
                        <m:den>
                          <m:r>
                            <a:rPr lang="en-US" b="0" i="1" smtClean="0">
                              <a:latin typeface="Cambria Math" panose="02040503050406030204" pitchFamily="18" charset="0"/>
                            </a:rPr>
                            <m:t>4723+153</m:t>
                          </m:r>
                        </m:den>
                      </m:f>
                      <m:r>
                        <a:rPr lang="en-US" b="0" i="1" smtClean="0">
                          <a:latin typeface="Cambria Math" panose="02040503050406030204" pitchFamily="18" charset="0"/>
                        </a:rPr>
                        <m:t>=0.968 </m:t>
                      </m:r>
                    </m:oMath>
                  </m:oMathPara>
                </a14:m>
                <a:endParaRPr lang="en-US" dirty="0"/>
              </a:p>
              <a:p>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𝑏𝑖𝑘𝑒</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𝑝𝑟𝑒𝑐𝑖𝑠𝑖𝑜𝑛</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649</m:t>
                          </m:r>
                        </m:num>
                        <m:den>
                          <m:r>
                            <a:rPr lang="en-US" b="0" i="1" smtClean="0">
                              <a:latin typeface="Cambria Math" panose="02040503050406030204" pitchFamily="18" charset="0"/>
                            </a:rPr>
                            <m:t>649+244</m:t>
                          </m:r>
                        </m:den>
                      </m:f>
                      <m:r>
                        <a:rPr lang="en-US" b="0" i="1" smtClean="0">
                          <a:latin typeface="Cambria Math" panose="02040503050406030204" pitchFamily="18" charset="0"/>
                        </a:rPr>
                        <m:t>=0.726</m:t>
                      </m:r>
                    </m:oMath>
                  </m:oMathPara>
                </a14:m>
                <a:endParaRPr lang="en-US" dirty="0"/>
              </a:p>
              <a:p>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𝑐𝑎</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𝑝𝑟𝑒𝑐𝑖𝑠𝑖𝑜𝑛</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11</m:t>
                          </m:r>
                        </m:num>
                        <m:den>
                          <m:r>
                            <a:rPr lang="en-US" b="0" i="1" smtClean="0">
                              <a:latin typeface="Cambria Math" panose="02040503050406030204" pitchFamily="18" charset="0"/>
                            </a:rPr>
                            <m:t>11+0</m:t>
                          </m:r>
                        </m:den>
                      </m:f>
                      <m:r>
                        <a:rPr lang="en-US" b="0" i="1" smtClean="0">
                          <a:latin typeface="Cambria Math" panose="02040503050406030204" pitchFamily="18" charset="0"/>
                        </a:rPr>
                        <m:t>=1</m:t>
                      </m:r>
                    </m:oMath>
                  </m:oMathPara>
                </a14:m>
                <a:endParaRPr lang="en-US" dirty="0"/>
              </a:p>
              <a:p>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𝑝𝑟𝑒𝑐𝑖𝑠𝑖𝑜𝑛</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22</m:t>
                          </m:r>
                        </m:num>
                        <m:den>
                          <m:r>
                            <a:rPr lang="en-US" b="0" i="1" smtClean="0">
                              <a:latin typeface="Cambria Math" panose="02040503050406030204" pitchFamily="18" charset="0"/>
                            </a:rPr>
                            <m:t>22+2</m:t>
                          </m:r>
                        </m:den>
                      </m:f>
                      <m:r>
                        <a:rPr lang="en-US" b="0" i="1" smtClean="0">
                          <a:latin typeface="Cambria Math" panose="02040503050406030204" pitchFamily="18" charset="0"/>
                        </a:rPr>
                        <m:t>=0.916</m:t>
                      </m:r>
                    </m:oMath>
                  </m:oMathPara>
                </a14:m>
                <a:endParaRPr lang="en-US" dirty="0"/>
              </a:p>
            </p:txBody>
          </p:sp>
        </mc:Choice>
        <mc:Fallback xmlns="">
          <p:sp>
            <p:nvSpPr>
              <p:cNvPr id="6" name="TextBox 5">
                <a:extLst>
                  <a:ext uri="{FF2B5EF4-FFF2-40B4-BE49-F238E27FC236}">
                    <a16:creationId xmlns:a16="http://schemas.microsoft.com/office/drawing/2014/main" id="{0ADC7CF6-7133-4CEF-B06D-D10DFDD09B6C}"/>
                  </a:ext>
                </a:extLst>
              </p:cNvPr>
              <p:cNvSpPr txBox="1">
                <a:spLocks noRot="1" noChangeAspect="1" noMove="1" noResize="1" noEditPoints="1" noAdjustHandles="1" noChangeArrowheads="1" noChangeShapeType="1" noTextEdit="1"/>
              </p:cNvSpPr>
              <p:nvPr/>
            </p:nvSpPr>
            <p:spPr>
              <a:xfrm>
                <a:off x="1543050" y="3779837"/>
                <a:ext cx="6858000" cy="304083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314940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RetinaNet</a:t>
            </a:r>
            <a:r>
              <a:rPr lang="en-US" altLang="en-US" sz="3200" dirty="0">
                <a:latin typeface="Times New Roman" panose="02020603050405020304" pitchFamily="18" charset="0"/>
                <a:cs typeface="Times New Roman" panose="02020603050405020304" pitchFamily="18" charset="0"/>
              </a:rPr>
              <a:t> Training/Evaluation</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35</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graphicFrame>
        <p:nvGraphicFramePr>
          <p:cNvPr id="10" name="Διάγραμμα 9">
            <a:extLst>
              <a:ext uri="{FF2B5EF4-FFF2-40B4-BE49-F238E27FC236}">
                <a16:creationId xmlns:a16="http://schemas.microsoft.com/office/drawing/2014/main" id="{A4594D89-CDCC-425A-AD7B-4A995381FCC7}"/>
              </a:ext>
            </a:extLst>
          </p:cNvPr>
          <p:cNvGraphicFramePr/>
          <p:nvPr>
            <p:extLst>
              <p:ext uri="{D42A27DB-BD31-4B8C-83A1-F6EECF244321}">
                <p14:modId xmlns:p14="http://schemas.microsoft.com/office/powerpoint/2010/main" val="1009324160"/>
              </p:ext>
            </p:extLst>
          </p:nvPr>
        </p:nvGraphicFramePr>
        <p:xfrm>
          <a:off x="620712" y="960437"/>
          <a:ext cx="8839200" cy="31393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Πίνακας 7">
            <a:extLst>
              <a:ext uri="{FF2B5EF4-FFF2-40B4-BE49-F238E27FC236}">
                <a16:creationId xmlns:a16="http://schemas.microsoft.com/office/drawing/2014/main" id="{CD6FF161-91B1-44C3-9E88-7602A9C5C28F}"/>
              </a:ext>
            </a:extLst>
          </p:cNvPr>
          <p:cNvGraphicFramePr>
            <a:graphicFrameLocks noGrp="1"/>
          </p:cNvGraphicFramePr>
          <p:nvPr>
            <p:extLst>
              <p:ext uri="{D42A27DB-BD31-4B8C-83A1-F6EECF244321}">
                <p14:modId xmlns:p14="http://schemas.microsoft.com/office/powerpoint/2010/main" val="2207236179"/>
              </p:ext>
            </p:extLst>
          </p:nvPr>
        </p:nvGraphicFramePr>
        <p:xfrm>
          <a:off x="392112" y="4237037"/>
          <a:ext cx="8683927" cy="2195895"/>
        </p:xfrm>
        <a:graphic>
          <a:graphicData uri="http://schemas.openxmlformats.org/drawingml/2006/table">
            <a:tbl>
              <a:tblPr firstRow="1" bandRow="1">
                <a:tableStyleId>{5C22544A-7EE6-4342-B048-85BDC9FD1C3A}</a:tableStyleId>
              </a:tblPr>
              <a:tblGrid>
                <a:gridCol w="1240561">
                  <a:extLst>
                    <a:ext uri="{9D8B030D-6E8A-4147-A177-3AD203B41FA5}">
                      <a16:colId xmlns:a16="http://schemas.microsoft.com/office/drawing/2014/main" val="2073947876"/>
                    </a:ext>
                  </a:extLst>
                </a:gridCol>
                <a:gridCol w="1240561">
                  <a:extLst>
                    <a:ext uri="{9D8B030D-6E8A-4147-A177-3AD203B41FA5}">
                      <a16:colId xmlns:a16="http://schemas.microsoft.com/office/drawing/2014/main" val="1892083586"/>
                    </a:ext>
                  </a:extLst>
                </a:gridCol>
                <a:gridCol w="1240561">
                  <a:extLst>
                    <a:ext uri="{9D8B030D-6E8A-4147-A177-3AD203B41FA5}">
                      <a16:colId xmlns:a16="http://schemas.microsoft.com/office/drawing/2014/main" val="3854817283"/>
                    </a:ext>
                  </a:extLst>
                </a:gridCol>
                <a:gridCol w="1240561">
                  <a:extLst>
                    <a:ext uri="{9D8B030D-6E8A-4147-A177-3AD203B41FA5}">
                      <a16:colId xmlns:a16="http://schemas.microsoft.com/office/drawing/2014/main" val="2928250321"/>
                    </a:ext>
                  </a:extLst>
                </a:gridCol>
                <a:gridCol w="1240561">
                  <a:extLst>
                    <a:ext uri="{9D8B030D-6E8A-4147-A177-3AD203B41FA5}">
                      <a16:colId xmlns:a16="http://schemas.microsoft.com/office/drawing/2014/main" val="3795665375"/>
                    </a:ext>
                  </a:extLst>
                </a:gridCol>
                <a:gridCol w="1240561">
                  <a:extLst>
                    <a:ext uri="{9D8B030D-6E8A-4147-A177-3AD203B41FA5}">
                      <a16:colId xmlns:a16="http://schemas.microsoft.com/office/drawing/2014/main" val="3554256012"/>
                    </a:ext>
                  </a:extLst>
                </a:gridCol>
                <a:gridCol w="1240561">
                  <a:extLst>
                    <a:ext uri="{9D8B030D-6E8A-4147-A177-3AD203B41FA5}">
                      <a16:colId xmlns:a16="http://schemas.microsoft.com/office/drawing/2014/main" val="3678562853"/>
                    </a:ext>
                  </a:extLst>
                </a:gridCol>
              </a:tblGrid>
              <a:tr h="281226">
                <a:tc>
                  <a:txBody>
                    <a:bodyPr/>
                    <a:lstStyle/>
                    <a:p>
                      <a:endParaRPr lang="en-US" dirty="0"/>
                    </a:p>
                  </a:txBody>
                  <a:tcPr/>
                </a:tc>
                <a:tc>
                  <a:txBody>
                    <a:bodyPr/>
                    <a:lstStyle/>
                    <a:p>
                      <a:pPr algn="ctr"/>
                      <a:r>
                        <a:rPr lang="en-US" sz="1600" dirty="0"/>
                        <a:t>1</a:t>
                      </a:r>
                      <a:r>
                        <a:rPr lang="en-US" sz="1600" baseline="30000" dirty="0"/>
                        <a:t>st</a:t>
                      </a:r>
                      <a:r>
                        <a:rPr lang="en-US" sz="1600" dirty="0"/>
                        <a:t> fold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2</a:t>
                      </a:r>
                      <a:r>
                        <a:rPr lang="en-US" sz="1600" baseline="30000" dirty="0"/>
                        <a:t>nd</a:t>
                      </a:r>
                      <a:r>
                        <a:rPr lang="en-US" sz="1600" dirty="0"/>
                        <a:t> fold</a:t>
                      </a:r>
                      <a:endParaRPr lang="en-US" sz="1800" dirty="0"/>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3</a:t>
                      </a:r>
                      <a:r>
                        <a:rPr lang="en-US" sz="1600" baseline="30000" dirty="0"/>
                        <a:t>rd</a:t>
                      </a:r>
                      <a:r>
                        <a:rPr lang="en-US" sz="1600" dirty="0"/>
                        <a:t> fold</a:t>
                      </a:r>
                      <a:endParaRPr lang="en-US" sz="2000" dirty="0"/>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4</a:t>
                      </a:r>
                      <a:r>
                        <a:rPr lang="en-US" sz="1600" baseline="30000" dirty="0"/>
                        <a:t>th</a:t>
                      </a:r>
                      <a:r>
                        <a:rPr lang="en-US" sz="1600" dirty="0"/>
                        <a:t> fold</a:t>
                      </a:r>
                      <a:endParaRPr lang="en-US" sz="1800" dirty="0"/>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5</a:t>
                      </a:r>
                      <a:r>
                        <a:rPr lang="en-US" sz="1600" baseline="30000" dirty="0"/>
                        <a:t>th</a:t>
                      </a:r>
                      <a:r>
                        <a:rPr lang="en-US" sz="1600" dirty="0"/>
                        <a:t> fold</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mean</a:t>
                      </a:r>
                      <a:endParaRPr lang="en-US" sz="1800" dirty="0"/>
                    </a:p>
                    <a:p>
                      <a:pPr algn="ctr"/>
                      <a:endParaRPr lang="en-US" dirty="0"/>
                    </a:p>
                  </a:txBody>
                  <a:tcPr/>
                </a:tc>
                <a:extLst>
                  <a:ext uri="{0D108BD9-81ED-4DB2-BD59-A6C34878D82A}">
                    <a16:rowId xmlns:a16="http://schemas.microsoft.com/office/drawing/2014/main" val="546295847"/>
                  </a:ext>
                </a:extLst>
              </a:tr>
              <a:tr h="406845">
                <a:tc>
                  <a:txBody>
                    <a:bodyPr/>
                    <a:lstStyle/>
                    <a:p>
                      <a:pPr algn="ctr"/>
                      <a:r>
                        <a:rPr lang="en-US" b="1" dirty="0"/>
                        <a:t>Accuracy</a:t>
                      </a:r>
                    </a:p>
                  </a:txBody>
                  <a:tcPr>
                    <a:solidFill>
                      <a:schemeClr val="accent1"/>
                    </a:solidFill>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233609817"/>
                  </a:ext>
                </a:extLst>
              </a:tr>
              <a:tr h="406845">
                <a:tc>
                  <a:txBody>
                    <a:bodyPr/>
                    <a:lstStyle/>
                    <a:p>
                      <a:pPr algn="ctr"/>
                      <a:r>
                        <a:rPr lang="en-US" b="1" dirty="0"/>
                        <a:t>Precision</a:t>
                      </a:r>
                    </a:p>
                  </a:txBody>
                  <a:tcPr>
                    <a:solidFill>
                      <a:schemeClr val="accent1"/>
                    </a:solidFill>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653323054"/>
                  </a:ext>
                </a:extLst>
              </a:tr>
              <a:tr h="406845">
                <a:tc>
                  <a:txBody>
                    <a:bodyPr/>
                    <a:lstStyle/>
                    <a:p>
                      <a:pPr algn="ctr"/>
                      <a:r>
                        <a:rPr lang="en-US" b="1" dirty="0"/>
                        <a:t>Recall</a:t>
                      </a:r>
                    </a:p>
                  </a:txBody>
                  <a:tcPr>
                    <a:solidFill>
                      <a:schemeClr val="accent1"/>
                    </a:solidFill>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343865147"/>
                  </a:ext>
                </a:extLst>
              </a:tr>
              <a:tr h="352606">
                <a:tc>
                  <a:txBody>
                    <a:bodyPr/>
                    <a:lstStyle/>
                    <a:p>
                      <a:pPr algn="ctr"/>
                      <a:r>
                        <a:rPr lang="en-US" sz="1600" b="1" dirty="0"/>
                        <a:t>F_1 score</a:t>
                      </a:r>
                    </a:p>
                  </a:txBody>
                  <a:tcPr>
                    <a:solidFill>
                      <a:schemeClr val="accent1"/>
                    </a:solidFill>
                  </a:tcPr>
                </a:tc>
                <a:tc>
                  <a:txBody>
                    <a:bodyPr/>
                    <a:lstStyle/>
                    <a:p>
                      <a:pPr algn="ctr"/>
                      <a:endParaRPr lang="en-US" sz="1800" dirty="0"/>
                    </a:p>
                  </a:txBody>
                  <a:tcPr/>
                </a:tc>
                <a:tc>
                  <a:txBody>
                    <a:bodyPr/>
                    <a:lstStyle/>
                    <a:p>
                      <a:pPr algn="ctr"/>
                      <a:endParaRPr lang="en-US" sz="1800" dirty="0"/>
                    </a:p>
                  </a:txBody>
                  <a:tcPr/>
                </a:tc>
                <a:tc>
                  <a:txBody>
                    <a:bodyPr/>
                    <a:lstStyle/>
                    <a:p>
                      <a:pPr algn="ctr"/>
                      <a:endParaRPr lang="en-US" sz="1800" dirty="0"/>
                    </a:p>
                  </a:txBody>
                  <a:tcPr/>
                </a:tc>
                <a:tc>
                  <a:txBody>
                    <a:bodyPr/>
                    <a:lstStyle/>
                    <a:p>
                      <a:pPr algn="ctr"/>
                      <a:endParaRPr lang="en-US" sz="1800" dirty="0"/>
                    </a:p>
                  </a:txBody>
                  <a:tcPr/>
                </a:tc>
                <a:tc>
                  <a:txBody>
                    <a:bodyPr/>
                    <a:lstStyle/>
                    <a:p>
                      <a:pPr algn="ctr"/>
                      <a:endParaRPr lang="en-US" sz="1800" dirty="0"/>
                    </a:p>
                  </a:txBody>
                  <a:tcPr/>
                </a:tc>
                <a:tc>
                  <a:txBody>
                    <a:bodyPr/>
                    <a:lstStyle/>
                    <a:p>
                      <a:pPr algn="ctr"/>
                      <a:endParaRPr lang="en-US" sz="1800" dirty="0"/>
                    </a:p>
                  </a:txBody>
                  <a:tcPr/>
                </a:tc>
                <a:extLst>
                  <a:ext uri="{0D108BD9-81ED-4DB2-BD59-A6C34878D82A}">
                    <a16:rowId xmlns:a16="http://schemas.microsoft.com/office/drawing/2014/main" val="2995485094"/>
                  </a:ext>
                </a:extLst>
              </a:tr>
            </a:tbl>
          </a:graphicData>
        </a:graphic>
      </p:graphicFrame>
    </p:spTree>
    <p:extLst>
      <p:ext uri="{BB962C8B-B14F-4D97-AF65-F5344CB8AC3E}">
        <p14:creationId xmlns:p14="http://schemas.microsoft.com/office/powerpoint/2010/main" val="97204132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ημερομηνίας 2">
            <a:extLst>
              <a:ext uri="{FF2B5EF4-FFF2-40B4-BE49-F238E27FC236}">
                <a16:creationId xmlns:a16="http://schemas.microsoft.com/office/drawing/2014/main" id="{1C34D659-E660-4519-8FF2-D09D2882A0C8}"/>
              </a:ext>
            </a:extLst>
          </p:cNvPr>
          <p:cNvSpPr>
            <a:spLocks noGrp="1"/>
          </p:cNvSpPr>
          <p:nvPr>
            <p:ph type="dt" idx="10"/>
          </p:nvPr>
        </p:nvSpPr>
        <p:spPr/>
        <p:txBody>
          <a:bodyPr/>
          <a:lstStyle/>
          <a:p>
            <a:pPr>
              <a:defRPr/>
            </a:pPr>
            <a:r>
              <a:rPr lang="en-US" altLang="en-US" dirty="0"/>
              <a:t>29/04/2021</a:t>
            </a:r>
          </a:p>
        </p:txBody>
      </p:sp>
      <p:sp>
        <p:nvSpPr>
          <p:cNvPr id="4" name="Θέση υποσέλιδου 3">
            <a:extLst>
              <a:ext uri="{FF2B5EF4-FFF2-40B4-BE49-F238E27FC236}">
                <a16:creationId xmlns:a16="http://schemas.microsoft.com/office/drawing/2014/main" id="{FB034099-E290-4619-BC76-BEB584BF179E}"/>
              </a:ext>
            </a:extLst>
          </p:cNvPr>
          <p:cNvSpPr>
            <a:spLocks noGrp="1"/>
          </p:cNvSpPr>
          <p:nvPr>
            <p:ph type="ftr" idx="11"/>
          </p:nvPr>
        </p:nvSpPr>
        <p:spPr>
          <a:xfrm>
            <a:off x="2982912" y="7029839"/>
            <a:ext cx="4800600" cy="375849"/>
          </a:xfrm>
        </p:spPr>
        <p:txBody>
          <a:bodyPr/>
          <a:lstStyle/>
          <a:p>
            <a:pPr>
              <a:defRPr/>
            </a:pPr>
            <a:r>
              <a:rPr lang="el-GR" altLang="en-US" dirty="0"/>
              <a:t>Εργαστήριο Ψηφιακής Επεξεργασίας </a:t>
            </a:r>
            <a:r>
              <a:rPr lang="el-GR" altLang="en-US" dirty="0" err="1"/>
              <a:t>Σηµάτων</a:t>
            </a:r>
            <a:r>
              <a:rPr lang="el-GR" altLang="en-US" dirty="0"/>
              <a:t> και</a:t>
            </a:r>
            <a:r>
              <a:rPr lang="en-US" altLang="en-US" dirty="0"/>
              <a:t> </a:t>
            </a:r>
            <a:r>
              <a:rPr lang="el-GR" altLang="en-US" dirty="0"/>
              <a:t>Εικόνας</a:t>
            </a:r>
            <a:endParaRPr lang="en-US" altLang="en-US" dirty="0"/>
          </a:p>
        </p:txBody>
      </p:sp>
      <p:sp>
        <p:nvSpPr>
          <p:cNvPr id="5" name="Θέση αριθμού διαφάνειας 4">
            <a:extLst>
              <a:ext uri="{FF2B5EF4-FFF2-40B4-BE49-F238E27FC236}">
                <a16:creationId xmlns:a16="http://schemas.microsoft.com/office/drawing/2014/main" id="{FA51A4E4-0133-4015-8F0E-2FD1E024981F}"/>
              </a:ext>
            </a:extLst>
          </p:cNvPr>
          <p:cNvSpPr>
            <a:spLocks noGrp="1"/>
          </p:cNvSpPr>
          <p:nvPr>
            <p:ph type="sldNum" idx="12"/>
          </p:nvPr>
        </p:nvSpPr>
        <p:spPr/>
        <p:txBody>
          <a:bodyPr/>
          <a:lstStyle/>
          <a:p>
            <a:pPr>
              <a:defRPr/>
            </a:pPr>
            <a:fld id="{A14E5853-4A2F-4836-AD05-ECCC0E4103DA}" type="slidenum">
              <a:rPr lang="en-US" altLang="en-US" smtClean="0"/>
              <a:pPr>
                <a:defRPr/>
              </a:pPr>
              <a:t>36</a:t>
            </a:fld>
            <a:endParaRPr lang="en-US" altLang="en-US"/>
          </a:p>
        </p:txBody>
      </p:sp>
      <p:sp>
        <p:nvSpPr>
          <p:cNvPr id="8" name="TextBox 7">
            <a:extLst>
              <a:ext uri="{FF2B5EF4-FFF2-40B4-BE49-F238E27FC236}">
                <a16:creationId xmlns:a16="http://schemas.microsoft.com/office/drawing/2014/main" id="{49444755-58A8-4566-B140-DDA568ED842B}"/>
              </a:ext>
            </a:extLst>
          </p:cNvPr>
          <p:cNvSpPr txBox="1"/>
          <p:nvPr/>
        </p:nvSpPr>
        <p:spPr>
          <a:xfrm>
            <a:off x="3821112" y="6446837"/>
            <a:ext cx="2286000" cy="338554"/>
          </a:xfrm>
          <a:prstGeom prst="rect">
            <a:avLst/>
          </a:prstGeom>
          <a:noFill/>
        </p:spPr>
        <p:txBody>
          <a:bodyPr wrap="square" rtlCol="0">
            <a:spAutoFit/>
          </a:bodyPr>
          <a:lstStyle/>
          <a:p>
            <a:r>
              <a:rPr lang="en-US" sz="1600" i="1" dirty="0">
                <a:latin typeface="Times New Roman" panose="02020603050405020304" pitchFamily="18" charset="0"/>
                <a:cs typeface="Times New Roman" panose="02020603050405020304" pitchFamily="18" charset="0"/>
              </a:rPr>
              <a:t>Example of detection</a:t>
            </a:r>
          </a:p>
        </p:txBody>
      </p:sp>
    </p:spTree>
    <p:extLst>
      <p:ext uri="{BB962C8B-B14F-4D97-AF65-F5344CB8AC3E}">
        <p14:creationId xmlns:p14="http://schemas.microsoft.com/office/powerpoint/2010/main" val="13443036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Future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37</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9D6B7C95-7824-4425-9A31-2B0C292303D8}"/>
              </a:ext>
            </a:extLst>
          </p:cNvPr>
          <p:cNvSpPr txBox="1"/>
          <p:nvPr/>
        </p:nvSpPr>
        <p:spPr>
          <a:xfrm>
            <a:off x="620712" y="960437"/>
            <a:ext cx="8839200"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Precision/Recall curve</a:t>
            </a:r>
          </a:p>
          <a:p>
            <a:r>
              <a:rPr lang="en-US" dirty="0">
                <a:latin typeface="Times New Roman" panose="02020603050405020304" pitchFamily="18" charset="0"/>
                <a:cs typeface="Times New Roman" panose="02020603050405020304" pitchFamily="18" charset="0"/>
              </a:rPr>
              <a:t>Recall/</a:t>
            </a:r>
            <a:r>
              <a:rPr lang="en-US" dirty="0" err="1">
                <a:latin typeface="Times New Roman" panose="02020603050405020304" pitchFamily="18" charset="0"/>
                <a:cs typeface="Times New Roman" panose="02020603050405020304" pitchFamily="18" charset="0"/>
              </a:rPr>
              <a:t>IoU</a:t>
            </a:r>
            <a:r>
              <a:rPr lang="en-US" dirty="0">
                <a:latin typeface="Times New Roman" panose="02020603050405020304" pitchFamily="18" charset="0"/>
                <a:cs typeface="Times New Roman" panose="02020603050405020304" pitchFamily="18" charset="0"/>
              </a:rPr>
              <a:t> curve</a:t>
            </a:r>
          </a:p>
          <a:p>
            <a:r>
              <a:rPr lang="en-US" dirty="0">
                <a:latin typeface="Times New Roman" panose="02020603050405020304" pitchFamily="18" charset="0"/>
                <a:cs typeface="Times New Roman" panose="02020603050405020304" pitchFamily="18" charset="0"/>
              </a:rPr>
              <a:t>Average Precision through curve</a:t>
            </a:r>
          </a:p>
          <a:p>
            <a:r>
              <a:rPr lang="en-US" dirty="0">
                <a:latin typeface="Times New Roman" panose="02020603050405020304" pitchFamily="18" charset="0"/>
                <a:cs typeface="Times New Roman" panose="02020603050405020304" pitchFamily="18" charset="0"/>
              </a:rPr>
              <a:t>Mean AP</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Enhanced FPN?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48955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n-US" altLang="en-US" sz="32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4</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7" name="Εικόνα 6">
            <a:extLst>
              <a:ext uri="{FF2B5EF4-FFF2-40B4-BE49-F238E27FC236}">
                <a16:creationId xmlns:a16="http://schemas.microsoft.com/office/drawing/2014/main" id="{756511F3-DB50-48B2-90C3-E8007B0738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8265" y="1606183"/>
            <a:ext cx="6865620" cy="1882140"/>
          </a:xfrm>
          <a:prstGeom prst="rect">
            <a:avLst/>
          </a:prstGeom>
        </p:spPr>
      </p:pic>
      <p:pic>
        <p:nvPicPr>
          <p:cNvPr id="10" name="Εικόνα 9">
            <a:extLst>
              <a:ext uri="{FF2B5EF4-FFF2-40B4-BE49-F238E27FC236}">
                <a16:creationId xmlns:a16="http://schemas.microsoft.com/office/drawing/2014/main" id="{FAEC7ADC-AF4F-48D6-BDA0-E0F49FE7B8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312" y="4122737"/>
            <a:ext cx="8023860" cy="1821180"/>
          </a:xfrm>
          <a:prstGeom prst="rect">
            <a:avLst/>
          </a:prstGeom>
        </p:spPr>
      </p:pic>
      <p:sp>
        <p:nvSpPr>
          <p:cNvPr id="11" name="タイトル 8">
            <a:extLst>
              <a:ext uri="{FF2B5EF4-FFF2-40B4-BE49-F238E27FC236}">
                <a16:creationId xmlns:a16="http://schemas.microsoft.com/office/drawing/2014/main" id="{E3D979FA-550C-4601-B739-7231098B73C5}"/>
              </a:ext>
            </a:extLst>
          </p:cNvPr>
          <p:cNvSpPr txBox="1">
            <a:spLocks/>
          </p:cNvSpPr>
          <p:nvPr/>
        </p:nvSpPr>
        <p:spPr bwMode="auto">
          <a:xfrm>
            <a:off x="-1" y="-16752"/>
            <a:ext cx="10080625" cy="750083"/>
          </a:xfrm>
          <a:prstGeom prst="rect">
            <a:avLst/>
          </a:prstGeom>
          <a:solidFill>
            <a:srgbClr val="00B0F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2pPr>
            <a:lvl3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3pPr>
            <a:lvl4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4pPr>
            <a:lvl5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9pPr>
          </a:lstStyle>
          <a:p>
            <a:r>
              <a:rPr kumimoji="1" lang="en-US" altLang="ja-JP" sz="2400" i="1" spc="300" dirty="0">
                <a:solidFill>
                  <a:schemeClr val="bg1"/>
                </a:solidFill>
                <a:latin typeface="Times New Roman" panose="02020603050405020304" pitchFamily="18" charset="0"/>
                <a:cs typeface="Times New Roman" panose="02020603050405020304" pitchFamily="18" charset="0"/>
              </a:rPr>
              <a:t>Pipelines</a:t>
            </a:r>
            <a:endParaRPr kumimoji="1" lang="ja-JP" altLang="en-US" sz="2400" i="1" spc="3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43899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n-US" altLang="en-US" sz="32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5</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1189037"/>
            <a:ext cx="8575674" cy="3785652"/>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 typical </a:t>
            </a:r>
            <a:r>
              <a:rPr lang="en-US" sz="1600" b="1" dirty="0">
                <a:latin typeface="Times New Roman" panose="02020603050405020304" pitchFamily="18" charset="0"/>
                <a:cs typeface="Times New Roman" panose="02020603050405020304" pitchFamily="18" charset="0"/>
              </a:rPr>
              <a:t>CNN</a:t>
            </a:r>
            <a:r>
              <a:rPr lang="en-US" sz="1600" dirty="0">
                <a:latin typeface="Times New Roman" panose="02020603050405020304" pitchFamily="18" charset="0"/>
                <a:cs typeface="Times New Roman" panose="02020603050405020304" pitchFamily="18" charset="0"/>
              </a:rPr>
              <a:t> usually contains fully connected layers.</a:t>
            </a:r>
          </a:p>
          <a:p>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 Fully CNN is a neural net that only performs convolution and </a:t>
            </a:r>
            <a:r>
              <a:rPr lang="en-US" sz="1600" dirty="0" err="1">
                <a:latin typeface="Times New Roman" panose="02020603050405020304" pitchFamily="18" charset="0"/>
                <a:cs typeface="Times New Roman" panose="02020603050405020304" pitchFamily="18" charset="0"/>
              </a:rPr>
              <a:t>upsampling</a:t>
            </a:r>
            <a:r>
              <a:rPr lang="en-US" sz="1600" dirty="0">
                <a:latin typeface="Times New Roman" panose="02020603050405020304" pitchFamily="18" charset="0"/>
                <a:cs typeface="Times New Roman" panose="02020603050405020304" pitchFamily="18" charset="0"/>
              </a:rPr>
              <a:t> or </a:t>
            </a:r>
            <a:r>
              <a:rPr lang="en-US" sz="1600" dirty="0" err="1">
                <a:latin typeface="Times New Roman" panose="02020603050405020304" pitchFamily="18" charset="0"/>
                <a:cs typeface="Times New Roman" panose="02020603050405020304" pitchFamily="18" charset="0"/>
              </a:rPr>
              <a:t>downsampling</a:t>
            </a:r>
            <a:r>
              <a:rPr lang="en-US" sz="1600" dirty="0">
                <a:latin typeface="Times New Roman" panose="02020603050405020304" pitchFamily="18" charset="0"/>
                <a:cs typeface="Times New Roman" panose="02020603050405020304" pitchFamily="18" charset="0"/>
              </a:rPr>
              <a:t> operations. In other words it is a CNN with no fully connected layers.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Example of CNN: </a:t>
            </a:r>
            <a:r>
              <a:rPr lang="en-US" sz="1600" dirty="0" err="1">
                <a:latin typeface="Times New Roman" panose="02020603050405020304" pitchFamily="18" charset="0"/>
                <a:cs typeface="Times New Roman" panose="02020603050405020304" pitchFamily="18" charset="0"/>
              </a:rPr>
              <a:t>ResNet</a:t>
            </a:r>
            <a:r>
              <a:rPr lang="en-US" sz="1600" dirty="0">
                <a:latin typeface="Times New Roman" panose="02020603050405020304" pitchFamily="18" charset="0"/>
                <a:cs typeface="Times New Roman" panose="02020603050405020304" pitchFamily="18" charset="0"/>
              </a:rPr>
              <a:t>, VGG.</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Example of FCN: </a:t>
            </a:r>
            <a:r>
              <a:rPr lang="en-US" sz="1600" dirty="0" err="1">
                <a:latin typeface="Times New Roman" panose="02020603050405020304" pitchFamily="18" charset="0"/>
                <a:cs typeface="Times New Roman" panose="02020603050405020304" pitchFamily="18" charset="0"/>
              </a:rPr>
              <a:t>Unet</a:t>
            </a:r>
            <a:r>
              <a:rPr lang="en-US" sz="1600" dirty="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CNNs can also be used as Feature Extractors if the fully connected layers are removed.</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Many architectures use CNN as a backbone network to extract features from images, and utilize other methods for classification and/or bounding box regression.</a:t>
            </a:r>
          </a:p>
          <a:p>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Main advantage of using FCN instead of CNN is that FCN can handle different input sizes.</a:t>
            </a: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sp>
        <p:nvSpPr>
          <p:cNvPr id="9" name="タイトル 8">
            <a:extLst>
              <a:ext uri="{FF2B5EF4-FFF2-40B4-BE49-F238E27FC236}">
                <a16:creationId xmlns:a16="http://schemas.microsoft.com/office/drawing/2014/main" id="{EA9C4CA3-9D6B-48B6-AF02-32CED9750821}"/>
              </a:ext>
            </a:extLst>
          </p:cNvPr>
          <p:cNvSpPr txBox="1">
            <a:spLocks/>
          </p:cNvSpPr>
          <p:nvPr/>
        </p:nvSpPr>
        <p:spPr bwMode="auto">
          <a:xfrm>
            <a:off x="-1" y="0"/>
            <a:ext cx="10080625" cy="750083"/>
          </a:xfrm>
          <a:prstGeom prst="rect">
            <a:avLst/>
          </a:prstGeom>
          <a:solidFill>
            <a:srgbClr val="00B0F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2pPr>
            <a:lvl3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3pPr>
            <a:lvl4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4pPr>
            <a:lvl5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9pPr>
          </a:lstStyle>
          <a:p>
            <a:r>
              <a:rPr kumimoji="1" lang="en-US" altLang="ja-JP" sz="2400" i="1" spc="300" dirty="0">
                <a:solidFill>
                  <a:schemeClr val="bg1"/>
                </a:solidFill>
                <a:latin typeface="Times New Roman" panose="02020603050405020304" pitchFamily="18" charset="0"/>
                <a:cs typeface="Times New Roman" panose="02020603050405020304" pitchFamily="18" charset="0"/>
              </a:rPr>
              <a:t>Convolution Neural Networks vs Fully CNN</a:t>
            </a:r>
          </a:p>
        </p:txBody>
      </p:sp>
    </p:spTree>
    <p:extLst>
      <p:ext uri="{BB962C8B-B14F-4D97-AF65-F5344CB8AC3E}">
        <p14:creationId xmlns:p14="http://schemas.microsoft.com/office/powerpoint/2010/main" val="27859781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Backbone Networks</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6</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1189037"/>
            <a:ext cx="8575674" cy="280076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Possible network architectures that can be used as a backbone in </a:t>
            </a:r>
            <a:r>
              <a:rPr lang="en-US" sz="1600" dirty="0" err="1">
                <a:latin typeface="Times New Roman" panose="02020603050405020304" pitchFamily="18" charset="0"/>
                <a:cs typeface="Times New Roman" panose="02020603050405020304" pitchFamily="18" charset="0"/>
              </a:rPr>
              <a:t>RetinaNet</a:t>
            </a:r>
            <a:r>
              <a:rPr lang="en-US" sz="1600" dirty="0">
                <a:latin typeface="Times New Roman" panose="02020603050405020304" pitchFamily="18" charset="0"/>
                <a:cs typeface="Times New Roman" panose="02020603050405020304" pitchFamily="18" charset="0"/>
              </a:rPr>
              <a:t> for feature extraction.</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Resnet(50,101,152): </a:t>
            </a:r>
            <a:r>
              <a:rPr lang="en-US" sz="1600" dirty="0">
                <a:latin typeface="Times New Roman" panose="02020603050405020304" pitchFamily="18" charset="0"/>
                <a:cs typeface="Times New Roman" panose="02020603050405020304" pitchFamily="18" charset="0"/>
              </a:rPr>
              <a:t>Recommended by the creators of </a:t>
            </a:r>
            <a:r>
              <a:rPr lang="en-US" sz="1600" dirty="0" err="1">
                <a:latin typeface="Times New Roman" panose="02020603050405020304" pitchFamily="18" charset="0"/>
                <a:cs typeface="Times New Roman" panose="02020603050405020304" pitchFamily="18" charset="0"/>
              </a:rPr>
              <a:t>RetinaNet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ResNet</a:t>
            </a:r>
            <a:r>
              <a:rPr lang="en-US" sz="1600" dirty="0">
                <a:latin typeface="Times New Roman" panose="02020603050405020304" pitchFamily="18" charset="0"/>
                <a:cs typeface="Times New Roman" panose="02020603050405020304" pitchFamily="18" charset="0"/>
              </a:rPr>
              <a:t> utilizes the feed forward modules called residual blocks. Having a replica of the input itself at the output, the learning algorithm only learns the differences between original input/output, which accelerates training significantly.</a:t>
            </a:r>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r>
              <a:rPr lang="en-US" sz="1600" b="1" dirty="0" err="1">
                <a:latin typeface="Times New Roman" panose="02020603050405020304" pitchFamily="18" charset="0"/>
                <a:cs typeface="Times New Roman" panose="02020603050405020304" pitchFamily="18" charset="0"/>
              </a:rPr>
              <a:t>VGGNet</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 simple Fully Convolutional Neural Network, where the lower layers can extract strong features, while the higher layers process pixel of the image.</a:t>
            </a:r>
          </a:p>
          <a:p>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There are other Networks that can be used as backbone such as </a:t>
            </a:r>
            <a:r>
              <a:rPr lang="en-US" sz="1600" dirty="0" err="1">
                <a:latin typeface="Times New Roman" panose="02020603050405020304" pitchFamily="18" charset="0"/>
                <a:cs typeface="Times New Roman" panose="02020603050405020304" pitchFamily="18" charset="0"/>
              </a:rPr>
              <a:t>DenseNet</a:t>
            </a:r>
            <a:r>
              <a:rPr lang="en-US" sz="1600" dirty="0">
                <a:latin typeface="Times New Roman" panose="02020603050405020304" pitchFamily="18" charset="0"/>
                <a:cs typeface="Times New Roman" panose="02020603050405020304" pitchFamily="18" charset="0"/>
              </a:rPr>
              <a:t>, etc.</a:t>
            </a: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775921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VGGNet</a:t>
            </a:r>
            <a:r>
              <a:rPr lang="en-US" altLang="en-US" sz="3200" dirty="0">
                <a:latin typeface="Times New Roman" panose="02020603050405020304" pitchFamily="18" charset="0"/>
                <a:cs typeface="Times New Roman" panose="02020603050405020304" pitchFamily="18" charset="0"/>
              </a:rPr>
              <a:t> architecture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7</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752475" y="3764724"/>
            <a:ext cx="8575674" cy="255454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Consists of 5 Convolutional Blocks (Convolution + max pooling).</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Stride of 1 to keep the spatial resolution between Convolutions and stride of 2 to reduce by a factor of 0.5 the spatial dimensions.</a:t>
            </a:r>
          </a:p>
          <a:p>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After final max pooling layer, volume is flattened into FC layer with 4096 channels(here) and </a:t>
            </a:r>
            <a:r>
              <a:rPr lang="en-US" sz="1600" dirty="0" err="1">
                <a:latin typeface="Times New Roman" panose="02020603050405020304" pitchFamily="18" charset="0"/>
                <a:cs typeface="Times New Roman" panose="02020603050405020304" pitchFamily="18" charset="0"/>
              </a:rPr>
              <a:t>softmax</a:t>
            </a:r>
            <a:r>
              <a:rPr lang="en-US" sz="1600" dirty="0">
                <a:latin typeface="Times New Roman" panose="02020603050405020304" pitchFamily="18" charset="0"/>
                <a:cs typeface="Times New Roman" panose="02020603050405020304" pitchFamily="18" charset="0"/>
              </a:rPr>
              <a:t> is applied.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Output has size 1x1x1000, one for each class(</a:t>
            </a:r>
            <a:r>
              <a:rPr lang="en-US" sz="1600" dirty="0" err="1">
                <a:latin typeface="Times New Roman" panose="02020603050405020304" pitchFamily="18" charset="0"/>
                <a:cs typeface="Times New Roman" panose="02020603050405020304" pitchFamily="18" charset="0"/>
              </a:rPr>
              <a:t>Imagenet</a:t>
            </a:r>
            <a:r>
              <a:rPr lang="en-US" sz="1600" dirty="0">
                <a:latin typeface="Times New Roman" panose="02020603050405020304" pitchFamily="18" charset="0"/>
                <a:cs typeface="Times New Roman" panose="02020603050405020304" pitchFamily="18" charset="0"/>
              </a:rPr>
              <a:t> competition).</a:t>
            </a: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7" name="Εικόνα 6">
            <a:extLst>
              <a:ext uri="{FF2B5EF4-FFF2-40B4-BE49-F238E27FC236}">
                <a16:creationId xmlns:a16="http://schemas.microsoft.com/office/drawing/2014/main" id="{2BBE4F6A-3A90-4357-A044-09E617ABEA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7248" y="721758"/>
            <a:ext cx="5523864" cy="2926080"/>
          </a:xfrm>
          <a:prstGeom prst="rect">
            <a:avLst/>
          </a:prstGeom>
        </p:spPr>
      </p:pic>
    </p:spTree>
    <p:extLst>
      <p:ext uri="{BB962C8B-B14F-4D97-AF65-F5344CB8AC3E}">
        <p14:creationId xmlns:p14="http://schemas.microsoft.com/office/powerpoint/2010/main" val="178053165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ResNet</a:t>
            </a:r>
            <a:r>
              <a:rPr lang="en-US" altLang="en-US" sz="3200" dirty="0">
                <a:latin typeface="Times New Roman" panose="02020603050405020304" pitchFamily="18" charset="0"/>
                <a:cs typeface="Times New Roman" panose="02020603050405020304" pitchFamily="18" charset="0"/>
              </a:rPr>
              <a:t> architecture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8</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752475" y="3938926"/>
            <a:ext cx="8575674" cy="107721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Having a replica of the input itself at the output of the network, the learning algorithm should only learn the differences between the output and the input</a:t>
            </a:r>
            <a:r>
              <a:rPr lang="el-GR"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Advantage: Easy architecture that repeats itself.</a:t>
            </a:r>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10" name="Εικόνα 9">
            <a:extLst>
              <a:ext uri="{FF2B5EF4-FFF2-40B4-BE49-F238E27FC236}">
                <a16:creationId xmlns:a16="http://schemas.microsoft.com/office/drawing/2014/main" id="{FF51DD42-DD74-4F04-B643-1508B50D9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2329" y="1133240"/>
            <a:ext cx="3768183" cy="2146050"/>
          </a:xfrm>
          <a:prstGeom prst="rect">
            <a:avLst/>
          </a:prstGeom>
        </p:spPr>
      </p:pic>
    </p:spTree>
    <p:extLst>
      <p:ext uri="{BB962C8B-B14F-4D97-AF65-F5344CB8AC3E}">
        <p14:creationId xmlns:p14="http://schemas.microsoft.com/office/powerpoint/2010/main" val="261180566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ResNet</a:t>
            </a:r>
            <a:r>
              <a:rPr lang="en-US" altLang="en-US" sz="3200" dirty="0">
                <a:latin typeface="Times New Roman" panose="02020603050405020304" pitchFamily="18" charset="0"/>
                <a:cs typeface="Times New Roman" panose="02020603050405020304" pitchFamily="18" charset="0"/>
              </a:rPr>
              <a:t> architecture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29/6/2021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9</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12" name="Εικόνα 11">
            <a:extLst>
              <a:ext uri="{FF2B5EF4-FFF2-40B4-BE49-F238E27FC236}">
                <a16:creationId xmlns:a16="http://schemas.microsoft.com/office/drawing/2014/main" id="{E114EF2A-5ED8-4F39-9EF7-C917E69364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182" y="1851977"/>
            <a:ext cx="9166860" cy="3291840"/>
          </a:xfrm>
          <a:prstGeom prst="rect">
            <a:avLst/>
          </a:prstGeom>
        </p:spPr>
      </p:pic>
    </p:spTree>
    <p:extLst>
      <p:ext uri="{BB962C8B-B14F-4D97-AF65-F5344CB8AC3E}">
        <p14:creationId xmlns:p14="http://schemas.microsoft.com/office/powerpoint/2010/main" val="37763587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Noto Sans CJK SC Regular"/>
        <a:cs typeface="Noto Sans CJK SC Regular"/>
      </a:majorFont>
      <a:minorFont>
        <a:latin typeface="Arial"/>
        <a:ea typeface="Noto Sans CJK SC Regular"/>
        <a:cs typeface="Noto Sans CJK SC Regula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21790</TotalTime>
  <Words>2093</Words>
  <Application>Microsoft Office PowerPoint</Application>
  <PresentationFormat>Προσαρμογή</PresentationFormat>
  <Paragraphs>400</Paragraphs>
  <Slides>37</Slides>
  <Notes>34</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37</vt:i4>
      </vt:variant>
    </vt:vector>
  </HeadingPairs>
  <TitlesOfParts>
    <vt:vector size="43" baseType="lpstr">
      <vt:lpstr>Arial</vt:lpstr>
      <vt:lpstr>Arial Black</vt:lpstr>
      <vt:lpstr>Calibri</vt:lpstr>
      <vt:lpstr>Cambria Math</vt:lpstr>
      <vt:lpstr>Times New Roman</vt:lpstr>
      <vt:lpstr>Office Theme</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dtheodor</dc:creator>
  <cp:keywords/>
  <dc:description/>
  <cp:lastModifiedBy>ctrimas@outlook.com</cp:lastModifiedBy>
  <cp:revision>435</cp:revision>
  <cp:lastPrinted>1601-01-01T00:00:00Z</cp:lastPrinted>
  <dcterms:created xsi:type="dcterms:W3CDTF">2017-02-07T19:46:19Z</dcterms:created>
  <dcterms:modified xsi:type="dcterms:W3CDTF">2021-06-29T17:13:26Z</dcterms:modified>
</cp:coreProperties>
</file>