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BBCDD-6F38-4B6D-96E6-75B56A4F7ABD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2AC100-5C84-412B-B963-9A14FC143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50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στήλε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Στήλη 3 εικόνω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100E3BA-CD53-55D7-8543-311CC5C7C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0842" y="2200760"/>
            <a:ext cx="9761322" cy="1615735"/>
          </a:xfrm>
        </p:spPr>
        <p:txBody>
          <a:bodyPr>
            <a:noAutofit/>
          </a:bodyPr>
          <a:lstStyle/>
          <a:p>
            <a:pPr marL="22860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Comparison of Artificial Intelligence systems </a:t>
            </a:r>
            <a:b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detection of objects on UAV-based images</a:t>
            </a:r>
            <a:endParaRPr lang="en-US" sz="2000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Τίτλος 1">
            <a:extLst>
              <a:ext uri="{FF2B5EF4-FFF2-40B4-BE49-F238E27FC236}">
                <a16:creationId xmlns:a16="http://schemas.microsoft.com/office/drawing/2014/main" id="{D8FE0858-F66D-A967-7958-04C87BDFD9A5}"/>
              </a:ext>
            </a:extLst>
          </p:cNvPr>
          <p:cNvSpPr txBox="1">
            <a:spLocks/>
          </p:cNvSpPr>
          <p:nvPr/>
        </p:nvSpPr>
        <p:spPr>
          <a:xfrm>
            <a:off x="1665949" y="-279231"/>
            <a:ext cx="8430551" cy="16157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accent2"/>
                </a:solidFill>
                <a:latin typeface="hooge 05_55" panose="000004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Technical UNIVERSITY OF CRETE</a:t>
            </a:r>
          </a:p>
          <a:p>
            <a:pPr marL="22860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accent2"/>
                </a:solidFill>
                <a:latin typeface="hooge 05_55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SCHOOL OF ELECTRICAL AND COMPUTERS ENGINEERING</a:t>
            </a:r>
            <a:endParaRPr lang="en-US" sz="1400" dirty="0">
              <a:solidFill>
                <a:schemeClr val="accent2"/>
              </a:solidFill>
              <a:latin typeface="hooge 05_55" panose="000004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Τίτλος 1">
            <a:extLst>
              <a:ext uri="{FF2B5EF4-FFF2-40B4-BE49-F238E27FC236}">
                <a16:creationId xmlns:a16="http://schemas.microsoft.com/office/drawing/2014/main" id="{5700B089-BA2F-88C8-DC2E-C71FAA2EA42F}"/>
              </a:ext>
            </a:extLst>
          </p:cNvPr>
          <p:cNvSpPr txBox="1">
            <a:spLocks/>
          </p:cNvSpPr>
          <p:nvPr/>
        </p:nvSpPr>
        <p:spPr>
          <a:xfrm>
            <a:off x="1880724" y="4680751"/>
            <a:ext cx="8430551" cy="16157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Trimas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christos</a:t>
            </a: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651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64F725-80B3-B49A-4F94-3E763867F5FB}"/>
              </a:ext>
            </a:extLst>
          </p:cNvPr>
          <p:cNvSpPr txBox="1"/>
          <p:nvPr/>
        </p:nvSpPr>
        <p:spPr>
          <a:xfrm>
            <a:off x="4239822" y="2038684"/>
            <a:ext cx="62942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>
                    <a:alpha val="38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are UAVs?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>
                    <a:alpha val="38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Object Detection?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>
                    <a:alpha val="38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Theoretical 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err="1">
                <a:solidFill>
                  <a:schemeClr val="bg1">
                    <a:alpha val="38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RetinaNet</a:t>
            </a:r>
            <a:endParaRPr lang="en-US" sz="1800" b="1" dirty="0">
              <a:solidFill>
                <a:schemeClr val="bg1">
                  <a:alpha val="38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>
                    <a:alpha val="38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Modified Version of </a:t>
            </a:r>
            <a:r>
              <a:rPr lang="en-US" sz="1800" b="1" dirty="0" err="1">
                <a:solidFill>
                  <a:schemeClr val="bg1">
                    <a:alpha val="38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RetinaNet</a:t>
            </a:r>
            <a:r>
              <a:rPr lang="en-US" sz="1800" b="1" dirty="0">
                <a:solidFill>
                  <a:schemeClr val="bg1">
                    <a:alpha val="38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 Two-Phase approach)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>
                    <a:alpha val="38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>
                    <a:alpha val="38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 and Future Work</a:t>
            </a:r>
            <a:endParaRPr lang="en-US" dirty="0">
              <a:solidFill>
                <a:schemeClr val="bg1">
                  <a:alpha val="38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430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8">
            <a:extLst>
              <a:ext uri="{FF2B5EF4-FFF2-40B4-BE49-F238E27FC236}">
                <a16:creationId xmlns:a16="http://schemas.microsoft.com/office/drawing/2014/main" id="{AF3701C5-E10D-2056-44A6-0D4DA6559F6B}"/>
              </a:ext>
            </a:extLst>
          </p:cNvPr>
          <p:cNvSpPr txBox="1">
            <a:spLocks/>
          </p:cNvSpPr>
          <p:nvPr/>
        </p:nvSpPr>
        <p:spPr bwMode="auto">
          <a:xfrm>
            <a:off x="-1" y="-31508"/>
            <a:ext cx="12192001" cy="75008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r>
              <a:rPr kumimoji="1" lang="en-US" altLang="ja-JP" sz="2400" i="1" spc="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kumimoji="1" lang="ja-JP" altLang="en-US" sz="2400" i="1" spc="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7D0A01BD-0533-6B11-DE38-492547C8B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1474787"/>
            <a:ext cx="5295900" cy="2133600"/>
          </a:xfrm>
          <a:prstGeom prst="rect">
            <a:avLst/>
          </a:prstGeom>
        </p:spPr>
      </p:pic>
      <p:pic>
        <p:nvPicPr>
          <p:cNvPr id="10" name="Εικόνα 9">
            <a:extLst>
              <a:ext uri="{FF2B5EF4-FFF2-40B4-BE49-F238E27FC236}">
                <a16:creationId xmlns:a16="http://schemas.microsoft.com/office/drawing/2014/main" id="{5A96EDF6-B693-EE81-2F83-EB2AE9019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950" y="1474787"/>
            <a:ext cx="5372100" cy="2133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40E0B5-52E6-0EBD-C837-EE295AB599B6}"/>
              </a:ext>
            </a:extLst>
          </p:cNvPr>
          <p:cNvSpPr txBox="1"/>
          <p:nvPr/>
        </p:nvSpPr>
        <p:spPr>
          <a:xfrm>
            <a:off x="647700" y="3902934"/>
            <a:ext cx="4152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/>
              <a:t>RetinaNet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Sophisticated Loss-Function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Simple Architecture from other CNNs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86E83D-2543-7E89-2AF2-1E6EBC5B31CC}"/>
              </a:ext>
            </a:extLst>
          </p:cNvPr>
          <p:cNvSpPr txBox="1"/>
          <p:nvPr/>
        </p:nvSpPr>
        <p:spPr>
          <a:xfrm>
            <a:off x="6591300" y="3902934"/>
            <a:ext cx="495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Two-phase FPN </a:t>
            </a:r>
            <a:r>
              <a:rPr lang="en-US" b="1" dirty="0" err="1"/>
              <a:t>RetinaNet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Introduction of an extra Convolution Block in FPN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complexity and depth</a:t>
            </a:r>
          </a:p>
        </p:txBody>
      </p:sp>
    </p:spTree>
    <p:extLst>
      <p:ext uri="{BB962C8B-B14F-4D97-AF65-F5344CB8AC3E}">
        <p14:creationId xmlns:p14="http://schemas.microsoft.com/office/powerpoint/2010/main" val="3084667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64F725-80B3-B49A-4F94-3E763867F5FB}"/>
              </a:ext>
            </a:extLst>
          </p:cNvPr>
          <p:cNvSpPr txBox="1"/>
          <p:nvPr/>
        </p:nvSpPr>
        <p:spPr>
          <a:xfrm>
            <a:off x="4239822" y="2038684"/>
            <a:ext cx="62942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>
                    <a:alpha val="38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are UAVs?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>
                    <a:alpha val="38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Object Detection?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>
                    <a:alpha val="38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Theoretical 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err="1">
                <a:solidFill>
                  <a:schemeClr val="bg1">
                    <a:alpha val="38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RetinaNet</a:t>
            </a:r>
            <a:endParaRPr lang="en-US" sz="1800" b="1" dirty="0">
              <a:solidFill>
                <a:schemeClr val="bg1">
                  <a:alpha val="38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>
                    <a:alpha val="38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Modified Version of </a:t>
            </a:r>
            <a:r>
              <a:rPr lang="en-US" sz="1800" b="1" dirty="0" err="1">
                <a:solidFill>
                  <a:schemeClr val="bg1">
                    <a:alpha val="38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RetinaNet</a:t>
            </a:r>
            <a:r>
              <a:rPr lang="en-US" sz="1800" b="1" dirty="0">
                <a:solidFill>
                  <a:schemeClr val="bg1">
                    <a:alpha val="38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 Two-Phase approach)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>
                    <a:alpha val="38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>
                    <a:alpha val="38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 and Future Work</a:t>
            </a:r>
            <a:endParaRPr lang="en-US" dirty="0">
              <a:solidFill>
                <a:schemeClr val="bg1">
                  <a:alpha val="38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398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Εικόνα 3">
            <a:extLst>
              <a:ext uri="{FF2B5EF4-FFF2-40B4-BE49-F238E27FC236}">
                <a16:creationId xmlns:a16="http://schemas.microsoft.com/office/drawing/2014/main" id="{26BB76A9-F618-2E0D-91D0-0E65E741A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498" y="1303907"/>
            <a:ext cx="6631002" cy="3056402"/>
          </a:xfrm>
          <a:prstGeom prst="rect">
            <a:avLst/>
          </a:prstGeom>
        </p:spPr>
      </p:pic>
      <p:sp>
        <p:nvSpPr>
          <p:cNvPr id="5" name="タイトル 8">
            <a:extLst>
              <a:ext uri="{FF2B5EF4-FFF2-40B4-BE49-F238E27FC236}">
                <a16:creationId xmlns:a16="http://schemas.microsoft.com/office/drawing/2014/main" id="{2353F34E-5C69-494E-4A80-75EBF3049E77}"/>
              </a:ext>
            </a:extLst>
          </p:cNvPr>
          <p:cNvSpPr txBox="1">
            <a:spLocks/>
          </p:cNvSpPr>
          <p:nvPr/>
        </p:nvSpPr>
        <p:spPr bwMode="auto">
          <a:xfrm>
            <a:off x="-1" y="-31508"/>
            <a:ext cx="12192001" cy="75008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r>
              <a:rPr kumimoji="1" lang="en-US" altLang="ja-JP" sz="2400" i="1" spc="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 Neural Networks</a:t>
            </a:r>
            <a:endParaRPr kumimoji="1" lang="ja-JP" altLang="en-US" sz="2400" i="1" spc="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64E177-3765-AC76-6ED2-0AFCCCC55D0C}"/>
              </a:ext>
            </a:extLst>
          </p:cNvPr>
          <p:cNvSpPr txBox="1"/>
          <p:nvPr/>
        </p:nvSpPr>
        <p:spPr>
          <a:xfrm>
            <a:off x="2780498" y="4736979"/>
            <a:ext cx="61055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 CNN: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/ Average Pooling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layers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410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8">
            <a:extLst>
              <a:ext uri="{FF2B5EF4-FFF2-40B4-BE49-F238E27FC236}">
                <a16:creationId xmlns:a16="http://schemas.microsoft.com/office/drawing/2014/main" id="{2353F34E-5C69-494E-4A80-75EBF3049E77}"/>
              </a:ext>
            </a:extLst>
          </p:cNvPr>
          <p:cNvSpPr txBox="1">
            <a:spLocks/>
          </p:cNvSpPr>
          <p:nvPr/>
        </p:nvSpPr>
        <p:spPr bwMode="auto">
          <a:xfrm>
            <a:off x="-1" y="-31508"/>
            <a:ext cx="12192001" cy="75008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r>
              <a:rPr kumimoji="1" lang="en-US" altLang="ja-JP" sz="2400" i="1" spc="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 Layer</a:t>
            </a:r>
            <a:endParaRPr kumimoji="1" lang="ja-JP" altLang="en-US" sz="2400" i="1" spc="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1EC63C5F-5F7E-E2FA-EA47-0CF82167E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498" y="1471634"/>
            <a:ext cx="4572000" cy="26326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C7D6CC-5ABA-C0EC-3E59-25DD8D3E7E1C}"/>
                  </a:ext>
                </a:extLst>
              </p:cNvPr>
              <p:cNvSpPr txBox="1"/>
              <p:nvPr/>
            </p:nvSpPr>
            <p:spPr>
              <a:xfrm>
                <a:off x="1370013" y="4857387"/>
                <a:ext cx="8575674" cy="1239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indent="22860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𝑺</m:t>
                      </m:r>
                      <m:d>
                        <m:dPr>
                          <m:ctrlP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𝒋</m:t>
                          </m:r>
                        </m:e>
                      </m:d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𝑰</m:t>
                          </m:r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</m:d>
                      <m:d>
                        <m:dPr>
                          <m:ctrlP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𝒋</m:t>
                          </m:r>
                        </m:e>
                      </m:d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𝒎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sub>
                            <m:sup/>
                            <m:e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𝑰</m:t>
                              </m:r>
                              <m:d>
                                <m:dPr>
                                  <m:ctrlPr>
                                    <a:rPr lang="en-US" sz="18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𝒎</m:t>
                                  </m:r>
                                  <m:r>
                                    <a:rPr lang="en-US" sz="18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8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𝒏</m:t>
                                  </m:r>
                                </m:e>
                              </m:d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𝑲</m:t>
                              </m:r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𝒎</m:t>
                              </m:r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𝒋</m:t>
                              </m:r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C7D6CC-5ABA-C0EC-3E59-25DD8D3E7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013" y="4857387"/>
                <a:ext cx="8575674" cy="12396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44D1F59-316A-051B-0D19-0FCD08183E16}"/>
              </a:ext>
            </a:extLst>
          </p:cNvPr>
          <p:cNvSpPr txBox="1"/>
          <p:nvPr/>
        </p:nvSpPr>
        <p:spPr>
          <a:xfrm>
            <a:off x="7744626" y="2568567"/>
            <a:ext cx="4142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high-level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semantically rich 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features from the input image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322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8">
            <a:extLst>
              <a:ext uri="{FF2B5EF4-FFF2-40B4-BE49-F238E27FC236}">
                <a16:creationId xmlns:a16="http://schemas.microsoft.com/office/drawing/2014/main" id="{2353F34E-5C69-494E-4A80-75EBF3049E77}"/>
              </a:ext>
            </a:extLst>
          </p:cNvPr>
          <p:cNvSpPr txBox="1">
            <a:spLocks/>
          </p:cNvSpPr>
          <p:nvPr/>
        </p:nvSpPr>
        <p:spPr bwMode="auto">
          <a:xfrm>
            <a:off x="-1" y="-31508"/>
            <a:ext cx="12192001" cy="75008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r>
              <a:rPr kumimoji="1" lang="en-US" altLang="ja-JP" sz="2400" i="1" spc="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Transpose Convolution</a:t>
            </a: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ABCC8D42-52ED-D528-503C-A9BC75486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220" y="1796929"/>
            <a:ext cx="5837556" cy="23888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6BB6F8-1976-9972-FE9D-603FAEBFBADC}"/>
              </a:ext>
            </a:extLst>
          </p:cNvPr>
          <p:cNvSpPr txBox="1"/>
          <p:nvPr/>
        </p:nvSpPr>
        <p:spPr>
          <a:xfrm>
            <a:off x="3177220" y="5023880"/>
            <a:ext cx="5627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 increase (up-sample) the spatial dimensions of the intermediate feature maps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253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8">
            <a:extLst>
              <a:ext uri="{FF2B5EF4-FFF2-40B4-BE49-F238E27FC236}">
                <a16:creationId xmlns:a16="http://schemas.microsoft.com/office/drawing/2014/main" id="{2353F34E-5C69-494E-4A80-75EBF3049E77}"/>
              </a:ext>
            </a:extLst>
          </p:cNvPr>
          <p:cNvSpPr txBox="1">
            <a:spLocks/>
          </p:cNvSpPr>
          <p:nvPr/>
        </p:nvSpPr>
        <p:spPr bwMode="auto">
          <a:xfrm>
            <a:off x="-1" y="-31508"/>
            <a:ext cx="12192001" cy="75008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r>
              <a:rPr kumimoji="1" lang="en-US" altLang="ja-JP" sz="2400" i="1" spc="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Pooling Layer</a:t>
            </a:r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C33CAE8B-3BD7-4AB3-3109-D828858F2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49" y="1407711"/>
            <a:ext cx="4000500" cy="30603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4EFA50-3E03-D25C-F81C-08B4C935A1E0}"/>
              </a:ext>
            </a:extLst>
          </p:cNvPr>
          <p:cNvSpPr txBox="1"/>
          <p:nvPr/>
        </p:nvSpPr>
        <p:spPr>
          <a:xfrm>
            <a:off x="3979863" y="4865514"/>
            <a:ext cx="8575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Decrease computational power required to process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dominant features through dimensionality reduction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43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8">
            <a:extLst>
              <a:ext uri="{FF2B5EF4-FFF2-40B4-BE49-F238E27FC236}">
                <a16:creationId xmlns:a16="http://schemas.microsoft.com/office/drawing/2014/main" id="{2353F34E-5C69-494E-4A80-75EBF3049E77}"/>
              </a:ext>
            </a:extLst>
          </p:cNvPr>
          <p:cNvSpPr txBox="1">
            <a:spLocks/>
          </p:cNvSpPr>
          <p:nvPr/>
        </p:nvSpPr>
        <p:spPr bwMode="auto">
          <a:xfrm>
            <a:off x="-1" y="-31508"/>
            <a:ext cx="12192001" cy="75008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r>
              <a:rPr kumimoji="1" lang="en-US" altLang="ja-JP" sz="2400" i="1" spc="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Layers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4EFA50-3E03-D25C-F81C-08B4C935A1E0}"/>
              </a:ext>
            </a:extLst>
          </p:cNvPr>
          <p:cNvSpPr txBox="1"/>
          <p:nvPr/>
        </p:nvSpPr>
        <p:spPr>
          <a:xfrm>
            <a:off x="2298063" y="4899046"/>
            <a:ext cx="6522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Cheap way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of learning non-linear combinations of the high-level features</a:t>
            </a:r>
          </a:p>
          <a:p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as represented by the output of the convolution and pooling layers.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DFFCC2F3-BE8B-3BAF-FF7F-96C8D21B0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26" y="1666566"/>
            <a:ext cx="4371974" cy="24136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90E9E0-FED5-912A-3185-5A763C17C014}"/>
              </a:ext>
            </a:extLst>
          </p:cNvPr>
          <p:cNvSpPr txBox="1"/>
          <p:nvPr/>
        </p:nvSpPr>
        <p:spPr>
          <a:xfrm>
            <a:off x="6840537" y="2580995"/>
            <a:ext cx="5637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layer: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gets the probabilities and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classifies each input into particular classes.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266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8">
            <a:extLst>
              <a:ext uri="{FF2B5EF4-FFF2-40B4-BE49-F238E27FC236}">
                <a16:creationId xmlns:a16="http://schemas.microsoft.com/office/drawing/2014/main" id="{2353F34E-5C69-494E-4A80-75EBF3049E77}"/>
              </a:ext>
            </a:extLst>
          </p:cNvPr>
          <p:cNvSpPr txBox="1">
            <a:spLocks/>
          </p:cNvSpPr>
          <p:nvPr/>
        </p:nvSpPr>
        <p:spPr bwMode="auto">
          <a:xfrm>
            <a:off x="-1" y="-31508"/>
            <a:ext cx="12192001" cy="75008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r>
              <a:rPr kumimoji="1" lang="en-US" altLang="ja-JP" sz="2400" i="1" spc="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652C43-7550-BE9F-B674-07DC41B5BFD8}"/>
              </a:ext>
            </a:extLst>
          </p:cNvPr>
          <p:cNvSpPr txBox="1"/>
          <p:nvPr/>
        </p:nvSpPr>
        <p:spPr>
          <a:xfrm>
            <a:off x="2417763" y="1271450"/>
            <a:ext cx="8575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prediction error of the Artificial Neural Network.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Responsible for the update of the weights of the Neural Network.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178AA0-D6E6-6AB4-C7E9-A9AD8B877C8F}"/>
                  </a:ext>
                </a:extLst>
              </p:cNvPr>
              <p:cNvSpPr txBox="1"/>
              <p:nvPr/>
            </p:nvSpPr>
            <p:spPr>
              <a:xfrm>
                <a:off x="0" y="3182051"/>
                <a:ext cx="5484642" cy="7761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𝒔𝑳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2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</m:d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,                       </m:t>
                              </m:r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𝒊𝒇</m:t>
                              </m:r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</m:d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l-GR" sz="12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f>
                                    <m:fPr>
                                      <m:ctrlPr>
                                        <a:rPr lang="en-US" sz="1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l-GR" sz="12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12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l-GR" sz="12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</m:d>
                                    </m:den>
                                  </m:f>
                                  <m:r>
                                    <a:rPr lang="el-GR" sz="1200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l-GR" sz="12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l-GR" sz="12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l-GR" sz="12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l-GR" sz="1200" b="1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l-GR" sz="12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,      </m:t>
                              </m:r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𝒆𝒍𝒔𝒆</m:t>
                              </m:r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𝒊𝒇</m:t>
                              </m:r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</m:d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l-GR" sz="12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178AA0-D6E6-6AB4-C7E9-A9AD8B877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82051"/>
                <a:ext cx="5484642" cy="7761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64D0778-3501-3CCF-076E-5E297FE631AD}"/>
                  </a:ext>
                </a:extLst>
              </p:cNvPr>
              <p:cNvSpPr txBox="1"/>
              <p:nvPr/>
            </p:nvSpPr>
            <p:spPr>
              <a:xfrm>
                <a:off x="4011612" y="3275111"/>
                <a:ext cx="85756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𝑭𝑳</m:t>
                      </m:r>
                      <m:d>
                        <m:dPr>
                          <m:ctrlPr>
                            <a:rPr lang="en-US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  <m:r>
                        <a:rPr lang="en-US" sz="14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l-GR" sz="1400" b="1" i="1">
                              <a:latin typeface="Cambria Math" panose="02040503050406030204" pitchFamily="18" charset="0"/>
                            </a:rPr>
                            <m:t>𝜸</m:t>
                          </m:r>
                        </m:sup>
                      </m:sSup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𝒍𝒐𝒈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14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64D0778-3501-3CCF-076E-5E297FE631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612" y="3275111"/>
                <a:ext cx="8575674" cy="307777"/>
              </a:xfrm>
              <a:prstGeom prst="rect">
                <a:avLst/>
              </a:prstGeom>
              <a:blipFill>
                <a:blip r:embed="rId3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Εικόνα 12">
            <a:extLst>
              <a:ext uri="{FF2B5EF4-FFF2-40B4-BE49-F238E27FC236}">
                <a16:creationId xmlns:a16="http://schemas.microsoft.com/office/drawing/2014/main" id="{485598EA-20D1-E7B8-5210-E6054D3953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459" y="4175012"/>
            <a:ext cx="3622674" cy="1964412"/>
          </a:xfrm>
          <a:prstGeom prst="rect">
            <a:avLst/>
          </a:prstGeom>
        </p:spPr>
      </p:pic>
      <p:pic>
        <p:nvPicPr>
          <p:cNvPr id="14" name="Εικόνα 13">
            <a:extLst>
              <a:ext uri="{FF2B5EF4-FFF2-40B4-BE49-F238E27FC236}">
                <a16:creationId xmlns:a16="http://schemas.microsoft.com/office/drawing/2014/main" id="{78CBB9D7-E60B-A0AE-F4F0-4835DDDBAE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4175012"/>
            <a:ext cx="3622674" cy="196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23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8">
            <a:extLst>
              <a:ext uri="{FF2B5EF4-FFF2-40B4-BE49-F238E27FC236}">
                <a16:creationId xmlns:a16="http://schemas.microsoft.com/office/drawing/2014/main" id="{2353F34E-5C69-494E-4A80-75EBF3049E77}"/>
              </a:ext>
            </a:extLst>
          </p:cNvPr>
          <p:cNvSpPr txBox="1">
            <a:spLocks/>
          </p:cNvSpPr>
          <p:nvPr/>
        </p:nvSpPr>
        <p:spPr bwMode="auto">
          <a:xfrm>
            <a:off x="-1" y="-31508"/>
            <a:ext cx="12192001" cy="75008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r>
              <a:rPr kumimoji="1" lang="en-US" altLang="ja-JP" sz="2400" i="1" spc="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CNNs v Fully CNN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C336B2-F6A8-AC6A-3F12-B1398EB7531B}"/>
              </a:ext>
            </a:extLst>
          </p:cNvPr>
          <p:cNvSpPr txBox="1"/>
          <p:nvPr/>
        </p:nvSpPr>
        <p:spPr>
          <a:xfrm>
            <a:off x="865188" y="1366897"/>
            <a:ext cx="4343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CNNs:</a:t>
            </a:r>
          </a:p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Fully Connected Layers.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used as backbone networks.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VGG, etc.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9DFFDE-0D33-F7BA-5D57-930C53B65F82}"/>
              </a:ext>
            </a:extLst>
          </p:cNvPr>
          <p:cNvSpPr txBox="1"/>
          <p:nvPr/>
        </p:nvSpPr>
        <p:spPr>
          <a:xfrm>
            <a:off x="6246019" y="1366897"/>
            <a:ext cx="54221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CNNs:</a:t>
            </a:r>
          </a:p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Fully Connected Layers.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Performs only Convolution, up-sampling and down-sampling operations.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handle different input sizes.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Feature Pyramid Network,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Εικόνα 14">
            <a:extLst>
              <a:ext uri="{FF2B5EF4-FFF2-40B4-BE49-F238E27FC236}">
                <a16:creationId xmlns:a16="http://schemas.microsoft.com/office/drawing/2014/main" id="{5C0E0906-C69B-5C9F-9B76-5583A1D37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63" y="3443735"/>
            <a:ext cx="3505200" cy="2207042"/>
          </a:xfrm>
          <a:prstGeom prst="rect">
            <a:avLst/>
          </a:prstGeom>
        </p:spPr>
      </p:pic>
      <p:pic>
        <p:nvPicPr>
          <p:cNvPr id="16" name="Εικόνα 15">
            <a:extLst>
              <a:ext uri="{FF2B5EF4-FFF2-40B4-BE49-F238E27FC236}">
                <a16:creationId xmlns:a16="http://schemas.microsoft.com/office/drawing/2014/main" id="{E2B0AD12-6896-5BEB-F8DD-B6B10D082B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264" y="3443735"/>
            <a:ext cx="3517208" cy="222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062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5E0E904-C91B-13A6-29B0-A5B59E562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197" y="-142042"/>
            <a:ext cx="9905998" cy="1478570"/>
          </a:xfrm>
        </p:spPr>
        <p:txBody>
          <a:bodyPr>
            <a:norm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kumimoji="1" lang="en-US" altLang="ja-JP" sz="2800" b="1" spc="3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sz="28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4F725-80B3-B49A-4F94-3E763867F5FB}"/>
              </a:ext>
            </a:extLst>
          </p:cNvPr>
          <p:cNvSpPr txBox="1"/>
          <p:nvPr/>
        </p:nvSpPr>
        <p:spPr>
          <a:xfrm>
            <a:off x="4239822" y="2038684"/>
            <a:ext cx="62942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are UAVs?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Object Detection?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Theoretical 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RetinaNet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Modified Version of </a:t>
            </a:r>
            <a:r>
              <a:rPr lang="en-US" sz="1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RetinaNet</a:t>
            </a: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 Two-Phase approach)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 and Future Work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384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8">
            <a:extLst>
              <a:ext uri="{FF2B5EF4-FFF2-40B4-BE49-F238E27FC236}">
                <a16:creationId xmlns:a16="http://schemas.microsoft.com/office/drawing/2014/main" id="{2353F34E-5C69-494E-4A80-75EBF3049E77}"/>
              </a:ext>
            </a:extLst>
          </p:cNvPr>
          <p:cNvSpPr txBox="1">
            <a:spLocks/>
          </p:cNvSpPr>
          <p:nvPr/>
        </p:nvSpPr>
        <p:spPr bwMode="auto">
          <a:xfrm>
            <a:off x="-1" y="-31508"/>
            <a:ext cx="12192001" cy="75008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r>
              <a:rPr kumimoji="1" lang="en-US" altLang="ja-JP" sz="2400" i="1" spc="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U-Net</a:t>
            </a:r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F587D2A5-4D94-14D3-008F-946F36D01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609" y="1227164"/>
            <a:ext cx="5600575" cy="29654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5BBFD8-FF7A-894D-F32E-B3232A358B4C}"/>
              </a:ext>
            </a:extLst>
          </p:cNvPr>
          <p:cNvSpPr txBox="1"/>
          <p:nvPr/>
        </p:nvSpPr>
        <p:spPr>
          <a:xfrm>
            <a:off x="1709738" y="4701186"/>
            <a:ext cx="95202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Top-down pathway: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Simple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ConvNet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consisting of convolutions and max pooling operations.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B17437-03D7-38D2-E07C-AB4B931026C0}"/>
              </a:ext>
            </a:extLst>
          </p:cNvPr>
          <p:cNvSpPr txBox="1"/>
          <p:nvPr/>
        </p:nvSpPr>
        <p:spPr>
          <a:xfrm>
            <a:off x="1709738" y="5086454"/>
            <a:ext cx="89773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Bottom-up pathway: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“Deconvolution” and convolution operations as well as concatenation to combine high level and low level features.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240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8">
            <a:extLst>
              <a:ext uri="{FF2B5EF4-FFF2-40B4-BE49-F238E27FC236}">
                <a16:creationId xmlns:a16="http://schemas.microsoft.com/office/drawing/2014/main" id="{2353F34E-5C69-494E-4A80-75EBF3049E77}"/>
              </a:ext>
            </a:extLst>
          </p:cNvPr>
          <p:cNvSpPr txBox="1">
            <a:spLocks/>
          </p:cNvSpPr>
          <p:nvPr/>
        </p:nvSpPr>
        <p:spPr bwMode="auto">
          <a:xfrm>
            <a:off x="-1" y="-31508"/>
            <a:ext cx="12192001" cy="75008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r>
              <a:rPr kumimoji="1" lang="en-US" altLang="ja-JP" sz="2400" i="1" spc="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Pyramid Network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A7888A-121C-0140-A087-AF4B60B8A257}"/>
              </a:ext>
            </a:extLst>
          </p:cNvPr>
          <p:cNvSpPr txBox="1"/>
          <p:nvPr/>
        </p:nvSpPr>
        <p:spPr>
          <a:xfrm>
            <a:off x="1321592" y="1065963"/>
            <a:ext cx="95488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Pyramid Network can be used as backbone network for object detection or segmentation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an “encoder” (bottom-up pathway) and a “decoder” (top-down pathway)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88214EA1-8A08-0ED5-F219-5A1407A13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632" y="1874993"/>
            <a:ext cx="4008755" cy="34532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40F747-CCA6-13B2-2FBF-FEA012472CC4}"/>
              </a:ext>
            </a:extLst>
          </p:cNvPr>
          <p:cNvSpPr txBox="1"/>
          <p:nvPr/>
        </p:nvSpPr>
        <p:spPr>
          <a:xfrm>
            <a:off x="1321592" y="5537093"/>
            <a:ext cx="90535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Bottom-up pathway: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 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ConvNet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for feature extraction such as VGG or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lateral connections the output of the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ConvNet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fed to the top-down pathway as input.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Top-down pathway: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up-sample to match the spatial dimensions between the output of two consecutive Convolutional Blocks it adds the outputs in order to create a rich multi scale convolutional pyramid.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317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8">
            <a:extLst>
              <a:ext uri="{FF2B5EF4-FFF2-40B4-BE49-F238E27FC236}">
                <a16:creationId xmlns:a16="http://schemas.microsoft.com/office/drawing/2014/main" id="{2353F34E-5C69-494E-4A80-75EBF3049E77}"/>
              </a:ext>
            </a:extLst>
          </p:cNvPr>
          <p:cNvSpPr txBox="1">
            <a:spLocks/>
          </p:cNvSpPr>
          <p:nvPr/>
        </p:nvSpPr>
        <p:spPr bwMode="auto">
          <a:xfrm>
            <a:off x="-1" y="-31508"/>
            <a:ext cx="12192001" cy="75008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r>
              <a:rPr kumimoji="1" lang="en-US" altLang="ja-JP" sz="2400" i="1" spc="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FPN v U-Net</a:t>
            </a: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FF00A273-BF63-FD85-83B5-F5DEC9B55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62" y="2276541"/>
            <a:ext cx="3733800" cy="3216382"/>
          </a:xfrm>
          <a:prstGeom prst="rect">
            <a:avLst/>
          </a:prstGeo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4609BD41-9FBD-AB50-2AC2-76E8956E47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545" y="2276541"/>
            <a:ext cx="4310554" cy="32163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CDACA6-9A67-9350-0414-887FC077DF17}"/>
              </a:ext>
            </a:extLst>
          </p:cNvPr>
          <p:cNvSpPr txBox="1"/>
          <p:nvPr/>
        </p:nvSpPr>
        <p:spPr>
          <a:xfrm>
            <a:off x="2879491" y="812475"/>
            <a:ext cx="758848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difference: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FPN has multiple prediction layers, one for each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upsampling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layer.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architectures have lateral connections, but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only crops and copies the features, while the FPN applies a 1x1 convolution layer before adding them. </a:t>
            </a:r>
          </a:p>
        </p:txBody>
      </p:sp>
    </p:spTree>
    <p:extLst>
      <p:ext uri="{BB962C8B-B14F-4D97-AF65-F5344CB8AC3E}">
        <p14:creationId xmlns:p14="http://schemas.microsoft.com/office/powerpoint/2010/main" val="3072137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8">
            <a:extLst>
              <a:ext uri="{FF2B5EF4-FFF2-40B4-BE49-F238E27FC236}">
                <a16:creationId xmlns:a16="http://schemas.microsoft.com/office/drawing/2014/main" id="{2353F34E-5C69-494E-4A80-75EBF3049E77}"/>
              </a:ext>
            </a:extLst>
          </p:cNvPr>
          <p:cNvSpPr txBox="1">
            <a:spLocks/>
          </p:cNvSpPr>
          <p:nvPr/>
        </p:nvSpPr>
        <p:spPr bwMode="auto">
          <a:xfrm>
            <a:off x="-1" y="-31508"/>
            <a:ext cx="12192001" cy="75008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r>
              <a:rPr kumimoji="1" lang="en-US" altLang="ja-JP" sz="2400" i="1" spc="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RCNN</a:t>
            </a:r>
          </a:p>
        </p:txBody>
      </p:sp>
    </p:spTree>
    <p:extLst>
      <p:ext uri="{BB962C8B-B14F-4D97-AF65-F5344CB8AC3E}">
        <p14:creationId xmlns:p14="http://schemas.microsoft.com/office/powerpoint/2010/main" val="1552768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64F725-80B3-B49A-4F94-3E763867F5FB}"/>
              </a:ext>
            </a:extLst>
          </p:cNvPr>
          <p:cNvSpPr txBox="1"/>
          <p:nvPr/>
        </p:nvSpPr>
        <p:spPr>
          <a:xfrm>
            <a:off x="4239822" y="2038684"/>
            <a:ext cx="62942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are UAVs?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>
                    <a:alpha val="38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Object Detection?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>
                    <a:alpha val="38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>
                    <a:alpha val="38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Theoretical 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err="1">
                <a:solidFill>
                  <a:schemeClr val="bg1">
                    <a:alpha val="38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RetinaNet</a:t>
            </a:r>
            <a:endParaRPr lang="en-US" sz="1800" b="1" dirty="0">
              <a:solidFill>
                <a:schemeClr val="bg1">
                  <a:alpha val="38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>
                    <a:alpha val="38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Modified Version of </a:t>
            </a:r>
            <a:r>
              <a:rPr lang="en-US" sz="1800" b="1" dirty="0" err="1">
                <a:solidFill>
                  <a:schemeClr val="bg1">
                    <a:alpha val="38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RetinaNet</a:t>
            </a:r>
            <a:r>
              <a:rPr lang="en-US" sz="1800" b="1" dirty="0">
                <a:solidFill>
                  <a:schemeClr val="bg1">
                    <a:alpha val="38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 Two-Phase approach)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>
                    <a:alpha val="38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>
                    <a:alpha val="38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 and Future Work</a:t>
            </a:r>
            <a:endParaRPr lang="en-US" dirty="0">
              <a:solidFill>
                <a:schemeClr val="bg1">
                  <a:alpha val="38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987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494194-0752-2A55-9C40-D2D06B56DE2D}"/>
              </a:ext>
            </a:extLst>
          </p:cNvPr>
          <p:cNvSpPr txBox="1"/>
          <p:nvPr/>
        </p:nvSpPr>
        <p:spPr>
          <a:xfrm>
            <a:off x="4371974" y="4985853"/>
            <a:ext cx="34480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Unmanned Aerial Vehicles: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and Rescue missions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Surveillance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gathering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</a:t>
            </a:r>
          </a:p>
          <a:p>
            <a:endParaRPr lang="en-US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3232591D-26BF-F714-1EDD-9C5CAD56EA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949" y="994984"/>
            <a:ext cx="5372100" cy="2957891"/>
          </a:xfrm>
          <a:prstGeom prst="rect">
            <a:avLst/>
          </a:prstGeom>
        </p:spPr>
      </p:pic>
      <p:sp>
        <p:nvSpPr>
          <p:cNvPr id="6" name="タイトル 8">
            <a:extLst>
              <a:ext uri="{FF2B5EF4-FFF2-40B4-BE49-F238E27FC236}">
                <a16:creationId xmlns:a16="http://schemas.microsoft.com/office/drawing/2014/main" id="{AD7822F0-AD0F-649B-8BAA-7296354A474D}"/>
              </a:ext>
            </a:extLst>
          </p:cNvPr>
          <p:cNvSpPr txBox="1">
            <a:spLocks/>
          </p:cNvSpPr>
          <p:nvPr/>
        </p:nvSpPr>
        <p:spPr bwMode="auto">
          <a:xfrm>
            <a:off x="-1" y="-31508"/>
            <a:ext cx="12192001" cy="75008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r>
              <a:rPr kumimoji="1" lang="en-US" altLang="ja-JP" sz="2400" i="1" spc="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UAVs</a:t>
            </a:r>
            <a:endParaRPr kumimoji="1" lang="ja-JP" altLang="en-US" sz="2400" i="1" spc="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862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64F725-80B3-B49A-4F94-3E763867F5FB}"/>
              </a:ext>
            </a:extLst>
          </p:cNvPr>
          <p:cNvSpPr txBox="1"/>
          <p:nvPr/>
        </p:nvSpPr>
        <p:spPr>
          <a:xfrm>
            <a:off x="4239822" y="2038684"/>
            <a:ext cx="62942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>
                    <a:alpha val="38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are UAVs?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Object Detection?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>
                    <a:alpha val="38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>
                    <a:alpha val="38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Theoretical 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err="1">
                <a:solidFill>
                  <a:schemeClr val="bg1">
                    <a:alpha val="38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RetinaNet</a:t>
            </a:r>
            <a:endParaRPr lang="en-US" sz="1800" b="1" dirty="0">
              <a:solidFill>
                <a:schemeClr val="bg1">
                  <a:alpha val="38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>
                    <a:alpha val="38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Modified Version of </a:t>
            </a:r>
            <a:r>
              <a:rPr lang="en-US" sz="1800" b="1" dirty="0" err="1">
                <a:solidFill>
                  <a:schemeClr val="bg1">
                    <a:alpha val="38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RetinaNet</a:t>
            </a:r>
            <a:r>
              <a:rPr lang="en-US" sz="1800" b="1" dirty="0">
                <a:solidFill>
                  <a:schemeClr val="bg1">
                    <a:alpha val="38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 Two-Phase approach)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>
                    <a:alpha val="38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>
                    <a:alpha val="38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 and Future Work</a:t>
            </a:r>
            <a:endParaRPr lang="en-US" dirty="0">
              <a:solidFill>
                <a:schemeClr val="bg1">
                  <a:alpha val="38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609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494194-0752-2A55-9C40-D2D06B56DE2D}"/>
              </a:ext>
            </a:extLst>
          </p:cNvPr>
          <p:cNvSpPr txBox="1"/>
          <p:nvPr/>
        </p:nvSpPr>
        <p:spPr>
          <a:xfrm>
            <a:off x="4371974" y="4557228"/>
            <a:ext cx="38957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 of Object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electronics = better cameras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Revolution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Computational Power</a:t>
            </a:r>
          </a:p>
        </p:txBody>
      </p:sp>
      <p:sp>
        <p:nvSpPr>
          <p:cNvPr id="6" name="タイトル 8">
            <a:extLst>
              <a:ext uri="{FF2B5EF4-FFF2-40B4-BE49-F238E27FC236}">
                <a16:creationId xmlns:a16="http://schemas.microsoft.com/office/drawing/2014/main" id="{AD7822F0-AD0F-649B-8BAA-7296354A474D}"/>
              </a:ext>
            </a:extLst>
          </p:cNvPr>
          <p:cNvSpPr txBox="1">
            <a:spLocks/>
          </p:cNvSpPr>
          <p:nvPr/>
        </p:nvSpPr>
        <p:spPr bwMode="auto">
          <a:xfrm>
            <a:off x="-1" y="-31508"/>
            <a:ext cx="12192001" cy="75008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r>
              <a:rPr kumimoji="1" lang="en-US" altLang="ja-JP" sz="2400" i="1" spc="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</a:t>
            </a:r>
            <a:endParaRPr kumimoji="1" lang="ja-JP" altLang="en-US" sz="2400" i="1" spc="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86EFB68D-CEB5-3FA2-C9A9-BC1AFC614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886" y="941078"/>
            <a:ext cx="4119814" cy="271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33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Εικόνα 3">
            <a:extLst>
              <a:ext uri="{FF2B5EF4-FFF2-40B4-BE49-F238E27FC236}">
                <a16:creationId xmlns:a16="http://schemas.microsoft.com/office/drawing/2014/main" id="{61CA460B-9C80-03C0-65B3-6B46A8BEC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030" y="1361164"/>
            <a:ext cx="7073938" cy="2448836"/>
          </a:xfrm>
          <a:prstGeom prst="rect">
            <a:avLst/>
          </a:prstGeom>
        </p:spPr>
      </p:pic>
      <p:sp>
        <p:nvSpPr>
          <p:cNvPr id="5" name="タイトル 8">
            <a:extLst>
              <a:ext uri="{FF2B5EF4-FFF2-40B4-BE49-F238E27FC236}">
                <a16:creationId xmlns:a16="http://schemas.microsoft.com/office/drawing/2014/main" id="{5ABF9E9D-5169-6C19-40BE-364C4BB06DC6}"/>
              </a:ext>
            </a:extLst>
          </p:cNvPr>
          <p:cNvSpPr txBox="1">
            <a:spLocks/>
          </p:cNvSpPr>
          <p:nvPr/>
        </p:nvSpPr>
        <p:spPr bwMode="auto">
          <a:xfrm>
            <a:off x="-1" y="-31508"/>
            <a:ext cx="12192001" cy="75008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r>
              <a:rPr kumimoji="1" lang="en-US" altLang="ja-JP" sz="2400" i="1" spc="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</a:t>
            </a:r>
            <a:endParaRPr kumimoji="1" lang="ja-JP" altLang="en-US" sz="2400" i="1" spc="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F4974B-33ED-9C59-CE91-30AB3899917B}"/>
              </a:ext>
            </a:extLst>
          </p:cNvPr>
          <p:cNvSpPr txBox="1"/>
          <p:nvPr/>
        </p:nvSpPr>
        <p:spPr>
          <a:xfrm>
            <a:off x="3043237" y="4746504"/>
            <a:ext cx="6376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Idea: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 = localization + classification.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935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8">
            <a:extLst>
              <a:ext uri="{FF2B5EF4-FFF2-40B4-BE49-F238E27FC236}">
                <a16:creationId xmlns:a16="http://schemas.microsoft.com/office/drawing/2014/main" id="{5ABF9E9D-5169-6C19-40BE-364C4BB06DC6}"/>
              </a:ext>
            </a:extLst>
          </p:cNvPr>
          <p:cNvSpPr txBox="1">
            <a:spLocks/>
          </p:cNvSpPr>
          <p:nvPr/>
        </p:nvSpPr>
        <p:spPr bwMode="auto">
          <a:xfrm>
            <a:off x="-1" y="-31508"/>
            <a:ext cx="12192001" cy="75008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r>
              <a:rPr kumimoji="1" lang="en-US" altLang="ja-JP" sz="2400" i="1" spc="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 Systems</a:t>
            </a:r>
            <a:endParaRPr kumimoji="1" lang="ja-JP" altLang="en-US" sz="2400" i="1" spc="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F4974B-33ED-9C59-CE91-30AB3899917B}"/>
              </a:ext>
            </a:extLst>
          </p:cNvPr>
          <p:cNvSpPr txBox="1"/>
          <p:nvPr/>
        </p:nvSpPr>
        <p:spPr>
          <a:xfrm>
            <a:off x="3043237" y="4746504"/>
            <a:ext cx="610552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Two-stage pipelines: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Stage generates sparse set of candidate proposals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Stage classifies the proposals into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Tuned for Accuracy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R-CNN, Fast R-CNN, Faster R-CNN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552A2DD7-C3CF-C886-4328-E92A9CC09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069" y="1607820"/>
            <a:ext cx="8023860" cy="182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425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8">
            <a:extLst>
              <a:ext uri="{FF2B5EF4-FFF2-40B4-BE49-F238E27FC236}">
                <a16:creationId xmlns:a16="http://schemas.microsoft.com/office/drawing/2014/main" id="{5ABF9E9D-5169-6C19-40BE-364C4BB06DC6}"/>
              </a:ext>
            </a:extLst>
          </p:cNvPr>
          <p:cNvSpPr txBox="1">
            <a:spLocks/>
          </p:cNvSpPr>
          <p:nvPr/>
        </p:nvSpPr>
        <p:spPr bwMode="auto">
          <a:xfrm>
            <a:off x="-1" y="-31508"/>
            <a:ext cx="12192001" cy="75008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r>
              <a:rPr kumimoji="1" lang="en-US" altLang="ja-JP" sz="2400" i="1" spc="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 Systems</a:t>
            </a:r>
            <a:endParaRPr kumimoji="1" lang="ja-JP" altLang="en-US" sz="2400" i="1" spc="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F4974B-33ED-9C59-CE91-30AB3899917B}"/>
              </a:ext>
            </a:extLst>
          </p:cNvPr>
          <p:cNvSpPr txBox="1"/>
          <p:nvPr/>
        </p:nvSpPr>
        <p:spPr>
          <a:xfrm>
            <a:off x="3043237" y="4746504"/>
            <a:ext cx="610552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Single-stage pipelines: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pass through the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Predicts all the bounding boxes in one 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Tuned for 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RetinaNet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Εικόνα 7">
            <a:extLst>
              <a:ext uri="{FF2B5EF4-FFF2-40B4-BE49-F238E27FC236}">
                <a16:creationId xmlns:a16="http://schemas.microsoft.com/office/drawing/2014/main" id="{10DED410-0E78-74DA-331A-21213FF23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175" y="1411343"/>
            <a:ext cx="7648257" cy="188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1389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Κύκλωμα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TM04033919[[fn=Κύκλωμα]]</Template>
  <TotalTime>114</TotalTime>
  <Words>669</Words>
  <Application>Microsoft Office PowerPoint</Application>
  <PresentationFormat>Ευρεία οθόνη</PresentationFormat>
  <Paragraphs>130</Paragraphs>
  <Slides>23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7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23</vt:i4>
      </vt:variant>
    </vt:vector>
  </HeadingPairs>
  <TitlesOfParts>
    <vt:vector size="31" baseType="lpstr">
      <vt:lpstr>Arial</vt:lpstr>
      <vt:lpstr>Calibri</vt:lpstr>
      <vt:lpstr>Cambria Math</vt:lpstr>
      <vt:lpstr>hooge 05_55</vt:lpstr>
      <vt:lpstr>Times New Roman</vt:lpstr>
      <vt:lpstr>Tw Cen MT</vt:lpstr>
      <vt:lpstr>Wingdings</vt:lpstr>
      <vt:lpstr>Κύκλωμα</vt:lpstr>
      <vt:lpstr>Comparison of Artificial Intelligence systems  for the detection of objects on UAV-based images</vt:lpstr>
      <vt:lpstr>Outline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Artificial Intelligence systems  for the detection of objects on UAV-based images</dc:title>
  <dc:creator>ctrimas@outlook.com</dc:creator>
  <cp:lastModifiedBy>ctrimas@outlook.com</cp:lastModifiedBy>
  <cp:revision>2</cp:revision>
  <dcterms:created xsi:type="dcterms:W3CDTF">2022-08-02T16:44:16Z</dcterms:created>
  <dcterms:modified xsi:type="dcterms:W3CDTF">2022-08-02T18:39:14Z</dcterms:modified>
</cp:coreProperties>
</file>