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0.jpg" ContentType="image/p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5.jpg" ContentType="image/pn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sldIdLst>
    <p:sldId id="256" r:id="rId2"/>
    <p:sldId id="349" r:id="rId3"/>
    <p:sldId id="333" r:id="rId4"/>
    <p:sldId id="346" r:id="rId5"/>
    <p:sldId id="332" r:id="rId6"/>
    <p:sldId id="341" r:id="rId7"/>
    <p:sldId id="336" r:id="rId8"/>
    <p:sldId id="334" r:id="rId9"/>
    <p:sldId id="342" r:id="rId10"/>
    <p:sldId id="337" r:id="rId11"/>
    <p:sldId id="338" r:id="rId12"/>
    <p:sldId id="339" r:id="rId13"/>
    <p:sldId id="340" r:id="rId14"/>
    <p:sldId id="344" r:id="rId15"/>
    <p:sldId id="345" r:id="rId16"/>
    <p:sldId id="347" r:id="rId17"/>
    <p:sldId id="348" r:id="rId18"/>
    <p:sldId id="315" r:id="rId19"/>
    <p:sldId id="350" r:id="rId20"/>
    <p:sldId id="316" r:id="rId21"/>
    <p:sldId id="323" r:id="rId22"/>
    <p:sldId id="324" r:id="rId23"/>
    <p:sldId id="326" r:id="rId24"/>
    <p:sldId id="327" r:id="rId25"/>
    <p:sldId id="328" r:id="rId26"/>
    <p:sldId id="317" r:id="rId27"/>
    <p:sldId id="329" r:id="rId28"/>
    <p:sldId id="351" r:id="rId29"/>
    <p:sldId id="353" r:id="rId30"/>
    <p:sldId id="352" r:id="rId31"/>
    <p:sldId id="318" r:id="rId32"/>
    <p:sldId id="354" r:id="rId33"/>
    <p:sldId id="330" r:id="rId34"/>
    <p:sldId id="322" r:id="rId35"/>
    <p:sldId id="331" r:id="rId36"/>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5pPr>
    <a:lvl6pPr marL="22860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6pPr>
    <a:lvl7pPr marL="27432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7pPr>
    <a:lvl8pPr marL="32004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8pPr>
    <a:lvl9pPr marL="36576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trimas@outlook.com" initials="c" lastIdx="1" clrIdx="0">
    <p:extLst>
      <p:ext uri="{19B8F6BF-5375-455C-9EA6-DF929625EA0E}">
        <p15:presenceInfo xmlns:p15="http://schemas.microsoft.com/office/powerpoint/2012/main" userId="7bb504c3acb020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Μεσαίο στυλ 2 - Έμφαση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Μεσαίο στυλ 4 - Έμφαση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38" autoAdjust="0"/>
  </p:normalViewPr>
  <p:slideViewPr>
    <p:cSldViewPr>
      <p:cViewPr varScale="1">
        <p:scale>
          <a:sx n="71" d="100"/>
          <a:sy n="71" d="100"/>
        </p:scale>
        <p:origin x="1579" y="53"/>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AF61C-F9D9-40EA-B888-704E6B760214}"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4884FA0-C7D4-42AA-9793-0E54B75E7372}">
      <dgm:prSet/>
      <dgm:spPr/>
      <dgm:t>
        <a:bodyPr/>
        <a:lstStyle/>
        <a:p>
          <a:r>
            <a:rPr lang="en-US"/>
            <a:t>Data Split (Training/Test).</a:t>
          </a:r>
        </a:p>
      </dgm:t>
    </dgm:pt>
    <dgm:pt modelId="{8AFEF61B-4D4F-4772-AD55-272810643446}" type="parTrans" cxnId="{43AA2FFD-3950-4058-977B-EF31C02D4731}">
      <dgm:prSet/>
      <dgm:spPr/>
      <dgm:t>
        <a:bodyPr/>
        <a:lstStyle/>
        <a:p>
          <a:endParaRPr lang="en-US"/>
        </a:p>
      </dgm:t>
    </dgm:pt>
    <dgm:pt modelId="{06C05F5D-491D-4B3D-ABCB-0F31DF0D2BF6}" type="sibTrans" cxnId="{43AA2FFD-3950-4058-977B-EF31C02D4731}">
      <dgm:prSet/>
      <dgm:spPr/>
      <dgm:t>
        <a:bodyPr/>
        <a:lstStyle/>
        <a:p>
          <a:endParaRPr lang="en-US"/>
        </a:p>
      </dgm:t>
    </dgm:pt>
    <dgm:pt modelId="{DA574C3E-7785-4221-8FB0-98DBC9A7D205}">
      <dgm:prSet/>
      <dgm:spPr/>
      <dgm:t>
        <a:bodyPr/>
        <a:lstStyle/>
        <a:p>
          <a:r>
            <a:rPr lang="en-US"/>
            <a:t>Feed Training annotations to Network.</a:t>
          </a:r>
        </a:p>
      </dgm:t>
    </dgm:pt>
    <dgm:pt modelId="{0CB4C70C-11E8-405A-9C74-2EBF82CEB571}" type="parTrans" cxnId="{B0876A5B-7132-4A28-B638-6F565172D13E}">
      <dgm:prSet/>
      <dgm:spPr/>
      <dgm:t>
        <a:bodyPr/>
        <a:lstStyle/>
        <a:p>
          <a:endParaRPr lang="en-US"/>
        </a:p>
      </dgm:t>
    </dgm:pt>
    <dgm:pt modelId="{355D1A61-1961-411B-9BC7-00D19D4375A9}" type="sibTrans" cxnId="{B0876A5B-7132-4A28-B638-6F565172D13E}">
      <dgm:prSet/>
      <dgm:spPr/>
      <dgm:t>
        <a:bodyPr/>
        <a:lstStyle/>
        <a:p>
          <a:endParaRPr lang="en-US"/>
        </a:p>
      </dgm:t>
    </dgm:pt>
    <dgm:pt modelId="{B37B92F7-9E71-449C-825C-78E6758A4D97}">
      <dgm:prSet/>
      <dgm:spPr/>
      <dgm:t>
        <a:bodyPr/>
        <a:lstStyle/>
        <a:p>
          <a:r>
            <a:rPr lang="en-US"/>
            <a:t>Training for 85 epochs on NVIDIA Tesla P100.</a:t>
          </a:r>
        </a:p>
      </dgm:t>
    </dgm:pt>
    <dgm:pt modelId="{E2607E2F-0BFF-44A8-AE4C-6EA70C6865D1}" type="parTrans" cxnId="{C14B9CC0-0C2A-43F9-B3CA-DE97D55B4906}">
      <dgm:prSet/>
      <dgm:spPr/>
      <dgm:t>
        <a:bodyPr/>
        <a:lstStyle/>
        <a:p>
          <a:endParaRPr lang="en-US"/>
        </a:p>
      </dgm:t>
    </dgm:pt>
    <dgm:pt modelId="{82ACFFE6-6EEE-4299-A63C-F8B55596B075}" type="sibTrans" cxnId="{C14B9CC0-0C2A-43F9-B3CA-DE97D55B4906}">
      <dgm:prSet/>
      <dgm:spPr/>
      <dgm:t>
        <a:bodyPr/>
        <a:lstStyle/>
        <a:p>
          <a:endParaRPr lang="en-US"/>
        </a:p>
      </dgm:t>
    </dgm:pt>
    <dgm:pt modelId="{B7B9D877-6D4C-4267-94E0-A170E0188C4E}">
      <dgm:prSet/>
      <dgm:spPr/>
      <dgm:t>
        <a:bodyPr/>
        <a:lstStyle/>
        <a:p>
          <a:r>
            <a:rPr lang="en-US"/>
            <a:t>Test network.</a:t>
          </a:r>
        </a:p>
      </dgm:t>
    </dgm:pt>
    <dgm:pt modelId="{02F2BFBE-232B-40E6-ACA3-EF3E697E281B}" type="parTrans" cxnId="{1C00EA47-3473-4564-BDB4-DD98854D0926}">
      <dgm:prSet/>
      <dgm:spPr/>
      <dgm:t>
        <a:bodyPr/>
        <a:lstStyle/>
        <a:p>
          <a:endParaRPr lang="en-US"/>
        </a:p>
      </dgm:t>
    </dgm:pt>
    <dgm:pt modelId="{C51BBE35-7907-4755-AC5D-B5233682202A}" type="sibTrans" cxnId="{1C00EA47-3473-4564-BDB4-DD98854D0926}">
      <dgm:prSet/>
      <dgm:spPr/>
      <dgm:t>
        <a:bodyPr/>
        <a:lstStyle/>
        <a:p>
          <a:endParaRPr lang="en-US"/>
        </a:p>
      </dgm:t>
    </dgm:pt>
    <dgm:pt modelId="{D15FF5B3-18DC-45BF-A069-97D5FF7440EC}" type="pres">
      <dgm:prSet presAssocID="{785AF61C-F9D9-40EA-B888-704E6B760214}" presName="CompostProcess" presStyleCnt="0">
        <dgm:presLayoutVars>
          <dgm:dir/>
          <dgm:resizeHandles val="exact"/>
        </dgm:presLayoutVars>
      </dgm:prSet>
      <dgm:spPr/>
    </dgm:pt>
    <dgm:pt modelId="{0B59DC77-757D-44C6-8350-9E36BF842693}" type="pres">
      <dgm:prSet presAssocID="{785AF61C-F9D9-40EA-B888-704E6B760214}" presName="arrow" presStyleLbl="bgShp" presStyleIdx="0" presStyleCnt="1"/>
      <dgm:spPr/>
    </dgm:pt>
    <dgm:pt modelId="{1DA4BC13-E11F-4D50-AEB2-0B41AB9467C1}" type="pres">
      <dgm:prSet presAssocID="{785AF61C-F9D9-40EA-B888-704E6B760214}" presName="linearProcess" presStyleCnt="0"/>
      <dgm:spPr/>
    </dgm:pt>
    <dgm:pt modelId="{6DFEB2C9-C9CD-43F3-B260-1F1152056FA0}" type="pres">
      <dgm:prSet presAssocID="{B4884FA0-C7D4-42AA-9793-0E54B75E7372}" presName="textNode" presStyleLbl="node1" presStyleIdx="0" presStyleCnt="4">
        <dgm:presLayoutVars>
          <dgm:bulletEnabled val="1"/>
        </dgm:presLayoutVars>
      </dgm:prSet>
      <dgm:spPr/>
    </dgm:pt>
    <dgm:pt modelId="{68D9F723-C248-4F76-B582-8296ECF46189}" type="pres">
      <dgm:prSet presAssocID="{06C05F5D-491D-4B3D-ABCB-0F31DF0D2BF6}" presName="sibTrans" presStyleCnt="0"/>
      <dgm:spPr/>
    </dgm:pt>
    <dgm:pt modelId="{A78B9AEC-9DD3-4AF4-93E1-AC0311850E4C}" type="pres">
      <dgm:prSet presAssocID="{DA574C3E-7785-4221-8FB0-98DBC9A7D205}" presName="textNode" presStyleLbl="node1" presStyleIdx="1" presStyleCnt="4">
        <dgm:presLayoutVars>
          <dgm:bulletEnabled val="1"/>
        </dgm:presLayoutVars>
      </dgm:prSet>
      <dgm:spPr/>
    </dgm:pt>
    <dgm:pt modelId="{5C252CC0-363F-44AD-B6FB-9733547D3037}" type="pres">
      <dgm:prSet presAssocID="{355D1A61-1961-411B-9BC7-00D19D4375A9}" presName="sibTrans" presStyleCnt="0"/>
      <dgm:spPr/>
    </dgm:pt>
    <dgm:pt modelId="{B2CEFCCB-5079-4CA4-9AD3-7B590D7F2DF6}" type="pres">
      <dgm:prSet presAssocID="{B37B92F7-9E71-449C-825C-78E6758A4D97}" presName="textNode" presStyleLbl="node1" presStyleIdx="2" presStyleCnt="4">
        <dgm:presLayoutVars>
          <dgm:bulletEnabled val="1"/>
        </dgm:presLayoutVars>
      </dgm:prSet>
      <dgm:spPr/>
    </dgm:pt>
    <dgm:pt modelId="{AB7AE277-944D-4D37-A8B8-7248FCACFBE1}" type="pres">
      <dgm:prSet presAssocID="{82ACFFE6-6EEE-4299-A63C-F8B55596B075}" presName="sibTrans" presStyleCnt="0"/>
      <dgm:spPr/>
    </dgm:pt>
    <dgm:pt modelId="{D17391AB-173F-445A-AC7B-DC8DC86F2380}" type="pres">
      <dgm:prSet presAssocID="{B7B9D877-6D4C-4267-94E0-A170E0188C4E}" presName="textNode" presStyleLbl="node1" presStyleIdx="3" presStyleCnt="4">
        <dgm:presLayoutVars>
          <dgm:bulletEnabled val="1"/>
        </dgm:presLayoutVars>
      </dgm:prSet>
      <dgm:spPr/>
    </dgm:pt>
  </dgm:ptLst>
  <dgm:cxnLst>
    <dgm:cxn modelId="{24F5610E-241C-4C9E-8126-B0B3E99FC92A}" type="presOf" srcId="{B37B92F7-9E71-449C-825C-78E6758A4D97}" destId="{B2CEFCCB-5079-4CA4-9AD3-7B590D7F2DF6}" srcOrd="0" destOrd="0" presId="urn:microsoft.com/office/officeart/2005/8/layout/hProcess9"/>
    <dgm:cxn modelId="{30310911-7C3E-454C-AE9E-489A1DDAD1A4}" type="presOf" srcId="{785AF61C-F9D9-40EA-B888-704E6B760214}" destId="{D15FF5B3-18DC-45BF-A069-97D5FF7440EC}" srcOrd="0" destOrd="0" presId="urn:microsoft.com/office/officeart/2005/8/layout/hProcess9"/>
    <dgm:cxn modelId="{7F311522-7121-4593-A81E-24CB37D85BFD}" type="presOf" srcId="{B4884FA0-C7D4-42AA-9793-0E54B75E7372}" destId="{6DFEB2C9-C9CD-43F3-B260-1F1152056FA0}" srcOrd="0" destOrd="0" presId="urn:microsoft.com/office/officeart/2005/8/layout/hProcess9"/>
    <dgm:cxn modelId="{B0876A5B-7132-4A28-B638-6F565172D13E}" srcId="{785AF61C-F9D9-40EA-B888-704E6B760214}" destId="{DA574C3E-7785-4221-8FB0-98DBC9A7D205}" srcOrd="1" destOrd="0" parTransId="{0CB4C70C-11E8-405A-9C74-2EBF82CEB571}" sibTransId="{355D1A61-1961-411B-9BC7-00D19D4375A9}"/>
    <dgm:cxn modelId="{1C00EA47-3473-4564-BDB4-DD98854D0926}" srcId="{785AF61C-F9D9-40EA-B888-704E6B760214}" destId="{B7B9D877-6D4C-4267-94E0-A170E0188C4E}" srcOrd="3" destOrd="0" parTransId="{02F2BFBE-232B-40E6-ACA3-EF3E697E281B}" sibTransId="{C51BBE35-7907-4755-AC5D-B5233682202A}"/>
    <dgm:cxn modelId="{1F152B6D-4AC2-4A45-9779-0DD9543DDB6E}" type="presOf" srcId="{B7B9D877-6D4C-4267-94E0-A170E0188C4E}" destId="{D17391AB-173F-445A-AC7B-DC8DC86F2380}" srcOrd="0" destOrd="0" presId="urn:microsoft.com/office/officeart/2005/8/layout/hProcess9"/>
    <dgm:cxn modelId="{C14B9CC0-0C2A-43F9-B3CA-DE97D55B4906}" srcId="{785AF61C-F9D9-40EA-B888-704E6B760214}" destId="{B37B92F7-9E71-449C-825C-78E6758A4D97}" srcOrd="2" destOrd="0" parTransId="{E2607E2F-0BFF-44A8-AE4C-6EA70C6865D1}" sibTransId="{82ACFFE6-6EEE-4299-A63C-F8B55596B075}"/>
    <dgm:cxn modelId="{842F65C4-0380-4EB3-A0CD-4E6DEE71A0C4}" type="presOf" srcId="{DA574C3E-7785-4221-8FB0-98DBC9A7D205}" destId="{A78B9AEC-9DD3-4AF4-93E1-AC0311850E4C}" srcOrd="0" destOrd="0" presId="urn:microsoft.com/office/officeart/2005/8/layout/hProcess9"/>
    <dgm:cxn modelId="{43AA2FFD-3950-4058-977B-EF31C02D4731}" srcId="{785AF61C-F9D9-40EA-B888-704E6B760214}" destId="{B4884FA0-C7D4-42AA-9793-0E54B75E7372}" srcOrd="0" destOrd="0" parTransId="{8AFEF61B-4D4F-4772-AD55-272810643446}" sibTransId="{06C05F5D-491D-4B3D-ABCB-0F31DF0D2BF6}"/>
    <dgm:cxn modelId="{0E60AE1B-84CA-4AFA-AD53-01AA5732AD8B}" type="presParOf" srcId="{D15FF5B3-18DC-45BF-A069-97D5FF7440EC}" destId="{0B59DC77-757D-44C6-8350-9E36BF842693}" srcOrd="0" destOrd="0" presId="urn:microsoft.com/office/officeart/2005/8/layout/hProcess9"/>
    <dgm:cxn modelId="{502B801E-6445-46DE-8E42-51939F529041}" type="presParOf" srcId="{D15FF5B3-18DC-45BF-A069-97D5FF7440EC}" destId="{1DA4BC13-E11F-4D50-AEB2-0B41AB9467C1}" srcOrd="1" destOrd="0" presId="urn:microsoft.com/office/officeart/2005/8/layout/hProcess9"/>
    <dgm:cxn modelId="{1D7A7871-312D-4ABD-B3D9-08BDCB1E104C}" type="presParOf" srcId="{1DA4BC13-E11F-4D50-AEB2-0B41AB9467C1}" destId="{6DFEB2C9-C9CD-43F3-B260-1F1152056FA0}" srcOrd="0" destOrd="0" presId="urn:microsoft.com/office/officeart/2005/8/layout/hProcess9"/>
    <dgm:cxn modelId="{C9BB4D3E-9E7B-43DB-BB64-2837111748C2}" type="presParOf" srcId="{1DA4BC13-E11F-4D50-AEB2-0B41AB9467C1}" destId="{68D9F723-C248-4F76-B582-8296ECF46189}" srcOrd="1" destOrd="0" presId="urn:microsoft.com/office/officeart/2005/8/layout/hProcess9"/>
    <dgm:cxn modelId="{1F911056-80D2-48E6-AF89-26EBDD6702C7}" type="presParOf" srcId="{1DA4BC13-E11F-4D50-AEB2-0B41AB9467C1}" destId="{A78B9AEC-9DD3-4AF4-93E1-AC0311850E4C}" srcOrd="2" destOrd="0" presId="urn:microsoft.com/office/officeart/2005/8/layout/hProcess9"/>
    <dgm:cxn modelId="{8AB93BE6-8D70-4B3E-8E6D-88F0006DCD23}" type="presParOf" srcId="{1DA4BC13-E11F-4D50-AEB2-0B41AB9467C1}" destId="{5C252CC0-363F-44AD-B6FB-9733547D3037}" srcOrd="3" destOrd="0" presId="urn:microsoft.com/office/officeart/2005/8/layout/hProcess9"/>
    <dgm:cxn modelId="{B4D973A0-53C9-455C-862D-874F20D4224A}" type="presParOf" srcId="{1DA4BC13-E11F-4D50-AEB2-0B41AB9467C1}" destId="{B2CEFCCB-5079-4CA4-9AD3-7B590D7F2DF6}" srcOrd="4" destOrd="0" presId="urn:microsoft.com/office/officeart/2005/8/layout/hProcess9"/>
    <dgm:cxn modelId="{330C14CA-88FB-46FA-9721-2198A7C9FFE8}" type="presParOf" srcId="{1DA4BC13-E11F-4D50-AEB2-0B41AB9467C1}" destId="{AB7AE277-944D-4D37-A8B8-7248FCACFBE1}" srcOrd="5" destOrd="0" presId="urn:microsoft.com/office/officeart/2005/8/layout/hProcess9"/>
    <dgm:cxn modelId="{11FB5CB0-27F5-4DBB-920A-DBEF2442F4E4}" type="presParOf" srcId="{1DA4BC13-E11F-4D50-AEB2-0B41AB9467C1}" destId="{D17391AB-173F-445A-AC7B-DC8DC86F238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9DC77-757D-44C6-8350-9E36BF842693}">
      <dsp:nvSpPr>
        <dsp:cNvPr id="0" name=""/>
        <dsp:cNvSpPr/>
      </dsp:nvSpPr>
      <dsp:spPr>
        <a:xfrm>
          <a:off x="662939" y="0"/>
          <a:ext cx="7513320" cy="175432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EB2C9-C9CD-43F3-B260-1F1152056FA0}">
      <dsp:nvSpPr>
        <dsp:cNvPr id="0" name=""/>
        <dsp:cNvSpPr/>
      </dsp:nvSpPr>
      <dsp:spPr>
        <a:xfrm>
          <a:off x="4423"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Data Split (Training/Test).</a:t>
          </a:r>
        </a:p>
      </dsp:txBody>
      <dsp:txXfrm>
        <a:off x="38679" y="560553"/>
        <a:ext cx="2059283" cy="633218"/>
      </dsp:txXfrm>
    </dsp:sp>
    <dsp:sp modelId="{A78B9AEC-9DD3-4AF4-93E1-AC0311850E4C}">
      <dsp:nvSpPr>
        <dsp:cNvPr id="0" name=""/>
        <dsp:cNvSpPr/>
      </dsp:nvSpPr>
      <dsp:spPr>
        <a:xfrm>
          <a:off x="2238609"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Feed Training annotations to Network.</a:t>
          </a:r>
        </a:p>
      </dsp:txBody>
      <dsp:txXfrm>
        <a:off x="2272865" y="560553"/>
        <a:ext cx="2059283" cy="633218"/>
      </dsp:txXfrm>
    </dsp:sp>
    <dsp:sp modelId="{B2CEFCCB-5079-4CA4-9AD3-7B590D7F2DF6}">
      <dsp:nvSpPr>
        <dsp:cNvPr id="0" name=""/>
        <dsp:cNvSpPr/>
      </dsp:nvSpPr>
      <dsp:spPr>
        <a:xfrm>
          <a:off x="4472794"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Training for 85 epochs on NVIDIA Tesla P100.</a:t>
          </a:r>
        </a:p>
      </dsp:txBody>
      <dsp:txXfrm>
        <a:off x="4507050" y="560553"/>
        <a:ext cx="2059283" cy="633218"/>
      </dsp:txXfrm>
    </dsp:sp>
    <dsp:sp modelId="{D17391AB-173F-445A-AC7B-DC8DC86F2380}">
      <dsp:nvSpPr>
        <dsp:cNvPr id="0" name=""/>
        <dsp:cNvSpPr/>
      </dsp:nvSpPr>
      <dsp:spPr>
        <a:xfrm>
          <a:off x="6706980"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Test network.</a:t>
          </a:r>
        </a:p>
      </dsp:txBody>
      <dsp:txXfrm>
        <a:off x="6741236" y="560553"/>
        <a:ext cx="2059283" cy="63321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fld id="{81EA5BC6-3457-401A-AF52-90C13AE40A1D}" type="slidenum">
              <a:rPr lang="en-US" altLang="en-US"/>
              <a:pPr>
                <a:defRPr/>
              </a:pPr>
              <a:t>‹#›</a:t>
            </a:fld>
            <a:endParaRPr lang="en-US" altLang="en-US"/>
          </a:p>
        </p:txBody>
      </p:sp>
    </p:spTree>
    <p:extLst>
      <p:ext uri="{BB962C8B-B14F-4D97-AF65-F5344CB8AC3E}">
        <p14:creationId xmlns:p14="http://schemas.microsoft.com/office/powerpoint/2010/main" val="8194791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A8439E1-DCEF-45A7-BDE1-C104A95358EB}" type="slidenum">
              <a:rPr lang="en-US" altLang="en-US" sz="1400" smtClean="0"/>
              <a:pPr>
                <a:spcBef>
                  <a:spcPct val="0"/>
                </a:spcBef>
              </a:pPr>
              <a:t>1</a:t>
            </a:fld>
            <a:endParaRPr lang="en-US" altLang="en-US" sz="1400"/>
          </a:p>
        </p:txBody>
      </p:sp>
      <p:sp>
        <p:nvSpPr>
          <p:cNvPr id="409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92316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3256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0212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80166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35723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86647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07522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42239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1114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85270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81691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19665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1544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0988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97939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23957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5874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95033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70262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32437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44859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9494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63801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62484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45779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54066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3451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8691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81641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35773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68046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4096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fld id="{ACCB89AB-B18E-4494-98D9-3C36D630CAFE}" type="datetime1">
              <a:rPr lang="el-GR" altLang="en-US" smtClean="0"/>
              <a:t>28/6/2021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1E8E36D-1BAF-478B-8FB7-CB7F5836ACDF}" type="slidenum">
              <a:rPr lang="en-US" altLang="en-US"/>
              <a:pPr>
                <a:defRPr/>
              </a:pPr>
              <a:t>‹#›</a:t>
            </a:fld>
            <a:endParaRPr lang="en-US" altLang="en-US"/>
          </a:p>
        </p:txBody>
      </p:sp>
    </p:spTree>
    <p:extLst>
      <p:ext uri="{BB962C8B-B14F-4D97-AF65-F5344CB8AC3E}">
        <p14:creationId xmlns:p14="http://schemas.microsoft.com/office/powerpoint/2010/main" val="196753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F77990BC-45C8-48A3-AAC6-86EA063D2976}" type="datetime1">
              <a:rPr lang="el-GR" altLang="en-US" smtClean="0"/>
              <a:t>28/6/2021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6C5416F9-D6AA-4330-8405-36F831FDEFB8}" type="slidenum">
              <a:rPr lang="en-US" altLang="en-US"/>
              <a:pPr>
                <a:defRPr/>
              </a:pPr>
              <a:t>‹#›</a:t>
            </a:fld>
            <a:endParaRPr lang="en-US" altLang="en-US"/>
          </a:p>
        </p:txBody>
      </p:sp>
    </p:spTree>
    <p:extLst>
      <p:ext uri="{BB962C8B-B14F-4D97-AF65-F5344CB8AC3E}">
        <p14:creationId xmlns:p14="http://schemas.microsoft.com/office/powerpoint/2010/main" val="100916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C2D27FAC-6C0B-4E33-9632-5FC15053A6CA}" type="datetime1">
              <a:rPr lang="el-GR" altLang="en-US" smtClean="0"/>
              <a:t>28/6/2021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F644D70C-724B-4CBB-902D-0F5CD42320BD}" type="slidenum">
              <a:rPr lang="en-US" altLang="en-US"/>
              <a:pPr>
                <a:defRPr/>
              </a:pPr>
              <a:t>‹#›</a:t>
            </a:fld>
            <a:endParaRPr lang="en-US" altLang="en-US"/>
          </a:p>
        </p:txBody>
      </p:sp>
    </p:spTree>
    <p:extLst>
      <p:ext uri="{BB962C8B-B14F-4D97-AF65-F5344CB8AC3E}">
        <p14:creationId xmlns:p14="http://schemas.microsoft.com/office/powerpoint/2010/main" val="905970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a:t>Click to edit Master title style</a:t>
            </a:r>
          </a:p>
        </p:txBody>
      </p:sp>
      <p:sp>
        <p:nvSpPr>
          <p:cNvPr id="3" name="Rectangle 3"/>
          <p:cNvSpPr>
            <a:spLocks noGrp="1" noChangeArrowheads="1"/>
          </p:cNvSpPr>
          <p:nvPr>
            <p:ph type="dt" idx="10"/>
          </p:nvPr>
        </p:nvSpPr>
        <p:spPr>
          <a:xfrm>
            <a:off x="503238" y="7132637"/>
            <a:ext cx="2346325" cy="273051"/>
          </a:xfrm>
          <a:ln/>
        </p:spPr>
        <p:txBody>
          <a:bodyPr/>
          <a:lstStyle>
            <a:lvl1pPr>
              <a:defRPr/>
            </a:lvl1pPr>
          </a:lstStyle>
          <a:p>
            <a:pPr>
              <a:defRPr/>
            </a:pPr>
            <a:fld id="{E7EBD80C-F759-47C0-B8CE-125686B953FC}" type="datetime1">
              <a:rPr lang="el-GR" altLang="en-US" smtClean="0"/>
              <a:t>28/6/2021</a:t>
            </a:fld>
            <a:endParaRPr lang="en-US" altLang="en-US"/>
          </a:p>
        </p:txBody>
      </p:sp>
      <p:sp>
        <p:nvSpPr>
          <p:cNvPr id="4" name="Rectangle 4"/>
          <p:cNvSpPr>
            <a:spLocks noGrp="1" noChangeArrowheads="1"/>
          </p:cNvSpPr>
          <p:nvPr>
            <p:ph type="ftr" idx="11"/>
          </p:nvPr>
        </p:nvSpPr>
        <p:spPr>
          <a:xfrm>
            <a:off x="2982912" y="7132637"/>
            <a:ext cx="4114800" cy="273051"/>
          </a:xfrm>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5" name="Rectangle 5"/>
          <p:cNvSpPr>
            <a:spLocks noGrp="1" noChangeArrowheads="1"/>
          </p:cNvSpPr>
          <p:nvPr>
            <p:ph type="sldNum" idx="12"/>
          </p:nvPr>
        </p:nvSpPr>
        <p:spPr>
          <a:xfrm>
            <a:off x="7227888" y="7132637"/>
            <a:ext cx="2346325" cy="273051"/>
          </a:xfrm>
          <a:ln/>
        </p:spPr>
        <p:txBody>
          <a:bodyPr/>
          <a:lstStyle>
            <a:lvl1pPr>
              <a:defRPr/>
            </a:lvl1pPr>
          </a:lstStyle>
          <a:p>
            <a:pPr>
              <a:defRPr/>
            </a:pPr>
            <a:fld id="{A14E5853-4A2F-4836-AD05-ECCC0E4103DA}" type="slidenum">
              <a:rPr lang="en-US" altLang="en-US"/>
              <a:pPr>
                <a:defRPr/>
              </a:pPr>
              <a:t>‹#›</a:t>
            </a:fld>
            <a:endParaRPr lang="en-US" altLang="en-US"/>
          </a:p>
        </p:txBody>
      </p:sp>
    </p:spTree>
    <p:extLst>
      <p:ext uri="{BB962C8B-B14F-4D97-AF65-F5344CB8AC3E}">
        <p14:creationId xmlns:p14="http://schemas.microsoft.com/office/powerpoint/2010/main" val="247868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727D1690-22F1-4D45-B545-4C050023D290}" type="datetime1">
              <a:rPr lang="el-GR" altLang="en-US" smtClean="0"/>
              <a:t>28/6/2021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60E9EF3-B6A7-4F1D-B053-9FDAD76189F0}" type="slidenum">
              <a:rPr lang="en-US" altLang="en-US"/>
              <a:pPr>
                <a:defRPr/>
              </a:pPr>
              <a:t>‹#›</a:t>
            </a:fld>
            <a:endParaRPr lang="en-US" altLang="en-US"/>
          </a:p>
        </p:txBody>
      </p:sp>
    </p:spTree>
    <p:extLst>
      <p:ext uri="{BB962C8B-B14F-4D97-AF65-F5344CB8AC3E}">
        <p14:creationId xmlns:p14="http://schemas.microsoft.com/office/powerpoint/2010/main" val="922797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fld id="{EB66FD7D-FB5F-4A0B-8776-37BAB5E1AA23}" type="datetime1">
              <a:rPr lang="el-GR" altLang="en-US" smtClean="0"/>
              <a:t>28/6/2021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7FFDF2F0-24C9-45E7-97D2-4800926F7888}" type="slidenum">
              <a:rPr lang="en-US" altLang="en-US"/>
              <a:pPr>
                <a:defRPr/>
              </a:pPr>
              <a:t>‹#›</a:t>
            </a:fld>
            <a:endParaRPr lang="en-US" altLang="en-US"/>
          </a:p>
        </p:txBody>
      </p:sp>
    </p:spTree>
    <p:extLst>
      <p:ext uri="{BB962C8B-B14F-4D97-AF65-F5344CB8AC3E}">
        <p14:creationId xmlns:p14="http://schemas.microsoft.com/office/powerpoint/2010/main" val="4092848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fld id="{ED7A1F37-7349-484D-9F1F-DAB9397B90DD}" type="datetime1">
              <a:rPr lang="el-GR" altLang="en-US" smtClean="0"/>
              <a:t>28/6/2021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C3B41054-A7B8-4D03-BF33-C4E5E6BC1D3C}" type="slidenum">
              <a:rPr lang="en-US" altLang="en-US"/>
              <a:pPr>
                <a:defRPr/>
              </a:pPr>
              <a:t>‹#›</a:t>
            </a:fld>
            <a:endParaRPr lang="en-US" altLang="en-US"/>
          </a:p>
        </p:txBody>
      </p:sp>
    </p:spTree>
    <p:extLst>
      <p:ext uri="{BB962C8B-B14F-4D97-AF65-F5344CB8AC3E}">
        <p14:creationId xmlns:p14="http://schemas.microsoft.com/office/powerpoint/2010/main" val="69832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fld id="{158E55EF-9513-47A2-805D-34990C4F391E}" type="datetime1">
              <a:rPr lang="el-GR" altLang="en-US" smtClean="0"/>
              <a:t>28/6/2021</a:t>
            </a:fld>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39E470C1-9ADC-4933-A748-F17ADBB63D23}" type="slidenum">
              <a:rPr lang="en-US" altLang="en-US"/>
              <a:pPr>
                <a:defRPr/>
              </a:pPr>
              <a:t>‹#›</a:t>
            </a:fld>
            <a:endParaRPr lang="en-US" altLang="en-US"/>
          </a:p>
        </p:txBody>
      </p:sp>
    </p:spTree>
    <p:extLst>
      <p:ext uri="{BB962C8B-B14F-4D97-AF65-F5344CB8AC3E}">
        <p14:creationId xmlns:p14="http://schemas.microsoft.com/office/powerpoint/2010/main" val="60108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fld id="{44D17772-DE09-445D-964B-AB0B72BD0A4D}" type="datetime1">
              <a:rPr lang="el-GR" altLang="en-US" smtClean="0"/>
              <a:t>28/6/2021</a:t>
            </a:fld>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47457526-C583-4F9B-8BFD-CC6A6EC4CCBD}" type="slidenum">
              <a:rPr lang="en-US" altLang="en-US"/>
              <a:pPr>
                <a:defRPr/>
              </a:pPr>
              <a:t>‹#›</a:t>
            </a:fld>
            <a:endParaRPr lang="en-US" altLang="en-US"/>
          </a:p>
        </p:txBody>
      </p:sp>
    </p:spTree>
    <p:extLst>
      <p:ext uri="{BB962C8B-B14F-4D97-AF65-F5344CB8AC3E}">
        <p14:creationId xmlns:p14="http://schemas.microsoft.com/office/powerpoint/2010/main" val="211565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fld id="{BC30C637-2950-4B71-8E07-6BEFB7FA5992}" type="datetime1">
              <a:rPr lang="el-GR" altLang="en-US" smtClean="0"/>
              <a:t>28/6/2021</a:t>
            </a:fld>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F8467AAE-FF57-4772-B8D9-9D7059ACECCF}" type="slidenum">
              <a:rPr lang="en-US" altLang="en-US"/>
              <a:pPr>
                <a:defRPr/>
              </a:pPr>
              <a:t>‹#›</a:t>
            </a:fld>
            <a:endParaRPr lang="en-US" altLang="en-US"/>
          </a:p>
        </p:txBody>
      </p:sp>
    </p:spTree>
    <p:extLst>
      <p:ext uri="{BB962C8B-B14F-4D97-AF65-F5344CB8AC3E}">
        <p14:creationId xmlns:p14="http://schemas.microsoft.com/office/powerpoint/2010/main" val="422013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fld id="{F497D954-F2E9-4641-A7FE-BEC94BC79100}" type="datetime1">
              <a:rPr lang="el-GR" altLang="en-US" smtClean="0"/>
              <a:t>28/6/2021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8A3B7199-6B0C-40C4-8C6E-6EE06119C086}" type="slidenum">
              <a:rPr lang="en-US" altLang="en-US"/>
              <a:pPr>
                <a:defRPr/>
              </a:pPr>
              <a:t>‹#›</a:t>
            </a:fld>
            <a:endParaRPr lang="en-US" altLang="en-US"/>
          </a:p>
        </p:txBody>
      </p:sp>
    </p:spTree>
    <p:extLst>
      <p:ext uri="{BB962C8B-B14F-4D97-AF65-F5344CB8AC3E}">
        <p14:creationId xmlns:p14="http://schemas.microsoft.com/office/powerpoint/2010/main" val="206645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fld id="{8A170F89-4C9E-42D1-973B-2D691063890A}" type="datetime1">
              <a:rPr lang="el-GR" altLang="en-US" smtClean="0"/>
              <a:t>28/6/2021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AF6B211C-4219-4AEE-9073-325BBBD40F15}" type="slidenum">
              <a:rPr lang="en-US" altLang="en-US"/>
              <a:pPr>
                <a:defRPr/>
              </a:pPr>
              <a:t>‹#›</a:t>
            </a:fld>
            <a:endParaRPr lang="en-US" altLang="en-US"/>
          </a:p>
        </p:txBody>
      </p:sp>
    </p:spTree>
    <p:extLst>
      <p:ext uri="{BB962C8B-B14F-4D97-AF65-F5344CB8AC3E}">
        <p14:creationId xmlns:p14="http://schemas.microsoft.com/office/powerpoint/2010/main" val="187606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pPr>
              <a:defRPr/>
            </a:pPr>
            <a:fld id="{51009DE1-47E2-4CDB-A0B7-59630D4F3723}" type="datetime1">
              <a:rPr lang="el-GR" altLang="en-US" smtClean="0"/>
              <a:t>28/6/2021</a:t>
            </a:fld>
            <a:endParaRPr lang="en-US" altLang="en-US"/>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ea typeface="DejaVu Sans" charset="0"/>
                <a:cs typeface="DejaVu Sans" charset="0"/>
              </a:defRPr>
            </a:lvl1pPr>
          </a:lstStyle>
          <a:p>
            <a:pPr>
              <a:defRPr/>
            </a:pPr>
            <a:r>
              <a:rPr lang="en-US" altLang="en-US"/>
              <a:t>HRY591 - </a:t>
            </a:r>
            <a:r>
              <a:rPr lang="el-GR" altLang="en-US"/>
              <a:t>Αναδιατασσόμενα ψηφιακά συστήματα</a:t>
            </a:r>
            <a:endParaRPr lang="en-US" altLang="en-US"/>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pPr>
              <a:defRPr/>
            </a:pPr>
            <a:fld id="{4B46DA80-A922-4E70-997D-E0FFDED604B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p:titleStyle>
    <p:body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subTitle"/>
          </p:nvPr>
        </p:nvSpPr>
        <p:spPr>
          <a:xfrm>
            <a:off x="503238" y="1768475"/>
            <a:ext cx="9070975" cy="4384675"/>
          </a:xfrm>
        </p:spPr>
        <p:txBody>
          <a:bodyPr tIns="28448"/>
          <a:lstStyle/>
          <a:p>
            <a:pPr marL="228600" marR="0" algn="ctr">
              <a:lnSpc>
                <a:spcPct val="115000"/>
              </a:lnSpc>
              <a:spcBef>
                <a:spcPts val="0"/>
              </a:spcBef>
              <a:spcAft>
                <a:spcPts val="1000"/>
              </a:spcAft>
            </a:pP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Comparison of Artificial Intelligence systems for the detection of objects on UAV-based images.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2400" dirty="0" err="1">
                <a:latin typeface="Times New Roman" panose="02020603050405020304" pitchFamily="18" charset="0"/>
                <a:cs typeface="Times New Roman" panose="02020603050405020304" pitchFamily="18" charset="0"/>
              </a:rPr>
              <a:t>Trimas</a:t>
            </a:r>
            <a:r>
              <a:rPr lang="en-US" altLang="en-US" sz="2400" dirty="0">
                <a:latin typeface="Times New Roman" panose="02020603050405020304" pitchFamily="18" charset="0"/>
                <a:cs typeface="Times New Roman" panose="02020603050405020304" pitchFamily="18" charset="0"/>
              </a:rPr>
              <a:t> Christos</a:t>
            </a: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l-GR"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2400" dirty="0">
                <a:latin typeface="Times New Roman" panose="02020603050405020304" pitchFamily="18" charset="0"/>
                <a:cs typeface="Times New Roman" panose="02020603050405020304" pitchFamily="18" charset="0"/>
              </a:rPr>
              <a:t>Thesis so far</a:t>
            </a:r>
            <a:r>
              <a:rPr lang="en-US" altLang="en-US" sz="2400" dirty="0"/>
              <a:t>.</a:t>
            </a: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63" y="122237"/>
            <a:ext cx="2095500" cy="1057275"/>
          </a:xfrm>
          <a:prstGeom prst="rect">
            <a:avLst/>
          </a:prstGeom>
        </p:spPr>
      </p:pic>
      <p:sp>
        <p:nvSpPr>
          <p:cNvPr id="3" name="Date Placeholder 2"/>
          <p:cNvSpPr>
            <a:spLocks noGrp="1"/>
          </p:cNvSpPr>
          <p:nvPr>
            <p:ph type="dt" idx="10"/>
          </p:nvPr>
        </p:nvSpPr>
        <p:spPr/>
        <p:txBody>
          <a:bodyPr/>
          <a:lstStyle/>
          <a:p>
            <a:pPr>
              <a:defRPr/>
            </a:pPr>
            <a:fld id="{712BCB8A-B498-468C-9C23-15601E7668E7}" type="datetime1">
              <a:rPr lang="el-GR" altLang="en-US" smtClean="0"/>
              <a:t>28/6/2021</a:t>
            </a:fld>
            <a:endParaRPr lang="en-US" altLang="en-US"/>
          </a:p>
        </p:txBody>
      </p:sp>
      <p:sp>
        <p:nvSpPr>
          <p:cNvPr id="4" name="Slide Number Placeholder 3"/>
          <p:cNvSpPr>
            <a:spLocks noGrp="1"/>
          </p:cNvSpPr>
          <p:nvPr>
            <p:ph type="sldNum" idx="12"/>
          </p:nvPr>
        </p:nvSpPr>
        <p:spPr/>
        <p:txBody>
          <a:bodyPr/>
          <a:lstStyle/>
          <a:p>
            <a:pPr>
              <a:defRPr/>
            </a:pPr>
            <a:fld id="{A14E5853-4A2F-4836-AD05-ECCC0E4103DA}" type="slidenum">
              <a:rPr lang="en-US" altLang="en-US" smtClean="0"/>
              <a:pPr>
                <a:defRPr/>
              </a:pPr>
              <a:t>1</a:t>
            </a:fld>
            <a:endParaRPr lang="en-US" altLang="en-US"/>
          </a:p>
        </p:txBody>
      </p:sp>
      <p:sp>
        <p:nvSpPr>
          <p:cNvPr id="5" name="Footer Placeholder 4"/>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230832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RCNN</a:t>
            </a:r>
            <a:r>
              <a:rPr lang="en-US" sz="1600" dirty="0">
                <a:latin typeface="Times New Roman" panose="02020603050405020304" pitchFamily="18" charset="0"/>
                <a:cs typeface="Times New Roman" panose="02020603050405020304" pitchFamily="18" charset="0"/>
              </a:rPr>
              <a:t> is two stage detector.</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a:t>
            </a:r>
            <a:r>
              <a:rPr lang="en-US" sz="1600" b="1" baseline="30000" dirty="0">
                <a:latin typeface="Times New Roman" panose="02020603050405020304" pitchFamily="18" charset="0"/>
                <a:cs typeface="Times New Roman" panose="02020603050405020304" pitchFamily="18" charset="0"/>
              </a:rPr>
              <a:t>st</a:t>
            </a:r>
            <a:r>
              <a:rPr lang="en-US" sz="1600" b="1" dirty="0">
                <a:latin typeface="Times New Roman" panose="02020603050405020304" pitchFamily="18" charset="0"/>
                <a:cs typeface="Times New Roman" panose="02020603050405020304" pitchFamily="18" charset="0"/>
              </a:rPr>
              <a:t> stage:</a:t>
            </a:r>
            <a:r>
              <a:rPr lang="en-US" sz="1600" dirty="0">
                <a:latin typeface="Times New Roman" panose="02020603050405020304" pitchFamily="18" charset="0"/>
                <a:cs typeface="Times New Roman" panose="02020603050405020304" pitchFamily="18" charset="0"/>
              </a:rPr>
              <a:t> Analyzes the input image and divides it into regions (bounding boxes). The algorithm that is used is called </a:t>
            </a:r>
            <a:r>
              <a:rPr lang="en-US" sz="1600" b="1" dirty="0">
                <a:latin typeface="Times New Roman" panose="02020603050405020304" pitchFamily="18" charset="0"/>
                <a:cs typeface="Times New Roman" panose="02020603050405020304" pitchFamily="18" charset="0"/>
              </a:rPr>
              <a:t>selective search </a:t>
            </a:r>
            <a:r>
              <a:rPr lang="en-US" sz="1600" dirty="0">
                <a:latin typeface="Times New Roman" panose="02020603050405020304" pitchFamily="18" charset="0"/>
                <a:cs typeface="Times New Roman" panose="02020603050405020304" pitchFamily="18" charset="0"/>
              </a:rPr>
              <a:t>and produces roughly 2000 regions. Then the images are getting warped for each region, until it gets a fixed size of pixels.</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a:t>
            </a:r>
            <a:r>
              <a:rPr lang="en-US" sz="1600" b="1" baseline="30000" dirty="0">
                <a:latin typeface="Times New Roman" panose="02020603050405020304" pitchFamily="18" charset="0"/>
                <a:cs typeface="Times New Roman" panose="02020603050405020304" pitchFamily="18" charset="0"/>
              </a:rPr>
              <a:t>nd</a:t>
            </a:r>
            <a:r>
              <a:rPr lang="en-US" sz="1600" b="1" dirty="0">
                <a:latin typeface="Times New Roman" panose="02020603050405020304" pitchFamily="18" charset="0"/>
                <a:cs typeface="Times New Roman" panose="02020603050405020304" pitchFamily="18" charset="0"/>
              </a:rPr>
              <a:t> stage:</a:t>
            </a:r>
            <a:r>
              <a:rPr lang="en-US" sz="1600" dirty="0">
                <a:latin typeface="Times New Roman" panose="02020603050405020304" pitchFamily="18" charset="0"/>
                <a:cs typeface="Times New Roman" panose="02020603050405020304" pitchFamily="18" charset="0"/>
              </a:rPr>
              <a:t> The new images are introduced into the CNN and the output dense layer consists of features that are fed into SVM. In addition, the model predicts four values, which are offset values to increase the precision of the bounding box.</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5DA57B9D-1060-45B0-A7FE-DBE8FA5D7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312" y="3458773"/>
            <a:ext cx="4876800" cy="3280920"/>
          </a:xfrm>
          <a:prstGeom prst="rect">
            <a:avLst/>
          </a:prstGeom>
        </p:spPr>
      </p:pic>
    </p:spTree>
    <p:extLst>
      <p:ext uri="{BB962C8B-B14F-4D97-AF65-F5344CB8AC3E}">
        <p14:creationId xmlns:p14="http://schemas.microsoft.com/office/powerpoint/2010/main" val="4192944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Fast 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132343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Fast RCNN </a:t>
            </a:r>
            <a:r>
              <a:rPr lang="en-US" sz="1600" dirty="0">
                <a:latin typeface="Times New Roman" panose="02020603050405020304" pitchFamily="18" charset="0"/>
                <a:cs typeface="Times New Roman" panose="02020603050405020304" pitchFamily="18" charset="0"/>
              </a:rPr>
              <a:t>an improvement of R-CNN.</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First the image gets fed to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Then the selective search algorithm is used to generate </a:t>
            </a:r>
            <a:r>
              <a:rPr lang="en-US" sz="1600" dirty="0" err="1">
                <a:latin typeface="Times New Roman" panose="02020603050405020304" pitchFamily="18" charset="0"/>
                <a:cs typeface="Times New Roman" panose="02020603050405020304" pitchFamily="18" charset="0"/>
              </a:rPr>
              <a:t>RoIs</a:t>
            </a:r>
            <a:r>
              <a:rPr lang="en-US" sz="1600" dirty="0">
                <a:latin typeface="Times New Roman" panose="02020603050405020304" pitchFamily="18" charset="0"/>
                <a:cs typeface="Times New Roman" panose="02020603050405020304" pitchFamily="18" charset="0"/>
              </a:rPr>
              <a:t> from the feature map that was created. Afterwards the regions are warped and fed into FCs for classification and bounding box regression.</a:t>
            </a: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2" name="Εικόνα 11">
            <a:extLst>
              <a:ext uri="{FF2B5EF4-FFF2-40B4-BE49-F238E27FC236}">
                <a16:creationId xmlns:a16="http://schemas.microsoft.com/office/drawing/2014/main" id="{A6B48D57-8282-44DF-B062-8DD1C71ADD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1766" y="2713037"/>
            <a:ext cx="5996242" cy="3829684"/>
          </a:xfrm>
          <a:prstGeom prst="rect">
            <a:avLst/>
          </a:prstGeom>
        </p:spPr>
      </p:pic>
    </p:spTree>
    <p:extLst>
      <p:ext uri="{BB962C8B-B14F-4D97-AF65-F5344CB8AC3E}">
        <p14:creationId xmlns:p14="http://schemas.microsoft.com/office/powerpoint/2010/main" val="15272336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0048"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Faster 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83099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Faster RCNN. </a:t>
            </a:r>
            <a:r>
              <a:rPr lang="en-US" sz="1600" dirty="0">
                <a:latin typeface="Times New Roman" panose="02020603050405020304" pitchFamily="18" charset="0"/>
                <a:cs typeface="Times New Roman" panose="02020603050405020304" pitchFamily="18" charset="0"/>
              </a:rPr>
              <a:t>The input is fed to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then the feature map is fed in to another network called Region Proposal Network. RPN replaces selective search in Faster RCNN. The network gets trained and afterwards the proposals follow the same path as Fast RCNN.</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6A3017E2-785A-46F0-9FE2-578509F0E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032" y="2617288"/>
            <a:ext cx="5068280" cy="3390907"/>
          </a:xfrm>
          <a:prstGeom prst="rect">
            <a:avLst/>
          </a:prstGeom>
        </p:spPr>
      </p:pic>
    </p:spTree>
    <p:extLst>
      <p:ext uri="{BB962C8B-B14F-4D97-AF65-F5344CB8AC3E}">
        <p14:creationId xmlns:p14="http://schemas.microsoft.com/office/powerpoint/2010/main" val="16772046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UNet</a:t>
            </a: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206210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well known Fully Convolutional Network is the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 It is commonly used for semantic segmentation, but its architecture is quite similar to the Feature Pyramid Network.</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Top-down pathway:</a:t>
            </a:r>
            <a:r>
              <a:rPr lang="en-US" sz="1600" dirty="0">
                <a:latin typeface="Times New Roman" panose="02020603050405020304" pitchFamily="18" charset="0"/>
                <a:cs typeface="Times New Roman" panose="02020603050405020304" pitchFamily="18" charset="0"/>
              </a:rPr>
              <a:t> Simple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consisting of convolutions and max pooling operations.</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Bottom-up pathway: </a:t>
            </a:r>
            <a:r>
              <a:rPr lang="en-US" sz="1600" dirty="0">
                <a:latin typeface="Times New Roman" panose="02020603050405020304" pitchFamily="18" charset="0"/>
                <a:cs typeface="Times New Roman" panose="02020603050405020304" pitchFamily="18" charset="0"/>
              </a:rPr>
              <a:t>“Deconvolution” and convolution operations as well as concatenation to combine high level and low level features.</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95522F0D-2B8C-430A-BCDE-6540D73E1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9745" y="3016268"/>
            <a:ext cx="6516779" cy="3450550"/>
          </a:xfrm>
          <a:prstGeom prst="rect">
            <a:avLst/>
          </a:prstGeom>
        </p:spPr>
      </p:pic>
    </p:spTree>
    <p:extLst>
      <p:ext uri="{BB962C8B-B14F-4D97-AF65-F5344CB8AC3E}">
        <p14:creationId xmlns:p14="http://schemas.microsoft.com/office/powerpoint/2010/main" val="35810869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Feature Pyramid Network</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Feature Pyramid Network can be used as backbone network for object detection or segmentation. Consists of an “encoder” (bottom-up pathway) and a “decoder” (top-down pathway).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Bottom-up pathway: </a:t>
            </a:r>
            <a:r>
              <a:rPr lang="en-US" sz="1600" dirty="0">
                <a:latin typeface="Times New Roman" panose="02020603050405020304" pitchFamily="18" charset="0"/>
                <a:cs typeface="Times New Roman" panose="02020603050405020304" pitchFamily="18" charset="0"/>
              </a:rPr>
              <a:t>Usually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is used for feature extraction such as VGG or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Using lateral connections the output of the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is fed to the top-down pathway as input.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Top-down pathway:</a:t>
            </a:r>
            <a:r>
              <a:rPr lang="en-US" sz="1600" dirty="0">
                <a:latin typeface="Times New Roman" panose="02020603050405020304" pitchFamily="18" charset="0"/>
                <a:cs typeface="Times New Roman" panose="02020603050405020304" pitchFamily="18" charset="0"/>
              </a:rPr>
              <a:t> Using up-sample to match the spatial dimensions between the output of two consecutive Convolutional Blocks it adds the outputs in order to create a rich multi scale convolutional pyramid.</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9" name="Εικόνα 8">
            <a:extLst>
              <a:ext uri="{FF2B5EF4-FFF2-40B4-BE49-F238E27FC236}">
                <a16:creationId xmlns:a16="http://schemas.microsoft.com/office/drawing/2014/main" id="{BE42B76A-7712-46A8-B64F-FBA3F3372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2757" y="3231282"/>
            <a:ext cx="4008755" cy="3453235"/>
          </a:xfrm>
          <a:prstGeom prst="rect">
            <a:avLst/>
          </a:prstGeom>
        </p:spPr>
      </p:pic>
    </p:spTree>
    <p:extLst>
      <p:ext uri="{BB962C8B-B14F-4D97-AF65-F5344CB8AC3E}">
        <p14:creationId xmlns:p14="http://schemas.microsoft.com/office/powerpoint/2010/main" val="37038898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FPN vs </a:t>
            </a:r>
            <a:r>
              <a:rPr lang="en-US" altLang="en-US" sz="3200" dirty="0" err="1">
                <a:latin typeface="Times New Roman" panose="02020603050405020304" pitchFamily="18" charset="0"/>
                <a:cs typeface="Times New Roman" panose="02020603050405020304" pitchFamily="18" charset="0"/>
              </a:rPr>
              <a:t>UNet</a:t>
            </a: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132343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Main difference: </a:t>
            </a:r>
            <a:r>
              <a:rPr lang="en-US" sz="1600" dirty="0">
                <a:latin typeface="Times New Roman" panose="02020603050405020304" pitchFamily="18" charset="0"/>
                <a:cs typeface="Times New Roman" panose="02020603050405020304" pitchFamily="18" charset="0"/>
              </a:rPr>
              <a:t>FPN has multiple prediction layers, one for each </a:t>
            </a:r>
            <a:r>
              <a:rPr lang="en-US" sz="1600" dirty="0" err="1">
                <a:latin typeface="Times New Roman" panose="02020603050405020304" pitchFamily="18" charset="0"/>
                <a:cs typeface="Times New Roman" panose="02020603050405020304" pitchFamily="18" charset="0"/>
              </a:rPr>
              <a:t>upsampling</a:t>
            </a:r>
            <a:r>
              <a:rPr lang="en-US" sz="1600" dirty="0">
                <a:latin typeface="Times New Roman" panose="02020603050405020304" pitchFamily="18" charset="0"/>
                <a:cs typeface="Times New Roman" panose="02020603050405020304" pitchFamily="18" charset="0"/>
              </a:rPr>
              <a:t> layer.</a:t>
            </a:r>
            <a:endParaRPr lang="en-US" sz="1600"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Both architectures have lateral connections, but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 only crops and copies the features, while the FPN applies a 1x1 convolution layer before adding them. </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9" name="Εικόνα 8">
            <a:extLst>
              <a:ext uri="{FF2B5EF4-FFF2-40B4-BE49-F238E27FC236}">
                <a16:creationId xmlns:a16="http://schemas.microsoft.com/office/drawing/2014/main" id="{BE42B76A-7712-46A8-B64F-FBA3F3372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12" y="3076641"/>
            <a:ext cx="3733800" cy="3216382"/>
          </a:xfrm>
          <a:prstGeom prst="rect">
            <a:avLst/>
          </a:prstGeom>
        </p:spPr>
      </p:pic>
      <p:pic>
        <p:nvPicPr>
          <p:cNvPr id="7" name="Εικόνα 6">
            <a:extLst>
              <a:ext uri="{FF2B5EF4-FFF2-40B4-BE49-F238E27FC236}">
                <a16:creationId xmlns:a16="http://schemas.microsoft.com/office/drawing/2014/main" id="{7316B92B-40B8-426A-9A66-F242840BC0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495" y="3355330"/>
            <a:ext cx="4310554" cy="2891821"/>
          </a:xfrm>
          <a:prstGeom prst="rect">
            <a:avLst/>
          </a:prstGeom>
        </p:spPr>
      </p:pic>
    </p:spTree>
    <p:extLst>
      <p:ext uri="{BB962C8B-B14F-4D97-AF65-F5344CB8AC3E}">
        <p14:creationId xmlns:p14="http://schemas.microsoft.com/office/powerpoint/2010/main" val="1683183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Single Stage Detectors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Various architectures including YOLO, SSD,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etc.</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0" name="Εικόνα 9">
            <a:extLst>
              <a:ext uri="{FF2B5EF4-FFF2-40B4-BE49-F238E27FC236}">
                <a16:creationId xmlns:a16="http://schemas.microsoft.com/office/drawing/2014/main" id="{3CAC3D30-0EA8-4DE2-BC60-4D8BD3F2D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512" y="1362056"/>
            <a:ext cx="6713220" cy="4427220"/>
          </a:xfrm>
          <a:prstGeom prst="rect">
            <a:avLst/>
          </a:prstGeom>
        </p:spPr>
      </p:pic>
    </p:spTree>
    <p:extLst>
      <p:ext uri="{BB962C8B-B14F-4D97-AF65-F5344CB8AC3E}">
        <p14:creationId xmlns:p14="http://schemas.microsoft.com/office/powerpoint/2010/main" val="2468269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YOLO Pipeline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General Architecture of YOLO (Fast, Tiny, v1, v2,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1BFA4B92-EEFE-4133-AD60-399848815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 y="2418339"/>
            <a:ext cx="8575674" cy="2502915"/>
          </a:xfrm>
          <a:prstGeom prst="rect">
            <a:avLst/>
          </a:prstGeom>
        </p:spPr>
      </p:pic>
    </p:spTree>
    <p:extLst>
      <p:ext uri="{BB962C8B-B14F-4D97-AF65-F5344CB8AC3E}">
        <p14:creationId xmlns:p14="http://schemas.microsoft.com/office/powerpoint/2010/main" val="38292319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Architecture</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Loss Function</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Training</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Evaluation</a:t>
            </a:r>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Model</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extLst>
      <p:ext uri="{BB962C8B-B14F-4D97-AF65-F5344CB8AC3E}">
        <p14:creationId xmlns:p14="http://schemas.microsoft.com/office/powerpoint/2010/main" val="11974752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ημερομηνίας 2">
            <a:extLst>
              <a:ext uri="{FF2B5EF4-FFF2-40B4-BE49-F238E27FC236}">
                <a16:creationId xmlns:a16="http://schemas.microsoft.com/office/drawing/2014/main" id="{1BA9FD0B-A779-4384-9692-460EF5076B54}"/>
              </a:ext>
            </a:extLst>
          </p:cNvPr>
          <p:cNvSpPr>
            <a:spLocks noGrp="1"/>
          </p:cNvSpPr>
          <p:nvPr>
            <p:ph type="dt" idx="10"/>
          </p:nvPr>
        </p:nvSpPr>
        <p:spPr/>
        <p:txBody>
          <a:bodyPr/>
          <a:lstStyle/>
          <a:p>
            <a:pPr>
              <a:defRPr/>
            </a:pPr>
            <a:fld id="{E7EBD80C-F759-47C0-B8CE-125686B953FC}" type="datetime1">
              <a:rPr lang="el-GR" altLang="en-US" smtClean="0"/>
              <a:t>28/6/2021</a:t>
            </a:fld>
            <a:endParaRPr lang="en-US" altLang="en-US"/>
          </a:p>
        </p:txBody>
      </p:sp>
      <p:sp>
        <p:nvSpPr>
          <p:cNvPr id="4" name="Θέση υποσέλιδου 3">
            <a:extLst>
              <a:ext uri="{FF2B5EF4-FFF2-40B4-BE49-F238E27FC236}">
                <a16:creationId xmlns:a16="http://schemas.microsoft.com/office/drawing/2014/main" id="{E845F8E4-9127-48BA-9CE3-328653D29C25}"/>
              </a:ext>
            </a:extLst>
          </p:cNvPr>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Θέση αριθμού διαφάνειας 4">
            <a:extLst>
              <a:ext uri="{FF2B5EF4-FFF2-40B4-BE49-F238E27FC236}">
                <a16:creationId xmlns:a16="http://schemas.microsoft.com/office/drawing/2014/main" id="{D14244A5-C951-4C92-9E4D-71ACD33509B8}"/>
              </a:ext>
            </a:extLst>
          </p:cNvPr>
          <p:cNvSpPr>
            <a:spLocks noGrp="1"/>
          </p:cNvSpPr>
          <p:nvPr>
            <p:ph type="sldNum" idx="12"/>
          </p:nvPr>
        </p:nvSpPr>
        <p:spPr/>
        <p:txBody>
          <a:bodyPr/>
          <a:lstStyle/>
          <a:p>
            <a:pPr>
              <a:defRPr/>
            </a:pPr>
            <a:fld id="{A14E5853-4A2F-4836-AD05-ECCC0E4103DA}" type="slidenum">
              <a:rPr lang="en-US" altLang="en-US" smtClean="0"/>
              <a:pPr>
                <a:defRPr/>
              </a:pPr>
              <a:t>19</a:t>
            </a:fld>
            <a:endParaRPr lang="en-US" altLang="en-US"/>
          </a:p>
        </p:txBody>
      </p:sp>
      <p:pic>
        <p:nvPicPr>
          <p:cNvPr id="7" name="Εικόνα 6">
            <a:extLst>
              <a:ext uri="{FF2B5EF4-FFF2-40B4-BE49-F238E27FC236}">
                <a16:creationId xmlns:a16="http://schemas.microsoft.com/office/drawing/2014/main" id="{B25F9B18-8EFF-4D63-A3A1-D9B8682FC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5" y="685800"/>
            <a:ext cx="9887267" cy="5128260"/>
          </a:xfrm>
          <a:prstGeom prst="rect">
            <a:avLst/>
          </a:prstGeom>
        </p:spPr>
      </p:pic>
      <p:sp>
        <p:nvSpPr>
          <p:cNvPr id="8" name="TextBox 7">
            <a:extLst>
              <a:ext uri="{FF2B5EF4-FFF2-40B4-BE49-F238E27FC236}">
                <a16:creationId xmlns:a16="http://schemas.microsoft.com/office/drawing/2014/main" id="{35C205D6-A74C-4D82-AEEE-36A124C5D04A}"/>
              </a:ext>
            </a:extLst>
          </p:cNvPr>
          <p:cNvSpPr txBox="1"/>
          <p:nvPr/>
        </p:nvSpPr>
        <p:spPr>
          <a:xfrm>
            <a:off x="3440112" y="5814060"/>
            <a:ext cx="3478068"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Mean Average Precision in the COCO dataset</a:t>
            </a:r>
          </a:p>
        </p:txBody>
      </p:sp>
      <p:sp>
        <p:nvSpPr>
          <p:cNvPr id="11" name="Rectangle 1">
            <a:extLst>
              <a:ext uri="{FF2B5EF4-FFF2-40B4-BE49-F238E27FC236}">
                <a16:creationId xmlns:a16="http://schemas.microsoft.com/office/drawing/2014/main" id="{33AD267E-3F71-4538-A63E-894B2E63D654}"/>
              </a:ext>
            </a:extLst>
          </p:cNvPr>
          <p:cNvSpPr txBox="1">
            <a:spLocks noChangeArrowheads="1"/>
          </p:cNvSpPr>
          <p:nvPr/>
        </p:nvSpPr>
        <p:spPr bwMode="auto">
          <a:xfrm>
            <a:off x="0" y="0"/>
            <a:ext cx="100806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ctr" anchorCtr="0" compatLnSpc="1">
            <a:prstTxWarp prst="textNoShape">
              <a:avLst/>
            </a:prstTxWarp>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Why </a:t>
            </a: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152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Θέση περιεχομένου 33">
            <a:extLst>
              <a:ext uri="{FF2B5EF4-FFF2-40B4-BE49-F238E27FC236}">
                <a16:creationId xmlns:a16="http://schemas.microsoft.com/office/drawing/2014/main" id="{D2A00B2B-A421-4DB7-B08C-9E129B2826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080625" cy="7559675"/>
          </a:xfrm>
        </p:spPr>
      </p:pic>
      <p:sp>
        <p:nvSpPr>
          <p:cNvPr id="36" name="TextBox 35">
            <a:extLst>
              <a:ext uri="{FF2B5EF4-FFF2-40B4-BE49-F238E27FC236}">
                <a16:creationId xmlns:a16="http://schemas.microsoft.com/office/drawing/2014/main" id="{4389D523-F540-4E21-9173-3C55ACDB506A}"/>
              </a:ext>
            </a:extLst>
          </p:cNvPr>
          <p:cNvSpPr txBox="1"/>
          <p:nvPr/>
        </p:nvSpPr>
        <p:spPr>
          <a:xfrm>
            <a:off x="239712" y="350837"/>
            <a:ext cx="9448800" cy="1054263"/>
          </a:xfrm>
          <a:prstGeom prst="rect">
            <a:avLst/>
          </a:prstGeom>
          <a:noFill/>
        </p:spPr>
        <p:txBody>
          <a:bodyPr wrap="square">
            <a:spAutoFit/>
          </a:bodyPr>
          <a:lstStyle/>
          <a:p>
            <a:pPr marL="228600" marR="0" algn="ctr">
              <a:lnSpc>
                <a:spcPct val="115000"/>
              </a:lnSpc>
              <a:spcBef>
                <a:spcPts val="0"/>
              </a:spcBef>
              <a:spcAft>
                <a:spcPts val="1000"/>
              </a:spcAft>
            </a:pPr>
            <a:r>
              <a:rPr lang="en-US" sz="28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Comparison of Artificial Intelligence systems for the detection of objects on UAV-based images.</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E7062C47-40A1-4299-90CD-902E241EB9AA}"/>
              </a:ext>
            </a:extLst>
          </p:cNvPr>
          <p:cNvSpPr txBox="1"/>
          <p:nvPr/>
        </p:nvSpPr>
        <p:spPr>
          <a:xfrm>
            <a:off x="163512" y="5639178"/>
            <a:ext cx="3908442" cy="1569660"/>
          </a:xfrm>
          <a:prstGeom prst="rect">
            <a:avLst/>
          </a:prstGeom>
          <a:noFill/>
        </p:spPr>
        <p:txBody>
          <a:bodyPr wrap="none" rtlCol="0">
            <a:spAutoFit/>
          </a:bodyPr>
          <a:lstStyle/>
          <a:p>
            <a:r>
              <a:rPr lang="en-US" sz="2400" dirty="0" err="1">
                <a:solidFill>
                  <a:schemeClr val="bg1"/>
                </a:solidFill>
                <a:latin typeface="Times New Roman" panose="02020603050405020304" pitchFamily="18" charset="0"/>
                <a:cs typeface="Times New Roman" panose="02020603050405020304" pitchFamily="18" charset="0"/>
              </a:rPr>
              <a:t>Trimas</a:t>
            </a:r>
            <a:r>
              <a:rPr lang="en-US" sz="2400" dirty="0">
                <a:solidFill>
                  <a:schemeClr val="bg1"/>
                </a:solidFill>
                <a:latin typeface="Times New Roman" panose="02020603050405020304" pitchFamily="18" charset="0"/>
                <a:cs typeface="Times New Roman" panose="02020603050405020304" pitchFamily="18" charset="0"/>
              </a:rPr>
              <a:t> Christos</a:t>
            </a:r>
          </a:p>
          <a:p>
            <a:r>
              <a:rPr lang="en-US" sz="2400" dirty="0" err="1">
                <a:solidFill>
                  <a:schemeClr val="bg1"/>
                </a:solidFill>
                <a:latin typeface="Times New Roman" panose="02020603050405020304" pitchFamily="18" charset="0"/>
                <a:cs typeface="Times New Roman" panose="02020603050405020304" pitchFamily="18" charset="0"/>
              </a:rPr>
              <a:t>Zervakis</a:t>
            </a:r>
            <a:r>
              <a:rPr lang="en-US" sz="2400" dirty="0">
                <a:solidFill>
                  <a:schemeClr val="bg1"/>
                </a:solidFill>
                <a:latin typeface="Times New Roman" panose="02020603050405020304" pitchFamily="18" charset="0"/>
                <a:cs typeface="Times New Roman" panose="02020603050405020304" pitchFamily="18" charset="0"/>
              </a:rPr>
              <a:t> Michael (supervisor)</a:t>
            </a:r>
          </a:p>
          <a:p>
            <a:r>
              <a:rPr lang="en-US" sz="2400" dirty="0" err="1">
                <a:solidFill>
                  <a:schemeClr val="bg1"/>
                </a:solidFill>
                <a:latin typeface="Times New Roman" panose="02020603050405020304" pitchFamily="18" charset="0"/>
                <a:cs typeface="Times New Roman" panose="02020603050405020304" pitchFamily="18" charset="0"/>
              </a:rPr>
              <a:t>Lagoudakis</a:t>
            </a:r>
            <a:r>
              <a:rPr lang="en-US" sz="2400" dirty="0">
                <a:solidFill>
                  <a:schemeClr val="bg1"/>
                </a:solidFill>
                <a:latin typeface="Times New Roman" panose="02020603050405020304" pitchFamily="18" charset="0"/>
                <a:cs typeface="Times New Roman" panose="02020603050405020304" pitchFamily="18" charset="0"/>
              </a:rPr>
              <a:t> Michael</a:t>
            </a:r>
          </a:p>
          <a:p>
            <a:r>
              <a:rPr lang="en-US" sz="2400" dirty="0">
                <a:solidFill>
                  <a:schemeClr val="bg1"/>
                </a:solidFill>
                <a:latin typeface="Times New Roman" panose="02020603050405020304" pitchFamily="18" charset="0"/>
                <a:cs typeface="Times New Roman" panose="02020603050405020304" pitchFamily="18" charset="0"/>
              </a:rPr>
              <a:t>Petrakis </a:t>
            </a:r>
            <a:r>
              <a:rPr lang="en-US" sz="2400" dirty="0" err="1">
                <a:solidFill>
                  <a:schemeClr val="bg1"/>
                </a:solidFill>
                <a:latin typeface="Times New Roman" panose="02020603050405020304" pitchFamily="18" charset="0"/>
                <a:cs typeface="Times New Roman" panose="02020603050405020304" pitchFamily="18" charset="0"/>
              </a:rPr>
              <a:t>Euripidis</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38" name="Picture 1">
            <a:extLst>
              <a:ext uri="{FF2B5EF4-FFF2-40B4-BE49-F238E27FC236}">
                <a16:creationId xmlns:a16="http://schemas.microsoft.com/office/drawing/2014/main" id="{B4CD7D33-5E51-4CB3-A140-8A9B43EB4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7272" y="6539472"/>
            <a:ext cx="2095500" cy="1057275"/>
          </a:xfrm>
          <a:prstGeom prst="rect">
            <a:avLst/>
          </a:prstGeom>
        </p:spPr>
      </p:pic>
    </p:spTree>
    <p:extLst>
      <p:ext uri="{BB962C8B-B14F-4D97-AF65-F5344CB8AC3E}">
        <p14:creationId xmlns:p14="http://schemas.microsoft.com/office/powerpoint/2010/main" val="736198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pic>
        <p:nvPicPr>
          <p:cNvPr id="11" name="Εικόνα 10">
            <a:extLst>
              <a:ext uri="{FF2B5EF4-FFF2-40B4-BE49-F238E27FC236}">
                <a16:creationId xmlns:a16="http://schemas.microsoft.com/office/drawing/2014/main" id="{38063A54-2552-4DF0-935B-147FA7E94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12" y="960437"/>
            <a:ext cx="8428265" cy="2133600"/>
          </a:xfrm>
          <a:prstGeom prst="rect">
            <a:avLst/>
          </a:prstGeom>
        </p:spPr>
      </p:pic>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031325"/>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The one stage </a:t>
            </a:r>
            <a:r>
              <a:rPr lang="en-US" sz="1800" dirty="0" err="1">
                <a:effectLst/>
                <a:latin typeface="Times New Roman" panose="02020603050405020304" pitchFamily="18" charset="0"/>
                <a:ea typeface="Calibri" panose="020F0502020204030204" pitchFamily="34" charset="0"/>
              </a:rPr>
              <a:t>RetinaNetwork</a:t>
            </a:r>
            <a:r>
              <a:rPr lang="en-US" sz="1800" dirty="0">
                <a:effectLst/>
                <a:latin typeface="Times New Roman" panose="02020603050405020304" pitchFamily="18" charset="0"/>
                <a:ea typeface="Calibri" panose="020F0502020204030204" pitchFamily="34" charset="0"/>
              </a:rPr>
              <a:t> architecture, uses a Feature Pyramid Network on top of a feedforward </a:t>
            </a:r>
            <a:r>
              <a:rPr lang="en-US" sz="1800" dirty="0" err="1">
                <a:effectLst/>
                <a:latin typeface="Times New Roman" panose="02020603050405020304" pitchFamily="18" charset="0"/>
                <a:ea typeface="Calibri" panose="020F0502020204030204" pitchFamily="34" charset="0"/>
              </a:rPr>
              <a:t>ResNet</a:t>
            </a:r>
            <a:r>
              <a:rPr lang="en-US" sz="1800" dirty="0">
                <a:effectLst/>
                <a:latin typeface="Times New Roman" panose="02020603050405020304" pitchFamily="18" charset="0"/>
                <a:ea typeface="Calibri" panose="020F0502020204030204" pitchFamily="34" charset="0"/>
              </a:rPr>
              <a:t> architecture as backbone, in order to generate a rich, multi-scale convolutional feature pyramid.</a:t>
            </a:r>
          </a:p>
          <a:p>
            <a:endParaRPr lang="en-US" dirty="0">
              <a:latin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Two Fully Connected Network (top for classification, bottom for box regression) are attached to each FPN level and the parameters of this subnet are shared across all pyramid levels.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1537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Backbone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pic>
        <p:nvPicPr>
          <p:cNvPr id="11" name="Εικόνα 10">
            <a:extLst>
              <a:ext uri="{FF2B5EF4-FFF2-40B4-BE49-F238E27FC236}">
                <a16:creationId xmlns:a16="http://schemas.microsoft.com/office/drawing/2014/main" id="{38063A54-2552-4DF0-935B-147FA7E94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12" y="960437"/>
            <a:ext cx="8428265" cy="2133600"/>
          </a:xfrm>
          <a:prstGeom prst="rect">
            <a:avLst/>
          </a:prstGeom>
        </p:spPr>
      </p:pic>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backbone is necessary for computing a convolutional feature map over the entire image. It consists of an encoder (a residual network e.g. ResNet50) and a Feature Pyramid Network.</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original image is applied as an input to the encoder, which processes the image through convolutional kernels and generates deep features.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Our case a ResNet50 is used as encoder(bottom-up pathway).</a:t>
            </a:r>
          </a:p>
        </p:txBody>
      </p:sp>
    </p:spTree>
    <p:extLst>
      <p:ext uri="{BB962C8B-B14F-4D97-AF65-F5344CB8AC3E}">
        <p14:creationId xmlns:p14="http://schemas.microsoft.com/office/powerpoint/2010/main" val="30484173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ResNet50</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585323"/>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Composed of many convolutional layers.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ResNet50 that </a:t>
            </a:r>
            <a:r>
              <a:rPr lang="en-US" dirty="0" err="1">
                <a:latin typeface="Times New Roman" panose="02020603050405020304" pitchFamily="18" charset="0"/>
                <a:cs typeface="Times New Roman" panose="02020603050405020304" pitchFamily="18" charset="0"/>
              </a:rPr>
              <a:t>RetinaNet</a:t>
            </a:r>
            <a:r>
              <a:rPr lang="en-US" dirty="0">
                <a:latin typeface="Times New Roman" panose="02020603050405020304" pitchFamily="18" charset="0"/>
                <a:cs typeface="Times New Roman" panose="02020603050405020304" pitchFamily="18" charset="0"/>
              </a:rPr>
              <a:t> utilizes does not contain the last average pooling layer, the fully connected layer and the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layer.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Moving from the bottom to the top, the spatial dimensions are reduced by half.</a:t>
            </a:r>
          </a:p>
        </p:txBody>
      </p:sp>
      <p:pic>
        <p:nvPicPr>
          <p:cNvPr id="8" name="Εικόνα 7">
            <a:extLst>
              <a:ext uri="{FF2B5EF4-FFF2-40B4-BE49-F238E27FC236}">
                <a16:creationId xmlns:a16="http://schemas.microsoft.com/office/drawing/2014/main" id="{97409DBE-D0FA-4CB6-BDD8-FAD05E66C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513" y="349179"/>
            <a:ext cx="5414926" cy="4040257"/>
          </a:xfrm>
          <a:prstGeom prst="rect">
            <a:avLst/>
          </a:prstGeom>
        </p:spPr>
      </p:pic>
    </p:spTree>
    <p:extLst>
      <p:ext uri="{BB962C8B-B14F-4D97-AF65-F5344CB8AC3E}">
        <p14:creationId xmlns:p14="http://schemas.microsoft.com/office/powerpoint/2010/main" val="38887696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FPN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1754326"/>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each feature map, the FPN up-samples the spatial resolution of the input feature map by a factor of two, and the up-sampled map is then merged with the corresponding bottom-up map, which undergoes a 1x1 convolution to reduce channel dimension by element-wise addition.</a:t>
            </a:r>
          </a:p>
        </p:txBody>
      </p:sp>
      <p:pic>
        <p:nvPicPr>
          <p:cNvPr id="8" name="Εικόνα 7">
            <a:extLst>
              <a:ext uri="{FF2B5EF4-FFF2-40B4-BE49-F238E27FC236}">
                <a16:creationId xmlns:a16="http://schemas.microsoft.com/office/drawing/2014/main" id="{97409DBE-D0FA-4CB6-BDD8-FAD05E66C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513" y="349179"/>
            <a:ext cx="5414926" cy="4040257"/>
          </a:xfrm>
          <a:prstGeom prst="rect">
            <a:avLst/>
          </a:prstGeom>
        </p:spPr>
      </p:pic>
    </p:spTree>
    <p:extLst>
      <p:ext uri="{BB962C8B-B14F-4D97-AF65-F5344CB8AC3E}">
        <p14:creationId xmlns:p14="http://schemas.microsoft.com/office/powerpoint/2010/main" val="28149482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Classification Net</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627437"/>
            <a:ext cx="8839200"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Predicts the probability of object presence at each spatial position for each of the A anchors and K object classes.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small FCN attached to each FPN level. Parameters are shared across all pyramids levels.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Design:</a:t>
            </a:r>
            <a:r>
              <a:rPr lang="en-US" dirty="0">
                <a:latin typeface="Times New Roman" panose="02020603050405020304" pitchFamily="18" charset="0"/>
                <a:cs typeface="Times New Roman" panose="02020603050405020304" pitchFamily="18" charset="0"/>
              </a:rPr>
              <a:t> As input a feature map with C(256) channels from a pyramid </a:t>
            </a:r>
            <a:r>
              <a:rPr lang="en-US" dirty="0" err="1">
                <a:latin typeface="Times New Roman" panose="02020603050405020304" pitchFamily="18" charset="0"/>
                <a:cs typeface="Times New Roman" panose="02020603050405020304" pitchFamily="18" charset="0"/>
              </a:rPr>
              <a:t>lvl</a:t>
            </a:r>
            <a:r>
              <a:rPr lang="en-US" dirty="0">
                <a:latin typeface="Times New Roman" panose="02020603050405020304" pitchFamily="18" charset="0"/>
                <a:cs typeface="Times New Roman" panose="02020603050405020304" pitchFamily="18" charset="0"/>
              </a:rPr>
              <a:t>. Applies four 3x3 conv layers, each with C filters and followed by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activations, followed by a 3x3 conv layer with KA filters. Last layer, sigmoid activation attached to output the KA predictions per spatial location.</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77A0FA81-B0AB-443A-A22D-79C38CBB4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33" y="685800"/>
            <a:ext cx="5545757" cy="2867024"/>
          </a:xfrm>
          <a:prstGeom prst="rect">
            <a:avLst/>
          </a:prstGeom>
        </p:spPr>
      </p:pic>
    </p:spTree>
    <p:extLst>
      <p:ext uri="{BB962C8B-B14F-4D97-AF65-F5344CB8AC3E}">
        <p14:creationId xmlns:p14="http://schemas.microsoft.com/office/powerpoint/2010/main" val="10727511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Bounding Box Regression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627437"/>
            <a:ext cx="88392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Identical design, ends in 4A linear outputs per spatial location.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Predicts the relative offset between anchor and the ground truth box.</a:t>
            </a:r>
          </a:p>
          <a:p>
            <a:endParaRPr lang="en-US"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77A0FA81-B0AB-443A-A22D-79C38CBB4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33" y="685800"/>
            <a:ext cx="5545757" cy="2867024"/>
          </a:xfrm>
          <a:prstGeom prst="rect">
            <a:avLst/>
          </a:prstGeom>
        </p:spPr>
      </p:pic>
    </p:spTree>
    <p:extLst>
      <p:ext uri="{BB962C8B-B14F-4D97-AF65-F5344CB8AC3E}">
        <p14:creationId xmlns:p14="http://schemas.microsoft.com/office/powerpoint/2010/main" val="29622987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Classification Loss Function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RetinaNet uses a modified cross-entropy (CE) loss function, called </a:t>
                </a:r>
                <a:r>
                  <a:rPr lang="en-US" b="1" dirty="0">
                    <a:latin typeface="Times New Roman" panose="02020603050405020304" pitchFamily="18" charset="0"/>
                    <a:cs typeface="Times New Roman" panose="02020603050405020304" pitchFamily="18" charset="0"/>
                  </a:rPr>
                  <a:t>Focal Loss</a:t>
                </a:r>
                <a:r>
                  <a:rPr lang="en-US" dirty="0">
                    <a:latin typeface="Times New Roman" panose="02020603050405020304" pitchFamily="18" charset="0"/>
                    <a:cs typeface="Times New Roman" panose="02020603050405020304" pitchFamily="18" charset="0"/>
                  </a:rPr>
                  <a:t>, that reduces the contribution from easy examples and increases the importance of correcting misclassified examples.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Focal Loss:</a:t>
                </a:r>
              </a:p>
              <a:p>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𝐹𝐿</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e>
                      </m:d>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𝑎</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l-GR"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e>
                          </m:d>
                        </m:e>
                        <m:sup>
                          <m:r>
                            <a:rPr lang="el-GR" sz="1800" i="1">
                              <a:effectLst/>
                              <a:latin typeface="Cambria Math" panose="02040503050406030204" pitchFamily="18" charset="0"/>
                              <a:ea typeface="Calibri" panose="020F0502020204030204" pitchFamily="34" charset="0"/>
                              <a:cs typeface="Times New Roman" panose="02020603050405020304" pitchFamily="18" charset="0"/>
                            </a:rPr>
                            <m:t>𝛾</m:t>
                          </m:r>
                        </m:sup>
                      </m:sSup>
                      <m:r>
                        <m:rPr>
                          <m:sty m:val="p"/>
                        </m:rPr>
                        <a:rPr lang="el-GR" sz="1800">
                          <a:effectLst/>
                          <a:latin typeface="Cambria Math" panose="02040503050406030204" pitchFamily="18" charset="0"/>
                          <a:ea typeface="Calibri" panose="020F0502020204030204" pitchFamily="34" charset="0"/>
                          <a:cs typeface="Times New Roman" panose="02020603050405020304" pitchFamily="18" charset="0"/>
                        </a:rPr>
                        <m:t>log</m:t>
                      </m:r>
                      <m:r>
                        <a:rPr lang="el-GR" sz="1800">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l-GR"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620712" y="960437"/>
                <a:ext cx="8839200" cy="2585323"/>
              </a:xfrm>
              <a:prstGeom prst="rect">
                <a:avLst/>
              </a:prstGeom>
              <a:blipFill>
                <a:blip r:embed="rId3"/>
                <a:stretch>
                  <a:fillRect l="-621" t="-1415"/>
                </a:stretch>
              </a:blipFill>
            </p:spPr>
            <p:txBody>
              <a:bodyPr/>
              <a:lstStyle/>
              <a:p>
                <a:r>
                  <a:rPr lang="en-US">
                    <a:noFill/>
                  </a:rPr>
                  <a:t> </a:t>
                </a:r>
              </a:p>
            </p:txBody>
          </p:sp>
        </mc:Fallback>
      </mc:AlternateContent>
      <p:pic>
        <p:nvPicPr>
          <p:cNvPr id="7" name="Εικόνα 6">
            <a:extLst>
              <a:ext uri="{FF2B5EF4-FFF2-40B4-BE49-F238E27FC236}">
                <a16:creationId xmlns:a16="http://schemas.microsoft.com/office/drawing/2014/main" id="{E89066EF-D7E9-480B-BB41-0F97A95BF3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311" y="3170237"/>
            <a:ext cx="6486215" cy="3200400"/>
          </a:xfrm>
          <a:prstGeom prst="rect">
            <a:avLst/>
          </a:prstGeom>
        </p:spPr>
      </p:pic>
    </p:spTree>
    <p:extLst>
      <p:ext uri="{BB962C8B-B14F-4D97-AF65-F5344CB8AC3E}">
        <p14:creationId xmlns:p14="http://schemas.microsoft.com/office/powerpoint/2010/main" val="16317944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Regression Loss Function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D6B7C95-7824-4425-9A31-2B0C292303D8}"/>
                  </a:ext>
                </a:extLst>
              </p:cNvPr>
              <p:cNvSpPr txBox="1"/>
              <p:nvPr/>
            </p:nvSpPr>
            <p:spPr>
              <a:xfrm>
                <a:off x="606723" y="808037"/>
                <a:ext cx="8839200" cy="333399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bbox</a:t>
                </a:r>
                <a:r>
                  <a:rPr lang="en-US" dirty="0">
                    <a:latin typeface="Times New Roman" panose="02020603050405020304" pitchFamily="18" charset="0"/>
                    <a:cs typeface="Times New Roman" panose="02020603050405020304" pitchFamily="18" charset="0"/>
                  </a:rPr>
                  <a:t> regression network uses smooth L1(least absolute deviation or least absolute error) as loss function.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Goal: </a:t>
                </a:r>
                <a:r>
                  <a:rPr lang="en-US" dirty="0">
                    <a:latin typeface="Times New Roman" panose="02020603050405020304" pitchFamily="18" charset="0"/>
                    <a:cs typeface="Times New Roman" panose="02020603050405020304" pitchFamily="18" charset="0"/>
                  </a:rPr>
                  <a:t>Minimize the absolute difference between the target value and the estimated value.</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Smooth L1:</a:t>
                </a:r>
              </a:p>
              <a:p>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𝑠𝐿</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1=</m:t>
                      </m:r>
                      <m:d>
                        <m:dPr>
                          <m:begChr m:val="{"/>
                          <m:endChr m:val=""/>
                          <m:ctrlPr>
                            <a:rPr lang="el-GR" sz="1800" i="1" smtClean="0">
                              <a:effectLst/>
                              <a:latin typeface="Cambria Math" panose="02040503050406030204" pitchFamily="18" charset="0"/>
                              <a:cs typeface="Times New Roman" panose="02020603050405020304" pitchFamily="18" charset="0"/>
                            </a:rPr>
                          </m:ctrlPr>
                        </m:dPr>
                        <m:e>
                          <m:eqArr>
                            <m:eqArrPr>
                              <m:ctrlPr>
                                <a:rPr lang="el-GR" sz="1800" i="1" smtClean="0">
                                  <a:effectLst/>
                                  <a:latin typeface="Cambria Math" panose="02040503050406030204" pitchFamily="18" charset="0"/>
                                  <a:cs typeface="Times New Roman" panose="02020603050405020304" pitchFamily="18" charset="0"/>
                                </a:rPr>
                              </m:ctrlPr>
                            </m:eqArrPr>
                            <m:e>
                              <m:d>
                                <m:dPr>
                                  <m:begChr m:val="|"/>
                                  <m:endChr m:val="|"/>
                                  <m:ctrlPr>
                                    <a:rPr lang="el-GR" sz="1800" i="1" smtClean="0">
                                      <a:effectLst/>
                                      <a:latin typeface="Cambria Math" panose="02040503050406030204" pitchFamily="18" charset="0"/>
                                      <a:cs typeface="Times New Roman" panose="02020603050405020304" pitchFamily="18" charset="0"/>
                                    </a:rPr>
                                  </m:ctrlPr>
                                </m:dPr>
                                <m:e>
                                  <m:r>
                                    <m:rPr>
                                      <m:sty m:val="p"/>
                                    </m:rPr>
                                    <a:rPr lang="en-US" sz="1800" b="0" i="0" smtClean="0">
                                      <a:effectLst/>
                                      <a:latin typeface="Cambria Math" panose="02040503050406030204" pitchFamily="18" charset="0"/>
                                      <a:cs typeface="Times New Roman" panose="02020603050405020304" pitchFamily="18" charset="0"/>
                                    </a:rPr>
                                    <m:t>x</m:t>
                                  </m:r>
                                </m:e>
                              </m:d>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𝑖𝑓</m:t>
                              </m:r>
                              <m:r>
                                <a:rPr lang="en-US" sz="1800" b="0" i="1" smtClean="0">
                                  <a:effectLst/>
                                  <a:latin typeface="Cambria Math" panose="02040503050406030204" pitchFamily="18" charset="0"/>
                                  <a:cs typeface="Times New Roman" panose="02020603050405020304" pitchFamily="18" charset="0"/>
                                </a:rPr>
                                <m:t>  </m:t>
                              </m:r>
                              <m:d>
                                <m:dPr>
                                  <m:begChr m:val="|"/>
                                  <m:endChr m:val="|"/>
                                  <m:ctrlPr>
                                    <a:rPr lang="el-GR" i="1">
                                      <a:latin typeface="Cambria Math" panose="02040503050406030204" pitchFamily="18" charset="0"/>
                                      <a:cs typeface="Times New Roman" panose="02020603050405020304" pitchFamily="18" charset="0"/>
                                    </a:rPr>
                                  </m:ctrlPr>
                                </m:dPr>
                                <m:e>
                                  <m:r>
                                    <m:rPr>
                                      <m:sty m:val="p"/>
                                    </m:rPr>
                                    <a:rPr lang="en-US">
                                      <a:latin typeface="Cambria Math" panose="02040503050406030204" pitchFamily="18" charset="0"/>
                                      <a:cs typeface="Times New Roman" panose="02020603050405020304" pitchFamily="18" charset="0"/>
                                    </a:rPr>
                                    <m:t>x</m:t>
                                  </m:r>
                                </m:e>
                              </m:d>
                              <m:r>
                                <a:rPr lang="en-US" b="0" i="1" smtClean="0">
                                  <a:latin typeface="Cambria Math" panose="02040503050406030204" pitchFamily="18" charset="0"/>
                                  <a:cs typeface="Times New Roman" panose="02020603050405020304" pitchFamily="18" charset="0"/>
                                </a:rPr>
                                <m:t>&gt;</m:t>
                              </m:r>
                              <m:r>
                                <a:rPr lang="el-GR" b="0" i="1" smtClean="0">
                                  <a:latin typeface="Cambria Math" panose="02040503050406030204" pitchFamily="18" charset="0"/>
                                  <a:cs typeface="Times New Roman" panose="02020603050405020304" pitchFamily="18" charset="0"/>
                                </a:rPr>
                                <m:t>𝛼</m:t>
                              </m:r>
                            </m:e>
                            <m:e>
                              <m:f>
                                <m:fPr>
                                  <m:ctrlPr>
                                    <a:rPr lang="el-GR" sz="1800" i="1" smtClean="0">
                                      <a:effectLst/>
                                      <a:latin typeface="Cambria Math" panose="02040503050406030204" pitchFamily="18" charset="0"/>
                                      <a:cs typeface="Times New Roman" panose="02020603050405020304" pitchFamily="18" charset="0"/>
                                    </a:rPr>
                                  </m:ctrlPr>
                                </m:fPr>
                                <m:num>
                                  <m:r>
                                    <a:rPr lang="en-US" sz="1800" b="0" i="1" smtClean="0">
                                      <a:effectLst/>
                                      <a:latin typeface="Cambria Math" panose="02040503050406030204" pitchFamily="18" charset="0"/>
                                      <a:cs typeface="Times New Roman" panose="02020603050405020304" pitchFamily="18" charset="0"/>
                                    </a:rPr>
                                    <m:t>1</m:t>
                                  </m:r>
                                </m:num>
                                <m:den>
                                  <m:d>
                                    <m:dPr>
                                      <m:begChr m:val="|"/>
                                      <m:endChr m:val="|"/>
                                      <m:ctrlPr>
                                        <a:rPr lang="el-GR" i="1">
                                          <a:latin typeface="Cambria Math" panose="02040503050406030204" pitchFamily="18" charset="0"/>
                                          <a:cs typeface="Times New Roman" panose="02020603050405020304" pitchFamily="18" charset="0"/>
                                        </a:rPr>
                                      </m:ctrlPr>
                                    </m:dPr>
                                    <m:e>
                                      <m:r>
                                        <m:rPr>
                                          <m:sty m:val="p"/>
                                        </m:rPr>
                                        <a:rPr lang="el-GR" b="0" i="0" smtClean="0">
                                          <a:latin typeface="Cambria Math" panose="02040503050406030204" pitchFamily="18" charset="0"/>
                                          <a:cs typeface="Times New Roman" panose="02020603050405020304" pitchFamily="18" charset="0"/>
                                        </a:rPr>
                                        <m:t>α</m:t>
                                      </m:r>
                                    </m:e>
                                  </m:d>
                                </m:den>
                              </m:f>
                              <m:sSup>
                                <m:sSupPr>
                                  <m:ctrlPr>
                                    <a:rPr lang="en-US" sz="1800" b="0" i="1" smtClean="0">
                                      <a:effectLst/>
                                      <a:latin typeface="Cambria Math" panose="02040503050406030204" pitchFamily="18" charset="0"/>
                                      <a:cs typeface="Times New Roman" panose="02020603050405020304" pitchFamily="18" charset="0"/>
                                    </a:rPr>
                                  </m:ctrlPr>
                                </m:sSupPr>
                                <m:e>
                                  <m:r>
                                    <a:rPr lang="en-US" sz="1800" b="0" i="1" smtClean="0">
                                      <a:effectLst/>
                                      <a:latin typeface="Cambria Math" panose="02040503050406030204" pitchFamily="18" charset="0"/>
                                      <a:cs typeface="Times New Roman" panose="02020603050405020304" pitchFamily="18" charset="0"/>
                                    </a:rPr>
                                    <m:t>𝑥</m:t>
                                  </m:r>
                                </m:e>
                                <m:sup>
                                  <m:r>
                                    <a:rPr lang="en-US" sz="1800" b="0" i="1" smtClean="0">
                                      <a:effectLst/>
                                      <a:latin typeface="Cambria Math" panose="02040503050406030204" pitchFamily="18" charset="0"/>
                                      <a:cs typeface="Times New Roman" panose="02020603050405020304" pitchFamily="18" charset="0"/>
                                    </a:rPr>
                                    <m:t>2</m:t>
                                  </m:r>
                                </m:sup>
                              </m:sSup>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𝑒𝑙𝑠𝑒</m:t>
                              </m:r>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𝑖𝑓</m:t>
                              </m:r>
                              <m:r>
                                <a:rPr lang="en-US" sz="1800" b="0" i="1" smtClean="0">
                                  <a:effectLst/>
                                  <a:latin typeface="Cambria Math" panose="02040503050406030204" pitchFamily="18" charset="0"/>
                                  <a:cs typeface="Times New Roman" panose="02020603050405020304" pitchFamily="18" charset="0"/>
                                </a:rPr>
                                <m:t>    </m:t>
                              </m:r>
                              <m:d>
                                <m:dPr>
                                  <m:begChr m:val="|"/>
                                  <m:endChr m:val="|"/>
                                  <m:ctrlPr>
                                    <a:rPr lang="el-GR" i="1">
                                      <a:latin typeface="Cambria Math" panose="02040503050406030204" pitchFamily="18" charset="0"/>
                                      <a:cs typeface="Times New Roman" panose="02020603050405020304" pitchFamily="18" charset="0"/>
                                    </a:rPr>
                                  </m:ctrlPr>
                                </m:dPr>
                                <m:e>
                                  <m:r>
                                    <m:rPr>
                                      <m:sty m:val="p"/>
                                    </m:rPr>
                                    <a:rPr lang="en-US">
                                      <a:latin typeface="Cambria Math" panose="02040503050406030204" pitchFamily="18" charset="0"/>
                                      <a:cs typeface="Times New Roman" panose="02020603050405020304" pitchFamily="18" charset="0"/>
                                    </a:rPr>
                                    <m:t>x</m:t>
                                  </m:r>
                                </m:e>
                              </m:d>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l-GR" b="0" i="1" smtClean="0">
                                  <a:latin typeface="Cambria Math" panose="02040503050406030204" pitchFamily="18" charset="0"/>
                                  <a:ea typeface="Cambria Math" panose="02040503050406030204" pitchFamily="18" charset="0"/>
                                  <a:cs typeface="Times New Roman" panose="02020603050405020304" pitchFamily="18" charset="0"/>
                                </a:rPr>
                                <m:t>𝛼</m:t>
                              </m:r>
                            </m:e>
                          </m:eqArr>
                        </m:e>
                      </m:d>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606723" y="808037"/>
                <a:ext cx="8839200" cy="3333990"/>
              </a:xfrm>
              <a:prstGeom prst="rect">
                <a:avLst/>
              </a:prstGeom>
              <a:blipFill>
                <a:blip r:embed="rId3"/>
                <a:stretch>
                  <a:fillRect l="-621" t="-1099"/>
                </a:stretch>
              </a:blipFill>
            </p:spPr>
            <p:txBody>
              <a:bodyPr/>
              <a:lstStyle/>
              <a:p>
                <a:r>
                  <a:rPr lang="en-US">
                    <a:noFill/>
                  </a:rPr>
                  <a:t> </a:t>
                </a:r>
              </a:p>
            </p:txBody>
          </p:sp>
        </mc:Fallback>
      </mc:AlternateContent>
      <p:pic>
        <p:nvPicPr>
          <p:cNvPr id="7" name="Εικόνα 6">
            <a:extLst>
              <a:ext uri="{FF2B5EF4-FFF2-40B4-BE49-F238E27FC236}">
                <a16:creationId xmlns:a16="http://schemas.microsoft.com/office/drawing/2014/main" id="{4BDCB13E-0CC7-40E3-B6C4-2A0119F6AE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8112" y="3764914"/>
            <a:ext cx="5256239" cy="2977371"/>
          </a:xfrm>
          <a:prstGeom prst="rect">
            <a:avLst/>
          </a:prstGeom>
        </p:spPr>
      </p:pic>
    </p:spTree>
    <p:extLst>
      <p:ext uri="{BB962C8B-B14F-4D97-AF65-F5344CB8AC3E}">
        <p14:creationId xmlns:p14="http://schemas.microsoft.com/office/powerpoint/2010/main" val="19031914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Dataset Description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06723" y="808037"/>
            <a:ext cx="8839200" cy="4801314"/>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Name: </a:t>
            </a:r>
            <a:r>
              <a:rPr lang="en-US" i="1" dirty="0">
                <a:latin typeface="Times New Roman" panose="02020603050405020304" pitchFamily="18" charset="0"/>
                <a:cs typeface="Times New Roman" panose="02020603050405020304" pitchFamily="18" charset="0"/>
              </a:rPr>
              <a:t>Stanford Drone Dataset.</a:t>
            </a:r>
          </a:p>
          <a:p>
            <a:endParaRPr lang="en-US" i="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Training annotations:</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Person (22673)</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Biker (11479)</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Car (1512)</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Bus (101)</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Dataset Format:</a:t>
            </a:r>
            <a:r>
              <a:rPr lang="en-US" dirty="0">
                <a:latin typeface="Times New Roman" panose="02020603050405020304" pitchFamily="18" charset="0"/>
                <a:cs typeface="Times New Roman" panose="02020603050405020304" pitchFamily="18" charset="0"/>
              </a:rPr>
              <a:t> Pascal VOC (path/to/image/, x1, y1, x2, y2, </a:t>
            </a:r>
            <a:r>
              <a:rPr lang="en-US" dirty="0" err="1">
                <a:latin typeface="Times New Roman" panose="02020603050405020304" pitchFamily="18" charset="0"/>
                <a:cs typeface="Times New Roman" panose="02020603050405020304" pitchFamily="18" charset="0"/>
              </a:rPr>
              <a:t>class_name</a:t>
            </a:r>
            <a:r>
              <a:rPr lang="en-US"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Test annotations:</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Person (5558)</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Biker (1204)</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Car (71)</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Bus (34)</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8463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Image Example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extLst>
      <p:ext uri="{BB962C8B-B14F-4D97-AF65-F5344CB8AC3E}">
        <p14:creationId xmlns:p14="http://schemas.microsoft.com/office/powerpoint/2010/main" val="512868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4" y="3887331"/>
            <a:ext cx="8575674" cy="280076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General Idea: </a:t>
            </a:r>
            <a:r>
              <a:rPr lang="en-US" sz="1600" dirty="0">
                <a:latin typeface="Times New Roman" panose="02020603050405020304" pitchFamily="18" charset="0"/>
                <a:cs typeface="Times New Roman" panose="02020603050405020304" pitchFamily="18" charset="0"/>
              </a:rPr>
              <a:t>Object detection = localization + classification.</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Two Stage detectors:</a:t>
            </a:r>
            <a:r>
              <a:rPr lang="en-US" sz="1600" dirty="0">
                <a:latin typeface="Times New Roman" panose="02020603050405020304" pitchFamily="18" charset="0"/>
                <a:cs typeface="Times New Roman" panose="02020603050405020304" pitchFamily="18" charset="0"/>
              </a:rPr>
              <a:t> First stage generates a sparse set of candidate proposals that should contain  all objects while filtering out the majority of negative locations. Second stage classifies the proposals into classes. Well known architectures are R-CNN, Fast/er R-CNN.</a:t>
            </a: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Single Stage detectors: </a:t>
            </a:r>
            <a:r>
              <a:rPr lang="en-US" sz="1600" dirty="0">
                <a:latin typeface="Times New Roman" panose="02020603050405020304" pitchFamily="18" charset="0"/>
                <a:cs typeface="Times New Roman" panose="02020603050405020304" pitchFamily="18" charset="0"/>
              </a:rPr>
              <a:t>Requires a single pass through the Neural Network and predicts all the bounding boxes in one go. They have been tuned for speed, but their accuracy trails that of two stage methods. Well known architectures are YOLO and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
        <p:nvSpPr>
          <p:cNvPr id="9" name="タイトル 8">
            <a:extLst>
              <a:ext uri="{FF2B5EF4-FFF2-40B4-BE49-F238E27FC236}">
                <a16:creationId xmlns:a16="http://schemas.microsoft.com/office/drawing/2014/main" id="{D94F2E2D-C1AC-4951-8F35-95D7123BD7ED}"/>
              </a:ext>
            </a:extLst>
          </p:cNvPr>
          <p:cNvSpPr txBox="1">
            <a:spLocks/>
          </p:cNvSpPr>
          <p:nvPr/>
        </p:nvSpPr>
        <p:spPr bwMode="auto">
          <a:xfrm>
            <a:off x="-1" y="-31508"/>
            <a:ext cx="10080625" cy="750083"/>
          </a:xfrm>
          <a:prstGeom prst="rect">
            <a:avLst/>
          </a:prstGeom>
          <a:solidFill>
            <a:srgbClr val="00B0F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r>
              <a:rPr kumimoji="1" lang="en-US" altLang="ja-JP" sz="2400" i="1" spc="300" dirty="0">
                <a:solidFill>
                  <a:schemeClr val="bg1"/>
                </a:solidFill>
                <a:latin typeface="Times New Roman" panose="02020603050405020304" pitchFamily="18" charset="0"/>
                <a:cs typeface="Times New Roman" panose="02020603050405020304" pitchFamily="18" charset="0"/>
              </a:rPr>
              <a:t>Object Detection</a:t>
            </a:r>
            <a:endParaRPr kumimoji="1" lang="ja-JP" altLang="en-US" sz="2400" i="1" spc="300" dirty="0">
              <a:solidFill>
                <a:schemeClr val="bg1"/>
              </a:solidFill>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40A7FF2B-4544-4E93-9ABF-86258F7EB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186" y="1223507"/>
            <a:ext cx="8096250" cy="2509837"/>
          </a:xfrm>
          <a:prstGeom prst="rect">
            <a:avLst/>
          </a:prstGeom>
        </p:spPr>
      </p:pic>
    </p:spTree>
    <p:extLst>
      <p:ext uri="{BB962C8B-B14F-4D97-AF65-F5344CB8AC3E}">
        <p14:creationId xmlns:p14="http://schemas.microsoft.com/office/powerpoint/2010/main" val="33418629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Anchor Boxes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06723" y="808037"/>
            <a:ext cx="8839200" cy="1200329"/>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Name: </a:t>
            </a:r>
            <a:r>
              <a:rPr lang="en-US" i="1" dirty="0">
                <a:latin typeface="Times New Roman" panose="02020603050405020304" pitchFamily="18" charset="0"/>
                <a:cs typeface="Times New Roman" panose="02020603050405020304" pitchFamily="18" charset="0"/>
              </a:rPr>
              <a:t>Stanford Drone Dataset.</a:t>
            </a:r>
          </a:p>
          <a:p>
            <a:endParaRPr lang="en-US" i="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3770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Training/Evaluation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graphicFrame>
        <p:nvGraphicFramePr>
          <p:cNvPr id="6" name="Διάγραμμα 5">
            <a:extLst>
              <a:ext uri="{FF2B5EF4-FFF2-40B4-BE49-F238E27FC236}">
                <a16:creationId xmlns:a16="http://schemas.microsoft.com/office/drawing/2014/main" id="{762FC8FA-732C-49E0-A680-6FCC9F6E1C9E}"/>
              </a:ext>
            </a:extLst>
          </p:cNvPr>
          <p:cNvGraphicFramePr/>
          <p:nvPr>
            <p:extLst>
              <p:ext uri="{D42A27DB-BD31-4B8C-83A1-F6EECF244321}">
                <p14:modId xmlns:p14="http://schemas.microsoft.com/office/powerpoint/2010/main" val="2283156491"/>
              </p:ext>
            </p:extLst>
          </p:nvPr>
        </p:nvGraphicFramePr>
        <p:xfrm>
          <a:off x="620712" y="960437"/>
          <a:ext cx="8839200"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Πίνακας 7">
            <a:extLst>
              <a:ext uri="{FF2B5EF4-FFF2-40B4-BE49-F238E27FC236}">
                <a16:creationId xmlns:a16="http://schemas.microsoft.com/office/drawing/2014/main" id="{CD6FF161-91B1-44C3-9E88-7602A9C5C28F}"/>
              </a:ext>
            </a:extLst>
          </p:cNvPr>
          <p:cNvGraphicFramePr>
            <a:graphicFrameLocks noGrp="1"/>
          </p:cNvGraphicFramePr>
          <p:nvPr>
            <p:extLst>
              <p:ext uri="{D42A27DB-BD31-4B8C-83A1-F6EECF244321}">
                <p14:modId xmlns:p14="http://schemas.microsoft.com/office/powerpoint/2010/main" val="1208541918"/>
              </p:ext>
            </p:extLst>
          </p:nvPr>
        </p:nvGraphicFramePr>
        <p:xfrm>
          <a:off x="1306512" y="3268761"/>
          <a:ext cx="6720418" cy="1854200"/>
        </p:xfrm>
        <a:graphic>
          <a:graphicData uri="http://schemas.openxmlformats.org/drawingml/2006/table">
            <a:tbl>
              <a:tblPr firstRow="1" bandRow="1">
                <a:tableStyleId>{5C22544A-7EE6-4342-B048-85BDC9FD1C3A}</a:tableStyleId>
              </a:tblPr>
              <a:tblGrid>
                <a:gridCol w="3360209">
                  <a:extLst>
                    <a:ext uri="{9D8B030D-6E8A-4147-A177-3AD203B41FA5}">
                      <a16:colId xmlns:a16="http://schemas.microsoft.com/office/drawing/2014/main" val="2073947876"/>
                    </a:ext>
                  </a:extLst>
                </a:gridCol>
                <a:gridCol w="3360209">
                  <a:extLst>
                    <a:ext uri="{9D8B030D-6E8A-4147-A177-3AD203B41FA5}">
                      <a16:colId xmlns:a16="http://schemas.microsoft.com/office/drawing/2014/main" val="1892083586"/>
                    </a:ext>
                  </a:extLst>
                </a:gridCol>
              </a:tblGrid>
              <a:tr h="370840">
                <a:tc>
                  <a:txBody>
                    <a:bodyPr/>
                    <a:lstStyle/>
                    <a:p>
                      <a:pPr algn="ctr"/>
                      <a:endParaRPr lang="en-US"/>
                    </a:p>
                  </a:txBody>
                  <a:tcPr/>
                </a:tc>
                <a:tc>
                  <a:txBody>
                    <a:bodyPr/>
                    <a:lstStyle/>
                    <a:p>
                      <a:pPr algn="ctr"/>
                      <a:r>
                        <a:rPr lang="en-US" dirty="0"/>
                        <a:t>Simple split</a:t>
                      </a:r>
                    </a:p>
                  </a:txBody>
                  <a:tcPr/>
                </a:tc>
                <a:extLst>
                  <a:ext uri="{0D108BD9-81ED-4DB2-BD59-A6C34878D82A}">
                    <a16:rowId xmlns:a16="http://schemas.microsoft.com/office/drawing/2014/main" val="546295847"/>
                  </a:ext>
                </a:extLst>
              </a:tr>
              <a:tr h="370840">
                <a:tc>
                  <a:txBody>
                    <a:bodyPr/>
                    <a:lstStyle/>
                    <a:p>
                      <a:pPr algn="ctr"/>
                      <a:r>
                        <a:rPr lang="en-US" dirty="0"/>
                        <a:t>Accuracy</a:t>
                      </a:r>
                    </a:p>
                  </a:txBody>
                  <a:tcPr>
                    <a:solidFill>
                      <a:schemeClr val="accent1"/>
                    </a:solidFill>
                  </a:tcPr>
                </a:tc>
                <a:tc>
                  <a:txBody>
                    <a:bodyPr/>
                    <a:lstStyle/>
                    <a:p>
                      <a:pPr algn="ctr"/>
                      <a:r>
                        <a:rPr lang="en-US" dirty="0"/>
                        <a:t>0.758</a:t>
                      </a:r>
                    </a:p>
                  </a:txBody>
                  <a:tcPr/>
                </a:tc>
                <a:extLst>
                  <a:ext uri="{0D108BD9-81ED-4DB2-BD59-A6C34878D82A}">
                    <a16:rowId xmlns:a16="http://schemas.microsoft.com/office/drawing/2014/main" val="3233609817"/>
                  </a:ext>
                </a:extLst>
              </a:tr>
              <a:tr h="370840">
                <a:tc>
                  <a:txBody>
                    <a:bodyPr/>
                    <a:lstStyle/>
                    <a:p>
                      <a:pPr algn="ctr"/>
                      <a:r>
                        <a:rPr lang="en-US" dirty="0"/>
                        <a:t>Precision</a:t>
                      </a:r>
                    </a:p>
                  </a:txBody>
                  <a:tcPr>
                    <a:solidFill>
                      <a:schemeClr val="accent1"/>
                    </a:solidFill>
                  </a:tcPr>
                </a:tc>
                <a:tc>
                  <a:txBody>
                    <a:bodyPr/>
                    <a:lstStyle/>
                    <a:p>
                      <a:pPr algn="ctr"/>
                      <a:r>
                        <a:rPr lang="en-US" dirty="0"/>
                        <a:t>0.897</a:t>
                      </a:r>
                    </a:p>
                  </a:txBody>
                  <a:tcPr/>
                </a:tc>
                <a:extLst>
                  <a:ext uri="{0D108BD9-81ED-4DB2-BD59-A6C34878D82A}">
                    <a16:rowId xmlns:a16="http://schemas.microsoft.com/office/drawing/2014/main" val="2653323054"/>
                  </a:ext>
                </a:extLst>
              </a:tr>
              <a:tr h="370840">
                <a:tc>
                  <a:txBody>
                    <a:bodyPr/>
                    <a:lstStyle/>
                    <a:p>
                      <a:pPr algn="ctr"/>
                      <a:r>
                        <a:rPr lang="en-US" dirty="0"/>
                        <a:t>Recall</a:t>
                      </a:r>
                    </a:p>
                  </a:txBody>
                  <a:tcPr>
                    <a:solidFill>
                      <a:schemeClr val="accent1"/>
                    </a:solidFill>
                  </a:tcPr>
                </a:tc>
                <a:tc>
                  <a:txBody>
                    <a:bodyPr/>
                    <a:lstStyle/>
                    <a:p>
                      <a:pPr algn="ctr"/>
                      <a:r>
                        <a:rPr lang="en-US" dirty="0"/>
                        <a:t>0.830</a:t>
                      </a:r>
                    </a:p>
                  </a:txBody>
                  <a:tcPr/>
                </a:tc>
                <a:extLst>
                  <a:ext uri="{0D108BD9-81ED-4DB2-BD59-A6C34878D82A}">
                    <a16:rowId xmlns:a16="http://schemas.microsoft.com/office/drawing/2014/main" val="3343865147"/>
                  </a:ext>
                </a:extLst>
              </a:tr>
              <a:tr h="370840">
                <a:tc>
                  <a:txBody>
                    <a:bodyPr/>
                    <a:lstStyle/>
                    <a:p>
                      <a:pPr algn="ctr"/>
                      <a:r>
                        <a:rPr lang="en-US" dirty="0"/>
                        <a:t>F_1 score</a:t>
                      </a:r>
                    </a:p>
                  </a:txBody>
                  <a:tcPr>
                    <a:solidFill>
                      <a:schemeClr val="accent1"/>
                    </a:solidFill>
                  </a:tcPr>
                </a:tc>
                <a:tc>
                  <a:txBody>
                    <a:bodyPr/>
                    <a:lstStyle/>
                    <a:p>
                      <a:pPr algn="ctr"/>
                      <a:r>
                        <a:rPr lang="en-US" dirty="0"/>
                        <a:t>0.862</a:t>
                      </a:r>
                    </a:p>
                  </a:txBody>
                  <a:tcPr/>
                </a:tc>
                <a:extLst>
                  <a:ext uri="{0D108BD9-81ED-4DB2-BD59-A6C34878D82A}">
                    <a16:rowId xmlns:a16="http://schemas.microsoft.com/office/drawing/2014/main" val="2995485094"/>
                  </a:ext>
                </a:extLst>
              </a:tr>
            </a:tbl>
          </a:graphicData>
        </a:graphic>
      </p:graphicFrame>
    </p:spTree>
    <p:extLst>
      <p:ext uri="{BB962C8B-B14F-4D97-AF65-F5344CB8AC3E}">
        <p14:creationId xmlns:p14="http://schemas.microsoft.com/office/powerpoint/2010/main" val="42216604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Confusion Matrix</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graphicFrame>
        <p:nvGraphicFramePr>
          <p:cNvPr id="11" name="Πίνακας 11">
            <a:extLst>
              <a:ext uri="{FF2B5EF4-FFF2-40B4-BE49-F238E27FC236}">
                <a16:creationId xmlns:a16="http://schemas.microsoft.com/office/drawing/2014/main" id="{5C9965B3-2BF9-4CFB-BA9D-0602F3C2699B}"/>
              </a:ext>
            </a:extLst>
          </p:cNvPr>
          <p:cNvGraphicFramePr>
            <a:graphicFrameLocks noGrp="1"/>
          </p:cNvGraphicFramePr>
          <p:nvPr>
            <p:extLst>
              <p:ext uri="{D42A27DB-BD31-4B8C-83A1-F6EECF244321}">
                <p14:modId xmlns:p14="http://schemas.microsoft.com/office/powerpoint/2010/main" val="2429373153"/>
              </p:ext>
            </p:extLst>
          </p:nvPr>
        </p:nvGraphicFramePr>
        <p:xfrm>
          <a:off x="1680104" y="1788618"/>
          <a:ext cx="6720420" cy="2225040"/>
        </p:xfrm>
        <a:graphic>
          <a:graphicData uri="http://schemas.openxmlformats.org/drawingml/2006/table">
            <a:tbl>
              <a:tblPr firstRow="1" bandRow="1">
                <a:tableStyleId>{0505E3EF-67EA-436B-97B2-0124C06EBD24}</a:tableStyleId>
              </a:tblPr>
              <a:tblGrid>
                <a:gridCol w="1120070">
                  <a:extLst>
                    <a:ext uri="{9D8B030D-6E8A-4147-A177-3AD203B41FA5}">
                      <a16:colId xmlns:a16="http://schemas.microsoft.com/office/drawing/2014/main" val="3780007425"/>
                    </a:ext>
                  </a:extLst>
                </a:gridCol>
                <a:gridCol w="1120070">
                  <a:extLst>
                    <a:ext uri="{9D8B030D-6E8A-4147-A177-3AD203B41FA5}">
                      <a16:colId xmlns:a16="http://schemas.microsoft.com/office/drawing/2014/main" val="3189806158"/>
                    </a:ext>
                  </a:extLst>
                </a:gridCol>
                <a:gridCol w="1120070">
                  <a:extLst>
                    <a:ext uri="{9D8B030D-6E8A-4147-A177-3AD203B41FA5}">
                      <a16:colId xmlns:a16="http://schemas.microsoft.com/office/drawing/2014/main" val="4150624327"/>
                    </a:ext>
                  </a:extLst>
                </a:gridCol>
                <a:gridCol w="1120070">
                  <a:extLst>
                    <a:ext uri="{9D8B030D-6E8A-4147-A177-3AD203B41FA5}">
                      <a16:colId xmlns:a16="http://schemas.microsoft.com/office/drawing/2014/main" val="2011732224"/>
                    </a:ext>
                  </a:extLst>
                </a:gridCol>
                <a:gridCol w="1120070">
                  <a:extLst>
                    <a:ext uri="{9D8B030D-6E8A-4147-A177-3AD203B41FA5}">
                      <a16:colId xmlns:a16="http://schemas.microsoft.com/office/drawing/2014/main" val="1103554586"/>
                    </a:ext>
                  </a:extLst>
                </a:gridCol>
                <a:gridCol w="1120070">
                  <a:extLst>
                    <a:ext uri="{9D8B030D-6E8A-4147-A177-3AD203B41FA5}">
                      <a16:colId xmlns:a16="http://schemas.microsoft.com/office/drawing/2014/main" val="3747118586"/>
                    </a:ext>
                  </a:extLst>
                </a:gridCol>
              </a:tblGrid>
              <a:tr h="370840">
                <a:tc>
                  <a:txBody>
                    <a:bodyPr/>
                    <a:lstStyle/>
                    <a:p>
                      <a:pPr algn="ctr"/>
                      <a:r>
                        <a:rPr lang="en-US" b="1" dirty="0"/>
                        <a:t>Person</a:t>
                      </a:r>
                    </a:p>
                  </a:txBody>
                  <a:tcPr/>
                </a:tc>
                <a:tc>
                  <a:txBody>
                    <a:bodyPr/>
                    <a:lstStyle/>
                    <a:p>
                      <a:pPr algn="ctr"/>
                      <a:r>
                        <a:rPr lang="en-US" dirty="0">
                          <a:solidFill>
                            <a:srgbClr val="FF0000"/>
                          </a:solidFill>
                        </a:rPr>
                        <a:t>4604</a:t>
                      </a:r>
                    </a:p>
                  </a:txBody>
                  <a:tcPr/>
                </a:tc>
                <a:tc>
                  <a:txBody>
                    <a:bodyPr/>
                    <a:lstStyle/>
                    <a:p>
                      <a:pPr algn="ctr"/>
                      <a:r>
                        <a:rPr lang="en-US" b="0" dirty="0"/>
                        <a:t>229</a:t>
                      </a:r>
                    </a:p>
                  </a:txBody>
                  <a:tcPr/>
                </a:tc>
                <a:tc>
                  <a:txBody>
                    <a:bodyPr/>
                    <a:lstStyle/>
                    <a:p>
                      <a:pPr algn="ctr"/>
                      <a:r>
                        <a:rPr lang="en-US" b="0" dirty="0"/>
                        <a:t>0</a:t>
                      </a:r>
                    </a:p>
                  </a:txBody>
                  <a:tcPr/>
                </a:tc>
                <a:tc>
                  <a:txBody>
                    <a:bodyPr/>
                    <a:lstStyle/>
                    <a:p>
                      <a:pPr algn="ctr"/>
                      <a:r>
                        <a:rPr lang="en-US" b="0" dirty="0"/>
                        <a:t>0</a:t>
                      </a:r>
                    </a:p>
                  </a:txBody>
                  <a:tcPr/>
                </a:tc>
                <a:tc>
                  <a:txBody>
                    <a:bodyPr/>
                    <a:lstStyle/>
                    <a:p>
                      <a:endParaRPr lang="en-US" dirty="0"/>
                    </a:p>
                  </a:txBody>
                  <a:tcPr/>
                </a:tc>
                <a:extLst>
                  <a:ext uri="{0D108BD9-81ED-4DB2-BD59-A6C34878D82A}">
                    <a16:rowId xmlns:a16="http://schemas.microsoft.com/office/drawing/2014/main" val="3566241425"/>
                  </a:ext>
                </a:extLst>
              </a:tr>
              <a:tr h="370840">
                <a:tc>
                  <a:txBody>
                    <a:bodyPr/>
                    <a:lstStyle/>
                    <a:p>
                      <a:pPr algn="ctr"/>
                      <a:r>
                        <a:rPr lang="en-US" b="1" dirty="0"/>
                        <a:t>Biker</a:t>
                      </a:r>
                    </a:p>
                  </a:txBody>
                  <a:tcPr/>
                </a:tc>
                <a:tc>
                  <a:txBody>
                    <a:bodyPr/>
                    <a:lstStyle/>
                    <a:p>
                      <a:pPr algn="ctr"/>
                      <a:r>
                        <a:rPr lang="en-US" dirty="0"/>
                        <a:t>368</a:t>
                      </a:r>
                    </a:p>
                  </a:txBody>
                  <a:tcPr/>
                </a:tc>
                <a:tc>
                  <a:txBody>
                    <a:bodyPr/>
                    <a:lstStyle/>
                    <a:p>
                      <a:pPr algn="ctr"/>
                      <a:r>
                        <a:rPr lang="en-US" b="1" dirty="0">
                          <a:solidFill>
                            <a:srgbClr val="FF0000"/>
                          </a:solidFill>
                        </a:rPr>
                        <a:t>585</a:t>
                      </a:r>
                    </a:p>
                  </a:txBody>
                  <a:tcPr/>
                </a:tc>
                <a:tc>
                  <a:txBody>
                    <a:bodyPr/>
                    <a:lstStyle/>
                    <a:p>
                      <a:pPr algn="ctr"/>
                      <a:r>
                        <a:rPr lang="en-US" dirty="0"/>
                        <a:t>0</a:t>
                      </a:r>
                    </a:p>
                  </a:txBody>
                  <a:tcPr/>
                </a:tc>
                <a:tc>
                  <a:txBody>
                    <a:bodyPr/>
                    <a:lstStyle/>
                    <a:p>
                      <a:pPr algn="ctr"/>
                      <a:r>
                        <a:rPr lang="en-US" dirty="0"/>
                        <a:t>0</a:t>
                      </a:r>
                    </a:p>
                  </a:txBody>
                  <a:tcPr/>
                </a:tc>
                <a:tc>
                  <a:txBody>
                    <a:bodyPr/>
                    <a:lstStyle/>
                    <a:p>
                      <a:endParaRPr lang="en-US" dirty="0"/>
                    </a:p>
                  </a:txBody>
                  <a:tcPr/>
                </a:tc>
                <a:extLst>
                  <a:ext uri="{0D108BD9-81ED-4DB2-BD59-A6C34878D82A}">
                    <a16:rowId xmlns:a16="http://schemas.microsoft.com/office/drawing/2014/main" val="1511487850"/>
                  </a:ext>
                </a:extLst>
              </a:tr>
              <a:tr h="370840">
                <a:tc>
                  <a:txBody>
                    <a:bodyPr/>
                    <a:lstStyle/>
                    <a:p>
                      <a:pPr algn="ctr"/>
                      <a:r>
                        <a:rPr lang="en-US" b="1" dirty="0"/>
                        <a:t>Bus</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solidFill>
                            <a:srgbClr val="FF0000"/>
                          </a:solidFill>
                        </a:rPr>
                        <a:t>22</a:t>
                      </a:r>
                    </a:p>
                  </a:txBody>
                  <a:tcPr/>
                </a:tc>
                <a:tc>
                  <a:txBody>
                    <a:bodyPr/>
                    <a:lstStyle/>
                    <a:p>
                      <a:pPr algn="ctr"/>
                      <a:r>
                        <a:rPr lang="en-US" dirty="0"/>
                        <a:t>2</a:t>
                      </a:r>
                    </a:p>
                  </a:txBody>
                  <a:tcPr/>
                </a:tc>
                <a:tc>
                  <a:txBody>
                    <a:bodyPr/>
                    <a:lstStyle/>
                    <a:p>
                      <a:endParaRPr lang="en-US" dirty="0"/>
                    </a:p>
                  </a:txBody>
                  <a:tcPr/>
                </a:tc>
                <a:extLst>
                  <a:ext uri="{0D108BD9-81ED-4DB2-BD59-A6C34878D82A}">
                    <a16:rowId xmlns:a16="http://schemas.microsoft.com/office/drawing/2014/main" val="500862288"/>
                  </a:ext>
                </a:extLst>
              </a:tr>
              <a:tr h="370840">
                <a:tc>
                  <a:txBody>
                    <a:bodyPr/>
                    <a:lstStyle/>
                    <a:p>
                      <a:pPr algn="ctr"/>
                      <a:r>
                        <a:rPr lang="en-US" b="1" dirty="0"/>
                        <a:t>Car</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solidFill>
                            <a:srgbClr val="FF0000"/>
                          </a:solidFill>
                        </a:rPr>
                        <a:t>11</a:t>
                      </a:r>
                    </a:p>
                  </a:txBody>
                  <a:tcPr/>
                </a:tc>
                <a:tc>
                  <a:txBody>
                    <a:bodyPr/>
                    <a:lstStyle/>
                    <a:p>
                      <a:endParaRPr lang="en-US" dirty="0"/>
                    </a:p>
                  </a:txBody>
                  <a:tcPr/>
                </a:tc>
                <a:extLst>
                  <a:ext uri="{0D108BD9-81ED-4DB2-BD59-A6C34878D82A}">
                    <a16:rowId xmlns:a16="http://schemas.microsoft.com/office/drawing/2014/main" val="2697418587"/>
                  </a:ext>
                </a:extLst>
              </a:tr>
              <a:tr h="370840">
                <a:tc>
                  <a:txBody>
                    <a:bodyPr/>
                    <a:lstStyle/>
                    <a:p>
                      <a:pPr algn="ctr"/>
                      <a:r>
                        <a:rPr lang="en-US" b="1" dirty="0"/>
                        <a:t>None</a:t>
                      </a:r>
                    </a:p>
                  </a:txBody>
                  <a:tcPr/>
                </a:tc>
                <a:tc>
                  <a:txBody>
                    <a:bodyPr/>
                    <a:lstStyle/>
                    <a:p>
                      <a:pPr algn="ctr"/>
                      <a:r>
                        <a:rPr lang="en-US" dirty="0"/>
                        <a:t>365</a:t>
                      </a:r>
                    </a:p>
                  </a:txBody>
                  <a:tcPr/>
                </a:tc>
                <a:tc>
                  <a:txBody>
                    <a:bodyPr/>
                    <a:lstStyle/>
                    <a:p>
                      <a:pPr algn="ctr"/>
                      <a:r>
                        <a:rPr lang="en-US" dirty="0"/>
                        <a:t>397</a:t>
                      </a:r>
                    </a:p>
                  </a:txBody>
                  <a:tcPr/>
                </a:tc>
                <a:tc>
                  <a:txBody>
                    <a:bodyPr/>
                    <a:lstStyle/>
                    <a:p>
                      <a:pPr algn="ctr"/>
                      <a:r>
                        <a:rPr lang="en-US" dirty="0"/>
                        <a:t>5</a:t>
                      </a:r>
                    </a:p>
                  </a:txBody>
                  <a:tcPr/>
                </a:tc>
                <a:tc>
                  <a:txBody>
                    <a:bodyPr/>
                    <a:lstStyle/>
                    <a:p>
                      <a:pPr algn="ctr"/>
                      <a:r>
                        <a:rPr lang="en-US" dirty="0"/>
                        <a:t>18</a:t>
                      </a:r>
                    </a:p>
                  </a:txBody>
                  <a:tcPr/>
                </a:tc>
                <a:tc>
                  <a:txBody>
                    <a:bodyPr/>
                    <a:lstStyle/>
                    <a:p>
                      <a:endParaRPr lang="en-US" dirty="0"/>
                    </a:p>
                  </a:txBody>
                  <a:tcPr/>
                </a:tc>
                <a:extLst>
                  <a:ext uri="{0D108BD9-81ED-4DB2-BD59-A6C34878D82A}">
                    <a16:rowId xmlns:a16="http://schemas.microsoft.com/office/drawing/2014/main" val="2402914581"/>
                  </a:ext>
                </a:extLst>
              </a:tr>
              <a:tr h="370840">
                <a:tc>
                  <a:txBody>
                    <a:bodyPr/>
                    <a:lstStyle/>
                    <a:p>
                      <a:pPr algn="ctr"/>
                      <a:endParaRPr lang="en-US" b="1" dirty="0"/>
                    </a:p>
                  </a:txBody>
                  <a:tcPr/>
                </a:tc>
                <a:tc>
                  <a:txBody>
                    <a:bodyPr/>
                    <a:lstStyle/>
                    <a:p>
                      <a:pPr algn="ctr"/>
                      <a:r>
                        <a:rPr lang="en-US" b="1" dirty="0"/>
                        <a:t>Person</a:t>
                      </a:r>
                    </a:p>
                  </a:txBody>
                  <a:tcPr/>
                </a:tc>
                <a:tc>
                  <a:txBody>
                    <a:bodyPr/>
                    <a:lstStyle/>
                    <a:p>
                      <a:pPr algn="ctr"/>
                      <a:r>
                        <a:rPr lang="en-US" b="1" dirty="0"/>
                        <a:t>Biker</a:t>
                      </a:r>
                    </a:p>
                  </a:txBody>
                  <a:tcPr/>
                </a:tc>
                <a:tc>
                  <a:txBody>
                    <a:bodyPr/>
                    <a:lstStyle/>
                    <a:p>
                      <a:pPr algn="ctr"/>
                      <a:r>
                        <a:rPr lang="en-US" b="1" dirty="0"/>
                        <a:t>Bus</a:t>
                      </a:r>
                    </a:p>
                  </a:txBody>
                  <a:tcPr/>
                </a:tc>
                <a:tc>
                  <a:txBody>
                    <a:bodyPr/>
                    <a:lstStyle/>
                    <a:p>
                      <a:pPr algn="ctr"/>
                      <a:r>
                        <a:rPr lang="en-US" b="1" dirty="0"/>
                        <a:t>Car</a:t>
                      </a:r>
                    </a:p>
                  </a:txBody>
                  <a:tcPr/>
                </a:tc>
                <a:tc>
                  <a:txBody>
                    <a:bodyPr/>
                    <a:lstStyle/>
                    <a:p>
                      <a:pPr algn="ctr"/>
                      <a:endParaRPr lang="en-US" b="1" dirty="0"/>
                    </a:p>
                  </a:txBody>
                  <a:tcPr/>
                </a:tc>
                <a:extLst>
                  <a:ext uri="{0D108BD9-81ED-4DB2-BD59-A6C34878D82A}">
                    <a16:rowId xmlns:a16="http://schemas.microsoft.com/office/drawing/2014/main" val="432272530"/>
                  </a:ext>
                </a:extLst>
              </a:tr>
            </a:tbl>
          </a:graphicData>
        </a:graphic>
      </p:graphicFrame>
    </p:spTree>
    <p:extLst>
      <p:ext uri="{BB962C8B-B14F-4D97-AF65-F5344CB8AC3E}">
        <p14:creationId xmlns:p14="http://schemas.microsoft.com/office/powerpoint/2010/main" val="2831494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Training/Evaluation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3139321"/>
          </a:xfrm>
          <a:prstGeom prst="rect">
            <a:avLst/>
          </a:prstGeom>
          <a:noFill/>
        </p:spPr>
        <p:txBody>
          <a:bodyPr wrap="square" rtlCol="0">
            <a:spAutoFit/>
          </a:bodyPr>
          <a:lstStyle/>
          <a:p>
            <a:pPr marL="800100" lvl="1" indent="-342900">
              <a:buAutoNum type="arabicParenR"/>
            </a:pPr>
            <a:r>
              <a:rPr lang="en-US" dirty="0">
                <a:latin typeface="Times New Roman" panose="02020603050405020304" pitchFamily="18" charset="0"/>
                <a:cs typeface="Times New Roman" panose="02020603050405020304" pitchFamily="18" charset="0"/>
              </a:rPr>
              <a:t>Split Data (Training/Test).</a:t>
            </a:r>
          </a:p>
          <a:p>
            <a:pPr marL="457200" lvl="1" indent="0"/>
            <a:r>
              <a:rPr lang="en-US" dirty="0">
                <a:latin typeface="Times New Roman" panose="02020603050405020304" pitchFamily="18" charset="0"/>
                <a:cs typeface="Times New Roman" panose="02020603050405020304" pitchFamily="18" charset="0"/>
              </a:rPr>
              <a:t>	1) Split Training Data (Training/Validation).</a:t>
            </a:r>
          </a:p>
          <a:p>
            <a:pPr marL="457200" lvl="1" indent="0"/>
            <a:r>
              <a:rPr lang="en-US" dirty="0">
                <a:latin typeface="Times New Roman" panose="02020603050405020304" pitchFamily="18" charset="0"/>
                <a:cs typeface="Times New Roman" panose="02020603050405020304" pitchFamily="18" charset="0"/>
              </a:rPr>
              <a:t>	2) Feed Training Data in the Network.</a:t>
            </a:r>
          </a:p>
          <a:p>
            <a:pPr marL="457200" lvl="1" indent="0"/>
            <a:r>
              <a:rPr lang="en-US" dirty="0">
                <a:latin typeface="Times New Roman" panose="02020603050405020304" pitchFamily="18" charset="0"/>
                <a:cs typeface="Times New Roman" panose="02020603050405020304" pitchFamily="18" charset="0"/>
              </a:rPr>
              <a:t>	3) Training 85 epochs.</a:t>
            </a:r>
          </a:p>
          <a:p>
            <a:pPr marL="457200" lvl="1" indent="0"/>
            <a:r>
              <a:rPr lang="en-US" dirty="0">
                <a:latin typeface="Times New Roman" panose="02020603050405020304" pitchFamily="18" charset="0"/>
                <a:cs typeface="Times New Roman" panose="02020603050405020304" pitchFamily="18" charset="0"/>
              </a:rPr>
              <a:t>	4) Test in the Validation Data.</a:t>
            </a:r>
          </a:p>
          <a:p>
            <a:pPr marL="457200" lvl="1" indent="0"/>
            <a:r>
              <a:rPr lang="en-US" dirty="0">
                <a:latin typeface="Times New Roman" panose="02020603050405020304" pitchFamily="18" charset="0"/>
                <a:cs typeface="Times New Roman" panose="02020603050405020304" pitchFamily="18" charset="0"/>
              </a:rPr>
              <a:t>	5) Repeat 5 times total.</a:t>
            </a:r>
          </a:p>
          <a:p>
            <a:pPr marL="457200" lvl="1" indent="0"/>
            <a:r>
              <a:rPr lang="en-US" dirty="0">
                <a:latin typeface="Times New Roman" panose="02020603050405020304" pitchFamily="18" charset="0"/>
                <a:cs typeface="Times New Roman" panose="02020603050405020304" pitchFamily="18" charset="0"/>
              </a:rPr>
              <a:t>	6) Test each model in the Test set.</a:t>
            </a:r>
          </a:p>
          <a:p>
            <a:pPr marL="457200" lvl="1" indent="0"/>
            <a:r>
              <a:rPr lang="en-US" dirty="0">
                <a:latin typeface="Times New Roman" panose="02020603050405020304" pitchFamily="18" charset="0"/>
                <a:cs typeface="Times New Roman" panose="02020603050405020304" pitchFamily="18" charset="0"/>
              </a:rPr>
              <a:t>2) Obtain a mean average from the 5-fold cross validation.</a:t>
            </a:r>
          </a:p>
          <a:p>
            <a:pPr marL="457200" lvl="1" indent="0"/>
            <a:r>
              <a:rPr lang="en-US" dirty="0">
                <a:latin typeface="Times New Roman" panose="02020603050405020304" pitchFamily="18" charset="0"/>
                <a:cs typeface="Times New Roman" panose="02020603050405020304" pitchFamily="18" charset="0"/>
              </a:rPr>
              <a:t>	</a:t>
            </a:r>
          </a:p>
          <a:p>
            <a:pPr marL="800100" lvl="1" indent="-342900">
              <a:buAutoNum type="arabicParen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7" name="Πίνακας 7">
            <a:extLst>
              <a:ext uri="{FF2B5EF4-FFF2-40B4-BE49-F238E27FC236}">
                <a16:creationId xmlns:a16="http://schemas.microsoft.com/office/drawing/2014/main" id="{CD6FF161-91B1-44C3-9E88-7602A9C5C28F}"/>
              </a:ext>
            </a:extLst>
          </p:cNvPr>
          <p:cNvGraphicFramePr>
            <a:graphicFrameLocks noGrp="1"/>
          </p:cNvGraphicFramePr>
          <p:nvPr>
            <p:extLst>
              <p:ext uri="{D42A27DB-BD31-4B8C-83A1-F6EECF244321}">
                <p14:modId xmlns:p14="http://schemas.microsoft.com/office/powerpoint/2010/main" val="2651196425"/>
              </p:ext>
            </p:extLst>
          </p:nvPr>
        </p:nvGraphicFramePr>
        <p:xfrm>
          <a:off x="1001712" y="4753423"/>
          <a:ext cx="6720418" cy="1854200"/>
        </p:xfrm>
        <a:graphic>
          <a:graphicData uri="http://schemas.openxmlformats.org/drawingml/2006/table">
            <a:tbl>
              <a:tblPr firstRow="1" bandRow="1">
                <a:tableStyleId>{5C22544A-7EE6-4342-B048-85BDC9FD1C3A}</a:tableStyleId>
              </a:tblPr>
              <a:tblGrid>
                <a:gridCol w="3360209">
                  <a:extLst>
                    <a:ext uri="{9D8B030D-6E8A-4147-A177-3AD203B41FA5}">
                      <a16:colId xmlns:a16="http://schemas.microsoft.com/office/drawing/2014/main" val="2073947876"/>
                    </a:ext>
                  </a:extLst>
                </a:gridCol>
                <a:gridCol w="3360209">
                  <a:extLst>
                    <a:ext uri="{9D8B030D-6E8A-4147-A177-3AD203B41FA5}">
                      <a16:colId xmlns:a16="http://schemas.microsoft.com/office/drawing/2014/main" val="1892083586"/>
                    </a:ext>
                  </a:extLst>
                </a:gridCol>
              </a:tblGrid>
              <a:tr h="370840">
                <a:tc>
                  <a:txBody>
                    <a:bodyPr/>
                    <a:lstStyle/>
                    <a:p>
                      <a:endParaRPr lang="en-US"/>
                    </a:p>
                  </a:txBody>
                  <a:tcPr/>
                </a:tc>
                <a:tc>
                  <a:txBody>
                    <a:bodyPr/>
                    <a:lstStyle/>
                    <a:p>
                      <a:pPr algn="ctr"/>
                      <a:r>
                        <a:rPr lang="en-US" dirty="0"/>
                        <a:t>7-fold/shuffle before training</a:t>
                      </a:r>
                    </a:p>
                  </a:txBody>
                  <a:tcPr/>
                </a:tc>
                <a:extLst>
                  <a:ext uri="{0D108BD9-81ED-4DB2-BD59-A6C34878D82A}">
                    <a16:rowId xmlns:a16="http://schemas.microsoft.com/office/drawing/2014/main" val="546295847"/>
                  </a:ext>
                </a:extLst>
              </a:tr>
              <a:tr h="370840">
                <a:tc>
                  <a:txBody>
                    <a:bodyPr/>
                    <a:lstStyle/>
                    <a:p>
                      <a:pPr algn="ctr"/>
                      <a:r>
                        <a:rPr lang="en-US" dirty="0"/>
                        <a:t>Accuracy</a:t>
                      </a:r>
                    </a:p>
                  </a:txBody>
                  <a:tcPr>
                    <a:solidFill>
                      <a:schemeClr val="accent1"/>
                    </a:solidFill>
                  </a:tcPr>
                </a:tc>
                <a:tc>
                  <a:txBody>
                    <a:bodyPr/>
                    <a:lstStyle/>
                    <a:p>
                      <a:pPr algn="ctr"/>
                      <a:endParaRPr lang="en-US" dirty="0"/>
                    </a:p>
                  </a:txBody>
                  <a:tcPr/>
                </a:tc>
                <a:extLst>
                  <a:ext uri="{0D108BD9-81ED-4DB2-BD59-A6C34878D82A}">
                    <a16:rowId xmlns:a16="http://schemas.microsoft.com/office/drawing/2014/main" val="3233609817"/>
                  </a:ext>
                </a:extLst>
              </a:tr>
              <a:tr h="370840">
                <a:tc>
                  <a:txBody>
                    <a:bodyPr/>
                    <a:lstStyle/>
                    <a:p>
                      <a:pPr algn="ctr"/>
                      <a:r>
                        <a:rPr lang="en-US" dirty="0"/>
                        <a:t>Precision</a:t>
                      </a:r>
                    </a:p>
                  </a:txBody>
                  <a:tcPr>
                    <a:solidFill>
                      <a:schemeClr val="accent1"/>
                    </a:solidFill>
                  </a:tcPr>
                </a:tc>
                <a:tc>
                  <a:txBody>
                    <a:bodyPr/>
                    <a:lstStyle/>
                    <a:p>
                      <a:pPr algn="ctr"/>
                      <a:endParaRPr lang="en-US" dirty="0"/>
                    </a:p>
                  </a:txBody>
                  <a:tcPr/>
                </a:tc>
                <a:extLst>
                  <a:ext uri="{0D108BD9-81ED-4DB2-BD59-A6C34878D82A}">
                    <a16:rowId xmlns:a16="http://schemas.microsoft.com/office/drawing/2014/main" val="2653323054"/>
                  </a:ext>
                </a:extLst>
              </a:tr>
              <a:tr h="370840">
                <a:tc>
                  <a:txBody>
                    <a:bodyPr/>
                    <a:lstStyle/>
                    <a:p>
                      <a:pPr algn="ctr"/>
                      <a:r>
                        <a:rPr lang="en-US" dirty="0"/>
                        <a:t>Recall</a:t>
                      </a:r>
                    </a:p>
                  </a:txBody>
                  <a:tcPr>
                    <a:solidFill>
                      <a:schemeClr val="accent1"/>
                    </a:solidFill>
                  </a:tcPr>
                </a:tc>
                <a:tc>
                  <a:txBody>
                    <a:bodyPr/>
                    <a:lstStyle/>
                    <a:p>
                      <a:pPr algn="ctr"/>
                      <a:endParaRPr lang="en-US" dirty="0"/>
                    </a:p>
                  </a:txBody>
                  <a:tcPr/>
                </a:tc>
                <a:extLst>
                  <a:ext uri="{0D108BD9-81ED-4DB2-BD59-A6C34878D82A}">
                    <a16:rowId xmlns:a16="http://schemas.microsoft.com/office/drawing/2014/main" val="3343865147"/>
                  </a:ext>
                </a:extLst>
              </a:tr>
              <a:tr h="370840">
                <a:tc>
                  <a:txBody>
                    <a:bodyPr/>
                    <a:lstStyle/>
                    <a:p>
                      <a:pPr algn="ctr"/>
                      <a:r>
                        <a:rPr lang="en-US" dirty="0"/>
                        <a:t>F_1 score</a:t>
                      </a:r>
                    </a:p>
                  </a:txBody>
                  <a:tcPr>
                    <a:solidFill>
                      <a:schemeClr val="accent1"/>
                    </a:solidFill>
                  </a:tcPr>
                </a:tc>
                <a:tc>
                  <a:txBody>
                    <a:bodyPr/>
                    <a:lstStyle/>
                    <a:p>
                      <a:pPr algn="ctr"/>
                      <a:endParaRPr lang="en-US" dirty="0"/>
                    </a:p>
                  </a:txBody>
                  <a:tcPr/>
                </a:tc>
                <a:extLst>
                  <a:ext uri="{0D108BD9-81ED-4DB2-BD59-A6C34878D82A}">
                    <a16:rowId xmlns:a16="http://schemas.microsoft.com/office/drawing/2014/main" val="2995485094"/>
                  </a:ext>
                </a:extLst>
              </a:tr>
            </a:tbl>
          </a:graphicData>
        </a:graphic>
      </p:graphicFrame>
    </p:spTree>
    <p:extLst>
      <p:ext uri="{BB962C8B-B14F-4D97-AF65-F5344CB8AC3E}">
        <p14:creationId xmlns:p14="http://schemas.microsoft.com/office/powerpoint/2010/main" val="9720413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ημερομηνίας 2">
            <a:extLst>
              <a:ext uri="{FF2B5EF4-FFF2-40B4-BE49-F238E27FC236}">
                <a16:creationId xmlns:a16="http://schemas.microsoft.com/office/drawing/2014/main" id="{1C34D659-E660-4519-8FF2-D09D2882A0C8}"/>
              </a:ext>
            </a:extLst>
          </p:cNvPr>
          <p:cNvSpPr>
            <a:spLocks noGrp="1"/>
          </p:cNvSpPr>
          <p:nvPr>
            <p:ph type="dt" idx="10"/>
          </p:nvPr>
        </p:nvSpPr>
        <p:spPr/>
        <p:txBody>
          <a:bodyPr/>
          <a:lstStyle/>
          <a:p>
            <a:pPr>
              <a:defRPr/>
            </a:pPr>
            <a:r>
              <a:rPr lang="en-US" altLang="en-US" dirty="0"/>
              <a:t>29/04/2021</a:t>
            </a:r>
          </a:p>
        </p:txBody>
      </p:sp>
      <p:sp>
        <p:nvSpPr>
          <p:cNvPr id="4" name="Θέση υποσέλιδου 3">
            <a:extLst>
              <a:ext uri="{FF2B5EF4-FFF2-40B4-BE49-F238E27FC236}">
                <a16:creationId xmlns:a16="http://schemas.microsoft.com/office/drawing/2014/main" id="{FB034099-E290-4619-BC76-BEB584BF179E}"/>
              </a:ext>
            </a:extLst>
          </p:cNvPr>
          <p:cNvSpPr>
            <a:spLocks noGrp="1"/>
          </p:cNvSpPr>
          <p:nvPr>
            <p:ph type="ftr" idx="11"/>
          </p:nvPr>
        </p:nvSpPr>
        <p:spPr>
          <a:xfrm>
            <a:off x="2982912" y="7029839"/>
            <a:ext cx="4800600" cy="375849"/>
          </a:xfrm>
        </p:spPr>
        <p:txBody>
          <a:bodyPr/>
          <a:lstStyle/>
          <a:p>
            <a:pPr>
              <a:defRPr/>
            </a:pPr>
            <a:r>
              <a:rPr lang="el-GR" altLang="en-US" dirty="0"/>
              <a:t>Εργαστήριο Ψηφιακής Επεξεργασίας </a:t>
            </a:r>
            <a:r>
              <a:rPr lang="el-GR" altLang="en-US" dirty="0" err="1"/>
              <a:t>Σηµάτων</a:t>
            </a:r>
            <a:r>
              <a:rPr lang="el-GR" altLang="en-US" dirty="0"/>
              <a:t> και</a:t>
            </a:r>
            <a:r>
              <a:rPr lang="en-US" altLang="en-US" dirty="0"/>
              <a:t> </a:t>
            </a:r>
            <a:r>
              <a:rPr lang="el-GR" altLang="en-US" dirty="0"/>
              <a:t>Εικόνας</a:t>
            </a:r>
            <a:endParaRPr lang="en-US" altLang="en-US" dirty="0"/>
          </a:p>
        </p:txBody>
      </p:sp>
      <p:sp>
        <p:nvSpPr>
          <p:cNvPr id="5" name="Θέση αριθμού διαφάνειας 4">
            <a:extLst>
              <a:ext uri="{FF2B5EF4-FFF2-40B4-BE49-F238E27FC236}">
                <a16:creationId xmlns:a16="http://schemas.microsoft.com/office/drawing/2014/main" id="{FA51A4E4-0133-4015-8F0E-2FD1E024981F}"/>
              </a:ext>
            </a:extLst>
          </p:cNvPr>
          <p:cNvSpPr>
            <a:spLocks noGrp="1"/>
          </p:cNvSpPr>
          <p:nvPr>
            <p:ph type="sldNum" idx="12"/>
          </p:nvPr>
        </p:nvSpPr>
        <p:spPr/>
        <p:txBody>
          <a:bodyPr/>
          <a:lstStyle/>
          <a:p>
            <a:pPr>
              <a:defRPr/>
            </a:pPr>
            <a:fld id="{A14E5853-4A2F-4836-AD05-ECCC0E4103DA}" type="slidenum">
              <a:rPr lang="en-US" altLang="en-US" smtClean="0"/>
              <a:pPr>
                <a:defRPr/>
              </a:pPr>
              <a:t>34</a:t>
            </a:fld>
            <a:endParaRPr lang="en-US" altLang="en-US"/>
          </a:p>
        </p:txBody>
      </p:sp>
      <p:sp>
        <p:nvSpPr>
          <p:cNvPr id="8" name="TextBox 7">
            <a:extLst>
              <a:ext uri="{FF2B5EF4-FFF2-40B4-BE49-F238E27FC236}">
                <a16:creationId xmlns:a16="http://schemas.microsoft.com/office/drawing/2014/main" id="{49444755-58A8-4566-B140-DDA568ED842B}"/>
              </a:ext>
            </a:extLst>
          </p:cNvPr>
          <p:cNvSpPr txBox="1"/>
          <p:nvPr/>
        </p:nvSpPr>
        <p:spPr>
          <a:xfrm>
            <a:off x="3821112" y="6446837"/>
            <a:ext cx="2286000"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Example of detection</a:t>
            </a:r>
          </a:p>
        </p:txBody>
      </p:sp>
    </p:spTree>
    <p:extLst>
      <p:ext uri="{BB962C8B-B14F-4D97-AF65-F5344CB8AC3E}">
        <p14:creationId xmlns:p14="http://schemas.microsoft.com/office/powerpoint/2010/main" val="1344303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Future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Change classifier with ML SVM or </a:t>
            </a:r>
            <a:r>
              <a:rPr lang="en-US" dirty="0" err="1">
                <a:latin typeface="Times New Roman" panose="02020603050405020304" pitchFamily="18" charset="0"/>
                <a:cs typeface="Times New Roman" panose="02020603050405020304" pitchFamily="18" charset="0"/>
              </a:rPr>
              <a:t>sth</a:t>
            </a:r>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Change Regression Net with </a:t>
            </a:r>
            <a:r>
              <a:rPr lang="en-US" dirty="0" err="1">
                <a:latin typeface="Times New Roman" panose="02020603050405020304" pitchFamily="18" charset="0"/>
                <a:cs typeface="Times New Roman" panose="02020603050405020304" pitchFamily="18" charset="0"/>
              </a:rPr>
              <a:t>sth</a:t>
            </a:r>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Change Regression Loss with </a:t>
            </a:r>
            <a:r>
              <a:rPr lang="en-US" dirty="0" err="1">
                <a:latin typeface="Times New Roman" panose="02020603050405020304" pitchFamily="18" charset="0"/>
                <a:cs typeface="Times New Roman" panose="02020603050405020304" pitchFamily="18" charset="0"/>
              </a:rPr>
              <a:t>sth</a:t>
            </a:r>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Ideas?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8955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756511F3-DB50-48B2-90C3-E8007B073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265" y="1606183"/>
            <a:ext cx="6865620" cy="1882140"/>
          </a:xfrm>
          <a:prstGeom prst="rect">
            <a:avLst/>
          </a:prstGeom>
        </p:spPr>
      </p:pic>
      <p:pic>
        <p:nvPicPr>
          <p:cNvPr id="10" name="Εικόνα 9">
            <a:extLst>
              <a:ext uri="{FF2B5EF4-FFF2-40B4-BE49-F238E27FC236}">
                <a16:creationId xmlns:a16="http://schemas.microsoft.com/office/drawing/2014/main" id="{FAEC7ADC-AF4F-48D6-BDA0-E0F49FE7B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312" y="4122737"/>
            <a:ext cx="8023860" cy="1821180"/>
          </a:xfrm>
          <a:prstGeom prst="rect">
            <a:avLst/>
          </a:prstGeom>
        </p:spPr>
      </p:pic>
      <p:sp>
        <p:nvSpPr>
          <p:cNvPr id="11" name="タイトル 8">
            <a:extLst>
              <a:ext uri="{FF2B5EF4-FFF2-40B4-BE49-F238E27FC236}">
                <a16:creationId xmlns:a16="http://schemas.microsoft.com/office/drawing/2014/main" id="{E3D979FA-550C-4601-B739-7231098B73C5}"/>
              </a:ext>
            </a:extLst>
          </p:cNvPr>
          <p:cNvSpPr txBox="1">
            <a:spLocks/>
          </p:cNvSpPr>
          <p:nvPr/>
        </p:nvSpPr>
        <p:spPr bwMode="auto">
          <a:xfrm>
            <a:off x="-1" y="-16752"/>
            <a:ext cx="10080625" cy="750083"/>
          </a:xfrm>
          <a:prstGeom prst="rect">
            <a:avLst/>
          </a:prstGeom>
          <a:solidFill>
            <a:srgbClr val="00B0F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r>
              <a:rPr kumimoji="1" lang="en-US" altLang="ja-JP" sz="2400" i="1" spc="300" dirty="0">
                <a:solidFill>
                  <a:schemeClr val="bg1"/>
                </a:solidFill>
                <a:latin typeface="Times New Roman" panose="02020603050405020304" pitchFamily="18" charset="0"/>
                <a:cs typeface="Times New Roman" panose="02020603050405020304" pitchFamily="18" charset="0"/>
              </a:rPr>
              <a:t>Pipelines</a:t>
            </a:r>
            <a:endParaRPr kumimoji="1" lang="ja-JP" altLang="en-US" sz="2400" i="1" spc="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3899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378565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typical </a:t>
            </a:r>
            <a:r>
              <a:rPr lang="en-US" sz="1600" b="1" dirty="0">
                <a:latin typeface="Times New Roman" panose="02020603050405020304" pitchFamily="18" charset="0"/>
                <a:cs typeface="Times New Roman" panose="02020603050405020304" pitchFamily="18" charset="0"/>
              </a:rPr>
              <a:t>CNN</a:t>
            </a:r>
            <a:r>
              <a:rPr lang="en-US" sz="1600" dirty="0">
                <a:latin typeface="Times New Roman" panose="02020603050405020304" pitchFamily="18" charset="0"/>
                <a:cs typeface="Times New Roman" panose="02020603050405020304" pitchFamily="18" charset="0"/>
              </a:rPr>
              <a:t> usually contains fully connected layers.</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 Fully CNN is a neural net that only performs convolution and </a:t>
            </a:r>
            <a:r>
              <a:rPr lang="en-US" sz="1600" dirty="0" err="1">
                <a:latin typeface="Times New Roman" panose="02020603050405020304" pitchFamily="18" charset="0"/>
                <a:cs typeface="Times New Roman" panose="02020603050405020304" pitchFamily="18" charset="0"/>
              </a:rPr>
              <a:t>upsampling</a:t>
            </a:r>
            <a:r>
              <a:rPr lang="en-US" sz="1600" dirty="0">
                <a:latin typeface="Times New Roman" panose="02020603050405020304" pitchFamily="18" charset="0"/>
                <a:cs typeface="Times New Roman" panose="02020603050405020304" pitchFamily="18" charset="0"/>
              </a:rPr>
              <a:t> or </a:t>
            </a:r>
            <a:r>
              <a:rPr lang="en-US" sz="1600" dirty="0" err="1">
                <a:latin typeface="Times New Roman" panose="02020603050405020304" pitchFamily="18" charset="0"/>
                <a:cs typeface="Times New Roman" panose="02020603050405020304" pitchFamily="18" charset="0"/>
              </a:rPr>
              <a:t>downsampling</a:t>
            </a:r>
            <a:r>
              <a:rPr lang="en-US" sz="1600" dirty="0">
                <a:latin typeface="Times New Roman" panose="02020603050405020304" pitchFamily="18" charset="0"/>
                <a:cs typeface="Times New Roman" panose="02020603050405020304" pitchFamily="18" charset="0"/>
              </a:rPr>
              <a:t> operations. In other words it is a CNN with no fully connected layers.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Example of CNN: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VGG.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Example of FCN: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CNNs can also be used as Feature Extractors if the fully connected layers are removed.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Many architectures use CNN as a backbone network to extract features from images, and utilize other methods for classification and/or bounding box regression.</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Main advantage of using FCN instead of CNN is that FCN can handle different input sizes.</a:t>
            </a: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
        <p:nvSpPr>
          <p:cNvPr id="9" name="タイトル 8">
            <a:extLst>
              <a:ext uri="{FF2B5EF4-FFF2-40B4-BE49-F238E27FC236}">
                <a16:creationId xmlns:a16="http://schemas.microsoft.com/office/drawing/2014/main" id="{EA9C4CA3-9D6B-48B6-AF02-32CED9750821}"/>
              </a:ext>
            </a:extLst>
          </p:cNvPr>
          <p:cNvSpPr txBox="1">
            <a:spLocks/>
          </p:cNvSpPr>
          <p:nvPr/>
        </p:nvSpPr>
        <p:spPr bwMode="auto">
          <a:xfrm>
            <a:off x="-1" y="0"/>
            <a:ext cx="10080625" cy="750083"/>
          </a:xfrm>
          <a:prstGeom prst="rect">
            <a:avLst/>
          </a:prstGeom>
          <a:solidFill>
            <a:srgbClr val="00B0F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r>
              <a:rPr kumimoji="1" lang="en-US" altLang="ja-JP" sz="2400" i="1" spc="300" dirty="0">
                <a:solidFill>
                  <a:schemeClr val="bg1"/>
                </a:solidFill>
                <a:latin typeface="Times New Roman" panose="02020603050405020304" pitchFamily="18" charset="0"/>
                <a:cs typeface="Times New Roman" panose="02020603050405020304" pitchFamily="18" charset="0"/>
              </a:rPr>
              <a:t>Convolution Neural Networks vs Fully CNN</a:t>
            </a:r>
          </a:p>
        </p:txBody>
      </p:sp>
    </p:spTree>
    <p:extLst>
      <p:ext uri="{BB962C8B-B14F-4D97-AF65-F5344CB8AC3E}">
        <p14:creationId xmlns:p14="http://schemas.microsoft.com/office/powerpoint/2010/main" val="27859781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Backbone Networks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Possible network architectures that can be used as a backbone in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for feature extraction.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Resnet(50,101,152): </a:t>
            </a:r>
            <a:r>
              <a:rPr lang="en-US" sz="1600" dirty="0">
                <a:latin typeface="Times New Roman" panose="02020603050405020304" pitchFamily="18" charset="0"/>
                <a:cs typeface="Times New Roman" panose="02020603050405020304" pitchFamily="18" charset="0"/>
              </a:rPr>
              <a:t>Recommended by the creators of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utilizes the feed forward modules called residual blocks. Having a replica of the input itself at the output, the learning algorithm only learns the differences between original input/output, which accelerates training significantly.</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VGGNet</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 simple Fully Convolutional Neural Network, where the lower layers can extract strong features, while the higher layers process pixel of the image.</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There are other Networks that can be used as backbone such as </a:t>
            </a:r>
            <a:r>
              <a:rPr lang="en-US" sz="1600" dirty="0" err="1">
                <a:latin typeface="Times New Roman" panose="02020603050405020304" pitchFamily="18" charset="0"/>
                <a:cs typeface="Times New Roman" panose="02020603050405020304" pitchFamily="18" charset="0"/>
              </a:rPr>
              <a:t>DenseNet</a:t>
            </a:r>
            <a:r>
              <a:rPr lang="en-US" sz="1600" dirty="0">
                <a:latin typeface="Times New Roman" panose="02020603050405020304" pitchFamily="18" charset="0"/>
                <a:cs typeface="Times New Roman" panose="02020603050405020304" pitchFamily="18" charset="0"/>
              </a:rPr>
              <a:t>, etc.</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7592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VGGNet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5" y="3764724"/>
            <a:ext cx="8575674" cy="255454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Consists of 5 Convolutional Blocks (Convolution + max pooling).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Stride of 1 to keep the spatial resolution between Convolutions and stride of 2 to reduce by a factor of 0.5 the spatial dimensions.</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After final max pooling layer, volume is flattened into FC layer with 4096 channels(here) and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 is applied.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Output has size 1x1x1000, one for each class(</a:t>
            </a:r>
            <a:r>
              <a:rPr lang="en-US" sz="1600" dirty="0" err="1">
                <a:latin typeface="Times New Roman" panose="02020603050405020304" pitchFamily="18" charset="0"/>
                <a:cs typeface="Times New Roman" panose="02020603050405020304" pitchFamily="18" charset="0"/>
              </a:rPr>
              <a:t>Imagenet</a:t>
            </a:r>
            <a:r>
              <a:rPr lang="en-US" sz="1600" dirty="0">
                <a:latin typeface="Times New Roman" panose="02020603050405020304" pitchFamily="18" charset="0"/>
                <a:cs typeface="Times New Roman" panose="02020603050405020304" pitchFamily="18" charset="0"/>
              </a:rPr>
              <a:t> competition).</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2BBE4F6A-3A90-4357-A044-09E617ABE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248" y="721758"/>
            <a:ext cx="5523864" cy="2926080"/>
          </a:xfrm>
          <a:prstGeom prst="rect">
            <a:avLst/>
          </a:prstGeom>
        </p:spPr>
      </p:pic>
    </p:spTree>
    <p:extLst>
      <p:ext uri="{BB962C8B-B14F-4D97-AF65-F5344CB8AC3E}">
        <p14:creationId xmlns:p14="http://schemas.microsoft.com/office/powerpoint/2010/main" val="17805316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ResNet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5" y="3938926"/>
            <a:ext cx="8575674"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Having a replica of the input itself at the output of the network, the learning algorithm should only learn the differences between the output and the input</a:t>
            </a:r>
            <a:r>
              <a:rPr lang="el-GR"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Advantage: Easy architecture that repeats itself.</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0" name="Εικόνα 9">
            <a:extLst>
              <a:ext uri="{FF2B5EF4-FFF2-40B4-BE49-F238E27FC236}">
                <a16:creationId xmlns:a16="http://schemas.microsoft.com/office/drawing/2014/main" id="{FF51DD42-DD74-4F04-B643-1508B50D9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2329" y="1133240"/>
            <a:ext cx="3768183" cy="2146050"/>
          </a:xfrm>
          <a:prstGeom prst="rect">
            <a:avLst/>
          </a:prstGeom>
        </p:spPr>
      </p:pic>
    </p:spTree>
    <p:extLst>
      <p:ext uri="{BB962C8B-B14F-4D97-AF65-F5344CB8AC3E}">
        <p14:creationId xmlns:p14="http://schemas.microsoft.com/office/powerpoint/2010/main" val="26118056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ResNet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2" name="Εικόνα 11">
            <a:extLst>
              <a:ext uri="{FF2B5EF4-FFF2-40B4-BE49-F238E27FC236}">
                <a16:creationId xmlns:a16="http://schemas.microsoft.com/office/drawing/2014/main" id="{E114EF2A-5ED8-4F39-9EF7-C917E6936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82" y="1851977"/>
            <a:ext cx="9166860" cy="3291840"/>
          </a:xfrm>
          <a:prstGeom prst="rect">
            <a:avLst/>
          </a:prstGeom>
        </p:spPr>
      </p:pic>
    </p:spTree>
    <p:extLst>
      <p:ext uri="{BB962C8B-B14F-4D97-AF65-F5344CB8AC3E}">
        <p14:creationId xmlns:p14="http://schemas.microsoft.com/office/powerpoint/2010/main" val="37763587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Noto Sans CJK SC Regular"/>
        <a:cs typeface="Noto Sans CJK SC Regular"/>
      </a:majorFont>
      <a:minorFont>
        <a:latin typeface="Arial"/>
        <a:ea typeface="Noto Sans CJK SC Regular"/>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21588</TotalTime>
  <Words>2004</Words>
  <Application>Microsoft Office PowerPoint</Application>
  <PresentationFormat>Προσαρμογή</PresentationFormat>
  <Paragraphs>363</Paragraphs>
  <Slides>35</Slides>
  <Notes>32</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35</vt:i4>
      </vt:variant>
    </vt:vector>
  </HeadingPairs>
  <TitlesOfParts>
    <vt:vector size="40" baseType="lpstr">
      <vt:lpstr>Arial</vt:lpstr>
      <vt:lpstr>Calibri</vt:lpstr>
      <vt:lpstr>Cambria Math</vt:lpstr>
      <vt:lpstr>Times New Roman</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dtheodor</dc:creator>
  <cp:keywords/>
  <dc:description/>
  <cp:lastModifiedBy>ctrimas@outlook.com</cp:lastModifiedBy>
  <cp:revision>422</cp:revision>
  <cp:lastPrinted>1601-01-01T00:00:00Z</cp:lastPrinted>
  <dcterms:created xsi:type="dcterms:W3CDTF">2017-02-07T19:46:19Z</dcterms:created>
  <dcterms:modified xsi:type="dcterms:W3CDTF">2021-06-28T17:09:39Z</dcterms:modified>
</cp:coreProperties>
</file>