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9"/>
  </p:notesMasterIdLst>
  <p:sldIdLst>
    <p:sldId id="256" r:id="rId2"/>
    <p:sldId id="263" r:id="rId3"/>
    <p:sldId id="262" r:id="rId4"/>
    <p:sldId id="264" r:id="rId5"/>
    <p:sldId id="265" r:id="rId6"/>
    <p:sldId id="266" r:id="rId7"/>
    <p:sldId id="271" r:id="rId8"/>
    <p:sldId id="267" r:id="rId9"/>
    <p:sldId id="272" r:id="rId10"/>
    <p:sldId id="273" r:id="rId11"/>
    <p:sldId id="274" r:id="rId12"/>
    <p:sldId id="275" r:id="rId13"/>
    <p:sldId id="277" r:id="rId14"/>
    <p:sldId id="268" r:id="rId15"/>
    <p:sldId id="278" r:id="rId16"/>
    <p:sldId id="269"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79189"/>
  </p:normalViewPr>
  <p:slideViewPr>
    <p:cSldViewPr snapToGrid="0">
      <p:cViewPr>
        <p:scale>
          <a:sx n="130" d="100"/>
          <a:sy n="130" d="100"/>
        </p:scale>
        <p:origin x="11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E5EA7-C8EC-4FA7-80A2-3757D1E3ABB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F7D98D0-9E99-4EFE-9DAC-D5DAE5F3CEF7}">
      <dgm:prSet/>
      <dgm:spPr/>
      <dgm:t>
        <a:bodyPr/>
        <a:lstStyle/>
        <a:p>
          <a:pPr>
            <a:lnSpc>
              <a:spcPct val="100000"/>
            </a:lnSpc>
          </a:pPr>
          <a:r>
            <a:rPr lang="en-US"/>
            <a:t>Question: What factor(s) are most associated with youth marijuana use? (peer, family, demographic, health, education, etc.)</a:t>
          </a:r>
        </a:p>
      </dgm:t>
    </dgm:pt>
    <dgm:pt modelId="{43292338-140E-49DB-89A1-EF7FFFE0B1CC}" type="parTrans" cxnId="{9524AAE6-421F-4A78-AA86-153D96B62968}">
      <dgm:prSet/>
      <dgm:spPr/>
      <dgm:t>
        <a:bodyPr/>
        <a:lstStyle/>
        <a:p>
          <a:endParaRPr lang="en-US"/>
        </a:p>
      </dgm:t>
    </dgm:pt>
    <dgm:pt modelId="{DF1969FD-535F-4025-91DD-256F0B69C30A}" type="sibTrans" cxnId="{9524AAE6-421F-4A78-AA86-153D96B62968}">
      <dgm:prSet/>
      <dgm:spPr/>
      <dgm:t>
        <a:bodyPr/>
        <a:lstStyle/>
        <a:p>
          <a:pPr>
            <a:lnSpc>
              <a:spcPct val="100000"/>
            </a:lnSpc>
          </a:pPr>
          <a:endParaRPr lang="en-US"/>
        </a:p>
      </dgm:t>
    </dgm:pt>
    <dgm:pt modelId="{9FFDC2C0-5965-4A58-8227-C6D032AD8B8D}">
      <dgm:prSet/>
      <dgm:spPr/>
      <dgm:t>
        <a:bodyPr/>
        <a:lstStyle/>
        <a:p>
          <a:pPr>
            <a:lnSpc>
              <a:spcPct val="100000"/>
            </a:lnSpc>
          </a:pPr>
          <a:r>
            <a:rPr lang="en-US"/>
            <a:t>Goal: Investigate which factor(s) are most predictive of marijuana use in youth under 18 years of age.</a:t>
          </a:r>
        </a:p>
      </dgm:t>
    </dgm:pt>
    <dgm:pt modelId="{B193B446-B3F4-4E03-869E-5DA7C3A466F6}" type="parTrans" cxnId="{0C049CDC-EAB1-49C1-9C40-B4D53030F594}">
      <dgm:prSet/>
      <dgm:spPr/>
      <dgm:t>
        <a:bodyPr/>
        <a:lstStyle/>
        <a:p>
          <a:endParaRPr lang="en-US"/>
        </a:p>
      </dgm:t>
    </dgm:pt>
    <dgm:pt modelId="{B804FB14-A786-44F5-AB20-C8380898BE93}" type="sibTrans" cxnId="{0C049CDC-EAB1-49C1-9C40-B4D53030F594}">
      <dgm:prSet/>
      <dgm:spPr/>
      <dgm:t>
        <a:bodyPr/>
        <a:lstStyle/>
        <a:p>
          <a:endParaRPr lang="en-US"/>
        </a:p>
      </dgm:t>
    </dgm:pt>
    <dgm:pt modelId="{71DFB66D-0A46-4FDA-B253-759CFD204313}" type="pres">
      <dgm:prSet presAssocID="{B2AE5EA7-C8EC-4FA7-80A2-3757D1E3ABB8}" presName="root" presStyleCnt="0">
        <dgm:presLayoutVars>
          <dgm:dir/>
          <dgm:resizeHandles val="exact"/>
        </dgm:presLayoutVars>
      </dgm:prSet>
      <dgm:spPr/>
    </dgm:pt>
    <dgm:pt modelId="{AD4D7D57-70F9-47AB-8720-F61A6969AFE3}" type="pres">
      <dgm:prSet presAssocID="{B2AE5EA7-C8EC-4FA7-80A2-3757D1E3ABB8}" presName="container" presStyleCnt="0">
        <dgm:presLayoutVars>
          <dgm:dir/>
          <dgm:resizeHandles val="exact"/>
        </dgm:presLayoutVars>
      </dgm:prSet>
      <dgm:spPr/>
    </dgm:pt>
    <dgm:pt modelId="{3BB3C52F-7A50-438F-BCC9-0C51D0F0713F}" type="pres">
      <dgm:prSet presAssocID="{CF7D98D0-9E99-4EFE-9DAC-D5DAE5F3CEF7}" presName="compNode" presStyleCnt="0"/>
      <dgm:spPr/>
    </dgm:pt>
    <dgm:pt modelId="{8A550465-3662-4F48-8A97-6582D0264D75}" type="pres">
      <dgm:prSet presAssocID="{CF7D98D0-9E99-4EFE-9DAC-D5DAE5F3CEF7}" presName="iconBgRect" presStyleLbl="bgShp" presStyleIdx="0" presStyleCnt="2"/>
      <dgm:spPr/>
    </dgm:pt>
    <dgm:pt modelId="{C9555721-E8CB-48E6-B14F-E62E0270B624}" type="pres">
      <dgm:prSet presAssocID="{CF7D98D0-9E99-4EFE-9DAC-D5DAE5F3CE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oking"/>
        </a:ext>
      </dgm:extLst>
    </dgm:pt>
    <dgm:pt modelId="{70126587-7CAD-4FC1-8661-94FA80D1134D}" type="pres">
      <dgm:prSet presAssocID="{CF7D98D0-9E99-4EFE-9DAC-D5DAE5F3CEF7}" presName="spaceRect" presStyleCnt="0"/>
      <dgm:spPr/>
    </dgm:pt>
    <dgm:pt modelId="{93BCCCE5-76F5-4F00-B118-0554AE13E178}" type="pres">
      <dgm:prSet presAssocID="{CF7D98D0-9E99-4EFE-9DAC-D5DAE5F3CEF7}" presName="textRect" presStyleLbl="revTx" presStyleIdx="0" presStyleCnt="2">
        <dgm:presLayoutVars>
          <dgm:chMax val="1"/>
          <dgm:chPref val="1"/>
        </dgm:presLayoutVars>
      </dgm:prSet>
      <dgm:spPr/>
    </dgm:pt>
    <dgm:pt modelId="{A5CA98AB-1926-4778-854E-6D2186A346C7}" type="pres">
      <dgm:prSet presAssocID="{DF1969FD-535F-4025-91DD-256F0B69C30A}" presName="sibTrans" presStyleLbl="sibTrans2D1" presStyleIdx="0" presStyleCnt="0"/>
      <dgm:spPr/>
    </dgm:pt>
    <dgm:pt modelId="{EF8C255C-F558-4D2E-B4F2-EBF16B6BCC99}" type="pres">
      <dgm:prSet presAssocID="{9FFDC2C0-5965-4A58-8227-C6D032AD8B8D}" presName="compNode" presStyleCnt="0"/>
      <dgm:spPr/>
    </dgm:pt>
    <dgm:pt modelId="{FA2B6114-0B5A-461E-80D0-CA5065A7FFD3}" type="pres">
      <dgm:prSet presAssocID="{9FFDC2C0-5965-4A58-8227-C6D032AD8B8D}" presName="iconBgRect" presStyleLbl="bgShp" presStyleIdx="1" presStyleCnt="2"/>
      <dgm:spPr/>
    </dgm:pt>
    <dgm:pt modelId="{8270330E-A542-4D77-A4DC-79BC1EB521CE}" type="pres">
      <dgm:prSet presAssocID="{9FFDC2C0-5965-4A58-8227-C6D032AD8B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moking"/>
        </a:ext>
      </dgm:extLst>
    </dgm:pt>
    <dgm:pt modelId="{817896D8-68E7-44DE-B9D1-FBC34EC230FC}" type="pres">
      <dgm:prSet presAssocID="{9FFDC2C0-5965-4A58-8227-C6D032AD8B8D}" presName="spaceRect" presStyleCnt="0"/>
      <dgm:spPr/>
    </dgm:pt>
    <dgm:pt modelId="{C27004F3-18C8-4DDF-A47D-87FCEF62E05D}" type="pres">
      <dgm:prSet presAssocID="{9FFDC2C0-5965-4A58-8227-C6D032AD8B8D}" presName="textRect" presStyleLbl="revTx" presStyleIdx="1" presStyleCnt="2">
        <dgm:presLayoutVars>
          <dgm:chMax val="1"/>
          <dgm:chPref val="1"/>
        </dgm:presLayoutVars>
      </dgm:prSet>
      <dgm:spPr/>
    </dgm:pt>
  </dgm:ptLst>
  <dgm:cxnLst>
    <dgm:cxn modelId="{D3C38219-D97F-194D-8E58-4B76CC2999D7}" type="presOf" srcId="{9FFDC2C0-5965-4A58-8227-C6D032AD8B8D}" destId="{C27004F3-18C8-4DDF-A47D-87FCEF62E05D}" srcOrd="0" destOrd="0" presId="urn:microsoft.com/office/officeart/2018/2/layout/IconCircleList"/>
    <dgm:cxn modelId="{7920B13B-5380-C746-8FC0-BC7942D8EDF5}" type="presOf" srcId="{B2AE5EA7-C8EC-4FA7-80A2-3757D1E3ABB8}" destId="{71DFB66D-0A46-4FDA-B253-759CFD204313}" srcOrd="0" destOrd="0" presId="urn:microsoft.com/office/officeart/2018/2/layout/IconCircleList"/>
    <dgm:cxn modelId="{53277E83-6991-3142-92D9-90BB3C4B408F}" type="presOf" srcId="{CF7D98D0-9E99-4EFE-9DAC-D5DAE5F3CEF7}" destId="{93BCCCE5-76F5-4F00-B118-0554AE13E178}" srcOrd="0" destOrd="0" presId="urn:microsoft.com/office/officeart/2018/2/layout/IconCircleList"/>
    <dgm:cxn modelId="{E7E7C9BD-6DCC-0041-83A7-71ACFFBD8622}" type="presOf" srcId="{DF1969FD-535F-4025-91DD-256F0B69C30A}" destId="{A5CA98AB-1926-4778-854E-6D2186A346C7}" srcOrd="0" destOrd="0" presId="urn:microsoft.com/office/officeart/2018/2/layout/IconCircleList"/>
    <dgm:cxn modelId="{0C049CDC-EAB1-49C1-9C40-B4D53030F594}" srcId="{B2AE5EA7-C8EC-4FA7-80A2-3757D1E3ABB8}" destId="{9FFDC2C0-5965-4A58-8227-C6D032AD8B8D}" srcOrd="1" destOrd="0" parTransId="{B193B446-B3F4-4E03-869E-5DA7C3A466F6}" sibTransId="{B804FB14-A786-44F5-AB20-C8380898BE93}"/>
    <dgm:cxn modelId="{9524AAE6-421F-4A78-AA86-153D96B62968}" srcId="{B2AE5EA7-C8EC-4FA7-80A2-3757D1E3ABB8}" destId="{CF7D98D0-9E99-4EFE-9DAC-D5DAE5F3CEF7}" srcOrd="0" destOrd="0" parTransId="{43292338-140E-49DB-89A1-EF7FFFE0B1CC}" sibTransId="{DF1969FD-535F-4025-91DD-256F0B69C30A}"/>
    <dgm:cxn modelId="{E05BC066-600B-2742-B153-74BBC0685A94}" type="presParOf" srcId="{71DFB66D-0A46-4FDA-B253-759CFD204313}" destId="{AD4D7D57-70F9-47AB-8720-F61A6969AFE3}" srcOrd="0" destOrd="0" presId="urn:microsoft.com/office/officeart/2018/2/layout/IconCircleList"/>
    <dgm:cxn modelId="{3725E8B3-2441-9D41-9BDB-606DBBE6C2F8}" type="presParOf" srcId="{AD4D7D57-70F9-47AB-8720-F61A6969AFE3}" destId="{3BB3C52F-7A50-438F-BCC9-0C51D0F0713F}" srcOrd="0" destOrd="0" presId="urn:microsoft.com/office/officeart/2018/2/layout/IconCircleList"/>
    <dgm:cxn modelId="{9E070F60-159D-6D46-8BD9-3213AFAEA661}" type="presParOf" srcId="{3BB3C52F-7A50-438F-BCC9-0C51D0F0713F}" destId="{8A550465-3662-4F48-8A97-6582D0264D75}" srcOrd="0" destOrd="0" presId="urn:microsoft.com/office/officeart/2018/2/layout/IconCircleList"/>
    <dgm:cxn modelId="{73DDBB1C-CBA4-0940-9B41-0E48A1B1D489}" type="presParOf" srcId="{3BB3C52F-7A50-438F-BCC9-0C51D0F0713F}" destId="{C9555721-E8CB-48E6-B14F-E62E0270B624}" srcOrd="1" destOrd="0" presId="urn:microsoft.com/office/officeart/2018/2/layout/IconCircleList"/>
    <dgm:cxn modelId="{19CF594E-AAE0-2B40-ABAD-CD67EA45D890}" type="presParOf" srcId="{3BB3C52F-7A50-438F-BCC9-0C51D0F0713F}" destId="{70126587-7CAD-4FC1-8661-94FA80D1134D}" srcOrd="2" destOrd="0" presId="urn:microsoft.com/office/officeart/2018/2/layout/IconCircleList"/>
    <dgm:cxn modelId="{BF9FFEF6-4BEC-BF41-8BE3-AFDA1E7BCCDF}" type="presParOf" srcId="{3BB3C52F-7A50-438F-BCC9-0C51D0F0713F}" destId="{93BCCCE5-76F5-4F00-B118-0554AE13E178}" srcOrd="3" destOrd="0" presId="urn:microsoft.com/office/officeart/2018/2/layout/IconCircleList"/>
    <dgm:cxn modelId="{46936EEC-EE17-E047-B0C4-B90B8AD95CC5}" type="presParOf" srcId="{AD4D7D57-70F9-47AB-8720-F61A6969AFE3}" destId="{A5CA98AB-1926-4778-854E-6D2186A346C7}" srcOrd="1" destOrd="0" presId="urn:microsoft.com/office/officeart/2018/2/layout/IconCircleList"/>
    <dgm:cxn modelId="{2F0598B5-DE8B-324C-8EC9-B4F36854A5A5}" type="presParOf" srcId="{AD4D7D57-70F9-47AB-8720-F61A6969AFE3}" destId="{EF8C255C-F558-4D2E-B4F2-EBF16B6BCC99}" srcOrd="2" destOrd="0" presId="urn:microsoft.com/office/officeart/2018/2/layout/IconCircleList"/>
    <dgm:cxn modelId="{40CA40EE-7E42-1C4A-BA0D-140E0FF3D297}" type="presParOf" srcId="{EF8C255C-F558-4D2E-B4F2-EBF16B6BCC99}" destId="{FA2B6114-0B5A-461E-80D0-CA5065A7FFD3}" srcOrd="0" destOrd="0" presId="urn:microsoft.com/office/officeart/2018/2/layout/IconCircleList"/>
    <dgm:cxn modelId="{781C9A46-A1FA-1F4B-A23F-690F60ED6513}" type="presParOf" srcId="{EF8C255C-F558-4D2E-B4F2-EBF16B6BCC99}" destId="{8270330E-A542-4D77-A4DC-79BC1EB521CE}" srcOrd="1" destOrd="0" presId="urn:microsoft.com/office/officeart/2018/2/layout/IconCircleList"/>
    <dgm:cxn modelId="{AA8690D2-52E7-7C4E-B2AD-33784AD7477C}" type="presParOf" srcId="{EF8C255C-F558-4D2E-B4F2-EBF16B6BCC99}" destId="{817896D8-68E7-44DE-B9D1-FBC34EC230FC}" srcOrd="2" destOrd="0" presId="urn:microsoft.com/office/officeart/2018/2/layout/IconCircleList"/>
    <dgm:cxn modelId="{3A8FE484-3D60-614D-854D-4093105AFA06}" type="presParOf" srcId="{EF8C255C-F558-4D2E-B4F2-EBF16B6BCC99}" destId="{C27004F3-18C8-4DDF-A47D-87FCEF62E05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1D9548-E748-4964-BA3D-1F34441660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5A40149-F0B3-4011-83EE-29E082B6AB85}">
      <dgm:prSet/>
      <dgm:spPr/>
      <dgm:t>
        <a:bodyPr/>
        <a:lstStyle/>
        <a:p>
          <a:r>
            <a:rPr lang="en-US"/>
            <a:t>Binary classification: Has the respondent ever used marijuana?</a:t>
          </a:r>
        </a:p>
      </dgm:t>
    </dgm:pt>
    <dgm:pt modelId="{AFBEED7C-70F8-42BF-9F73-D9BBD293608A}" type="parTrans" cxnId="{3CAFEDD7-CF73-4019-B98B-02E9357C100B}">
      <dgm:prSet/>
      <dgm:spPr/>
      <dgm:t>
        <a:bodyPr/>
        <a:lstStyle/>
        <a:p>
          <a:endParaRPr lang="en-US"/>
        </a:p>
      </dgm:t>
    </dgm:pt>
    <dgm:pt modelId="{079FE3C3-2338-4046-8DED-AB87C4F6C3CF}" type="sibTrans" cxnId="{3CAFEDD7-CF73-4019-B98B-02E9357C100B}">
      <dgm:prSet/>
      <dgm:spPr/>
      <dgm:t>
        <a:bodyPr/>
        <a:lstStyle/>
        <a:p>
          <a:endParaRPr lang="en-US"/>
        </a:p>
      </dgm:t>
    </dgm:pt>
    <dgm:pt modelId="{B3B7EFDC-AD63-4B4A-8E54-D35E0DB7447A}">
      <dgm:prSet/>
      <dgm:spPr/>
      <dgm:t>
        <a:bodyPr/>
        <a:lstStyle/>
        <a:p>
          <a:r>
            <a:rPr lang="en-US"/>
            <a:t>Decision tree</a:t>
          </a:r>
        </a:p>
      </dgm:t>
    </dgm:pt>
    <dgm:pt modelId="{059DD094-9642-4F14-A75D-148330C4EF5F}" type="parTrans" cxnId="{8EDF24C9-EACC-4309-BA80-17E72A894089}">
      <dgm:prSet/>
      <dgm:spPr/>
      <dgm:t>
        <a:bodyPr/>
        <a:lstStyle/>
        <a:p>
          <a:endParaRPr lang="en-US"/>
        </a:p>
      </dgm:t>
    </dgm:pt>
    <dgm:pt modelId="{5288F37A-FFEE-4D0B-9AA7-854D65E9C92F}" type="sibTrans" cxnId="{8EDF24C9-EACC-4309-BA80-17E72A894089}">
      <dgm:prSet/>
      <dgm:spPr/>
      <dgm:t>
        <a:bodyPr/>
        <a:lstStyle/>
        <a:p>
          <a:endParaRPr lang="en-US"/>
        </a:p>
      </dgm:t>
    </dgm:pt>
    <dgm:pt modelId="{E6B5BE2D-7AC2-40D1-BA9D-4913BFE3206A}">
      <dgm:prSet/>
      <dgm:spPr/>
      <dgm:t>
        <a:bodyPr/>
        <a:lstStyle/>
        <a:p>
          <a:r>
            <a:rPr lang="en-US"/>
            <a:t>Bagging</a:t>
          </a:r>
        </a:p>
      </dgm:t>
    </dgm:pt>
    <dgm:pt modelId="{7617AFC5-8941-41B0-9BB9-B64477A77EA3}" type="parTrans" cxnId="{F825DCF6-6534-402D-8977-0D86A7FFE5C5}">
      <dgm:prSet/>
      <dgm:spPr/>
      <dgm:t>
        <a:bodyPr/>
        <a:lstStyle/>
        <a:p>
          <a:endParaRPr lang="en-US"/>
        </a:p>
      </dgm:t>
    </dgm:pt>
    <dgm:pt modelId="{415472ED-A278-4306-8078-19CA581DEF14}" type="sibTrans" cxnId="{F825DCF6-6534-402D-8977-0D86A7FFE5C5}">
      <dgm:prSet/>
      <dgm:spPr/>
      <dgm:t>
        <a:bodyPr/>
        <a:lstStyle/>
        <a:p>
          <a:endParaRPr lang="en-US"/>
        </a:p>
      </dgm:t>
    </dgm:pt>
    <dgm:pt modelId="{2E1E62EC-25C9-4F2E-8D5B-8868FB8370A2}">
      <dgm:prSet/>
      <dgm:spPr/>
      <dgm:t>
        <a:bodyPr/>
        <a:lstStyle/>
        <a:p>
          <a:r>
            <a:rPr lang="en-US"/>
            <a:t>Multiclass classification: How many days has the respondent used marijuana in the past 30 days?</a:t>
          </a:r>
        </a:p>
      </dgm:t>
    </dgm:pt>
    <dgm:pt modelId="{37EEC6A7-D200-442F-9A75-0154493E48F7}" type="parTrans" cxnId="{D1E935C6-6E3D-46C5-9E0D-FAE34F3575AC}">
      <dgm:prSet/>
      <dgm:spPr/>
      <dgm:t>
        <a:bodyPr/>
        <a:lstStyle/>
        <a:p>
          <a:endParaRPr lang="en-US"/>
        </a:p>
      </dgm:t>
    </dgm:pt>
    <dgm:pt modelId="{18C74F04-A232-4E08-884F-EE616F61FB50}" type="sibTrans" cxnId="{D1E935C6-6E3D-46C5-9E0D-FAE34F3575AC}">
      <dgm:prSet/>
      <dgm:spPr/>
      <dgm:t>
        <a:bodyPr/>
        <a:lstStyle/>
        <a:p>
          <a:endParaRPr lang="en-US"/>
        </a:p>
      </dgm:t>
    </dgm:pt>
    <dgm:pt modelId="{438C79F1-B33A-4971-9A8D-5DF574B94A99}">
      <dgm:prSet/>
      <dgm:spPr/>
      <dgm:t>
        <a:bodyPr/>
        <a:lstStyle/>
        <a:p>
          <a:r>
            <a:rPr lang="en-US"/>
            <a:t>Random forest</a:t>
          </a:r>
        </a:p>
      </dgm:t>
    </dgm:pt>
    <dgm:pt modelId="{4EA0004B-ADE6-4EA6-BB2D-0EE61C0F1925}" type="parTrans" cxnId="{FAA93D6F-D310-4B82-B054-BB0E3833A247}">
      <dgm:prSet/>
      <dgm:spPr/>
      <dgm:t>
        <a:bodyPr/>
        <a:lstStyle/>
        <a:p>
          <a:endParaRPr lang="en-US"/>
        </a:p>
      </dgm:t>
    </dgm:pt>
    <dgm:pt modelId="{C919F88B-E477-4CA1-B09C-E5655BD3C514}" type="sibTrans" cxnId="{FAA93D6F-D310-4B82-B054-BB0E3833A247}">
      <dgm:prSet/>
      <dgm:spPr/>
      <dgm:t>
        <a:bodyPr/>
        <a:lstStyle/>
        <a:p>
          <a:endParaRPr lang="en-US"/>
        </a:p>
      </dgm:t>
    </dgm:pt>
    <dgm:pt modelId="{E9D2268F-7370-49B2-BBA3-0BB47CF94FD1}">
      <dgm:prSet/>
      <dgm:spPr/>
      <dgm:t>
        <a:bodyPr/>
        <a:lstStyle/>
        <a:p>
          <a:r>
            <a:rPr lang="en-US"/>
            <a:t>Decision tree</a:t>
          </a:r>
        </a:p>
      </dgm:t>
    </dgm:pt>
    <dgm:pt modelId="{CAF17EB4-5DBF-45D4-BE13-C3CFAFDCF6B8}" type="parTrans" cxnId="{5E7EE158-6163-41CD-9F6C-61E77DD66005}">
      <dgm:prSet/>
      <dgm:spPr/>
      <dgm:t>
        <a:bodyPr/>
        <a:lstStyle/>
        <a:p>
          <a:endParaRPr lang="en-US"/>
        </a:p>
      </dgm:t>
    </dgm:pt>
    <dgm:pt modelId="{1E4DBCB2-1883-4DE8-8E47-717FF430AD4F}" type="sibTrans" cxnId="{5E7EE158-6163-41CD-9F6C-61E77DD66005}">
      <dgm:prSet/>
      <dgm:spPr/>
      <dgm:t>
        <a:bodyPr/>
        <a:lstStyle/>
        <a:p>
          <a:endParaRPr lang="en-US"/>
        </a:p>
      </dgm:t>
    </dgm:pt>
    <dgm:pt modelId="{ED564D75-F31A-4196-BD1A-5243C250FFC4}">
      <dgm:prSet/>
      <dgm:spPr/>
      <dgm:t>
        <a:bodyPr/>
        <a:lstStyle/>
        <a:p>
          <a:r>
            <a:rPr lang="en-US"/>
            <a:t>Regression: How many days has the respondent used marijuana in the past year?</a:t>
          </a:r>
        </a:p>
      </dgm:t>
    </dgm:pt>
    <dgm:pt modelId="{5CA93A56-8339-4C9E-892D-07F82D5CFA31}" type="parTrans" cxnId="{7FEDCAB7-2F3D-4A8D-A5A1-03CBE6D0A423}">
      <dgm:prSet/>
      <dgm:spPr/>
      <dgm:t>
        <a:bodyPr/>
        <a:lstStyle/>
        <a:p>
          <a:endParaRPr lang="en-US"/>
        </a:p>
      </dgm:t>
    </dgm:pt>
    <dgm:pt modelId="{C4E99778-3310-447A-BD5C-AB126263DB06}" type="sibTrans" cxnId="{7FEDCAB7-2F3D-4A8D-A5A1-03CBE6D0A423}">
      <dgm:prSet/>
      <dgm:spPr/>
      <dgm:t>
        <a:bodyPr/>
        <a:lstStyle/>
        <a:p>
          <a:endParaRPr lang="en-US"/>
        </a:p>
      </dgm:t>
    </dgm:pt>
    <dgm:pt modelId="{F4D5E0AC-491A-4B89-A564-1CBA6DE069B3}">
      <dgm:prSet/>
      <dgm:spPr/>
      <dgm:t>
        <a:bodyPr/>
        <a:lstStyle/>
        <a:p>
          <a:r>
            <a:rPr lang="en-US"/>
            <a:t>Gradient boost</a:t>
          </a:r>
        </a:p>
      </dgm:t>
    </dgm:pt>
    <dgm:pt modelId="{C00FACBB-4505-463A-A87C-8E7AC11B2EC8}" type="parTrans" cxnId="{D7998FA9-7A18-4101-9ABA-E902E7974C5B}">
      <dgm:prSet/>
      <dgm:spPr/>
      <dgm:t>
        <a:bodyPr/>
        <a:lstStyle/>
        <a:p>
          <a:endParaRPr lang="en-US"/>
        </a:p>
      </dgm:t>
    </dgm:pt>
    <dgm:pt modelId="{7197C28A-B654-48C8-A87D-8D96069E0A3B}" type="sibTrans" cxnId="{D7998FA9-7A18-4101-9ABA-E902E7974C5B}">
      <dgm:prSet/>
      <dgm:spPr/>
      <dgm:t>
        <a:bodyPr/>
        <a:lstStyle/>
        <a:p>
          <a:endParaRPr lang="en-US"/>
        </a:p>
      </dgm:t>
    </dgm:pt>
    <dgm:pt modelId="{8C8BDDB3-731A-4340-AC93-354F65DCB1AF}">
      <dgm:prSet/>
      <dgm:spPr/>
      <dgm:t>
        <a:bodyPr/>
        <a:lstStyle/>
        <a:p>
          <a:r>
            <a:rPr lang="en-US"/>
            <a:t>XGBoost</a:t>
          </a:r>
        </a:p>
      </dgm:t>
    </dgm:pt>
    <dgm:pt modelId="{9BE0DAF8-2D61-45B7-B2CC-F8BD01094298}" type="parTrans" cxnId="{A6972594-B565-4E49-AB80-2E12EC1A6A79}">
      <dgm:prSet/>
      <dgm:spPr/>
      <dgm:t>
        <a:bodyPr/>
        <a:lstStyle/>
        <a:p>
          <a:endParaRPr lang="en-US"/>
        </a:p>
      </dgm:t>
    </dgm:pt>
    <dgm:pt modelId="{7C3CCADB-6FCE-462C-8FE8-68008494407C}" type="sibTrans" cxnId="{A6972594-B565-4E49-AB80-2E12EC1A6A79}">
      <dgm:prSet/>
      <dgm:spPr/>
      <dgm:t>
        <a:bodyPr/>
        <a:lstStyle/>
        <a:p>
          <a:endParaRPr lang="en-US"/>
        </a:p>
      </dgm:t>
    </dgm:pt>
    <dgm:pt modelId="{B4B749B9-4331-134B-99B7-25AE7A20BFD0}" type="pres">
      <dgm:prSet presAssocID="{3B1D9548-E748-4964-BA3D-1F344416608D}" presName="Name0" presStyleCnt="0">
        <dgm:presLayoutVars>
          <dgm:dir/>
          <dgm:animLvl val="lvl"/>
          <dgm:resizeHandles val="exact"/>
        </dgm:presLayoutVars>
      </dgm:prSet>
      <dgm:spPr/>
    </dgm:pt>
    <dgm:pt modelId="{61783445-47C5-984F-87AE-7DA683D55048}" type="pres">
      <dgm:prSet presAssocID="{D5A40149-F0B3-4011-83EE-29E082B6AB85}" presName="linNode" presStyleCnt="0"/>
      <dgm:spPr/>
    </dgm:pt>
    <dgm:pt modelId="{F1B16AEE-7033-4548-A7DD-E0B64C2A2E74}" type="pres">
      <dgm:prSet presAssocID="{D5A40149-F0B3-4011-83EE-29E082B6AB85}" presName="parentText" presStyleLbl="node1" presStyleIdx="0" presStyleCnt="3">
        <dgm:presLayoutVars>
          <dgm:chMax val="1"/>
          <dgm:bulletEnabled val="1"/>
        </dgm:presLayoutVars>
      </dgm:prSet>
      <dgm:spPr/>
    </dgm:pt>
    <dgm:pt modelId="{CBD0D729-B36E-0942-8BDF-32A87B1757E2}" type="pres">
      <dgm:prSet presAssocID="{D5A40149-F0B3-4011-83EE-29E082B6AB85}" presName="descendantText" presStyleLbl="alignAccFollowNode1" presStyleIdx="0" presStyleCnt="3">
        <dgm:presLayoutVars>
          <dgm:bulletEnabled val="1"/>
        </dgm:presLayoutVars>
      </dgm:prSet>
      <dgm:spPr/>
    </dgm:pt>
    <dgm:pt modelId="{5AAB436D-902F-7D45-BDCB-265FF1872261}" type="pres">
      <dgm:prSet presAssocID="{079FE3C3-2338-4046-8DED-AB87C4F6C3CF}" presName="sp" presStyleCnt="0"/>
      <dgm:spPr/>
    </dgm:pt>
    <dgm:pt modelId="{B54A5C0B-315A-8242-843D-E2830B44DE7B}" type="pres">
      <dgm:prSet presAssocID="{2E1E62EC-25C9-4F2E-8D5B-8868FB8370A2}" presName="linNode" presStyleCnt="0"/>
      <dgm:spPr/>
    </dgm:pt>
    <dgm:pt modelId="{B30F588C-83B9-5F46-8C0C-DD91C710AFEC}" type="pres">
      <dgm:prSet presAssocID="{2E1E62EC-25C9-4F2E-8D5B-8868FB8370A2}" presName="parentText" presStyleLbl="node1" presStyleIdx="1" presStyleCnt="3">
        <dgm:presLayoutVars>
          <dgm:chMax val="1"/>
          <dgm:bulletEnabled val="1"/>
        </dgm:presLayoutVars>
      </dgm:prSet>
      <dgm:spPr/>
    </dgm:pt>
    <dgm:pt modelId="{637ECDB2-33A5-A646-854E-C0CB535EB40F}" type="pres">
      <dgm:prSet presAssocID="{2E1E62EC-25C9-4F2E-8D5B-8868FB8370A2}" presName="descendantText" presStyleLbl="alignAccFollowNode1" presStyleIdx="1" presStyleCnt="3">
        <dgm:presLayoutVars>
          <dgm:bulletEnabled val="1"/>
        </dgm:presLayoutVars>
      </dgm:prSet>
      <dgm:spPr/>
    </dgm:pt>
    <dgm:pt modelId="{DD49BC39-9011-F240-87D0-B45147E18562}" type="pres">
      <dgm:prSet presAssocID="{18C74F04-A232-4E08-884F-EE616F61FB50}" presName="sp" presStyleCnt="0"/>
      <dgm:spPr/>
    </dgm:pt>
    <dgm:pt modelId="{8BF15A92-EFFC-7546-9639-1E8B49EB9F7F}" type="pres">
      <dgm:prSet presAssocID="{ED564D75-F31A-4196-BD1A-5243C250FFC4}" presName="linNode" presStyleCnt="0"/>
      <dgm:spPr/>
    </dgm:pt>
    <dgm:pt modelId="{1D229F36-9A14-D040-BCA0-E66BE016D822}" type="pres">
      <dgm:prSet presAssocID="{ED564D75-F31A-4196-BD1A-5243C250FFC4}" presName="parentText" presStyleLbl="node1" presStyleIdx="2" presStyleCnt="3">
        <dgm:presLayoutVars>
          <dgm:chMax val="1"/>
          <dgm:bulletEnabled val="1"/>
        </dgm:presLayoutVars>
      </dgm:prSet>
      <dgm:spPr/>
    </dgm:pt>
    <dgm:pt modelId="{DDE33AD0-7289-E940-934A-DE4485AD1D07}" type="pres">
      <dgm:prSet presAssocID="{ED564D75-F31A-4196-BD1A-5243C250FFC4}" presName="descendantText" presStyleLbl="alignAccFollowNode1" presStyleIdx="2" presStyleCnt="3">
        <dgm:presLayoutVars>
          <dgm:bulletEnabled val="1"/>
        </dgm:presLayoutVars>
      </dgm:prSet>
      <dgm:spPr/>
    </dgm:pt>
  </dgm:ptLst>
  <dgm:cxnLst>
    <dgm:cxn modelId="{157B0109-34F9-E44F-A2D2-E8B1253F3395}" type="presOf" srcId="{3B1D9548-E748-4964-BA3D-1F344416608D}" destId="{B4B749B9-4331-134B-99B7-25AE7A20BFD0}" srcOrd="0" destOrd="0" presId="urn:microsoft.com/office/officeart/2005/8/layout/vList5"/>
    <dgm:cxn modelId="{81D30E1C-3DEE-114C-8DD5-1E23877D29E5}" type="presOf" srcId="{438C79F1-B33A-4971-9A8D-5DF574B94A99}" destId="{637ECDB2-33A5-A646-854E-C0CB535EB40F}" srcOrd="0" destOrd="0" presId="urn:microsoft.com/office/officeart/2005/8/layout/vList5"/>
    <dgm:cxn modelId="{5E7EE158-6163-41CD-9F6C-61E77DD66005}" srcId="{2E1E62EC-25C9-4F2E-8D5B-8868FB8370A2}" destId="{E9D2268F-7370-49B2-BBA3-0BB47CF94FD1}" srcOrd="1" destOrd="0" parTransId="{CAF17EB4-5DBF-45D4-BE13-C3CFAFDCF6B8}" sibTransId="{1E4DBCB2-1883-4DE8-8E47-717FF430AD4F}"/>
    <dgm:cxn modelId="{69E10662-3A7B-FB43-856D-3F7E00DBC1E5}" type="presOf" srcId="{D5A40149-F0B3-4011-83EE-29E082B6AB85}" destId="{F1B16AEE-7033-4548-A7DD-E0B64C2A2E74}" srcOrd="0" destOrd="0" presId="urn:microsoft.com/office/officeart/2005/8/layout/vList5"/>
    <dgm:cxn modelId="{FAA93D6F-D310-4B82-B054-BB0E3833A247}" srcId="{2E1E62EC-25C9-4F2E-8D5B-8868FB8370A2}" destId="{438C79F1-B33A-4971-9A8D-5DF574B94A99}" srcOrd="0" destOrd="0" parTransId="{4EA0004B-ADE6-4EA6-BB2D-0EE61C0F1925}" sibTransId="{C919F88B-E477-4CA1-B09C-E5655BD3C514}"/>
    <dgm:cxn modelId="{E16C2B73-5B53-9340-AB47-33A9583D418E}" type="presOf" srcId="{F4D5E0AC-491A-4B89-A564-1CBA6DE069B3}" destId="{DDE33AD0-7289-E940-934A-DE4485AD1D07}" srcOrd="0" destOrd="0" presId="urn:microsoft.com/office/officeart/2005/8/layout/vList5"/>
    <dgm:cxn modelId="{72BF6B79-17BE-4244-8EBE-D33E39D61829}" type="presOf" srcId="{8C8BDDB3-731A-4340-AC93-354F65DCB1AF}" destId="{DDE33AD0-7289-E940-934A-DE4485AD1D07}" srcOrd="0" destOrd="1" presId="urn:microsoft.com/office/officeart/2005/8/layout/vList5"/>
    <dgm:cxn modelId="{8C50AC79-DDBD-164B-A454-4A8674BA1BF6}" type="presOf" srcId="{2E1E62EC-25C9-4F2E-8D5B-8868FB8370A2}" destId="{B30F588C-83B9-5F46-8C0C-DD91C710AFEC}" srcOrd="0" destOrd="0" presId="urn:microsoft.com/office/officeart/2005/8/layout/vList5"/>
    <dgm:cxn modelId="{4147F87E-5518-F140-9C80-18D6A41A3811}" type="presOf" srcId="{E9D2268F-7370-49B2-BBA3-0BB47CF94FD1}" destId="{637ECDB2-33A5-A646-854E-C0CB535EB40F}" srcOrd="0" destOrd="1" presId="urn:microsoft.com/office/officeart/2005/8/layout/vList5"/>
    <dgm:cxn modelId="{A6972594-B565-4E49-AB80-2E12EC1A6A79}" srcId="{ED564D75-F31A-4196-BD1A-5243C250FFC4}" destId="{8C8BDDB3-731A-4340-AC93-354F65DCB1AF}" srcOrd="1" destOrd="0" parTransId="{9BE0DAF8-2D61-45B7-B2CC-F8BD01094298}" sibTransId="{7C3CCADB-6FCE-462C-8FE8-68008494407C}"/>
    <dgm:cxn modelId="{E51ABA95-D996-F84F-BE4C-0DD1C5672E33}" type="presOf" srcId="{ED564D75-F31A-4196-BD1A-5243C250FFC4}" destId="{1D229F36-9A14-D040-BCA0-E66BE016D822}" srcOrd="0" destOrd="0" presId="urn:microsoft.com/office/officeart/2005/8/layout/vList5"/>
    <dgm:cxn modelId="{D7998FA9-7A18-4101-9ABA-E902E7974C5B}" srcId="{ED564D75-F31A-4196-BD1A-5243C250FFC4}" destId="{F4D5E0AC-491A-4B89-A564-1CBA6DE069B3}" srcOrd="0" destOrd="0" parTransId="{C00FACBB-4505-463A-A87C-8E7AC11B2EC8}" sibTransId="{7197C28A-B654-48C8-A87D-8D96069E0A3B}"/>
    <dgm:cxn modelId="{7FEDCAB7-2F3D-4A8D-A5A1-03CBE6D0A423}" srcId="{3B1D9548-E748-4964-BA3D-1F344416608D}" destId="{ED564D75-F31A-4196-BD1A-5243C250FFC4}" srcOrd="2" destOrd="0" parTransId="{5CA93A56-8339-4C9E-892D-07F82D5CFA31}" sibTransId="{C4E99778-3310-447A-BD5C-AB126263DB06}"/>
    <dgm:cxn modelId="{D1E935C6-6E3D-46C5-9E0D-FAE34F3575AC}" srcId="{3B1D9548-E748-4964-BA3D-1F344416608D}" destId="{2E1E62EC-25C9-4F2E-8D5B-8868FB8370A2}" srcOrd="1" destOrd="0" parTransId="{37EEC6A7-D200-442F-9A75-0154493E48F7}" sibTransId="{18C74F04-A232-4E08-884F-EE616F61FB50}"/>
    <dgm:cxn modelId="{8EDF24C9-EACC-4309-BA80-17E72A894089}" srcId="{D5A40149-F0B3-4011-83EE-29E082B6AB85}" destId="{B3B7EFDC-AD63-4B4A-8E54-D35E0DB7447A}" srcOrd="0" destOrd="0" parTransId="{059DD094-9642-4F14-A75D-148330C4EF5F}" sibTransId="{5288F37A-FFEE-4D0B-9AA7-854D65E9C92F}"/>
    <dgm:cxn modelId="{B02D89D4-F64B-A645-B4E2-4E8D39713FDA}" type="presOf" srcId="{B3B7EFDC-AD63-4B4A-8E54-D35E0DB7447A}" destId="{CBD0D729-B36E-0942-8BDF-32A87B1757E2}" srcOrd="0" destOrd="0" presId="urn:microsoft.com/office/officeart/2005/8/layout/vList5"/>
    <dgm:cxn modelId="{3CAFEDD7-CF73-4019-B98B-02E9357C100B}" srcId="{3B1D9548-E748-4964-BA3D-1F344416608D}" destId="{D5A40149-F0B3-4011-83EE-29E082B6AB85}" srcOrd="0" destOrd="0" parTransId="{AFBEED7C-70F8-42BF-9F73-D9BBD293608A}" sibTransId="{079FE3C3-2338-4046-8DED-AB87C4F6C3CF}"/>
    <dgm:cxn modelId="{391EB9F6-4A0C-854E-B10C-DCE9137C2F52}" type="presOf" srcId="{E6B5BE2D-7AC2-40D1-BA9D-4913BFE3206A}" destId="{CBD0D729-B36E-0942-8BDF-32A87B1757E2}" srcOrd="0" destOrd="1" presId="urn:microsoft.com/office/officeart/2005/8/layout/vList5"/>
    <dgm:cxn modelId="{F825DCF6-6534-402D-8977-0D86A7FFE5C5}" srcId="{D5A40149-F0B3-4011-83EE-29E082B6AB85}" destId="{E6B5BE2D-7AC2-40D1-BA9D-4913BFE3206A}" srcOrd="1" destOrd="0" parTransId="{7617AFC5-8941-41B0-9BB9-B64477A77EA3}" sibTransId="{415472ED-A278-4306-8078-19CA581DEF14}"/>
    <dgm:cxn modelId="{93F7A7FB-9E45-F744-9400-C8190A2A269A}" type="presParOf" srcId="{B4B749B9-4331-134B-99B7-25AE7A20BFD0}" destId="{61783445-47C5-984F-87AE-7DA683D55048}" srcOrd="0" destOrd="0" presId="urn:microsoft.com/office/officeart/2005/8/layout/vList5"/>
    <dgm:cxn modelId="{13849E59-1A4F-FE4F-BECA-D178C74692CB}" type="presParOf" srcId="{61783445-47C5-984F-87AE-7DA683D55048}" destId="{F1B16AEE-7033-4548-A7DD-E0B64C2A2E74}" srcOrd="0" destOrd="0" presId="urn:microsoft.com/office/officeart/2005/8/layout/vList5"/>
    <dgm:cxn modelId="{C28D9E4B-11E9-1642-B8D0-9A0AB0479CC3}" type="presParOf" srcId="{61783445-47C5-984F-87AE-7DA683D55048}" destId="{CBD0D729-B36E-0942-8BDF-32A87B1757E2}" srcOrd="1" destOrd="0" presId="urn:microsoft.com/office/officeart/2005/8/layout/vList5"/>
    <dgm:cxn modelId="{5FD2049D-7493-6246-9C29-D96EB294280D}" type="presParOf" srcId="{B4B749B9-4331-134B-99B7-25AE7A20BFD0}" destId="{5AAB436D-902F-7D45-BDCB-265FF1872261}" srcOrd="1" destOrd="0" presId="urn:microsoft.com/office/officeart/2005/8/layout/vList5"/>
    <dgm:cxn modelId="{D05CDD4C-467A-EF45-8B1D-96890F0E768C}" type="presParOf" srcId="{B4B749B9-4331-134B-99B7-25AE7A20BFD0}" destId="{B54A5C0B-315A-8242-843D-E2830B44DE7B}" srcOrd="2" destOrd="0" presId="urn:microsoft.com/office/officeart/2005/8/layout/vList5"/>
    <dgm:cxn modelId="{9CFD75B9-6904-9B44-B64F-441054E464EF}" type="presParOf" srcId="{B54A5C0B-315A-8242-843D-E2830B44DE7B}" destId="{B30F588C-83B9-5F46-8C0C-DD91C710AFEC}" srcOrd="0" destOrd="0" presId="urn:microsoft.com/office/officeart/2005/8/layout/vList5"/>
    <dgm:cxn modelId="{76F3C336-FFE1-3747-B7BF-2E2D624CEE9E}" type="presParOf" srcId="{B54A5C0B-315A-8242-843D-E2830B44DE7B}" destId="{637ECDB2-33A5-A646-854E-C0CB535EB40F}" srcOrd="1" destOrd="0" presId="urn:microsoft.com/office/officeart/2005/8/layout/vList5"/>
    <dgm:cxn modelId="{11E9350E-E425-3A46-B0E6-087374707C14}" type="presParOf" srcId="{B4B749B9-4331-134B-99B7-25AE7A20BFD0}" destId="{DD49BC39-9011-F240-87D0-B45147E18562}" srcOrd="3" destOrd="0" presId="urn:microsoft.com/office/officeart/2005/8/layout/vList5"/>
    <dgm:cxn modelId="{7AD81DDE-B8AD-6342-9531-27147C49EBA2}" type="presParOf" srcId="{B4B749B9-4331-134B-99B7-25AE7A20BFD0}" destId="{8BF15A92-EFFC-7546-9639-1E8B49EB9F7F}" srcOrd="4" destOrd="0" presId="urn:microsoft.com/office/officeart/2005/8/layout/vList5"/>
    <dgm:cxn modelId="{5359BACC-AAD6-624C-BB52-70EDE4B7D483}" type="presParOf" srcId="{8BF15A92-EFFC-7546-9639-1E8B49EB9F7F}" destId="{1D229F36-9A14-D040-BCA0-E66BE016D822}" srcOrd="0" destOrd="0" presId="urn:microsoft.com/office/officeart/2005/8/layout/vList5"/>
    <dgm:cxn modelId="{E830F7F2-7C16-3E41-97AB-E2DAF33AE7E2}" type="presParOf" srcId="{8BF15A92-EFFC-7546-9639-1E8B49EB9F7F}" destId="{DDE33AD0-7289-E940-934A-DE4485AD1D0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BFDBBA-CBE3-450C-B93F-F65D5BC6BB9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4A2900C2-53C6-4B2F-B47A-B2392D7ECC37}">
      <dgm:prSet/>
      <dgm:spPr/>
      <dgm:t>
        <a:bodyPr/>
        <a:lstStyle/>
        <a:p>
          <a:pPr>
            <a:defRPr b="1"/>
          </a:pPr>
          <a:r>
            <a:rPr lang="en-US"/>
            <a:t>Data cleaning</a:t>
          </a:r>
        </a:p>
      </dgm:t>
    </dgm:pt>
    <dgm:pt modelId="{5CAA12BD-9FFF-4A76-B43C-E3BB86D974CF}" type="parTrans" cxnId="{545B7CDD-706A-406F-BF5D-851FD17E39EA}">
      <dgm:prSet/>
      <dgm:spPr/>
      <dgm:t>
        <a:bodyPr/>
        <a:lstStyle/>
        <a:p>
          <a:endParaRPr lang="en-US"/>
        </a:p>
      </dgm:t>
    </dgm:pt>
    <dgm:pt modelId="{8C997C5B-1FA6-40C6-92DB-11A6538F42B3}" type="sibTrans" cxnId="{545B7CDD-706A-406F-BF5D-851FD17E39EA}">
      <dgm:prSet/>
      <dgm:spPr/>
      <dgm:t>
        <a:bodyPr/>
        <a:lstStyle/>
        <a:p>
          <a:endParaRPr lang="en-US"/>
        </a:p>
      </dgm:t>
    </dgm:pt>
    <dgm:pt modelId="{4F042268-B43E-45F9-924B-229D72A0A237}">
      <dgm:prSet/>
      <dgm:spPr/>
      <dgm:t>
        <a:bodyPr/>
        <a:lstStyle/>
        <a:p>
          <a:r>
            <a:rPr lang="en-US" dirty="0"/>
            <a:t>Dropped rows with missing and invalid values (94, 97, 98, 99)</a:t>
          </a:r>
        </a:p>
      </dgm:t>
    </dgm:pt>
    <dgm:pt modelId="{0EF29D29-3A5B-4937-AB6C-07763B69F552}" type="parTrans" cxnId="{6E5620A5-B3F8-4DC9-AB4D-3C611A4EC65D}">
      <dgm:prSet/>
      <dgm:spPr/>
      <dgm:t>
        <a:bodyPr/>
        <a:lstStyle/>
        <a:p>
          <a:endParaRPr lang="en-US"/>
        </a:p>
      </dgm:t>
    </dgm:pt>
    <dgm:pt modelId="{99153986-8C1B-4C95-99E4-283816247D5B}" type="sibTrans" cxnId="{6E5620A5-B3F8-4DC9-AB4D-3C611A4EC65D}">
      <dgm:prSet/>
      <dgm:spPr/>
      <dgm:t>
        <a:bodyPr/>
        <a:lstStyle/>
        <a:p>
          <a:endParaRPr lang="en-US"/>
        </a:p>
      </dgm:t>
    </dgm:pt>
    <dgm:pt modelId="{7390425E-DC86-4221-A3EF-0E7E98C92E97}">
      <dgm:prSet/>
      <dgm:spPr/>
      <dgm:t>
        <a:bodyPr/>
        <a:lstStyle/>
        <a:p>
          <a:r>
            <a:rPr lang="en-US" dirty="0"/>
            <a:t>Renamed variables to be more readable/interpretable</a:t>
          </a:r>
        </a:p>
      </dgm:t>
    </dgm:pt>
    <dgm:pt modelId="{0DEFF18F-4766-4062-8429-7922344356E9}" type="parTrans" cxnId="{382AFC96-1E41-49B5-8A5A-22FC751D6843}">
      <dgm:prSet/>
      <dgm:spPr/>
      <dgm:t>
        <a:bodyPr/>
        <a:lstStyle/>
        <a:p>
          <a:endParaRPr lang="en-US"/>
        </a:p>
      </dgm:t>
    </dgm:pt>
    <dgm:pt modelId="{7EB3C859-3A39-4385-B86A-5F83DB54DE16}" type="sibTrans" cxnId="{382AFC96-1E41-49B5-8A5A-22FC751D6843}">
      <dgm:prSet/>
      <dgm:spPr/>
      <dgm:t>
        <a:bodyPr/>
        <a:lstStyle/>
        <a:p>
          <a:endParaRPr lang="en-US"/>
        </a:p>
      </dgm:t>
    </dgm:pt>
    <dgm:pt modelId="{03372476-E31E-445A-89D2-F8C43A9963E8}">
      <dgm:prSet/>
      <dgm:spPr/>
      <dgm:t>
        <a:bodyPr/>
        <a:lstStyle/>
        <a:p>
          <a:r>
            <a:rPr lang="en-US" dirty="0"/>
            <a:t>Mapped ordinal labels to midpoints for regression</a:t>
          </a:r>
        </a:p>
      </dgm:t>
    </dgm:pt>
    <dgm:pt modelId="{A96803A0-C5F7-44FC-9D54-150C46C47D88}" type="parTrans" cxnId="{112288B5-F104-47BB-9AA6-016F1995632B}">
      <dgm:prSet/>
      <dgm:spPr/>
      <dgm:t>
        <a:bodyPr/>
        <a:lstStyle/>
        <a:p>
          <a:endParaRPr lang="en-US"/>
        </a:p>
      </dgm:t>
    </dgm:pt>
    <dgm:pt modelId="{50BF3D23-2C7B-4A64-832B-BE72BB211295}" type="sibTrans" cxnId="{112288B5-F104-47BB-9AA6-016F1995632B}">
      <dgm:prSet/>
      <dgm:spPr/>
      <dgm:t>
        <a:bodyPr/>
        <a:lstStyle/>
        <a:p>
          <a:endParaRPr lang="en-US"/>
        </a:p>
      </dgm:t>
    </dgm:pt>
    <dgm:pt modelId="{CF6E1856-EC80-45A0-B876-F4B0F8BA2D64}">
      <dgm:prSet/>
      <dgm:spPr/>
      <dgm:t>
        <a:bodyPr/>
        <a:lstStyle/>
        <a:p>
          <a:pPr>
            <a:defRPr b="1"/>
          </a:pPr>
          <a:r>
            <a:rPr lang="en-US"/>
            <a:t>Variables</a:t>
          </a:r>
        </a:p>
      </dgm:t>
    </dgm:pt>
    <dgm:pt modelId="{3D2B3359-B325-41C7-B919-F751AA628C00}" type="parTrans" cxnId="{0179D888-09B5-40EC-A64F-5844DDCCB582}">
      <dgm:prSet/>
      <dgm:spPr/>
      <dgm:t>
        <a:bodyPr/>
        <a:lstStyle/>
        <a:p>
          <a:endParaRPr lang="en-US"/>
        </a:p>
      </dgm:t>
    </dgm:pt>
    <dgm:pt modelId="{6D5D67D7-9699-4AC7-A308-5BCB0C9AEEE1}" type="sibTrans" cxnId="{0179D888-09B5-40EC-A64F-5844DDCCB582}">
      <dgm:prSet/>
      <dgm:spPr/>
      <dgm:t>
        <a:bodyPr/>
        <a:lstStyle/>
        <a:p>
          <a:endParaRPr lang="en-US"/>
        </a:p>
      </dgm:t>
    </dgm:pt>
    <dgm:pt modelId="{9D4447C1-93A7-4953-9216-9327D1DD6E7D}">
      <dgm:prSet/>
      <dgm:spPr/>
      <dgm:t>
        <a:bodyPr/>
        <a:lstStyle/>
        <a:p>
          <a:r>
            <a:rPr lang="en-US" dirty="0"/>
            <a:t>Average grade, highest grade completed</a:t>
          </a:r>
        </a:p>
      </dgm:t>
    </dgm:pt>
    <dgm:pt modelId="{82AA83C7-181C-4327-8081-B42915FFD25D}" type="parTrans" cxnId="{34B27C45-80D3-4B5B-B8CB-282CC0311666}">
      <dgm:prSet/>
      <dgm:spPr/>
      <dgm:t>
        <a:bodyPr/>
        <a:lstStyle/>
        <a:p>
          <a:endParaRPr lang="en-US"/>
        </a:p>
      </dgm:t>
    </dgm:pt>
    <dgm:pt modelId="{4C70C8D0-0580-421A-94E8-6B3807344B2E}" type="sibTrans" cxnId="{34B27C45-80D3-4B5B-B8CB-282CC0311666}">
      <dgm:prSet/>
      <dgm:spPr/>
      <dgm:t>
        <a:bodyPr/>
        <a:lstStyle/>
        <a:p>
          <a:endParaRPr lang="en-US"/>
        </a:p>
      </dgm:t>
    </dgm:pt>
    <dgm:pt modelId="{D220D7EF-F247-4FD7-99CC-F79B9AD1F03C}">
      <dgm:prSet/>
      <dgm:spPr/>
      <dgm:t>
        <a:bodyPr/>
        <a:lstStyle/>
        <a:p>
          <a:pPr>
            <a:defRPr b="1"/>
          </a:pPr>
          <a:r>
            <a:rPr lang="en-US"/>
            <a:t>Hyperparameters</a:t>
          </a:r>
        </a:p>
      </dgm:t>
    </dgm:pt>
    <dgm:pt modelId="{A5544344-5D81-4D44-9B2E-C16DE363B4FC}" type="parTrans" cxnId="{EB003ED8-346E-46C9-B8AE-7BA7718CCF85}">
      <dgm:prSet/>
      <dgm:spPr/>
      <dgm:t>
        <a:bodyPr/>
        <a:lstStyle/>
        <a:p>
          <a:endParaRPr lang="en-US"/>
        </a:p>
      </dgm:t>
    </dgm:pt>
    <dgm:pt modelId="{6222219F-5E8C-45CB-B991-203842A066A9}" type="sibTrans" cxnId="{EB003ED8-346E-46C9-B8AE-7BA7718CCF85}">
      <dgm:prSet/>
      <dgm:spPr/>
      <dgm:t>
        <a:bodyPr/>
        <a:lstStyle/>
        <a:p>
          <a:endParaRPr lang="en-US"/>
        </a:p>
      </dgm:t>
    </dgm:pt>
    <dgm:pt modelId="{6F9C7250-77E1-4C67-A0D1-6EADA632973B}">
      <dgm:prSet/>
      <dgm:spPr/>
      <dgm:t>
        <a:bodyPr/>
        <a:lstStyle/>
        <a:p>
          <a:r>
            <a:rPr lang="en-US" dirty="0"/>
            <a:t>Tuned hyperparameters using </a:t>
          </a:r>
          <a:r>
            <a:rPr lang="en-US" dirty="0" err="1"/>
            <a:t>GridSearchCV</a:t>
          </a:r>
          <a:r>
            <a:rPr lang="en-US" dirty="0"/>
            <a:t> to find optimal hyperparameters</a:t>
          </a:r>
        </a:p>
      </dgm:t>
    </dgm:pt>
    <dgm:pt modelId="{51337B28-E1BC-4369-A64D-634127CF75B3}" type="parTrans" cxnId="{6D2F77E1-384C-4092-95F5-B49F2C77B81F}">
      <dgm:prSet/>
      <dgm:spPr/>
      <dgm:t>
        <a:bodyPr/>
        <a:lstStyle/>
        <a:p>
          <a:endParaRPr lang="en-US"/>
        </a:p>
      </dgm:t>
    </dgm:pt>
    <dgm:pt modelId="{3F8E83EC-599E-4ED5-AD61-E2AE5073B5DA}" type="sibTrans" cxnId="{6D2F77E1-384C-4092-95F5-B49F2C77B81F}">
      <dgm:prSet/>
      <dgm:spPr/>
      <dgm:t>
        <a:bodyPr/>
        <a:lstStyle/>
        <a:p>
          <a:endParaRPr lang="en-US"/>
        </a:p>
      </dgm:t>
    </dgm:pt>
    <dgm:pt modelId="{4BDD167D-5A6F-4CF1-A986-524A3A0A96E1}">
      <dgm:prSet/>
      <dgm:spPr/>
      <dgm:t>
        <a:bodyPr/>
        <a:lstStyle/>
        <a:p>
          <a:pPr>
            <a:defRPr b="1"/>
          </a:pPr>
          <a:r>
            <a:rPr lang="en-US"/>
            <a:t>Metrics</a:t>
          </a:r>
        </a:p>
      </dgm:t>
    </dgm:pt>
    <dgm:pt modelId="{7706BB16-7F9A-4726-94A1-F3900CF8CD46}" type="parTrans" cxnId="{0B1A7BEB-3B1D-4669-80EA-C81405322BE5}">
      <dgm:prSet/>
      <dgm:spPr/>
      <dgm:t>
        <a:bodyPr/>
        <a:lstStyle/>
        <a:p>
          <a:endParaRPr lang="en-US"/>
        </a:p>
      </dgm:t>
    </dgm:pt>
    <dgm:pt modelId="{23C0A3C9-35ED-4053-AA41-04E4931DB632}" type="sibTrans" cxnId="{0B1A7BEB-3B1D-4669-80EA-C81405322BE5}">
      <dgm:prSet/>
      <dgm:spPr/>
      <dgm:t>
        <a:bodyPr/>
        <a:lstStyle/>
        <a:p>
          <a:endParaRPr lang="en-US"/>
        </a:p>
      </dgm:t>
    </dgm:pt>
    <dgm:pt modelId="{CCB79840-C45F-4ADA-8846-581FE1589C7A}">
      <dgm:prSet/>
      <dgm:spPr/>
      <dgm:t>
        <a:bodyPr/>
        <a:lstStyle/>
        <a:p>
          <a:r>
            <a:rPr lang="en-US" dirty="0"/>
            <a:t>Classification:</a:t>
          </a:r>
        </a:p>
        <a:p>
          <a:r>
            <a:rPr lang="en-US" dirty="0"/>
            <a:t>- Accuracy, precision, recall, f1</a:t>
          </a:r>
        </a:p>
      </dgm:t>
    </dgm:pt>
    <dgm:pt modelId="{C2696102-F319-4A9D-A45F-7FD913961664}" type="parTrans" cxnId="{12653C7F-ED74-469A-98A9-9DF4E724127D}">
      <dgm:prSet/>
      <dgm:spPr/>
      <dgm:t>
        <a:bodyPr/>
        <a:lstStyle/>
        <a:p>
          <a:endParaRPr lang="en-US"/>
        </a:p>
      </dgm:t>
    </dgm:pt>
    <dgm:pt modelId="{1448F7E5-CDF8-4A91-AA0B-793012B55C27}" type="sibTrans" cxnId="{12653C7F-ED74-469A-98A9-9DF4E724127D}">
      <dgm:prSet/>
      <dgm:spPr/>
      <dgm:t>
        <a:bodyPr/>
        <a:lstStyle/>
        <a:p>
          <a:endParaRPr lang="en-US"/>
        </a:p>
      </dgm:t>
    </dgm:pt>
    <dgm:pt modelId="{136EE471-31BA-49CD-B96E-990C1C55AF5E}">
      <dgm:prSet/>
      <dgm:spPr/>
      <dgm:t>
        <a:bodyPr/>
        <a:lstStyle/>
        <a:p>
          <a:r>
            <a:rPr lang="en-US" dirty="0"/>
            <a:t>Regression:</a:t>
          </a:r>
        </a:p>
        <a:p>
          <a:r>
            <a:rPr lang="en-US" dirty="0"/>
            <a:t>- R squared, RMSE</a:t>
          </a:r>
        </a:p>
      </dgm:t>
    </dgm:pt>
    <dgm:pt modelId="{4F1AFFD6-AB98-495D-9341-17A9CDEB0D8C}" type="parTrans" cxnId="{395E4DBE-FD34-440C-BFDA-59193747135A}">
      <dgm:prSet/>
      <dgm:spPr/>
      <dgm:t>
        <a:bodyPr/>
        <a:lstStyle/>
        <a:p>
          <a:endParaRPr lang="en-US"/>
        </a:p>
      </dgm:t>
    </dgm:pt>
    <dgm:pt modelId="{0D1C92D1-CDD1-4E22-808B-E3A99F0FED73}" type="sibTrans" cxnId="{395E4DBE-FD34-440C-BFDA-59193747135A}">
      <dgm:prSet/>
      <dgm:spPr/>
      <dgm:t>
        <a:bodyPr/>
        <a:lstStyle/>
        <a:p>
          <a:endParaRPr lang="en-US"/>
        </a:p>
      </dgm:t>
    </dgm:pt>
    <dgm:pt modelId="{E4F7A731-B465-FE4B-9880-85A772546222}">
      <dgm:prSet/>
      <dgm:spPr/>
      <dgm:t>
        <a:bodyPr/>
        <a:lstStyle/>
        <a:p>
          <a:r>
            <a:rPr lang="en-US" dirty="0"/>
            <a:t>Feature Importance</a:t>
          </a:r>
        </a:p>
      </dgm:t>
    </dgm:pt>
    <dgm:pt modelId="{BD5E2221-9232-F644-9DA4-10CA7CC18D3E}" type="parTrans" cxnId="{A1AD9C07-DE1E-FC49-A6A5-A1AD5F661A02}">
      <dgm:prSet/>
      <dgm:spPr/>
      <dgm:t>
        <a:bodyPr/>
        <a:lstStyle/>
        <a:p>
          <a:endParaRPr lang="en-US"/>
        </a:p>
      </dgm:t>
    </dgm:pt>
    <dgm:pt modelId="{616C1AF7-057A-B84A-BF05-1913213FE8F6}" type="sibTrans" cxnId="{A1AD9C07-DE1E-FC49-A6A5-A1AD5F661A02}">
      <dgm:prSet/>
      <dgm:spPr/>
      <dgm:t>
        <a:bodyPr/>
        <a:lstStyle/>
        <a:p>
          <a:endParaRPr lang="en-US"/>
        </a:p>
      </dgm:t>
    </dgm:pt>
    <dgm:pt modelId="{5A34AAA1-B5AF-C945-89C2-02DD63E104F8}">
      <dgm:prSet/>
      <dgm:spPr/>
      <dgm:t>
        <a:bodyPr/>
        <a:lstStyle/>
        <a:p>
          <a:r>
            <a:rPr lang="en-US" dirty="0"/>
            <a:t>Compare feature importances across models to find commonality and come to conclusion</a:t>
          </a:r>
        </a:p>
      </dgm:t>
    </dgm:pt>
    <dgm:pt modelId="{91AB2CB3-90CB-6149-8769-73DB93A5B3B3}" type="parTrans" cxnId="{3FB78EFB-0114-A948-B753-A6A5EA47DBBC}">
      <dgm:prSet/>
      <dgm:spPr/>
      <dgm:t>
        <a:bodyPr/>
        <a:lstStyle/>
        <a:p>
          <a:endParaRPr lang="en-US"/>
        </a:p>
      </dgm:t>
    </dgm:pt>
    <dgm:pt modelId="{A63FBC63-7F34-614C-AFB6-CFE2723EEBDC}" type="sibTrans" cxnId="{3FB78EFB-0114-A948-B753-A6A5EA47DBBC}">
      <dgm:prSet/>
      <dgm:spPr/>
      <dgm:t>
        <a:bodyPr/>
        <a:lstStyle/>
        <a:p>
          <a:endParaRPr lang="en-US"/>
        </a:p>
      </dgm:t>
    </dgm:pt>
    <dgm:pt modelId="{270B5F7E-5BFE-5A47-A560-B214A5D1AE53}">
      <dgm:prSet/>
      <dgm:spPr/>
      <dgm:t>
        <a:bodyPr/>
        <a:lstStyle/>
        <a:p>
          <a:r>
            <a:rPr lang="en-US" dirty="0"/>
            <a:t>Days of school skipped</a:t>
          </a:r>
        </a:p>
      </dgm:t>
    </dgm:pt>
    <dgm:pt modelId="{C1F4CCDD-3F6D-1248-9B00-DD139574A6CB}" type="parTrans" cxnId="{930E350C-98B5-2E4F-A2C9-14A455A0B827}">
      <dgm:prSet/>
      <dgm:spPr/>
      <dgm:t>
        <a:bodyPr/>
        <a:lstStyle/>
        <a:p>
          <a:endParaRPr lang="en-US"/>
        </a:p>
      </dgm:t>
    </dgm:pt>
    <dgm:pt modelId="{C0EB28B8-9588-2846-A9FE-A893451CFE47}" type="sibTrans" cxnId="{930E350C-98B5-2E4F-A2C9-14A455A0B827}">
      <dgm:prSet/>
      <dgm:spPr/>
      <dgm:t>
        <a:bodyPr/>
        <a:lstStyle/>
        <a:p>
          <a:endParaRPr lang="en-US"/>
        </a:p>
      </dgm:t>
    </dgm:pt>
    <dgm:pt modelId="{730570E7-7D4A-CB4F-AED6-A3CF4FB4D9A0}">
      <dgm:prSet/>
      <dgm:spPr/>
      <dgm:t>
        <a:bodyPr/>
        <a:lstStyle/>
        <a:p>
          <a:r>
            <a:rPr lang="en-US" dirty="0"/>
            <a:t>Parent checks/helps homework</a:t>
          </a:r>
        </a:p>
      </dgm:t>
    </dgm:pt>
    <dgm:pt modelId="{553BBE9D-169D-2C4D-B580-CBAD3D078D4F}" type="parTrans" cxnId="{15EAEE76-AD85-7B44-B3C6-423CDAC2ACF1}">
      <dgm:prSet/>
      <dgm:spPr/>
      <dgm:t>
        <a:bodyPr/>
        <a:lstStyle/>
        <a:p>
          <a:endParaRPr lang="en-US"/>
        </a:p>
      </dgm:t>
    </dgm:pt>
    <dgm:pt modelId="{DBC70A07-6D3A-2142-9266-E6B44DF70958}" type="sibTrans" cxnId="{15EAEE76-AD85-7B44-B3C6-423CDAC2ACF1}">
      <dgm:prSet/>
      <dgm:spPr/>
      <dgm:t>
        <a:bodyPr/>
        <a:lstStyle/>
        <a:p>
          <a:endParaRPr lang="en-US"/>
        </a:p>
      </dgm:t>
    </dgm:pt>
    <dgm:pt modelId="{E1B0FABA-13F8-0742-BD51-96A029661829}">
      <dgm:prSet/>
      <dgm:spPr/>
      <dgm:t>
        <a:bodyPr/>
        <a:lstStyle/>
        <a:p>
          <a:r>
            <a:rPr lang="en-US" dirty="0"/>
            <a:t>parent limits tv time, time out on school nights</a:t>
          </a:r>
        </a:p>
      </dgm:t>
    </dgm:pt>
    <dgm:pt modelId="{6F0DFB71-B206-964A-AD03-F127D60E7246}" type="parTrans" cxnId="{CAF23E51-DED8-054A-932B-2E28AE8163B5}">
      <dgm:prSet/>
      <dgm:spPr/>
      <dgm:t>
        <a:bodyPr/>
        <a:lstStyle/>
        <a:p>
          <a:endParaRPr lang="en-US"/>
        </a:p>
      </dgm:t>
    </dgm:pt>
    <dgm:pt modelId="{49EC677C-84C9-D242-B61D-FCAB88EACA8A}" type="sibTrans" cxnId="{CAF23E51-DED8-054A-932B-2E28AE8163B5}">
      <dgm:prSet/>
      <dgm:spPr/>
      <dgm:t>
        <a:bodyPr/>
        <a:lstStyle/>
        <a:p>
          <a:endParaRPr lang="en-US"/>
        </a:p>
      </dgm:t>
    </dgm:pt>
    <dgm:pt modelId="{4CD007B8-D530-1D4D-B845-3EC82E08E4FC}">
      <dgm:prSet/>
      <dgm:spPr/>
      <dgm:t>
        <a:bodyPr/>
        <a:lstStyle/>
        <a:p>
          <a:r>
            <a:rPr lang="en-US" dirty="0"/>
            <a:t>parent acknowledges good job</a:t>
          </a:r>
        </a:p>
      </dgm:t>
    </dgm:pt>
    <dgm:pt modelId="{FC422D98-23D3-4F46-9B68-5B0E8C2BC308}" type="parTrans" cxnId="{ECA43D91-CDE2-5B4D-B89A-6ECC45AE9AE2}">
      <dgm:prSet/>
      <dgm:spPr/>
      <dgm:t>
        <a:bodyPr/>
        <a:lstStyle/>
        <a:p>
          <a:endParaRPr lang="en-US"/>
        </a:p>
      </dgm:t>
    </dgm:pt>
    <dgm:pt modelId="{F6EF2123-A9CA-B04C-8BF6-335D57B0A888}" type="sibTrans" cxnId="{ECA43D91-CDE2-5B4D-B89A-6ECC45AE9AE2}">
      <dgm:prSet/>
      <dgm:spPr/>
      <dgm:t>
        <a:bodyPr/>
        <a:lstStyle/>
        <a:p>
          <a:endParaRPr lang="en-US"/>
        </a:p>
      </dgm:t>
    </dgm:pt>
    <dgm:pt modelId="{5C7EC3BD-69E5-B949-8249-082D65EAA13D}">
      <dgm:prSet/>
      <dgm:spPr/>
      <dgm:t>
        <a:bodyPr/>
        <a:lstStyle/>
        <a:p>
          <a:r>
            <a:rPr lang="en-US" dirty="0"/>
            <a:t>times argued with parent</a:t>
          </a:r>
        </a:p>
      </dgm:t>
    </dgm:pt>
    <dgm:pt modelId="{06838F00-7508-0746-A51B-3B2FAD6C35F7}" type="parTrans" cxnId="{BB53C649-505F-4C49-B29F-9E9E9C25343D}">
      <dgm:prSet/>
      <dgm:spPr/>
      <dgm:t>
        <a:bodyPr/>
        <a:lstStyle/>
        <a:p>
          <a:endParaRPr lang="en-US"/>
        </a:p>
      </dgm:t>
    </dgm:pt>
    <dgm:pt modelId="{C3095AE0-06D1-0841-B30F-27864EDB03B4}" type="sibTrans" cxnId="{BB53C649-505F-4C49-B29F-9E9E9C25343D}">
      <dgm:prSet/>
      <dgm:spPr/>
      <dgm:t>
        <a:bodyPr/>
        <a:lstStyle/>
        <a:p>
          <a:endParaRPr lang="en-US"/>
        </a:p>
      </dgm:t>
    </dgm:pt>
    <dgm:pt modelId="{F7281A79-68C8-F94A-A794-46856D83E9BC}">
      <dgm:prSet/>
      <dgm:spPr/>
      <dgm:t>
        <a:bodyPr/>
        <a:lstStyle/>
        <a:p>
          <a:r>
            <a:rPr lang="en-US" dirty="0"/>
            <a:t>how close friends feel about about trying/using marijuana</a:t>
          </a:r>
        </a:p>
      </dgm:t>
    </dgm:pt>
    <dgm:pt modelId="{DA25561D-A9CB-3D4F-BD9B-041F33D13EE5}" type="parTrans" cxnId="{3264E3BA-2208-824E-9A28-297190E3D49A}">
      <dgm:prSet/>
      <dgm:spPr/>
      <dgm:t>
        <a:bodyPr/>
        <a:lstStyle/>
        <a:p>
          <a:endParaRPr lang="en-US"/>
        </a:p>
      </dgm:t>
    </dgm:pt>
    <dgm:pt modelId="{ABA3CBF3-3ED5-B44C-9E83-B7CC21BE1B57}" type="sibTrans" cxnId="{3264E3BA-2208-824E-9A28-297190E3D49A}">
      <dgm:prSet/>
      <dgm:spPr/>
      <dgm:t>
        <a:bodyPr/>
        <a:lstStyle/>
        <a:p>
          <a:endParaRPr lang="en-US"/>
        </a:p>
      </dgm:t>
    </dgm:pt>
    <dgm:pt modelId="{2A9DB637-CD07-0644-83B7-4D13A2754E55}">
      <dgm:prSet/>
      <dgm:spPr/>
      <dgm:t>
        <a:bodyPr/>
        <a:lstStyle/>
        <a:p>
          <a:r>
            <a:rPr lang="en-US" dirty="0"/>
            <a:t>how the youth felt about going to school</a:t>
          </a:r>
        </a:p>
      </dgm:t>
    </dgm:pt>
    <dgm:pt modelId="{8758A779-F101-8045-86CD-281EE541D868}" type="parTrans" cxnId="{F809D54B-3DD8-4642-AB8D-1BEEDA4C06A1}">
      <dgm:prSet/>
      <dgm:spPr/>
      <dgm:t>
        <a:bodyPr/>
        <a:lstStyle/>
        <a:p>
          <a:endParaRPr lang="en-US"/>
        </a:p>
      </dgm:t>
    </dgm:pt>
    <dgm:pt modelId="{3924919E-90CB-C441-88C7-4B8F51F2970A}" type="sibTrans" cxnId="{F809D54B-3DD8-4642-AB8D-1BEEDA4C06A1}">
      <dgm:prSet/>
      <dgm:spPr/>
      <dgm:t>
        <a:bodyPr/>
        <a:lstStyle/>
        <a:p>
          <a:endParaRPr lang="en-US"/>
        </a:p>
      </dgm:t>
    </dgm:pt>
    <dgm:pt modelId="{DB9D0D50-8872-1E48-8A8D-E83C35B65206}">
      <dgm:prSet/>
      <dgm:spPr/>
      <dgm:t>
        <a:bodyPr/>
        <a:lstStyle/>
        <a:p>
          <a:r>
            <a:rPr lang="en-US" dirty="0"/>
            <a:t>who youth talks to about serious problems</a:t>
          </a:r>
        </a:p>
      </dgm:t>
    </dgm:pt>
    <dgm:pt modelId="{6F38238A-6444-5B4C-96ED-B7ECA790844B}" type="parTrans" cxnId="{C9C195F4-D7D1-5648-97A2-926D8F80BB20}">
      <dgm:prSet/>
      <dgm:spPr/>
      <dgm:t>
        <a:bodyPr/>
        <a:lstStyle/>
        <a:p>
          <a:endParaRPr lang="en-US"/>
        </a:p>
      </dgm:t>
    </dgm:pt>
    <dgm:pt modelId="{BBE89379-7888-614B-B6C2-DC49A43E1057}" type="sibTrans" cxnId="{C9C195F4-D7D1-5648-97A2-926D8F80BB20}">
      <dgm:prSet/>
      <dgm:spPr/>
      <dgm:t>
        <a:bodyPr/>
        <a:lstStyle/>
        <a:p>
          <a:endParaRPr lang="en-US"/>
        </a:p>
      </dgm:t>
    </dgm:pt>
    <dgm:pt modelId="{6DCEDE5C-13AA-FE43-A720-1290A0A65AC2}">
      <dgm:prSet/>
      <dgm:spPr/>
      <dgm:t>
        <a:bodyPr/>
        <a:lstStyle/>
        <a:p>
          <a:r>
            <a:rPr lang="en-US" dirty="0"/>
            <a:t>talked with parent about substances</a:t>
          </a:r>
        </a:p>
      </dgm:t>
    </dgm:pt>
    <dgm:pt modelId="{D503C45F-EAFF-9243-A33A-4547C4339374}" type="parTrans" cxnId="{8B7FE893-04C2-D246-822D-902FE65F7014}">
      <dgm:prSet/>
      <dgm:spPr/>
      <dgm:t>
        <a:bodyPr/>
        <a:lstStyle/>
        <a:p>
          <a:endParaRPr lang="en-US"/>
        </a:p>
      </dgm:t>
    </dgm:pt>
    <dgm:pt modelId="{876AD257-215F-D64D-9EB6-550918C983CB}" type="sibTrans" cxnId="{8B7FE893-04C2-D246-822D-902FE65F7014}">
      <dgm:prSet/>
      <dgm:spPr/>
      <dgm:t>
        <a:bodyPr/>
        <a:lstStyle/>
        <a:p>
          <a:endParaRPr lang="en-US"/>
        </a:p>
      </dgm:t>
    </dgm:pt>
    <dgm:pt modelId="{27BE8794-CB96-5C46-8B15-F2DF4C59D637}">
      <dgm:prSet/>
      <dgm:spPr/>
      <dgm:t>
        <a:bodyPr/>
        <a:lstStyle/>
        <a:p>
          <a:r>
            <a:rPr lang="en-US" dirty="0"/>
            <a:t>Sex, race, health status</a:t>
          </a:r>
        </a:p>
      </dgm:t>
    </dgm:pt>
    <dgm:pt modelId="{E08FF790-68C3-5844-B161-700A07705E6B}" type="parTrans" cxnId="{1304F599-D301-7D4D-91C3-98A9D3E39F01}">
      <dgm:prSet/>
      <dgm:spPr/>
      <dgm:t>
        <a:bodyPr/>
        <a:lstStyle/>
        <a:p>
          <a:endParaRPr lang="en-US"/>
        </a:p>
      </dgm:t>
    </dgm:pt>
    <dgm:pt modelId="{5C70BF36-5CAD-094F-9050-101E48432CC7}" type="sibTrans" cxnId="{1304F599-D301-7D4D-91C3-98A9D3E39F01}">
      <dgm:prSet/>
      <dgm:spPr/>
      <dgm:t>
        <a:bodyPr/>
        <a:lstStyle/>
        <a:p>
          <a:endParaRPr lang="en-US"/>
        </a:p>
      </dgm:t>
    </dgm:pt>
    <dgm:pt modelId="{E2E5CB8D-7808-594C-9445-7D38A941488B}">
      <dgm:prSet/>
      <dgm:spPr/>
      <dgm:t>
        <a:bodyPr/>
        <a:lstStyle/>
        <a:p>
          <a:r>
            <a:rPr lang="en-US" dirty="0"/>
            <a:t>Is mother/father present</a:t>
          </a:r>
        </a:p>
      </dgm:t>
    </dgm:pt>
    <dgm:pt modelId="{81C33DFC-3CA5-D443-AB35-55B9B4889A79}" type="parTrans" cxnId="{F6178356-5449-E747-A238-AE30B96DA27F}">
      <dgm:prSet/>
      <dgm:spPr/>
      <dgm:t>
        <a:bodyPr/>
        <a:lstStyle/>
        <a:p>
          <a:endParaRPr lang="en-US"/>
        </a:p>
      </dgm:t>
    </dgm:pt>
    <dgm:pt modelId="{DC5762E3-815F-6D46-9748-31C381D55993}" type="sibTrans" cxnId="{F6178356-5449-E747-A238-AE30B96DA27F}">
      <dgm:prSet/>
      <dgm:spPr/>
      <dgm:t>
        <a:bodyPr/>
        <a:lstStyle/>
        <a:p>
          <a:endParaRPr lang="en-US"/>
        </a:p>
      </dgm:t>
    </dgm:pt>
    <dgm:pt modelId="{24EFE702-BB9D-B54D-9B04-32625AF8D374}">
      <dgm:prSet/>
      <dgm:spPr/>
      <dgm:t>
        <a:bodyPr/>
        <a:lstStyle/>
        <a:p>
          <a:r>
            <a:rPr lang="en-US" dirty="0"/>
            <a:t>household income</a:t>
          </a:r>
        </a:p>
      </dgm:t>
    </dgm:pt>
    <dgm:pt modelId="{F31C3C48-0C93-F24C-A3BA-451EE42DCF03}" type="parTrans" cxnId="{3CDB4DC4-60C1-E54B-8182-5A0357FF1BAE}">
      <dgm:prSet/>
      <dgm:spPr/>
      <dgm:t>
        <a:bodyPr/>
        <a:lstStyle/>
        <a:p>
          <a:endParaRPr lang="en-US"/>
        </a:p>
      </dgm:t>
    </dgm:pt>
    <dgm:pt modelId="{93AF8EDD-8342-164C-BC03-635637739901}" type="sibTrans" cxnId="{3CDB4DC4-60C1-E54B-8182-5A0357FF1BAE}">
      <dgm:prSet/>
      <dgm:spPr/>
      <dgm:t>
        <a:bodyPr/>
        <a:lstStyle/>
        <a:p>
          <a:endParaRPr lang="en-US"/>
        </a:p>
      </dgm:t>
    </dgm:pt>
    <dgm:pt modelId="{9107C22D-1A00-C845-86AA-421A21E7EEAB}">
      <dgm:prSet/>
      <dgm:spPr/>
      <dgm:t>
        <a:bodyPr/>
        <a:lstStyle/>
        <a:p>
          <a:r>
            <a:rPr lang="en-US" dirty="0"/>
            <a:t>poverty level</a:t>
          </a:r>
        </a:p>
      </dgm:t>
    </dgm:pt>
    <dgm:pt modelId="{0A74AF40-040B-564A-955D-3536E8F1F508}" type="parTrans" cxnId="{976F7108-39C0-2B4B-9BA0-BF23D5CA58AB}">
      <dgm:prSet/>
      <dgm:spPr/>
      <dgm:t>
        <a:bodyPr/>
        <a:lstStyle/>
        <a:p>
          <a:endParaRPr lang="en-US"/>
        </a:p>
      </dgm:t>
    </dgm:pt>
    <dgm:pt modelId="{F3F0EDF0-E4C7-C94B-B8D8-BEC4C25B848E}" type="sibTrans" cxnId="{976F7108-39C0-2B4B-9BA0-BF23D5CA58AB}">
      <dgm:prSet/>
      <dgm:spPr/>
      <dgm:t>
        <a:bodyPr/>
        <a:lstStyle/>
        <a:p>
          <a:endParaRPr lang="en-US"/>
        </a:p>
      </dgm:t>
    </dgm:pt>
    <dgm:pt modelId="{812750C7-0E9F-DC48-B746-22A7B7E418C1}">
      <dgm:prSet/>
      <dgm:spPr/>
      <dgm:t>
        <a:bodyPr/>
        <a:lstStyle/>
        <a:p>
          <a:r>
            <a:rPr lang="en-US" dirty="0"/>
            <a:t>participated in problem solving group, substance prevention group, substance group counseling, pregnancy prevention program, government assistance program</a:t>
          </a:r>
        </a:p>
      </dgm:t>
    </dgm:pt>
    <dgm:pt modelId="{5F73AD8E-7628-0E47-8FAF-36CBDE43BDF6}" type="sibTrans" cxnId="{0E2F3491-DAC8-6643-B6BC-8784EBB5BFC4}">
      <dgm:prSet/>
      <dgm:spPr/>
      <dgm:t>
        <a:bodyPr/>
        <a:lstStyle/>
        <a:p>
          <a:endParaRPr lang="en-US"/>
        </a:p>
      </dgm:t>
    </dgm:pt>
    <dgm:pt modelId="{8008FA8D-1F2A-8444-914E-2C01BF92A8EC}" type="parTrans" cxnId="{0E2F3491-DAC8-6643-B6BC-8784EBB5BFC4}">
      <dgm:prSet/>
      <dgm:spPr/>
      <dgm:t>
        <a:bodyPr/>
        <a:lstStyle/>
        <a:p>
          <a:endParaRPr lang="en-US"/>
        </a:p>
      </dgm:t>
    </dgm:pt>
    <dgm:pt modelId="{4F8BB305-426F-8F4B-9971-D77349A27F71}">
      <dgm:prSet/>
      <dgm:spPr/>
      <dgm:t>
        <a:bodyPr/>
        <a:lstStyle/>
        <a:p>
          <a:r>
            <a:rPr lang="en-US" dirty="0"/>
            <a:t>Mapped binary variables to 0/1</a:t>
          </a:r>
        </a:p>
      </dgm:t>
    </dgm:pt>
    <dgm:pt modelId="{DB7E243E-FD12-F04A-9BD5-71AD5EAC3526}" type="parTrans" cxnId="{D041DD65-CF05-E743-9D2C-DB358BF162CE}">
      <dgm:prSet/>
      <dgm:spPr/>
    </dgm:pt>
    <dgm:pt modelId="{BAE14E66-C519-3840-A3C6-B45E0CA7BABA}" type="sibTrans" cxnId="{D041DD65-CF05-E743-9D2C-DB358BF162CE}">
      <dgm:prSet/>
      <dgm:spPr/>
    </dgm:pt>
    <dgm:pt modelId="{FAF89E37-0ABA-B04D-A096-3A7664A5A18F}">
      <dgm:prSet/>
      <dgm:spPr/>
      <dgm:t>
        <a:bodyPr/>
        <a:lstStyle/>
        <a:p>
          <a:r>
            <a:rPr lang="en-US" dirty="0"/>
            <a:t>One hot encoded categorical variables</a:t>
          </a:r>
        </a:p>
      </dgm:t>
    </dgm:pt>
    <dgm:pt modelId="{3FFBC856-0C24-184E-9414-9B7C2361C307}" type="parTrans" cxnId="{5B011732-8CED-8C4E-A63D-E0A5C57BAA82}">
      <dgm:prSet/>
      <dgm:spPr/>
    </dgm:pt>
    <dgm:pt modelId="{EE8FED47-AC01-6240-BBC8-1F1CF0F746FE}" type="sibTrans" cxnId="{5B011732-8CED-8C4E-A63D-E0A5C57BAA82}">
      <dgm:prSet/>
      <dgm:spPr/>
    </dgm:pt>
    <dgm:pt modelId="{4480458D-E09D-3F42-8666-939ABA70CA68}" type="pres">
      <dgm:prSet presAssocID="{37BFDBBA-CBE3-450C-B93F-F65D5BC6BB94}" presName="Name0" presStyleCnt="0">
        <dgm:presLayoutVars>
          <dgm:dir/>
          <dgm:animLvl val="lvl"/>
          <dgm:resizeHandles val="exact"/>
        </dgm:presLayoutVars>
      </dgm:prSet>
      <dgm:spPr/>
    </dgm:pt>
    <dgm:pt modelId="{507CB2C6-83A7-2040-B58D-AE72E923EFA8}" type="pres">
      <dgm:prSet presAssocID="{4A2900C2-53C6-4B2F-B47A-B2392D7ECC37}" presName="composite" presStyleCnt="0"/>
      <dgm:spPr/>
    </dgm:pt>
    <dgm:pt modelId="{B92C2A35-BA71-C947-915E-F4DC7442EC9F}" type="pres">
      <dgm:prSet presAssocID="{4A2900C2-53C6-4B2F-B47A-B2392D7ECC37}" presName="parTx" presStyleLbl="alignNode1" presStyleIdx="0" presStyleCnt="5">
        <dgm:presLayoutVars>
          <dgm:chMax val="0"/>
          <dgm:chPref val="0"/>
          <dgm:bulletEnabled val="1"/>
        </dgm:presLayoutVars>
      </dgm:prSet>
      <dgm:spPr/>
    </dgm:pt>
    <dgm:pt modelId="{CE41BC9C-0369-1948-A22A-9FFDCF3F656E}" type="pres">
      <dgm:prSet presAssocID="{4A2900C2-53C6-4B2F-B47A-B2392D7ECC37}" presName="desTx" presStyleLbl="alignAccFollowNode1" presStyleIdx="0" presStyleCnt="5">
        <dgm:presLayoutVars>
          <dgm:bulletEnabled val="1"/>
        </dgm:presLayoutVars>
      </dgm:prSet>
      <dgm:spPr/>
    </dgm:pt>
    <dgm:pt modelId="{49546F35-4BF2-334B-AF59-A46E46DC9E9D}" type="pres">
      <dgm:prSet presAssocID="{8C997C5B-1FA6-40C6-92DB-11A6538F42B3}" presName="space" presStyleCnt="0"/>
      <dgm:spPr/>
    </dgm:pt>
    <dgm:pt modelId="{FAF4E183-78E1-8045-B1EE-12965E7BB250}" type="pres">
      <dgm:prSet presAssocID="{CF6E1856-EC80-45A0-B876-F4B0F8BA2D64}" presName="composite" presStyleCnt="0"/>
      <dgm:spPr/>
    </dgm:pt>
    <dgm:pt modelId="{F213BFC7-37F7-5449-91CB-93B754CD8CEB}" type="pres">
      <dgm:prSet presAssocID="{CF6E1856-EC80-45A0-B876-F4B0F8BA2D64}" presName="parTx" presStyleLbl="alignNode1" presStyleIdx="1" presStyleCnt="5">
        <dgm:presLayoutVars>
          <dgm:chMax val="0"/>
          <dgm:chPref val="0"/>
          <dgm:bulletEnabled val="1"/>
        </dgm:presLayoutVars>
      </dgm:prSet>
      <dgm:spPr/>
    </dgm:pt>
    <dgm:pt modelId="{7004DD0C-5A86-7142-B52D-E2333164E475}" type="pres">
      <dgm:prSet presAssocID="{CF6E1856-EC80-45A0-B876-F4B0F8BA2D64}" presName="desTx" presStyleLbl="alignAccFollowNode1" presStyleIdx="1" presStyleCnt="5">
        <dgm:presLayoutVars>
          <dgm:bulletEnabled val="1"/>
        </dgm:presLayoutVars>
      </dgm:prSet>
      <dgm:spPr/>
    </dgm:pt>
    <dgm:pt modelId="{A01D2790-EA11-3A4E-9406-A1F70C05A453}" type="pres">
      <dgm:prSet presAssocID="{6D5D67D7-9699-4AC7-A308-5BCB0C9AEEE1}" presName="space" presStyleCnt="0"/>
      <dgm:spPr/>
    </dgm:pt>
    <dgm:pt modelId="{4E3D5CE4-31AD-6E43-9343-6BDEFFBE9996}" type="pres">
      <dgm:prSet presAssocID="{D220D7EF-F247-4FD7-99CC-F79B9AD1F03C}" presName="composite" presStyleCnt="0"/>
      <dgm:spPr/>
    </dgm:pt>
    <dgm:pt modelId="{EC1D1830-C299-014C-83A0-889B4832154E}" type="pres">
      <dgm:prSet presAssocID="{D220D7EF-F247-4FD7-99CC-F79B9AD1F03C}" presName="parTx" presStyleLbl="alignNode1" presStyleIdx="2" presStyleCnt="5">
        <dgm:presLayoutVars>
          <dgm:chMax val="0"/>
          <dgm:chPref val="0"/>
          <dgm:bulletEnabled val="1"/>
        </dgm:presLayoutVars>
      </dgm:prSet>
      <dgm:spPr/>
    </dgm:pt>
    <dgm:pt modelId="{2344A915-9AFA-AC4F-894D-A7336A379233}" type="pres">
      <dgm:prSet presAssocID="{D220D7EF-F247-4FD7-99CC-F79B9AD1F03C}" presName="desTx" presStyleLbl="alignAccFollowNode1" presStyleIdx="2" presStyleCnt="5">
        <dgm:presLayoutVars>
          <dgm:bulletEnabled val="1"/>
        </dgm:presLayoutVars>
      </dgm:prSet>
      <dgm:spPr/>
    </dgm:pt>
    <dgm:pt modelId="{5FFCAB0A-8BBE-F543-98F1-F9B9376A19F3}" type="pres">
      <dgm:prSet presAssocID="{6222219F-5E8C-45CB-B991-203842A066A9}" presName="space" presStyleCnt="0"/>
      <dgm:spPr/>
    </dgm:pt>
    <dgm:pt modelId="{5E891A14-CE2D-EE41-90AB-CB8565CCBF0B}" type="pres">
      <dgm:prSet presAssocID="{4BDD167D-5A6F-4CF1-A986-524A3A0A96E1}" presName="composite" presStyleCnt="0"/>
      <dgm:spPr/>
    </dgm:pt>
    <dgm:pt modelId="{5C642EE7-F46F-684B-915D-0D39C3B97B72}" type="pres">
      <dgm:prSet presAssocID="{4BDD167D-5A6F-4CF1-A986-524A3A0A96E1}" presName="parTx" presStyleLbl="alignNode1" presStyleIdx="3" presStyleCnt="5">
        <dgm:presLayoutVars>
          <dgm:chMax val="0"/>
          <dgm:chPref val="0"/>
          <dgm:bulletEnabled val="1"/>
        </dgm:presLayoutVars>
      </dgm:prSet>
      <dgm:spPr/>
    </dgm:pt>
    <dgm:pt modelId="{CED8DECD-1DA5-9B41-974E-69B3684004EB}" type="pres">
      <dgm:prSet presAssocID="{4BDD167D-5A6F-4CF1-A986-524A3A0A96E1}" presName="desTx" presStyleLbl="alignAccFollowNode1" presStyleIdx="3" presStyleCnt="5">
        <dgm:presLayoutVars>
          <dgm:bulletEnabled val="1"/>
        </dgm:presLayoutVars>
      </dgm:prSet>
      <dgm:spPr/>
    </dgm:pt>
    <dgm:pt modelId="{7A49F5D0-CD3F-2749-ABE3-C199F0B37BA5}" type="pres">
      <dgm:prSet presAssocID="{23C0A3C9-35ED-4053-AA41-04E4931DB632}" presName="space" presStyleCnt="0"/>
      <dgm:spPr/>
    </dgm:pt>
    <dgm:pt modelId="{303D4D10-9F17-9141-BDE9-099E02B4ABBF}" type="pres">
      <dgm:prSet presAssocID="{E4F7A731-B465-FE4B-9880-85A772546222}" presName="composite" presStyleCnt="0"/>
      <dgm:spPr/>
    </dgm:pt>
    <dgm:pt modelId="{5917E128-219F-1E44-87BA-D09B99447936}" type="pres">
      <dgm:prSet presAssocID="{E4F7A731-B465-FE4B-9880-85A772546222}" presName="parTx" presStyleLbl="alignNode1" presStyleIdx="4" presStyleCnt="5">
        <dgm:presLayoutVars>
          <dgm:chMax val="0"/>
          <dgm:chPref val="0"/>
          <dgm:bulletEnabled val="1"/>
        </dgm:presLayoutVars>
      </dgm:prSet>
      <dgm:spPr/>
    </dgm:pt>
    <dgm:pt modelId="{D751903A-223F-214D-B6D1-9549C39ECE22}" type="pres">
      <dgm:prSet presAssocID="{E4F7A731-B465-FE4B-9880-85A772546222}" presName="desTx" presStyleLbl="alignAccFollowNode1" presStyleIdx="4" presStyleCnt="5">
        <dgm:presLayoutVars>
          <dgm:bulletEnabled val="1"/>
        </dgm:presLayoutVars>
      </dgm:prSet>
      <dgm:spPr/>
    </dgm:pt>
  </dgm:ptLst>
  <dgm:cxnLst>
    <dgm:cxn modelId="{FABD6B00-DBD6-9244-9082-1C99FBE38B34}" type="presOf" srcId="{CF6E1856-EC80-45A0-B876-F4B0F8BA2D64}" destId="{F213BFC7-37F7-5449-91CB-93B754CD8CEB}" srcOrd="0" destOrd="0" presId="urn:microsoft.com/office/officeart/2005/8/layout/hList1"/>
    <dgm:cxn modelId="{A1AD9C07-DE1E-FC49-A6A5-A1AD5F661A02}" srcId="{37BFDBBA-CBE3-450C-B93F-F65D5BC6BB94}" destId="{E4F7A731-B465-FE4B-9880-85A772546222}" srcOrd="4" destOrd="0" parTransId="{BD5E2221-9232-F644-9DA4-10CA7CC18D3E}" sibTransId="{616C1AF7-057A-B84A-BF05-1913213FE8F6}"/>
    <dgm:cxn modelId="{976F7108-39C0-2B4B-9BA0-BF23D5CA58AB}" srcId="{CF6E1856-EC80-45A0-B876-F4B0F8BA2D64}" destId="{9107C22D-1A00-C845-86AA-421A21E7EEAB}" srcOrd="14" destOrd="0" parTransId="{0A74AF40-040B-564A-955D-3536E8F1F508}" sibTransId="{F3F0EDF0-E4C7-C94B-B8D8-BEC4C25B848E}"/>
    <dgm:cxn modelId="{0C07BB09-55DF-DD4F-88A5-AC60D2934465}" type="presOf" srcId="{DB9D0D50-8872-1E48-8A8D-E83C35B65206}" destId="{7004DD0C-5A86-7142-B52D-E2333164E475}" srcOrd="0" destOrd="8" presId="urn:microsoft.com/office/officeart/2005/8/layout/hList1"/>
    <dgm:cxn modelId="{930E350C-98B5-2E4F-A2C9-14A455A0B827}" srcId="{CF6E1856-EC80-45A0-B876-F4B0F8BA2D64}" destId="{270B5F7E-5BFE-5A47-A560-B214A5D1AE53}" srcOrd="1" destOrd="0" parTransId="{C1F4CCDD-3F6D-1248-9B00-DD139574A6CB}" sibTransId="{C0EB28B8-9588-2846-A9FE-A893451CFE47}"/>
    <dgm:cxn modelId="{A10DE60D-CCD0-E24F-A1F2-EE9BC3EA4FD8}" type="presOf" srcId="{F7281A79-68C8-F94A-A794-46856D83E9BC}" destId="{7004DD0C-5A86-7142-B52D-E2333164E475}" srcOrd="0" destOrd="6" presId="urn:microsoft.com/office/officeart/2005/8/layout/hList1"/>
    <dgm:cxn modelId="{CB2E2B0E-395B-744C-9FAB-F1DC3DC6B8AA}" type="presOf" srcId="{136EE471-31BA-49CD-B96E-990C1C55AF5E}" destId="{CED8DECD-1DA5-9B41-974E-69B3684004EB}" srcOrd="0" destOrd="1" presId="urn:microsoft.com/office/officeart/2005/8/layout/hList1"/>
    <dgm:cxn modelId="{2808700F-49F3-D341-8456-304C5676245C}" type="presOf" srcId="{812750C7-0E9F-DC48-B746-22A7B7E418C1}" destId="{7004DD0C-5A86-7142-B52D-E2333164E475}" srcOrd="0" destOrd="10" presId="urn:microsoft.com/office/officeart/2005/8/layout/hList1"/>
    <dgm:cxn modelId="{24140611-48D1-1D40-9BC2-37466648FB73}" type="presOf" srcId="{2A9DB637-CD07-0644-83B7-4D13A2754E55}" destId="{7004DD0C-5A86-7142-B52D-E2333164E475}" srcOrd="0" destOrd="7" presId="urn:microsoft.com/office/officeart/2005/8/layout/hList1"/>
    <dgm:cxn modelId="{9A014218-9B6A-AF42-8A0B-41A1F651260B}" type="presOf" srcId="{730570E7-7D4A-CB4F-AED6-A3CF4FB4D9A0}" destId="{7004DD0C-5A86-7142-B52D-E2333164E475}" srcOrd="0" destOrd="2" presId="urn:microsoft.com/office/officeart/2005/8/layout/hList1"/>
    <dgm:cxn modelId="{6465551E-E3AE-5848-852B-43CBB1658E1C}" type="presOf" srcId="{4CD007B8-D530-1D4D-B845-3EC82E08E4FC}" destId="{7004DD0C-5A86-7142-B52D-E2333164E475}" srcOrd="0" destOrd="4" presId="urn:microsoft.com/office/officeart/2005/8/layout/hList1"/>
    <dgm:cxn modelId="{34B2BC21-2844-CA4E-9B8A-D91B20E53DEE}" type="presOf" srcId="{4BDD167D-5A6F-4CF1-A986-524A3A0A96E1}" destId="{5C642EE7-F46F-684B-915D-0D39C3B97B72}" srcOrd="0" destOrd="0" presId="urn:microsoft.com/office/officeart/2005/8/layout/hList1"/>
    <dgm:cxn modelId="{D1FED829-B50C-7B4F-A2A8-BA08659CACD8}" type="presOf" srcId="{FAF89E37-0ABA-B04D-A096-3A7664A5A18F}" destId="{CE41BC9C-0369-1948-A22A-9FFDCF3F656E}" srcOrd="0" destOrd="2" presId="urn:microsoft.com/office/officeart/2005/8/layout/hList1"/>
    <dgm:cxn modelId="{C547712E-24CA-FA49-ACE1-6CA269807A12}" type="presOf" srcId="{27BE8794-CB96-5C46-8B15-F2DF4C59D637}" destId="{7004DD0C-5A86-7142-B52D-E2333164E475}" srcOrd="0" destOrd="11" presId="urn:microsoft.com/office/officeart/2005/8/layout/hList1"/>
    <dgm:cxn modelId="{67D4E72E-E625-5042-8B0D-A93603013E7F}" type="presOf" srcId="{7390425E-DC86-4221-A3EF-0E7E98C92E97}" destId="{CE41BC9C-0369-1948-A22A-9FFDCF3F656E}" srcOrd="0" destOrd="3" presId="urn:microsoft.com/office/officeart/2005/8/layout/hList1"/>
    <dgm:cxn modelId="{5B011732-8CED-8C4E-A63D-E0A5C57BAA82}" srcId="{4A2900C2-53C6-4B2F-B47A-B2392D7ECC37}" destId="{FAF89E37-0ABA-B04D-A096-3A7664A5A18F}" srcOrd="2" destOrd="0" parTransId="{3FFBC856-0C24-184E-9414-9B7C2361C307}" sibTransId="{EE8FED47-AC01-6240-BBC8-1F1CF0F746FE}"/>
    <dgm:cxn modelId="{8489A941-E2AC-C445-BE12-D29F5CB06F54}" type="presOf" srcId="{5A34AAA1-B5AF-C945-89C2-02DD63E104F8}" destId="{D751903A-223F-214D-B6D1-9549C39ECE22}" srcOrd="0" destOrd="0" presId="urn:microsoft.com/office/officeart/2005/8/layout/hList1"/>
    <dgm:cxn modelId="{34B27C45-80D3-4B5B-B8CB-282CC0311666}" srcId="{CF6E1856-EC80-45A0-B876-F4B0F8BA2D64}" destId="{9D4447C1-93A7-4953-9216-9327D1DD6E7D}" srcOrd="0" destOrd="0" parTransId="{82AA83C7-181C-4327-8081-B42915FFD25D}" sibTransId="{4C70C8D0-0580-421A-94E8-6B3807344B2E}"/>
    <dgm:cxn modelId="{BB53C649-505F-4C49-B29F-9E9E9C25343D}" srcId="{CF6E1856-EC80-45A0-B876-F4B0F8BA2D64}" destId="{5C7EC3BD-69E5-B949-8249-082D65EAA13D}" srcOrd="5" destOrd="0" parTransId="{06838F00-7508-0746-A51B-3B2FAD6C35F7}" sibTransId="{C3095AE0-06D1-0841-B30F-27864EDB03B4}"/>
    <dgm:cxn modelId="{F809D54B-3DD8-4642-AB8D-1BEEDA4C06A1}" srcId="{CF6E1856-EC80-45A0-B876-F4B0F8BA2D64}" destId="{2A9DB637-CD07-0644-83B7-4D13A2754E55}" srcOrd="7" destOrd="0" parTransId="{8758A779-F101-8045-86CD-281EE541D868}" sibTransId="{3924919E-90CB-C441-88C7-4B8F51F2970A}"/>
    <dgm:cxn modelId="{CAF23E51-DED8-054A-932B-2E28AE8163B5}" srcId="{CF6E1856-EC80-45A0-B876-F4B0F8BA2D64}" destId="{E1B0FABA-13F8-0742-BD51-96A029661829}" srcOrd="3" destOrd="0" parTransId="{6F0DFB71-B206-964A-AD03-F127D60E7246}" sibTransId="{49EC677C-84C9-D242-B61D-FCAB88EACA8A}"/>
    <dgm:cxn modelId="{FF572F52-31BA-434B-85D1-0B6483EDA3B1}" type="presOf" srcId="{5C7EC3BD-69E5-B949-8249-082D65EAA13D}" destId="{7004DD0C-5A86-7142-B52D-E2333164E475}" srcOrd="0" destOrd="5" presId="urn:microsoft.com/office/officeart/2005/8/layout/hList1"/>
    <dgm:cxn modelId="{F6178356-5449-E747-A238-AE30B96DA27F}" srcId="{CF6E1856-EC80-45A0-B876-F4B0F8BA2D64}" destId="{E2E5CB8D-7808-594C-9445-7D38A941488B}" srcOrd="12" destOrd="0" parTransId="{81C33DFC-3CA5-D443-AB35-55B9B4889A79}" sibTransId="{DC5762E3-815F-6D46-9748-31C381D55993}"/>
    <dgm:cxn modelId="{6AFB9156-F6E7-E749-A361-283A8C912383}" type="presOf" srcId="{270B5F7E-5BFE-5A47-A560-B214A5D1AE53}" destId="{7004DD0C-5A86-7142-B52D-E2333164E475}" srcOrd="0" destOrd="1" presId="urn:microsoft.com/office/officeart/2005/8/layout/hList1"/>
    <dgm:cxn modelId="{85FEAA64-77A3-304A-A5C2-0D64FCE10EB4}" type="presOf" srcId="{6DCEDE5C-13AA-FE43-A720-1290A0A65AC2}" destId="{7004DD0C-5A86-7142-B52D-E2333164E475}" srcOrd="0" destOrd="9" presId="urn:microsoft.com/office/officeart/2005/8/layout/hList1"/>
    <dgm:cxn modelId="{D041DD65-CF05-E743-9D2C-DB358BF162CE}" srcId="{4A2900C2-53C6-4B2F-B47A-B2392D7ECC37}" destId="{4F8BB305-426F-8F4B-9971-D77349A27F71}" srcOrd="1" destOrd="0" parTransId="{DB7E243E-FD12-F04A-9BD5-71AD5EAC3526}" sibTransId="{BAE14E66-C519-3840-A3C6-B45E0CA7BABA}"/>
    <dgm:cxn modelId="{4930F967-652C-6843-A288-366FECCA7A17}" type="presOf" srcId="{E4F7A731-B465-FE4B-9880-85A772546222}" destId="{5917E128-219F-1E44-87BA-D09B99447936}" srcOrd="0" destOrd="0" presId="urn:microsoft.com/office/officeart/2005/8/layout/hList1"/>
    <dgm:cxn modelId="{98B1BF72-8F49-D14B-9F36-86E8F2932AFC}" type="presOf" srcId="{4A2900C2-53C6-4B2F-B47A-B2392D7ECC37}" destId="{B92C2A35-BA71-C947-915E-F4DC7442EC9F}" srcOrd="0" destOrd="0" presId="urn:microsoft.com/office/officeart/2005/8/layout/hList1"/>
    <dgm:cxn modelId="{7E972674-D486-EE4B-8FF3-FD084465B72B}" type="presOf" srcId="{E1B0FABA-13F8-0742-BD51-96A029661829}" destId="{7004DD0C-5A86-7142-B52D-E2333164E475}" srcOrd="0" destOrd="3" presId="urn:microsoft.com/office/officeart/2005/8/layout/hList1"/>
    <dgm:cxn modelId="{15EAEE76-AD85-7B44-B3C6-423CDAC2ACF1}" srcId="{CF6E1856-EC80-45A0-B876-F4B0F8BA2D64}" destId="{730570E7-7D4A-CB4F-AED6-A3CF4FB4D9A0}" srcOrd="2" destOrd="0" parTransId="{553BBE9D-169D-2C4D-B580-CBAD3D078D4F}" sibTransId="{DBC70A07-6D3A-2142-9266-E6B44DF70958}"/>
    <dgm:cxn modelId="{1BE21877-C270-6141-9FC4-FFD07AEBFB37}" type="presOf" srcId="{24EFE702-BB9D-B54D-9B04-32625AF8D374}" destId="{7004DD0C-5A86-7142-B52D-E2333164E475}" srcOrd="0" destOrd="13" presId="urn:microsoft.com/office/officeart/2005/8/layout/hList1"/>
    <dgm:cxn modelId="{12653C7F-ED74-469A-98A9-9DF4E724127D}" srcId="{4BDD167D-5A6F-4CF1-A986-524A3A0A96E1}" destId="{CCB79840-C45F-4ADA-8846-581FE1589C7A}" srcOrd="0" destOrd="0" parTransId="{C2696102-F319-4A9D-A45F-7FD913961664}" sibTransId="{1448F7E5-CDF8-4A91-AA0B-793012B55C27}"/>
    <dgm:cxn modelId="{0179D888-09B5-40EC-A64F-5844DDCCB582}" srcId="{37BFDBBA-CBE3-450C-B93F-F65D5BC6BB94}" destId="{CF6E1856-EC80-45A0-B876-F4B0F8BA2D64}" srcOrd="1" destOrd="0" parTransId="{3D2B3359-B325-41C7-B919-F751AA628C00}" sibTransId="{6D5D67D7-9699-4AC7-A308-5BCB0C9AEEE1}"/>
    <dgm:cxn modelId="{9E69248B-A8B0-3648-AD1D-3A30AEC5CE85}" type="presOf" srcId="{4F042268-B43E-45F9-924B-229D72A0A237}" destId="{CE41BC9C-0369-1948-A22A-9FFDCF3F656E}" srcOrd="0" destOrd="0" presId="urn:microsoft.com/office/officeart/2005/8/layout/hList1"/>
    <dgm:cxn modelId="{0E2F3491-DAC8-6643-B6BC-8784EBB5BFC4}" srcId="{CF6E1856-EC80-45A0-B876-F4B0F8BA2D64}" destId="{812750C7-0E9F-DC48-B746-22A7B7E418C1}" srcOrd="10" destOrd="0" parTransId="{8008FA8D-1F2A-8444-914E-2C01BF92A8EC}" sibTransId="{5F73AD8E-7628-0E47-8FAF-36CBDE43BDF6}"/>
    <dgm:cxn modelId="{ECA43D91-CDE2-5B4D-B89A-6ECC45AE9AE2}" srcId="{CF6E1856-EC80-45A0-B876-F4B0F8BA2D64}" destId="{4CD007B8-D530-1D4D-B845-3EC82E08E4FC}" srcOrd="4" destOrd="0" parTransId="{FC422D98-23D3-4F46-9B68-5B0E8C2BC308}" sibTransId="{F6EF2123-A9CA-B04C-8BF6-335D57B0A888}"/>
    <dgm:cxn modelId="{8B7FE893-04C2-D246-822D-902FE65F7014}" srcId="{CF6E1856-EC80-45A0-B876-F4B0F8BA2D64}" destId="{6DCEDE5C-13AA-FE43-A720-1290A0A65AC2}" srcOrd="9" destOrd="0" parTransId="{D503C45F-EAFF-9243-A33A-4547C4339374}" sibTransId="{876AD257-215F-D64D-9EB6-550918C983CB}"/>
    <dgm:cxn modelId="{CE716594-FE74-2442-BB10-29381BB699B5}" type="presOf" srcId="{D220D7EF-F247-4FD7-99CC-F79B9AD1F03C}" destId="{EC1D1830-C299-014C-83A0-889B4832154E}" srcOrd="0" destOrd="0" presId="urn:microsoft.com/office/officeart/2005/8/layout/hList1"/>
    <dgm:cxn modelId="{382AFC96-1E41-49B5-8A5A-22FC751D6843}" srcId="{4A2900C2-53C6-4B2F-B47A-B2392D7ECC37}" destId="{7390425E-DC86-4221-A3EF-0E7E98C92E97}" srcOrd="3" destOrd="0" parTransId="{0DEFF18F-4766-4062-8429-7922344356E9}" sibTransId="{7EB3C859-3A39-4385-B86A-5F83DB54DE16}"/>
    <dgm:cxn modelId="{24A9F298-AC47-8E45-A223-A9320BAAFE8D}" type="presOf" srcId="{9107C22D-1A00-C845-86AA-421A21E7EEAB}" destId="{7004DD0C-5A86-7142-B52D-E2333164E475}" srcOrd="0" destOrd="14" presId="urn:microsoft.com/office/officeart/2005/8/layout/hList1"/>
    <dgm:cxn modelId="{1304F599-D301-7D4D-91C3-98A9D3E39F01}" srcId="{CF6E1856-EC80-45A0-B876-F4B0F8BA2D64}" destId="{27BE8794-CB96-5C46-8B15-F2DF4C59D637}" srcOrd="11" destOrd="0" parTransId="{E08FF790-68C3-5844-B161-700A07705E6B}" sibTransId="{5C70BF36-5CAD-094F-9050-101E48432CC7}"/>
    <dgm:cxn modelId="{C2A0009E-EECE-5B43-B7AF-2C2FD93E5F4C}" type="presOf" srcId="{4F8BB305-426F-8F4B-9971-D77349A27F71}" destId="{CE41BC9C-0369-1948-A22A-9FFDCF3F656E}" srcOrd="0" destOrd="1" presId="urn:microsoft.com/office/officeart/2005/8/layout/hList1"/>
    <dgm:cxn modelId="{6E5620A5-B3F8-4DC9-AB4D-3C611A4EC65D}" srcId="{4A2900C2-53C6-4B2F-B47A-B2392D7ECC37}" destId="{4F042268-B43E-45F9-924B-229D72A0A237}" srcOrd="0" destOrd="0" parTransId="{0EF29D29-3A5B-4937-AB6C-07763B69F552}" sibTransId="{99153986-8C1B-4C95-99E4-283816247D5B}"/>
    <dgm:cxn modelId="{96A71FA8-9406-F648-B6B9-8D944974B463}" type="presOf" srcId="{6F9C7250-77E1-4C67-A0D1-6EADA632973B}" destId="{2344A915-9AFA-AC4F-894D-A7336A379233}" srcOrd="0" destOrd="0" presId="urn:microsoft.com/office/officeart/2005/8/layout/hList1"/>
    <dgm:cxn modelId="{100D17B2-9A24-FB49-807E-094DA1158EF7}" type="presOf" srcId="{E2E5CB8D-7808-594C-9445-7D38A941488B}" destId="{7004DD0C-5A86-7142-B52D-E2333164E475}" srcOrd="0" destOrd="12" presId="urn:microsoft.com/office/officeart/2005/8/layout/hList1"/>
    <dgm:cxn modelId="{112288B5-F104-47BB-9AA6-016F1995632B}" srcId="{4A2900C2-53C6-4B2F-B47A-B2392D7ECC37}" destId="{03372476-E31E-445A-89D2-F8C43A9963E8}" srcOrd="4" destOrd="0" parTransId="{A96803A0-C5F7-44FC-9D54-150C46C47D88}" sibTransId="{50BF3D23-2C7B-4A64-832B-BE72BB211295}"/>
    <dgm:cxn modelId="{3264E3BA-2208-824E-9A28-297190E3D49A}" srcId="{CF6E1856-EC80-45A0-B876-F4B0F8BA2D64}" destId="{F7281A79-68C8-F94A-A794-46856D83E9BC}" srcOrd="6" destOrd="0" parTransId="{DA25561D-A9CB-3D4F-BD9B-041F33D13EE5}" sibTransId="{ABA3CBF3-3ED5-B44C-9E83-B7CC21BE1B57}"/>
    <dgm:cxn modelId="{395E4DBE-FD34-440C-BFDA-59193747135A}" srcId="{4BDD167D-5A6F-4CF1-A986-524A3A0A96E1}" destId="{136EE471-31BA-49CD-B96E-990C1C55AF5E}" srcOrd="1" destOrd="0" parTransId="{4F1AFFD6-AB98-495D-9341-17A9CDEB0D8C}" sibTransId="{0D1C92D1-CDD1-4E22-808B-E3A99F0FED73}"/>
    <dgm:cxn modelId="{DA10BABF-A97D-354A-B88F-417EB0E623DD}" type="presOf" srcId="{37BFDBBA-CBE3-450C-B93F-F65D5BC6BB94}" destId="{4480458D-E09D-3F42-8666-939ABA70CA68}" srcOrd="0" destOrd="0" presId="urn:microsoft.com/office/officeart/2005/8/layout/hList1"/>
    <dgm:cxn modelId="{A6CA8DC3-B454-E440-8AB3-211819011D35}" type="presOf" srcId="{9D4447C1-93A7-4953-9216-9327D1DD6E7D}" destId="{7004DD0C-5A86-7142-B52D-E2333164E475}" srcOrd="0" destOrd="0" presId="urn:microsoft.com/office/officeart/2005/8/layout/hList1"/>
    <dgm:cxn modelId="{3CDB4DC4-60C1-E54B-8182-5A0357FF1BAE}" srcId="{CF6E1856-EC80-45A0-B876-F4B0F8BA2D64}" destId="{24EFE702-BB9D-B54D-9B04-32625AF8D374}" srcOrd="13" destOrd="0" parTransId="{F31C3C48-0C93-F24C-A3BA-451EE42DCF03}" sibTransId="{93AF8EDD-8342-164C-BC03-635637739901}"/>
    <dgm:cxn modelId="{EB003ED8-346E-46C9-B8AE-7BA7718CCF85}" srcId="{37BFDBBA-CBE3-450C-B93F-F65D5BC6BB94}" destId="{D220D7EF-F247-4FD7-99CC-F79B9AD1F03C}" srcOrd="2" destOrd="0" parTransId="{A5544344-5D81-4D44-9B2E-C16DE363B4FC}" sibTransId="{6222219F-5E8C-45CB-B991-203842A066A9}"/>
    <dgm:cxn modelId="{545B7CDD-706A-406F-BF5D-851FD17E39EA}" srcId="{37BFDBBA-CBE3-450C-B93F-F65D5BC6BB94}" destId="{4A2900C2-53C6-4B2F-B47A-B2392D7ECC37}" srcOrd="0" destOrd="0" parTransId="{5CAA12BD-9FFF-4A76-B43C-E3BB86D974CF}" sibTransId="{8C997C5B-1FA6-40C6-92DB-11A6538F42B3}"/>
    <dgm:cxn modelId="{6D2F77E1-384C-4092-95F5-B49F2C77B81F}" srcId="{D220D7EF-F247-4FD7-99CC-F79B9AD1F03C}" destId="{6F9C7250-77E1-4C67-A0D1-6EADA632973B}" srcOrd="0" destOrd="0" parTransId="{51337B28-E1BC-4369-A64D-634127CF75B3}" sibTransId="{3F8E83EC-599E-4ED5-AD61-E2AE5073B5DA}"/>
    <dgm:cxn modelId="{AAE48BE9-B789-1747-93E8-C3A51E3A9855}" type="presOf" srcId="{03372476-E31E-445A-89D2-F8C43A9963E8}" destId="{CE41BC9C-0369-1948-A22A-9FFDCF3F656E}" srcOrd="0" destOrd="4" presId="urn:microsoft.com/office/officeart/2005/8/layout/hList1"/>
    <dgm:cxn modelId="{0B1A7BEB-3B1D-4669-80EA-C81405322BE5}" srcId="{37BFDBBA-CBE3-450C-B93F-F65D5BC6BB94}" destId="{4BDD167D-5A6F-4CF1-A986-524A3A0A96E1}" srcOrd="3" destOrd="0" parTransId="{7706BB16-7F9A-4726-94A1-F3900CF8CD46}" sibTransId="{23C0A3C9-35ED-4053-AA41-04E4931DB632}"/>
    <dgm:cxn modelId="{23FEB5F0-7D60-4F4A-8F03-62B759C54DB8}" type="presOf" srcId="{CCB79840-C45F-4ADA-8846-581FE1589C7A}" destId="{CED8DECD-1DA5-9B41-974E-69B3684004EB}" srcOrd="0" destOrd="0" presId="urn:microsoft.com/office/officeart/2005/8/layout/hList1"/>
    <dgm:cxn modelId="{C9C195F4-D7D1-5648-97A2-926D8F80BB20}" srcId="{CF6E1856-EC80-45A0-B876-F4B0F8BA2D64}" destId="{DB9D0D50-8872-1E48-8A8D-E83C35B65206}" srcOrd="8" destOrd="0" parTransId="{6F38238A-6444-5B4C-96ED-B7ECA790844B}" sibTransId="{BBE89379-7888-614B-B6C2-DC49A43E1057}"/>
    <dgm:cxn modelId="{3FB78EFB-0114-A948-B753-A6A5EA47DBBC}" srcId="{E4F7A731-B465-FE4B-9880-85A772546222}" destId="{5A34AAA1-B5AF-C945-89C2-02DD63E104F8}" srcOrd="0" destOrd="0" parTransId="{91AB2CB3-90CB-6149-8769-73DB93A5B3B3}" sibTransId="{A63FBC63-7F34-614C-AFB6-CFE2723EEBDC}"/>
    <dgm:cxn modelId="{94AB4DFC-E63E-FB44-82AA-55985B1328E2}" type="presParOf" srcId="{4480458D-E09D-3F42-8666-939ABA70CA68}" destId="{507CB2C6-83A7-2040-B58D-AE72E923EFA8}" srcOrd="0" destOrd="0" presId="urn:microsoft.com/office/officeart/2005/8/layout/hList1"/>
    <dgm:cxn modelId="{1038F99A-ABF7-B942-8C20-61EC4962B4BA}" type="presParOf" srcId="{507CB2C6-83A7-2040-B58D-AE72E923EFA8}" destId="{B92C2A35-BA71-C947-915E-F4DC7442EC9F}" srcOrd="0" destOrd="0" presId="urn:microsoft.com/office/officeart/2005/8/layout/hList1"/>
    <dgm:cxn modelId="{0369137D-2C43-1045-9BD6-94F8EDFE5DF3}" type="presParOf" srcId="{507CB2C6-83A7-2040-B58D-AE72E923EFA8}" destId="{CE41BC9C-0369-1948-A22A-9FFDCF3F656E}" srcOrd="1" destOrd="0" presId="urn:microsoft.com/office/officeart/2005/8/layout/hList1"/>
    <dgm:cxn modelId="{E12F8582-66C6-DC40-92B5-1EBB3C28F59B}" type="presParOf" srcId="{4480458D-E09D-3F42-8666-939ABA70CA68}" destId="{49546F35-4BF2-334B-AF59-A46E46DC9E9D}" srcOrd="1" destOrd="0" presId="urn:microsoft.com/office/officeart/2005/8/layout/hList1"/>
    <dgm:cxn modelId="{51A17D05-5DDB-154D-A65A-4CBAD67B9DE8}" type="presParOf" srcId="{4480458D-E09D-3F42-8666-939ABA70CA68}" destId="{FAF4E183-78E1-8045-B1EE-12965E7BB250}" srcOrd="2" destOrd="0" presId="urn:microsoft.com/office/officeart/2005/8/layout/hList1"/>
    <dgm:cxn modelId="{19BF756E-1711-974D-9691-39CDDD9881BF}" type="presParOf" srcId="{FAF4E183-78E1-8045-B1EE-12965E7BB250}" destId="{F213BFC7-37F7-5449-91CB-93B754CD8CEB}" srcOrd="0" destOrd="0" presId="urn:microsoft.com/office/officeart/2005/8/layout/hList1"/>
    <dgm:cxn modelId="{F7C09DA7-CC1C-9241-9ED9-1C451C90C26D}" type="presParOf" srcId="{FAF4E183-78E1-8045-B1EE-12965E7BB250}" destId="{7004DD0C-5A86-7142-B52D-E2333164E475}" srcOrd="1" destOrd="0" presId="urn:microsoft.com/office/officeart/2005/8/layout/hList1"/>
    <dgm:cxn modelId="{FF7B146A-A570-E348-88DF-A560883D8FBD}" type="presParOf" srcId="{4480458D-E09D-3F42-8666-939ABA70CA68}" destId="{A01D2790-EA11-3A4E-9406-A1F70C05A453}" srcOrd="3" destOrd="0" presId="urn:microsoft.com/office/officeart/2005/8/layout/hList1"/>
    <dgm:cxn modelId="{26520390-49B7-F440-A7AF-C349D1EBCD24}" type="presParOf" srcId="{4480458D-E09D-3F42-8666-939ABA70CA68}" destId="{4E3D5CE4-31AD-6E43-9343-6BDEFFBE9996}" srcOrd="4" destOrd="0" presId="urn:microsoft.com/office/officeart/2005/8/layout/hList1"/>
    <dgm:cxn modelId="{3548CDE2-D12C-A046-9A34-88956BB5A4E1}" type="presParOf" srcId="{4E3D5CE4-31AD-6E43-9343-6BDEFFBE9996}" destId="{EC1D1830-C299-014C-83A0-889B4832154E}" srcOrd="0" destOrd="0" presId="urn:microsoft.com/office/officeart/2005/8/layout/hList1"/>
    <dgm:cxn modelId="{8C082434-8D60-E24F-98E6-FC4152E91104}" type="presParOf" srcId="{4E3D5CE4-31AD-6E43-9343-6BDEFFBE9996}" destId="{2344A915-9AFA-AC4F-894D-A7336A379233}" srcOrd="1" destOrd="0" presId="urn:microsoft.com/office/officeart/2005/8/layout/hList1"/>
    <dgm:cxn modelId="{1EAF8DA1-77E3-6048-935B-39AB5DDCFA6B}" type="presParOf" srcId="{4480458D-E09D-3F42-8666-939ABA70CA68}" destId="{5FFCAB0A-8BBE-F543-98F1-F9B9376A19F3}" srcOrd="5" destOrd="0" presId="urn:microsoft.com/office/officeart/2005/8/layout/hList1"/>
    <dgm:cxn modelId="{A11A4859-5779-2348-A6E5-6B01F6B409A0}" type="presParOf" srcId="{4480458D-E09D-3F42-8666-939ABA70CA68}" destId="{5E891A14-CE2D-EE41-90AB-CB8565CCBF0B}" srcOrd="6" destOrd="0" presId="urn:microsoft.com/office/officeart/2005/8/layout/hList1"/>
    <dgm:cxn modelId="{9C45B9F9-4FD2-EF4C-973B-2AECC66EE0F0}" type="presParOf" srcId="{5E891A14-CE2D-EE41-90AB-CB8565CCBF0B}" destId="{5C642EE7-F46F-684B-915D-0D39C3B97B72}" srcOrd="0" destOrd="0" presId="urn:microsoft.com/office/officeart/2005/8/layout/hList1"/>
    <dgm:cxn modelId="{DDDA6374-7CD6-8D43-9896-13F33BADD0F1}" type="presParOf" srcId="{5E891A14-CE2D-EE41-90AB-CB8565CCBF0B}" destId="{CED8DECD-1DA5-9B41-974E-69B3684004EB}" srcOrd="1" destOrd="0" presId="urn:microsoft.com/office/officeart/2005/8/layout/hList1"/>
    <dgm:cxn modelId="{BBE743E0-02C3-C743-A376-396A210FE59A}" type="presParOf" srcId="{4480458D-E09D-3F42-8666-939ABA70CA68}" destId="{7A49F5D0-CD3F-2749-ABE3-C199F0B37BA5}" srcOrd="7" destOrd="0" presId="urn:microsoft.com/office/officeart/2005/8/layout/hList1"/>
    <dgm:cxn modelId="{5D756010-7B12-F64F-A4DC-83D42BFF1A14}" type="presParOf" srcId="{4480458D-E09D-3F42-8666-939ABA70CA68}" destId="{303D4D10-9F17-9141-BDE9-099E02B4ABBF}" srcOrd="8" destOrd="0" presId="urn:microsoft.com/office/officeart/2005/8/layout/hList1"/>
    <dgm:cxn modelId="{38394EC0-9F24-2B4E-83AA-3F87C7CC5A4C}" type="presParOf" srcId="{303D4D10-9F17-9141-BDE9-099E02B4ABBF}" destId="{5917E128-219F-1E44-87BA-D09B99447936}" srcOrd="0" destOrd="0" presId="urn:microsoft.com/office/officeart/2005/8/layout/hList1"/>
    <dgm:cxn modelId="{B753AFBC-51B1-3046-A9F7-F020B33633AC}" type="presParOf" srcId="{303D4D10-9F17-9141-BDE9-099E02B4ABBF}" destId="{D751903A-223F-214D-B6D1-9549C39ECE2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A81282-F078-405D-A1F5-3C266539E9DA}"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E01095E4-0C78-4779-9168-1CF17085DBF8}">
      <dgm:prSet/>
      <dgm:spPr/>
      <dgm:t>
        <a:bodyPr/>
        <a:lstStyle/>
        <a:p>
          <a:r>
            <a:rPr lang="en-US"/>
            <a:t>Peer pressure/influence was the most influential, but not the only factor associated with youth marijuana use.</a:t>
          </a:r>
        </a:p>
      </dgm:t>
    </dgm:pt>
    <dgm:pt modelId="{145EC95C-187E-4E41-BEE8-36B97CA2D2E3}" type="parTrans" cxnId="{DBDE6086-2621-4742-BA7D-7E0FCF4E9C73}">
      <dgm:prSet/>
      <dgm:spPr/>
      <dgm:t>
        <a:bodyPr/>
        <a:lstStyle/>
        <a:p>
          <a:endParaRPr lang="en-US"/>
        </a:p>
      </dgm:t>
    </dgm:pt>
    <dgm:pt modelId="{8722BB60-D516-423A-BE83-E023DC80BC52}" type="sibTrans" cxnId="{DBDE6086-2621-4742-BA7D-7E0FCF4E9C73}">
      <dgm:prSet phldrT="1"/>
      <dgm:spPr/>
      <dgm:t>
        <a:bodyPr/>
        <a:lstStyle/>
        <a:p>
          <a:r>
            <a:rPr lang="en-US"/>
            <a:t>1</a:t>
          </a:r>
        </a:p>
      </dgm:t>
    </dgm:pt>
    <dgm:pt modelId="{3D1898D2-49A9-40CE-8DAA-D74538CD4CCD}">
      <dgm:prSet/>
      <dgm:spPr/>
      <dgm:t>
        <a:bodyPr/>
        <a:lstStyle/>
        <a:p>
          <a:r>
            <a:rPr lang="en-US"/>
            <a:t>Class imbalance</a:t>
          </a:r>
        </a:p>
      </dgm:t>
    </dgm:pt>
    <dgm:pt modelId="{D01EEC28-564F-41D9-9B53-ADEECB652469}" type="parTrans" cxnId="{5178156D-1DD5-46EE-9746-4A43DEB92C17}">
      <dgm:prSet/>
      <dgm:spPr/>
      <dgm:t>
        <a:bodyPr/>
        <a:lstStyle/>
        <a:p>
          <a:endParaRPr lang="en-US"/>
        </a:p>
      </dgm:t>
    </dgm:pt>
    <dgm:pt modelId="{C03033B0-6971-4F75-B1E1-640466C6034A}" type="sibTrans" cxnId="{5178156D-1DD5-46EE-9746-4A43DEB92C17}">
      <dgm:prSet phldrT="2"/>
      <dgm:spPr/>
      <dgm:t>
        <a:bodyPr/>
        <a:lstStyle/>
        <a:p>
          <a:r>
            <a:rPr lang="en-US"/>
            <a:t>2</a:t>
          </a:r>
        </a:p>
      </dgm:t>
    </dgm:pt>
    <dgm:pt modelId="{CEF6C3D7-E926-4E3C-8F79-BDAA81620812}">
      <dgm:prSet/>
      <dgm:spPr/>
      <dgm:t>
        <a:bodyPr/>
        <a:lstStyle/>
        <a:p>
          <a:r>
            <a:rPr lang="en-US"/>
            <a:t>How to communicate findings</a:t>
          </a:r>
        </a:p>
      </dgm:t>
    </dgm:pt>
    <dgm:pt modelId="{2F89BF8D-4F1D-411C-91FE-5F966D8C1094}" type="parTrans" cxnId="{4470AA80-19B8-4FCB-97F8-846197223507}">
      <dgm:prSet/>
      <dgm:spPr/>
      <dgm:t>
        <a:bodyPr/>
        <a:lstStyle/>
        <a:p>
          <a:endParaRPr lang="en-US"/>
        </a:p>
      </dgm:t>
    </dgm:pt>
    <dgm:pt modelId="{479928B9-3AA7-4CDB-82CD-0523CA2C2F7D}" type="sibTrans" cxnId="{4470AA80-19B8-4FCB-97F8-846197223507}">
      <dgm:prSet phldrT="3"/>
      <dgm:spPr/>
      <dgm:t>
        <a:bodyPr/>
        <a:lstStyle/>
        <a:p>
          <a:r>
            <a:rPr lang="en-US"/>
            <a:t>3</a:t>
          </a:r>
        </a:p>
      </dgm:t>
    </dgm:pt>
    <dgm:pt modelId="{E2B88D44-7E72-C942-A968-9400391B1721}" type="pres">
      <dgm:prSet presAssocID="{D6A81282-F078-405D-A1F5-3C266539E9DA}" presName="Name0" presStyleCnt="0">
        <dgm:presLayoutVars>
          <dgm:animLvl val="lvl"/>
          <dgm:resizeHandles val="exact"/>
        </dgm:presLayoutVars>
      </dgm:prSet>
      <dgm:spPr/>
    </dgm:pt>
    <dgm:pt modelId="{8BFFCB16-FF2B-AE44-A4B1-47E0F79232C7}" type="pres">
      <dgm:prSet presAssocID="{E01095E4-0C78-4779-9168-1CF17085DBF8}" presName="compositeNode" presStyleCnt="0">
        <dgm:presLayoutVars>
          <dgm:bulletEnabled val="1"/>
        </dgm:presLayoutVars>
      </dgm:prSet>
      <dgm:spPr/>
    </dgm:pt>
    <dgm:pt modelId="{C3299409-C445-9048-8B9C-73C7738FDC3E}" type="pres">
      <dgm:prSet presAssocID="{E01095E4-0C78-4779-9168-1CF17085DBF8}" presName="bgRect" presStyleLbl="bgAccFollowNode1" presStyleIdx="0" presStyleCnt="3"/>
      <dgm:spPr/>
    </dgm:pt>
    <dgm:pt modelId="{7753FD62-6E87-F444-B8A8-EBE29DB875C1}" type="pres">
      <dgm:prSet presAssocID="{8722BB60-D516-423A-BE83-E023DC80BC52}" presName="sibTransNodeCircle" presStyleLbl="alignNode1" presStyleIdx="0" presStyleCnt="6">
        <dgm:presLayoutVars>
          <dgm:chMax val="0"/>
          <dgm:bulletEnabled/>
        </dgm:presLayoutVars>
      </dgm:prSet>
      <dgm:spPr/>
    </dgm:pt>
    <dgm:pt modelId="{2C8D5071-24FD-0149-878F-EDABDD9C1205}" type="pres">
      <dgm:prSet presAssocID="{E01095E4-0C78-4779-9168-1CF17085DBF8}" presName="bottomLine" presStyleLbl="alignNode1" presStyleIdx="1" presStyleCnt="6">
        <dgm:presLayoutVars/>
      </dgm:prSet>
      <dgm:spPr/>
    </dgm:pt>
    <dgm:pt modelId="{D87D2E46-33E1-454B-A694-A1BAD60BBFDA}" type="pres">
      <dgm:prSet presAssocID="{E01095E4-0C78-4779-9168-1CF17085DBF8}" presName="nodeText" presStyleLbl="bgAccFollowNode1" presStyleIdx="0" presStyleCnt="3">
        <dgm:presLayoutVars>
          <dgm:bulletEnabled val="1"/>
        </dgm:presLayoutVars>
      </dgm:prSet>
      <dgm:spPr/>
    </dgm:pt>
    <dgm:pt modelId="{9E6EF6BD-337E-A34B-8EEA-6C1C187B40B9}" type="pres">
      <dgm:prSet presAssocID="{8722BB60-D516-423A-BE83-E023DC80BC52}" presName="sibTrans" presStyleCnt="0"/>
      <dgm:spPr/>
    </dgm:pt>
    <dgm:pt modelId="{ADA84867-347E-F24E-8FAB-F6E181AF9830}" type="pres">
      <dgm:prSet presAssocID="{3D1898D2-49A9-40CE-8DAA-D74538CD4CCD}" presName="compositeNode" presStyleCnt="0">
        <dgm:presLayoutVars>
          <dgm:bulletEnabled val="1"/>
        </dgm:presLayoutVars>
      </dgm:prSet>
      <dgm:spPr/>
    </dgm:pt>
    <dgm:pt modelId="{282C7F1E-936B-4848-80C8-5A456CD74804}" type="pres">
      <dgm:prSet presAssocID="{3D1898D2-49A9-40CE-8DAA-D74538CD4CCD}" presName="bgRect" presStyleLbl="bgAccFollowNode1" presStyleIdx="1" presStyleCnt="3"/>
      <dgm:spPr/>
    </dgm:pt>
    <dgm:pt modelId="{039CBD09-A13E-8641-A94D-47DEE3977189}" type="pres">
      <dgm:prSet presAssocID="{C03033B0-6971-4F75-B1E1-640466C6034A}" presName="sibTransNodeCircle" presStyleLbl="alignNode1" presStyleIdx="2" presStyleCnt="6">
        <dgm:presLayoutVars>
          <dgm:chMax val="0"/>
          <dgm:bulletEnabled/>
        </dgm:presLayoutVars>
      </dgm:prSet>
      <dgm:spPr/>
    </dgm:pt>
    <dgm:pt modelId="{4915068E-F6FC-534B-9714-06D97E4C2F8C}" type="pres">
      <dgm:prSet presAssocID="{3D1898D2-49A9-40CE-8DAA-D74538CD4CCD}" presName="bottomLine" presStyleLbl="alignNode1" presStyleIdx="3" presStyleCnt="6">
        <dgm:presLayoutVars/>
      </dgm:prSet>
      <dgm:spPr/>
    </dgm:pt>
    <dgm:pt modelId="{2E806A53-650F-7346-AF85-919DD67ABEBB}" type="pres">
      <dgm:prSet presAssocID="{3D1898D2-49A9-40CE-8DAA-D74538CD4CCD}" presName="nodeText" presStyleLbl="bgAccFollowNode1" presStyleIdx="1" presStyleCnt="3">
        <dgm:presLayoutVars>
          <dgm:bulletEnabled val="1"/>
        </dgm:presLayoutVars>
      </dgm:prSet>
      <dgm:spPr/>
    </dgm:pt>
    <dgm:pt modelId="{7D8B91A5-97FF-F641-A8AA-E8E59D394BC0}" type="pres">
      <dgm:prSet presAssocID="{C03033B0-6971-4F75-B1E1-640466C6034A}" presName="sibTrans" presStyleCnt="0"/>
      <dgm:spPr/>
    </dgm:pt>
    <dgm:pt modelId="{ACE3CC31-933D-A14F-BC36-3A7B8719501D}" type="pres">
      <dgm:prSet presAssocID="{CEF6C3D7-E926-4E3C-8F79-BDAA81620812}" presName="compositeNode" presStyleCnt="0">
        <dgm:presLayoutVars>
          <dgm:bulletEnabled val="1"/>
        </dgm:presLayoutVars>
      </dgm:prSet>
      <dgm:spPr/>
    </dgm:pt>
    <dgm:pt modelId="{CE229847-5243-C040-8306-681AA41904FD}" type="pres">
      <dgm:prSet presAssocID="{CEF6C3D7-E926-4E3C-8F79-BDAA81620812}" presName="bgRect" presStyleLbl="bgAccFollowNode1" presStyleIdx="2" presStyleCnt="3"/>
      <dgm:spPr/>
    </dgm:pt>
    <dgm:pt modelId="{EB9FFFA8-C1AE-A946-A43C-66C38D8C1F49}" type="pres">
      <dgm:prSet presAssocID="{479928B9-3AA7-4CDB-82CD-0523CA2C2F7D}" presName="sibTransNodeCircle" presStyleLbl="alignNode1" presStyleIdx="4" presStyleCnt="6">
        <dgm:presLayoutVars>
          <dgm:chMax val="0"/>
          <dgm:bulletEnabled/>
        </dgm:presLayoutVars>
      </dgm:prSet>
      <dgm:spPr/>
    </dgm:pt>
    <dgm:pt modelId="{B5FEADE7-8F07-C040-B98B-5CFE267A1768}" type="pres">
      <dgm:prSet presAssocID="{CEF6C3D7-E926-4E3C-8F79-BDAA81620812}" presName="bottomLine" presStyleLbl="alignNode1" presStyleIdx="5" presStyleCnt="6">
        <dgm:presLayoutVars/>
      </dgm:prSet>
      <dgm:spPr/>
    </dgm:pt>
    <dgm:pt modelId="{3B4BA4A7-C045-D94C-A977-1DEF7EA153B7}" type="pres">
      <dgm:prSet presAssocID="{CEF6C3D7-E926-4E3C-8F79-BDAA81620812}" presName="nodeText" presStyleLbl="bgAccFollowNode1" presStyleIdx="2" presStyleCnt="3">
        <dgm:presLayoutVars>
          <dgm:bulletEnabled val="1"/>
        </dgm:presLayoutVars>
      </dgm:prSet>
      <dgm:spPr/>
    </dgm:pt>
  </dgm:ptLst>
  <dgm:cxnLst>
    <dgm:cxn modelId="{BB243D01-F72A-CE47-9DF5-F217CF51107C}" type="presOf" srcId="{E01095E4-0C78-4779-9168-1CF17085DBF8}" destId="{C3299409-C445-9048-8B9C-73C7738FDC3E}" srcOrd="0" destOrd="0" presId="urn:microsoft.com/office/officeart/2016/7/layout/BasicLinearProcessNumbered"/>
    <dgm:cxn modelId="{46552C05-5FC7-574E-B95B-71F1948C3ABE}" type="presOf" srcId="{E01095E4-0C78-4779-9168-1CF17085DBF8}" destId="{D87D2E46-33E1-454B-A694-A1BAD60BBFDA}" srcOrd="1" destOrd="0" presId="urn:microsoft.com/office/officeart/2016/7/layout/BasicLinearProcessNumbered"/>
    <dgm:cxn modelId="{5A4B4C32-E3F7-924C-BBA7-69C90BEC4E38}" type="presOf" srcId="{3D1898D2-49A9-40CE-8DAA-D74538CD4CCD}" destId="{2E806A53-650F-7346-AF85-919DD67ABEBB}" srcOrd="1" destOrd="0" presId="urn:microsoft.com/office/officeart/2016/7/layout/BasicLinearProcessNumbered"/>
    <dgm:cxn modelId="{E7226B3E-FB4D-174F-8A98-DD63E3D01B9C}" type="presOf" srcId="{8722BB60-D516-423A-BE83-E023DC80BC52}" destId="{7753FD62-6E87-F444-B8A8-EBE29DB875C1}" srcOrd="0" destOrd="0" presId="urn:microsoft.com/office/officeart/2016/7/layout/BasicLinearProcessNumbered"/>
    <dgm:cxn modelId="{E697664D-55C6-A54F-B2FA-0271A953636C}" type="presOf" srcId="{3D1898D2-49A9-40CE-8DAA-D74538CD4CCD}" destId="{282C7F1E-936B-4848-80C8-5A456CD74804}" srcOrd="0" destOrd="0" presId="urn:microsoft.com/office/officeart/2016/7/layout/BasicLinearProcessNumbered"/>
    <dgm:cxn modelId="{5178156D-1DD5-46EE-9746-4A43DEB92C17}" srcId="{D6A81282-F078-405D-A1F5-3C266539E9DA}" destId="{3D1898D2-49A9-40CE-8DAA-D74538CD4CCD}" srcOrd="1" destOrd="0" parTransId="{D01EEC28-564F-41D9-9B53-ADEECB652469}" sibTransId="{C03033B0-6971-4F75-B1E1-640466C6034A}"/>
    <dgm:cxn modelId="{B7E64972-0705-1543-9070-A68AA1353E05}" type="presOf" srcId="{C03033B0-6971-4F75-B1E1-640466C6034A}" destId="{039CBD09-A13E-8641-A94D-47DEE3977189}" srcOrd="0" destOrd="0" presId="urn:microsoft.com/office/officeart/2016/7/layout/BasicLinearProcessNumbered"/>
    <dgm:cxn modelId="{4470AA80-19B8-4FCB-97F8-846197223507}" srcId="{D6A81282-F078-405D-A1F5-3C266539E9DA}" destId="{CEF6C3D7-E926-4E3C-8F79-BDAA81620812}" srcOrd="2" destOrd="0" parTransId="{2F89BF8D-4F1D-411C-91FE-5F966D8C1094}" sibTransId="{479928B9-3AA7-4CDB-82CD-0523CA2C2F7D}"/>
    <dgm:cxn modelId="{BE3E5581-0DB6-0F46-8FB7-6D1EF07111C4}" type="presOf" srcId="{CEF6C3D7-E926-4E3C-8F79-BDAA81620812}" destId="{CE229847-5243-C040-8306-681AA41904FD}" srcOrd="0" destOrd="0" presId="urn:microsoft.com/office/officeart/2016/7/layout/BasicLinearProcessNumbered"/>
    <dgm:cxn modelId="{DBDE6086-2621-4742-BA7D-7E0FCF4E9C73}" srcId="{D6A81282-F078-405D-A1F5-3C266539E9DA}" destId="{E01095E4-0C78-4779-9168-1CF17085DBF8}" srcOrd="0" destOrd="0" parTransId="{145EC95C-187E-4E41-BEE8-36B97CA2D2E3}" sibTransId="{8722BB60-D516-423A-BE83-E023DC80BC52}"/>
    <dgm:cxn modelId="{3B823BDE-9B90-F14A-9EC8-34F8AB84DD18}" type="presOf" srcId="{CEF6C3D7-E926-4E3C-8F79-BDAA81620812}" destId="{3B4BA4A7-C045-D94C-A977-1DEF7EA153B7}" srcOrd="1" destOrd="0" presId="urn:microsoft.com/office/officeart/2016/7/layout/BasicLinearProcessNumbered"/>
    <dgm:cxn modelId="{3DD676E5-6383-E447-9805-540D8C078E66}" type="presOf" srcId="{479928B9-3AA7-4CDB-82CD-0523CA2C2F7D}" destId="{EB9FFFA8-C1AE-A946-A43C-66C38D8C1F49}" srcOrd="0" destOrd="0" presId="urn:microsoft.com/office/officeart/2016/7/layout/BasicLinearProcessNumbered"/>
    <dgm:cxn modelId="{23ED8DF1-1ED7-5B4C-8B17-AF44447C1C99}" type="presOf" srcId="{D6A81282-F078-405D-A1F5-3C266539E9DA}" destId="{E2B88D44-7E72-C942-A968-9400391B1721}" srcOrd="0" destOrd="0" presId="urn:microsoft.com/office/officeart/2016/7/layout/BasicLinearProcessNumbered"/>
    <dgm:cxn modelId="{B141CCE1-A7A9-BD40-9673-EE4ADD5A74B4}" type="presParOf" srcId="{E2B88D44-7E72-C942-A968-9400391B1721}" destId="{8BFFCB16-FF2B-AE44-A4B1-47E0F79232C7}" srcOrd="0" destOrd="0" presId="urn:microsoft.com/office/officeart/2016/7/layout/BasicLinearProcessNumbered"/>
    <dgm:cxn modelId="{A121A3C9-666B-E945-BD24-226C1078FCFA}" type="presParOf" srcId="{8BFFCB16-FF2B-AE44-A4B1-47E0F79232C7}" destId="{C3299409-C445-9048-8B9C-73C7738FDC3E}" srcOrd="0" destOrd="0" presId="urn:microsoft.com/office/officeart/2016/7/layout/BasicLinearProcessNumbered"/>
    <dgm:cxn modelId="{A4B689F4-C9E9-9346-B2B0-C73CF563BA94}" type="presParOf" srcId="{8BFFCB16-FF2B-AE44-A4B1-47E0F79232C7}" destId="{7753FD62-6E87-F444-B8A8-EBE29DB875C1}" srcOrd="1" destOrd="0" presId="urn:microsoft.com/office/officeart/2016/7/layout/BasicLinearProcessNumbered"/>
    <dgm:cxn modelId="{231837EC-F0AD-6642-9945-5FF0BB3E0626}" type="presParOf" srcId="{8BFFCB16-FF2B-AE44-A4B1-47E0F79232C7}" destId="{2C8D5071-24FD-0149-878F-EDABDD9C1205}" srcOrd="2" destOrd="0" presId="urn:microsoft.com/office/officeart/2016/7/layout/BasicLinearProcessNumbered"/>
    <dgm:cxn modelId="{6B245E2F-C795-4A41-816F-FA804C05F3CF}" type="presParOf" srcId="{8BFFCB16-FF2B-AE44-A4B1-47E0F79232C7}" destId="{D87D2E46-33E1-454B-A694-A1BAD60BBFDA}" srcOrd="3" destOrd="0" presId="urn:microsoft.com/office/officeart/2016/7/layout/BasicLinearProcessNumbered"/>
    <dgm:cxn modelId="{73C7A8F5-060E-E44B-AE7A-7A0ED258550B}" type="presParOf" srcId="{E2B88D44-7E72-C942-A968-9400391B1721}" destId="{9E6EF6BD-337E-A34B-8EEA-6C1C187B40B9}" srcOrd="1" destOrd="0" presId="urn:microsoft.com/office/officeart/2016/7/layout/BasicLinearProcessNumbered"/>
    <dgm:cxn modelId="{F643B16B-0783-8140-A43A-98758F01AC3D}" type="presParOf" srcId="{E2B88D44-7E72-C942-A968-9400391B1721}" destId="{ADA84867-347E-F24E-8FAB-F6E181AF9830}" srcOrd="2" destOrd="0" presId="urn:microsoft.com/office/officeart/2016/7/layout/BasicLinearProcessNumbered"/>
    <dgm:cxn modelId="{6BFE222F-93A7-8542-B72D-D1E6D5DE4A26}" type="presParOf" srcId="{ADA84867-347E-F24E-8FAB-F6E181AF9830}" destId="{282C7F1E-936B-4848-80C8-5A456CD74804}" srcOrd="0" destOrd="0" presId="urn:microsoft.com/office/officeart/2016/7/layout/BasicLinearProcessNumbered"/>
    <dgm:cxn modelId="{0B63FF27-C22D-9747-9B4B-97347CCDAC6F}" type="presParOf" srcId="{ADA84867-347E-F24E-8FAB-F6E181AF9830}" destId="{039CBD09-A13E-8641-A94D-47DEE3977189}" srcOrd="1" destOrd="0" presId="urn:microsoft.com/office/officeart/2016/7/layout/BasicLinearProcessNumbered"/>
    <dgm:cxn modelId="{A7176A5F-9BAB-F945-8A04-E92C68FF113A}" type="presParOf" srcId="{ADA84867-347E-F24E-8FAB-F6E181AF9830}" destId="{4915068E-F6FC-534B-9714-06D97E4C2F8C}" srcOrd="2" destOrd="0" presId="urn:microsoft.com/office/officeart/2016/7/layout/BasicLinearProcessNumbered"/>
    <dgm:cxn modelId="{A1C80DA2-67A1-E840-B355-CC8BC10147FD}" type="presParOf" srcId="{ADA84867-347E-F24E-8FAB-F6E181AF9830}" destId="{2E806A53-650F-7346-AF85-919DD67ABEBB}" srcOrd="3" destOrd="0" presId="urn:microsoft.com/office/officeart/2016/7/layout/BasicLinearProcessNumbered"/>
    <dgm:cxn modelId="{B92DC0DE-5FD1-F548-88A9-426839882D8A}" type="presParOf" srcId="{E2B88D44-7E72-C942-A968-9400391B1721}" destId="{7D8B91A5-97FF-F641-A8AA-E8E59D394BC0}" srcOrd="3" destOrd="0" presId="urn:microsoft.com/office/officeart/2016/7/layout/BasicLinearProcessNumbered"/>
    <dgm:cxn modelId="{626F8F03-B61F-D341-B3C0-E3E17B7B2C3A}" type="presParOf" srcId="{E2B88D44-7E72-C942-A968-9400391B1721}" destId="{ACE3CC31-933D-A14F-BC36-3A7B8719501D}" srcOrd="4" destOrd="0" presId="urn:microsoft.com/office/officeart/2016/7/layout/BasicLinearProcessNumbered"/>
    <dgm:cxn modelId="{0D8BDD65-43FD-5C4F-B109-2B73224C97F7}" type="presParOf" srcId="{ACE3CC31-933D-A14F-BC36-3A7B8719501D}" destId="{CE229847-5243-C040-8306-681AA41904FD}" srcOrd="0" destOrd="0" presId="urn:microsoft.com/office/officeart/2016/7/layout/BasicLinearProcessNumbered"/>
    <dgm:cxn modelId="{9F907BE5-E61B-7A4A-A36D-C54E1B271169}" type="presParOf" srcId="{ACE3CC31-933D-A14F-BC36-3A7B8719501D}" destId="{EB9FFFA8-C1AE-A946-A43C-66C38D8C1F49}" srcOrd="1" destOrd="0" presId="urn:microsoft.com/office/officeart/2016/7/layout/BasicLinearProcessNumbered"/>
    <dgm:cxn modelId="{5F57F8B1-6EB4-F547-9132-3F88EC9CB826}" type="presParOf" srcId="{ACE3CC31-933D-A14F-BC36-3A7B8719501D}" destId="{B5FEADE7-8F07-C040-B98B-5CFE267A1768}" srcOrd="2" destOrd="0" presId="urn:microsoft.com/office/officeart/2016/7/layout/BasicLinearProcessNumbered"/>
    <dgm:cxn modelId="{E9A3F0D6-2514-7343-9F1B-434E6A616446}" type="presParOf" srcId="{ACE3CC31-933D-A14F-BC36-3A7B8719501D}" destId="{3B4BA4A7-C045-D94C-A977-1DEF7EA153B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50465-3662-4F48-8A97-6582D0264D75}">
      <dsp:nvSpPr>
        <dsp:cNvPr id="0" name=""/>
        <dsp:cNvSpPr/>
      </dsp:nvSpPr>
      <dsp:spPr>
        <a:xfrm>
          <a:off x="275965" y="1185053"/>
          <a:ext cx="1368756" cy="13687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55721-E8CB-48E6-B14F-E62E0270B624}">
      <dsp:nvSpPr>
        <dsp:cNvPr id="0" name=""/>
        <dsp:cNvSpPr/>
      </dsp:nvSpPr>
      <dsp:spPr>
        <a:xfrm>
          <a:off x="563404" y="1472492"/>
          <a:ext cx="793878" cy="7938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CCCE5-76F5-4F00-B118-0554AE13E178}">
      <dsp:nvSpPr>
        <dsp:cNvPr id="0" name=""/>
        <dsp:cNvSpPr/>
      </dsp:nvSpPr>
      <dsp:spPr>
        <a:xfrm>
          <a:off x="1938026" y="1185053"/>
          <a:ext cx="3226354" cy="136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Question: What factor(s) are most associated with youth marijuana use? (peer, family, demographic, health, education, etc.)</a:t>
          </a:r>
        </a:p>
      </dsp:txBody>
      <dsp:txXfrm>
        <a:off x="1938026" y="1185053"/>
        <a:ext cx="3226354" cy="1368756"/>
      </dsp:txXfrm>
    </dsp:sp>
    <dsp:sp modelId="{FA2B6114-0B5A-461E-80D0-CA5065A7FFD3}">
      <dsp:nvSpPr>
        <dsp:cNvPr id="0" name=""/>
        <dsp:cNvSpPr/>
      </dsp:nvSpPr>
      <dsp:spPr>
        <a:xfrm>
          <a:off x="5726548" y="1185053"/>
          <a:ext cx="1368756" cy="136875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0330E-A542-4D77-A4DC-79BC1EB521CE}">
      <dsp:nvSpPr>
        <dsp:cNvPr id="0" name=""/>
        <dsp:cNvSpPr/>
      </dsp:nvSpPr>
      <dsp:spPr>
        <a:xfrm>
          <a:off x="6013987" y="1472492"/>
          <a:ext cx="793878" cy="7938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7004F3-18C8-4DDF-A47D-87FCEF62E05D}">
      <dsp:nvSpPr>
        <dsp:cNvPr id="0" name=""/>
        <dsp:cNvSpPr/>
      </dsp:nvSpPr>
      <dsp:spPr>
        <a:xfrm>
          <a:off x="7388609" y="1185053"/>
          <a:ext cx="3226354" cy="1368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Goal: Investigate which factor(s) are most predictive of marijuana use in youth under 18 years of age.</a:t>
          </a:r>
        </a:p>
      </dsp:txBody>
      <dsp:txXfrm>
        <a:off x="7388609" y="1185053"/>
        <a:ext cx="3226354" cy="136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D729-B36E-0942-8BDF-32A87B1757E2}">
      <dsp:nvSpPr>
        <dsp:cNvPr id="0" name=""/>
        <dsp:cNvSpPr/>
      </dsp:nvSpPr>
      <dsp:spPr>
        <a:xfrm rot="5400000">
          <a:off x="6946130" y="-2908730"/>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Decision tree</a:t>
          </a:r>
        </a:p>
        <a:p>
          <a:pPr marL="228600" lvl="1" indent="-228600" algn="l" defTabSz="1066800">
            <a:lnSpc>
              <a:spcPct val="90000"/>
            </a:lnSpc>
            <a:spcBef>
              <a:spcPct val="0"/>
            </a:spcBef>
            <a:spcAft>
              <a:spcPct val="15000"/>
            </a:spcAft>
            <a:buChar char="•"/>
          </a:pPr>
          <a:r>
            <a:rPr lang="en-US" sz="2400" kern="1200"/>
            <a:t>Bagging</a:t>
          </a:r>
        </a:p>
      </dsp:txBody>
      <dsp:txXfrm rot="-5400000">
        <a:off x="3920734" y="161547"/>
        <a:ext cx="6925312" cy="829638"/>
      </dsp:txXfrm>
    </dsp:sp>
    <dsp:sp modelId="{F1B16AEE-7033-4548-A7DD-E0B64C2A2E74}">
      <dsp:nvSpPr>
        <dsp:cNvPr id="0" name=""/>
        <dsp:cNvSpPr/>
      </dsp:nvSpPr>
      <dsp:spPr>
        <a:xfrm>
          <a:off x="0" y="1741"/>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Binary classification: Has the respondent ever used marijuana?</a:t>
          </a:r>
        </a:p>
      </dsp:txBody>
      <dsp:txXfrm>
        <a:off x="56102" y="57843"/>
        <a:ext cx="3808530" cy="1037046"/>
      </dsp:txXfrm>
    </dsp:sp>
    <dsp:sp modelId="{637ECDB2-33A5-A646-854E-C0CB535EB40F}">
      <dsp:nvSpPr>
        <dsp:cNvPr id="0" name=""/>
        <dsp:cNvSpPr/>
      </dsp:nvSpPr>
      <dsp:spPr>
        <a:xfrm rot="5400000">
          <a:off x="6946130" y="-1702016"/>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Random forest</a:t>
          </a:r>
        </a:p>
        <a:p>
          <a:pPr marL="228600" lvl="1" indent="-228600" algn="l" defTabSz="1066800">
            <a:lnSpc>
              <a:spcPct val="90000"/>
            </a:lnSpc>
            <a:spcBef>
              <a:spcPct val="0"/>
            </a:spcBef>
            <a:spcAft>
              <a:spcPct val="15000"/>
            </a:spcAft>
            <a:buChar char="•"/>
          </a:pPr>
          <a:r>
            <a:rPr lang="en-US" sz="2400" kern="1200"/>
            <a:t>Decision tree</a:t>
          </a:r>
        </a:p>
      </dsp:txBody>
      <dsp:txXfrm rot="-5400000">
        <a:off x="3920734" y="1368261"/>
        <a:ext cx="6925312" cy="829638"/>
      </dsp:txXfrm>
    </dsp:sp>
    <dsp:sp modelId="{B30F588C-83B9-5F46-8C0C-DD91C710AFEC}">
      <dsp:nvSpPr>
        <dsp:cNvPr id="0" name=""/>
        <dsp:cNvSpPr/>
      </dsp:nvSpPr>
      <dsp:spPr>
        <a:xfrm>
          <a:off x="0" y="1208454"/>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Multiclass classification: How many days has the respondent used marijuana in the past 30 days?</a:t>
          </a:r>
        </a:p>
      </dsp:txBody>
      <dsp:txXfrm>
        <a:off x="56102" y="1264556"/>
        <a:ext cx="3808530" cy="1037046"/>
      </dsp:txXfrm>
    </dsp:sp>
    <dsp:sp modelId="{DDE33AD0-7289-E940-934A-DE4485AD1D07}">
      <dsp:nvSpPr>
        <dsp:cNvPr id="0" name=""/>
        <dsp:cNvSpPr/>
      </dsp:nvSpPr>
      <dsp:spPr>
        <a:xfrm rot="5400000">
          <a:off x="6946130" y="-495303"/>
          <a:ext cx="919400" cy="697019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a:t>Gradient boost</a:t>
          </a:r>
        </a:p>
        <a:p>
          <a:pPr marL="228600" lvl="1" indent="-228600" algn="l" defTabSz="1066800">
            <a:lnSpc>
              <a:spcPct val="90000"/>
            </a:lnSpc>
            <a:spcBef>
              <a:spcPct val="0"/>
            </a:spcBef>
            <a:spcAft>
              <a:spcPct val="15000"/>
            </a:spcAft>
            <a:buChar char="•"/>
          </a:pPr>
          <a:r>
            <a:rPr lang="en-US" sz="2400" kern="1200"/>
            <a:t>XGBoost</a:t>
          </a:r>
        </a:p>
      </dsp:txBody>
      <dsp:txXfrm rot="-5400000">
        <a:off x="3920734" y="2574974"/>
        <a:ext cx="6925312" cy="829638"/>
      </dsp:txXfrm>
    </dsp:sp>
    <dsp:sp modelId="{1D229F36-9A14-D040-BCA0-E66BE016D822}">
      <dsp:nvSpPr>
        <dsp:cNvPr id="0" name=""/>
        <dsp:cNvSpPr/>
      </dsp:nvSpPr>
      <dsp:spPr>
        <a:xfrm>
          <a:off x="0" y="2415167"/>
          <a:ext cx="3920734" cy="114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Regression: How many days has the respondent used marijuana in the past year?</a:t>
          </a:r>
        </a:p>
      </dsp:txBody>
      <dsp:txXfrm>
        <a:off x="56102" y="2471269"/>
        <a:ext cx="3808530" cy="1037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C2A35-BA71-C947-915E-F4DC7442EC9F}">
      <dsp:nvSpPr>
        <dsp:cNvPr id="0" name=""/>
        <dsp:cNvSpPr/>
      </dsp:nvSpPr>
      <dsp:spPr>
        <a:xfrm>
          <a:off x="5364" y="20427"/>
          <a:ext cx="2056477" cy="2880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Data cleaning</a:t>
          </a:r>
        </a:p>
      </dsp:txBody>
      <dsp:txXfrm>
        <a:off x="5364" y="20427"/>
        <a:ext cx="2056477" cy="288000"/>
      </dsp:txXfrm>
    </dsp:sp>
    <dsp:sp modelId="{CE41BC9C-0369-1948-A22A-9FFDCF3F656E}">
      <dsp:nvSpPr>
        <dsp:cNvPr id="0" name=""/>
        <dsp:cNvSpPr/>
      </dsp:nvSpPr>
      <dsp:spPr>
        <a:xfrm>
          <a:off x="5364" y="308427"/>
          <a:ext cx="2056477" cy="407632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Dropped rows with missing and invalid values (94, 97, 98, 99)</a:t>
          </a:r>
        </a:p>
        <a:p>
          <a:pPr marL="57150" lvl="1" indent="-57150" algn="l" defTabSz="444500">
            <a:lnSpc>
              <a:spcPct val="90000"/>
            </a:lnSpc>
            <a:spcBef>
              <a:spcPct val="0"/>
            </a:spcBef>
            <a:spcAft>
              <a:spcPct val="15000"/>
            </a:spcAft>
            <a:buChar char="•"/>
          </a:pPr>
          <a:r>
            <a:rPr lang="en-US" sz="1000" kern="1200" dirty="0"/>
            <a:t>Mapped binary variables to 0/1</a:t>
          </a:r>
        </a:p>
        <a:p>
          <a:pPr marL="57150" lvl="1" indent="-57150" algn="l" defTabSz="444500">
            <a:lnSpc>
              <a:spcPct val="90000"/>
            </a:lnSpc>
            <a:spcBef>
              <a:spcPct val="0"/>
            </a:spcBef>
            <a:spcAft>
              <a:spcPct val="15000"/>
            </a:spcAft>
            <a:buChar char="•"/>
          </a:pPr>
          <a:r>
            <a:rPr lang="en-US" sz="1000" kern="1200" dirty="0"/>
            <a:t>One hot encoded categorical variables</a:t>
          </a:r>
        </a:p>
        <a:p>
          <a:pPr marL="57150" lvl="1" indent="-57150" algn="l" defTabSz="444500">
            <a:lnSpc>
              <a:spcPct val="90000"/>
            </a:lnSpc>
            <a:spcBef>
              <a:spcPct val="0"/>
            </a:spcBef>
            <a:spcAft>
              <a:spcPct val="15000"/>
            </a:spcAft>
            <a:buChar char="•"/>
          </a:pPr>
          <a:r>
            <a:rPr lang="en-US" sz="1000" kern="1200" dirty="0"/>
            <a:t>Renamed variables to be more readable/interpretable</a:t>
          </a:r>
        </a:p>
        <a:p>
          <a:pPr marL="57150" lvl="1" indent="-57150" algn="l" defTabSz="444500">
            <a:lnSpc>
              <a:spcPct val="90000"/>
            </a:lnSpc>
            <a:spcBef>
              <a:spcPct val="0"/>
            </a:spcBef>
            <a:spcAft>
              <a:spcPct val="15000"/>
            </a:spcAft>
            <a:buChar char="•"/>
          </a:pPr>
          <a:r>
            <a:rPr lang="en-US" sz="1000" kern="1200" dirty="0"/>
            <a:t>Mapped ordinal labels to midpoints for regression</a:t>
          </a:r>
        </a:p>
      </dsp:txBody>
      <dsp:txXfrm>
        <a:off x="5364" y="308427"/>
        <a:ext cx="2056477" cy="4076325"/>
      </dsp:txXfrm>
    </dsp:sp>
    <dsp:sp modelId="{F213BFC7-37F7-5449-91CB-93B754CD8CEB}">
      <dsp:nvSpPr>
        <dsp:cNvPr id="0" name=""/>
        <dsp:cNvSpPr/>
      </dsp:nvSpPr>
      <dsp:spPr>
        <a:xfrm>
          <a:off x="2349749" y="20427"/>
          <a:ext cx="2056477" cy="288000"/>
        </a:xfrm>
        <a:prstGeom prst="rect">
          <a:avLst/>
        </a:prstGeom>
        <a:solidFill>
          <a:schemeClr val="accent5">
            <a:hueOff val="2252699"/>
            <a:satOff val="-5635"/>
            <a:lumOff val="-6127"/>
            <a:alphaOff val="0"/>
          </a:schemeClr>
        </a:solidFill>
        <a:ln w="12700" cap="flat" cmpd="sng" algn="ctr">
          <a:solidFill>
            <a:schemeClr val="accent5">
              <a:hueOff val="2252699"/>
              <a:satOff val="-5635"/>
              <a:lumOff val="-61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Variables</a:t>
          </a:r>
        </a:p>
      </dsp:txBody>
      <dsp:txXfrm>
        <a:off x="2349749" y="20427"/>
        <a:ext cx="2056477" cy="288000"/>
      </dsp:txXfrm>
    </dsp:sp>
    <dsp:sp modelId="{7004DD0C-5A86-7142-B52D-E2333164E475}">
      <dsp:nvSpPr>
        <dsp:cNvPr id="0" name=""/>
        <dsp:cNvSpPr/>
      </dsp:nvSpPr>
      <dsp:spPr>
        <a:xfrm>
          <a:off x="2349749" y="308427"/>
          <a:ext cx="2056477" cy="4076325"/>
        </a:xfrm>
        <a:prstGeom prst="rect">
          <a:avLst/>
        </a:prstGeom>
        <a:solidFill>
          <a:schemeClr val="accent5">
            <a:tint val="40000"/>
            <a:alpha val="90000"/>
            <a:hueOff val="2066773"/>
            <a:satOff val="-14735"/>
            <a:lumOff val="-1335"/>
            <a:alphaOff val="0"/>
          </a:schemeClr>
        </a:solidFill>
        <a:ln w="12700" cap="flat" cmpd="sng" algn="ctr">
          <a:solidFill>
            <a:schemeClr val="accent5">
              <a:tint val="40000"/>
              <a:alpha val="90000"/>
              <a:hueOff val="2066773"/>
              <a:satOff val="-14735"/>
              <a:lumOff val="-13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Average grade, highest grade completed</a:t>
          </a:r>
        </a:p>
        <a:p>
          <a:pPr marL="57150" lvl="1" indent="-57150" algn="l" defTabSz="444500">
            <a:lnSpc>
              <a:spcPct val="90000"/>
            </a:lnSpc>
            <a:spcBef>
              <a:spcPct val="0"/>
            </a:spcBef>
            <a:spcAft>
              <a:spcPct val="15000"/>
            </a:spcAft>
            <a:buChar char="•"/>
          </a:pPr>
          <a:r>
            <a:rPr lang="en-US" sz="1000" kern="1200" dirty="0"/>
            <a:t>Days of school skipped</a:t>
          </a:r>
        </a:p>
        <a:p>
          <a:pPr marL="57150" lvl="1" indent="-57150" algn="l" defTabSz="444500">
            <a:lnSpc>
              <a:spcPct val="90000"/>
            </a:lnSpc>
            <a:spcBef>
              <a:spcPct val="0"/>
            </a:spcBef>
            <a:spcAft>
              <a:spcPct val="15000"/>
            </a:spcAft>
            <a:buChar char="•"/>
          </a:pPr>
          <a:r>
            <a:rPr lang="en-US" sz="1000" kern="1200" dirty="0"/>
            <a:t>Parent checks/helps homework</a:t>
          </a:r>
        </a:p>
        <a:p>
          <a:pPr marL="57150" lvl="1" indent="-57150" algn="l" defTabSz="444500">
            <a:lnSpc>
              <a:spcPct val="90000"/>
            </a:lnSpc>
            <a:spcBef>
              <a:spcPct val="0"/>
            </a:spcBef>
            <a:spcAft>
              <a:spcPct val="15000"/>
            </a:spcAft>
            <a:buChar char="•"/>
          </a:pPr>
          <a:r>
            <a:rPr lang="en-US" sz="1000" kern="1200" dirty="0"/>
            <a:t>parent limits tv time, time out on school nights</a:t>
          </a:r>
        </a:p>
        <a:p>
          <a:pPr marL="57150" lvl="1" indent="-57150" algn="l" defTabSz="444500">
            <a:lnSpc>
              <a:spcPct val="90000"/>
            </a:lnSpc>
            <a:spcBef>
              <a:spcPct val="0"/>
            </a:spcBef>
            <a:spcAft>
              <a:spcPct val="15000"/>
            </a:spcAft>
            <a:buChar char="•"/>
          </a:pPr>
          <a:r>
            <a:rPr lang="en-US" sz="1000" kern="1200" dirty="0"/>
            <a:t>parent acknowledges good job</a:t>
          </a:r>
        </a:p>
        <a:p>
          <a:pPr marL="57150" lvl="1" indent="-57150" algn="l" defTabSz="444500">
            <a:lnSpc>
              <a:spcPct val="90000"/>
            </a:lnSpc>
            <a:spcBef>
              <a:spcPct val="0"/>
            </a:spcBef>
            <a:spcAft>
              <a:spcPct val="15000"/>
            </a:spcAft>
            <a:buChar char="•"/>
          </a:pPr>
          <a:r>
            <a:rPr lang="en-US" sz="1000" kern="1200" dirty="0"/>
            <a:t>times argued with parent</a:t>
          </a:r>
        </a:p>
        <a:p>
          <a:pPr marL="57150" lvl="1" indent="-57150" algn="l" defTabSz="444500">
            <a:lnSpc>
              <a:spcPct val="90000"/>
            </a:lnSpc>
            <a:spcBef>
              <a:spcPct val="0"/>
            </a:spcBef>
            <a:spcAft>
              <a:spcPct val="15000"/>
            </a:spcAft>
            <a:buChar char="•"/>
          </a:pPr>
          <a:r>
            <a:rPr lang="en-US" sz="1000" kern="1200" dirty="0"/>
            <a:t>how close friends feel about about trying/using marijuana</a:t>
          </a:r>
        </a:p>
        <a:p>
          <a:pPr marL="57150" lvl="1" indent="-57150" algn="l" defTabSz="444500">
            <a:lnSpc>
              <a:spcPct val="90000"/>
            </a:lnSpc>
            <a:spcBef>
              <a:spcPct val="0"/>
            </a:spcBef>
            <a:spcAft>
              <a:spcPct val="15000"/>
            </a:spcAft>
            <a:buChar char="•"/>
          </a:pPr>
          <a:r>
            <a:rPr lang="en-US" sz="1000" kern="1200" dirty="0"/>
            <a:t>how the youth felt about going to school</a:t>
          </a:r>
        </a:p>
        <a:p>
          <a:pPr marL="57150" lvl="1" indent="-57150" algn="l" defTabSz="444500">
            <a:lnSpc>
              <a:spcPct val="90000"/>
            </a:lnSpc>
            <a:spcBef>
              <a:spcPct val="0"/>
            </a:spcBef>
            <a:spcAft>
              <a:spcPct val="15000"/>
            </a:spcAft>
            <a:buChar char="•"/>
          </a:pPr>
          <a:r>
            <a:rPr lang="en-US" sz="1000" kern="1200" dirty="0"/>
            <a:t>who youth talks to about serious problems</a:t>
          </a:r>
        </a:p>
        <a:p>
          <a:pPr marL="57150" lvl="1" indent="-57150" algn="l" defTabSz="444500">
            <a:lnSpc>
              <a:spcPct val="90000"/>
            </a:lnSpc>
            <a:spcBef>
              <a:spcPct val="0"/>
            </a:spcBef>
            <a:spcAft>
              <a:spcPct val="15000"/>
            </a:spcAft>
            <a:buChar char="•"/>
          </a:pPr>
          <a:r>
            <a:rPr lang="en-US" sz="1000" kern="1200" dirty="0"/>
            <a:t>talked with parent about substances</a:t>
          </a:r>
        </a:p>
        <a:p>
          <a:pPr marL="57150" lvl="1" indent="-57150" algn="l" defTabSz="444500">
            <a:lnSpc>
              <a:spcPct val="90000"/>
            </a:lnSpc>
            <a:spcBef>
              <a:spcPct val="0"/>
            </a:spcBef>
            <a:spcAft>
              <a:spcPct val="15000"/>
            </a:spcAft>
            <a:buChar char="•"/>
          </a:pPr>
          <a:r>
            <a:rPr lang="en-US" sz="1000" kern="1200" dirty="0"/>
            <a:t>participated in problem solving group, substance prevention group, substance group counseling, pregnancy prevention program, government assistance program</a:t>
          </a:r>
        </a:p>
        <a:p>
          <a:pPr marL="57150" lvl="1" indent="-57150" algn="l" defTabSz="444500">
            <a:lnSpc>
              <a:spcPct val="90000"/>
            </a:lnSpc>
            <a:spcBef>
              <a:spcPct val="0"/>
            </a:spcBef>
            <a:spcAft>
              <a:spcPct val="15000"/>
            </a:spcAft>
            <a:buChar char="•"/>
          </a:pPr>
          <a:r>
            <a:rPr lang="en-US" sz="1000" kern="1200" dirty="0"/>
            <a:t>Sex, race, health status</a:t>
          </a:r>
        </a:p>
        <a:p>
          <a:pPr marL="57150" lvl="1" indent="-57150" algn="l" defTabSz="444500">
            <a:lnSpc>
              <a:spcPct val="90000"/>
            </a:lnSpc>
            <a:spcBef>
              <a:spcPct val="0"/>
            </a:spcBef>
            <a:spcAft>
              <a:spcPct val="15000"/>
            </a:spcAft>
            <a:buChar char="•"/>
          </a:pPr>
          <a:r>
            <a:rPr lang="en-US" sz="1000" kern="1200" dirty="0"/>
            <a:t>Is mother/father present</a:t>
          </a:r>
        </a:p>
        <a:p>
          <a:pPr marL="57150" lvl="1" indent="-57150" algn="l" defTabSz="444500">
            <a:lnSpc>
              <a:spcPct val="90000"/>
            </a:lnSpc>
            <a:spcBef>
              <a:spcPct val="0"/>
            </a:spcBef>
            <a:spcAft>
              <a:spcPct val="15000"/>
            </a:spcAft>
            <a:buChar char="•"/>
          </a:pPr>
          <a:r>
            <a:rPr lang="en-US" sz="1000" kern="1200" dirty="0"/>
            <a:t>household income</a:t>
          </a:r>
        </a:p>
        <a:p>
          <a:pPr marL="57150" lvl="1" indent="-57150" algn="l" defTabSz="444500">
            <a:lnSpc>
              <a:spcPct val="90000"/>
            </a:lnSpc>
            <a:spcBef>
              <a:spcPct val="0"/>
            </a:spcBef>
            <a:spcAft>
              <a:spcPct val="15000"/>
            </a:spcAft>
            <a:buChar char="•"/>
          </a:pPr>
          <a:r>
            <a:rPr lang="en-US" sz="1000" kern="1200" dirty="0"/>
            <a:t>poverty level</a:t>
          </a:r>
        </a:p>
      </dsp:txBody>
      <dsp:txXfrm>
        <a:off x="2349749" y="308427"/>
        <a:ext cx="2056477" cy="4076325"/>
      </dsp:txXfrm>
    </dsp:sp>
    <dsp:sp modelId="{EC1D1830-C299-014C-83A0-889B4832154E}">
      <dsp:nvSpPr>
        <dsp:cNvPr id="0" name=""/>
        <dsp:cNvSpPr/>
      </dsp:nvSpPr>
      <dsp:spPr>
        <a:xfrm>
          <a:off x="4694134" y="20427"/>
          <a:ext cx="2056477" cy="288000"/>
        </a:xfrm>
        <a:prstGeom prst="rect">
          <a:avLst/>
        </a:prstGeom>
        <a:solidFill>
          <a:schemeClr val="accent5">
            <a:hueOff val="4505397"/>
            <a:satOff val="-11270"/>
            <a:lumOff val="-12255"/>
            <a:alphaOff val="0"/>
          </a:schemeClr>
        </a:solidFill>
        <a:ln w="12700" cap="flat" cmpd="sng" algn="ctr">
          <a:solidFill>
            <a:schemeClr val="accent5">
              <a:hueOff val="4505397"/>
              <a:satOff val="-11270"/>
              <a:lumOff val="-12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Hyperparameters</a:t>
          </a:r>
        </a:p>
      </dsp:txBody>
      <dsp:txXfrm>
        <a:off x="4694134" y="20427"/>
        <a:ext cx="2056477" cy="288000"/>
      </dsp:txXfrm>
    </dsp:sp>
    <dsp:sp modelId="{2344A915-9AFA-AC4F-894D-A7336A379233}">
      <dsp:nvSpPr>
        <dsp:cNvPr id="0" name=""/>
        <dsp:cNvSpPr/>
      </dsp:nvSpPr>
      <dsp:spPr>
        <a:xfrm>
          <a:off x="4694134" y="308427"/>
          <a:ext cx="2056477" cy="4076325"/>
        </a:xfrm>
        <a:prstGeom prst="rect">
          <a:avLst/>
        </a:prstGeom>
        <a:solidFill>
          <a:schemeClr val="accent5">
            <a:tint val="40000"/>
            <a:alpha val="90000"/>
            <a:hueOff val="4133545"/>
            <a:satOff val="-29471"/>
            <a:lumOff val="-2669"/>
            <a:alphaOff val="0"/>
          </a:schemeClr>
        </a:solidFill>
        <a:ln w="12700" cap="flat" cmpd="sng" algn="ctr">
          <a:solidFill>
            <a:schemeClr val="accent5">
              <a:tint val="40000"/>
              <a:alpha val="90000"/>
              <a:hueOff val="4133545"/>
              <a:satOff val="-29471"/>
              <a:lumOff val="-26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Tuned hyperparameters using </a:t>
          </a:r>
          <a:r>
            <a:rPr lang="en-US" sz="1000" kern="1200" dirty="0" err="1"/>
            <a:t>GridSearchCV</a:t>
          </a:r>
          <a:r>
            <a:rPr lang="en-US" sz="1000" kern="1200" dirty="0"/>
            <a:t> to find optimal hyperparameters</a:t>
          </a:r>
        </a:p>
      </dsp:txBody>
      <dsp:txXfrm>
        <a:off x="4694134" y="308427"/>
        <a:ext cx="2056477" cy="4076325"/>
      </dsp:txXfrm>
    </dsp:sp>
    <dsp:sp modelId="{5C642EE7-F46F-684B-915D-0D39C3B97B72}">
      <dsp:nvSpPr>
        <dsp:cNvPr id="0" name=""/>
        <dsp:cNvSpPr/>
      </dsp:nvSpPr>
      <dsp:spPr>
        <a:xfrm>
          <a:off x="7038519" y="20427"/>
          <a:ext cx="2056477" cy="288000"/>
        </a:xfrm>
        <a:prstGeom prst="rect">
          <a:avLst/>
        </a:prstGeom>
        <a:solidFill>
          <a:schemeClr val="accent5">
            <a:hueOff val="6758096"/>
            <a:satOff val="-16904"/>
            <a:lumOff val="-18382"/>
            <a:alphaOff val="0"/>
          </a:schemeClr>
        </a:solidFill>
        <a:ln w="12700" cap="flat" cmpd="sng" algn="ctr">
          <a:solidFill>
            <a:schemeClr val="accent5">
              <a:hueOff val="6758096"/>
              <a:satOff val="-16904"/>
              <a:lumOff val="-183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defRPr b="1"/>
          </a:pPr>
          <a:r>
            <a:rPr lang="en-US" sz="1000" kern="1200"/>
            <a:t>Metrics</a:t>
          </a:r>
        </a:p>
      </dsp:txBody>
      <dsp:txXfrm>
        <a:off x="7038519" y="20427"/>
        <a:ext cx="2056477" cy="288000"/>
      </dsp:txXfrm>
    </dsp:sp>
    <dsp:sp modelId="{CED8DECD-1DA5-9B41-974E-69B3684004EB}">
      <dsp:nvSpPr>
        <dsp:cNvPr id="0" name=""/>
        <dsp:cNvSpPr/>
      </dsp:nvSpPr>
      <dsp:spPr>
        <a:xfrm>
          <a:off x="7038519" y="308427"/>
          <a:ext cx="2056477" cy="4076325"/>
        </a:xfrm>
        <a:prstGeom prst="rect">
          <a:avLst/>
        </a:prstGeom>
        <a:solidFill>
          <a:schemeClr val="accent5">
            <a:tint val="40000"/>
            <a:alpha val="90000"/>
            <a:hueOff val="6200317"/>
            <a:satOff val="-44206"/>
            <a:lumOff val="-4004"/>
            <a:alphaOff val="0"/>
          </a:schemeClr>
        </a:solidFill>
        <a:ln w="12700" cap="flat" cmpd="sng" algn="ctr">
          <a:solidFill>
            <a:schemeClr val="accent5">
              <a:tint val="40000"/>
              <a:alpha val="90000"/>
              <a:hueOff val="6200317"/>
              <a:satOff val="-44206"/>
              <a:lumOff val="-40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Classification:</a:t>
          </a:r>
        </a:p>
        <a:p>
          <a:pPr marL="57150" lvl="1" indent="-57150" algn="l" defTabSz="444500">
            <a:lnSpc>
              <a:spcPct val="90000"/>
            </a:lnSpc>
            <a:spcBef>
              <a:spcPct val="0"/>
            </a:spcBef>
            <a:spcAft>
              <a:spcPct val="15000"/>
            </a:spcAft>
            <a:buChar char="•"/>
          </a:pPr>
          <a:r>
            <a:rPr lang="en-US" sz="1000" kern="1200" dirty="0"/>
            <a:t>- Accuracy, precision, recall, f1</a:t>
          </a:r>
        </a:p>
        <a:p>
          <a:pPr marL="57150" lvl="1" indent="-57150" algn="l" defTabSz="444500">
            <a:lnSpc>
              <a:spcPct val="90000"/>
            </a:lnSpc>
            <a:spcBef>
              <a:spcPct val="0"/>
            </a:spcBef>
            <a:spcAft>
              <a:spcPct val="15000"/>
            </a:spcAft>
            <a:buChar char="•"/>
          </a:pPr>
          <a:r>
            <a:rPr lang="en-US" sz="1000" kern="1200" dirty="0"/>
            <a:t>Regression:</a:t>
          </a:r>
        </a:p>
        <a:p>
          <a:pPr marL="57150" lvl="1" indent="-57150" algn="l" defTabSz="444500">
            <a:lnSpc>
              <a:spcPct val="90000"/>
            </a:lnSpc>
            <a:spcBef>
              <a:spcPct val="0"/>
            </a:spcBef>
            <a:spcAft>
              <a:spcPct val="15000"/>
            </a:spcAft>
            <a:buChar char="•"/>
          </a:pPr>
          <a:r>
            <a:rPr lang="en-US" sz="1000" kern="1200" dirty="0"/>
            <a:t>- R squared, RMSE</a:t>
          </a:r>
        </a:p>
      </dsp:txBody>
      <dsp:txXfrm>
        <a:off x="7038519" y="308427"/>
        <a:ext cx="2056477" cy="4076325"/>
      </dsp:txXfrm>
    </dsp:sp>
    <dsp:sp modelId="{5917E128-219F-1E44-87BA-D09B99447936}">
      <dsp:nvSpPr>
        <dsp:cNvPr id="0" name=""/>
        <dsp:cNvSpPr/>
      </dsp:nvSpPr>
      <dsp:spPr>
        <a:xfrm>
          <a:off x="9382904" y="20427"/>
          <a:ext cx="2056477" cy="288000"/>
        </a:xfrm>
        <a:prstGeom prst="rect">
          <a:avLst/>
        </a:prstGeom>
        <a:solidFill>
          <a:schemeClr val="accent5">
            <a:hueOff val="9010794"/>
            <a:satOff val="-22539"/>
            <a:lumOff val="-24510"/>
            <a:alphaOff val="0"/>
          </a:schemeClr>
        </a:solidFill>
        <a:ln w="12700" cap="flat" cmpd="sng" algn="ctr">
          <a:solidFill>
            <a:schemeClr val="accent5">
              <a:hueOff val="9010794"/>
              <a:satOff val="-22539"/>
              <a:lumOff val="-2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Feature Importance</a:t>
          </a:r>
        </a:p>
      </dsp:txBody>
      <dsp:txXfrm>
        <a:off x="9382904" y="20427"/>
        <a:ext cx="2056477" cy="288000"/>
      </dsp:txXfrm>
    </dsp:sp>
    <dsp:sp modelId="{D751903A-223F-214D-B6D1-9549C39ECE22}">
      <dsp:nvSpPr>
        <dsp:cNvPr id="0" name=""/>
        <dsp:cNvSpPr/>
      </dsp:nvSpPr>
      <dsp:spPr>
        <a:xfrm>
          <a:off x="9382904" y="308427"/>
          <a:ext cx="2056477" cy="4076325"/>
        </a:xfrm>
        <a:prstGeom prst="rect">
          <a:avLst/>
        </a:prstGeom>
        <a:solidFill>
          <a:schemeClr val="accent5">
            <a:tint val="40000"/>
            <a:alpha val="90000"/>
            <a:hueOff val="8267090"/>
            <a:satOff val="-58942"/>
            <a:lumOff val="-5339"/>
            <a:alphaOff val="0"/>
          </a:schemeClr>
        </a:solidFill>
        <a:ln w="12700" cap="flat" cmpd="sng" algn="ctr">
          <a:solidFill>
            <a:schemeClr val="accent5">
              <a:tint val="40000"/>
              <a:alpha val="90000"/>
              <a:hueOff val="8267090"/>
              <a:satOff val="-58942"/>
              <a:lumOff val="-53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Compare feature importances across models to find commonality and come to conclusion</a:t>
          </a:r>
        </a:p>
      </dsp:txBody>
      <dsp:txXfrm>
        <a:off x="9382904" y="308427"/>
        <a:ext cx="2056477" cy="40763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99409-C445-9048-8B9C-73C7738FDC3E}">
      <dsp:nvSpPr>
        <dsp:cNvPr id="0" name=""/>
        <dsp:cNvSpPr/>
      </dsp:nvSpPr>
      <dsp:spPr>
        <a:xfrm>
          <a:off x="0" y="0"/>
          <a:ext cx="3238500" cy="36903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Peer pressure/influence was the most influential, but not the only factor associated with youth marijuana use.</a:t>
          </a:r>
        </a:p>
      </dsp:txBody>
      <dsp:txXfrm>
        <a:off x="0" y="1402335"/>
        <a:ext cx="3238500" cy="2214214"/>
      </dsp:txXfrm>
    </dsp:sp>
    <dsp:sp modelId="{7753FD62-6E87-F444-B8A8-EBE29DB875C1}">
      <dsp:nvSpPr>
        <dsp:cNvPr id="0" name=""/>
        <dsp:cNvSpPr/>
      </dsp:nvSpPr>
      <dsp:spPr>
        <a:xfrm>
          <a:off x="1065696" y="369035"/>
          <a:ext cx="1107107" cy="110710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7828" y="531167"/>
        <a:ext cx="782843" cy="782843"/>
      </dsp:txXfrm>
    </dsp:sp>
    <dsp:sp modelId="{2C8D5071-24FD-0149-878F-EDABDD9C1205}">
      <dsp:nvSpPr>
        <dsp:cNvPr id="0" name=""/>
        <dsp:cNvSpPr/>
      </dsp:nvSpPr>
      <dsp:spPr>
        <a:xfrm>
          <a:off x="0" y="3690285"/>
          <a:ext cx="323850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C7F1E-936B-4848-80C8-5A456CD74804}">
      <dsp:nvSpPr>
        <dsp:cNvPr id="0" name=""/>
        <dsp:cNvSpPr/>
      </dsp:nvSpPr>
      <dsp:spPr>
        <a:xfrm>
          <a:off x="3562350" y="0"/>
          <a:ext cx="3238500" cy="36903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Class imbalance</a:t>
          </a:r>
        </a:p>
      </dsp:txBody>
      <dsp:txXfrm>
        <a:off x="3562350" y="1402335"/>
        <a:ext cx="3238500" cy="2214214"/>
      </dsp:txXfrm>
    </dsp:sp>
    <dsp:sp modelId="{039CBD09-A13E-8641-A94D-47DEE3977189}">
      <dsp:nvSpPr>
        <dsp:cNvPr id="0" name=""/>
        <dsp:cNvSpPr/>
      </dsp:nvSpPr>
      <dsp:spPr>
        <a:xfrm>
          <a:off x="4628046" y="369035"/>
          <a:ext cx="1107107" cy="110710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0178" y="531167"/>
        <a:ext cx="782843" cy="782843"/>
      </dsp:txXfrm>
    </dsp:sp>
    <dsp:sp modelId="{4915068E-F6FC-534B-9714-06D97E4C2F8C}">
      <dsp:nvSpPr>
        <dsp:cNvPr id="0" name=""/>
        <dsp:cNvSpPr/>
      </dsp:nvSpPr>
      <dsp:spPr>
        <a:xfrm>
          <a:off x="3562350" y="3690285"/>
          <a:ext cx="323850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229847-5243-C040-8306-681AA41904FD}">
      <dsp:nvSpPr>
        <dsp:cNvPr id="0" name=""/>
        <dsp:cNvSpPr/>
      </dsp:nvSpPr>
      <dsp:spPr>
        <a:xfrm>
          <a:off x="7124700" y="0"/>
          <a:ext cx="3238500" cy="36903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2486" tIns="330200" rIns="252486" bIns="330200" numCol="1" spcCol="1270" anchor="t" anchorCtr="0">
          <a:noAutofit/>
        </a:bodyPr>
        <a:lstStyle/>
        <a:p>
          <a:pPr marL="0" lvl="0" indent="0" algn="l" defTabSz="889000">
            <a:lnSpc>
              <a:spcPct val="90000"/>
            </a:lnSpc>
            <a:spcBef>
              <a:spcPct val="0"/>
            </a:spcBef>
            <a:spcAft>
              <a:spcPct val="35000"/>
            </a:spcAft>
            <a:buNone/>
          </a:pPr>
          <a:r>
            <a:rPr lang="en-US" sz="2000" kern="1200"/>
            <a:t>How to communicate findings</a:t>
          </a:r>
        </a:p>
      </dsp:txBody>
      <dsp:txXfrm>
        <a:off x="7124700" y="1402335"/>
        <a:ext cx="3238500" cy="2214214"/>
      </dsp:txXfrm>
    </dsp:sp>
    <dsp:sp modelId="{EB9FFFA8-C1AE-A946-A43C-66C38D8C1F49}">
      <dsp:nvSpPr>
        <dsp:cNvPr id="0" name=""/>
        <dsp:cNvSpPr/>
      </dsp:nvSpPr>
      <dsp:spPr>
        <a:xfrm>
          <a:off x="8190396" y="369035"/>
          <a:ext cx="1107107" cy="110710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314" tIns="12700" rIns="8631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52528" y="531167"/>
        <a:ext cx="782843" cy="782843"/>
      </dsp:txXfrm>
    </dsp:sp>
    <dsp:sp modelId="{B5FEADE7-8F07-C040-B98B-5CFE267A1768}">
      <dsp:nvSpPr>
        <dsp:cNvPr id="0" name=""/>
        <dsp:cNvSpPr/>
      </dsp:nvSpPr>
      <dsp:spPr>
        <a:xfrm>
          <a:off x="7124700" y="3690285"/>
          <a:ext cx="323850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4EBA7-011D-1E45-8169-29AE3AFDA16A}" type="datetimeFigureOut">
              <a:rPr lang="en-US" smtClean="0"/>
              <a:t>4/19/25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AC37C-8F47-9D43-A633-CAD93C566C10}" type="slidenum">
              <a:rPr lang="en-US" smtClean="0"/>
              <a:t>‹#›</a:t>
            </a:fld>
            <a:endParaRPr lang="en-US"/>
          </a:p>
        </p:txBody>
      </p:sp>
    </p:spTree>
    <p:extLst>
      <p:ext uri="{BB962C8B-B14F-4D97-AF65-F5344CB8AC3E}">
        <p14:creationId xmlns:p14="http://schemas.microsoft.com/office/powerpoint/2010/main" val="170050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5</a:t>
            </a:fld>
            <a:endParaRPr lang="en-US"/>
          </a:p>
        </p:txBody>
      </p:sp>
    </p:spTree>
    <p:extLst>
      <p:ext uri="{BB962C8B-B14F-4D97-AF65-F5344CB8AC3E}">
        <p14:creationId xmlns:p14="http://schemas.microsoft.com/office/powerpoint/2010/main" val="144501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C3FAC37C-8F47-9D43-A633-CAD93C566C10}" type="slidenum">
              <a:rPr lang="en-US" smtClean="0"/>
              <a:t>7</a:t>
            </a:fld>
            <a:endParaRPr lang="en-US"/>
          </a:p>
        </p:txBody>
      </p:sp>
    </p:spTree>
    <p:extLst>
      <p:ext uri="{BB962C8B-B14F-4D97-AF65-F5344CB8AC3E}">
        <p14:creationId xmlns:p14="http://schemas.microsoft.com/office/powerpoint/2010/main" val="35066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8</a:t>
            </a:fld>
            <a:endParaRPr lang="en-US"/>
          </a:p>
        </p:txBody>
      </p:sp>
    </p:spTree>
    <p:extLst>
      <p:ext uri="{BB962C8B-B14F-4D97-AF65-F5344CB8AC3E}">
        <p14:creationId xmlns:p14="http://schemas.microsoft.com/office/powerpoint/2010/main" val="208632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9</a:t>
            </a:fld>
            <a:endParaRPr lang="en-US"/>
          </a:p>
        </p:txBody>
      </p:sp>
    </p:spTree>
    <p:extLst>
      <p:ext uri="{BB962C8B-B14F-4D97-AF65-F5344CB8AC3E}">
        <p14:creationId xmlns:p14="http://schemas.microsoft.com/office/powerpoint/2010/main" val="2910426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12</a:t>
            </a:fld>
            <a:endParaRPr lang="en-US"/>
          </a:p>
        </p:txBody>
      </p:sp>
    </p:spTree>
    <p:extLst>
      <p:ext uri="{BB962C8B-B14F-4D97-AF65-F5344CB8AC3E}">
        <p14:creationId xmlns:p14="http://schemas.microsoft.com/office/powerpoint/2010/main" val="135394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buNone/>
            </a:pPr>
            <a:r>
              <a:rPr lang="en-US" b="0" dirty="0">
                <a:solidFill>
                  <a:srgbClr val="CCCCCC"/>
                </a:solidFill>
                <a:effectLst/>
                <a:latin typeface="Menlo" panose="020B0609030804020204" pitchFamily="49" charset="0"/>
              </a:rPr>
              <a:t>Follow path to bottom left leaf node:</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(1) How close friends feel about using marijuana</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strongly/somewhat disapprove, 0 = neither approve nor disapprove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close friends are neutral to marijuana use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(2) Is Mother Present in Household</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present, 0 = not present</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mother is not present</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(3) Sex</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 = male, 0 = female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female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go left</a:t>
            </a:r>
          </a:p>
          <a:p>
            <a:pPr>
              <a:lnSpc>
                <a:spcPts val="1350"/>
              </a:lnSpc>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(4) leaf node</a:t>
            </a:r>
          </a:p>
          <a:p>
            <a:pPr>
              <a:lnSpc>
                <a:spcPts val="1350"/>
              </a:lnSpc>
              <a:buNone/>
            </a:pPr>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102 days of marijuana use in the past year</a:t>
            </a:r>
          </a:p>
          <a:p>
            <a:pPr>
              <a:lnSpc>
                <a:spcPts val="1350"/>
              </a:lnSpc>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So if your friends do not have a strong disapproval for marijuana use, your mother is not present in the household, and you are female, then our model predicts that you have used marijuana for around 102 days in the past year.</a:t>
            </a:r>
          </a:p>
        </p:txBody>
      </p:sp>
      <p:sp>
        <p:nvSpPr>
          <p:cNvPr id="4" name="Slide Number Placeholder 3"/>
          <p:cNvSpPr>
            <a:spLocks noGrp="1"/>
          </p:cNvSpPr>
          <p:nvPr>
            <p:ph type="sldNum" sz="quarter" idx="5"/>
          </p:nvPr>
        </p:nvSpPr>
        <p:spPr/>
        <p:txBody>
          <a:bodyPr/>
          <a:lstStyle/>
          <a:p>
            <a:fld id="{C3FAC37C-8F47-9D43-A633-CAD93C566C10}" type="slidenum">
              <a:rPr lang="en-US" smtClean="0"/>
              <a:t>13</a:t>
            </a:fld>
            <a:endParaRPr lang="en-US"/>
          </a:p>
        </p:txBody>
      </p:sp>
    </p:spTree>
    <p:extLst>
      <p:ext uri="{BB962C8B-B14F-4D97-AF65-F5344CB8AC3E}">
        <p14:creationId xmlns:p14="http://schemas.microsoft.com/office/powerpoint/2010/main" val="345174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14</a:t>
            </a:fld>
            <a:endParaRPr lang="en-US"/>
          </a:p>
        </p:txBody>
      </p:sp>
    </p:spTree>
    <p:extLst>
      <p:ext uri="{BB962C8B-B14F-4D97-AF65-F5344CB8AC3E}">
        <p14:creationId xmlns:p14="http://schemas.microsoft.com/office/powerpoint/2010/main" val="318069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FAC37C-8F47-9D43-A633-CAD93C566C10}" type="slidenum">
              <a:rPr lang="en-US" smtClean="0"/>
              <a:t>17</a:t>
            </a:fld>
            <a:endParaRPr lang="en-US"/>
          </a:p>
        </p:txBody>
      </p:sp>
    </p:spTree>
    <p:extLst>
      <p:ext uri="{BB962C8B-B14F-4D97-AF65-F5344CB8AC3E}">
        <p14:creationId xmlns:p14="http://schemas.microsoft.com/office/powerpoint/2010/main" val="154623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2569756D-5336-064F-995F-F3CE35658738}" type="datetime1">
              <a:rPr lang="en-US" smtClean="0"/>
              <a:t>4/19/25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942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3C423B5E-3683-0549-A9EA-3F6ED104A775}" type="datetime1">
              <a:rPr lang="en-US" smtClean="0"/>
              <a:t>4/19/25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5014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8F2E49C1-4ED4-8040-9F08-CB6847E0456F}" type="datetime1">
              <a:rPr lang="en-US" smtClean="0"/>
              <a:t>4/19/25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068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22DC6F78-82FE-0148-8742-207988C0AD35}" type="datetime1">
              <a:rPr lang="en-US" smtClean="0"/>
              <a:t>4/19/25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13538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4173938F-DC7E-FE45-B39E-24E7EF7E7AD3}" type="datetime1">
              <a:rPr lang="en-US" smtClean="0"/>
              <a:t>4/19/25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77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7CFD97BB-C48A-DC4C-BC32-0E2DC73FBF6F}" type="datetime1">
              <a:rPr lang="en-US" smtClean="0"/>
              <a:t>4/19/25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944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7E267486-A2B2-6845-A236-84D356BA576A}" type="datetime1">
              <a:rPr lang="en-US" smtClean="0"/>
              <a:t>4/19/25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642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8548AC95-AC85-D946-AFB2-1924602F50E8}" type="datetime1">
              <a:rPr lang="en-US" smtClean="0"/>
              <a:t>4/19/25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02782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1A0D6FE4-87B2-104A-B641-5A8E48C9B5A6}" type="datetime1">
              <a:rPr lang="en-US" smtClean="0"/>
              <a:t>4/19/25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0262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2E6D4B36-D401-8A49-BD59-ECA5E99A15A9}" type="datetime1">
              <a:rPr lang="en-US" smtClean="0"/>
              <a:t>4/19/25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220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260DDC9A-BCEE-7444-B6B8-7A73C78E1667}" type="datetime1">
              <a:rPr lang="en-US" smtClean="0"/>
              <a:t>4/19/25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224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793A318-8EA3-BB45-90BE-A95E768A7FF6}" type="datetime1">
              <a:rPr lang="en-US" smtClean="0"/>
              <a:t>4/19/25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3086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hyperlink" Target="https://www.samhsa.gov/data/system/files/media-puf-file/NSDUH-2020-DS0001-info-codebook.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EEFF98-BFE4-393C-0459-C825636418C9}"/>
              </a:ext>
            </a:extLst>
          </p:cNvPr>
          <p:cNvPicPr>
            <a:picLocks noChangeAspect="1"/>
          </p:cNvPicPr>
          <p:nvPr/>
        </p:nvPicPr>
        <p:blipFill>
          <a:blip r:embed="rId2">
            <a:alphaModFix amt="40000"/>
          </a:blip>
          <a:srcRect t="8862" b="6868"/>
          <a:stretch/>
        </p:blipFill>
        <p:spPr>
          <a:xfrm>
            <a:off x="20" y="10"/>
            <a:ext cx="12191980" cy="6857985"/>
          </a:xfrm>
          <a:prstGeom prst="rect">
            <a:avLst/>
          </a:prstGeom>
        </p:spPr>
      </p:pic>
      <p:sp>
        <p:nvSpPr>
          <p:cNvPr id="2" name="Title 1">
            <a:extLst>
              <a:ext uri="{FF2B5EF4-FFF2-40B4-BE49-F238E27FC236}">
                <a16:creationId xmlns:a16="http://schemas.microsoft.com/office/drawing/2014/main" id="{2472F154-141B-8C52-0B81-131A67813977}"/>
              </a:ext>
            </a:extLst>
          </p:cNvPr>
          <p:cNvSpPr>
            <a:spLocks noGrp="1"/>
          </p:cNvSpPr>
          <p:nvPr>
            <p:ph type="ctrTitle"/>
          </p:nvPr>
        </p:nvSpPr>
        <p:spPr>
          <a:xfrm>
            <a:off x="914401" y="2909456"/>
            <a:ext cx="7393922" cy="3066469"/>
          </a:xfrm>
        </p:spPr>
        <p:txBody>
          <a:bodyPr anchor="b">
            <a:normAutofit/>
          </a:bodyPr>
          <a:lstStyle/>
          <a:p>
            <a:r>
              <a:rPr lang="en-US" dirty="0">
                <a:solidFill>
                  <a:srgbClr val="FFFFFF"/>
                </a:solidFill>
              </a:rPr>
              <a:t>Breaking Bud: Data-Driven Insights Into Youth Marijuana Use</a:t>
            </a:r>
          </a:p>
        </p:txBody>
      </p:sp>
      <p:sp>
        <p:nvSpPr>
          <p:cNvPr id="3" name="Subtitle 2">
            <a:extLst>
              <a:ext uri="{FF2B5EF4-FFF2-40B4-BE49-F238E27FC236}">
                <a16:creationId xmlns:a16="http://schemas.microsoft.com/office/drawing/2014/main" id="{BB3EA834-3530-1E3E-F42B-A077F2A820C6}"/>
              </a:ext>
            </a:extLst>
          </p:cNvPr>
          <p:cNvSpPr>
            <a:spLocks noGrp="1"/>
          </p:cNvSpPr>
          <p:nvPr>
            <p:ph type="subTitle" idx="1"/>
          </p:nvPr>
        </p:nvSpPr>
        <p:spPr>
          <a:xfrm>
            <a:off x="914400" y="956113"/>
            <a:ext cx="7393922" cy="1329888"/>
          </a:xfrm>
        </p:spPr>
        <p:txBody>
          <a:bodyPr anchor="t">
            <a:normAutofit/>
          </a:bodyPr>
          <a:lstStyle/>
          <a:p>
            <a:r>
              <a:rPr lang="en-US">
                <a:solidFill>
                  <a:srgbClr val="FFFFFF"/>
                </a:solidFill>
              </a:rPr>
              <a:t>Christopher Yang</a:t>
            </a:r>
          </a:p>
        </p:txBody>
      </p:sp>
      <p:cxnSp>
        <p:nvCxnSpPr>
          <p:cNvPr id="11" name="Straight Connector 10">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C89D1CE-91A7-26A9-9BEF-6397AA0A8C58}"/>
              </a:ext>
            </a:extLst>
          </p:cNvPr>
          <p:cNvSpPr txBox="1"/>
          <p:nvPr/>
        </p:nvSpPr>
        <p:spPr>
          <a:xfrm>
            <a:off x="914400" y="1436391"/>
            <a:ext cx="1592494" cy="369332"/>
          </a:xfrm>
          <a:prstGeom prst="rect">
            <a:avLst/>
          </a:prstGeom>
          <a:noFill/>
        </p:spPr>
        <p:txBody>
          <a:bodyPr wrap="square" rtlCol="0">
            <a:spAutoFit/>
          </a:bodyPr>
          <a:lstStyle/>
          <a:p>
            <a:r>
              <a:rPr lang="en-US" dirty="0"/>
              <a:t>DATA5322</a:t>
            </a:r>
          </a:p>
        </p:txBody>
      </p:sp>
      <p:sp>
        <p:nvSpPr>
          <p:cNvPr id="6" name="Slide Number Placeholder 5">
            <a:extLst>
              <a:ext uri="{FF2B5EF4-FFF2-40B4-BE49-F238E27FC236}">
                <a16:creationId xmlns:a16="http://schemas.microsoft.com/office/drawing/2014/main" id="{4930A810-5DD9-C438-4250-2E9C70DE283E}"/>
              </a:ext>
            </a:extLst>
          </p:cNvPr>
          <p:cNvSpPr>
            <a:spLocks noGrp="1"/>
          </p:cNvSpPr>
          <p:nvPr>
            <p:ph type="sldNum" sz="quarter" idx="12"/>
          </p:nvPr>
        </p:nvSpPr>
        <p:spPr/>
        <p:txBody>
          <a:bodyPr/>
          <a:lstStyle/>
          <a:p>
            <a:fld id="{70C12960-6E85-460F-B6E3-5B82CB31AF3D}" type="slidenum">
              <a:rPr lang="en-US" smtClean="0"/>
              <a:t>1</a:t>
            </a:fld>
            <a:endParaRPr lang="en-US"/>
          </a:p>
        </p:txBody>
      </p:sp>
    </p:spTree>
    <p:extLst>
      <p:ext uri="{BB962C8B-B14F-4D97-AF65-F5344CB8AC3E}">
        <p14:creationId xmlns:p14="http://schemas.microsoft.com/office/powerpoint/2010/main" val="208694048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86DB0E-757F-AF25-2175-39349EB3ED62}"/>
            </a:ext>
          </a:extLst>
        </p:cNvPr>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27274-2A6C-5A2B-8937-DF20B89B3193}"/>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lnSpc>
                <a:spcPct val="90000"/>
              </a:lnSpc>
            </a:pPr>
            <a:r>
              <a:rPr lang="en-US" sz="3700"/>
              <a:t>Multi-class Classification Feature Importance</a:t>
            </a:r>
          </a:p>
        </p:txBody>
      </p:sp>
      <p:cxnSp>
        <p:nvCxnSpPr>
          <p:cNvPr id="33" name="Straight Connector 32">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01DE926-068A-6D6A-0543-71E612C97BD2}"/>
              </a:ext>
            </a:extLst>
          </p:cNvPr>
          <p:cNvPicPr>
            <a:picLocks noChangeAspect="1"/>
          </p:cNvPicPr>
          <p:nvPr/>
        </p:nvPicPr>
        <p:blipFill>
          <a:blip r:embed="rId2"/>
          <a:srcRect/>
          <a:stretch/>
        </p:blipFill>
        <p:spPr>
          <a:xfrm>
            <a:off x="129424" y="2186195"/>
            <a:ext cx="5644284" cy="3247186"/>
          </a:xfrm>
          <a:prstGeom prst="rect">
            <a:avLst/>
          </a:prstGeom>
        </p:spPr>
      </p:pic>
      <p:pic>
        <p:nvPicPr>
          <p:cNvPr id="9" name="Content Placeholder 8">
            <a:extLst>
              <a:ext uri="{FF2B5EF4-FFF2-40B4-BE49-F238E27FC236}">
                <a16:creationId xmlns:a16="http://schemas.microsoft.com/office/drawing/2014/main" id="{E2EC1D9C-E880-BEB0-141C-DACB1DAF9202}"/>
              </a:ext>
            </a:extLst>
          </p:cNvPr>
          <p:cNvPicPr>
            <a:picLocks noGrp="1" noChangeAspect="1"/>
          </p:cNvPicPr>
          <p:nvPr>
            <p:ph idx="1"/>
          </p:nvPr>
        </p:nvPicPr>
        <p:blipFill>
          <a:blip r:embed="rId3"/>
          <a:srcRect/>
          <a:stretch/>
        </p:blipFill>
        <p:spPr>
          <a:xfrm>
            <a:off x="5903162" y="2123558"/>
            <a:ext cx="5644282" cy="3372457"/>
          </a:xfrm>
          <a:prstGeom prst="rect">
            <a:avLst/>
          </a:prstGeom>
        </p:spPr>
      </p:pic>
      <p:sp>
        <p:nvSpPr>
          <p:cNvPr id="4" name="Slide Number Placeholder 3">
            <a:extLst>
              <a:ext uri="{FF2B5EF4-FFF2-40B4-BE49-F238E27FC236}">
                <a16:creationId xmlns:a16="http://schemas.microsoft.com/office/drawing/2014/main" id="{61F6DAA1-C397-5858-686F-927F81215C03}"/>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10</a:t>
            </a:fld>
            <a:endParaRPr lang="en-US"/>
          </a:p>
        </p:txBody>
      </p:sp>
    </p:spTree>
    <p:extLst>
      <p:ext uri="{BB962C8B-B14F-4D97-AF65-F5344CB8AC3E}">
        <p14:creationId xmlns:p14="http://schemas.microsoft.com/office/powerpoint/2010/main" val="220274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0416D3-78B5-3370-2A5C-259CEE7DC997}"/>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70965-098A-571B-20C3-A8848B13F4D4}"/>
              </a:ext>
            </a:extLst>
          </p:cNvPr>
          <p:cNvSpPr>
            <a:spLocks noGrp="1"/>
          </p:cNvSpPr>
          <p:nvPr>
            <p:ph type="title"/>
          </p:nvPr>
        </p:nvSpPr>
        <p:spPr>
          <a:xfrm>
            <a:off x="914400" y="1371600"/>
            <a:ext cx="10360152" cy="1139911"/>
          </a:xfrm>
        </p:spPr>
        <p:txBody>
          <a:bodyPr>
            <a:normAutofit/>
          </a:bodyPr>
          <a:lstStyle/>
          <a:p>
            <a:r>
              <a:rPr lang="en-US" dirty="0"/>
              <a:t>Regression Results</a:t>
            </a:r>
          </a:p>
        </p:txBody>
      </p:sp>
      <p:cxnSp>
        <p:nvCxnSpPr>
          <p:cNvPr id="38" name="Straight Connector 37">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A2D6C75-B7B1-128F-18D2-B6E5951541B3}"/>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11</a:t>
            </a:fld>
            <a:endParaRPr lang="en-US"/>
          </a:p>
        </p:txBody>
      </p:sp>
      <p:graphicFrame>
        <p:nvGraphicFramePr>
          <p:cNvPr id="14" name="Content Placeholder 13">
            <a:extLst>
              <a:ext uri="{FF2B5EF4-FFF2-40B4-BE49-F238E27FC236}">
                <a16:creationId xmlns:a16="http://schemas.microsoft.com/office/drawing/2014/main" id="{4042A9E8-43AE-9328-0852-C87D4819E9BC}"/>
              </a:ext>
            </a:extLst>
          </p:cNvPr>
          <p:cNvGraphicFramePr>
            <a:graphicFrameLocks noGrp="1"/>
          </p:cNvGraphicFramePr>
          <p:nvPr>
            <p:ph idx="1"/>
            <p:extLst>
              <p:ext uri="{D42A27DB-BD31-4B8C-83A1-F6EECF244321}">
                <p14:modId xmlns:p14="http://schemas.microsoft.com/office/powerpoint/2010/main" val="3331202654"/>
              </p:ext>
            </p:extLst>
          </p:nvPr>
        </p:nvGraphicFramePr>
        <p:xfrm>
          <a:off x="3248944" y="3106273"/>
          <a:ext cx="5694114" cy="2692932"/>
        </p:xfrm>
        <a:graphic>
          <a:graphicData uri="http://schemas.openxmlformats.org/drawingml/2006/table">
            <a:tbl>
              <a:tblPr firstRow="1" bandRow="1">
                <a:tableStyleId>{5C22544A-7EE6-4342-B048-85BDC9FD1C3A}</a:tableStyleId>
              </a:tblPr>
              <a:tblGrid>
                <a:gridCol w="2240636">
                  <a:extLst>
                    <a:ext uri="{9D8B030D-6E8A-4147-A177-3AD203B41FA5}">
                      <a16:colId xmlns:a16="http://schemas.microsoft.com/office/drawing/2014/main" val="3368357862"/>
                    </a:ext>
                  </a:extLst>
                </a:gridCol>
                <a:gridCol w="1679341">
                  <a:extLst>
                    <a:ext uri="{9D8B030D-6E8A-4147-A177-3AD203B41FA5}">
                      <a16:colId xmlns:a16="http://schemas.microsoft.com/office/drawing/2014/main" val="118088368"/>
                    </a:ext>
                  </a:extLst>
                </a:gridCol>
                <a:gridCol w="1774137">
                  <a:extLst>
                    <a:ext uri="{9D8B030D-6E8A-4147-A177-3AD203B41FA5}">
                      <a16:colId xmlns:a16="http://schemas.microsoft.com/office/drawing/2014/main" val="502612973"/>
                    </a:ext>
                  </a:extLst>
                </a:gridCol>
              </a:tblGrid>
              <a:tr h="730004">
                <a:tc>
                  <a:txBody>
                    <a:bodyPr/>
                    <a:lstStyle/>
                    <a:p>
                      <a:r>
                        <a:rPr lang="en-US" sz="3300"/>
                        <a:t>Model</a:t>
                      </a:r>
                    </a:p>
                  </a:txBody>
                  <a:tcPr marL="169609" marR="169609" marT="84804" marB="84804"/>
                </a:tc>
                <a:tc>
                  <a:txBody>
                    <a:bodyPr/>
                    <a:lstStyle/>
                    <a:p>
                      <a:r>
                        <a:rPr lang="en-US" sz="3300"/>
                        <a:t>R^2</a:t>
                      </a:r>
                    </a:p>
                  </a:txBody>
                  <a:tcPr marL="169609" marR="169609" marT="84804" marB="84804"/>
                </a:tc>
                <a:tc>
                  <a:txBody>
                    <a:bodyPr/>
                    <a:lstStyle/>
                    <a:p>
                      <a:r>
                        <a:rPr lang="en-US" sz="3300" dirty="0"/>
                        <a:t>RMSE</a:t>
                      </a:r>
                    </a:p>
                  </a:txBody>
                  <a:tcPr marL="169609" marR="169609" marT="84804" marB="84804"/>
                </a:tc>
                <a:extLst>
                  <a:ext uri="{0D108BD9-81ED-4DB2-BD59-A6C34878D82A}">
                    <a16:rowId xmlns:a16="http://schemas.microsoft.com/office/drawing/2014/main" val="2777716675"/>
                  </a:ext>
                </a:extLst>
              </a:tr>
              <a:tr h="1232924">
                <a:tc>
                  <a:txBody>
                    <a:bodyPr/>
                    <a:lstStyle/>
                    <a:p>
                      <a:r>
                        <a:rPr lang="en-US" sz="3300"/>
                        <a:t>Gradient Boost</a:t>
                      </a:r>
                    </a:p>
                  </a:txBody>
                  <a:tcPr marL="169609" marR="169609" marT="84804" marB="84804"/>
                </a:tc>
                <a:tc>
                  <a:txBody>
                    <a:bodyPr/>
                    <a:lstStyle/>
                    <a:p>
                      <a:r>
                        <a:rPr lang="en-US" sz="3300" dirty="0"/>
                        <a:t>0.1418</a:t>
                      </a:r>
                    </a:p>
                  </a:txBody>
                  <a:tcPr marL="169609" marR="169609" marT="84804" marB="84804"/>
                </a:tc>
                <a:tc>
                  <a:txBody>
                    <a:bodyPr/>
                    <a:lstStyle/>
                    <a:p>
                      <a:r>
                        <a:rPr lang="en-US" sz="3300" dirty="0"/>
                        <a:t>41.635</a:t>
                      </a:r>
                    </a:p>
                  </a:txBody>
                  <a:tcPr marL="169609" marR="169609" marT="84804" marB="84804"/>
                </a:tc>
                <a:extLst>
                  <a:ext uri="{0D108BD9-81ED-4DB2-BD59-A6C34878D82A}">
                    <a16:rowId xmlns:a16="http://schemas.microsoft.com/office/drawing/2014/main" val="2860637076"/>
                  </a:ext>
                </a:extLst>
              </a:tr>
              <a:tr h="730004">
                <a:tc>
                  <a:txBody>
                    <a:bodyPr/>
                    <a:lstStyle/>
                    <a:p>
                      <a:r>
                        <a:rPr lang="en-US" sz="3300"/>
                        <a:t>XGBoost</a:t>
                      </a:r>
                    </a:p>
                  </a:txBody>
                  <a:tcPr marL="169609" marR="169609" marT="84804" marB="84804"/>
                </a:tc>
                <a:tc>
                  <a:txBody>
                    <a:bodyPr/>
                    <a:lstStyle/>
                    <a:p>
                      <a:r>
                        <a:rPr lang="en-US" sz="3300" dirty="0"/>
                        <a:t>0.1619</a:t>
                      </a:r>
                    </a:p>
                  </a:txBody>
                  <a:tcPr marL="169609" marR="169609" marT="84804" marB="84804"/>
                </a:tc>
                <a:tc>
                  <a:txBody>
                    <a:bodyPr/>
                    <a:lstStyle/>
                    <a:p>
                      <a:r>
                        <a:rPr lang="en-US" sz="3300" dirty="0"/>
                        <a:t>41.298</a:t>
                      </a:r>
                    </a:p>
                  </a:txBody>
                  <a:tcPr marL="169609" marR="169609" marT="84804" marB="84804"/>
                </a:tc>
                <a:extLst>
                  <a:ext uri="{0D108BD9-81ED-4DB2-BD59-A6C34878D82A}">
                    <a16:rowId xmlns:a16="http://schemas.microsoft.com/office/drawing/2014/main" val="3902795263"/>
                  </a:ext>
                </a:extLst>
              </a:tr>
            </a:tbl>
          </a:graphicData>
        </a:graphic>
      </p:graphicFrame>
    </p:spTree>
    <p:extLst>
      <p:ext uri="{BB962C8B-B14F-4D97-AF65-F5344CB8AC3E}">
        <p14:creationId xmlns:p14="http://schemas.microsoft.com/office/powerpoint/2010/main" val="2339662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0EC8F1-10A0-8970-2104-151A3BAB6A2B}"/>
            </a:ext>
          </a:extLst>
        </p:cNvPr>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DCBA9D-5897-5558-D359-E0E1D5379C3B}"/>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r>
              <a:rPr lang="en-US" sz="4800"/>
              <a:t>Regression Feature Importance</a:t>
            </a:r>
          </a:p>
        </p:txBody>
      </p:sp>
      <p:cxnSp>
        <p:nvCxnSpPr>
          <p:cNvPr id="42" name="Straight Connector 41">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8AE14E0-7559-6D8E-0F26-B6A889F6E176}"/>
              </a:ext>
            </a:extLst>
          </p:cNvPr>
          <p:cNvPicPr>
            <a:picLocks noChangeAspect="1"/>
          </p:cNvPicPr>
          <p:nvPr/>
        </p:nvPicPr>
        <p:blipFill>
          <a:blip r:embed="rId3"/>
          <a:srcRect/>
          <a:stretch/>
        </p:blipFill>
        <p:spPr>
          <a:xfrm>
            <a:off x="116046" y="2746431"/>
            <a:ext cx="5854700" cy="3382006"/>
          </a:xfrm>
          <a:prstGeom prst="rect">
            <a:avLst/>
          </a:prstGeom>
        </p:spPr>
      </p:pic>
      <p:pic>
        <p:nvPicPr>
          <p:cNvPr id="10" name="Content Placeholder 9">
            <a:extLst>
              <a:ext uri="{FF2B5EF4-FFF2-40B4-BE49-F238E27FC236}">
                <a16:creationId xmlns:a16="http://schemas.microsoft.com/office/drawing/2014/main" id="{3386B5BA-DEBD-C9BC-4C30-15BCFB04F385}"/>
              </a:ext>
            </a:extLst>
          </p:cNvPr>
          <p:cNvPicPr>
            <a:picLocks noGrp="1" noChangeAspect="1"/>
          </p:cNvPicPr>
          <p:nvPr>
            <p:ph idx="1"/>
          </p:nvPr>
        </p:nvPicPr>
        <p:blipFill>
          <a:blip r:embed="rId4"/>
          <a:srcRect/>
          <a:stretch/>
        </p:blipFill>
        <p:spPr>
          <a:xfrm>
            <a:off x="6182499" y="2688341"/>
            <a:ext cx="5879299" cy="3498182"/>
          </a:xfrm>
          <a:prstGeom prst="rect">
            <a:avLst/>
          </a:prstGeom>
        </p:spPr>
      </p:pic>
      <p:sp>
        <p:nvSpPr>
          <p:cNvPr id="4" name="Slide Number Placeholder 3">
            <a:extLst>
              <a:ext uri="{FF2B5EF4-FFF2-40B4-BE49-F238E27FC236}">
                <a16:creationId xmlns:a16="http://schemas.microsoft.com/office/drawing/2014/main" id="{8303B44B-6CBC-D242-9015-C60836E73A11}"/>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12</a:t>
            </a:fld>
            <a:endParaRPr lang="en-US"/>
          </a:p>
        </p:txBody>
      </p:sp>
    </p:spTree>
    <p:extLst>
      <p:ext uri="{BB962C8B-B14F-4D97-AF65-F5344CB8AC3E}">
        <p14:creationId xmlns:p14="http://schemas.microsoft.com/office/powerpoint/2010/main" val="172120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01323A-3BD4-99D2-F90B-51E5AB342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0311"/>
            <a:ext cx="10887542" cy="5577378"/>
          </a:xfrm>
          <a:prstGeom prst="rect">
            <a:avLst/>
          </a:prstGeom>
          <a:solidFill>
            <a:schemeClr val="bg1">
              <a:lumMod val="9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group of people&#10;&#10;AI-generated content may be incorrect.">
            <a:extLst>
              <a:ext uri="{FF2B5EF4-FFF2-40B4-BE49-F238E27FC236}">
                <a16:creationId xmlns:a16="http://schemas.microsoft.com/office/drawing/2014/main" id="{51F4EF02-F644-3519-AECF-B9255CD4573A}"/>
              </a:ext>
            </a:extLst>
          </p:cNvPr>
          <p:cNvPicPr>
            <a:picLocks noGrp="1" noChangeAspect="1"/>
          </p:cNvPicPr>
          <p:nvPr>
            <p:ph idx="1"/>
          </p:nvPr>
        </p:nvPicPr>
        <p:blipFill>
          <a:blip r:embed="rId3"/>
          <a:srcRect t="627"/>
          <a:stretch/>
        </p:blipFill>
        <p:spPr>
          <a:xfrm>
            <a:off x="643467" y="640311"/>
            <a:ext cx="10902365" cy="5579514"/>
          </a:xfrm>
          <a:prstGeom prst="rect">
            <a:avLst/>
          </a:prstGeom>
        </p:spPr>
      </p:pic>
      <p:cxnSp>
        <p:nvCxnSpPr>
          <p:cNvPr id="32" name="Straight Connector 31">
            <a:extLst>
              <a:ext uri="{FF2B5EF4-FFF2-40B4-BE49-F238E27FC236}">
                <a16:creationId xmlns:a16="http://schemas.microsoft.com/office/drawing/2014/main" id="{9AE2764D-E1C7-4C0E-A5A4-12411550AB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37289" y="640311"/>
            <a:ext cx="0" cy="557951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5D31F0B-C060-6DC4-C1CC-A382DBDDD62C}"/>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13</a:t>
            </a:fld>
            <a:endParaRPr lang="en-US"/>
          </a:p>
        </p:txBody>
      </p:sp>
    </p:spTree>
    <p:extLst>
      <p:ext uri="{BB962C8B-B14F-4D97-AF65-F5344CB8AC3E}">
        <p14:creationId xmlns:p14="http://schemas.microsoft.com/office/powerpoint/2010/main" val="348089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6DA4B-CF57-5758-EF2D-F3303513DF8D}"/>
              </a:ext>
            </a:extLst>
          </p:cNvPr>
          <p:cNvSpPr>
            <a:spLocks noGrp="1"/>
          </p:cNvSpPr>
          <p:nvPr>
            <p:ph type="title"/>
          </p:nvPr>
        </p:nvSpPr>
        <p:spPr>
          <a:xfrm>
            <a:off x="914400" y="1371600"/>
            <a:ext cx="10360152" cy="1139911"/>
          </a:xfrm>
        </p:spPr>
        <p:txBody>
          <a:bodyPr>
            <a:normAutofit/>
          </a:bodyPr>
          <a:lstStyle/>
          <a:p>
            <a:r>
              <a:rPr lang="en-US" dirty="0"/>
              <a:t>Discussion</a:t>
            </a:r>
          </a:p>
        </p:txBody>
      </p:sp>
      <p:cxnSp>
        <p:nvCxnSpPr>
          <p:cNvPr id="26" name="Straight Connector 25">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FDA408F-5830-3F3D-C76E-243358E96496}"/>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14</a:t>
            </a:fld>
            <a:endParaRPr lang="en-US"/>
          </a:p>
        </p:txBody>
      </p:sp>
      <p:graphicFrame>
        <p:nvGraphicFramePr>
          <p:cNvPr id="5" name="Content Placeholder 4">
            <a:extLst>
              <a:ext uri="{FF2B5EF4-FFF2-40B4-BE49-F238E27FC236}">
                <a16:creationId xmlns:a16="http://schemas.microsoft.com/office/drawing/2014/main" id="{16943243-B0DE-D3D5-010C-CECB0126A6D8}"/>
              </a:ext>
            </a:extLst>
          </p:cNvPr>
          <p:cNvGraphicFramePr>
            <a:graphicFrameLocks noGrp="1"/>
          </p:cNvGraphicFramePr>
          <p:nvPr>
            <p:ph idx="1"/>
            <p:extLst>
              <p:ext uri="{D42A27DB-BD31-4B8C-83A1-F6EECF244321}">
                <p14:modId xmlns:p14="http://schemas.microsoft.com/office/powerpoint/2010/main" val="1147663049"/>
              </p:ext>
            </p:extLst>
          </p:nvPr>
        </p:nvGraphicFramePr>
        <p:xfrm>
          <a:off x="914400" y="2737169"/>
          <a:ext cx="10363202" cy="3431144"/>
        </p:xfrm>
        <a:graphic>
          <a:graphicData uri="http://schemas.openxmlformats.org/drawingml/2006/table">
            <a:tbl>
              <a:tblPr firstRow="1" bandRow="1">
                <a:tableStyleId>{5C22544A-7EE6-4342-B048-85BDC9FD1C3A}</a:tableStyleId>
              </a:tblPr>
              <a:tblGrid>
                <a:gridCol w="1185014">
                  <a:extLst>
                    <a:ext uri="{9D8B030D-6E8A-4147-A177-3AD203B41FA5}">
                      <a16:colId xmlns:a16="http://schemas.microsoft.com/office/drawing/2014/main" val="2069110352"/>
                    </a:ext>
                  </a:extLst>
                </a:gridCol>
                <a:gridCol w="967253">
                  <a:extLst>
                    <a:ext uri="{9D8B030D-6E8A-4147-A177-3AD203B41FA5}">
                      <a16:colId xmlns:a16="http://schemas.microsoft.com/office/drawing/2014/main" val="1757248993"/>
                    </a:ext>
                  </a:extLst>
                </a:gridCol>
                <a:gridCol w="1263185">
                  <a:extLst>
                    <a:ext uri="{9D8B030D-6E8A-4147-A177-3AD203B41FA5}">
                      <a16:colId xmlns:a16="http://schemas.microsoft.com/office/drawing/2014/main" val="3433683394"/>
                    </a:ext>
                  </a:extLst>
                </a:gridCol>
                <a:gridCol w="2010870">
                  <a:extLst>
                    <a:ext uri="{9D8B030D-6E8A-4147-A177-3AD203B41FA5}">
                      <a16:colId xmlns:a16="http://schemas.microsoft.com/office/drawing/2014/main" val="786595983"/>
                    </a:ext>
                  </a:extLst>
                </a:gridCol>
                <a:gridCol w="1263185">
                  <a:extLst>
                    <a:ext uri="{9D8B030D-6E8A-4147-A177-3AD203B41FA5}">
                      <a16:colId xmlns:a16="http://schemas.microsoft.com/office/drawing/2014/main" val="2307013201"/>
                    </a:ext>
                  </a:extLst>
                </a:gridCol>
                <a:gridCol w="1249226">
                  <a:extLst>
                    <a:ext uri="{9D8B030D-6E8A-4147-A177-3AD203B41FA5}">
                      <a16:colId xmlns:a16="http://schemas.microsoft.com/office/drawing/2014/main" val="5176228"/>
                    </a:ext>
                  </a:extLst>
                </a:gridCol>
                <a:gridCol w="1249226">
                  <a:extLst>
                    <a:ext uri="{9D8B030D-6E8A-4147-A177-3AD203B41FA5}">
                      <a16:colId xmlns:a16="http://schemas.microsoft.com/office/drawing/2014/main" val="129548333"/>
                    </a:ext>
                  </a:extLst>
                </a:gridCol>
                <a:gridCol w="1175243">
                  <a:extLst>
                    <a:ext uri="{9D8B030D-6E8A-4147-A177-3AD203B41FA5}">
                      <a16:colId xmlns:a16="http://schemas.microsoft.com/office/drawing/2014/main" val="1032448653"/>
                    </a:ext>
                  </a:extLst>
                </a:gridCol>
              </a:tblGrid>
              <a:tr h="967644">
                <a:tc>
                  <a:txBody>
                    <a:bodyPr/>
                    <a:lstStyle/>
                    <a:p>
                      <a:r>
                        <a:rPr lang="en-US" sz="1800"/>
                        <a:t>Model</a:t>
                      </a:r>
                    </a:p>
                  </a:txBody>
                  <a:tcPr marL="91236" marR="91236" marT="45618" marB="45618"/>
                </a:tc>
                <a:tc>
                  <a:txBody>
                    <a:bodyPr/>
                    <a:lstStyle/>
                    <a:p>
                      <a:r>
                        <a:rPr lang="en-US" sz="1800"/>
                        <a:t>Type</a:t>
                      </a:r>
                    </a:p>
                  </a:txBody>
                  <a:tcPr marL="91236" marR="91236" marT="45618" marB="45618"/>
                </a:tc>
                <a:tc>
                  <a:txBody>
                    <a:bodyPr/>
                    <a:lstStyle/>
                    <a:p>
                      <a:r>
                        <a:rPr lang="en-US" sz="1800"/>
                        <a:t>Accuracy</a:t>
                      </a:r>
                    </a:p>
                  </a:txBody>
                  <a:tcPr marL="91236" marR="91236" marT="45618" marB="45618"/>
                </a:tc>
                <a:tc>
                  <a:txBody>
                    <a:bodyPr/>
                    <a:lstStyle/>
                    <a:p>
                      <a:r>
                        <a:rPr lang="en-US" sz="1800"/>
                        <a:t>F1 Weighted (Used/Addict)</a:t>
                      </a:r>
                    </a:p>
                  </a:txBody>
                  <a:tcPr marL="91236" marR="91236" marT="45618" marB="45618"/>
                </a:tc>
                <a:tc>
                  <a:txBody>
                    <a:bodyPr/>
                    <a:lstStyle/>
                    <a:p>
                      <a:r>
                        <a:rPr lang="en-US" sz="1800"/>
                        <a:t>Macro F1</a:t>
                      </a:r>
                    </a:p>
                  </a:txBody>
                  <a:tcPr marL="91236" marR="91236" marT="45618" marB="45618"/>
                </a:tc>
                <a:tc>
                  <a:txBody>
                    <a:bodyPr/>
                    <a:lstStyle/>
                    <a:p>
                      <a:r>
                        <a:rPr lang="en-US" sz="1800"/>
                        <a:t>CV F1 Weighted Mean</a:t>
                      </a:r>
                    </a:p>
                  </a:txBody>
                  <a:tcPr marL="91236" marR="91236" marT="45618" marB="45618"/>
                </a:tc>
                <a:tc>
                  <a:txBody>
                    <a:bodyPr/>
                    <a:lstStyle/>
                    <a:p>
                      <a:r>
                        <a:rPr lang="en-US" sz="1800" dirty="0"/>
                        <a:t>CV F1 Weighted STD</a:t>
                      </a:r>
                    </a:p>
                  </a:txBody>
                  <a:tcPr marL="91236" marR="91236" marT="45618" marB="45618"/>
                </a:tc>
                <a:tc>
                  <a:txBody>
                    <a:bodyPr/>
                    <a:lstStyle/>
                    <a:p>
                      <a:r>
                        <a:rPr lang="en-US" sz="1800"/>
                        <a:t>Runtime</a:t>
                      </a:r>
                    </a:p>
                  </a:txBody>
                  <a:tcPr marL="91236" marR="91236" marT="45618" marB="45618"/>
                </a:tc>
                <a:extLst>
                  <a:ext uri="{0D108BD9-81ED-4DB2-BD59-A6C34878D82A}">
                    <a16:rowId xmlns:a16="http://schemas.microsoft.com/office/drawing/2014/main" val="2614395512"/>
                  </a:ext>
                </a:extLst>
              </a:tr>
              <a:tr h="686229">
                <a:tc>
                  <a:txBody>
                    <a:bodyPr/>
                    <a:lstStyle/>
                    <a:p>
                      <a:r>
                        <a:rPr lang="en-US" sz="1800"/>
                        <a:t>Decision Tree</a:t>
                      </a:r>
                    </a:p>
                  </a:txBody>
                  <a:tcPr marL="91236" marR="91236" marT="45618" marB="45618"/>
                </a:tc>
                <a:tc>
                  <a:txBody>
                    <a:bodyPr/>
                    <a:lstStyle/>
                    <a:p>
                      <a:r>
                        <a:rPr lang="en-US" sz="1800"/>
                        <a:t>Binary</a:t>
                      </a:r>
                    </a:p>
                  </a:txBody>
                  <a:tcPr marL="91236" marR="91236" marT="45618" marB="45618"/>
                </a:tc>
                <a:tc>
                  <a:txBody>
                    <a:bodyPr/>
                    <a:lstStyle/>
                    <a:p>
                      <a:r>
                        <a:rPr lang="en-US" sz="1800"/>
                        <a:t>82%</a:t>
                      </a:r>
                    </a:p>
                  </a:txBody>
                  <a:tcPr marL="91236" marR="91236" marT="45618" marB="45618"/>
                </a:tc>
                <a:tc>
                  <a:txBody>
                    <a:bodyPr/>
                    <a:lstStyle/>
                    <a:p>
                      <a:r>
                        <a:rPr lang="en-US" sz="1800"/>
                        <a:t>0.85 (Used)</a:t>
                      </a:r>
                    </a:p>
                  </a:txBody>
                  <a:tcPr marL="91236" marR="91236" marT="45618" marB="45618"/>
                </a:tc>
                <a:tc>
                  <a:txBody>
                    <a:bodyPr/>
                    <a:lstStyle/>
                    <a:p>
                      <a:r>
                        <a:rPr lang="en-US" sz="1800" dirty="0"/>
                        <a:t>0.65</a:t>
                      </a:r>
                    </a:p>
                  </a:txBody>
                  <a:tcPr marL="91236" marR="91236" marT="45618" marB="45618"/>
                </a:tc>
                <a:tc>
                  <a:txBody>
                    <a:bodyPr/>
                    <a:lstStyle/>
                    <a:p>
                      <a:r>
                        <a:rPr lang="en-US" sz="1800" dirty="0"/>
                        <a:t>0.8393</a:t>
                      </a:r>
                    </a:p>
                  </a:txBody>
                  <a:tcPr marL="91236" marR="91236" marT="45618" marB="45618"/>
                </a:tc>
                <a:tc>
                  <a:txBody>
                    <a:bodyPr/>
                    <a:lstStyle/>
                    <a:p>
                      <a:r>
                        <a:rPr lang="en-US" sz="1800" dirty="0"/>
                        <a:t>0.0145</a:t>
                      </a:r>
                    </a:p>
                  </a:txBody>
                  <a:tcPr marL="91236" marR="91236" marT="45618" marB="45618"/>
                </a:tc>
                <a:tc>
                  <a:txBody>
                    <a:bodyPr/>
                    <a:lstStyle/>
                    <a:p>
                      <a:r>
                        <a:rPr lang="en-US" sz="1800"/>
                        <a:t>~12s</a:t>
                      </a:r>
                    </a:p>
                  </a:txBody>
                  <a:tcPr marL="91236" marR="91236" marT="45618" marB="45618"/>
                </a:tc>
                <a:extLst>
                  <a:ext uri="{0D108BD9-81ED-4DB2-BD59-A6C34878D82A}">
                    <a16:rowId xmlns:a16="http://schemas.microsoft.com/office/drawing/2014/main" val="2070452748"/>
                  </a:ext>
                </a:extLst>
              </a:tr>
              <a:tr h="404813">
                <a:tc>
                  <a:txBody>
                    <a:bodyPr/>
                    <a:lstStyle/>
                    <a:p>
                      <a:r>
                        <a:rPr lang="en-US" sz="1800"/>
                        <a:t>Bagging</a:t>
                      </a:r>
                    </a:p>
                  </a:txBody>
                  <a:tcPr marL="91236" marR="91236" marT="45618" marB="45618"/>
                </a:tc>
                <a:tc>
                  <a:txBody>
                    <a:bodyPr/>
                    <a:lstStyle/>
                    <a:p>
                      <a:r>
                        <a:rPr lang="en-US" sz="1800"/>
                        <a:t>Binary</a:t>
                      </a:r>
                    </a:p>
                  </a:txBody>
                  <a:tcPr marL="91236" marR="91236" marT="45618" marB="45618"/>
                </a:tc>
                <a:tc>
                  <a:txBody>
                    <a:bodyPr/>
                    <a:lstStyle/>
                    <a:p>
                      <a:r>
                        <a:rPr lang="en-US" sz="1800"/>
                        <a:t>87%</a:t>
                      </a:r>
                    </a:p>
                  </a:txBody>
                  <a:tcPr marL="91236" marR="91236" marT="45618" marB="45618"/>
                </a:tc>
                <a:tc>
                  <a:txBody>
                    <a:bodyPr/>
                    <a:lstStyle/>
                    <a:p>
                      <a:r>
                        <a:rPr lang="en-US" sz="1800" dirty="0"/>
                        <a:t>0.85 (Used)</a:t>
                      </a:r>
                    </a:p>
                  </a:txBody>
                  <a:tcPr marL="91236" marR="91236" marT="45618" marB="45618"/>
                </a:tc>
                <a:tc>
                  <a:txBody>
                    <a:bodyPr/>
                    <a:lstStyle/>
                    <a:p>
                      <a:r>
                        <a:rPr lang="en-US" sz="1800"/>
                        <a:t>0.66</a:t>
                      </a:r>
                    </a:p>
                  </a:txBody>
                  <a:tcPr marL="91236" marR="91236" marT="45618" marB="45618"/>
                </a:tc>
                <a:tc>
                  <a:txBody>
                    <a:bodyPr/>
                    <a:lstStyle/>
                    <a:p>
                      <a:r>
                        <a:rPr lang="en-US" sz="1800" dirty="0"/>
                        <a:t>0.8442</a:t>
                      </a:r>
                    </a:p>
                  </a:txBody>
                  <a:tcPr marL="91236" marR="91236" marT="45618" marB="45618"/>
                </a:tc>
                <a:tc>
                  <a:txBody>
                    <a:bodyPr/>
                    <a:lstStyle/>
                    <a:p>
                      <a:r>
                        <a:rPr lang="en-US" sz="1800" dirty="0"/>
                        <a:t>0.0047</a:t>
                      </a:r>
                    </a:p>
                  </a:txBody>
                  <a:tcPr marL="91236" marR="91236" marT="45618" marB="45618"/>
                </a:tc>
                <a:tc>
                  <a:txBody>
                    <a:bodyPr/>
                    <a:lstStyle/>
                    <a:p>
                      <a:r>
                        <a:rPr lang="en-US" sz="1800"/>
                        <a:t>~32s</a:t>
                      </a:r>
                    </a:p>
                  </a:txBody>
                  <a:tcPr marL="91236" marR="91236" marT="45618" marB="45618"/>
                </a:tc>
                <a:extLst>
                  <a:ext uri="{0D108BD9-81ED-4DB2-BD59-A6C34878D82A}">
                    <a16:rowId xmlns:a16="http://schemas.microsoft.com/office/drawing/2014/main" val="3166671663"/>
                  </a:ext>
                </a:extLst>
              </a:tr>
              <a:tr h="686229">
                <a:tc>
                  <a:txBody>
                    <a:bodyPr/>
                    <a:lstStyle/>
                    <a:p>
                      <a:r>
                        <a:rPr lang="en-US" sz="1800"/>
                        <a:t>Random Forest</a:t>
                      </a:r>
                    </a:p>
                  </a:txBody>
                  <a:tcPr marL="91236" marR="91236" marT="45618" marB="45618"/>
                </a:tc>
                <a:tc>
                  <a:txBody>
                    <a:bodyPr/>
                    <a:lstStyle/>
                    <a:p>
                      <a:r>
                        <a:rPr lang="en-US" sz="1800"/>
                        <a:t>Multi</a:t>
                      </a:r>
                    </a:p>
                  </a:txBody>
                  <a:tcPr marL="91236" marR="91236" marT="45618" marB="45618"/>
                </a:tc>
                <a:tc>
                  <a:txBody>
                    <a:bodyPr/>
                    <a:lstStyle/>
                    <a:p>
                      <a:r>
                        <a:rPr lang="en-US" sz="1800"/>
                        <a:t>93%</a:t>
                      </a:r>
                    </a:p>
                  </a:txBody>
                  <a:tcPr marL="91236" marR="91236" marT="45618" marB="45618"/>
                </a:tc>
                <a:tc>
                  <a:txBody>
                    <a:bodyPr/>
                    <a:lstStyle/>
                    <a:p>
                      <a:r>
                        <a:rPr lang="en-US" sz="1800" dirty="0"/>
                        <a:t>0.90 (Addict)</a:t>
                      </a:r>
                    </a:p>
                  </a:txBody>
                  <a:tcPr marL="91236" marR="91236" marT="45618" marB="45618"/>
                </a:tc>
                <a:tc>
                  <a:txBody>
                    <a:bodyPr/>
                    <a:lstStyle/>
                    <a:p>
                      <a:r>
                        <a:rPr lang="en-US" sz="1800"/>
                        <a:t>0.34</a:t>
                      </a:r>
                    </a:p>
                  </a:txBody>
                  <a:tcPr marL="91236" marR="91236" marT="45618" marB="45618"/>
                </a:tc>
                <a:tc>
                  <a:txBody>
                    <a:bodyPr/>
                    <a:lstStyle/>
                    <a:p>
                      <a:r>
                        <a:rPr lang="en-US" sz="1800" dirty="0"/>
                        <a:t>0.8957</a:t>
                      </a:r>
                    </a:p>
                  </a:txBody>
                  <a:tcPr marL="91236" marR="91236" marT="45618" marB="45618"/>
                </a:tc>
                <a:tc>
                  <a:txBody>
                    <a:bodyPr/>
                    <a:lstStyle/>
                    <a:p>
                      <a:r>
                        <a:rPr lang="en-US" sz="1800" dirty="0"/>
                        <a:t>0.0011</a:t>
                      </a:r>
                    </a:p>
                  </a:txBody>
                  <a:tcPr marL="91236" marR="91236" marT="45618" marB="45618"/>
                </a:tc>
                <a:tc>
                  <a:txBody>
                    <a:bodyPr/>
                    <a:lstStyle/>
                    <a:p>
                      <a:r>
                        <a:rPr lang="en-US" sz="1800"/>
                        <a:t>~3m 36s</a:t>
                      </a:r>
                    </a:p>
                  </a:txBody>
                  <a:tcPr marL="91236" marR="91236" marT="45618" marB="45618"/>
                </a:tc>
                <a:extLst>
                  <a:ext uri="{0D108BD9-81ED-4DB2-BD59-A6C34878D82A}">
                    <a16:rowId xmlns:a16="http://schemas.microsoft.com/office/drawing/2014/main" val="2248517837"/>
                  </a:ext>
                </a:extLst>
              </a:tr>
              <a:tr h="686229">
                <a:tc>
                  <a:txBody>
                    <a:bodyPr/>
                    <a:lstStyle/>
                    <a:p>
                      <a:r>
                        <a:rPr lang="en-US" sz="1800"/>
                        <a:t>Decision Tree</a:t>
                      </a:r>
                    </a:p>
                  </a:txBody>
                  <a:tcPr marL="91236" marR="91236" marT="45618" marB="45618"/>
                </a:tc>
                <a:tc>
                  <a:txBody>
                    <a:bodyPr/>
                    <a:lstStyle/>
                    <a:p>
                      <a:r>
                        <a:rPr lang="en-US" sz="1800"/>
                        <a:t>Multi</a:t>
                      </a:r>
                    </a:p>
                  </a:txBody>
                  <a:tcPr marL="91236" marR="91236" marT="45618" marB="45618"/>
                </a:tc>
                <a:tc>
                  <a:txBody>
                    <a:bodyPr/>
                    <a:lstStyle/>
                    <a:p>
                      <a:r>
                        <a:rPr lang="en-US" sz="1800"/>
                        <a:t>91%</a:t>
                      </a:r>
                    </a:p>
                  </a:txBody>
                  <a:tcPr marL="91236" marR="91236" marT="45618" marB="45618"/>
                </a:tc>
                <a:tc>
                  <a:txBody>
                    <a:bodyPr/>
                    <a:lstStyle/>
                    <a:p>
                      <a:r>
                        <a:rPr lang="en-US" sz="1800" dirty="0"/>
                        <a:t>0.90 (Addict)</a:t>
                      </a:r>
                    </a:p>
                  </a:txBody>
                  <a:tcPr marL="91236" marR="91236" marT="45618" marB="45618"/>
                </a:tc>
                <a:tc>
                  <a:txBody>
                    <a:bodyPr/>
                    <a:lstStyle/>
                    <a:p>
                      <a:r>
                        <a:rPr lang="en-US" sz="1800"/>
                        <a:t>0.37</a:t>
                      </a:r>
                    </a:p>
                  </a:txBody>
                  <a:tcPr marL="91236" marR="91236" marT="45618" marB="45618"/>
                </a:tc>
                <a:tc>
                  <a:txBody>
                    <a:bodyPr/>
                    <a:lstStyle/>
                    <a:p>
                      <a:r>
                        <a:rPr lang="en-US" sz="1800" dirty="0"/>
                        <a:t>0.8960</a:t>
                      </a:r>
                    </a:p>
                  </a:txBody>
                  <a:tcPr marL="91236" marR="91236" marT="45618" marB="45618"/>
                </a:tc>
                <a:tc>
                  <a:txBody>
                    <a:bodyPr/>
                    <a:lstStyle/>
                    <a:p>
                      <a:r>
                        <a:rPr lang="en-US" sz="1800" dirty="0"/>
                        <a:t>0.0017</a:t>
                      </a:r>
                    </a:p>
                  </a:txBody>
                  <a:tcPr marL="91236" marR="91236" marT="45618" marB="45618"/>
                </a:tc>
                <a:tc>
                  <a:txBody>
                    <a:bodyPr/>
                    <a:lstStyle/>
                    <a:p>
                      <a:r>
                        <a:rPr lang="en-US" sz="1800" dirty="0"/>
                        <a:t>~3s</a:t>
                      </a:r>
                    </a:p>
                  </a:txBody>
                  <a:tcPr marL="91236" marR="91236" marT="45618" marB="45618"/>
                </a:tc>
                <a:extLst>
                  <a:ext uri="{0D108BD9-81ED-4DB2-BD59-A6C34878D82A}">
                    <a16:rowId xmlns:a16="http://schemas.microsoft.com/office/drawing/2014/main" val="1891193852"/>
                  </a:ext>
                </a:extLst>
              </a:tr>
            </a:tbl>
          </a:graphicData>
        </a:graphic>
      </p:graphicFrame>
    </p:spTree>
    <p:extLst>
      <p:ext uri="{BB962C8B-B14F-4D97-AF65-F5344CB8AC3E}">
        <p14:creationId xmlns:p14="http://schemas.microsoft.com/office/powerpoint/2010/main" val="163817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C8706-6528-991A-80EB-CF388A37F7DE}"/>
              </a:ext>
            </a:extLst>
          </p:cNvPr>
          <p:cNvSpPr>
            <a:spLocks noGrp="1"/>
          </p:cNvSpPr>
          <p:nvPr>
            <p:ph type="title"/>
          </p:nvPr>
        </p:nvSpPr>
        <p:spPr>
          <a:xfrm>
            <a:off x="640079" y="570750"/>
            <a:ext cx="10890929" cy="1387934"/>
          </a:xfrm>
        </p:spPr>
        <p:txBody>
          <a:bodyPr anchor="b">
            <a:normAutofit/>
          </a:bodyPr>
          <a:lstStyle/>
          <a:p>
            <a:r>
              <a:rPr lang="en-US" dirty="0"/>
              <a:t>Discussion</a:t>
            </a:r>
          </a:p>
        </p:txBody>
      </p:sp>
      <p:cxnSp>
        <p:nvCxnSpPr>
          <p:cNvPr id="19" name="Straight Connector 18">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C0052DF-7CBF-4FE9-6CF2-FD86700685B2}"/>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15</a:t>
            </a:fld>
            <a:endParaRPr lang="en-US"/>
          </a:p>
        </p:txBody>
      </p:sp>
      <p:graphicFrame>
        <p:nvGraphicFramePr>
          <p:cNvPr id="5" name="Content Placeholder 4">
            <a:extLst>
              <a:ext uri="{FF2B5EF4-FFF2-40B4-BE49-F238E27FC236}">
                <a16:creationId xmlns:a16="http://schemas.microsoft.com/office/drawing/2014/main" id="{3E8CBD85-399A-6DF6-AA61-A4B834A3EA58}"/>
              </a:ext>
            </a:extLst>
          </p:cNvPr>
          <p:cNvGraphicFramePr>
            <a:graphicFrameLocks noGrp="1"/>
          </p:cNvGraphicFramePr>
          <p:nvPr>
            <p:ph idx="1"/>
            <p:extLst>
              <p:ext uri="{D42A27DB-BD31-4B8C-83A1-F6EECF244321}">
                <p14:modId xmlns:p14="http://schemas.microsoft.com/office/powerpoint/2010/main" val="1263234472"/>
              </p:ext>
            </p:extLst>
          </p:nvPr>
        </p:nvGraphicFramePr>
        <p:xfrm>
          <a:off x="640079" y="3036512"/>
          <a:ext cx="10890935" cy="2783940"/>
        </p:xfrm>
        <a:graphic>
          <a:graphicData uri="http://schemas.openxmlformats.org/drawingml/2006/table">
            <a:tbl>
              <a:tblPr firstRow="1" bandRow="1">
                <a:tableStyleId>{5C22544A-7EE6-4342-B048-85BDC9FD1C3A}</a:tableStyleId>
              </a:tblPr>
              <a:tblGrid>
                <a:gridCol w="1685441">
                  <a:extLst>
                    <a:ext uri="{9D8B030D-6E8A-4147-A177-3AD203B41FA5}">
                      <a16:colId xmlns:a16="http://schemas.microsoft.com/office/drawing/2014/main" val="1871797432"/>
                    </a:ext>
                  </a:extLst>
                </a:gridCol>
                <a:gridCol w="1206808">
                  <a:extLst>
                    <a:ext uri="{9D8B030D-6E8A-4147-A177-3AD203B41FA5}">
                      <a16:colId xmlns:a16="http://schemas.microsoft.com/office/drawing/2014/main" val="3720624059"/>
                    </a:ext>
                  </a:extLst>
                </a:gridCol>
                <a:gridCol w="1329658">
                  <a:extLst>
                    <a:ext uri="{9D8B030D-6E8A-4147-A177-3AD203B41FA5}">
                      <a16:colId xmlns:a16="http://schemas.microsoft.com/office/drawing/2014/main" val="3112228761"/>
                    </a:ext>
                  </a:extLst>
                </a:gridCol>
                <a:gridCol w="1206808">
                  <a:extLst>
                    <a:ext uri="{9D8B030D-6E8A-4147-A177-3AD203B41FA5}">
                      <a16:colId xmlns:a16="http://schemas.microsoft.com/office/drawing/2014/main" val="1233255617"/>
                    </a:ext>
                  </a:extLst>
                </a:gridCol>
                <a:gridCol w="1206808">
                  <a:extLst>
                    <a:ext uri="{9D8B030D-6E8A-4147-A177-3AD203B41FA5}">
                      <a16:colId xmlns:a16="http://schemas.microsoft.com/office/drawing/2014/main" val="267120228"/>
                    </a:ext>
                  </a:extLst>
                </a:gridCol>
                <a:gridCol w="1329658">
                  <a:extLst>
                    <a:ext uri="{9D8B030D-6E8A-4147-A177-3AD203B41FA5}">
                      <a16:colId xmlns:a16="http://schemas.microsoft.com/office/drawing/2014/main" val="3949034379"/>
                    </a:ext>
                  </a:extLst>
                </a:gridCol>
                <a:gridCol w="1329658">
                  <a:extLst>
                    <a:ext uri="{9D8B030D-6E8A-4147-A177-3AD203B41FA5}">
                      <a16:colId xmlns:a16="http://schemas.microsoft.com/office/drawing/2014/main" val="3462167714"/>
                    </a:ext>
                  </a:extLst>
                </a:gridCol>
                <a:gridCol w="1596096">
                  <a:extLst>
                    <a:ext uri="{9D8B030D-6E8A-4147-A177-3AD203B41FA5}">
                      <a16:colId xmlns:a16="http://schemas.microsoft.com/office/drawing/2014/main" val="3008089582"/>
                    </a:ext>
                  </a:extLst>
                </a:gridCol>
              </a:tblGrid>
              <a:tr h="1310886">
                <a:tc>
                  <a:txBody>
                    <a:bodyPr/>
                    <a:lstStyle/>
                    <a:p>
                      <a:r>
                        <a:rPr lang="en-US" sz="2500"/>
                        <a:t>Model</a:t>
                      </a:r>
                    </a:p>
                  </a:txBody>
                  <a:tcPr marL="125409" marR="125409" marT="62704" marB="62704"/>
                </a:tc>
                <a:tc>
                  <a:txBody>
                    <a:bodyPr/>
                    <a:lstStyle/>
                    <a:p>
                      <a:r>
                        <a:rPr lang="en-US" sz="2500"/>
                        <a:t>R^2</a:t>
                      </a:r>
                    </a:p>
                  </a:txBody>
                  <a:tcPr marL="125409" marR="125409" marT="62704" marB="62704"/>
                </a:tc>
                <a:tc>
                  <a:txBody>
                    <a:bodyPr/>
                    <a:lstStyle/>
                    <a:p>
                      <a:r>
                        <a:rPr lang="en-US" sz="2500"/>
                        <a:t>RMSE</a:t>
                      </a:r>
                    </a:p>
                  </a:txBody>
                  <a:tcPr marL="125409" marR="125409" marT="62704" marB="62704"/>
                </a:tc>
                <a:tc>
                  <a:txBody>
                    <a:bodyPr/>
                    <a:lstStyle/>
                    <a:p>
                      <a:r>
                        <a:rPr lang="en-US" sz="2500"/>
                        <a:t>CV R^2 Mean</a:t>
                      </a:r>
                    </a:p>
                  </a:txBody>
                  <a:tcPr marL="125409" marR="125409" marT="62704" marB="62704"/>
                </a:tc>
                <a:tc>
                  <a:txBody>
                    <a:bodyPr/>
                    <a:lstStyle/>
                    <a:p>
                      <a:r>
                        <a:rPr lang="en-US" sz="2500"/>
                        <a:t>CV R^2 STD</a:t>
                      </a:r>
                    </a:p>
                  </a:txBody>
                  <a:tcPr marL="125409" marR="125409" marT="62704" marB="62704"/>
                </a:tc>
                <a:tc>
                  <a:txBody>
                    <a:bodyPr/>
                    <a:lstStyle/>
                    <a:p>
                      <a:r>
                        <a:rPr lang="en-US" sz="2500"/>
                        <a:t>CV RMSE Mean</a:t>
                      </a:r>
                    </a:p>
                  </a:txBody>
                  <a:tcPr marL="125409" marR="125409" marT="62704" marB="62704"/>
                </a:tc>
                <a:tc>
                  <a:txBody>
                    <a:bodyPr/>
                    <a:lstStyle/>
                    <a:p>
                      <a:r>
                        <a:rPr lang="en-US" sz="2500"/>
                        <a:t>CV RMSE STD</a:t>
                      </a:r>
                    </a:p>
                  </a:txBody>
                  <a:tcPr marL="125409" marR="125409" marT="62704" marB="62704"/>
                </a:tc>
                <a:tc>
                  <a:txBody>
                    <a:bodyPr/>
                    <a:lstStyle/>
                    <a:p>
                      <a:r>
                        <a:rPr lang="en-US" sz="2500"/>
                        <a:t>Runtime</a:t>
                      </a:r>
                    </a:p>
                  </a:txBody>
                  <a:tcPr marL="125409" marR="125409" marT="62704" marB="62704"/>
                </a:tc>
                <a:extLst>
                  <a:ext uri="{0D108BD9-81ED-4DB2-BD59-A6C34878D82A}">
                    <a16:rowId xmlns:a16="http://schemas.microsoft.com/office/drawing/2014/main" val="3684875581"/>
                  </a:ext>
                </a:extLst>
              </a:tr>
              <a:tr h="927980">
                <a:tc>
                  <a:txBody>
                    <a:bodyPr/>
                    <a:lstStyle/>
                    <a:p>
                      <a:r>
                        <a:rPr lang="en-US" sz="2500"/>
                        <a:t>Gradient Boost</a:t>
                      </a:r>
                    </a:p>
                  </a:txBody>
                  <a:tcPr marL="125409" marR="125409" marT="62704" marB="62704"/>
                </a:tc>
                <a:tc>
                  <a:txBody>
                    <a:bodyPr/>
                    <a:lstStyle/>
                    <a:p>
                      <a:r>
                        <a:rPr lang="en-US" sz="2500" dirty="0"/>
                        <a:t>0.1481</a:t>
                      </a:r>
                    </a:p>
                  </a:txBody>
                  <a:tcPr marL="125409" marR="125409" marT="62704" marB="62704"/>
                </a:tc>
                <a:tc>
                  <a:txBody>
                    <a:bodyPr/>
                    <a:lstStyle/>
                    <a:p>
                      <a:r>
                        <a:rPr lang="en-US" sz="2500" dirty="0"/>
                        <a:t>41.635</a:t>
                      </a:r>
                    </a:p>
                  </a:txBody>
                  <a:tcPr marL="125409" marR="125409" marT="62704" marB="62704"/>
                </a:tc>
                <a:tc>
                  <a:txBody>
                    <a:bodyPr/>
                    <a:lstStyle/>
                    <a:p>
                      <a:r>
                        <a:rPr lang="en-US" sz="2500" dirty="0"/>
                        <a:t>0.1369</a:t>
                      </a:r>
                    </a:p>
                  </a:txBody>
                  <a:tcPr marL="125409" marR="125409" marT="62704" marB="62704"/>
                </a:tc>
                <a:tc>
                  <a:txBody>
                    <a:bodyPr/>
                    <a:lstStyle/>
                    <a:p>
                      <a:r>
                        <a:rPr lang="en-US" sz="2500" dirty="0"/>
                        <a:t>0.0106</a:t>
                      </a:r>
                    </a:p>
                  </a:txBody>
                  <a:tcPr marL="125409" marR="125409" marT="62704" marB="62704"/>
                </a:tc>
                <a:tc>
                  <a:txBody>
                    <a:bodyPr/>
                    <a:lstStyle/>
                    <a:p>
                      <a:r>
                        <a:rPr lang="en-US" sz="2500" dirty="0"/>
                        <a:t>43.574</a:t>
                      </a:r>
                    </a:p>
                  </a:txBody>
                  <a:tcPr marL="125409" marR="125409" marT="62704" marB="62704"/>
                </a:tc>
                <a:tc>
                  <a:txBody>
                    <a:bodyPr/>
                    <a:lstStyle/>
                    <a:p>
                      <a:r>
                        <a:rPr lang="en-US" sz="2500" dirty="0"/>
                        <a:t>4.176</a:t>
                      </a:r>
                    </a:p>
                  </a:txBody>
                  <a:tcPr marL="125409" marR="125409" marT="62704" marB="62704"/>
                </a:tc>
                <a:tc>
                  <a:txBody>
                    <a:bodyPr/>
                    <a:lstStyle/>
                    <a:p>
                      <a:r>
                        <a:rPr lang="en-US" sz="2500" dirty="0"/>
                        <a:t>~3m 53s</a:t>
                      </a:r>
                    </a:p>
                  </a:txBody>
                  <a:tcPr marL="125409" marR="125409" marT="62704" marB="62704"/>
                </a:tc>
                <a:extLst>
                  <a:ext uri="{0D108BD9-81ED-4DB2-BD59-A6C34878D82A}">
                    <a16:rowId xmlns:a16="http://schemas.microsoft.com/office/drawing/2014/main" val="127164975"/>
                  </a:ext>
                </a:extLst>
              </a:tr>
              <a:tr h="545074">
                <a:tc>
                  <a:txBody>
                    <a:bodyPr/>
                    <a:lstStyle/>
                    <a:p>
                      <a:r>
                        <a:rPr lang="en-US" sz="2500"/>
                        <a:t>XGBoost</a:t>
                      </a:r>
                    </a:p>
                  </a:txBody>
                  <a:tcPr marL="125409" marR="125409" marT="62704" marB="62704"/>
                </a:tc>
                <a:tc>
                  <a:txBody>
                    <a:bodyPr/>
                    <a:lstStyle/>
                    <a:p>
                      <a:r>
                        <a:rPr lang="en-US" sz="2500" dirty="0"/>
                        <a:t>0.1619</a:t>
                      </a:r>
                    </a:p>
                  </a:txBody>
                  <a:tcPr marL="125409" marR="125409" marT="62704" marB="62704"/>
                </a:tc>
                <a:tc>
                  <a:txBody>
                    <a:bodyPr/>
                    <a:lstStyle/>
                    <a:p>
                      <a:r>
                        <a:rPr lang="en-US" sz="2500" dirty="0"/>
                        <a:t>41.298</a:t>
                      </a:r>
                    </a:p>
                  </a:txBody>
                  <a:tcPr marL="125409" marR="125409" marT="62704" marB="62704"/>
                </a:tc>
                <a:tc>
                  <a:txBody>
                    <a:bodyPr/>
                    <a:lstStyle/>
                    <a:p>
                      <a:r>
                        <a:rPr lang="en-US" sz="2500" dirty="0"/>
                        <a:t>0.1390</a:t>
                      </a:r>
                    </a:p>
                  </a:txBody>
                  <a:tcPr marL="125409" marR="125409" marT="62704" marB="62704"/>
                </a:tc>
                <a:tc>
                  <a:txBody>
                    <a:bodyPr/>
                    <a:lstStyle/>
                    <a:p>
                      <a:r>
                        <a:rPr lang="en-US" sz="2500" dirty="0"/>
                        <a:t>0.0083</a:t>
                      </a:r>
                    </a:p>
                  </a:txBody>
                  <a:tcPr marL="125409" marR="125409" marT="62704" marB="62704"/>
                </a:tc>
                <a:tc>
                  <a:txBody>
                    <a:bodyPr/>
                    <a:lstStyle/>
                    <a:p>
                      <a:r>
                        <a:rPr lang="en-US" sz="2500" dirty="0"/>
                        <a:t>43.51</a:t>
                      </a:r>
                    </a:p>
                  </a:txBody>
                  <a:tcPr marL="125409" marR="125409" marT="62704" marB="62704"/>
                </a:tc>
                <a:tc>
                  <a:txBody>
                    <a:bodyPr/>
                    <a:lstStyle/>
                    <a:p>
                      <a:r>
                        <a:rPr lang="en-US" sz="2500" dirty="0"/>
                        <a:t>4.06</a:t>
                      </a:r>
                    </a:p>
                  </a:txBody>
                  <a:tcPr marL="125409" marR="125409" marT="62704" marB="62704"/>
                </a:tc>
                <a:tc>
                  <a:txBody>
                    <a:bodyPr/>
                    <a:lstStyle/>
                    <a:p>
                      <a:r>
                        <a:rPr lang="en-US" sz="2500" dirty="0"/>
                        <a:t>~44s</a:t>
                      </a:r>
                    </a:p>
                  </a:txBody>
                  <a:tcPr marL="125409" marR="125409" marT="62704" marB="62704"/>
                </a:tc>
                <a:extLst>
                  <a:ext uri="{0D108BD9-81ED-4DB2-BD59-A6C34878D82A}">
                    <a16:rowId xmlns:a16="http://schemas.microsoft.com/office/drawing/2014/main" val="3081152614"/>
                  </a:ext>
                </a:extLst>
              </a:tr>
            </a:tbl>
          </a:graphicData>
        </a:graphic>
      </p:graphicFrame>
    </p:spTree>
    <p:extLst>
      <p:ext uri="{BB962C8B-B14F-4D97-AF65-F5344CB8AC3E}">
        <p14:creationId xmlns:p14="http://schemas.microsoft.com/office/powerpoint/2010/main" val="14945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BE219-9519-7654-447F-D050DFFE396C}"/>
              </a:ext>
            </a:extLst>
          </p:cNvPr>
          <p:cNvSpPr>
            <a:spLocks noGrp="1"/>
          </p:cNvSpPr>
          <p:nvPr>
            <p:ph type="title"/>
          </p:nvPr>
        </p:nvSpPr>
        <p:spPr>
          <a:xfrm>
            <a:off x="914400" y="1371600"/>
            <a:ext cx="10360152" cy="1139911"/>
          </a:xfrm>
        </p:spPr>
        <p:txBody>
          <a:bodyPr>
            <a:normAutofit/>
          </a:bodyPr>
          <a:lstStyle/>
          <a:p>
            <a:r>
              <a:rPr lang="en-US" dirty="0"/>
              <a:t>Conclusion</a:t>
            </a:r>
          </a:p>
        </p:txBody>
      </p:sp>
      <p:cxnSp>
        <p:nvCxnSpPr>
          <p:cNvPr id="23" name="Straight Connector 22">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B9A04E8-17C2-D544-3A51-AA773F42CF71}"/>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16</a:t>
            </a:fld>
            <a:endParaRPr lang="en-US"/>
          </a:p>
        </p:txBody>
      </p:sp>
      <p:graphicFrame>
        <p:nvGraphicFramePr>
          <p:cNvPr id="16" name="Content Placeholder 2">
            <a:extLst>
              <a:ext uri="{FF2B5EF4-FFF2-40B4-BE49-F238E27FC236}">
                <a16:creationId xmlns:a16="http://schemas.microsoft.com/office/drawing/2014/main" id="{A4CCBF69-FD68-643F-4AF9-31BA25139431}"/>
              </a:ext>
            </a:extLst>
          </p:cNvPr>
          <p:cNvGraphicFramePr>
            <a:graphicFrameLocks noGrp="1"/>
          </p:cNvGraphicFramePr>
          <p:nvPr>
            <p:ph idx="1"/>
            <p:extLst>
              <p:ext uri="{D42A27DB-BD31-4B8C-83A1-F6EECF244321}">
                <p14:modId xmlns:p14="http://schemas.microsoft.com/office/powerpoint/2010/main" val="942747511"/>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371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F88B-7970-6152-226F-2665306ED26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F9AA747-EC83-5E38-0172-5A39EC860AD5}"/>
              </a:ext>
            </a:extLst>
          </p:cNvPr>
          <p:cNvSpPr>
            <a:spLocks noGrp="1"/>
          </p:cNvSpPr>
          <p:nvPr>
            <p:ph idx="1"/>
          </p:nvPr>
        </p:nvSpPr>
        <p:spPr/>
        <p:txBody>
          <a:bodyPr/>
          <a:lstStyle/>
          <a:p>
            <a:pPr marL="0" indent="-914400">
              <a:buNone/>
            </a:pPr>
            <a:r>
              <a:rPr lang="en-US" dirty="0"/>
              <a:t>1. Center for Behavioral Health Statistics and Quality. </a:t>
            </a:r>
            <a:r>
              <a:rPr lang="en-US" i="1" dirty="0"/>
              <a:t>2020 National Survey on Drug Use and Health Public Use File Codebook</a:t>
            </a:r>
            <a:r>
              <a:rPr lang="en-US" dirty="0"/>
              <a:t>. Substance Abuse and Mental Health Services Administration, 28 Oct. 2021, </a:t>
            </a:r>
            <a:r>
              <a:rPr lang="en-US" dirty="0">
                <a:hlinkClick r:id="rId3"/>
              </a:rPr>
              <a:t>https://www.samhsa.gov/data/system/files/media-puf-file/NSDUH-2020-DS0001-info-codebook.pdf</a:t>
            </a:r>
            <a:r>
              <a:rPr lang="en-US" dirty="0"/>
              <a:t>.</a:t>
            </a:r>
          </a:p>
        </p:txBody>
      </p:sp>
      <p:sp>
        <p:nvSpPr>
          <p:cNvPr id="4" name="Slide Number Placeholder 3">
            <a:extLst>
              <a:ext uri="{FF2B5EF4-FFF2-40B4-BE49-F238E27FC236}">
                <a16:creationId xmlns:a16="http://schemas.microsoft.com/office/drawing/2014/main" id="{DA7999CE-8934-FE82-3532-AAAC8912CFCD}"/>
              </a:ext>
            </a:extLst>
          </p:cNvPr>
          <p:cNvSpPr>
            <a:spLocks noGrp="1"/>
          </p:cNvSpPr>
          <p:nvPr>
            <p:ph type="sldNum" sz="quarter" idx="12"/>
          </p:nvPr>
        </p:nvSpPr>
        <p:spPr/>
        <p:txBody>
          <a:bodyPr/>
          <a:lstStyle/>
          <a:p>
            <a:fld id="{70C12960-6E85-460F-B6E3-5B82CB31AF3D}" type="slidenum">
              <a:rPr lang="en-US" smtClean="0"/>
              <a:t>17</a:t>
            </a:fld>
            <a:endParaRPr lang="en-US"/>
          </a:p>
        </p:txBody>
      </p:sp>
    </p:spTree>
    <p:extLst>
      <p:ext uri="{BB962C8B-B14F-4D97-AF65-F5344CB8AC3E}">
        <p14:creationId xmlns:p14="http://schemas.microsoft.com/office/powerpoint/2010/main" val="87998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51CC-D76F-11FB-4C14-E22FEA5947A3}"/>
              </a:ext>
            </a:extLst>
          </p:cNvPr>
          <p:cNvSpPr>
            <a:spLocks noGrp="1"/>
          </p:cNvSpPr>
          <p:nvPr>
            <p:ph type="title"/>
          </p:nvPr>
        </p:nvSpPr>
        <p:spPr>
          <a:xfrm>
            <a:off x="640079" y="570750"/>
            <a:ext cx="10890929" cy="1387934"/>
          </a:xfrm>
        </p:spPr>
        <p:txBody>
          <a:bodyPr anchor="b">
            <a:normAutofit/>
          </a:bodyPr>
          <a:lstStyle/>
          <a:p>
            <a:r>
              <a:rPr lang="en-US"/>
              <a:t>Introduction</a:t>
            </a:r>
          </a:p>
        </p:txBody>
      </p:sp>
      <p:cxnSp>
        <p:nvCxnSpPr>
          <p:cNvPr id="25" name="Straight Connector 24">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71B1107-CC78-A427-723D-F1C2207D7AF5}"/>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2</a:t>
            </a:fld>
            <a:endParaRPr lang="en-US"/>
          </a:p>
        </p:txBody>
      </p:sp>
      <p:graphicFrame>
        <p:nvGraphicFramePr>
          <p:cNvPr id="5" name="Content Placeholder 2">
            <a:extLst>
              <a:ext uri="{FF2B5EF4-FFF2-40B4-BE49-F238E27FC236}">
                <a16:creationId xmlns:a16="http://schemas.microsoft.com/office/drawing/2014/main" id="{70187AF5-F5BE-F25C-DEB1-059F1E616327}"/>
              </a:ext>
            </a:extLst>
          </p:cNvPr>
          <p:cNvGraphicFramePr>
            <a:graphicFrameLocks noGrp="1"/>
          </p:cNvGraphicFramePr>
          <p:nvPr>
            <p:ph idx="1"/>
            <p:extLst>
              <p:ext uri="{D42A27DB-BD31-4B8C-83A1-F6EECF244321}">
                <p14:modId xmlns:p14="http://schemas.microsoft.com/office/powerpoint/2010/main" val="2425923118"/>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85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FEF4D-734F-DB69-9EE3-FF2803C69D66}"/>
              </a:ext>
            </a:extLst>
          </p:cNvPr>
          <p:cNvSpPr>
            <a:spLocks noGrp="1"/>
          </p:cNvSpPr>
          <p:nvPr>
            <p:ph type="title"/>
          </p:nvPr>
        </p:nvSpPr>
        <p:spPr>
          <a:xfrm>
            <a:off x="5496821" y="1371600"/>
            <a:ext cx="6034187" cy="1097280"/>
          </a:xfrm>
        </p:spPr>
        <p:txBody>
          <a:bodyPr>
            <a:normAutofit/>
          </a:bodyPr>
          <a:lstStyle/>
          <a:p>
            <a:r>
              <a:rPr lang="en-US" dirty="0"/>
              <a:t>Data</a:t>
            </a:r>
          </a:p>
        </p:txBody>
      </p:sp>
      <p:pic>
        <p:nvPicPr>
          <p:cNvPr id="14" name="Picture 13" descr="Office building overlayed with stock market graphs">
            <a:extLst>
              <a:ext uri="{FF2B5EF4-FFF2-40B4-BE49-F238E27FC236}">
                <a16:creationId xmlns:a16="http://schemas.microsoft.com/office/drawing/2014/main" id="{54E669CC-172A-655D-C76E-2A575379D512}"/>
              </a:ext>
            </a:extLst>
          </p:cNvPr>
          <p:cNvPicPr>
            <a:picLocks noChangeAspect="1"/>
          </p:cNvPicPr>
          <p:nvPr/>
        </p:nvPicPr>
        <p:blipFill>
          <a:blip r:embed="rId2"/>
          <a:srcRect l="47779" r="5115"/>
          <a:stretch/>
        </p:blipFill>
        <p:spPr>
          <a:xfrm>
            <a:off x="20" y="10"/>
            <a:ext cx="4857871" cy="6857990"/>
          </a:xfrm>
          <a:prstGeom prst="rect">
            <a:avLst/>
          </a:prstGeom>
        </p:spPr>
      </p:pic>
      <p:cxnSp>
        <p:nvCxnSpPr>
          <p:cNvPr id="15" name="Straight Connector 14">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98503-450D-9A77-B1B8-898B4DBF9BC6}"/>
              </a:ext>
            </a:extLst>
          </p:cNvPr>
          <p:cNvSpPr>
            <a:spLocks noGrp="1"/>
          </p:cNvSpPr>
          <p:nvPr>
            <p:ph idx="1"/>
          </p:nvPr>
        </p:nvSpPr>
        <p:spPr>
          <a:xfrm>
            <a:off x="5496821" y="2633236"/>
            <a:ext cx="6034187" cy="3664687"/>
          </a:xfrm>
        </p:spPr>
        <p:txBody>
          <a:bodyPr>
            <a:normAutofit/>
          </a:bodyPr>
          <a:lstStyle/>
          <a:p>
            <a:r>
              <a:rPr lang="en-US" dirty="0"/>
              <a:t>National Survey on Drug Use and Health (NSDUH) 2023 Youth Subset [1]</a:t>
            </a:r>
          </a:p>
          <a:p>
            <a:r>
              <a:rPr lang="en-US" dirty="0"/>
              <a:t>Respondents aged 12-17 years old</a:t>
            </a:r>
          </a:p>
          <a:p>
            <a:r>
              <a:rPr lang="en-US" dirty="0"/>
              <a:t>79 variables</a:t>
            </a:r>
          </a:p>
          <a:p>
            <a:r>
              <a:rPr lang="en-US" dirty="0"/>
              <a:t>~10,000 respondents</a:t>
            </a:r>
          </a:p>
        </p:txBody>
      </p:sp>
      <p:sp>
        <p:nvSpPr>
          <p:cNvPr id="4" name="Slide Number Placeholder 3">
            <a:extLst>
              <a:ext uri="{FF2B5EF4-FFF2-40B4-BE49-F238E27FC236}">
                <a16:creationId xmlns:a16="http://schemas.microsoft.com/office/drawing/2014/main" id="{5D45D8A2-9FE1-90D5-12E6-204C8718F7A4}"/>
              </a:ext>
            </a:extLst>
          </p:cNvPr>
          <p:cNvSpPr>
            <a:spLocks noGrp="1"/>
          </p:cNvSpPr>
          <p:nvPr>
            <p:ph type="sldNum" sz="quarter" idx="12"/>
          </p:nvPr>
        </p:nvSpPr>
        <p:spPr/>
        <p:txBody>
          <a:bodyPr/>
          <a:lstStyle/>
          <a:p>
            <a:fld id="{70C12960-6E85-460F-B6E3-5B82CB31AF3D}" type="slidenum">
              <a:rPr lang="en-US" smtClean="0"/>
              <a:t>3</a:t>
            </a:fld>
            <a:endParaRPr lang="en-US"/>
          </a:p>
        </p:txBody>
      </p:sp>
    </p:spTree>
    <p:extLst>
      <p:ext uri="{BB962C8B-B14F-4D97-AF65-F5344CB8AC3E}">
        <p14:creationId xmlns:p14="http://schemas.microsoft.com/office/powerpoint/2010/main" val="182982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1426-8149-AEF0-2F60-E09CA9727B92}"/>
              </a:ext>
            </a:extLst>
          </p:cNvPr>
          <p:cNvSpPr>
            <a:spLocks noGrp="1"/>
          </p:cNvSpPr>
          <p:nvPr>
            <p:ph type="title"/>
          </p:nvPr>
        </p:nvSpPr>
        <p:spPr/>
        <p:txBody>
          <a:bodyPr/>
          <a:lstStyle/>
          <a:p>
            <a:r>
              <a:rPr lang="en-US" dirty="0"/>
              <a:t>Approach</a:t>
            </a:r>
          </a:p>
        </p:txBody>
      </p:sp>
      <p:graphicFrame>
        <p:nvGraphicFramePr>
          <p:cNvPr id="13" name="Content Placeholder 2">
            <a:extLst>
              <a:ext uri="{FF2B5EF4-FFF2-40B4-BE49-F238E27FC236}">
                <a16:creationId xmlns:a16="http://schemas.microsoft.com/office/drawing/2014/main" id="{C95D4E2D-B8BC-B05D-9026-3666EAB7FE84}"/>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67F50CA-DC46-8633-58A0-B70ECB01EC01}"/>
              </a:ext>
            </a:extLst>
          </p:cNvPr>
          <p:cNvSpPr>
            <a:spLocks noGrp="1"/>
          </p:cNvSpPr>
          <p:nvPr>
            <p:ph type="sldNum" sz="quarter" idx="12"/>
          </p:nvPr>
        </p:nvSpPr>
        <p:spPr/>
        <p:txBody>
          <a:bodyPr/>
          <a:lstStyle/>
          <a:p>
            <a:fld id="{70C12960-6E85-460F-B6E3-5B82CB31AF3D}" type="slidenum">
              <a:rPr lang="en-US" smtClean="0"/>
              <a:t>4</a:t>
            </a:fld>
            <a:endParaRPr lang="en-US"/>
          </a:p>
        </p:txBody>
      </p:sp>
    </p:spTree>
    <p:extLst>
      <p:ext uri="{BB962C8B-B14F-4D97-AF65-F5344CB8AC3E}">
        <p14:creationId xmlns:p14="http://schemas.microsoft.com/office/powerpoint/2010/main" val="349309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5D96D-7EB0-2E7B-DC65-BAA95D80DC7A}"/>
              </a:ext>
            </a:extLst>
          </p:cNvPr>
          <p:cNvSpPr>
            <a:spLocks noGrp="1"/>
          </p:cNvSpPr>
          <p:nvPr>
            <p:ph type="title"/>
          </p:nvPr>
        </p:nvSpPr>
        <p:spPr>
          <a:xfrm>
            <a:off x="640079" y="1371601"/>
            <a:ext cx="10890929" cy="1097280"/>
          </a:xfrm>
        </p:spPr>
        <p:txBody>
          <a:bodyPr>
            <a:normAutofit/>
          </a:bodyPr>
          <a:lstStyle/>
          <a:p>
            <a:r>
              <a:rPr lang="en-US" dirty="0"/>
              <a:t>Theoretical Background</a:t>
            </a:r>
          </a:p>
        </p:txBody>
      </p:sp>
      <p:cxnSp>
        <p:nvCxnSpPr>
          <p:cNvPr id="19" name="Straight Connector 18">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B4373E7-E133-6BF1-4311-CF235565676F}"/>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5</a:t>
            </a:fld>
            <a:endParaRPr lang="en-US"/>
          </a:p>
        </p:txBody>
      </p:sp>
      <p:graphicFrame>
        <p:nvGraphicFramePr>
          <p:cNvPr id="4" name="Content Placeholder 3">
            <a:extLst>
              <a:ext uri="{FF2B5EF4-FFF2-40B4-BE49-F238E27FC236}">
                <a16:creationId xmlns:a16="http://schemas.microsoft.com/office/drawing/2014/main" id="{8A0B800A-7D71-E011-72EB-A770B7CEA766}"/>
              </a:ext>
            </a:extLst>
          </p:cNvPr>
          <p:cNvGraphicFramePr>
            <a:graphicFrameLocks noGrp="1"/>
          </p:cNvGraphicFramePr>
          <p:nvPr>
            <p:ph idx="1"/>
            <p:extLst>
              <p:ext uri="{D42A27DB-BD31-4B8C-83A1-F6EECF244321}">
                <p14:modId xmlns:p14="http://schemas.microsoft.com/office/powerpoint/2010/main" val="2486462473"/>
              </p:ext>
            </p:extLst>
          </p:nvPr>
        </p:nvGraphicFramePr>
        <p:xfrm>
          <a:off x="640079" y="2859860"/>
          <a:ext cx="10890931" cy="3531818"/>
        </p:xfrm>
        <a:graphic>
          <a:graphicData uri="http://schemas.openxmlformats.org/drawingml/2006/table">
            <a:tbl>
              <a:tblPr firstRow="1" bandRow="1">
                <a:tableStyleId>{5C22544A-7EE6-4342-B048-85BDC9FD1C3A}</a:tableStyleId>
              </a:tblPr>
              <a:tblGrid>
                <a:gridCol w="1891485">
                  <a:extLst>
                    <a:ext uri="{9D8B030D-6E8A-4147-A177-3AD203B41FA5}">
                      <a16:colId xmlns:a16="http://schemas.microsoft.com/office/drawing/2014/main" val="917986727"/>
                    </a:ext>
                  </a:extLst>
                </a:gridCol>
                <a:gridCol w="3883683">
                  <a:extLst>
                    <a:ext uri="{9D8B030D-6E8A-4147-A177-3AD203B41FA5}">
                      <a16:colId xmlns:a16="http://schemas.microsoft.com/office/drawing/2014/main" val="3354708957"/>
                    </a:ext>
                  </a:extLst>
                </a:gridCol>
                <a:gridCol w="2235316">
                  <a:extLst>
                    <a:ext uri="{9D8B030D-6E8A-4147-A177-3AD203B41FA5}">
                      <a16:colId xmlns:a16="http://schemas.microsoft.com/office/drawing/2014/main" val="4000654148"/>
                    </a:ext>
                  </a:extLst>
                </a:gridCol>
                <a:gridCol w="2880447">
                  <a:extLst>
                    <a:ext uri="{9D8B030D-6E8A-4147-A177-3AD203B41FA5}">
                      <a16:colId xmlns:a16="http://schemas.microsoft.com/office/drawing/2014/main" val="2051087524"/>
                    </a:ext>
                  </a:extLst>
                </a:gridCol>
              </a:tblGrid>
              <a:tr h="315625">
                <a:tc>
                  <a:txBody>
                    <a:bodyPr/>
                    <a:lstStyle/>
                    <a:p>
                      <a:r>
                        <a:rPr lang="en-US" sz="1400"/>
                        <a:t>Model</a:t>
                      </a:r>
                    </a:p>
                  </a:txBody>
                  <a:tcPr marL="70113" marR="70113" marT="35056" marB="35056"/>
                </a:tc>
                <a:tc>
                  <a:txBody>
                    <a:bodyPr/>
                    <a:lstStyle/>
                    <a:p>
                      <a:r>
                        <a:rPr lang="en-US" sz="1400"/>
                        <a:t>How It Works</a:t>
                      </a:r>
                    </a:p>
                  </a:txBody>
                  <a:tcPr marL="70113" marR="70113" marT="35056" marB="35056"/>
                </a:tc>
                <a:tc>
                  <a:txBody>
                    <a:bodyPr/>
                    <a:lstStyle/>
                    <a:p>
                      <a:r>
                        <a:rPr lang="en-US" sz="1400"/>
                        <a:t>Pros</a:t>
                      </a:r>
                    </a:p>
                  </a:txBody>
                  <a:tcPr marL="70113" marR="70113" marT="35056" marB="35056"/>
                </a:tc>
                <a:tc>
                  <a:txBody>
                    <a:bodyPr/>
                    <a:lstStyle/>
                    <a:p>
                      <a:r>
                        <a:rPr lang="en-US" sz="1400"/>
                        <a:t>Cons</a:t>
                      </a:r>
                    </a:p>
                  </a:txBody>
                  <a:tcPr marL="70113" marR="70113" marT="35056" marB="35056"/>
                </a:tc>
                <a:extLst>
                  <a:ext uri="{0D108BD9-81ED-4DB2-BD59-A6C34878D82A}">
                    <a16:rowId xmlns:a16="http://schemas.microsoft.com/office/drawing/2014/main" val="154667139"/>
                  </a:ext>
                </a:extLst>
              </a:tr>
              <a:tr h="522875">
                <a:tc>
                  <a:txBody>
                    <a:bodyPr/>
                    <a:lstStyle/>
                    <a:p>
                      <a:r>
                        <a:rPr lang="en-US" sz="1400"/>
                        <a:t>Decision Tree</a:t>
                      </a:r>
                    </a:p>
                  </a:txBody>
                  <a:tcPr marL="70113" marR="70113" marT="35056" marB="35056"/>
                </a:tc>
                <a:tc>
                  <a:txBody>
                    <a:bodyPr/>
                    <a:lstStyle/>
                    <a:p>
                      <a:r>
                        <a:rPr lang="en-US" sz="1400"/>
                        <a:t>Splits data into regions by feature threshold that reduces impurity (Gini or Entropy)</a:t>
                      </a:r>
                    </a:p>
                  </a:txBody>
                  <a:tcPr marL="70113" marR="70113" marT="35056" marB="35056"/>
                </a:tc>
                <a:tc>
                  <a:txBody>
                    <a:bodyPr/>
                    <a:lstStyle/>
                    <a:p>
                      <a:r>
                        <a:rPr lang="en-US" sz="1400"/>
                        <a:t>Easy to train and interpret</a:t>
                      </a:r>
                    </a:p>
                  </a:txBody>
                  <a:tcPr marL="70113" marR="70113" marT="35056" marB="35056"/>
                </a:tc>
                <a:tc>
                  <a:txBody>
                    <a:bodyPr/>
                    <a:lstStyle/>
                    <a:p>
                      <a:r>
                        <a:rPr lang="en-US" sz="1400" dirty="0"/>
                        <a:t>Can easily be overfit without pruning</a:t>
                      </a:r>
                    </a:p>
                  </a:txBody>
                  <a:tcPr marL="70113" marR="70113" marT="35056" marB="35056"/>
                </a:tc>
                <a:extLst>
                  <a:ext uri="{0D108BD9-81ED-4DB2-BD59-A6C34878D82A}">
                    <a16:rowId xmlns:a16="http://schemas.microsoft.com/office/drawing/2014/main" val="1013052607"/>
                  </a:ext>
                </a:extLst>
              </a:tr>
              <a:tr h="937376">
                <a:tc>
                  <a:txBody>
                    <a:bodyPr/>
                    <a:lstStyle/>
                    <a:p>
                      <a:r>
                        <a:rPr lang="en-US" sz="1400"/>
                        <a:t>Bagging Classifier</a:t>
                      </a:r>
                    </a:p>
                  </a:txBody>
                  <a:tcPr marL="70113" marR="70113" marT="35056" marB="3505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Trains multiples trees on bootstrapped samples and combines results by majority vote or average</a:t>
                      </a:r>
                    </a:p>
                    <a:p>
                      <a:endParaRPr lang="en-US" sz="1400"/>
                    </a:p>
                  </a:txBody>
                  <a:tcPr marL="70113" marR="70113" marT="35056" marB="35056"/>
                </a:tc>
                <a:tc>
                  <a:txBody>
                    <a:bodyPr/>
                    <a:lstStyle/>
                    <a:p>
                      <a:r>
                        <a:rPr lang="en-US" sz="1400" dirty="0"/>
                        <a:t>Improves model stability. Cannot overfit</a:t>
                      </a:r>
                    </a:p>
                  </a:txBody>
                  <a:tcPr marL="70113" marR="70113" marT="35056" marB="35056"/>
                </a:tc>
                <a:tc>
                  <a:txBody>
                    <a:bodyPr/>
                    <a:lstStyle/>
                    <a:p>
                      <a:r>
                        <a:rPr lang="en-US" sz="1400"/>
                        <a:t>Dominant features might overshadow others</a:t>
                      </a:r>
                    </a:p>
                  </a:txBody>
                  <a:tcPr marL="70113" marR="70113" marT="35056" marB="35056"/>
                </a:tc>
                <a:extLst>
                  <a:ext uri="{0D108BD9-81ED-4DB2-BD59-A6C34878D82A}">
                    <a16:rowId xmlns:a16="http://schemas.microsoft.com/office/drawing/2014/main" val="2298897335"/>
                  </a:ext>
                </a:extLst>
              </a:tr>
              <a:tr h="522875">
                <a:tc>
                  <a:txBody>
                    <a:bodyPr/>
                    <a:lstStyle/>
                    <a:p>
                      <a:r>
                        <a:rPr lang="en-US" sz="1400"/>
                        <a:t>Random Forest</a:t>
                      </a:r>
                    </a:p>
                  </a:txBody>
                  <a:tcPr marL="70113" marR="70113" marT="35056" marB="35056"/>
                </a:tc>
                <a:tc>
                  <a:txBody>
                    <a:bodyPr/>
                    <a:lstStyle/>
                    <a:p>
                      <a:r>
                        <a:rPr lang="en-US" sz="1400"/>
                        <a:t>Same as bagging, but adds random subset of features at each split</a:t>
                      </a:r>
                    </a:p>
                  </a:txBody>
                  <a:tcPr marL="70113" marR="70113" marT="35056" marB="35056"/>
                </a:tc>
                <a:tc>
                  <a:txBody>
                    <a:bodyPr/>
                    <a:lstStyle/>
                    <a:p>
                      <a:r>
                        <a:rPr lang="en-US" sz="1400"/>
                        <a:t>Improves generalization. Cannot overfit</a:t>
                      </a:r>
                    </a:p>
                  </a:txBody>
                  <a:tcPr marL="70113" marR="70113" marT="35056" marB="35056"/>
                </a:tc>
                <a:tc>
                  <a:txBody>
                    <a:bodyPr/>
                    <a:lstStyle/>
                    <a:p>
                      <a:r>
                        <a:rPr lang="en-US" sz="1400"/>
                        <a:t>Less interpretable due to many trees</a:t>
                      </a:r>
                    </a:p>
                  </a:txBody>
                  <a:tcPr marL="70113" marR="70113" marT="35056" marB="35056"/>
                </a:tc>
                <a:extLst>
                  <a:ext uri="{0D108BD9-81ED-4DB2-BD59-A6C34878D82A}">
                    <a16:rowId xmlns:a16="http://schemas.microsoft.com/office/drawing/2014/main" val="2460295462"/>
                  </a:ext>
                </a:extLst>
              </a:tr>
              <a:tr h="522875">
                <a:tc>
                  <a:txBody>
                    <a:bodyPr/>
                    <a:lstStyle/>
                    <a:p>
                      <a:r>
                        <a:rPr lang="en-US" sz="1400"/>
                        <a:t>Gradient Boosting</a:t>
                      </a:r>
                    </a:p>
                  </a:txBody>
                  <a:tcPr marL="70113" marR="70113" marT="35056" marB="35056"/>
                </a:tc>
                <a:tc>
                  <a:txBody>
                    <a:bodyPr/>
                    <a:lstStyle/>
                    <a:p>
                      <a:r>
                        <a:rPr lang="en-US" sz="1400"/>
                        <a:t>Train shallow trees in sequence where each corrects previous one’s errors</a:t>
                      </a:r>
                    </a:p>
                  </a:txBody>
                  <a:tcPr marL="70113" marR="70113" marT="35056" marB="35056"/>
                </a:tc>
                <a:tc>
                  <a:txBody>
                    <a:bodyPr/>
                    <a:lstStyle/>
                    <a:p>
                      <a:r>
                        <a:rPr lang="en-US" sz="1400" dirty="0"/>
                        <a:t>Reduces bias through sequential learning</a:t>
                      </a:r>
                    </a:p>
                  </a:txBody>
                  <a:tcPr marL="70113" marR="70113" marT="35056" marB="35056"/>
                </a:tc>
                <a:tc>
                  <a:txBody>
                    <a:bodyPr/>
                    <a:lstStyle/>
                    <a:p>
                      <a:r>
                        <a:rPr lang="en-US" sz="1400" dirty="0"/>
                        <a:t>Sensitive to noise and overfitting if learning rate is too high</a:t>
                      </a:r>
                    </a:p>
                  </a:txBody>
                  <a:tcPr marL="70113" marR="70113" marT="35056" marB="35056"/>
                </a:tc>
                <a:extLst>
                  <a:ext uri="{0D108BD9-81ED-4DB2-BD59-A6C34878D82A}">
                    <a16:rowId xmlns:a16="http://schemas.microsoft.com/office/drawing/2014/main" val="2546598553"/>
                  </a:ext>
                </a:extLst>
              </a:tr>
              <a:tr h="315625">
                <a:tc>
                  <a:txBody>
                    <a:bodyPr/>
                    <a:lstStyle/>
                    <a:p>
                      <a:r>
                        <a:rPr lang="en-US" sz="1400"/>
                        <a:t>XGBoost</a:t>
                      </a:r>
                    </a:p>
                  </a:txBody>
                  <a:tcPr marL="70113" marR="70113" marT="35056" marB="35056"/>
                </a:tc>
                <a:tc>
                  <a:txBody>
                    <a:bodyPr/>
                    <a:lstStyle/>
                    <a:p>
                      <a:r>
                        <a:rPr lang="en-US" sz="1400" dirty="0"/>
                        <a:t>Extension of gradient boosting with regularization, parallelized trees, and missing value handling</a:t>
                      </a:r>
                    </a:p>
                  </a:txBody>
                  <a:tcPr marL="70113" marR="70113" marT="35056" marB="35056"/>
                </a:tc>
                <a:tc>
                  <a:txBody>
                    <a:bodyPr/>
                    <a:lstStyle/>
                    <a:p>
                      <a:r>
                        <a:rPr lang="en-US" sz="1400" dirty="0"/>
                        <a:t>Accurate and handles overfitting well</a:t>
                      </a:r>
                    </a:p>
                  </a:txBody>
                  <a:tcPr marL="70113" marR="70113" marT="35056" marB="35056"/>
                </a:tc>
                <a:tc>
                  <a:txBody>
                    <a:bodyPr/>
                    <a:lstStyle/>
                    <a:p>
                      <a:r>
                        <a:rPr lang="en-US" sz="1400" dirty="0"/>
                        <a:t>Complex tuning and difficult to interpret</a:t>
                      </a:r>
                    </a:p>
                  </a:txBody>
                  <a:tcPr marL="70113" marR="70113" marT="35056" marB="35056"/>
                </a:tc>
                <a:extLst>
                  <a:ext uri="{0D108BD9-81ED-4DB2-BD59-A6C34878D82A}">
                    <a16:rowId xmlns:a16="http://schemas.microsoft.com/office/drawing/2014/main" val="1356562545"/>
                  </a:ext>
                </a:extLst>
              </a:tr>
            </a:tbl>
          </a:graphicData>
        </a:graphic>
      </p:graphicFrame>
    </p:spTree>
    <p:extLst>
      <p:ext uri="{BB962C8B-B14F-4D97-AF65-F5344CB8AC3E}">
        <p14:creationId xmlns:p14="http://schemas.microsoft.com/office/powerpoint/2010/main" val="8788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CFF57-909F-1C14-D35A-CF1606582CEB}"/>
              </a:ext>
            </a:extLst>
          </p:cNvPr>
          <p:cNvSpPr>
            <a:spLocks noGrp="1"/>
          </p:cNvSpPr>
          <p:nvPr>
            <p:ph type="title"/>
          </p:nvPr>
        </p:nvSpPr>
        <p:spPr>
          <a:xfrm>
            <a:off x="914400" y="1371600"/>
            <a:ext cx="10360152" cy="1139911"/>
          </a:xfrm>
        </p:spPr>
        <p:txBody>
          <a:bodyPr>
            <a:normAutofit/>
          </a:bodyPr>
          <a:lstStyle/>
          <a:p>
            <a:r>
              <a:rPr lang="en-US" dirty="0"/>
              <a:t>Methodology</a:t>
            </a:r>
          </a:p>
        </p:txBody>
      </p:sp>
      <p:cxnSp>
        <p:nvCxnSpPr>
          <p:cNvPr id="49" name="Straight Connector 48">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F8BE141-D2D3-C22D-F938-55FFF4C23B57}"/>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6</a:t>
            </a:fld>
            <a:endParaRPr lang="en-US"/>
          </a:p>
        </p:txBody>
      </p:sp>
      <p:graphicFrame>
        <p:nvGraphicFramePr>
          <p:cNvPr id="5" name="Content Placeholder 2">
            <a:extLst>
              <a:ext uri="{FF2B5EF4-FFF2-40B4-BE49-F238E27FC236}">
                <a16:creationId xmlns:a16="http://schemas.microsoft.com/office/drawing/2014/main" id="{7A8B4DD6-7F08-E56B-B587-0ACA13204FCA}"/>
              </a:ext>
            </a:extLst>
          </p:cNvPr>
          <p:cNvGraphicFramePr>
            <a:graphicFrameLocks noGrp="1"/>
          </p:cNvGraphicFramePr>
          <p:nvPr>
            <p:ph idx="1"/>
            <p:extLst>
              <p:ext uri="{D42A27DB-BD31-4B8C-83A1-F6EECF244321}">
                <p14:modId xmlns:p14="http://schemas.microsoft.com/office/powerpoint/2010/main" val="2260610042"/>
              </p:ext>
            </p:extLst>
          </p:nvPr>
        </p:nvGraphicFramePr>
        <p:xfrm>
          <a:off x="363794" y="2054613"/>
          <a:ext cx="11444747" cy="4405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18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67014-D8FC-7390-6FEC-545E195D56C5}"/>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B869B-9597-763F-21C9-5905CAE139E6}"/>
              </a:ext>
            </a:extLst>
          </p:cNvPr>
          <p:cNvSpPr>
            <a:spLocks noGrp="1"/>
          </p:cNvSpPr>
          <p:nvPr>
            <p:ph type="title"/>
          </p:nvPr>
        </p:nvSpPr>
        <p:spPr>
          <a:xfrm>
            <a:off x="640079" y="570750"/>
            <a:ext cx="10890929" cy="1387934"/>
          </a:xfrm>
        </p:spPr>
        <p:txBody>
          <a:bodyPr anchor="b">
            <a:normAutofit/>
          </a:bodyPr>
          <a:lstStyle/>
          <a:p>
            <a:r>
              <a:rPr lang="en-US"/>
              <a:t>Binary Classification Results</a:t>
            </a:r>
          </a:p>
        </p:txBody>
      </p:sp>
      <p:cxnSp>
        <p:nvCxnSpPr>
          <p:cNvPr id="24" name="Straight Connector 23">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A0EFE7E0-BB30-AF0B-EA7C-2A15EA060336}"/>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7</a:t>
            </a:fld>
            <a:endParaRPr lang="en-US"/>
          </a:p>
        </p:txBody>
      </p:sp>
      <p:graphicFrame>
        <p:nvGraphicFramePr>
          <p:cNvPr id="14" name="Content Placeholder 13">
            <a:extLst>
              <a:ext uri="{FF2B5EF4-FFF2-40B4-BE49-F238E27FC236}">
                <a16:creationId xmlns:a16="http://schemas.microsoft.com/office/drawing/2014/main" id="{B9546964-D818-27B3-4DBA-4336D6676C5D}"/>
              </a:ext>
            </a:extLst>
          </p:cNvPr>
          <p:cNvGraphicFramePr>
            <a:graphicFrameLocks noGrp="1"/>
          </p:cNvGraphicFramePr>
          <p:nvPr>
            <p:ph idx="1"/>
            <p:extLst>
              <p:ext uri="{D42A27DB-BD31-4B8C-83A1-F6EECF244321}">
                <p14:modId xmlns:p14="http://schemas.microsoft.com/office/powerpoint/2010/main" val="4039775859"/>
              </p:ext>
            </p:extLst>
          </p:nvPr>
        </p:nvGraphicFramePr>
        <p:xfrm>
          <a:off x="1013287" y="2559050"/>
          <a:ext cx="10144517" cy="3738865"/>
        </p:xfrm>
        <a:graphic>
          <a:graphicData uri="http://schemas.openxmlformats.org/drawingml/2006/table">
            <a:tbl>
              <a:tblPr firstRow="1" bandRow="1">
                <a:tableStyleId>{5C22544A-7EE6-4342-B048-85BDC9FD1C3A}</a:tableStyleId>
              </a:tblPr>
              <a:tblGrid>
                <a:gridCol w="1571261">
                  <a:extLst>
                    <a:ext uri="{9D8B030D-6E8A-4147-A177-3AD203B41FA5}">
                      <a16:colId xmlns:a16="http://schemas.microsoft.com/office/drawing/2014/main" val="3368357862"/>
                    </a:ext>
                  </a:extLst>
                </a:gridCol>
                <a:gridCol w="1219486">
                  <a:extLst>
                    <a:ext uri="{9D8B030D-6E8A-4147-A177-3AD203B41FA5}">
                      <a16:colId xmlns:a16="http://schemas.microsoft.com/office/drawing/2014/main" val="118088368"/>
                    </a:ext>
                  </a:extLst>
                </a:gridCol>
                <a:gridCol w="1655017">
                  <a:extLst>
                    <a:ext uri="{9D8B030D-6E8A-4147-A177-3AD203B41FA5}">
                      <a16:colId xmlns:a16="http://schemas.microsoft.com/office/drawing/2014/main" val="502612973"/>
                    </a:ext>
                  </a:extLst>
                </a:gridCol>
                <a:gridCol w="1655017">
                  <a:extLst>
                    <a:ext uri="{9D8B030D-6E8A-4147-A177-3AD203B41FA5}">
                      <a16:colId xmlns:a16="http://schemas.microsoft.com/office/drawing/2014/main" val="1944276556"/>
                    </a:ext>
                  </a:extLst>
                </a:gridCol>
                <a:gridCol w="1252989">
                  <a:extLst>
                    <a:ext uri="{9D8B030D-6E8A-4147-A177-3AD203B41FA5}">
                      <a16:colId xmlns:a16="http://schemas.microsoft.com/office/drawing/2014/main" val="3216139937"/>
                    </a:ext>
                  </a:extLst>
                </a:gridCol>
                <a:gridCol w="1202735">
                  <a:extLst>
                    <a:ext uri="{9D8B030D-6E8A-4147-A177-3AD203B41FA5}">
                      <a16:colId xmlns:a16="http://schemas.microsoft.com/office/drawing/2014/main" val="3748864580"/>
                    </a:ext>
                  </a:extLst>
                </a:gridCol>
                <a:gridCol w="1588012">
                  <a:extLst>
                    <a:ext uri="{9D8B030D-6E8A-4147-A177-3AD203B41FA5}">
                      <a16:colId xmlns:a16="http://schemas.microsoft.com/office/drawing/2014/main" val="3346956763"/>
                    </a:ext>
                  </a:extLst>
                </a:gridCol>
              </a:tblGrid>
              <a:tr h="892503">
                <a:tc>
                  <a:txBody>
                    <a:bodyPr/>
                    <a:lstStyle/>
                    <a:p>
                      <a:r>
                        <a:rPr lang="en-US" sz="2400"/>
                        <a:t>Model</a:t>
                      </a:r>
                    </a:p>
                  </a:txBody>
                  <a:tcPr marL="120608" marR="120608" marT="60304" marB="60304"/>
                </a:tc>
                <a:tc>
                  <a:txBody>
                    <a:bodyPr/>
                    <a:lstStyle/>
                    <a:p>
                      <a:r>
                        <a:rPr lang="en-US" sz="2400"/>
                        <a:t>Class</a:t>
                      </a:r>
                    </a:p>
                  </a:txBody>
                  <a:tcPr marL="120608" marR="120608" marT="60304" marB="60304"/>
                </a:tc>
                <a:tc>
                  <a:txBody>
                    <a:bodyPr/>
                    <a:lstStyle/>
                    <a:p>
                      <a:r>
                        <a:rPr lang="en-US" sz="2400"/>
                        <a:t>Accuracy</a:t>
                      </a:r>
                    </a:p>
                  </a:txBody>
                  <a:tcPr marL="120608" marR="120608" marT="60304" marB="60304"/>
                </a:tc>
                <a:tc>
                  <a:txBody>
                    <a:bodyPr/>
                    <a:lstStyle/>
                    <a:p>
                      <a:r>
                        <a:rPr lang="en-US" sz="2400"/>
                        <a:t>Precision</a:t>
                      </a:r>
                    </a:p>
                  </a:txBody>
                  <a:tcPr marL="120608" marR="120608" marT="60304" marB="60304"/>
                </a:tc>
                <a:tc>
                  <a:txBody>
                    <a:bodyPr/>
                    <a:lstStyle/>
                    <a:p>
                      <a:r>
                        <a:rPr lang="en-US" sz="2400"/>
                        <a:t>Recall</a:t>
                      </a:r>
                    </a:p>
                  </a:txBody>
                  <a:tcPr marL="120608" marR="120608" marT="60304" marB="60304"/>
                </a:tc>
                <a:tc>
                  <a:txBody>
                    <a:bodyPr/>
                    <a:lstStyle/>
                    <a:p>
                      <a:r>
                        <a:rPr lang="en-US" sz="2400"/>
                        <a:t>F1-Score</a:t>
                      </a:r>
                    </a:p>
                  </a:txBody>
                  <a:tcPr marL="120608" marR="120608" marT="60304" marB="60304"/>
                </a:tc>
                <a:tc>
                  <a:txBody>
                    <a:bodyPr/>
                    <a:lstStyle/>
                    <a:p>
                      <a:r>
                        <a:rPr lang="en-US" sz="2400" dirty="0"/>
                        <a:t>Samples</a:t>
                      </a:r>
                    </a:p>
                  </a:txBody>
                  <a:tcPr marL="120608" marR="120608" marT="60304" marB="60304"/>
                </a:tc>
                <a:extLst>
                  <a:ext uri="{0D108BD9-81ED-4DB2-BD59-A6C34878D82A}">
                    <a16:rowId xmlns:a16="http://schemas.microsoft.com/office/drawing/2014/main" val="2777716675"/>
                  </a:ext>
                </a:extLst>
              </a:tr>
              <a:tr h="892503">
                <a:tc>
                  <a:txBody>
                    <a:bodyPr/>
                    <a:lstStyle/>
                    <a:p>
                      <a:r>
                        <a:rPr lang="en-US" sz="2400"/>
                        <a:t>Decision Tree</a:t>
                      </a:r>
                    </a:p>
                  </a:txBody>
                  <a:tcPr marL="120608" marR="120608" marT="60304" marB="60304"/>
                </a:tc>
                <a:tc>
                  <a:txBody>
                    <a:bodyPr/>
                    <a:lstStyle/>
                    <a:p>
                      <a:r>
                        <a:rPr lang="en-US" sz="2400"/>
                        <a:t>Never Used</a:t>
                      </a:r>
                    </a:p>
                  </a:txBody>
                  <a:tcPr marL="120608" marR="120608" marT="60304" marB="60304"/>
                </a:tc>
                <a:tc>
                  <a:txBody>
                    <a:bodyPr/>
                    <a:lstStyle/>
                    <a:p>
                      <a:r>
                        <a:rPr lang="en-US" sz="2400" dirty="0"/>
                        <a:t>0.87</a:t>
                      </a:r>
                    </a:p>
                  </a:txBody>
                  <a:tcPr marL="120608" marR="120608" marT="60304" marB="60304"/>
                </a:tc>
                <a:tc>
                  <a:txBody>
                    <a:bodyPr/>
                    <a:lstStyle/>
                    <a:p>
                      <a:r>
                        <a:rPr lang="en-US" sz="2400" dirty="0"/>
                        <a:t>0.89</a:t>
                      </a:r>
                    </a:p>
                  </a:txBody>
                  <a:tcPr marL="120608" marR="120608" marT="60304" marB="60304"/>
                </a:tc>
                <a:tc>
                  <a:txBody>
                    <a:bodyPr/>
                    <a:lstStyle/>
                    <a:p>
                      <a:r>
                        <a:rPr lang="en-US" sz="2400" dirty="0"/>
                        <a:t>0.96</a:t>
                      </a:r>
                    </a:p>
                  </a:txBody>
                  <a:tcPr marL="120608" marR="120608" marT="60304" marB="60304"/>
                </a:tc>
                <a:tc>
                  <a:txBody>
                    <a:bodyPr/>
                    <a:lstStyle/>
                    <a:p>
                      <a:r>
                        <a:rPr lang="en-US" sz="2400" dirty="0"/>
                        <a:t>0.93</a:t>
                      </a:r>
                    </a:p>
                  </a:txBody>
                  <a:tcPr marL="120608" marR="120608" marT="60304" marB="60304"/>
                </a:tc>
                <a:tc>
                  <a:txBody>
                    <a:bodyPr/>
                    <a:lstStyle/>
                    <a:p>
                      <a:r>
                        <a:rPr lang="en-US" sz="2400" dirty="0"/>
                        <a:t>1149</a:t>
                      </a:r>
                    </a:p>
                  </a:txBody>
                  <a:tcPr marL="120608" marR="120608" marT="60304" marB="60304"/>
                </a:tc>
                <a:extLst>
                  <a:ext uri="{0D108BD9-81ED-4DB2-BD59-A6C34878D82A}">
                    <a16:rowId xmlns:a16="http://schemas.microsoft.com/office/drawing/2014/main" val="1779465877"/>
                  </a:ext>
                </a:extLst>
              </a:tr>
              <a:tr h="530678">
                <a:tc>
                  <a:txBody>
                    <a:bodyPr/>
                    <a:lstStyle/>
                    <a:p>
                      <a:endParaRPr lang="en-US" sz="2400"/>
                    </a:p>
                  </a:txBody>
                  <a:tcPr marL="120608" marR="120608" marT="60304" marB="60304"/>
                </a:tc>
                <a:tc>
                  <a:txBody>
                    <a:bodyPr/>
                    <a:lstStyle/>
                    <a:p>
                      <a:r>
                        <a:rPr lang="en-US" sz="2400"/>
                        <a:t>Used</a:t>
                      </a:r>
                    </a:p>
                  </a:txBody>
                  <a:tcPr marL="120608" marR="120608" marT="60304" marB="60304"/>
                </a:tc>
                <a:tc>
                  <a:txBody>
                    <a:bodyPr/>
                    <a:lstStyle/>
                    <a:p>
                      <a:endParaRPr lang="en-US" sz="2400" dirty="0"/>
                    </a:p>
                  </a:txBody>
                  <a:tcPr marL="120608" marR="120608" marT="60304" marB="60304"/>
                </a:tc>
                <a:tc>
                  <a:txBody>
                    <a:bodyPr/>
                    <a:lstStyle/>
                    <a:p>
                      <a:r>
                        <a:rPr lang="en-US" sz="2400" dirty="0"/>
                        <a:t>0.54</a:t>
                      </a:r>
                    </a:p>
                  </a:txBody>
                  <a:tcPr marL="120608" marR="120608" marT="60304" marB="60304"/>
                </a:tc>
                <a:tc>
                  <a:txBody>
                    <a:bodyPr/>
                    <a:lstStyle/>
                    <a:p>
                      <a:r>
                        <a:rPr lang="en-US" sz="2400" dirty="0"/>
                        <a:t>0.28</a:t>
                      </a:r>
                    </a:p>
                  </a:txBody>
                  <a:tcPr marL="120608" marR="120608" marT="60304" marB="60304"/>
                </a:tc>
                <a:tc>
                  <a:txBody>
                    <a:bodyPr/>
                    <a:lstStyle/>
                    <a:p>
                      <a:r>
                        <a:rPr lang="en-US" sz="2400" dirty="0"/>
                        <a:t>0.37</a:t>
                      </a:r>
                    </a:p>
                  </a:txBody>
                  <a:tcPr marL="120608" marR="120608" marT="60304" marB="60304"/>
                </a:tc>
                <a:tc>
                  <a:txBody>
                    <a:bodyPr/>
                    <a:lstStyle/>
                    <a:p>
                      <a:r>
                        <a:rPr lang="en-US" sz="2400" dirty="0"/>
                        <a:t>184</a:t>
                      </a:r>
                    </a:p>
                  </a:txBody>
                  <a:tcPr marL="120608" marR="120608" marT="60304" marB="60304"/>
                </a:tc>
                <a:extLst>
                  <a:ext uri="{0D108BD9-81ED-4DB2-BD59-A6C34878D82A}">
                    <a16:rowId xmlns:a16="http://schemas.microsoft.com/office/drawing/2014/main" val="1505452115"/>
                  </a:ext>
                </a:extLst>
              </a:tr>
              <a:tr h="892503">
                <a:tc>
                  <a:txBody>
                    <a:bodyPr/>
                    <a:lstStyle/>
                    <a:p>
                      <a:r>
                        <a:rPr lang="en-US" sz="2400"/>
                        <a:t>Bagging</a:t>
                      </a:r>
                    </a:p>
                  </a:txBody>
                  <a:tcPr marL="120608" marR="120608" marT="60304" marB="60304"/>
                </a:tc>
                <a:tc>
                  <a:txBody>
                    <a:bodyPr/>
                    <a:lstStyle/>
                    <a:p>
                      <a:r>
                        <a:rPr lang="en-US" sz="2400"/>
                        <a:t>Never Used</a:t>
                      </a:r>
                    </a:p>
                  </a:txBody>
                  <a:tcPr marL="120608" marR="120608" marT="60304" marB="60304"/>
                </a:tc>
                <a:tc>
                  <a:txBody>
                    <a:bodyPr/>
                    <a:lstStyle/>
                    <a:p>
                      <a:r>
                        <a:rPr lang="en-US" sz="2400" dirty="0"/>
                        <a:t>0.87</a:t>
                      </a:r>
                    </a:p>
                  </a:txBody>
                  <a:tcPr marL="120608" marR="120608" marT="60304" marB="60304"/>
                </a:tc>
                <a:tc>
                  <a:txBody>
                    <a:bodyPr/>
                    <a:lstStyle/>
                    <a:p>
                      <a:r>
                        <a:rPr lang="en-US" sz="2400" dirty="0"/>
                        <a:t>0.90</a:t>
                      </a:r>
                    </a:p>
                  </a:txBody>
                  <a:tcPr marL="120608" marR="120608" marT="60304" marB="60304"/>
                </a:tc>
                <a:tc>
                  <a:txBody>
                    <a:bodyPr/>
                    <a:lstStyle/>
                    <a:p>
                      <a:r>
                        <a:rPr lang="en-US" sz="2400" dirty="0"/>
                        <a:t>0.95</a:t>
                      </a:r>
                    </a:p>
                  </a:txBody>
                  <a:tcPr marL="120608" marR="120608" marT="60304" marB="60304"/>
                </a:tc>
                <a:tc>
                  <a:txBody>
                    <a:bodyPr/>
                    <a:lstStyle/>
                    <a:p>
                      <a:r>
                        <a:rPr lang="en-US" sz="2400" dirty="0"/>
                        <a:t>0.92</a:t>
                      </a:r>
                    </a:p>
                  </a:txBody>
                  <a:tcPr marL="120608" marR="120608" marT="60304" marB="60304"/>
                </a:tc>
                <a:tc>
                  <a:txBody>
                    <a:bodyPr/>
                    <a:lstStyle/>
                    <a:p>
                      <a:r>
                        <a:rPr lang="en-US" sz="2400" dirty="0"/>
                        <a:t>1149</a:t>
                      </a:r>
                    </a:p>
                  </a:txBody>
                  <a:tcPr marL="120608" marR="120608" marT="60304" marB="60304"/>
                </a:tc>
                <a:extLst>
                  <a:ext uri="{0D108BD9-81ED-4DB2-BD59-A6C34878D82A}">
                    <a16:rowId xmlns:a16="http://schemas.microsoft.com/office/drawing/2014/main" val="3902795263"/>
                  </a:ext>
                </a:extLst>
              </a:tr>
              <a:tr h="530678">
                <a:tc>
                  <a:txBody>
                    <a:bodyPr/>
                    <a:lstStyle/>
                    <a:p>
                      <a:endParaRPr lang="en-US" sz="2400"/>
                    </a:p>
                  </a:txBody>
                  <a:tcPr marL="120608" marR="120608" marT="60304" marB="60304"/>
                </a:tc>
                <a:tc>
                  <a:txBody>
                    <a:bodyPr/>
                    <a:lstStyle/>
                    <a:p>
                      <a:r>
                        <a:rPr lang="en-US" sz="2400"/>
                        <a:t>Used</a:t>
                      </a:r>
                    </a:p>
                  </a:txBody>
                  <a:tcPr marL="120608" marR="120608" marT="60304" marB="60304"/>
                </a:tc>
                <a:tc>
                  <a:txBody>
                    <a:bodyPr/>
                    <a:lstStyle/>
                    <a:p>
                      <a:endParaRPr lang="en-US" sz="2400" dirty="0"/>
                    </a:p>
                  </a:txBody>
                  <a:tcPr marL="120608" marR="120608" marT="60304" marB="60304"/>
                </a:tc>
                <a:tc>
                  <a:txBody>
                    <a:bodyPr/>
                    <a:lstStyle/>
                    <a:p>
                      <a:r>
                        <a:rPr lang="en-US" sz="2400" dirty="0"/>
                        <a:t>0.52</a:t>
                      </a:r>
                    </a:p>
                  </a:txBody>
                  <a:tcPr marL="120608" marR="120608" marT="60304" marB="60304"/>
                </a:tc>
                <a:tc>
                  <a:txBody>
                    <a:bodyPr/>
                    <a:lstStyle/>
                    <a:p>
                      <a:r>
                        <a:rPr lang="en-US" sz="2400" dirty="0"/>
                        <a:t>0.33</a:t>
                      </a:r>
                    </a:p>
                  </a:txBody>
                  <a:tcPr marL="120608" marR="120608" marT="60304" marB="60304"/>
                </a:tc>
                <a:tc>
                  <a:txBody>
                    <a:bodyPr/>
                    <a:lstStyle/>
                    <a:p>
                      <a:r>
                        <a:rPr lang="en-US" sz="2400" dirty="0"/>
                        <a:t>0.40</a:t>
                      </a:r>
                    </a:p>
                  </a:txBody>
                  <a:tcPr marL="120608" marR="120608" marT="60304" marB="60304"/>
                </a:tc>
                <a:tc>
                  <a:txBody>
                    <a:bodyPr/>
                    <a:lstStyle/>
                    <a:p>
                      <a:r>
                        <a:rPr lang="en-US" sz="2400" dirty="0"/>
                        <a:t>184</a:t>
                      </a:r>
                    </a:p>
                  </a:txBody>
                  <a:tcPr marL="120608" marR="120608" marT="60304" marB="60304"/>
                </a:tc>
                <a:extLst>
                  <a:ext uri="{0D108BD9-81ED-4DB2-BD59-A6C34878D82A}">
                    <a16:rowId xmlns:a16="http://schemas.microsoft.com/office/drawing/2014/main" val="3793748114"/>
                  </a:ext>
                </a:extLst>
              </a:tr>
            </a:tbl>
          </a:graphicData>
        </a:graphic>
      </p:graphicFrame>
    </p:spTree>
    <p:extLst>
      <p:ext uri="{BB962C8B-B14F-4D97-AF65-F5344CB8AC3E}">
        <p14:creationId xmlns:p14="http://schemas.microsoft.com/office/powerpoint/2010/main" val="19584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7D220-0481-672E-F793-1FB2EAE716DC}"/>
              </a:ext>
            </a:extLst>
          </p:cNvPr>
          <p:cNvSpPr>
            <a:spLocks noGrp="1"/>
          </p:cNvSpPr>
          <p:nvPr>
            <p:ph type="title"/>
          </p:nvPr>
        </p:nvSpPr>
        <p:spPr>
          <a:xfrm>
            <a:off x="992570" y="1171145"/>
            <a:ext cx="10168106" cy="955515"/>
          </a:xfrm>
        </p:spPr>
        <p:txBody>
          <a:bodyPr vert="horz" lIns="91440" tIns="45720" rIns="91440" bIns="45720" rtlCol="0" anchor="t">
            <a:normAutofit fontScale="90000"/>
          </a:bodyPr>
          <a:lstStyle/>
          <a:p>
            <a:pPr algn="ctr"/>
            <a:r>
              <a:rPr lang="en-US" sz="4400"/>
              <a:t>Binary Classification Feature Importance</a:t>
            </a:r>
            <a:endParaRPr lang="en-US" sz="4400" dirty="0"/>
          </a:p>
        </p:txBody>
      </p:sp>
      <p:cxnSp>
        <p:nvCxnSpPr>
          <p:cNvPr id="17" name="Straight Connector 16">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77D97EB-DFC0-8B8A-55AD-89F32631221C}"/>
              </a:ext>
            </a:extLst>
          </p:cNvPr>
          <p:cNvPicPr>
            <a:picLocks noChangeAspect="1"/>
          </p:cNvPicPr>
          <p:nvPr/>
        </p:nvPicPr>
        <p:blipFill>
          <a:blip r:embed="rId3"/>
          <a:srcRect/>
          <a:stretch/>
        </p:blipFill>
        <p:spPr>
          <a:xfrm>
            <a:off x="78986" y="2672074"/>
            <a:ext cx="5891759" cy="3508576"/>
          </a:xfrm>
          <a:prstGeom prst="rect">
            <a:avLst/>
          </a:prstGeom>
        </p:spPr>
      </p:pic>
      <p:pic>
        <p:nvPicPr>
          <p:cNvPr id="6" name="Content Placeholder 5">
            <a:extLst>
              <a:ext uri="{FF2B5EF4-FFF2-40B4-BE49-F238E27FC236}">
                <a16:creationId xmlns:a16="http://schemas.microsoft.com/office/drawing/2014/main" id="{A9CA8D8B-192A-6397-731E-8E7A47EC04AF}"/>
              </a:ext>
            </a:extLst>
          </p:cNvPr>
          <p:cNvPicPr>
            <a:picLocks noGrp="1" noChangeAspect="1"/>
          </p:cNvPicPr>
          <p:nvPr>
            <p:ph idx="1"/>
          </p:nvPr>
        </p:nvPicPr>
        <p:blipFill>
          <a:blip r:embed="rId4"/>
          <a:srcRect/>
          <a:stretch/>
        </p:blipFill>
        <p:spPr>
          <a:xfrm>
            <a:off x="6096001" y="2666200"/>
            <a:ext cx="5916512" cy="3520324"/>
          </a:xfrm>
          <a:prstGeom prst="rect">
            <a:avLst/>
          </a:prstGeom>
        </p:spPr>
      </p:pic>
      <p:sp>
        <p:nvSpPr>
          <p:cNvPr id="4" name="Slide Number Placeholder 3">
            <a:extLst>
              <a:ext uri="{FF2B5EF4-FFF2-40B4-BE49-F238E27FC236}">
                <a16:creationId xmlns:a16="http://schemas.microsoft.com/office/drawing/2014/main" id="{14E81720-848E-D2F4-2F49-5B22B061CD13}"/>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defTabSz="914400">
              <a:spcAft>
                <a:spcPts val="600"/>
              </a:spcAft>
            </a:pPr>
            <a:fld id="{70C12960-6E85-460F-B6E3-5B82CB31AF3D}" type="slidenum">
              <a:rPr lang="en-US" smtClean="0"/>
              <a:pPr defTabSz="914400">
                <a:spcAft>
                  <a:spcPts val="600"/>
                </a:spcAft>
              </a:pPr>
              <a:t>8</a:t>
            </a:fld>
            <a:endParaRPr lang="en-US"/>
          </a:p>
        </p:txBody>
      </p:sp>
    </p:spTree>
    <p:extLst>
      <p:ext uri="{BB962C8B-B14F-4D97-AF65-F5344CB8AC3E}">
        <p14:creationId xmlns:p14="http://schemas.microsoft.com/office/powerpoint/2010/main" val="5006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891CAE-4505-D4EF-289C-0C3A4000B2FF}"/>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D2559-F2DB-B615-1683-7399BD8F9EBB}"/>
              </a:ext>
            </a:extLst>
          </p:cNvPr>
          <p:cNvSpPr>
            <a:spLocks noGrp="1"/>
          </p:cNvSpPr>
          <p:nvPr>
            <p:ph type="title"/>
          </p:nvPr>
        </p:nvSpPr>
        <p:spPr>
          <a:xfrm>
            <a:off x="640079" y="570750"/>
            <a:ext cx="10890929" cy="1387934"/>
          </a:xfrm>
        </p:spPr>
        <p:txBody>
          <a:bodyPr anchor="b">
            <a:normAutofit/>
          </a:bodyPr>
          <a:lstStyle/>
          <a:p>
            <a:r>
              <a:rPr lang="en-US" dirty="0"/>
              <a:t>Multi-class Classification Results</a:t>
            </a:r>
          </a:p>
        </p:txBody>
      </p:sp>
      <p:cxnSp>
        <p:nvCxnSpPr>
          <p:cNvPr id="31" name="Straight Connector 3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6347355-0446-AC45-D874-A2C5C938FE54}"/>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9</a:t>
            </a:fld>
            <a:endParaRPr lang="en-US"/>
          </a:p>
        </p:txBody>
      </p:sp>
      <p:graphicFrame>
        <p:nvGraphicFramePr>
          <p:cNvPr id="14" name="Content Placeholder 13">
            <a:extLst>
              <a:ext uri="{FF2B5EF4-FFF2-40B4-BE49-F238E27FC236}">
                <a16:creationId xmlns:a16="http://schemas.microsoft.com/office/drawing/2014/main" id="{6EA1C66D-048D-31E4-8F3E-EDF4BCA02C11}"/>
              </a:ext>
            </a:extLst>
          </p:cNvPr>
          <p:cNvGraphicFramePr>
            <a:graphicFrameLocks noGrp="1"/>
          </p:cNvGraphicFramePr>
          <p:nvPr>
            <p:ph idx="1"/>
            <p:extLst>
              <p:ext uri="{D42A27DB-BD31-4B8C-83A1-F6EECF244321}">
                <p14:modId xmlns:p14="http://schemas.microsoft.com/office/powerpoint/2010/main" val="2532806671"/>
              </p:ext>
            </p:extLst>
          </p:nvPr>
        </p:nvGraphicFramePr>
        <p:xfrm>
          <a:off x="640079" y="2714162"/>
          <a:ext cx="10890933" cy="3428643"/>
        </p:xfrm>
        <a:graphic>
          <a:graphicData uri="http://schemas.openxmlformats.org/drawingml/2006/table">
            <a:tbl>
              <a:tblPr firstRow="1" bandRow="1">
                <a:tableStyleId>{5C22544A-7EE6-4342-B048-85BDC9FD1C3A}</a:tableStyleId>
              </a:tblPr>
              <a:tblGrid>
                <a:gridCol w="2170977">
                  <a:extLst>
                    <a:ext uri="{9D8B030D-6E8A-4147-A177-3AD203B41FA5}">
                      <a16:colId xmlns:a16="http://schemas.microsoft.com/office/drawing/2014/main" val="3368357862"/>
                    </a:ext>
                  </a:extLst>
                </a:gridCol>
                <a:gridCol w="1736255">
                  <a:extLst>
                    <a:ext uri="{9D8B030D-6E8A-4147-A177-3AD203B41FA5}">
                      <a16:colId xmlns:a16="http://schemas.microsoft.com/office/drawing/2014/main" val="118088368"/>
                    </a:ext>
                  </a:extLst>
                </a:gridCol>
                <a:gridCol w="1481081">
                  <a:extLst>
                    <a:ext uri="{9D8B030D-6E8A-4147-A177-3AD203B41FA5}">
                      <a16:colId xmlns:a16="http://schemas.microsoft.com/office/drawing/2014/main" val="502612973"/>
                    </a:ext>
                  </a:extLst>
                </a:gridCol>
                <a:gridCol w="1481081">
                  <a:extLst>
                    <a:ext uri="{9D8B030D-6E8A-4147-A177-3AD203B41FA5}">
                      <a16:colId xmlns:a16="http://schemas.microsoft.com/office/drawing/2014/main" val="1944276556"/>
                    </a:ext>
                  </a:extLst>
                </a:gridCol>
                <a:gridCol w="1121305">
                  <a:extLst>
                    <a:ext uri="{9D8B030D-6E8A-4147-A177-3AD203B41FA5}">
                      <a16:colId xmlns:a16="http://schemas.microsoft.com/office/drawing/2014/main" val="3216139937"/>
                    </a:ext>
                  </a:extLst>
                </a:gridCol>
                <a:gridCol w="1479116">
                  <a:extLst>
                    <a:ext uri="{9D8B030D-6E8A-4147-A177-3AD203B41FA5}">
                      <a16:colId xmlns:a16="http://schemas.microsoft.com/office/drawing/2014/main" val="3748864580"/>
                    </a:ext>
                  </a:extLst>
                </a:gridCol>
                <a:gridCol w="1421118">
                  <a:extLst>
                    <a:ext uri="{9D8B030D-6E8A-4147-A177-3AD203B41FA5}">
                      <a16:colId xmlns:a16="http://schemas.microsoft.com/office/drawing/2014/main" val="3346956763"/>
                    </a:ext>
                  </a:extLst>
                </a:gridCol>
              </a:tblGrid>
              <a:tr h="467985">
                <a:tc>
                  <a:txBody>
                    <a:bodyPr/>
                    <a:lstStyle/>
                    <a:p>
                      <a:r>
                        <a:rPr lang="en-US" sz="2100"/>
                        <a:t>Model</a:t>
                      </a:r>
                    </a:p>
                  </a:txBody>
                  <a:tcPr marL="107933" marR="107933" marT="53966" marB="53966"/>
                </a:tc>
                <a:tc>
                  <a:txBody>
                    <a:bodyPr/>
                    <a:lstStyle/>
                    <a:p>
                      <a:r>
                        <a:rPr lang="en-US" sz="2100" dirty="0"/>
                        <a:t>Class</a:t>
                      </a:r>
                    </a:p>
                  </a:txBody>
                  <a:tcPr marL="107933" marR="107933" marT="53966" marB="53966"/>
                </a:tc>
                <a:tc>
                  <a:txBody>
                    <a:bodyPr/>
                    <a:lstStyle/>
                    <a:p>
                      <a:r>
                        <a:rPr lang="en-US" sz="2100"/>
                        <a:t>Accuracy</a:t>
                      </a:r>
                    </a:p>
                  </a:txBody>
                  <a:tcPr marL="107933" marR="107933" marT="53966" marB="53966"/>
                </a:tc>
                <a:tc>
                  <a:txBody>
                    <a:bodyPr/>
                    <a:lstStyle/>
                    <a:p>
                      <a:r>
                        <a:rPr lang="en-US" sz="2100"/>
                        <a:t>Precision</a:t>
                      </a:r>
                    </a:p>
                  </a:txBody>
                  <a:tcPr marL="107933" marR="107933" marT="53966" marB="53966"/>
                </a:tc>
                <a:tc>
                  <a:txBody>
                    <a:bodyPr/>
                    <a:lstStyle/>
                    <a:p>
                      <a:r>
                        <a:rPr lang="en-US" sz="2100"/>
                        <a:t>Recall</a:t>
                      </a:r>
                    </a:p>
                  </a:txBody>
                  <a:tcPr marL="107933" marR="107933" marT="53966" marB="53966"/>
                </a:tc>
                <a:tc>
                  <a:txBody>
                    <a:bodyPr/>
                    <a:lstStyle/>
                    <a:p>
                      <a:r>
                        <a:rPr lang="en-US" sz="2100"/>
                        <a:t>F1-Score</a:t>
                      </a:r>
                    </a:p>
                  </a:txBody>
                  <a:tcPr marL="107933" marR="107933" marT="53966" marB="53966"/>
                </a:tc>
                <a:tc>
                  <a:txBody>
                    <a:bodyPr/>
                    <a:lstStyle/>
                    <a:p>
                      <a:r>
                        <a:rPr lang="en-US" sz="2100"/>
                        <a:t>Samples</a:t>
                      </a:r>
                    </a:p>
                  </a:txBody>
                  <a:tcPr marL="107933" marR="107933" marT="53966" marB="53966"/>
                </a:tc>
                <a:extLst>
                  <a:ext uri="{0D108BD9-81ED-4DB2-BD59-A6C34878D82A}">
                    <a16:rowId xmlns:a16="http://schemas.microsoft.com/office/drawing/2014/main" val="2777716675"/>
                  </a:ext>
                </a:extLst>
              </a:tr>
              <a:tr h="544359">
                <a:tc>
                  <a:txBody>
                    <a:bodyPr/>
                    <a:lstStyle/>
                    <a:p>
                      <a:r>
                        <a:rPr lang="en-US" sz="2100" dirty="0"/>
                        <a:t>Random Forest</a:t>
                      </a:r>
                    </a:p>
                  </a:txBody>
                  <a:tcPr marL="107933" marR="107933" marT="53966" marB="53966"/>
                </a:tc>
                <a:tc>
                  <a:txBody>
                    <a:bodyPr/>
                    <a:lstStyle/>
                    <a:p>
                      <a:r>
                        <a:rPr lang="en-US" sz="2100" dirty="0"/>
                        <a:t>Never</a:t>
                      </a:r>
                    </a:p>
                  </a:txBody>
                  <a:tcPr marL="107933" marR="107933" marT="53966" marB="53966"/>
                </a:tc>
                <a:tc>
                  <a:txBody>
                    <a:bodyPr/>
                    <a:lstStyle/>
                    <a:p>
                      <a:r>
                        <a:rPr lang="en-US" sz="2100" dirty="0"/>
                        <a:t>0.93</a:t>
                      </a:r>
                    </a:p>
                  </a:txBody>
                  <a:tcPr marL="107933" marR="107933" marT="53966" marB="53966"/>
                </a:tc>
                <a:tc>
                  <a:txBody>
                    <a:bodyPr/>
                    <a:lstStyle/>
                    <a:p>
                      <a:r>
                        <a:rPr lang="en-US" sz="2100" dirty="0"/>
                        <a:t>0.93</a:t>
                      </a:r>
                    </a:p>
                  </a:txBody>
                  <a:tcPr marL="107933" marR="107933" marT="53966" marB="53966"/>
                </a:tc>
                <a:tc>
                  <a:txBody>
                    <a:bodyPr/>
                    <a:lstStyle/>
                    <a:p>
                      <a:r>
                        <a:rPr lang="en-US" sz="2100" dirty="0"/>
                        <a:t>1.00</a:t>
                      </a:r>
                    </a:p>
                  </a:txBody>
                  <a:tcPr marL="107933" marR="107933" marT="53966" marB="53966"/>
                </a:tc>
                <a:tc>
                  <a:txBody>
                    <a:bodyPr/>
                    <a:lstStyle/>
                    <a:p>
                      <a:r>
                        <a:rPr lang="en-US" sz="2100" dirty="0"/>
                        <a:t>0.96</a:t>
                      </a:r>
                    </a:p>
                  </a:txBody>
                  <a:tcPr marL="107933" marR="107933" marT="53966" marB="53966"/>
                </a:tc>
                <a:tc>
                  <a:txBody>
                    <a:bodyPr/>
                    <a:lstStyle/>
                    <a:p>
                      <a:r>
                        <a:rPr lang="en-US" sz="2100" dirty="0"/>
                        <a:t>1241</a:t>
                      </a:r>
                    </a:p>
                  </a:txBody>
                  <a:tcPr marL="107933" marR="107933" marT="53966" marB="53966"/>
                </a:tc>
                <a:extLst>
                  <a:ext uri="{0D108BD9-81ED-4DB2-BD59-A6C34878D82A}">
                    <a16:rowId xmlns:a16="http://schemas.microsoft.com/office/drawing/2014/main" val="2860637076"/>
                  </a:ext>
                </a:extLst>
              </a:tr>
              <a:tr h="467985">
                <a:tc>
                  <a:txBody>
                    <a:bodyPr/>
                    <a:lstStyle/>
                    <a:p>
                      <a:endParaRPr lang="en-US" sz="2100" dirty="0"/>
                    </a:p>
                  </a:txBody>
                  <a:tcPr marL="107933" marR="107933" marT="53966" marB="53966"/>
                </a:tc>
                <a:tc>
                  <a:txBody>
                    <a:bodyPr/>
                    <a:lstStyle/>
                    <a:p>
                      <a:r>
                        <a:rPr lang="en-US" sz="2100" dirty="0"/>
                        <a:t>Sometimes</a:t>
                      </a:r>
                    </a:p>
                  </a:txBody>
                  <a:tcPr marL="107933" marR="107933" marT="53966" marB="53966"/>
                </a:tc>
                <a:tc>
                  <a:txBody>
                    <a:bodyPr/>
                    <a:lstStyle/>
                    <a:p>
                      <a:endParaRPr lang="en-US" sz="2100" dirty="0"/>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47</a:t>
                      </a:r>
                    </a:p>
                  </a:txBody>
                  <a:tcPr marL="107933" marR="107933" marT="53966" marB="53966"/>
                </a:tc>
                <a:extLst>
                  <a:ext uri="{0D108BD9-81ED-4DB2-BD59-A6C34878D82A}">
                    <a16:rowId xmlns:a16="http://schemas.microsoft.com/office/drawing/2014/main" val="1779465877"/>
                  </a:ext>
                </a:extLst>
              </a:tr>
              <a:tr h="467985">
                <a:tc>
                  <a:txBody>
                    <a:bodyPr/>
                    <a:lstStyle/>
                    <a:p>
                      <a:endParaRPr lang="en-US" sz="2100"/>
                    </a:p>
                  </a:txBody>
                  <a:tcPr marL="107933" marR="107933" marT="53966" marB="53966"/>
                </a:tc>
                <a:tc>
                  <a:txBody>
                    <a:bodyPr/>
                    <a:lstStyle/>
                    <a:p>
                      <a:r>
                        <a:rPr lang="en-US" sz="2100" dirty="0"/>
                        <a:t>Addict</a:t>
                      </a:r>
                    </a:p>
                  </a:txBody>
                  <a:tcPr marL="107933" marR="107933" marT="53966" marB="53966"/>
                </a:tc>
                <a:tc>
                  <a:txBody>
                    <a:bodyPr/>
                    <a:lstStyle/>
                    <a:p>
                      <a:endParaRPr lang="en-US" sz="2100" dirty="0"/>
                    </a:p>
                  </a:txBody>
                  <a:tcPr marL="107933" marR="107933" marT="53966" marB="53966"/>
                </a:tc>
                <a:tc>
                  <a:txBody>
                    <a:bodyPr/>
                    <a:lstStyle/>
                    <a:p>
                      <a:r>
                        <a:rPr lang="en-US" sz="2100" dirty="0"/>
                        <a:t>1.00</a:t>
                      </a:r>
                    </a:p>
                  </a:txBody>
                  <a:tcPr marL="107933" marR="107933" marT="53966" marB="53966"/>
                </a:tc>
                <a:tc>
                  <a:txBody>
                    <a:bodyPr/>
                    <a:lstStyle/>
                    <a:p>
                      <a:r>
                        <a:rPr lang="en-US" sz="2100" dirty="0"/>
                        <a:t>0.02</a:t>
                      </a:r>
                    </a:p>
                  </a:txBody>
                  <a:tcPr marL="107933" marR="107933" marT="53966" marB="53966"/>
                </a:tc>
                <a:tc>
                  <a:txBody>
                    <a:bodyPr/>
                    <a:lstStyle/>
                    <a:p>
                      <a:r>
                        <a:rPr lang="en-US" sz="2100" dirty="0"/>
                        <a:t>0.04</a:t>
                      </a:r>
                    </a:p>
                  </a:txBody>
                  <a:tcPr marL="107933" marR="107933" marT="53966" marB="53966"/>
                </a:tc>
                <a:tc>
                  <a:txBody>
                    <a:bodyPr/>
                    <a:lstStyle/>
                    <a:p>
                      <a:r>
                        <a:rPr lang="en-US" sz="2100" dirty="0"/>
                        <a:t>45</a:t>
                      </a:r>
                    </a:p>
                  </a:txBody>
                  <a:tcPr marL="107933" marR="107933" marT="53966" marB="53966"/>
                </a:tc>
                <a:extLst>
                  <a:ext uri="{0D108BD9-81ED-4DB2-BD59-A6C34878D82A}">
                    <a16:rowId xmlns:a16="http://schemas.microsoft.com/office/drawing/2014/main" val="1505452115"/>
                  </a:ext>
                </a:extLst>
              </a:tr>
              <a:tr h="467985">
                <a:tc>
                  <a:txBody>
                    <a:bodyPr/>
                    <a:lstStyle/>
                    <a:p>
                      <a:r>
                        <a:rPr lang="en-US" sz="2100" dirty="0"/>
                        <a:t>Decision Tree</a:t>
                      </a:r>
                    </a:p>
                  </a:txBody>
                  <a:tcPr marL="107933" marR="107933" marT="53966" marB="53966"/>
                </a:tc>
                <a:tc>
                  <a:txBody>
                    <a:bodyPr/>
                    <a:lstStyle/>
                    <a:p>
                      <a:r>
                        <a:rPr lang="en-US" sz="2100" dirty="0"/>
                        <a:t>Never</a:t>
                      </a:r>
                    </a:p>
                  </a:txBody>
                  <a:tcPr marL="107933" marR="107933" marT="53966" marB="53966"/>
                </a:tc>
                <a:tc>
                  <a:txBody>
                    <a:bodyPr/>
                    <a:lstStyle/>
                    <a:p>
                      <a:r>
                        <a:rPr lang="en-US" sz="2100" dirty="0"/>
                        <a:t>0.91</a:t>
                      </a:r>
                    </a:p>
                  </a:txBody>
                  <a:tcPr marL="107933" marR="107933" marT="53966" marB="53966"/>
                </a:tc>
                <a:tc>
                  <a:txBody>
                    <a:bodyPr/>
                    <a:lstStyle/>
                    <a:p>
                      <a:r>
                        <a:rPr lang="en-US" sz="2100" dirty="0"/>
                        <a:t>0.94</a:t>
                      </a:r>
                    </a:p>
                  </a:txBody>
                  <a:tcPr marL="107933" marR="107933" marT="53966" marB="53966"/>
                </a:tc>
                <a:tc>
                  <a:txBody>
                    <a:bodyPr/>
                    <a:lstStyle/>
                    <a:p>
                      <a:r>
                        <a:rPr lang="en-US" sz="2100" dirty="0"/>
                        <a:t>0.98</a:t>
                      </a:r>
                    </a:p>
                  </a:txBody>
                  <a:tcPr marL="107933" marR="107933" marT="53966" marB="53966"/>
                </a:tc>
                <a:tc>
                  <a:txBody>
                    <a:bodyPr/>
                    <a:lstStyle/>
                    <a:p>
                      <a:r>
                        <a:rPr lang="en-US" sz="2100" dirty="0"/>
                        <a:t>0.96</a:t>
                      </a:r>
                    </a:p>
                  </a:txBody>
                  <a:tcPr marL="107933" marR="107933" marT="53966" marB="53966"/>
                </a:tc>
                <a:tc>
                  <a:txBody>
                    <a:bodyPr/>
                    <a:lstStyle/>
                    <a:p>
                      <a:r>
                        <a:rPr lang="en-US" sz="2100" dirty="0"/>
                        <a:t>1241</a:t>
                      </a:r>
                    </a:p>
                  </a:txBody>
                  <a:tcPr marL="107933" marR="107933" marT="53966" marB="53966"/>
                </a:tc>
                <a:extLst>
                  <a:ext uri="{0D108BD9-81ED-4DB2-BD59-A6C34878D82A}">
                    <a16:rowId xmlns:a16="http://schemas.microsoft.com/office/drawing/2014/main" val="3902795263"/>
                  </a:ext>
                </a:extLst>
              </a:tr>
              <a:tr h="544359">
                <a:tc>
                  <a:txBody>
                    <a:bodyPr/>
                    <a:lstStyle/>
                    <a:p>
                      <a:endParaRPr lang="en-US" sz="2100"/>
                    </a:p>
                  </a:txBody>
                  <a:tcPr marL="107933" marR="107933" marT="53966" marB="53966"/>
                </a:tc>
                <a:tc>
                  <a:txBody>
                    <a:bodyPr/>
                    <a:lstStyle/>
                    <a:p>
                      <a:r>
                        <a:rPr lang="en-US" sz="2100" dirty="0"/>
                        <a:t>Sometimes</a:t>
                      </a:r>
                    </a:p>
                  </a:txBody>
                  <a:tcPr marL="107933" marR="107933" marT="53966" marB="53966"/>
                </a:tc>
                <a:tc>
                  <a:txBody>
                    <a:bodyPr/>
                    <a:lstStyle/>
                    <a:p>
                      <a:endParaRPr lang="en-US" sz="2100"/>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0.00</a:t>
                      </a:r>
                    </a:p>
                  </a:txBody>
                  <a:tcPr marL="107933" marR="107933" marT="53966" marB="53966"/>
                </a:tc>
                <a:tc>
                  <a:txBody>
                    <a:bodyPr/>
                    <a:lstStyle/>
                    <a:p>
                      <a:r>
                        <a:rPr lang="en-US" sz="2100" dirty="0"/>
                        <a:t>47</a:t>
                      </a:r>
                    </a:p>
                  </a:txBody>
                  <a:tcPr marL="107933" marR="107933" marT="53966" marB="53966"/>
                </a:tc>
                <a:extLst>
                  <a:ext uri="{0D108BD9-81ED-4DB2-BD59-A6C34878D82A}">
                    <a16:rowId xmlns:a16="http://schemas.microsoft.com/office/drawing/2014/main" val="858381829"/>
                  </a:ext>
                </a:extLst>
              </a:tr>
              <a:tr h="467985">
                <a:tc>
                  <a:txBody>
                    <a:bodyPr/>
                    <a:lstStyle/>
                    <a:p>
                      <a:endParaRPr lang="en-US" sz="2100"/>
                    </a:p>
                  </a:txBody>
                  <a:tcPr marL="107933" marR="107933" marT="53966" marB="53966"/>
                </a:tc>
                <a:tc>
                  <a:txBody>
                    <a:bodyPr/>
                    <a:lstStyle/>
                    <a:p>
                      <a:r>
                        <a:rPr lang="en-US" sz="2100" dirty="0"/>
                        <a:t>Addict</a:t>
                      </a:r>
                    </a:p>
                  </a:txBody>
                  <a:tcPr marL="107933" marR="107933" marT="53966" marB="53966"/>
                </a:tc>
                <a:tc>
                  <a:txBody>
                    <a:bodyPr/>
                    <a:lstStyle/>
                    <a:p>
                      <a:endParaRPr lang="en-US" sz="2100"/>
                    </a:p>
                  </a:txBody>
                  <a:tcPr marL="107933" marR="107933" marT="53966" marB="53966"/>
                </a:tc>
                <a:tc>
                  <a:txBody>
                    <a:bodyPr/>
                    <a:lstStyle/>
                    <a:p>
                      <a:r>
                        <a:rPr lang="en-US" sz="2100" dirty="0"/>
                        <a:t>0.22</a:t>
                      </a:r>
                    </a:p>
                  </a:txBody>
                  <a:tcPr marL="107933" marR="107933" marT="53966" marB="53966"/>
                </a:tc>
                <a:tc>
                  <a:txBody>
                    <a:bodyPr/>
                    <a:lstStyle/>
                    <a:p>
                      <a:r>
                        <a:rPr lang="en-US" sz="2100" dirty="0"/>
                        <a:t>0.13</a:t>
                      </a:r>
                    </a:p>
                  </a:txBody>
                  <a:tcPr marL="107933" marR="107933" marT="53966" marB="53966"/>
                </a:tc>
                <a:tc>
                  <a:txBody>
                    <a:bodyPr/>
                    <a:lstStyle/>
                    <a:p>
                      <a:r>
                        <a:rPr lang="en-US" sz="2100" dirty="0"/>
                        <a:t>0.17</a:t>
                      </a:r>
                    </a:p>
                  </a:txBody>
                  <a:tcPr marL="107933" marR="107933" marT="53966" marB="53966"/>
                </a:tc>
                <a:tc>
                  <a:txBody>
                    <a:bodyPr/>
                    <a:lstStyle/>
                    <a:p>
                      <a:r>
                        <a:rPr lang="en-US" sz="2100" dirty="0"/>
                        <a:t>45</a:t>
                      </a:r>
                    </a:p>
                  </a:txBody>
                  <a:tcPr marL="107933" marR="107933" marT="53966" marB="53966"/>
                </a:tc>
                <a:extLst>
                  <a:ext uri="{0D108BD9-81ED-4DB2-BD59-A6C34878D82A}">
                    <a16:rowId xmlns:a16="http://schemas.microsoft.com/office/drawing/2014/main" val="3793748114"/>
                  </a:ext>
                </a:extLst>
              </a:tr>
            </a:tbl>
          </a:graphicData>
        </a:graphic>
      </p:graphicFrame>
    </p:spTree>
    <p:extLst>
      <p:ext uri="{BB962C8B-B14F-4D97-AF65-F5344CB8AC3E}">
        <p14:creationId xmlns:p14="http://schemas.microsoft.com/office/powerpoint/2010/main" val="421329016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831</TotalTime>
  <Words>964</Words>
  <Application>Microsoft Macintosh PowerPoint</Application>
  <PresentationFormat>Widescreen</PresentationFormat>
  <Paragraphs>281</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Grandview Display</vt:lpstr>
      <vt:lpstr>Menlo</vt:lpstr>
      <vt:lpstr>DashVTI</vt:lpstr>
      <vt:lpstr>Breaking Bud: Data-Driven Insights Into Youth Marijuana Use</vt:lpstr>
      <vt:lpstr>Introduction</vt:lpstr>
      <vt:lpstr>Data</vt:lpstr>
      <vt:lpstr>Approach</vt:lpstr>
      <vt:lpstr>Theoretical Background</vt:lpstr>
      <vt:lpstr>Methodology</vt:lpstr>
      <vt:lpstr>Binary Classification Results</vt:lpstr>
      <vt:lpstr>Binary Classification Feature Importance</vt:lpstr>
      <vt:lpstr>Multi-class Classification Results</vt:lpstr>
      <vt:lpstr>Multi-class Classification Feature Importance</vt:lpstr>
      <vt:lpstr>Regression Results</vt:lpstr>
      <vt:lpstr>Regression Feature Importance</vt:lpstr>
      <vt:lpstr>PowerPoint Presentation</vt:lpstr>
      <vt:lpstr>Discussion</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Yang</dc:creator>
  <cp:lastModifiedBy>Chris Yang</cp:lastModifiedBy>
  <cp:revision>5</cp:revision>
  <dcterms:created xsi:type="dcterms:W3CDTF">2025-04-13T22:21:21Z</dcterms:created>
  <dcterms:modified xsi:type="dcterms:W3CDTF">2025-04-20T08:27:53Z</dcterms:modified>
</cp:coreProperties>
</file>