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912" r:id="rId4"/>
  </p:sldMasterIdLst>
  <p:notesMasterIdLst>
    <p:notesMasterId r:id="rId79"/>
  </p:notesMasterIdLst>
  <p:sldIdLst>
    <p:sldId id="271" r:id="rId5"/>
    <p:sldId id="400" r:id="rId6"/>
    <p:sldId id="401" r:id="rId7"/>
    <p:sldId id="402" r:id="rId8"/>
    <p:sldId id="333" r:id="rId9"/>
    <p:sldId id="335" r:id="rId10"/>
    <p:sldId id="336" r:id="rId11"/>
    <p:sldId id="337" r:id="rId12"/>
    <p:sldId id="338" r:id="rId13"/>
    <p:sldId id="339" r:id="rId14"/>
    <p:sldId id="341" r:id="rId15"/>
    <p:sldId id="403" r:id="rId16"/>
    <p:sldId id="342" r:id="rId17"/>
    <p:sldId id="343" r:id="rId18"/>
    <p:sldId id="344" r:id="rId19"/>
    <p:sldId id="345" r:id="rId20"/>
    <p:sldId id="346" r:id="rId21"/>
    <p:sldId id="347" r:id="rId22"/>
    <p:sldId id="404" r:id="rId23"/>
    <p:sldId id="348" r:id="rId24"/>
    <p:sldId id="350" r:id="rId25"/>
    <p:sldId id="351" r:id="rId26"/>
    <p:sldId id="352" r:id="rId27"/>
    <p:sldId id="353" r:id="rId28"/>
    <p:sldId id="354" r:id="rId29"/>
    <p:sldId id="355" r:id="rId30"/>
    <p:sldId id="405" r:id="rId31"/>
    <p:sldId id="356" r:id="rId32"/>
    <p:sldId id="357" r:id="rId33"/>
    <p:sldId id="358" r:id="rId34"/>
    <p:sldId id="359" r:id="rId35"/>
    <p:sldId id="360" r:id="rId36"/>
    <p:sldId id="361" r:id="rId37"/>
    <p:sldId id="406" r:id="rId38"/>
    <p:sldId id="407" r:id="rId39"/>
    <p:sldId id="362" r:id="rId40"/>
    <p:sldId id="365" r:id="rId41"/>
    <p:sldId id="366" r:id="rId42"/>
    <p:sldId id="364" r:id="rId43"/>
    <p:sldId id="408" r:id="rId44"/>
    <p:sldId id="409" r:id="rId45"/>
    <p:sldId id="363" r:id="rId46"/>
    <p:sldId id="410" r:id="rId47"/>
    <p:sldId id="411" r:id="rId48"/>
    <p:sldId id="412" r:id="rId49"/>
    <p:sldId id="413" r:id="rId50"/>
    <p:sldId id="414" r:id="rId51"/>
    <p:sldId id="368" r:id="rId52"/>
    <p:sldId id="369" r:id="rId53"/>
    <p:sldId id="370" r:id="rId54"/>
    <p:sldId id="371" r:id="rId55"/>
    <p:sldId id="372" r:id="rId56"/>
    <p:sldId id="373" r:id="rId57"/>
    <p:sldId id="415" r:id="rId58"/>
    <p:sldId id="416" r:id="rId59"/>
    <p:sldId id="417" r:id="rId60"/>
    <p:sldId id="418" r:id="rId61"/>
    <p:sldId id="419" r:id="rId62"/>
    <p:sldId id="420" r:id="rId63"/>
    <p:sldId id="421" r:id="rId64"/>
    <p:sldId id="422" r:id="rId65"/>
    <p:sldId id="423" r:id="rId66"/>
    <p:sldId id="424" r:id="rId67"/>
    <p:sldId id="426" r:id="rId68"/>
    <p:sldId id="425" r:id="rId69"/>
    <p:sldId id="427" r:id="rId70"/>
    <p:sldId id="428" r:id="rId71"/>
    <p:sldId id="429" r:id="rId72"/>
    <p:sldId id="430" r:id="rId73"/>
    <p:sldId id="431" r:id="rId74"/>
    <p:sldId id="432" r:id="rId75"/>
    <p:sldId id="433" r:id="rId76"/>
    <p:sldId id="434" r:id="rId77"/>
    <p:sldId id="435"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05CDB963-8A90-4731-BD28-2E30D3FF484D}">
          <p14:sldIdLst/>
        </p14:section>
        <p14:section name="Group Member 1" id="{67C82EDF-45E1-4F40-99E4-61CBD9D71B6D}">
          <p14:sldIdLst/>
        </p14:section>
        <p14:section name="Group Member 2" id="{32CC8908-2DD1-4586-B325-D49E78524F47}">
          <p14:sldIdLst/>
        </p14:section>
        <p14:section name="Group member 3" id="{B5B72871-FE73-4A50-BCA1-1D7369E16A16}">
          <p14:sldIdLst>
            <p14:sldId id="271"/>
            <p14:sldId id="400"/>
            <p14:sldId id="401"/>
            <p14:sldId id="402"/>
            <p14:sldId id="333"/>
            <p14:sldId id="335"/>
            <p14:sldId id="336"/>
            <p14:sldId id="337"/>
            <p14:sldId id="338"/>
            <p14:sldId id="339"/>
            <p14:sldId id="341"/>
            <p14:sldId id="403"/>
            <p14:sldId id="342"/>
            <p14:sldId id="343"/>
            <p14:sldId id="344"/>
            <p14:sldId id="345"/>
            <p14:sldId id="346"/>
            <p14:sldId id="347"/>
            <p14:sldId id="404"/>
            <p14:sldId id="348"/>
            <p14:sldId id="350"/>
            <p14:sldId id="351"/>
            <p14:sldId id="352"/>
            <p14:sldId id="353"/>
            <p14:sldId id="354"/>
            <p14:sldId id="355"/>
            <p14:sldId id="405"/>
            <p14:sldId id="356"/>
            <p14:sldId id="357"/>
            <p14:sldId id="358"/>
            <p14:sldId id="359"/>
            <p14:sldId id="360"/>
            <p14:sldId id="361"/>
            <p14:sldId id="406"/>
            <p14:sldId id="407"/>
            <p14:sldId id="362"/>
            <p14:sldId id="365"/>
            <p14:sldId id="366"/>
            <p14:sldId id="364"/>
            <p14:sldId id="408"/>
            <p14:sldId id="409"/>
            <p14:sldId id="363"/>
            <p14:sldId id="410"/>
            <p14:sldId id="411"/>
            <p14:sldId id="412"/>
            <p14:sldId id="413"/>
            <p14:sldId id="414"/>
            <p14:sldId id="368"/>
            <p14:sldId id="369"/>
            <p14:sldId id="370"/>
            <p14:sldId id="371"/>
            <p14:sldId id="372"/>
            <p14:sldId id="373"/>
            <p14:sldId id="415"/>
            <p14:sldId id="416"/>
            <p14:sldId id="417"/>
            <p14:sldId id="418"/>
            <p14:sldId id="419"/>
            <p14:sldId id="420"/>
            <p14:sldId id="421"/>
            <p14:sldId id="422"/>
            <p14:sldId id="423"/>
            <p14:sldId id="424"/>
            <p14:sldId id="426"/>
            <p14:sldId id="425"/>
            <p14:sldId id="427"/>
            <p14:sldId id="428"/>
            <p14:sldId id="429"/>
            <p14:sldId id="430"/>
            <p14:sldId id="431"/>
            <p14:sldId id="432"/>
            <p14:sldId id="433"/>
            <p14:sldId id="434"/>
            <p14:sldId id="435"/>
          </p14:sldIdLst>
        </p14:section>
        <p14:section name="General Closing" id="{29DF22C9-5858-4D83-9365-7B659F87349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80" autoAdjust="0"/>
    <p:restoredTop sz="96522" autoAdjust="0"/>
  </p:normalViewPr>
  <p:slideViewPr>
    <p:cSldViewPr snapToGrid="0">
      <p:cViewPr varScale="1">
        <p:scale>
          <a:sx n="79" d="100"/>
          <a:sy n="79" d="100"/>
        </p:scale>
        <p:origin x="64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991DB-DEE8-4174-9435-9D9F721C6C6A}" type="datetimeFigureOut">
              <a:rPr lang="en-US"/>
              <a:pPr/>
              <a:t>5/20/2021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66ED7-631A-46AF-B451-227D0A8685A0}" type="slidenum">
              <a:rPr lang="en-US"/>
              <a:pPr/>
              <a:t>‹#›</a:t>
            </a:fld>
            <a:endParaRPr lang="en-US" dirty="0"/>
          </a:p>
        </p:txBody>
      </p:sp>
    </p:spTree>
    <p:extLst>
      <p:ext uri="{BB962C8B-B14F-4D97-AF65-F5344CB8AC3E}">
        <p14:creationId xmlns:p14="http://schemas.microsoft.com/office/powerpoint/2010/main" val="402598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1</a:t>
            </a:fld>
            <a:endParaRPr lang="en-US" dirty="0"/>
          </a:p>
        </p:txBody>
      </p:sp>
    </p:spTree>
    <p:extLst>
      <p:ext uri="{BB962C8B-B14F-4D97-AF65-F5344CB8AC3E}">
        <p14:creationId xmlns:p14="http://schemas.microsoft.com/office/powerpoint/2010/main" val="3919019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14</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15</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16</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17</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18</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20</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21</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22</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23</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24</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5</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25</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26</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28</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29</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30</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31</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32</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33</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36</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37</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6</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38</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39</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42</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7</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8</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9</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10</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11</a:t>
            </a:fld>
            <a:endParaRPr lang="en-US" dirty="0"/>
          </a:p>
        </p:txBody>
      </p:sp>
    </p:spTree>
    <p:extLst>
      <p:ext uri="{BB962C8B-B14F-4D97-AF65-F5344CB8AC3E}">
        <p14:creationId xmlns:p14="http://schemas.microsoft.com/office/powerpoint/2010/main" val="692996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13</a:t>
            </a:fld>
            <a:endParaRPr lang="en-US" dirty="0"/>
          </a:p>
        </p:txBody>
      </p:sp>
    </p:spTree>
    <p:extLst>
      <p:ext uri="{BB962C8B-B14F-4D97-AF65-F5344CB8AC3E}">
        <p14:creationId xmlns:p14="http://schemas.microsoft.com/office/powerpoint/2010/main" val="69299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9476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179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69032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14998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12770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77679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0652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6271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1949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3986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91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1767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5096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5/20/2021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9722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0710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1071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5/20/2021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2126625"/>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dirty="0"/>
              <a:t>Integration and Testing of Embedded firmware &amp; Hardware</a:t>
            </a:r>
          </a:p>
        </p:txBody>
      </p:sp>
      <p:sp>
        <p:nvSpPr>
          <p:cNvPr id="3" name="Subtitle 2"/>
          <p:cNvSpPr>
            <a:spLocks noGrp="1"/>
          </p:cNvSpPr>
          <p:nvPr>
            <p:ph type="subTitle" idx="1"/>
          </p:nvPr>
        </p:nvSpPr>
        <p:spPr/>
        <p:txBody>
          <a:bodyPr/>
          <a:lstStyle/>
          <a:p>
            <a:r>
              <a:rPr lang="en-US" dirty="0"/>
              <a:t>Module 4</a:t>
            </a:r>
          </a:p>
        </p:txBody>
      </p:sp>
    </p:spTree>
    <p:extLst>
      <p:ext uri="{BB962C8B-B14F-4D97-AF65-F5344CB8AC3E}">
        <p14:creationId xmlns:p14="http://schemas.microsoft.com/office/powerpoint/2010/main" val="362816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3838" indent="-223838"/>
            <a:r>
              <a:rPr lang="en-US" dirty="0"/>
              <a:t>Out-of-Circuit Programming</a:t>
            </a:r>
          </a:p>
        </p:txBody>
      </p:sp>
      <p:sp>
        <p:nvSpPr>
          <p:cNvPr id="4" name="Content Placeholder 3"/>
          <p:cNvSpPr>
            <a:spLocks noGrp="1"/>
          </p:cNvSpPr>
          <p:nvPr>
            <p:ph idx="1"/>
          </p:nvPr>
        </p:nvSpPr>
        <p:spPr>
          <a:xfrm>
            <a:off x="676656" y="1787091"/>
            <a:ext cx="10753725" cy="3766185"/>
          </a:xfrm>
        </p:spPr>
        <p:txBody>
          <a:bodyPr>
            <a:normAutofit fontScale="47500" lnSpcReduction="20000"/>
          </a:bodyPr>
          <a:lstStyle/>
          <a:p>
            <a:pPr marL="223838" indent="-223838">
              <a:buFont typeface="Arial" pitchFamily="34" charset="0"/>
              <a:buChar char="•"/>
            </a:pPr>
            <a:r>
              <a:rPr lang="en-US" sz="4400" dirty="0"/>
              <a:t>The sequence of operations for embedded firmware with a programmer is </a:t>
            </a:r>
          </a:p>
          <a:p>
            <a:pPr marL="457200" indent="-457200">
              <a:buFont typeface="+mj-lt"/>
              <a:buAutoNum type="arabicPeriod"/>
            </a:pPr>
            <a:r>
              <a:rPr lang="en-US" sz="3800" dirty="0"/>
              <a:t>Connect the programming device to specified port(USB/COM/Parallel port)</a:t>
            </a:r>
          </a:p>
          <a:p>
            <a:pPr marL="457200" indent="-457200">
              <a:buFont typeface="+mj-lt"/>
              <a:buAutoNum type="arabicPeriod"/>
            </a:pPr>
            <a:r>
              <a:rPr lang="en-US" sz="3800" dirty="0"/>
              <a:t>Power up the device</a:t>
            </a:r>
          </a:p>
          <a:p>
            <a:pPr marL="457200" indent="-457200">
              <a:buFont typeface="+mj-lt"/>
              <a:buAutoNum type="arabicPeriod"/>
            </a:pPr>
            <a:r>
              <a:rPr lang="en-US" sz="3800" dirty="0"/>
              <a:t>Execute the programming utility on the pc and ensure proper connectivity between pc and programmer</a:t>
            </a:r>
          </a:p>
          <a:p>
            <a:pPr marL="457200" indent="-457200">
              <a:buFont typeface="+mj-lt"/>
              <a:buAutoNum type="arabicPeriod"/>
            </a:pPr>
            <a:r>
              <a:rPr lang="en-US" sz="3800" dirty="0"/>
              <a:t>Unlock the ZIF socket by turning the lock pin</a:t>
            </a:r>
          </a:p>
          <a:p>
            <a:pPr marL="457200" indent="-457200">
              <a:buFont typeface="+mj-lt"/>
              <a:buAutoNum type="arabicPeriod"/>
            </a:pPr>
            <a:r>
              <a:rPr lang="en-US" sz="3800" dirty="0"/>
              <a:t>Insert the device to be programmed into the open socket</a:t>
            </a:r>
          </a:p>
          <a:p>
            <a:pPr marL="457200" indent="-457200">
              <a:buFont typeface="+mj-lt"/>
              <a:buAutoNum type="arabicPeriod"/>
            </a:pPr>
            <a:r>
              <a:rPr lang="en-US" sz="3800" dirty="0"/>
              <a:t>Lock ZIP socket</a:t>
            </a:r>
          </a:p>
          <a:p>
            <a:pPr marL="223838" indent="-223838">
              <a:buFont typeface="Arial" pitchFamily="34" charset="0"/>
              <a:buChar char="•"/>
            </a:pPr>
            <a:endParaRPr lang="en-US" dirty="0"/>
          </a:p>
          <a:p>
            <a:pPr marL="223838" indent="-223838">
              <a:buFont typeface="Arial" pitchFamily="34" charset="0"/>
              <a:buChar char="•"/>
            </a:pPr>
            <a:endParaRPr lang="en-US" dirty="0"/>
          </a:p>
          <a:p>
            <a:pPr marL="223838" indent="-223838">
              <a:buNone/>
            </a:pPr>
            <a:r>
              <a:rPr lang="en-US" dirty="0"/>
              <a:t>				</a:t>
            </a:r>
            <a:endParaRPr lang="en-US" sz="2000"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3838" indent="-223838"/>
            <a:r>
              <a:rPr lang="en-US" dirty="0"/>
              <a:t>Out-of-Circuit Programming</a:t>
            </a:r>
          </a:p>
        </p:txBody>
      </p:sp>
      <p:sp>
        <p:nvSpPr>
          <p:cNvPr id="4" name="Content Placeholder 3"/>
          <p:cNvSpPr>
            <a:spLocks noGrp="1"/>
          </p:cNvSpPr>
          <p:nvPr>
            <p:ph idx="1"/>
          </p:nvPr>
        </p:nvSpPr>
        <p:spPr>
          <a:xfrm>
            <a:off x="676656" y="1787091"/>
            <a:ext cx="10753725" cy="3766185"/>
          </a:xfrm>
        </p:spPr>
        <p:txBody>
          <a:bodyPr>
            <a:normAutofit/>
          </a:bodyPr>
          <a:lstStyle/>
          <a:p>
            <a:pPr marL="457200" indent="-457200">
              <a:buFont typeface="+mj-lt"/>
              <a:buAutoNum type="arabicPeriod" startAt="7"/>
            </a:pPr>
            <a:r>
              <a:rPr lang="en-US" dirty="0"/>
              <a:t>Select the device name from the list of supported devices</a:t>
            </a:r>
          </a:p>
          <a:p>
            <a:pPr marL="457200" indent="-457200">
              <a:buFont typeface="+mj-lt"/>
              <a:buAutoNum type="arabicPeriod" startAt="7"/>
            </a:pPr>
            <a:r>
              <a:rPr lang="en-US" dirty="0"/>
              <a:t>Load the hex file which is to be embedded into the device</a:t>
            </a:r>
          </a:p>
          <a:p>
            <a:pPr marL="457200" indent="-457200">
              <a:buFont typeface="+mj-lt"/>
              <a:buAutoNum type="arabicPeriod" startAt="7"/>
            </a:pPr>
            <a:r>
              <a:rPr lang="en-US" dirty="0"/>
              <a:t>Program the device by program option of utility program</a:t>
            </a:r>
          </a:p>
          <a:p>
            <a:pPr marL="457200" indent="-457200">
              <a:buFont typeface="+mj-lt"/>
              <a:buAutoNum type="arabicPeriod" startAt="7"/>
            </a:pPr>
            <a:r>
              <a:rPr lang="en-US" dirty="0"/>
              <a:t>Wait till the completion of programming operation</a:t>
            </a:r>
          </a:p>
          <a:p>
            <a:pPr marL="457200" indent="-457200">
              <a:buFont typeface="+mj-lt"/>
              <a:buAutoNum type="arabicPeriod" startAt="7"/>
            </a:pPr>
            <a:r>
              <a:rPr lang="en-US" dirty="0"/>
              <a:t>Ensure that programming is successful by checking the status LED on the programmer</a:t>
            </a:r>
          </a:p>
          <a:p>
            <a:pPr marL="457200" indent="-457200">
              <a:buFont typeface="+mj-lt"/>
              <a:buAutoNum type="arabicPeriod" startAt="7"/>
            </a:pPr>
            <a:r>
              <a:rPr lang="en-US" dirty="0"/>
              <a:t>Unlock the ZIF socket &amp; take device out of programmer</a:t>
            </a:r>
          </a:p>
          <a:p>
            <a:pPr marL="223838" indent="-223838">
              <a:buNone/>
            </a:pPr>
            <a:r>
              <a:rPr lang="en-US" dirty="0"/>
              <a:t>				</a:t>
            </a:r>
            <a:endParaRPr lang="en-US" sz="2000"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BC8D-72E6-49C3-8CFE-1D5FA4ADAB24}"/>
              </a:ext>
            </a:extLst>
          </p:cNvPr>
          <p:cNvSpPr>
            <a:spLocks noGrp="1"/>
          </p:cNvSpPr>
          <p:nvPr>
            <p:ph type="title"/>
          </p:nvPr>
        </p:nvSpPr>
        <p:spPr>
          <a:xfrm>
            <a:off x="894945" y="624110"/>
            <a:ext cx="10609668" cy="63075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71FBB8C-1867-4E34-8E34-69F8168714E0}"/>
              </a:ext>
            </a:extLst>
          </p:cNvPr>
          <p:cNvSpPr>
            <a:spLocks noGrp="1"/>
          </p:cNvSpPr>
          <p:nvPr>
            <p:ph idx="1"/>
          </p:nvPr>
        </p:nvSpPr>
        <p:spPr>
          <a:xfrm>
            <a:off x="894945" y="1517515"/>
            <a:ext cx="10609667" cy="4393707"/>
          </a:xfrm>
        </p:spPr>
        <p:txBody>
          <a:bodyPr/>
          <a:lstStyle/>
          <a:p>
            <a:r>
              <a:rPr lang="en-IN" dirty="0"/>
              <a:t>After doing these operations the firmware is successfully embedded into the device.</a:t>
            </a:r>
          </a:p>
          <a:p>
            <a:r>
              <a:rPr lang="en-IN" dirty="0"/>
              <a:t>Insert the device into the board, power up the board, power up the board and test it for required functionalities.</a:t>
            </a:r>
          </a:p>
          <a:p>
            <a:r>
              <a:rPr lang="en-IN" dirty="0"/>
              <a:t>The ZIF socket supports only Dual Inline Package(DIP)</a:t>
            </a:r>
          </a:p>
          <a:p>
            <a:r>
              <a:rPr lang="en-US" dirty="0"/>
              <a:t>If security is required, enable the memory protection on the utility before programming the device</a:t>
            </a:r>
          </a:p>
          <a:p>
            <a:r>
              <a:rPr lang="en-US" dirty="0"/>
              <a:t>Only EEPROM/FLASH memory are erasable</a:t>
            </a:r>
            <a:endParaRPr lang="en-IN" dirty="0"/>
          </a:p>
          <a:p>
            <a:endParaRPr lang="en-IN" dirty="0"/>
          </a:p>
          <a:p>
            <a:endParaRPr lang="en-IN" dirty="0"/>
          </a:p>
        </p:txBody>
      </p:sp>
    </p:spTree>
    <p:extLst>
      <p:ext uri="{BB962C8B-B14F-4D97-AF65-F5344CB8AC3E}">
        <p14:creationId xmlns:p14="http://schemas.microsoft.com/office/powerpoint/2010/main" val="363061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3838" indent="-223838"/>
            <a:r>
              <a:rPr lang="en-US" dirty="0"/>
              <a:t>Drawback of Out-of-Circuit Programming</a:t>
            </a:r>
          </a:p>
        </p:txBody>
      </p:sp>
      <p:sp>
        <p:nvSpPr>
          <p:cNvPr id="4" name="Content Placeholder 3"/>
          <p:cNvSpPr>
            <a:spLocks noGrp="1"/>
          </p:cNvSpPr>
          <p:nvPr>
            <p:ph idx="1"/>
          </p:nvPr>
        </p:nvSpPr>
        <p:spPr>
          <a:xfrm>
            <a:off x="676656" y="1787091"/>
            <a:ext cx="10753725" cy="3766185"/>
          </a:xfrm>
        </p:spPr>
        <p:txBody>
          <a:bodyPr>
            <a:normAutofit/>
          </a:bodyPr>
          <a:lstStyle/>
          <a:p>
            <a:pPr marL="479870" lvl="1" indent="-223838">
              <a:buFont typeface="Arial" pitchFamily="34" charset="0"/>
              <a:buChar char="•"/>
            </a:pPr>
            <a:r>
              <a:rPr lang="en-US" dirty="0"/>
              <a:t>High development time. Whenever changes occurs in the firmware chip should be taken out from the device and programmed. This may cause chip damage due to frequent insertion and removal. A socket can be used at the board side to hold the chip till modification is over.</a:t>
            </a:r>
          </a:p>
          <a:p>
            <a:pPr marL="479870" lvl="1" indent="-223838">
              <a:buFont typeface="Arial" pitchFamily="34" charset="0"/>
              <a:buChar char="•"/>
            </a:pPr>
            <a:r>
              <a:rPr lang="en-US" dirty="0"/>
              <a:t>Programmer allows to program only one chip at a time. Hence not suitable for batch production. Gang programmer resolves this problem.</a:t>
            </a:r>
          </a:p>
          <a:p>
            <a:pPr marL="479870" lvl="1" indent="-223838">
              <a:buFont typeface="Arial" pitchFamily="34" charset="0"/>
              <a:buChar char="•"/>
            </a:pPr>
            <a:r>
              <a:rPr lang="en-US" dirty="0"/>
              <a:t>Very difficult to update firmware after the product is released</a:t>
            </a:r>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3838" indent="-223838"/>
            <a:r>
              <a:rPr lang="en-US" dirty="0"/>
              <a:t>In System Programming</a:t>
            </a:r>
          </a:p>
        </p:txBody>
      </p:sp>
      <p:sp>
        <p:nvSpPr>
          <p:cNvPr id="4" name="Content Placeholder 3"/>
          <p:cNvSpPr>
            <a:spLocks noGrp="1"/>
          </p:cNvSpPr>
          <p:nvPr>
            <p:ph idx="1"/>
          </p:nvPr>
        </p:nvSpPr>
        <p:spPr>
          <a:xfrm>
            <a:off x="676656" y="1787091"/>
            <a:ext cx="10753725" cy="3766185"/>
          </a:xfrm>
        </p:spPr>
        <p:txBody>
          <a:bodyPr>
            <a:normAutofit lnSpcReduction="10000"/>
          </a:bodyPr>
          <a:lstStyle/>
          <a:p>
            <a:pPr marL="223838" indent="-223838">
              <a:buFont typeface="Arial" pitchFamily="34" charset="0"/>
              <a:buChar char="•"/>
            </a:pPr>
            <a:r>
              <a:rPr lang="en-US" dirty="0"/>
              <a:t>Firmware  is embedded into the target device without removing it from the target board</a:t>
            </a:r>
          </a:p>
          <a:p>
            <a:pPr marL="223838" indent="-223838">
              <a:buFont typeface="Arial" pitchFamily="34" charset="0"/>
              <a:buChar char="•"/>
            </a:pPr>
            <a:r>
              <a:rPr lang="en-US" dirty="0"/>
              <a:t>The target device must have ISP support.</a:t>
            </a:r>
          </a:p>
          <a:p>
            <a:pPr marL="223838" indent="-223838">
              <a:buFont typeface="Arial" pitchFamily="34" charset="0"/>
              <a:buChar char="•"/>
            </a:pPr>
            <a:r>
              <a:rPr lang="en-US" dirty="0"/>
              <a:t>The requires facilities are board, PC, ISP utility and ISP cable.</a:t>
            </a:r>
          </a:p>
          <a:p>
            <a:pPr marL="223838" indent="-223838">
              <a:buFont typeface="Arial" pitchFamily="34" charset="0"/>
              <a:buChar char="•"/>
            </a:pPr>
            <a:r>
              <a:rPr lang="en-US" dirty="0"/>
              <a:t>Normally serial interface communication and protocols preferred. The protocols used for ISP is Joint Test Action Group(JTAG) or Serial Peripheral Interface (SPI) or any other proprietary protocol.</a:t>
            </a:r>
          </a:p>
          <a:p>
            <a:pPr marL="223838" indent="-223838">
              <a:buFont typeface="Arial" pitchFamily="34" charset="0"/>
              <a:buChar char="•"/>
            </a:pPr>
            <a:r>
              <a:rPr lang="en-US" dirty="0"/>
              <a:t>In order to perform ISP operations, the target device must be in  ISP mode.</a:t>
            </a:r>
          </a:p>
          <a:p>
            <a:pPr marL="223838" indent="-223838">
              <a:buFont typeface="Arial" pitchFamily="34" charset="0"/>
              <a:buChar char="•"/>
            </a:pPr>
            <a:r>
              <a:rPr lang="en-US" dirty="0"/>
              <a:t>This mode allows the device to communicate with an external host through serial interface. The device receives commands and data from the host, erases and reprogram the code memory according to the received command.</a:t>
            </a:r>
          </a:p>
          <a:p>
            <a:pPr marL="223838" indent="-223838">
              <a:buFont typeface="Arial" pitchFamily="34" charset="0"/>
              <a:buChar char="•"/>
            </a:pPr>
            <a:r>
              <a:rPr lang="en-US" dirty="0"/>
              <a:t>Once the ISP operations are completed, the device is reconfigured.</a:t>
            </a:r>
          </a:p>
          <a:p>
            <a:pPr marL="223838" indent="-223838">
              <a:buNone/>
            </a:pPr>
            <a:endParaRPr lang="en-US" dirty="0"/>
          </a:p>
          <a:p>
            <a:pPr marL="223838" indent="-223838">
              <a:buFont typeface="Arial" pitchFamily="34" charset="0"/>
              <a:buChar char="•"/>
            </a:pPr>
            <a:endParaRPr lang="en-US"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221" y="624110"/>
            <a:ext cx="10512391" cy="680614"/>
          </a:xfrm>
        </p:spPr>
        <p:txBody>
          <a:bodyPr/>
          <a:lstStyle/>
          <a:p>
            <a:pPr marL="223838" indent="-223838"/>
            <a:r>
              <a:rPr lang="en-US" dirty="0"/>
              <a:t>In System Programming with SPI protocol</a:t>
            </a:r>
          </a:p>
        </p:txBody>
      </p:sp>
      <p:sp>
        <p:nvSpPr>
          <p:cNvPr id="4" name="Content Placeholder 3"/>
          <p:cNvSpPr>
            <a:spLocks noGrp="1"/>
          </p:cNvSpPr>
          <p:nvPr>
            <p:ph idx="1"/>
          </p:nvPr>
        </p:nvSpPr>
        <p:spPr>
          <a:xfrm>
            <a:off x="676656" y="1787091"/>
            <a:ext cx="10753725" cy="4817990"/>
          </a:xfrm>
        </p:spPr>
        <p:txBody>
          <a:bodyPr>
            <a:normAutofit/>
          </a:bodyPr>
          <a:lstStyle/>
          <a:p>
            <a:pPr marL="223838" indent="-223838">
              <a:buFont typeface="Arial" pitchFamily="34" charset="0"/>
              <a:buChar char="•"/>
            </a:pPr>
            <a:r>
              <a:rPr lang="en-US" dirty="0"/>
              <a:t>Devices with SPI in System Programming support contains a built in SPI interface and the on chip EEPROM or FLASH memory is programmed through this interface.</a:t>
            </a:r>
          </a:p>
          <a:p>
            <a:pPr marL="223838" indent="-223838">
              <a:buFont typeface="Arial" pitchFamily="34" charset="0"/>
              <a:buChar char="•"/>
            </a:pPr>
            <a:r>
              <a:rPr lang="en-US" dirty="0"/>
              <a:t>The primary I/O lines involved in SPI are</a:t>
            </a:r>
          </a:p>
          <a:p>
            <a:pPr marL="1023938" lvl="2" indent="-223838">
              <a:buFont typeface="Arial" pitchFamily="34" charset="0"/>
              <a:buChar char="•"/>
            </a:pPr>
            <a:r>
              <a:rPr lang="en-US" dirty="0"/>
              <a:t>MOSI-Master Out Slave In-program data is sent to the MOSI pin of the target device.</a:t>
            </a:r>
          </a:p>
          <a:p>
            <a:pPr marL="1023938" lvl="2" indent="-223838">
              <a:buFont typeface="Arial" pitchFamily="34" charset="0"/>
              <a:buChar char="•"/>
            </a:pPr>
            <a:r>
              <a:rPr lang="en-US" dirty="0"/>
              <a:t>MISO-Master In Slave Out - The device acknowledgement is originated from the MISO pin of the device.</a:t>
            </a:r>
          </a:p>
          <a:p>
            <a:pPr marL="1023938" lvl="2" indent="-223838">
              <a:buFont typeface="Arial" pitchFamily="34" charset="0"/>
              <a:buChar char="•"/>
            </a:pPr>
            <a:r>
              <a:rPr lang="en-US" dirty="0"/>
              <a:t>SCK-System Clock – SCK pin acts for the clock for data transfer.</a:t>
            </a:r>
          </a:p>
          <a:p>
            <a:pPr marL="1023938" lvl="2" indent="-223838">
              <a:buFont typeface="Arial" pitchFamily="34" charset="0"/>
              <a:buChar char="•"/>
            </a:pPr>
            <a:r>
              <a:rPr lang="en-US" dirty="0"/>
              <a:t>RST-Reset of Target Device - </a:t>
            </a:r>
          </a:p>
          <a:p>
            <a:pPr marL="1023938" lvl="2" indent="-223838">
              <a:buFont typeface="Arial" pitchFamily="34" charset="0"/>
              <a:buChar char="•"/>
            </a:pPr>
            <a:r>
              <a:rPr lang="en-US" dirty="0"/>
              <a:t>GND-Ground of Target Device </a:t>
            </a:r>
          </a:p>
          <a:p>
            <a:pPr marL="479870" lvl="1" indent="-223838">
              <a:buFont typeface="Arial" pitchFamily="34" charset="0"/>
              <a:buChar char="•"/>
            </a:pPr>
            <a:r>
              <a:rPr lang="en-US" dirty="0"/>
              <a:t>PC acts as master and target device acts like slave in ISP</a:t>
            </a:r>
          </a:p>
          <a:p>
            <a:pPr marL="479870" lvl="1" indent="-223838">
              <a:buFont typeface="Arial" pitchFamily="34" charset="0"/>
              <a:buChar char="•"/>
            </a:pPr>
            <a:r>
              <a:rPr lang="en-US" dirty="0"/>
              <a:t>A utility program can be developed on the PC to generate these signal lines and these lines are connected to the parallel port of the PC.</a:t>
            </a:r>
          </a:p>
          <a:p>
            <a:pPr marL="479870" lvl="1" indent="-223838">
              <a:buFont typeface="Arial" pitchFamily="34" charset="0"/>
              <a:buChar char="•"/>
            </a:pPr>
            <a:r>
              <a:rPr lang="en-US" dirty="0"/>
              <a:t>The pins of the parallel port to which the ISP pins of the device need to be connected depends on the program else we can fix the lines and then write the program.</a:t>
            </a:r>
          </a:p>
          <a:p>
            <a:pPr marL="223838" indent="-223838">
              <a:buNone/>
            </a:pPr>
            <a:endParaRPr lang="en-US" dirty="0"/>
          </a:p>
          <a:p>
            <a:pPr marL="223838" indent="-223838">
              <a:buFont typeface="Arial" pitchFamily="34" charset="0"/>
              <a:buChar char="•"/>
            </a:pPr>
            <a:endParaRPr lang="en-US"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32" y="196093"/>
            <a:ext cx="10492935" cy="1280890"/>
          </a:xfrm>
        </p:spPr>
        <p:txBody>
          <a:bodyPr/>
          <a:lstStyle/>
          <a:p>
            <a:pPr marL="223838" indent="-223838"/>
            <a:r>
              <a:rPr lang="en-US" dirty="0"/>
              <a:t>Power up sequence of ISP for Atmel’s AT89S series microcontroller</a:t>
            </a:r>
          </a:p>
        </p:txBody>
      </p:sp>
      <p:sp>
        <p:nvSpPr>
          <p:cNvPr id="4" name="Content Placeholder 3"/>
          <p:cNvSpPr>
            <a:spLocks noGrp="1"/>
          </p:cNvSpPr>
          <p:nvPr>
            <p:ph idx="1"/>
          </p:nvPr>
        </p:nvSpPr>
        <p:spPr>
          <a:xfrm>
            <a:off x="676656" y="1787091"/>
            <a:ext cx="10753725" cy="3766185"/>
          </a:xfrm>
        </p:spPr>
        <p:txBody>
          <a:bodyPr>
            <a:normAutofit/>
          </a:bodyPr>
          <a:lstStyle/>
          <a:p>
            <a:pPr marL="457200" indent="-457200">
              <a:buFont typeface="+mj-lt"/>
              <a:buAutoNum type="arabicPeriod"/>
            </a:pPr>
            <a:r>
              <a:rPr lang="en-US" dirty="0"/>
              <a:t>Apply supply voltage b/w VCC and GND pin of target chip</a:t>
            </a:r>
          </a:p>
          <a:p>
            <a:pPr marL="457200" indent="-457200">
              <a:buFont typeface="+mj-lt"/>
              <a:buAutoNum type="arabicPeriod"/>
            </a:pPr>
            <a:r>
              <a:rPr lang="en-US" dirty="0"/>
              <a:t>Set RST pin to HIGH</a:t>
            </a:r>
          </a:p>
          <a:p>
            <a:pPr marL="457200" indent="-457200">
              <a:buFont typeface="+mj-lt"/>
              <a:buAutoNum type="arabicPeriod"/>
            </a:pPr>
            <a:r>
              <a:rPr lang="en-US" dirty="0"/>
              <a:t>If crystal is not connected across pins XTAL1 and XTAL2,apply 3 to 24 </a:t>
            </a:r>
            <a:r>
              <a:rPr lang="en-US" dirty="0" err="1"/>
              <a:t>Mhz</a:t>
            </a:r>
            <a:r>
              <a:rPr lang="en-US" dirty="0"/>
              <a:t> clock to XLAL1 and wait for 10ms</a:t>
            </a:r>
          </a:p>
          <a:p>
            <a:pPr marL="457200" indent="-457200">
              <a:buFont typeface="+mj-lt"/>
              <a:buAutoNum type="arabicPeriod"/>
            </a:pPr>
            <a:r>
              <a:rPr lang="en-US" dirty="0"/>
              <a:t>Enable serial programming by sending the programming enable serial instruction to pin MOSI/P1.5. the frequency of the shift supplied at pin SCK/P1.7 need to be less than the CPU clock at XTAL1 divided by 40.</a:t>
            </a:r>
          </a:p>
          <a:p>
            <a:pPr marL="457200" indent="-457200">
              <a:buFont typeface="+mj-lt"/>
              <a:buAutoNum type="arabicPeriod"/>
            </a:pPr>
            <a:endParaRPr lang="en-US" dirty="0"/>
          </a:p>
          <a:p>
            <a:pPr marL="457200" indent="-457200">
              <a:buNone/>
            </a:pPr>
            <a:endParaRPr lang="en-US"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3838" indent="-223838"/>
            <a:r>
              <a:rPr lang="en-US" dirty="0"/>
              <a:t>In System Programming</a:t>
            </a:r>
          </a:p>
        </p:txBody>
      </p:sp>
      <p:sp>
        <p:nvSpPr>
          <p:cNvPr id="4" name="Content Placeholder 3"/>
          <p:cNvSpPr>
            <a:spLocks noGrp="1"/>
          </p:cNvSpPr>
          <p:nvPr>
            <p:ph idx="1"/>
          </p:nvPr>
        </p:nvSpPr>
        <p:spPr>
          <a:xfrm>
            <a:off x="676656" y="1787091"/>
            <a:ext cx="10753725" cy="3766185"/>
          </a:xfrm>
        </p:spPr>
        <p:txBody>
          <a:bodyPr>
            <a:normAutofit/>
          </a:bodyPr>
          <a:lstStyle/>
          <a:p>
            <a:pPr marL="457200" indent="-457200">
              <a:buFont typeface="+mj-lt"/>
              <a:buAutoNum type="arabicPeriod" startAt="5"/>
            </a:pPr>
            <a:r>
              <a:rPr lang="en-US" dirty="0"/>
              <a:t>The code or data array is programmed one byte at a time by supplying the address and data together with the appropriate Write instruction. The selected memory location is first erased before the new data is written</a:t>
            </a:r>
          </a:p>
          <a:p>
            <a:pPr marL="457200" indent="-457200">
              <a:buFont typeface="+mj-lt"/>
              <a:buAutoNum type="arabicPeriod" startAt="5"/>
            </a:pPr>
            <a:r>
              <a:rPr lang="en-US" dirty="0"/>
              <a:t>Any memory location is verified by using read instruction, which returns the content at the selected address at serial output MISO/P1.6</a:t>
            </a:r>
          </a:p>
          <a:p>
            <a:pPr marL="457200" indent="-457200">
              <a:buFont typeface="+mj-lt"/>
              <a:buAutoNum type="arabicPeriod" startAt="5"/>
            </a:pPr>
            <a:r>
              <a:rPr lang="en-US" dirty="0"/>
              <a:t>After successfully programming the device, set RST to low or turn off the chip power supply and turn it to ON to commence the normal operation</a:t>
            </a:r>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3838" indent="-223838"/>
            <a:r>
              <a:rPr lang="en-US" dirty="0"/>
              <a:t>In Application Programming</a:t>
            </a:r>
          </a:p>
        </p:txBody>
      </p:sp>
      <p:sp>
        <p:nvSpPr>
          <p:cNvPr id="4" name="Content Placeholder 3"/>
          <p:cNvSpPr>
            <a:spLocks noGrp="1"/>
          </p:cNvSpPr>
          <p:nvPr>
            <p:ph idx="1"/>
          </p:nvPr>
        </p:nvSpPr>
        <p:spPr>
          <a:xfrm>
            <a:off x="676656" y="1787091"/>
            <a:ext cx="10753725" cy="4924994"/>
          </a:xfrm>
        </p:spPr>
        <p:txBody>
          <a:bodyPr>
            <a:normAutofit/>
          </a:bodyPr>
          <a:lstStyle/>
          <a:p>
            <a:pPr marL="223838" indent="-223838">
              <a:buFont typeface="Arial" pitchFamily="34" charset="0"/>
              <a:buChar char="•"/>
            </a:pPr>
            <a:r>
              <a:rPr lang="en-US" dirty="0"/>
              <a:t>It’s a technique used by firmware running on the target device for modifying a selected portion of the code memory</a:t>
            </a:r>
          </a:p>
          <a:p>
            <a:pPr marL="223838" indent="-223838">
              <a:buFont typeface="Arial" pitchFamily="34" charset="0"/>
              <a:buChar char="•"/>
            </a:pPr>
            <a:r>
              <a:rPr lang="en-US" dirty="0"/>
              <a:t>It modifies the program code memory under the control of embedded application including updating calibration data, look up tables etc. which are stored in embedded applications.</a:t>
            </a:r>
          </a:p>
          <a:p>
            <a:pPr marL="223838" indent="-223838">
              <a:buFont typeface="Arial" pitchFamily="34" charset="0"/>
              <a:buChar char="•"/>
            </a:pPr>
            <a:r>
              <a:rPr lang="en-US" dirty="0"/>
              <a:t>The Boot ROM resident API instruction which performs various functions such as programming, erasing, reading the flash memory during the ISP mode is made available to the end user written firmware for IAP.</a:t>
            </a:r>
          </a:p>
          <a:p>
            <a:pPr marL="223838" indent="-223838">
              <a:buFont typeface="Arial" pitchFamily="34" charset="0"/>
              <a:buChar char="•"/>
            </a:pPr>
            <a:r>
              <a:rPr lang="en-US" dirty="0"/>
              <a:t>Thus it is possible for an end user application to perform operation on the flash memory.</a:t>
            </a:r>
          </a:p>
          <a:p>
            <a:pPr marL="223838" indent="-223838">
              <a:buFont typeface="Arial" pitchFamily="34" charset="0"/>
              <a:buChar char="•"/>
            </a:pPr>
            <a:r>
              <a:rPr lang="en-US" dirty="0"/>
              <a:t>A common entry point to these API routines is provided for interfacing them to the end users applications.</a:t>
            </a:r>
          </a:p>
          <a:p>
            <a:pPr marL="223838" indent="-223838">
              <a:buFont typeface="Arial" pitchFamily="34" charset="0"/>
              <a:buChar char="•"/>
            </a:pPr>
            <a:r>
              <a:rPr lang="en-US" dirty="0"/>
              <a:t>Functions are performed by setting up specific registers as required by specific operations and performing a call to the common entry point.</a:t>
            </a:r>
          </a:p>
          <a:p>
            <a:pPr marL="223838" indent="-223838">
              <a:buFont typeface="Arial" pitchFamily="34" charset="0"/>
              <a:buChar char="•"/>
            </a:pPr>
            <a:r>
              <a:rPr lang="en-US" dirty="0"/>
              <a:t> after the completion of the code, the function will return to the end users code.</a:t>
            </a:r>
          </a:p>
          <a:p>
            <a:pPr marL="223838" indent="-223838">
              <a:buFont typeface="Arial" pitchFamily="34" charset="0"/>
              <a:buChar char="•"/>
            </a:pPr>
            <a:endParaRPr lang="en-US" dirty="0"/>
          </a:p>
          <a:p>
            <a:pPr marL="223838" indent="-223838">
              <a:buNone/>
            </a:pPr>
            <a:endParaRPr lang="en-US" dirty="0"/>
          </a:p>
          <a:p>
            <a:pPr marL="223838" indent="-223838">
              <a:buFont typeface="Arial" pitchFamily="34" charset="0"/>
              <a:buChar char="•"/>
            </a:pPr>
            <a:endParaRPr lang="en-US"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1D70-CF49-4E42-8CC6-C7AD8D665C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C12426-2327-4404-BAAE-453D9700228A}"/>
              </a:ext>
            </a:extLst>
          </p:cNvPr>
          <p:cNvSpPr>
            <a:spLocks noGrp="1"/>
          </p:cNvSpPr>
          <p:nvPr>
            <p:ph idx="1"/>
          </p:nvPr>
        </p:nvSpPr>
        <p:spPr/>
        <p:txBody>
          <a:bodyPr/>
          <a:lstStyle/>
          <a:p>
            <a:r>
              <a:rPr lang="en-IN" dirty="0"/>
              <a:t>The Boot ROM is shadowed with the user code memory and its address range.</a:t>
            </a:r>
          </a:p>
          <a:p>
            <a:r>
              <a:rPr lang="en-IN" dirty="0"/>
              <a:t>The shadowing is controlled by a status bit.</a:t>
            </a:r>
          </a:p>
          <a:p>
            <a:r>
              <a:rPr lang="en-IN" dirty="0"/>
              <a:t>When this bit is set, access to the internal code memory in this address range is from the Boot ROM.</a:t>
            </a:r>
          </a:p>
          <a:p>
            <a:r>
              <a:rPr lang="en-IN" dirty="0"/>
              <a:t>When this bit is not set access will be from users code memory.</a:t>
            </a:r>
          </a:p>
          <a:p>
            <a:pPr marL="0" indent="0">
              <a:buNone/>
            </a:pPr>
            <a:endParaRPr lang="en-IN" dirty="0"/>
          </a:p>
        </p:txBody>
      </p:sp>
    </p:spTree>
    <p:extLst>
      <p:ext uri="{BB962C8B-B14F-4D97-AF65-F5344CB8AC3E}">
        <p14:creationId xmlns:p14="http://schemas.microsoft.com/office/powerpoint/2010/main" val="333336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1C63-FD3A-425B-89A0-4D2DD0CF2F43}"/>
              </a:ext>
            </a:extLst>
          </p:cNvPr>
          <p:cNvSpPr>
            <a:spLocks noGrp="1"/>
          </p:cNvSpPr>
          <p:nvPr>
            <p:ph type="title"/>
          </p:nvPr>
        </p:nvSpPr>
        <p:spPr>
          <a:xfrm>
            <a:off x="657224" y="499534"/>
            <a:ext cx="10772775" cy="852612"/>
          </a:xfrm>
        </p:spPr>
        <p:txBody>
          <a:bodyPr/>
          <a:lstStyle/>
          <a:p>
            <a:r>
              <a:rPr lang="en-IN" dirty="0"/>
              <a:t>Topics to Cover</a:t>
            </a:r>
          </a:p>
        </p:txBody>
      </p:sp>
      <p:sp>
        <p:nvSpPr>
          <p:cNvPr id="3" name="Content Placeholder 2">
            <a:extLst>
              <a:ext uri="{FF2B5EF4-FFF2-40B4-BE49-F238E27FC236}">
                <a16:creationId xmlns:a16="http://schemas.microsoft.com/office/drawing/2014/main" id="{3681AF78-EE79-4220-958D-A17F0DC83C37}"/>
              </a:ext>
            </a:extLst>
          </p:cNvPr>
          <p:cNvSpPr>
            <a:spLocks noGrp="1"/>
          </p:cNvSpPr>
          <p:nvPr>
            <p:ph idx="1"/>
          </p:nvPr>
        </p:nvSpPr>
        <p:spPr/>
        <p:txBody>
          <a:bodyPr/>
          <a:lstStyle/>
          <a:p>
            <a:pPr>
              <a:buFont typeface="Wingdings" panose="05000000000000000000" pitchFamily="2" charset="2"/>
              <a:buChar char="Ø"/>
            </a:pPr>
            <a:r>
              <a:rPr lang="en-US" dirty="0"/>
              <a:t>Integration of Hardware and Firmware</a:t>
            </a:r>
          </a:p>
          <a:p>
            <a:pPr>
              <a:buFont typeface="Wingdings" panose="05000000000000000000" pitchFamily="2" charset="2"/>
              <a:buChar char="Ø"/>
            </a:pPr>
            <a:r>
              <a:rPr lang="en-US" dirty="0"/>
              <a:t>Embedded System Development Environment-IDEs</a:t>
            </a:r>
          </a:p>
          <a:p>
            <a:pPr>
              <a:buFont typeface="Wingdings" panose="05000000000000000000" pitchFamily="2" charset="2"/>
              <a:buChar char="Ø"/>
            </a:pPr>
            <a:r>
              <a:rPr lang="en-US" dirty="0"/>
              <a:t>Cross Compilers</a:t>
            </a:r>
          </a:p>
          <a:p>
            <a:pPr>
              <a:buFont typeface="Wingdings" panose="05000000000000000000" pitchFamily="2" charset="2"/>
              <a:buChar char="Ø"/>
            </a:pPr>
            <a:r>
              <a:rPr lang="en-US" dirty="0"/>
              <a:t>Disassemblers</a:t>
            </a:r>
          </a:p>
          <a:p>
            <a:pPr>
              <a:buFont typeface="Wingdings" panose="05000000000000000000" pitchFamily="2" charset="2"/>
              <a:buChar char="Ø"/>
            </a:pPr>
            <a:r>
              <a:rPr lang="en-US" dirty="0" err="1"/>
              <a:t>Decompilers</a:t>
            </a:r>
            <a:endParaRPr lang="en-US" dirty="0"/>
          </a:p>
          <a:p>
            <a:pPr>
              <a:buFont typeface="Wingdings" panose="05000000000000000000" pitchFamily="2" charset="2"/>
              <a:buChar char="Ø"/>
            </a:pPr>
            <a:r>
              <a:rPr lang="en-US" dirty="0"/>
              <a:t>Simulators, Emulators and Debuggers. </a:t>
            </a:r>
            <a:endParaRPr lang="en-IN" dirty="0"/>
          </a:p>
        </p:txBody>
      </p:sp>
    </p:spTree>
    <p:extLst>
      <p:ext uri="{BB962C8B-B14F-4D97-AF65-F5344CB8AC3E}">
        <p14:creationId xmlns:p14="http://schemas.microsoft.com/office/powerpoint/2010/main" val="274481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3838" indent="-223838"/>
            <a:r>
              <a:rPr lang="en-US" dirty="0"/>
              <a:t>Use of factory Programmed Chip</a:t>
            </a:r>
          </a:p>
        </p:txBody>
      </p:sp>
      <p:sp>
        <p:nvSpPr>
          <p:cNvPr id="4" name="Content Placeholder 3"/>
          <p:cNvSpPr>
            <a:spLocks noGrp="1"/>
          </p:cNvSpPr>
          <p:nvPr>
            <p:ph idx="1"/>
          </p:nvPr>
        </p:nvSpPr>
        <p:spPr>
          <a:xfrm>
            <a:off x="676656" y="1787091"/>
            <a:ext cx="10753725" cy="3766185"/>
          </a:xfrm>
        </p:spPr>
        <p:txBody>
          <a:bodyPr>
            <a:normAutofit/>
          </a:bodyPr>
          <a:lstStyle/>
          <a:p>
            <a:pPr marL="223838" indent="-223838">
              <a:buFont typeface="Arial" pitchFamily="34" charset="0"/>
              <a:buChar char="•"/>
            </a:pPr>
            <a:r>
              <a:rPr lang="en-US" dirty="0"/>
              <a:t>Here embed the firmware into the target processor/controller memory at the time of chip fabrication itself. Such chips are called factory programmed chip.</a:t>
            </a:r>
          </a:p>
          <a:p>
            <a:pPr marL="223838" indent="-223838">
              <a:buFont typeface="Arial" pitchFamily="34" charset="0"/>
              <a:buChar char="•"/>
            </a:pPr>
            <a:r>
              <a:rPr lang="en-US" dirty="0"/>
              <a:t>Once the firmware design is over and the firmware achieved operational stability, the firmware files can be sent to the chip fabricator to embed it into the code memory </a:t>
            </a:r>
          </a:p>
          <a:p>
            <a:pPr marL="223838" indent="-223838">
              <a:buFont typeface="Arial" pitchFamily="34" charset="0"/>
              <a:buChar char="•"/>
            </a:pPr>
            <a:r>
              <a:rPr lang="en-US" dirty="0"/>
              <a:t>It reduces the product development time.</a:t>
            </a:r>
          </a:p>
          <a:p>
            <a:pPr marL="223838" indent="-223838">
              <a:buFont typeface="Arial" pitchFamily="34" charset="0"/>
              <a:buChar char="•"/>
            </a:pPr>
            <a:r>
              <a:rPr lang="en-US" dirty="0"/>
              <a:t>They are bit expensive</a:t>
            </a:r>
          </a:p>
          <a:p>
            <a:pPr marL="223838" indent="-223838">
              <a:buFont typeface="Arial" pitchFamily="34" charset="0"/>
              <a:buChar char="•"/>
            </a:pPr>
            <a:r>
              <a:rPr lang="en-US" dirty="0"/>
              <a:t>It is not recommended as the firmware goes frequent modifications.</a:t>
            </a:r>
          </a:p>
          <a:p>
            <a:pPr marL="223838" indent="-223838">
              <a:buFont typeface="Arial" pitchFamily="34" charset="0"/>
              <a:buChar char="•"/>
            </a:pPr>
            <a:endParaRPr lang="en-US" dirty="0"/>
          </a:p>
          <a:p>
            <a:pPr marL="223838" indent="-223838">
              <a:buNone/>
            </a:pPr>
            <a:endParaRPr lang="en-US" dirty="0"/>
          </a:p>
          <a:p>
            <a:pPr marL="223838" indent="-223838">
              <a:buFont typeface="Arial" pitchFamily="34" charset="0"/>
              <a:buChar char="•"/>
            </a:pPr>
            <a:endParaRPr lang="en-US"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619" y="624110"/>
            <a:ext cx="10742993" cy="680614"/>
          </a:xfrm>
        </p:spPr>
        <p:txBody>
          <a:bodyPr/>
          <a:lstStyle/>
          <a:p>
            <a:pPr marL="223838" indent="-223838"/>
            <a:r>
              <a:rPr lang="en-US" dirty="0"/>
              <a:t>Firmware Loading for OS based devices</a:t>
            </a:r>
          </a:p>
        </p:txBody>
      </p:sp>
      <p:sp>
        <p:nvSpPr>
          <p:cNvPr id="4" name="Content Placeholder 3"/>
          <p:cNvSpPr>
            <a:spLocks noGrp="1"/>
          </p:cNvSpPr>
          <p:nvPr>
            <p:ph idx="1"/>
          </p:nvPr>
        </p:nvSpPr>
        <p:spPr>
          <a:xfrm>
            <a:off x="676656" y="1787091"/>
            <a:ext cx="10753725" cy="3766185"/>
          </a:xfrm>
        </p:spPr>
        <p:txBody>
          <a:bodyPr>
            <a:normAutofit fontScale="92500" lnSpcReduction="10000"/>
          </a:bodyPr>
          <a:lstStyle/>
          <a:p>
            <a:pPr marL="223838" indent="-223838">
              <a:buFont typeface="Arial" pitchFamily="34" charset="0"/>
              <a:buChar char="•"/>
            </a:pPr>
            <a:r>
              <a:rPr lang="en-US" dirty="0"/>
              <a:t>Its programmed using ISP technique</a:t>
            </a:r>
          </a:p>
          <a:p>
            <a:pPr marL="223838" indent="-223838">
              <a:buFont typeface="Arial" pitchFamily="34" charset="0"/>
              <a:buChar char="•"/>
            </a:pPr>
            <a:r>
              <a:rPr lang="en-US" dirty="0"/>
              <a:t>OS based system contain a special piece of code called </a:t>
            </a:r>
            <a:r>
              <a:rPr lang="en-US" i="1" dirty="0"/>
              <a:t>boot loader</a:t>
            </a:r>
            <a:r>
              <a:rPr lang="en-US" dirty="0"/>
              <a:t> program which takes control of the OS and application firmware embedding and copying of the OS images to the RAM of the system for execution.</a:t>
            </a:r>
          </a:p>
          <a:p>
            <a:pPr marL="223838" indent="-223838">
              <a:buFont typeface="Arial" pitchFamily="34" charset="0"/>
              <a:buChar char="•"/>
            </a:pPr>
            <a:r>
              <a:rPr lang="en-US" dirty="0"/>
              <a:t>Bootloader comes as preloaded or it can be loaded in to the memory using various interface support like JTAG.</a:t>
            </a:r>
          </a:p>
          <a:p>
            <a:pPr marL="223838" indent="-223838">
              <a:buFont typeface="Arial" pitchFamily="34" charset="0"/>
              <a:buChar char="•"/>
            </a:pPr>
            <a:r>
              <a:rPr lang="en-US" dirty="0"/>
              <a:t>Boot loader contains necessary driver initialization implementation for initializing the support interface like UART,TCP/IP etc</a:t>
            </a:r>
          </a:p>
          <a:p>
            <a:pPr marL="223838" indent="-223838">
              <a:buFont typeface="Arial" pitchFamily="34" charset="0"/>
              <a:buChar char="•"/>
            </a:pPr>
            <a:r>
              <a:rPr lang="en-US" dirty="0"/>
              <a:t>E.g.  Load from FLASH ROM, Load from network ,Load through UART </a:t>
            </a:r>
            <a:r>
              <a:rPr lang="en-US" dirty="0" err="1"/>
              <a:t>etc</a:t>
            </a:r>
            <a:endParaRPr lang="en-US" dirty="0"/>
          </a:p>
          <a:p>
            <a:pPr marL="223838" indent="-223838">
              <a:buFont typeface="Arial" pitchFamily="34" charset="0"/>
              <a:buChar char="•"/>
            </a:pPr>
            <a:r>
              <a:rPr lang="en-US" dirty="0"/>
              <a:t>In case of network based loading, the bootloader broadcast the target’s presence over the network and the host machine on which the OS image resides can identify the target device capturing the message. Once the communication link is established between the target and host, OS can be directly downloaded into the flash memory of the target device.</a:t>
            </a:r>
          </a:p>
          <a:p>
            <a:pPr marL="223838" indent="-223838">
              <a:buFont typeface="Arial" pitchFamily="34" charset="0"/>
              <a:buChar char="•"/>
            </a:pPr>
            <a:endParaRPr lang="en-US" dirty="0"/>
          </a:p>
          <a:p>
            <a:pPr marL="223838" indent="-223838">
              <a:buFont typeface="Arial" pitchFamily="34" charset="0"/>
              <a:buChar char="•"/>
            </a:pPr>
            <a:endParaRPr lang="en-US" dirty="0"/>
          </a:p>
          <a:p>
            <a:pPr marL="223838" indent="-223838">
              <a:buNone/>
            </a:pPr>
            <a:endParaRPr lang="en-US" dirty="0"/>
          </a:p>
          <a:p>
            <a:pPr marL="223838" indent="-223838">
              <a:buFont typeface="Arial" pitchFamily="34" charset="0"/>
              <a:buChar char="•"/>
            </a:pPr>
            <a:endParaRPr lang="en-US"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009" y="2125133"/>
            <a:ext cx="11977991" cy="1658198"/>
          </a:xfrm>
        </p:spPr>
        <p:txBody>
          <a:bodyPr>
            <a:normAutofit/>
          </a:bodyPr>
          <a:lstStyle/>
          <a:p>
            <a:pPr marL="223838" indent="-223838" algn="ctr"/>
            <a:r>
              <a:rPr lang="en-US" sz="4000" dirty="0"/>
              <a:t>EMBEDDED SYSTEM DEVELOPMENT ENVIRONMENT</a:t>
            </a:r>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702340" y="97256"/>
            <a:ext cx="7714034" cy="6760744"/>
          </a:xfrm>
          <a:prstGeom prst="rect">
            <a:avLst/>
          </a:prstGeom>
          <a:noFill/>
          <a:ln w="9525">
            <a:noFill/>
            <a:miter lim="800000"/>
            <a:headEnd/>
            <a:tailEnd/>
          </a:ln>
        </p:spPr>
      </p:pic>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8420" cy="1419578"/>
          </a:xfrm>
        </p:spPr>
        <p:txBody>
          <a:bodyPr>
            <a:noAutofit/>
          </a:bodyPr>
          <a:lstStyle/>
          <a:p>
            <a:pPr marL="223838" indent="-223838"/>
            <a:r>
              <a:rPr lang="en-US" dirty="0"/>
              <a:t>Components of Embedded development environment</a:t>
            </a:r>
          </a:p>
        </p:txBody>
      </p:sp>
      <p:sp>
        <p:nvSpPr>
          <p:cNvPr id="4" name="Content Placeholder 3"/>
          <p:cNvSpPr>
            <a:spLocks noGrp="1"/>
          </p:cNvSpPr>
          <p:nvPr>
            <p:ph idx="1"/>
          </p:nvPr>
        </p:nvSpPr>
        <p:spPr>
          <a:xfrm>
            <a:off x="676656" y="1787091"/>
            <a:ext cx="10753725" cy="3766185"/>
          </a:xfrm>
        </p:spPr>
        <p:txBody>
          <a:bodyPr>
            <a:normAutofit/>
          </a:bodyPr>
          <a:lstStyle/>
          <a:p>
            <a:pPr marL="223838" indent="-223838">
              <a:lnSpc>
                <a:spcPct val="95000"/>
              </a:lnSpc>
              <a:buFont typeface="Arial" pitchFamily="34" charset="0"/>
              <a:buChar char="•"/>
            </a:pPr>
            <a:r>
              <a:rPr lang="en-US" dirty="0"/>
              <a:t>Host Computer</a:t>
            </a:r>
          </a:p>
          <a:p>
            <a:pPr marL="479870" lvl="1" indent="-223838">
              <a:lnSpc>
                <a:spcPct val="95000"/>
              </a:lnSpc>
              <a:buFont typeface="Arial" pitchFamily="34" charset="0"/>
              <a:buChar char="•"/>
            </a:pPr>
            <a:r>
              <a:rPr lang="en-US" dirty="0"/>
              <a:t>Acts as the heart of  development environment.</a:t>
            </a:r>
          </a:p>
          <a:p>
            <a:pPr marL="223838" indent="-223838">
              <a:lnSpc>
                <a:spcPct val="95000"/>
              </a:lnSpc>
              <a:buFont typeface="Arial" pitchFamily="34" charset="0"/>
              <a:buChar char="•"/>
            </a:pPr>
            <a:r>
              <a:rPr lang="en-US" dirty="0"/>
              <a:t>IDE Tools</a:t>
            </a:r>
          </a:p>
          <a:p>
            <a:pPr marL="479870" lvl="1" indent="-223838">
              <a:lnSpc>
                <a:spcPct val="95000"/>
              </a:lnSpc>
              <a:buFont typeface="Arial" pitchFamily="34" charset="0"/>
              <a:buChar char="•"/>
            </a:pPr>
            <a:r>
              <a:rPr lang="en-US" dirty="0"/>
              <a:t>Tools for firmware design and development</a:t>
            </a:r>
          </a:p>
          <a:p>
            <a:pPr marL="223838" indent="-223838">
              <a:lnSpc>
                <a:spcPct val="95000"/>
              </a:lnSpc>
              <a:buFont typeface="Arial" pitchFamily="34" charset="0"/>
              <a:buChar char="•"/>
            </a:pPr>
            <a:r>
              <a:rPr lang="en-US" dirty="0"/>
              <a:t>Electronic Design Automation Tools</a:t>
            </a:r>
          </a:p>
          <a:p>
            <a:pPr marL="479870" lvl="1" indent="-223838">
              <a:lnSpc>
                <a:spcPct val="95000"/>
              </a:lnSpc>
              <a:buFont typeface="Arial" pitchFamily="34" charset="0"/>
              <a:buChar char="•"/>
            </a:pPr>
            <a:r>
              <a:rPr lang="en-US" dirty="0"/>
              <a:t>Embedded Hardware Design</a:t>
            </a:r>
          </a:p>
          <a:p>
            <a:pPr lvl="1">
              <a:buFont typeface="Arial" panose="020B0604020202020204" pitchFamily="34" charset="0"/>
              <a:buChar char="•"/>
            </a:pPr>
            <a:r>
              <a:rPr lang="en-IN" dirty="0"/>
              <a:t>IDE &amp; EDA are selected based on the target hardware.</a:t>
            </a:r>
          </a:p>
          <a:p>
            <a:pPr lvl="1">
              <a:buFont typeface="Arial" panose="020B0604020202020204" pitchFamily="34" charset="0"/>
              <a:buChar char="•"/>
            </a:pPr>
            <a:r>
              <a:rPr lang="en-IN" dirty="0"/>
              <a:t>They are supplied as installable files.</a:t>
            </a:r>
            <a:endParaRPr lang="en-US" dirty="0"/>
          </a:p>
          <a:p>
            <a:pPr marL="223838" indent="-223838">
              <a:lnSpc>
                <a:spcPct val="95000"/>
              </a:lnSpc>
              <a:buFont typeface="Arial" pitchFamily="34" charset="0"/>
              <a:buChar char="•"/>
            </a:pPr>
            <a:r>
              <a:rPr lang="en-US" dirty="0"/>
              <a:t>Emulator hardware</a:t>
            </a:r>
          </a:p>
          <a:p>
            <a:pPr marL="479870" lvl="1" indent="-223838">
              <a:lnSpc>
                <a:spcPct val="95000"/>
              </a:lnSpc>
              <a:buFont typeface="Arial" pitchFamily="34" charset="0"/>
              <a:buChar char="•"/>
            </a:pPr>
            <a:r>
              <a:rPr lang="en-US" dirty="0"/>
              <a:t>Debugging target board</a:t>
            </a:r>
          </a:p>
          <a:p>
            <a:pPr marL="223838" indent="-223838">
              <a:buNone/>
            </a:pPr>
            <a:endParaRPr lang="en-US" dirty="0"/>
          </a:p>
          <a:p>
            <a:pPr marL="223838" indent="-223838">
              <a:buFont typeface="Arial" pitchFamily="34" charset="0"/>
              <a:buChar char="•"/>
            </a:pPr>
            <a:endParaRPr lang="en-US"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8420" cy="1419578"/>
          </a:xfrm>
        </p:spPr>
        <p:txBody>
          <a:bodyPr>
            <a:noAutofit/>
          </a:bodyPr>
          <a:lstStyle/>
          <a:p>
            <a:pPr marL="223838" indent="-223838"/>
            <a:r>
              <a:rPr lang="en-US" dirty="0"/>
              <a:t>Components of Embedded development environment</a:t>
            </a:r>
          </a:p>
        </p:txBody>
      </p:sp>
      <p:sp>
        <p:nvSpPr>
          <p:cNvPr id="4" name="Content Placeholder 3"/>
          <p:cNvSpPr>
            <a:spLocks noGrp="1"/>
          </p:cNvSpPr>
          <p:nvPr>
            <p:ph idx="1"/>
          </p:nvPr>
        </p:nvSpPr>
        <p:spPr>
          <a:xfrm>
            <a:off x="676656" y="1787091"/>
            <a:ext cx="10753725" cy="3766185"/>
          </a:xfrm>
        </p:spPr>
        <p:txBody>
          <a:bodyPr>
            <a:normAutofit/>
          </a:bodyPr>
          <a:lstStyle/>
          <a:p>
            <a:pPr marL="223838" indent="-223838">
              <a:lnSpc>
                <a:spcPct val="95000"/>
              </a:lnSpc>
              <a:buFont typeface="Arial" pitchFamily="34" charset="0"/>
              <a:buChar char="•"/>
            </a:pPr>
            <a:endParaRPr lang="en-US" dirty="0"/>
          </a:p>
          <a:p>
            <a:pPr marL="223838" indent="-223838">
              <a:lnSpc>
                <a:spcPct val="95000"/>
              </a:lnSpc>
              <a:buFont typeface="Arial" pitchFamily="34" charset="0"/>
              <a:buChar char="•"/>
            </a:pPr>
            <a:r>
              <a:rPr lang="en-US" dirty="0"/>
              <a:t>Signal Sources (function generator)</a:t>
            </a:r>
          </a:p>
          <a:p>
            <a:pPr marL="479870" lvl="1" indent="-223838">
              <a:lnSpc>
                <a:spcPct val="95000"/>
              </a:lnSpc>
              <a:buFont typeface="Arial" pitchFamily="34" charset="0"/>
              <a:buChar char="•"/>
            </a:pPr>
            <a:r>
              <a:rPr lang="en-US" dirty="0"/>
              <a:t>Simulates inputs to target board</a:t>
            </a:r>
          </a:p>
          <a:p>
            <a:pPr marL="223838" indent="-223838">
              <a:lnSpc>
                <a:spcPct val="95000"/>
              </a:lnSpc>
              <a:buFont typeface="Arial" pitchFamily="34" charset="0"/>
              <a:buChar char="•"/>
            </a:pPr>
            <a:r>
              <a:rPr lang="en-US" dirty="0"/>
              <a:t>Target Hardware Debugging tools</a:t>
            </a:r>
          </a:p>
          <a:p>
            <a:pPr marL="479870" lvl="1" indent="-223838">
              <a:lnSpc>
                <a:spcPct val="95000"/>
              </a:lnSpc>
              <a:buFont typeface="Arial" pitchFamily="34" charset="0"/>
              <a:buChar char="•"/>
            </a:pPr>
            <a:r>
              <a:rPr lang="en-US" dirty="0"/>
              <a:t>CRO(Cathode Ray Oscilloscope), Multimeter ,Logic </a:t>
            </a:r>
            <a:r>
              <a:rPr lang="en-US" dirty="0" err="1"/>
              <a:t>Analyser</a:t>
            </a:r>
            <a:endParaRPr lang="en-US" dirty="0"/>
          </a:p>
          <a:p>
            <a:pPr marL="479870" lvl="1" indent="-223838">
              <a:lnSpc>
                <a:spcPct val="95000"/>
              </a:lnSpc>
              <a:buFont typeface="Arial" pitchFamily="34" charset="0"/>
              <a:buChar char="•"/>
            </a:pPr>
            <a:r>
              <a:rPr lang="en-US" dirty="0"/>
              <a:t>For debugging hardware</a:t>
            </a:r>
          </a:p>
          <a:p>
            <a:pPr marL="223838" indent="-223838">
              <a:lnSpc>
                <a:spcPct val="95000"/>
              </a:lnSpc>
              <a:buFont typeface="Arial" pitchFamily="34" charset="0"/>
              <a:buChar char="•"/>
            </a:pPr>
            <a:r>
              <a:rPr lang="en-US" dirty="0"/>
              <a:t>Target Hard ware</a:t>
            </a:r>
          </a:p>
          <a:p>
            <a:pPr marL="223838" indent="-223838">
              <a:lnSpc>
                <a:spcPct val="95000"/>
              </a:lnSpc>
              <a:buFont typeface="Arial" pitchFamily="34" charset="0"/>
              <a:buChar char="•"/>
            </a:pPr>
            <a:endParaRPr lang="en-US" dirty="0"/>
          </a:p>
          <a:p>
            <a:pPr marL="223838" indent="-223838">
              <a:buFont typeface="Arial" pitchFamily="34" charset="0"/>
              <a:buChar char="•"/>
            </a:pPr>
            <a:endParaRPr lang="en-US"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8420" cy="1419578"/>
          </a:xfrm>
        </p:spPr>
        <p:txBody>
          <a:bodyPr>
            <a:normAutofit/>
          </a:bodyPr>
          <a:lstStyle/>
          <a:p>
            <a:pPr marL="223838" indent="-223838"/>
            <a:r>
              <a:rPr lang="en-US" dirty="0"/>
              <a:t>IDE</a:t>
            </a:r>
          </a:p>
        </p:txBody>
      </p:sp>
      <p:sp>
        <p:nvSpPr>
          <p:cNvPr id="4" name="Content Placeholder 3"/>
          <p:cNvSpPr>
            <a:spLocks noGrp="1"/>
          </p:cNvSpPr>
          <p:nvPr>
            <p:ph idx="1"/>
          </p:nvPr>
        </p:nvSpPr>
        <p:spPr>
          <a:xfrm>
            <a:off x="676656" y="1787091"/>
            <a:ext cx="10753725" cy="3766185"/>
          </a:xfrm>
        </p:spPr>
        <p:txBody>
          <a:bodyPr>
            <a:normAutofit/>
          </a:bodyPr>
          <a:lstStyle/>
          <a:p>
            <a:pPr marL="223838" indent="-223838">
              <a:lnSpc>
                <a:spcPct val="95000"/>
              </a:lnSpc>
              <a:buFont typeface="Arial" pitchFamily="34" charset="0"/>
              <a:buChar char="•"/>
            </a:pPr>
            <a:r>
              <a:rPr lang="en-US" dirty="0"/>
              <a:t>In E.S, IDE stands for an integrated environment for developing and debugging the target processor specific embedded firmware</a:t>
            </a:r>
          </a:p>
          <a:p>
            <a:pPr marL="223838" indent="-223838">
              <a:lnSpc>
                <a:spcPct val="95000"/>
              </a:lnSpc>
              <a:buFont typeface="Arial" pitchFamily="34" charset="0"/>
              <a:buChar char="•"/>
            </a:pPr>
            <a:r>
              <a:rPr lang="en-US" dirty="0"/>
              <a:t> An IDE is also known as integrated design environment or integrated debugging environment.</a:t>
            </a:r>
          </a:p>
          <a:p>
            <a:pPr marL="223838" indent="-223838">
              <a:lnSpc>
                <a:spcPct val="95000"/>
              </a:lnSpc>
              <a:buFont typeface="Arial" pitchFamily="34" charset="0"/>
              <a:buChar char="•"/>
            </a:pPr>
            <a:r>
              <a:rPr lang="en-US" dirty="0"/>
              <a:t>IDE is a software package which bundles a “Text Editor”, “Cross-compiler”, ”Linker” and a “Debugger”</a:t>
            </a:r>
          </a:p>
          <a:p>
            <a:pPr marL="223838" indent="-223838">
              <a:lnSpc>
                <a:spcPct val="95000"/>
              </a:lnSpc>
              <a:buFont typeface="Arial" pitchFamily="34" charset="0"/>
              <a:buChar char="•"/>
            </a:pPr>
            <a:r>
              <a:rPr lang="en-US" dirty="0"/>
              <a:t>IDE is a software application that provides facilities to computer programmers for software development. IDEs can either command line based or GUI based</a:t>
            </a:r>
          </a:p>
          <a:p>
            <a:pPr marL="223838" indent="-223838">
              <a:lnSpc>
                <a:spcPct val="95000"/>
              </a:lnSpc>
              <a:buFont typeface="Arial" pitchFamily="34" charset="0"/>
              <a:buChar char="•"/>
            </a:pPr>
            <a:r>
              <a:rPr lang="en-US" dirty="0"/>
              <a:t>GUI based IDEs are called visual IDE. </a:t>
            </a:r>
            <a:r>
              <a:rPr lang="en-US" dirty="0" err="1"/>
              <a:t>Eg</a:t>
            </a:r>
            <a:r>
              <a:rPr lang="en-US" dirty="0"/>
              <a:t>: visual C++,</a:t>
            </a:r>
            <a:r>
              <a:rPr lang="en-US" dirty="0" err="1"/>
              <a:t>NetBEans</a:t>
            </a:r>
            <a:r>
              <a:rPr lang="en-US" dirty="0"/>
              <a:t>, Eclipse.</a:t>
            </a:r>
          </a:p>
          <a:p>
            <a:pPr marL="223838" indent="-223838">
              <a:lnSpc>
                <a:spcPct val="95000"/>
              </a:lnSpc>
              <a:buFont typeface="Arial" pitchFamily="34" charset="0"/>
              <a:buChar char="•"/>
            </a:pPr>
            <a:endParaRPr lang="en-US" dirty="0"/>
          </a:p>
          <a:p>
            <a:pPr marL="223838" indent="-223838">
              <a:buNone/>
            </a:pPr>
            <a:endParaRPr lang="en-US"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E123-6480-47FB-82BF-0F89625532A1}"/>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id="{15BFC380-94C4-4BE5-8B54-DD01D1ECDCE1}"/>
              </a:ext>
            </a:extLst>
          </p:cNvPr>
          <p:cNvSpPr>
            <a:spLocks noGrp="1"/>
          </p:cNvSpPr>
          <p:nvPr>
            <p:ph idx="1"/>
          </p:nvPr>
        </p:nvSpPr>
        <p:spPr/>
        <p:txBody>
          <a:bodyPr/>
          <a:lstStyle/>
          <a:p>
            <a:r>
              <a:rPr lang="en-IN" dirty="0"/>
              <a:t>The IDEs for embedded system development is supplied either by </a:t>
            </a:r>
          </a:p>
          <a:p>
            <a:pPr lvl="1"/>
            <a:r>
              <a:rPr lang="en-IN" dirty="0"/>
              <a:t>The target processor/controller manufacturer</a:t>
            </a:r>
          </a:p>
          <a:p>
            <a:pPr lvl="2"/>
            <a:r>
              <a:rPr lang="en-IN" dirty="0" err="1"/>
              <a:t>Eg</a:t>
            </a:r>
            <a:r>
              <a:rPr lang="en-IN" dirty="0"/>
              <a:t>: MPLAB supplied by micro chip for PIC family of microcontrollers.</a:t>
            </a:r>
          </a:p>
          <a:p>
            <a:pPr lvl="1"/>
            <a:r>
              <a:rPr lang="en-IN" dirty="0"/>
              <a:t>A Third party vendors</a:t>
            </a:r>
          </a:p>
          <a:p>
            <a:pPr lvl="2"/>
            <a:r>
              <a:rPr lang="en-IN" dirty="0" err="1"/>
              <a:t>Eg.</a:t>
            </a:r>
            <a:r>
              <a:rPr lang="en-IN" dirty="0"/>
              <a:t> Keil mVision5 from </a:t>
            </a:r>
            <a:r>
              <a:rPr lang="en-IN" dirty="0" err="1"/>
              <a:t>ARMKeil</a:t>
            </a:r>
            <a:r>
              <a:rPr lang="en-IN" dirty="0"/>
              <a:t> for 8051/ARM  microcontrollers</a:t>
            </a:r>
          </a:p>
          <a:p>
            <a:pPr lvl="1"/>
            <a:r>
              <a:rPr lang="en-IN" dirty="0"/>
              <a:t>Open source</a:t>
            </a:r>
          </a:p>
          <a:p>
            <a:pPr lvl="2"/>
            <a:r>
              <a:rPr lang="en-IN" dirty="0"/>
              <a:t>CodeWarrior for ARM family</a:t>
            </a:r>
          </a:p>
        </p:txBody>
      </p:sp>
    </p:spTree>
    <p:extLst>
      <p:ext uri="{BB962C8B-B14F-4D97-AF65-F5344CB8AC3E}">
        <p14:creationId xmlns:p14="http://schemas.microsoft.com/office/powerpoint/2010/main" val="236192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8420" cy="1419578"/>
          </a:xfrm>
        </p:spPr>
        <p:txBody>
          <a:bodyPr>
            <a:normAutofit/>
          </a:bodyPr>
          <a:lstStyle/>
          <a:p>
            <a:pPr marL="223838" indent="-223838"/>
            <a:r>
              <a:rPr lang="en-US" dirty="0"/>
              <a:t>IDE Components</a:t>
            </a:r>
          </a:p>
        </p:txBody>
      </p:sp>
      <p:sp>
        <p:nvSpPr>
          <p:cNvPr id="4" name="Content Placeholder 3"/>
          <p:cNvSpPr>
            <a:spLocks noGrp="1"/>
          </p:cNvSpPr>
          <p:nvPr>
            <p:ph idx="1"/>
          </p:nvPr>
        </p:nvSpPr>
        <p:spPr>
          <a:xfrm>
            <a:off x="676656" y="1787091"/>
            <a:ext cx="10753725" cy="3766185"/>
          </a:xfrm>
        </p:spPr>
        <p:txBody>
          <a:bodyPr>
            <a:normAutofit/>
          </a:bodyPr>
          <a:lstStyle/>
          <a:p>
            <a:pPr marL="223838" indent="-223838">
              <a:lnSpc>
                <a:spcPct val="95000"/>
              </a:lnSpc>
              <a:buNone/>
            </a:pPr>
            <a:r>
              <a:rPr lang="en-US" dirty="0"/>
              <a:t>1.Text Editor or Source code editor</a:t>
            </a:r>
          </a:p>
          <a:p>
            <a:pPr>
              <a:buNone/>
            </a:pPr>
            <a:r>
              <a:rPr lang="en-US" dirty="0"/>
              <a:t>2.A compiler and an interpreter</a:t>
            </a:r>
          </a:p>
          <a:p>
            <a:pPr>
              <a:buNone/>
            </a:pPr>
            <a:r>
              <a:rPr lang="en-US" dirty="0"/>
              <a:t>3.Build automation tools</a:t>
            </a:r>
          </a:p>
          <a:p>
            <a:pPr>
              <a:buNone/>
            </a:pPr>
            <a:r>
              <a:rPr lang="en-US" dirty="0"/>
              <a:t>4.Debugger</a:t>
            </a:r>
          </a:p>
          <a:p>
            <a:pPr>
              <a:buNone/>
            </a:pPr>
            <a:r>
              <a:rPr lang="en-US" dirty="0"/>
              <a:t>5.Simulators</a:t>
            </a:r>
          </a:p>
          <a:p>
            <a:pPr>
              <a:buNone/>
            </a:pPr>
            <a:r>
              <a:rPr lang="en-US" dirty="0"/>
              <a:t>6.Emulators and logic analyzer</a:t>
            </a:r>
          </a:p>
          <a:p>
            <a:pPr>
              <a:buNone/>
            </a:pPr>
            <a:r>
              <a:rPr lang="en-US" dirty="0"/>
              <a:t>E.g. Turbo C/C++,Microsoft visual </a:t>
            </a:r>
            <a:r>
              <a:rPr lang="en-US" dirty="0" err="1"/>
              <a:t>c++</a:t>
            </a:r>
            <a:r>
              <a:rPr lang="en-US" dirty="0"/>
              <a:t> etc</a:t>
            </a:r>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8420" cy="1419578"/>
          </a:xfrm>
        </p:spPr>
        <p:txBody>
          <a:bodyPr>
            <a:normAutofit/>
          </a:bodyPr>
          <a:lstStyle/>
          <a:p>
            <a:pPr marL="223838" indent="-223838"/>
            <a:r>
              <a:rPr lang="en-US" dirty="0"/>
              <a:t>Cross Compilation</a:t>
            </a:r>
          </a:p>
        </p:txBody>
      </p:sp>
      <p:sp>
        <p:nvSpPr>
          <p:cNvPr id="4" name="Content Placeholder 3"/>
          <p:cNvSpPr>
            <a:spLocks noGrp="1"/>
          </p:cNvSpPr>
          <p:nvPr>
            <p:ph idx="1"/>
          </p:nvPr>
        </p:nvSpPr>
        <p:spPr>
          <a:xfrm>
            <a:off x="676656" y="1787091"/>
            <a:ext cx="10753725" cy="3766185"/>
          </a:xfrm>
        </p:spPr>
        <p:txBody>
          <a:bodyPr>
            <a:normAutofit fontScale="85000" lnSpcReduction="10000"/>
          </a:bodyPr>
          <a:lstStyle/>
          <a:p>
            <a:pPr marL="223838" indent="-223838">
              <a:lnSpc>
                <a:spcPct val="95000"/>
              </a:lnSpc>
              <a:buFont typeface="Arial" pitchFamily="34" charset="0"/>
              <a:buChar char="•"/>
            </a:pPr>
            <a:r>
              <a:rPr lang="en-US" sz="2600" dirty="0"/>
              <a:t>Cross compilation is the process of converting a source code written in high level language to a target processor/controller understandable machine code</a:t>
            </a:r>
          </a:p>
          <a:p>
            <a:pPr marL="223838" indent="-223838">
              <a:lnSpc>
                <a:spcPct val="95000"/>
              </a:lnSpc>
              <a:buFont typeface="Arial" pitchFamily="34" charset="0"/>
              <a:buChar char="•"/>
            </a:pPr>
            <a:r>
              <a:rPr lang="en-US" sz="2600" dirty="0"/>
              <a:t>The conversion of the code is done by software running on a processor/controller which is different from the target processor.</a:t>
            </a:r>
          </a:p>
          <a:p>
            <a:pPr marL="223838" indent="-223838">
              <a:lnSpc>
                <a:spcPct val="95000"/>
              </a:lnSpc>
              <a:buFont typeface="Arial" pitchFamily="34" charset="0"/>
              <a:buChar char="•"/>
            </a:pPr>
            <a:r>
              <a:rPr lang="en-US" sz="2600" dirty="0"/>
              <a:t>The software performing this operation is referred as the Cross-compiler</a:t>
            </a:r>
          </a:p>
          <a:p>
            <a:pPr marL="223838" indent="-223838">
              <a:lnSpc>
                <a:spcPct val="95000"/>
              </a:lnSpc>
              <a:buFont typeface="Arial" pitchFamily="34" charset="0"/>
              <a:buChar char="•"/>
            </a:pPr>
            <a:r>
              <a:rPr lang="en-US" sz="2600" dirty="0"/>
              <a:t>In other words cross-compilation the process of cross platform software/firmware development.</a:t>
            </a:r>
          </a:p>
          <a:p>
            <a:pPr marL="223838" indent="-223838">
              <a:lnSpc>
                <a:spcPct val="95000"/>
              </a:lnSpc>
              <a:buFont typeface="Arial" pitchFamily="34" charset="0"/>
              <a:buChar char="•"/>
            </a:pPr>
            <a:r>
              <a:rPr lang="en-US" sz="2600" dirty="0"/>
              <a:t> A cross complier is a compiler that runs on one type of processor architecture but produces object code for a different type of processor architecture.</a:t>
            </a:r>
          </a:p>
          <a:p>
            <a:pPr marL="223838" indent="-223838">
              <a:lnSpc>
                <a:spcPct val="95000"/>
              </a:lnSpc>
              <a:buFont typeface="Arial" pitchFamily="34" charset="0"/>
              <a:buChar char="•"/>
            </a:pPr>
            <a:endParaRPr lang="en-US" dirty="0"/>
          </a:p>
          <a:p>
            <a:pPr marL="223838" indent="-223838">
              <a:buNone/>
            </a:pPr>
            <a:endParaRPr lang="en-US"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6C3D-4D12-4D0B-9DE7-BFA0E68469DF}"/>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ACF99845-3610-45B6-8769-81B0BB0065E1}"/>
              </a:ext>
            </a:extLst>
          </p:cNvPr>
          <p:cNvSpPr>
            <a:spLocks noGrp="1"/>
          </p:cNvSpPr>
          <p:nvPr>
            <p:ph idx="1"/>
          </p:nvPr>
        </p:nvSpPr>
        <p:spPr>
          <a:xfrm>
            <a:off x="2589212" y="1682885"/>
            <a:ext cx="8915400" cy="4228337"/>
          </a:xfrm>
        </p:spPr>
        <p:txBody>
          <a:bodyPr/>
          <a:lstStyle/>
          <a:p>
            <a:r>
              <a:rPr lang="en-IN" dirty="0"/>
              <a:t>Integration and testing of embedded hardware and software is the immediate step following the embedded hardware and firmware development.</a:t>
            </a:r>
          </a:p>
          <a:p>
            <a:r>
              <a:rPr lang="en-IN" dirty="0"/>
              <a:t>The final embedded hardware constitutes of a PCB with all necessary components affixed to it as per the original schematic diagram.</a:t>
            </a:r>
          </a:p>
          <a:p>
            <a:r>
              <a:rPr lang="en-IN" dirty="0"/>
              <a:t>Embedded firmware represents the control algorithm and configuration data necessary to implement the product requirement on the product.</a:t>
            </a:r>
          </a:p>
          <a:p>
            <a:r>
              <a:rPr lang="en-IN" dirty="0"/>
              <a:t>Embedded firmware will be in processor understandable machine code form.</a:t>
            </a:r>
          </a:p>
          <a:p>
            <a:r>
              <a:rPr lang="en-IN" dirty="0"/>
              <a:t>Both embedded hardware and firmware should be independently tested to ensure the proper functioning.</a:t>
            </a:r>
          </a:p>
          <a:p>
            <a:endParaRPr lang="en-IN" dirty="0"/>
          </a:p>
        </p:txBody>
      </p:sp>
    </p:spTree>
    <p:extLst>
      <p:ext uri="{BB962C8B-B14F-4D97-AF65-F5344CB8AC3E}">
        <p14:creationId xmlns:p14="http://schemas.microsoft.com/office/powerpoint/2010/main" val="280139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8420" cy="1419578"/>
          </a:xfrm>
        </p:spPr>
        <p:txBody>
          <a:bodyPr>
            <a:normAutofit/>
          </a:bodyPr>
          <a:lstStyle/>
          <a:p>
            <a:pPr marL="223838" indent="-223838"/>
            <a:r>
              <a:rPr lang="en-US" dirty="0"/>
              <a:t>Cross Compiler-Advantages</a:t>
            </a:r>
          </a:p>
        </p:txBody>
      </p:sp>
      <p:sp>
        <p:nvSpPr>
          <p:cNvPr id="4" name="Content Placeholder 3"/>
          <p:cNvSpPr>
            <a:spLocks noGrp="1"/>
          </p:cNvSpPr>
          <p:nvPr>
            <p:ph idx="1"/>
          </p:nvPr>
        </p:nvSpPr>
        <p:spPr>
          <a:xfrm>
            <a:off x="676656" y="1787091"/>
            <a:ext cx="10753725" cy="3766185"/>
          </a:xfrm>
        </p:spPr>
        <p:txBody>
          <a:bodyPr>
            <a:normAutofit/>
          </a:bodyPr>
          <a:lstStyle/>
          <a:p>
            <a:pPr marL="223838" indent="-223838">
              <a:lnSpc>
                <a:spcPct val="95000"/>
              </a:lnSpc>
              <a:buFont typeface="Arial" pitchFamily="34" charset="0"/>
              <a:buChar char="•"/>
            </a:pPr>
            <a:r>
              <a:rPr lang="en-US" sz="2600" dirty="0"/>
              <a:t>By using cross compliers we can not only develop complex E.S , but reliability can be improved and maintenance is easy.</a:t>
            </a:r>
          </a:p>
          <a:p>
            <a:pPr marL="223838" indent="-223838">
              <a:lnSpc>
                <a:spcPct val="95000"/>
              </a:lnSpc>
              <a:buFont typeface="Arial" pitchFamily="34" charset="0"/>
              <a:buChar char="•"/>
            </a:pPr>
            <a:r>
              <a:rPr lang="en-US" sz="2600" dirty="0"/>
              <a:t>Knowledge of the processor instruction set is not required.</a:t>
            </a:r>
          </a:p>
          <a:p>
            <a:pPr marL="223838" indent="-223838">
              <a:lnSpc>
                <a:spcPct val="95000"/>
              </a:lnSpc>
              <a:buFont typeface="Arial" pitchFamily="34" charset="0"/>
              <a:buChar char="•"/>
            </a:pPr>
            <a:r>
              <a:rPr lang="en-US" sz="2600" dirty="0"/>
              <a:t>Register allocation and addressing mode details are managed by the compiler.</a:t>
            </a:r>
          </a:p>
          <a:p>
            <a:pPr marL="223838" indent="-223838">
              <a:lnSpc>
                <a:spcPct val="95000"/>
              </a:lnSpc>
              <a:buFont typeface="Arial" pitchFamily="34" charset="0"/>
              <a:buChar char="•"/>
            </a:pPr>
            <a:r>
              <a:rPr lang="en-US" sz="2600" dirty="0"/>
              <a:t>The ability to combine variable selection with specific operations improves program readability.</a:t>
            </a:r>
          </a:p>
          <a:p>
            <a:pPr marL="223838" indent="-223838">
              <a:lnSpc>
                <a:spcPct val="95000"/>
              </a:lnSpc>
              <a:buFont typeface="Arial" pitchFamily="34" charset="0"/>
              <a:buChar char="•"/>
            </a:pPr>
            <a:endParaRPr lang="en-US" sz="2600"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8420" cy="1419578"/>
          </a:xfrm>
        </p:spPr>
        <p:txBody>
          <a:bodyPr>
            <a:normAutofit/>
          </a:bodyPr>
          <a:lstStyle/>
          <a:p>
            <a:pPr marL="223838" indent="-223838"/>
            <a:r>
              <a:rPr lang="en-US" dirty="0"/>
              <a:t>Cross Compiler-Advantages cont</a:t>
            </a:r>
          </a:p>
        </p:txBody>
      </p:sp>
      <p:sp>
        <p:nvSpPr>
          <p:cNvPr id="4" name="Content Placeholder 3"/>
          <p:cNvSpPr>
            <a:spLocks noGrp="1"/>
          </p:cNvSpPr>
          <p:nvPr>
            <p:ph idx="1"/>
          </p:nvPr>
        </p:nvSpPr>
        <p:spPr>
          <a:xfrm>
            <a:off x="676656" y="1787091"/>
            <a:ext cx="10753725" cy="3766185"/>
          </a:xfrm>
        </p:spPr>
        <p:txBody>
          <a:bodyPr>
            <a:normAutofit lnSpcReduction="10000"/>
          </a:bodyPr>
          <a:lstStyle/>
          <a:p>
            <a:pPr marL="223838" indent="-223838">
              <a:lnSpc>
                <a:spcPct val="95000"/>
              </a:lnSpc>
              <a:buFont typeface="Arial" pitchFamily="34" charset="0"/>
              <a:buChar char="•"/>
            </a:pPr>
            <a:r>
              <a:rPr lang="en-US" sz="2600" dirty="0"/>
              <a:t>Keywords and operational functions that more nearly resemble the human thought process can be changed.</a:t>
            </a:r>
          </a:p>
          <a:p>
            <a:pPr marL="223838" indent="-223838">
              <a:lnSpc>
                <a:spcPct val="95000"/>
              </a:lnSpc>
              <a:buFont typeface="Arial" pitchFamily="34" charset="0"/>
              <a:buChar char="•"/>
            </a:pPr>
            <a:r>
              <a:rPr lang="en-US" sz="2600" dirty="0"/>
              <a:t>Program development and debugging time will be dramatically reduced when compared to assembly language programming</a:t>
            </a:r>
          </a:p>
          <a:p>
            <a:pPr marL="223838" indent="-223838">
              <a:lnSpc>
                <a:spcPct val="95000"/>
              </a:lnSpc>
              <a:buFont typeface="Arial" pitchFamily="34" charset="0"/>
              <a:buChar char="•"/>
            </a:pPr>
            <a:r>
              <a:rPr lang="en-US" sz="2600" dirty="0"/>
              <a:t>The library files that are supplied provide may standard routines that may be incorporated into our application.</a:t>
            </a:r>
          </a:p>
          <a:p>
            <a:pPr marL="223838" indent="-223838">
              <a:lnSpc>
                <a:spcPct val="95000"/>
              </a:lnSpc>
              <a:buFont typeface="Arial" pitchFamily="34" charset="0"/>
              <a:buChar char="•"/>
            </a:pPr>
            <a:r>
              <a:rPr lang="en-US" sz="2600" dirty="0"/>
              <a:t>Existing routine can be reused in new programs by utilizing the modular programming techniques available with C.</a:t>
            </a:r>
          </a:p>
          <a:p>
            <a:pPr marL="223838" indent="-223838">
              <a:lnSpc>
                <a:spcPct val="95000"/>
              </a:lnSpc>
              <a:buFont typeface="Arial" pitchFamily="34" charset="0"/>
              <a:buChar char="•"/>
            </a:pPr>
            <a:r>
              <a:rPr lang="en-US" sz="2600" dirty="0"/>
              <a:t>The C language is very portable and very popular</a:t>
            </a:r>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8420" cy="1419578"/>
          </a:xfrm>
        </p:spPr>
        <p:txBody>
          <a:bodyPr>
            <a:noAutofit/>
          </a:bodyPr>
          <a:lstStyle/>
          <a:p>
            <a:pPr marL="223838" indent="-223838"/>
            <a:r>
              <a:rPr lang="en-US" dirty="0"/>
              <a:t>Types of Files Generated on Cross compilation</a:t>
            </a:r>
          </a:p>
        </p:txBody>
      </p:sp>
      <p:sp>
        <p:nvSpPr>
          <p:cNvPr id="4" name="Content Placeholder 3"/>
          <p:cNvSpPr>
            <a:spLocks noGrp="1"/>
          </p:cNvSpPr>
          <p:nvPr>
            <p:ph idx="1"/>
          </p:nvPr>
        </p:nvSpPr>
        <p:spPr>
          <a:xfrm>
            <a:off x="676656" y="1787091"/>
            <a:ext cx="10753725" cy="3766185"/>
          </a:xfrm>
        </p:spPr>
        <p:txBody>
          <a:bodyPr>
            <a:normAutofit/>
          </a:bodyPr>
          <a:lstStyle/>
          <a:p>
            <a:pPr>
              <a:buNone/>
            </a:pPr>
            <a:endParaRPr lang="en-US" sz="2800" dirty="0"/>
          </a:p>
          <a:p>
            <a:pPr>
              <a:buNone/>
            </a:pPr>
            <a:r>
              <a:rPr lang="en-US" sz="2800" dirty="0"/>
              <a:t>1.List File</a:t>
            </a:r>
          </a:p>
          <a:p>
            <a:pPr>
              <a:buNone/>
            </a:pPr>
            <a:r>
              <a:rPr lang="en-US" sz="2800" dirty="0"/>
              <a:t>2.Pre-processor Output file</a:t>
            </a:r>
          </a:p>
          <a:p>
            <a:pPr>
              <a:buNone/>
            </a:pPr>
            <a:r>
              <a:rPr lang="en-US" sz="2800" dirty="0"/>
              <a:t>3.Hex File (.hex)</a:t>
            </a:r>
          </a:p>
          <a:p>
            <a:pPr>
              <a:buNone/>
            </a:pPr>
            <a:r>
              <a:rPr lang="en-US" sz="2800" dirty="0"/>
              <a:t>4.Map File (File extension linker dependent)</a:t>
            </a:r>
          </a:p>
          <a:p>
            <a:pPr>
              <a:buNone/>
            </a:pPr>
            <a:r>
              <a:rPr lang="en-US" sz="2800" dirty="0"/>
              <a:t>5.Object File (.</a:t>
            </a:r>
            <a:r>
              <a:rPr lang="en-US" sz="2800" dirty="0" err="1"/>
              <a:t>obj</a:t>
            </a:r>
            <a:r>
              <a:rPr lang="en-US" sz="2800" dirty="0"/>
              <a:t>)</a:t>
            </a:r>
          </a:p>
          <a:p>
            <a:pPr marL="223838" indent="-223838">
              <a:lnSpc>
                <a:spcPct val="95000"/>
              </a:lnSpc>
              <a:buFont typeface="Arial" pitchFamily="34" charset="0"/>
              <a:buChar char="•"/>
            </a:pPr>
            <a:endParaRPr lang="en-US" sz="2600"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8420" cy="1419578"/>
          </a:xfrm>
        </p:spPr>
        <p:txBody>
          <a:bodyPr>
            <a:normAutofit/>
          </a:bodyPr>
          <a:lstStyle/>
          <a:p>
            <a:pPr marL="223838" indent="-223838"/>
            <a:r>
              <a:rPr lang="en-US" dirty="0"/>
              <a:t>1.List Files(.</a:t>
            </a:r>
            <a:r>
              <a:rPr lang="en-US" dirty="0" err="1"/>
              <a:t>lst</a:t>
            </a:r>
            <a:r>
              <a:rPr lang="en-US" dirty="0"/>
              <a:t> files)</a:t>
            </a:r>
          </a:p>
        </p:txBody>
      </p:sp>
      <p:sp>
        <p:nvSpPr>
          <p:cNvPr id="4" name="Content Placeholder 3"/>
          <p:cNvSpPr>
            <a:spLocks noGrp="1"/>
          </p:cNvSpPr>
          <p:nvPr>
            <p:ph idx="1"/>
          </p:nvPr>
        </p:nvSpPr>
        <p:spPr>
          <a:xfrm>
            <a:off x="676656" y="1787091"/>
            <a:ext cx="10753725" cy="4166237"/>
          </a:xfrm>
        </p:spPr>
        <p:txBody>
          <a:bodyPr>
            <a:normAutofit fontScale="92500" lnSpcReduction="20000"/>
          </a:bodyPr>
          <a:lstStyle/>
          <a:p>
            <a:pPr marL="223838" indent="-223838">
              <a:lnSpc>
                <a:spcPct val="95000"/>
              </a:lnSpc>
              <a:buFont typeface="Arial" pitchFamily="34" charset="0"/>
              <a:buChar char="•"/>
            </a:pPr>
            <a:r>
              <a:rPr lang="en-US" sz="2600" dirty="0"/>
              <a:t>Generated at the time of cross compilation</a:t>
            </a:r>
          </a:p>
          <a:p>
            <a:pPr marL="223838" indent="-223838">
              <a:lnSpc>
                <a:spcPct val="95000"/>
              </a:lnSpc>
              <a:buFont typeface="Arial" pitchFamily="34" charset="0"/>
              <a:buChar char="•"/>
            </a:pPr>
            <a:r>
              <a:rPr lang="en-US" sz="2600" dirty="0"/>
              <a:t>Contain information about cross compilation process like</a:t>
            </a:r>
          </a:p>
          <a:p>
            <a:pPr marL="479870" lvl="1" indent="-223838">
              <a:lnSpc>
                <a:spcPct val="95000"/>
              </a:lnSpc>
              <a:buFont typeface="Arial" pitchFamily="34" charset="0"/>
              <a:buChar char="•"/>
            </a:pPr>
            <a:r>
              <a:rPr lang="en-US" sz="2600" dirty="0"/>
              <a:t>Cross compiler details</a:t>
            </a:r>
          </a:p>
          <a:p>
            <a:pPr marL="479870" lvl="1" indent="-223838">
              <a:lnSpc>
                <a:spcPct val="95000"/>
              </a:lnSpc>
              <a:buFont typeface="Arial" pitchFamily="34" charset="0"/>
              <a:buChar char="•"/>
            </a:pPr>
            <a:r>
              <a:rPr lang="en-US" sz="2600" dirty="0"/>
              <a:t>Formatted source text</a:t>
            </a:r>
          </a:p>
          <a:p>
            <a:pPr marL="479870" lvl="1" indent="-223838">
              <a:lnSpc>
                <a:spcPct val="95000"/>
              </a:lnSpc>
              <a:buFont typeface="Arial" pitchFamily="34" charset="0"/>
              <a:buChar char="•"/>
            </a:pPr>
            <a:r>
              <a:rPr lang="en-US" sz="2600" dirty="0"/>
              <a:t>Assembly code generated from the source file</a:t>
            </a:r>
          </a:p>
          <a:p>
            <a:pPr marL="479870" lvl="1" indent="-223838">
              <a:lnSpc>
                <a:spcPct val="95000"/>
              </a:lnSpc>
              <a:buFont typeface="Arial" pitchFamily="34" charset="0"/>
              <a:buChar char="•"/>
            </a:pPr>
            <a:r>
              <a:rPr lang="en-US" sz="2600" dirty="0"/>
              <a:t>Symbol table </a:t>
            </a:r>
          </a:p>
          <a:p>
            <a:pPr marL="479870" lvl="1" indent="-223838">
              <a:lnSpc>
                <a:spcPct val="95000"/>
              </a:lnSpc>
              <a:buFont typeface="Arial" pitchFamily="34" charset="0"/>
              <a:buChar char="•"/>
            </a:pPr>
            <a:r>
              <a:rPr lang="en-US" sz="2600" dirty="0"/>
              <a:t>Errors and warning detected by the cross compiler system</a:t>
            </a:r>
          </a:p>
          <a:p>
            <a:pPr marL="479870" lvl="1" indent="-223838">
              <a:lnSpc>
                <a:spcPct val="95000"/>
              </a:lnSpc>
              <a:buFont typeface="Arial" pitchFamily="34" charset="0"/>
              <a:buChar char="•"/>
            </a:pPr>
            <a:r>
              <a:rPr lang="en-IN" sz="2600" dirty="0"/>
              <a:t>The type of information contained in the list file is cross compiler specific</a:t>
            </a:r>
          </a:p>
          <a:p>
            <a:pPr marL="479870" lvl="1" indent="-223838">
              <a:lnSpc>
                <a:spcPct val="95000"/>
              </a:lnSpc>
              <a:buFont typeface="Arial" pitchFamily="34" charset="0"/>
              <a:buChar char="•"/>
            </a:pPr>
            <a:r>
              <a:rPr lang="en-IN" sz="2600" dirty="0"/>
              <a:t>List file is very useful for application debugging in case of any cross compiler issues.</a:t>
            </a:r>
            <a:endParaRPr lang="en-US" sz="2600" dirty="0"/>
          </a:p>
          <a:p>
            <a:pPr marL="223838" indent="-223838">
              <a:lnSpc>
                <a:spcPct val="95000"/>
              </a:lnSpc>
              <a:buFont typeface="Arial" pitchFamily="34" charset="0"/>
              <a:buChar char="•"/>
            </a:pPr>
            <a:endParaRPr lang="en-US" sz="2600"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758A-4ABC-422E-9F01-FF2BEDD31771}"/>
              </a:ext>
            </a:extLst>
          </p:cNvPr>
          <p:cNvSpPr>
            <a:spLocks noGrp="1"/>
          </p:cNvSpPr>
          <p:nvPr>
            <p:ph type="title"/>
          </p:nvPr>
        </p:nvSpPr>
        <p:spPr>
          <a:xfrm>
            <a:off x="2592925" y="624110"/>
            <a:ext cx="8911687" cy="747490"/>
          </a:xfrm>
        </p:spPr>
        <p:txBody>
          <a:bodyPr/>
          <a:lstStyle/>
          <a:p>
            <a:r>
              <a:rPr lang="en-IN" dirty="0"/>
              <a:t>Sections of List file</a:t>
            </a:r>
          </a:p>
        </p:txBody>
      </p:sp>
      <p:sp>
        <p:nvSpPr>
          <p:cNvPr id="3" name="Content Placeholder 2">
            <a:extLst>
              <a:ext uri="{FF2B5EF4-FFF2-40B4-BE49-F238E27FC236}">
                <a16:creationId xmlns:a16="http://schemas.microsoft.com/office/drawing/2014/main" id="{F5E45CCD-086C-4DCB-8A69-86D112A572BD}"/>
              </a:ext>
            </a:extLst>
          </p:cNvPr>
          <p:cNvSpPr>
            <a:spLocks noGrp="1"/>
          </p:cNvSpPr>
          <p:nvPr>
            <p:ph idx="1"/>
          </p:nvPr>
        </p:nvSpPr>
        <p:spPr>
          <a:xfrm>
            <a:off x="2589212" y="1507787"/>
            <a:ext cx="8915400" cy="4403435"/>
          </a:xfrm>
        </p:spPr>
        <p:txBody>
          <a:bodyPr>
            <a:normAutofit lnSpcReduction="10000"/>
          </a:bodyPr>
          <a:lstStyle/>
          <a:p>
            <a:r>
              <a:rPr lang="en-IN" dirty="0"/>
              <a:t>PAGE HEADER</a:t>
            </a:r>
          </a:p>
          <a:p>
            <a:pPr lvl="1"/>
            <a:r>
              <a:rPr lang="en-IN" dirty="0"/>
              <a:t>A header on each page of the listing file which indicates the compiler version number, source file name, date, time and page number.</a:t>
            </a:r>
          </a:p>
          <a:p>
            <a:pPr lvl="1"/>
            <a:r>
              <a:rPr lang="en-IN" dirty="0" err="1"/>
              <a:t>Eg</a:t>
            </a:r>
            <a:r>
              <a:rPr lang="en-IN" dirty="0"/>
              <a:t>: C51 COMPILER V9.53.0.0 SAMPLE 10/16/2014 15:47:10 PAGE 1</a:t>
            </a:r>
          </a:p>
          <a:p>
            <a:r>
              <a:rPr lang="en-IN" dirty="0"/>
              <a:t>Command Line</a:t>
            </a:r>
          </a:p>
          <a:p>
            <a:pPr lvl="1"/>
            <a:r>
              <a:rPr lang="en-IN" dirty="0"/>
              <a:t>Represents the entire command line that was used for invoking the compiler.</a:t>
            </a:r>
          </a:p>
          <a:p>
            <a:r>
              <a:rPr lang="en-IN" dirty="0"/>
              <a:t>Source code</a:t>
            </a:r>
          </a:p>
          <a:p>
            <a:pPr lvl="1"/>
            <a:r>
              <a:rPr lang="en-IN" dirty="0"/>
              <a:t>Outputs the line number along with the source code on that line.</a:t>
            </a:r>
          </a:p>
          <a:p>
            <a:pPr lvl="1"/>
            <a:r>
              <a:rPr lang="en-IN" dirty="0"/>
              <a:t>Special cross compiler directives can be used to include or exclude the conditional codes.</a:t>
            </a:r>
          </a:p>
          <a:p>
            <a:pPr lvl="1"/>
            <a:r>
              <a:rPr lang="en-IN" dirty="0"/>
              <a:t>It also contains comments and include files.</a:t>
            </a:r>
          </a:p>
          <a:p>
            <a:pPr lvl="1"/>
            <a:r>
              <a:rPr lang="en-IN" dirty="0"/>
              <a:t>Special cross compiler commands can also be included to add all the lines of include file`	</a:t>
            </a:r>
          </a:p>
          <a:p>
            <a:endParaRPr lang="en-IN" dirty="0"/>
          </a:p>
        </p:txBody>
      </p:sp>
    </p:spTree>
    <p:extLst>
      <p:ext uri="{BB962C8B-B14F-4D97-AF65-F5344CB8AC3E}">
        <p14:creationId xmlns:p14="http://schemas.microsoft.com/office/powerpoint/2010/main" val="301305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C3BE-256C-4221-8F0F-412D58C293CC}"/>
              </a:ext>
            </a:extLst>
          </p:cNvPr>
          <p:cNvSpPr>
            <a:spLocks noGrp="1"/>
          </p:cNvSpPr>
          <p:nvPr>
            <p:ph type="title"/>
          </p:nvPr>
        </p:nvSpPr>
        <p:spPr>
          <a:xfrm>
            <a:off x="2589212" y="306333"/>
            <a:ext cx="8911687" cy="640445"/>
          </a:xfrm>
        </p:spPr>
        <p:txBody>
          <a:bodyPr/>
          <a:lstStyle/>
          <a:p>
            <a:endParaRPr lang="en-IN" dirty="0"/>
          </a:p>
        </p:txBody>
      </p:sp>
      <p:sp>
        <p:nvSpPr>
          <p:cNvPr id="3" name="Content Placeholder 2">
            <a:extLst>
              <a:ext uri="{FF2B5EF4-FFF2-40B4-BE49-F238E27FC236}">
                <a16:creationId xmlns:a16="http://schemas.microsoft.com/office/drawing/2014/main" id="{06930FC4-EC3A-437B-9003-EC9F34609D39}"/>
              </a:ext>
            </a:extLst>
          </p:cNvPr>
          <p:cNvSpPr>
            <a:spLocks noGrp="1"/>
          </p:cNvSpPr>
          <p:nvPr>
            <p:ph idx="1"/>
          </p:nvPr>
        </p:nvSpPr>
        <p:spPr>
          <a:xfrm>
            <a:off x="2589212" y="1079771"/>
            <a:ext cx="8915400" cy="4831452"/>
          </a:xfrm>
        </p:spPr>
        <p:txBody>
          <a:bodyPr>
            <a:normAutofit/>
          </a:bodyPr>
          <a:lstStyle/>
          <a:p>
            <a:r>
              <a:rPr lang="en-IN" dirty="0"/>
              <a:t>Assembly Listing</a:t>
            </a:r>
          </a:p>
          <a:p>
            <a:pPr lvl="1"/>
            <a:r>
              <a:rPr lang="en-IN" dirty="0"/>
              <a:t>Contains assembly code generated</a:t>
            </a:r>
          </a:p>
          <a:p>
            <a:r>
              <a:rPr lang="en-IN" dirty="0"/>
              <a:t>Symbol Listing</a:t>
            </a:r>
          </a:p>
          <a:p>
            <a:pPr lvl="1"/>
            <a:r>
              <a:rPr lang="en-IN" dirty="0"/>
              <a:t>Contains symbolic information about the various symbols present in the cross compiled source file.</a:t>
            </a:r>
          </a:p>
          <a:p>
            <a:pPr lvl="1"/>
            <a:r>
              <a:rPr lang="en-IN" dirty="0"/>
              <a:t>It contains symbol name, symbol classification, memory space, data type, offset and size in bytes.</a:t>
            </a:r>
          </a:p>
          <a:p>
            <a:pPr lvl="1"/>
            <a:r>
              <a:rPr lang="en-IN" dirty="0"/>
              <a:t>Symbol listing in the list file presentation can turn on or off by cross compiler.</a:t>
            </a:r>
          </a:p>
          <a:p>
            <a:r>
              <a:rPr lang="en-IN" dirty="0"/>
              <a:t>Module Information</a:t>
            </a:r>
          </a:p>
          <a:p>
            <a:pPr lvl="1"/>
            <a:r>
              <a:rPr lang="en-IN" dirty="0"/>
              <a:t>It provides the size of initialized and un initialized memory areas defined by the source file.</a:t>
            </a:r>
          </a:p>
          <a:p>
            <a:r>
              <a:rPr lang="en-IN" dirty="0"/>
              <a:t>Warning and errors</a:t>
            </a:r>
          </a:p>
          <a:p>
            <a:pPr lvl="1"/>
            <a:r>
              <a:rPr lang="en-IN" dirty="0"/>
              <a:t>Records the errors encountered or any statement that may create issues in application during cross compilations. </a:t>
            </a:r>
          </a:p>
        </p:txBody>
      </p:sp>
    </p:spTree>
    <p:extLst>
      <p:ext uri="{BB962C8B-B14F-4D97-AF65-F5344CB8AC3E}">
        <p14:creationId xmlns:p14="http://schemas.microsoft.com/office/powerpoint/2010/main" val="28291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8420" cy="881795"/>
          </a:xfrm>
        </p:spPr>
        <p:txBody>
          <a:bodyPr>
            <a:normAutofit/>
          </a:bodyPr>
          <a:lstStyle/>
          <a:p>
            <a:pPr marL="223838" indent="-223838"/>
            <a:r>
              <a:rPr lang="en-US" dirty="0"/>
              <a:t>2. Preprocessor output file</a:t>
            </a:r>
          </a:p>
        </p:txBody>
      </p:sp>
      <p:sp>
        <p:nvSpPr>
          <p:cNvPr id="4" name="Content Placeholder 3"/>
          <p:cNvSpPr>
            <a:spLocks noGrp="1"/>
          </p:cNvSpPr>
          <p:nvPr>
            <p:ph idx="1"/>
          </p:nvPr>
        </p:nvSpPr>
        <p:spPr>
          <a:xfrm>
            <a:off x="676656" y="1787091"/>
            <a:ext cx="10753725" cy="3766185"/>
          </a:xfrm>
        </p:spPr>
        <p:txBody>
          <a:bodyPr>
            <a:normAutofit/>
          </a:bodyPr>
          <a:lstStyle/>
          <a:p>
            <a:pPr marL="223838" indent="-223838">
              <a:lnSpc>
                <a:spcPct val="95000"/>
              </a:lnSpc>
              <a:buFont typeface="Arial" pitchFamily="34" charset="0"/>
              <a:buChar char="•"/>
            </a:pPr>
            <a:r>
              <a:rPr lang="en-US" sz="2600" dirty="0"/>
              <a:t>Generated during cross compilation</a:t>
            </a:r>
          </a:p>
          <a:p>
            <a:pPr marL="223838" indent="-223838">
              <a:lnSpc>
                <a:spcPct val="95000"/>
              </a:lnSpc>
              <a:buFont typeface="Arial" pitchFamily="34" charset="0"/>
              <a:buChar char="•"/>
            </a:pPr>
            <a:r>
              <a:rPr lang="en-US" sz="2600" dirty="0"/>
              <a:t>Contain preprocessor output for the preprocessor instructions used in the source file</a:t>
            </a:r>
          </a:p>
          <a:p>
            <a:pPr marL="223838" indent="-223838">
              <a:lnSpc>
                <a:spcPct val="95000"/>
              </a:lnSpc>
              <a:buFont typeface="Arial" pitchFamily="34" charset="0"/>
              <a:buChar char="•"/>
            </a:pPr>
            <a:r>
              <a:rPr lang="en-US" sz="2600" dirty="0"/>
              <a:t>This file is used for verifying the operation of macros and conditional preprocessor directives</a:t>
            </a:r>
          </a:p>
          <a:p>
            <a:pPr marL="223838" indent="-223838">
              <a:lnSpc>
                <a:spcPct val="95000"/>
              </a:lnSpc>
              <a:buFont typeface="Arial" pitchFamily="34" charset="0"/>
              <a:buChar char="•"/>
            </a:pPr>
            <a:r>
              <a:rPr lang="en-US" sz="2600" dirty="0"/>
              <a:t>Is a valid C file </a:t>
            </a:r>
          </a:p>
          <a:p>
            <a:pPr marL="223838" indent="-223838">
              <a:lnSpc>
                <a:spcPct val="95000"/>
              </a:lnSpc>
              <a:buFont typeface="Arial" pitchFamily="34" charset="0"/>
              <a:buChar char="•"/>
            </a:pPr>
            <a:r>
              <a:rPr lang="en-US" sz="2600" dirty="0"/>
              <a:t>File extension is cross compiler dependant</a:t>
            </a:r>
          </a:p>
          <a:p>
            <a:pPr marL="223838" indent="-223838">
              <a:lnSpc>
                <a:spcPct val="95000"/>
              </a:lnSpc>
              <a:buFont typeface="Arial" pitchFamily="34" charset="0"/>
              <a:buChar char="•"/>
            </a:pPr>
            <a:endParaRPr lang="en-US" sz="2600"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8420" cy="969344"/>
          </a:xfrm>
        </p:spPr>
        <p:txBody>
          <a:bodyPr>
            <a:normAutofit/>
          </a:bodyPr>
          <a:lstStyle/>
          <a:p>
            <a:pPr marL="223838" indent="-223838"/>
            <a:r>
              <a:rPr lang="en-US" dirty="0"/>
              <a:t>3. Object files(.obj files)</a:t>
            </a:r>
          </a:p>
        </p:txBody>
      </p:sp>
      <p:sp>
        <p:nvSpPr>
          <p:cNvPr id="4" name="Content Placeholder 3"/>
          <p:cNvSpPr>
            <a:spLocks noGrp="1"/>
          </p:cNvSpPr>
          <p:nvPr>
            <p:ph idx="1"/>
          </p:nvPr>
        </p:nvSpPr>
        <p:spPr>
          <a:xfrm>
            <a:off x="676656" y="1787091"/>
            <a:ext cx="10753725" cy="3766185"/>
          </a:xfrm>
        </p:spPr>
        <p:txBody>
          <a:bodyPr>
            <a:normAutofit/>
          </a:bodyPr>
          <a:lstStyle/>
          <a:p>
            <a:pPr marL="223838" indent="-223838">
              <a:lnSpc>
                <a:spcPct val="95000"/>
              </a:lnSpc>
              <a:buFont typeface="Arial" pitchFamily="34" charset="0"/>
              <a:buChar char="•"/>
            </a:pPr>
            <a:r>
              <a:rPr lang="en-US" sz="2600" dirty="0"/>
              <a:t>It is the lowest level file format for any platform.</a:t>
            </a:r>
          </a:p>
          <a:p>
            <a:pPr marL="223838" indent="-223838">
              <a:lnSpc>
                <a:spcPct val="95000"/>
              </a:lnSpc>
              <a:buFont typeface="Arial" pitchFamily="34" charset="0"/>
              <a:buChar char="•"/>
            </a:pPr>
            <a:r>
              <a:rPr lang="en-US" sz="2600" dirty="0"/>
              <a:t>Cross compiling each source module converts the various Embedded instructions and other directives present in the module to an object(.OBJ) file.</a:t>
            </a:r>
          </a:p>
          <a:p>
            <a:pPr marL="223838" indent="-223838">
              <a:lnSpc>
                <a:spcPct val="95000"/>
              </a:lnSpc>
              <a:buFont typeface="Arial" pitchFamily="34" charset="0"/>
              <a:buChar char="•"/>
            </a:pPr>
            <a:r>
              <a:rPr lang="en-US" sz="2600" dirty="0"/>
              <a:t>The object file is specially formatted file with data records for symbolic information, object code, debugging information etc.</a:t>
            </a:r>
          </a:p>
          <a:p>
            <a:pPr marL="223838" indent="-223838">
              <a:lnSpc>
                <a:spcPct val="95000"/>
              </a:lnSpc>
              <a:buFont typeface="Arial" pitchFamily="34" charset="0"/>
              <a:buChar char="•"/>
            </a:pPr>
            <a:endParaRPr lang="en-US" sz="2600"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8420" cy="1419578"/>
          </a:xfrm>
        </p:spPr>
        <p:txBody>
          <a:bodyPr>
            <a:normAutofit/>
          </a:bodyPr>
          <a:lstStyle/>
          <a:p>
            <a:pPr marL="223838" indent="-223838"/>
            <a:r>
              <a:rPr lang="en-US" dirty="0"/>
              <a:t>Object files cont..</a:t>
            </a:r>
          </a:p>
        </p:txBody>
      </p:sp>
      <p:sp>
        <p:nvSpPr>
          <p:cNvPr id="4" name="Content Placeholder 3"/>
          <p:cNvSpPr>
            <a:spLocks noGrp="1"/>
          </p:cNvSpPr>
          <p:nvPr>
            <p:ph idx="1"/>
          </p:nvPr>
        </p:nvSpPr>
        <p:spPr>
          <a:xfrm>
            <a:off x="676656" y="1787091"/>
            <a:ext cx="10753725" cy="3766185"/>
          </a:xfrm>
        </p:spPr>
        <p:txBody>
          <a:bodyPr>
            <a:normAutofit lnSpcReduction="10000"/>
          </a:bodyPr>
          <a:lstStyle/>
          <a:p>
            <a:pPr marL="223838" indent="-223838">
              <a:lnSpc>
                <a:spcPct val="105000"/>
              </a:lnSpc>
              <a:buFont typeface="Arial" pitchFamily="34" charset="0"/>
              <a:buChar char="•"/>
            </a:pPr>
            <a:r>
              <a:rPr lang="en-US" dirty="0"/>
              <a:t>OMF1 &amp; OMF2 are the 2 object files supported by C51 Cross compiler</a:t>
            </a:r>
          </a:p>
          <a:p>
            <a:pPr marL="223838" indent="-223838">
              <a:lnSpc>
                <a:spcPct val="105000"/>
              </a:lnSpc>
              <a:buFont typeface="Arial" pitchFamily="34" charset="0"/>
              <a:buChar char="•"/>
            </a:pPr>
            <a:r>
              <a:rPr lang="en-US" dirty="0"/>
              <a:t>List of details  included in object file are</a:t>
            </a:r>
          </a:p>
          <a:p>
            <a:pPr marL="658368" lvl="2" indent="-457200">
              <a:lnSpc>
                <a:spcPct val="105000"/>
              </a:lnSpc>
              <a:spcBef>
                <a:spcPts val="1300"/>
              </a:spcBef>
              <a:buFont typeface="+mj-lt"/>
              <a:buAutoNum type="arabicPeriod"/>
            </a:pPr>
            <a:r>
              <a:rPr lang="en-US" i="0" dirty="0"/>
              <a:t>Reserved memory for global variables</a:t>
            </a:r>
          </a:p>
          <a:p>
            <a:pPr marL="658368" lvl="2" indent="-457200">
              <a:lnSpc>
                <a:spcPct val="105000"/>
              </a:lnSpc>
              <a:spcBef>
                <a:spcPts val="1300"/>
              </a:spcBef>
              <a:buFont typeface="+mj-lt"/>
              <a:buAutoNum type="arabicPeriod"/>
            </a:pPr>
            <a:r>
              <a:rPr lang="en-US" i="0" dirty="0"/>
              <a:t>Public symbol(variable or function )names</a:t>
            </a:r>
          </a:p>
          <a:p>
            <a:pPr marL="658368" lvl="2" indent="-457200">
              <a:lnSpc>
                <a:spcPct val="105000"/>
              </a:lnSpc>
              <a:spcBef>
                <a:spcPts val="1300"/>
              </a:spcBef>
              <a:buFont typeface="+mj-lt"/>
              <a:buAutoNum type="arabicPeriod"/>
            </a:pPr>
            <a:r>
              <a:rPr lang="en-US" i="0" dirty="0"/>
              <a:t>External symbol(variable or function )references</a:t>
            </a:r>
          </a:p>
          <a:p>
            <a:pPr marL="658368" lvl="2" indent="-457200">
              <a:lnSpc>
                <a:spcPct val="105000"/>
              </a:lnSpc>
              <a:spcBef>
                <a:spcPts val="1300"/>
              </a:spcBef>
              <a:buFont typeface="+mj-lt"/>
              <a:buAutoNum type="arabicPeriod"/>
            </a:pPr>
            <a:r>
              <a:rPr lang="en-US" i="0" dirty="0"/>
              <a:t>Library files with which to link</a:t>
            </a:r>
          </a:p>
          <a:p>
            <a:pPr marL="658368" lvl="2" indent="-457200">
              <a:lnSpc>
                <a:spcPct val="105000"/>
              </a:lnSpc>
              <a:spcBef>
                <a:spcPts val="1300"/>
              </a:spcBef>
              <a:buFont typeface="+mj-lt"/>
              <a:buAutoNum type="arabicPeriod"/>
            </a:pPr>
            <a:r>
              <a:rPr lang="en-US" i="0" dirty="0"/>
              <a:t>Debugging information to help synchronize source lines with object </a:t>
            </a:r>
            <a:r>
              <a:rPr lang="en-US" dirty="0"/>
              <a:t>code</a:t>
            </a:r>
            <a:endParaRPr lang="en-US" i="0" dirty="0"/>
          </a:p>
          <a:p>
            <a:pPr marL="223838" indent="-223838">
              <a:lnSpc>
                <a:spcPct val="95000"/>
              </a:lnSpc>
              <a:buFont typeface="Arial" pitchFamily="34" charset="0"/>
              <a:buChar char="•"/>
            </a:pPr>
            <a:r>
              <a:rPr lang="en-US" dirty="0"/>
              <a:t>The object code present in the object file is not absolute</a:t>
            </a:r>
          </a:p>
          <a:p>
            <a:pPr marL="223838" indent="-223838">
              <a:lnSpc>
                <a:spcPct val="95000"/>
              </a:lnSpc>
              <a:buFont typeface="Arial" pitchFamily="34" charset="0"/>
              <a:buChar char="•"/>
            </a:pPr>
            <a:r>
              <a:rPr lang="en-US" dirty="0"/>
              <a:t>It is the responsibility of the linker or loader to assign absolute memory locations to the object code.</a:t>
            </a:r>
          </a:p>
          <a:p>
            <a:pPr marL="223838" indent="-223838">
              <a:lnSpc>
                <a:spcPct val="95000"/>
              </a:lnSpc>
              <a:buFont typeface="Arial" pitchFamily="34" charset="0"/>
              <a:buChar char="•"/>
            </a:pPr>
            <a:endParaRPr lang="en-US" sz="2600"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8420" cy="1419578"/>
          </a:xfrm>
        </p:spPr>
        <p:txBody>
          <a:bodyPr>
            <a:normAutofit/>
          </a:bodyPr>
          <a:lstStyle/>
          <a:p>
            <a:pPr marL="223838" indent="-223838"/>
            <a:r>
              <a:rPr lang="en-US" dirty="0"/>
              <a:t>4.Map Files</a:t>
            </a:r>
          </a:p>
        </p:txBody>
      </p:sp>
      <p:sp>
        <p:nvSpPr>
          <p:cNvPr id="4" name="Content Placeholder 3"/>
          <p:cNvSpPr>
            <a:spLocks noGrp="1"/>
          </p:cNvSpPr>
          <p:nvPr>
            <p:ph idx="1"/>
          </p:nvPr>
        </p:nvSpPr>
        <p:spPr>
          <a:xfrm>
            <a:off x="676656" y="1787091"/>
            <a:ext cx="10753725" cy="3766185"/>
          </a:xfrm>
        </p:spPr>
        <p:txBody>
          <a:bodyPr>
            <a:normAutofit fontScale="92500" lnSpcReduction="20000"/>
          </a:bodyPr>
          <a:lstStyle/>
          <a:p>
            <a:pPr marL="223838" indent="-223838">
              <a:lnSpc>
                <a:spcPct val="95000"/>
              </a:lnSpc>
              <a:buFont typeface="Arial" pitchFamily="34" charset="0"/>
              <a:buChar char="•"/>
            </a:pPr>
            <a:r>
              <a:rPr lang="en-US" sz="2600" dirty="0"/>
              <a:t>Object file created contains re-locatable codes where their location in memory is not fixed</a:t>
            </a:r>
          </a:p>
          <a:p>
            <a:pPr marL="223838" indent="-223838">
              <a:lnSpc>
                <a:spcPct val="95000"/>
              </a:lnSpc>
              <a:buFont typeface="Arial" pitchFamily="34" charset="0"/>
              <a:buChar char="•"/>
            </a:pPr>
            <a:r>
              <a:rPr lang="en-US" sz="2600" dirty="0"/>
              <a:t>It is the responsibility of linker to link these object modules</a:t>
            </a:r>
          </a:p>
          <a:p>
            <a:pPr marL="223838" indent="-223838">
              <a:lnSpc>
                <a:spcPct val="95000"/>
              </a:lnSpc>
              <a:buFont typeface="Arial" pitchFamily="34" charset="0"/>
              <a:buChar char="•"/>
            </a:pPr>
            <a:r>
              <a:rPr lang="en-US" sz="2600" dirty="0"/>
              <a:t>The locator is responsible for locating the absolute address to each module in the code memory</a:t>
            </a:r>
          </a:p>
          <a:p>
            <a:pPr marL="223838" indent="-223838">
              <a:lnSpc>
                <a:spcPct val="95000"/>
              </a:lnSpc>
              <a:buFont typeface="Arial" pitchFamily="34" charset="0"/>
              <a:buChar char="•"/>
            </a:pPr>
            <a:r>
              <a:rPr lang="en-US" sz="2600" dirty="0"/>
              <a:t>Map files are generated by the linker and loader.</a:t>
            </a:r>
          </a:p>
          <a:p>
            <a:pPr marL="223838" indent="-223838">
              <a:lnSpc>
                <a:spcPct val="95000"/>
              </a:lnSpc>
              <a:buFont typeface="Arial" pitchFamily="34" charset="0"/>
              <a:buChar char="•"/>
            </a:pPr>
            <a:r>
              <a:rPr lang="en-US" sz="2600" dirty="0"/>
              <a:t>It is also called linker list files.</a:t>
            </a:r>
          </a:p>
          <a:p>
            <a:pPr marL="223838" indent="-223838">
              <a:lnSpc>
                <a:spcPct val="95000"/>
              </a:lnSpc>
              <a:buFont typeface="Arial" pitchFamily="34" charset="0"/>
              <a:buChar char="•"/>
            </a:pPr>
            <a:r>
              <a:rPr lang="en-US" sz="2600" dirty="0"/>
              <a:t>These files are used to keep the information of linking and locating process.</a:t>
            </a:r>
          </a:p>
          <a:p>
            <a:pPr marL="223838" indent="-223838">
              <a:lnSpc>
                <a:spcPct val="95000"/>
              </a:lnSpc>
              <a:buFont typeface="Arial" pitchFamily="34" charset="0"/>
              <a:buChar char="•"/>
            </a:pPr>
            <a:r>
              <a:rPr lang="en-US" sz="2600" dirty="0"/>
              <a:t>Map files use extensions .H,.HH,.HM depends on linker or loader</a:t>
            </a:r>
          </a:p>
          <a:p>
            <a:pPr marL="223838" indent="-223838">
              <a:lnSpc>
                <a:spcPct val="95000"/>
              </a:lnSpc>
              <a:buFont typeface="Arial" pitchFamily="34" charset="0"/>
              <a:buChar char="•"/>
            </a:pPr>
            <a:endParaRPr lang="en-US" sz="2600"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3DE1-9EBE-40B8-A351-6E6C537B9183}"/>
              </a:ext>
            </a:extLst>
          </p:cNvPr>
          <p:cNvSpPr>
            <a:spLocks noGrp="1"/>
          </p:cNvSpPr>
          <p:nvPr>
            <p:ph type="title"/>
          </p:nvPr>
        </p:nvSpPr>
        <p:spPr>
          <a:xfrm>
            <a:off x="2592925" y="624110"/>
            <a:ext cx="8911687" cy="776673"/>
          </a:xfrm>
        </p:spPr>
        <p:txBody>
          <a:bodyPr/>
          <a:lstStyle/>
          <a:p>
            <a:r>
              <a:rPr lang="en-IN" dirty="0"/>
              <a:t>Verifying hardware sections</a:t>
            </a:r>
          </a:p>
        </p:txBody>
      </p:sp>
      <p:sp>
        <p:nvSpPr>
          <p:cNvPr id="3" name="Content Placeholder 2">
            <a:extLst>
              <a:ext uri="{FF2B5EF4-FFF2-40B4-BE49-F238E27FC236}">
                <a16:creationId xmlns:a16="http://schemas.microsoft.com/office/drawing/2014/main" id="{F36FE2F2-455F-47B7-A5F8-9CCB1D5D7926}"/>
              </a:ext>
            </a:extLst>
          </p:cNvPr>
          <p:cNvSpPr>
            <a:spLocks noGrp="1"/>
          </p:cNvSpPr>
          <p:nvPr>
            <p:ph idx="1"/>
          </p:nvPr>
        </p:nvSpPr>
        <p:spPr>
          <a:xfrm>
            <a:off x="2589212" y="1605064"/>
            <a:ext cx="8915400" cy="4306158"/>
          </a:xfrm>
        </p:spPr>
        <p:txBody>
          <a:bodyPr/>
          <a:lstStyle/>
          <a:p>
            <a:r>
              <a:rPr lang="en-IN" dirty="0"/>
              <a:t>Functioning of individual hardware sections can be verified by writing small utilities which checks the operations of the specified part.</a:t>
            </a:r>
          </a:p>
          <a:p>
            <a:r>
              <a:rPr lang="en-IN" dirty="0"/>
              <a:t>The functionality of the firmware part can be checked by simulator environment provided by the embedded firmware development tools IDE.</a:t>
            </a:r>
          </a:p>
          <a:p>
            <a:r>
              <a:rPr lang="en-IN" dirty="0"/>
              <a:t>By simulating the firmware, the register details, memory contents and status of flags can be easily monitored and gives a idea about what happens inside the processor.</a:t>
            </a:r>
          </a:p>
          <a:p>
            <a:endParaRPr lang="en-IN" dirty="0"/>
          </a:p>
        </p:txBody>
      </p:sp>
    </p:spTree>
    <p:extLst>
      <p:ext uri="{BB962C8B-B14F-4D97-AF65-F5344CB8AC3E}">
        <p14:creationId xmlns:p14="http://schemas.microsoft.com/office/powerpoint/2010/main" val="226387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9E35-FEF8-4501-89B6-C990B423E79E}"/>
              </a:ext>
            </a:extLst>
          </p:cNvPr>
          <p:cNvSpPr>
            <a:spLocks noGrp="1"/>
          </p:cNvSpPr>
          <p:nvPr>
            <p:ph type="title"/>
          </p:nvPr>
        </p:nvSpPr>
        <p:spPr/>
        <p:txBody>
          <a:bodyPr/>
          <a:lstStyle/>
          <a:p>
            <a:r>
              <a:rPr lang="en-IN" dirty="0"/>
              <a:t>Sections of map files</a:t>
            </a:r>
          </a:p>
        </p:txBody>
      </p:sp>
      <p:sp>
        <p:nvSpPr>
          <p:cNvPr id="3" name="Content Placeholder 2">
            <a:extLst>
              <a:ext uri="{FF2B5EF4-FFF2-40B4-BE49-F238E27FC236}">
                <a16:creationId xmlns:a16="http://schemas.microsoft.com/office/drawing/2014/main" id="{79F31C51-62A7-4F86-9F57-E0BEDB3AAA75}"/>
              </a:ext>
            </a:extLst>
          </p:cNvPr>
          <p:cNvSpPr>
            <a:spLocks noGrp="1"/>
          </p:cNvSpPr>
          <p:nvPr>
            <p:ph idx="1"/>
          </p:nvPr>
        </p:nvSpPr>
        <p:spPr/>
        <p:txBody>
          <a:bodyPr>
            <a:normAutofit fontScale="92500" lnSpcReduction="20000"/>
          </a:bodyPr>
          <a:lstStyle/>
          <a:p>
            <a:r>
              <a:rPr lang="en-IN" dirty="0"/>
              <a:t>Page Header</a:t>
            </a:r>
          </a:p>
          <a:p>
            <a:pPr lvl="1"/>
            <a:r>
              <a:rPr lang="en-IN" dirty="0"/>
              <a:t>Indicates linker version number, name, date, time and page number</a:t>
            </a:r>
          </a:p>
          <a:p>
            <a:r>
              <a:rPr lang="en-IN" dirty="0"/>
              <a:t>Command line</a:t>
            </a:r>
          </a:p>
          <a:p>
            <a:pPr lvl="1"/>
            <a:r>
              <a:rPr lang="en-IN" dirty="0"/>
              <a:t>Represent the command line that used to invoke the linker</a:t>
            </a:r>
          </a:p>
          <a:p>
            <a:r>
              <a:rPr lang="en-IN" dirty="0"/>
              <a:t>CPU details</a:t>
            </a:r>
          </a:p>
          <a:p>
            <a:pPr lvl="1"/>
            <a:r>
              <a:rPr lang="en-IN" dirty="0"/>
              <a:t>Contains the details about target CPU and memory model.</a:t>
            </a:r>
          </a:p>
          <a:p>
            <a:r>
              <a:rPr lang="en-IN" dirty="0"/>
              <a:t>Input modules</a:t>
            </a:r>
          </a:p>
          <a:p>
            <a:pPr lvl="1"/>
            <a:r>
              <a:rPr lang="en-IN" dirty="0"/>
              <a:t>This section includes the names of all object modules, library files and modules that are in linking process.</a:t>
            </a:r>
          </a:p>
          <a:p>
            <a:r>
              <a:rPr lang="en-IN" dirty="0"/>
              <a:t>Memory map</a:t>
            </a:r>
          </a:p>
          <a:p>
            <a:pPr lvl="1"/>
            <a:r>
              <a:rPr lang="en-IN" dirty="0"/>
              <a:t>Lists the starting address, length, relocation types and name of each segment in the program</a:t>
            </a:r>
          </a:p>
        </p:txBody>
      </p:sp>
    </p:spTree>
    <p:extLst>
      <p:ext uri="{BB962C8B-B14F-4D97-AF65-F5344CB8AC3E}">
        <p14:creationId xmlns:p14="http://schemas.microsoft.com/office/powerpoint/2010/main" val="278667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26FF-A653-46B6-AB6F-B4CDC7024C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2A0856-B32B-4C53-812E-8F33700FF713}"/>
              </a:ext>
            </a:extLst>
          </p:cNvPr>
          <p:cNvSpPr>
            <a:spLocks noGrp="1"/>
          </p:cNvSpPr>
          <p:nvPr>
            <p:ph idx="1"/>
          </p:nvPr>
        </p:nvSpPr>
        <p:spPr/>
        <p:txBody>
          <a:bodyPr>
            <a:normAutofit lnSpcReduction="10000"/>
          </a:bodyPr>
          <a:lstStyle/>
          <a:p>
            <a:r>
              <a:rPr lang="en-IN" dirty="0"/>
              <a:t>Symbol table</a:t>
            </a:r>
          </a:p>
          <a:p>
            <a:pPr lvl="1"/>
            <a:r>
              <a:rPr lang="en-IN" dirty="0"/>
              <a:t>It contains the value, type and name for all symbols from the different input modules </a:t>
            </a:r>
          </a:p>
          <a:p>
            <a:r>
              <a:rPr lang="en-IN" dirty="0"/>
              <a:t>Inter module cross reference</a:t>
            </a:r>
          </a:p>
          <a:p>
            <a:pPr lvl="1"/>
            <a:r>
              <a:rPr lang="en-IN" dirty="0"/>
              <a:t>It includes the session name, memory type and the name of the module in which it is defined and all modules in which it is accessed.</a:t>
            </a:r>
          </a:p>
          <a:p>
            <a:r>
              <a:rPr lang="en-IN" dirty="0"/>
              <a:t>Program size</a:t>
            </a:r>
          </a:p>
          <a:p>
            <a:pPr lvl="1"/>
            <a:r>
              <a:rPr lang="en-IN" dirty="0"/>
              <a:t>Contains the size of various memory areas as well as constant and code space for the entire application.</a:t>
            </a:r>
          </a:p>
          <a:p>
            <a:r>
              <a:rPr lang="en-IN" dirty="0"/>
              <a:t>Warning and errors</a:t>
            </a:r>
          </a:p>
          <a:p>
            <a:pPr lvl="1"/>
            <a:r>
              <a:rPr lang="en-IN" dirty="0"/>
              <a:t>Contains errors and warnings generated while linking the program.</a:t>
            </a:r>
          </a:p>
        </p:txBody>
      </p:sp>
    </p:spTree>
    <p:extLst>
      <p:ext uri="{BB962C8B-B14F-4D97-AF65-F5344CB8AC3E}">
        <p14:creationId xmlns:p14="http://schemas.microsoft.com/office/powerpoint/2010/main" val="271952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4"/>
            <a:ext cx="10778420" cy="805190"/>
          </a:xfrm>
        </p:spPr>
        <p:txBody>
          <a:bodyPr>
            <a:normAutofit/>
          </a:bodyPr>
          <a:lstStyle/>
          <a:p>
            <a:pPr marL="223838" indent="-223838"/>
            <a:r>
              <a:rPr lang="en-US" dirty="0"/>
              <a:t>5. Hex file</a:t>
            </a:r>
          </a:p>
        </p:txBody>
      </p:sp>
      <p:sp>
        <p:nvSpPr>
          <p:cNvPr id="4" name="Content Placeholder 3"/>
          <p:cNvSpPr>
            <a:spLocks noGrp="1"/>
          </p:cNvSpPr>
          <p:nvPr>
            <p:ph idx="1"/>
          </p:nvPr>
        </p:nvSpPr>
        <p:spPr>
          <a:xfrm>
            <a:off x="676656" y="1546699"/>
            <a:ext cx="10753725" cy="4006578"/>
          </a:xfrm>
        </p:spPr>
        <p:txBody>
          <a:bodyPr>
            <a:normAutofit/>
          </a:bodyPr>
          <a:lstStyle/>
          <a:p>
            <a:pPr marL="223838" indent="-223838">
              <a:lnSpc>
                <a:spcPct val="95000"/>
              </a:lnSpc>
              <a:buFont typeface="Arial" pitchFamily="34" charset="0"/>
              <a:buChar char="•"/>
            </a:pPr>
            <a:r>
              <a:rPr lang="en-US" sz="2600" dirty="0"/>
              <a:t>It is binary executable file created from the source code.</a:t>
            </a:r>
          </a:p>
          <a:p>
            <a:pPr marL="223838" indent="-223838">
              <a:lnSpc>
                <a:spcPct val="95000"/>
              </a:lnSpc>
              <a:buFont typeface="Arial" pitchFamily="34" charset="0"/>
              <a:buChar char="•"/>
            </a:pPr>
            <a:r>
              <a:rPr lang="en-US" sz="2600" dirty="0"/>
              <a:t>The absolute object file created by the linker or loader is converted into processor understandable binary code.</a:t>
            </a:r>
          </a:p>
          <a:p>
            <a:pPr marL="223838" indent="-223838">
              <a:lnSpc>
                <a:spcPct val="95000"/>
              </a:lnSpc>
              <a:buFont typeface="Arial" pitchFamily="34" charset="0"/>
              <a:buChar char="•"/>
            </a:pPr>
            <a:r>
              <a:rPr lang="en-US" sz="2600" dirty="0"/>
              <a:t>The utility used to convert an object file to hex file is known as Object to Hex file converter.</a:t>
            </a:r>
          </a:p>
          <a:p>
            <a:pPr marL="223838" indent="-223838">
              <a:lnSpc>
                <a:spcPct val="95000"/>
              </a:lnSpc>
              <a:buFont typeface="Arial" pitchFamily="34" charset="0"/>
              <a:buChar char="•"/>
            </a:pPr>
            <a:r>
              <a:rPr lang="en-US" sz="2600" dirty="0"/>
              <a:t>Hex file embed machine code in a particular format.</a:t>
            </a:r>
          </a:p>
          <a:p>
            <a:pPr marL="223838" indent="-223838">
              <a:lnSpc>
                <a:spcPct val="95000"/>
              </a:lnSpc>
              <a:buFont typeface="Arial" pitchFamily="34" charset="0"/>
              <a:buChar char="•"/>
            </a:pPr>
            <a:r>
              <a:rPr lang="en-US" sz="2600" dirty="0"/>
              <a:t>Format of Hex files varies across the family of processor.</a:t>
            </a:r>
          </a:p>
          <a:p>
            <a:pPr marL="223838" indent="-223838">
              <a:lnSpc>
                <a:spcPct val="95000"/>
              </a:lnSpc>
              <a:buFont typeface="Arial" pitchFamily="34" charset="0"/>
              <a:buChar char="•"/>
            </a:pPr>
            <a:r>
              <a:rPr lang="en-US" sz="2600" dirty="0" err="1"/>
              <a:t>Eg</a:t>
            </a:r>
            <a:r>
              <a:rPr lang="en-US" sz="2600" dirty="0"/>
              <a:t>: Intel Hex File, Motorola Hex File</a:t>
            </a:r>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BDDB-D65E-48BC-8C61-1C6BD1DAC5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A0B391-2408-4EE9-9756-276D4BC38636}"/>
              </a:ext>
            </a:extLst>
          </p:cNvPr>
          <p:cNvSpPr>
            <a:spLocks noGrp="1"/>
          </p:cNvSpPr>
          <p:nvPr>
            <p:ph idx="1"/>
          </p:nvPr>
        </p:nvSpPr>
        <p:spPr/>
        <p:txBody>
          <a:bodyPr/>
          <a:lstStyle/>
          <a:p>
            <a:r>
              <a:rPr lang="en-IN" dirty="0"/>
              <a:t>The lines in intel Hex files are corresponding to a Hex Record</a:t>
            </a:r>
          </a:p>
          <a:p>
            <a:r>
              <a:rPr lang="en-IN" dirty="0"/>
              <a:t>Each record is made up of hexadecimal numbers that represent machine language code or constant data</a:t>
            </a:r>
          </a:p>
          <a:p>
            <a:r>
              <a:rPr lang="en-IN" dirty="0"/>
              <a:t>Individual records are terminated with a carriage return and a line feed</a:t>
            </a:r>
          </a:p>
          <a:p>
            <a:r>
              <a:rPr lang="en-IN" dirty="0"/>
              <a:t>It is used for transferring a program and data to a ROM or EEPROM which is used as code </a:t>
            </a:r>
            <a:r>
              <a:rPr lang="en-IN"/>
              <a:t>memory storage.</a:t>
            </a:r>
            <a:endParaRPr lang="en-IN" dirty="0"/>
          </a:p>
        </p:txBody>
      </p:sp>
    </p:spTree>
    <p:extLst>
      <p:ext uri="{BB962C8B-B14F-4D97-AF65-F5344CB8AC3E}">
        <p14:creationId xmlns:p14="http://schemas.microsoft.com/office/powerpoint/2010/main" val="144582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C2F0-4566-46BB-BA41-4D7F94A0DEE3}"/>
              </a:ext>
            </a:extLst>
          </p:cNvPr>
          <p:cNvSpPr>
            <a:spLocks noGrp="1"/>
          </p:cNvSpPr>
          <p:nvPr>
            <p:ph type="title"/>
          </p:nvPr>
        </p:nvSpPr>
        <p:spPr/>
        <p:txBody>
          <a:bodyPr/>
          <a:lstStyle/>
          <a:p>
            <a:r>
              <a:rPr lang="en-IN" dirty="0"/>
              <a:t>Intel Hex Files</a:t>
            </a:r>
          </a:p>
        </p:txBody>
      </p:sp>
      <p:sp>
        <p:nvSpPr>
          <p:cNvPr id="3" name="Content Placeholder 2">
            <a:extLst>
              <a:ext uri="{FF2B5EF4-FFF2-40B4-BE49-F238E27FC236}">
                <a16:creationId xmlns:a16="http://schemas.microsoft.com/office/drawing/2014/main" id="{66A76A18-230E-4647-9374-E274A3893D11}"/>
              </a:ext>
            </a:extLst>
          </p:cNvPr>
          <p:cNvSpPr>
            <a:spLocks noGrp="1"/>
          </p:cNvSpPr>
          <p:nvPr>
            <p:ph idx="1"/>
          </p:nvPr>
        </p:nvSpPr>
        <p:spPr/>
        <p:txBody>
          <a:bodyPr/>
          <a:lstStyle/>
          <a:p>
            <a:r>
              <a:rPr lang="en-IN" dirty="0"/>
              <a:t>Intel HEX file is composed of a number of Hex records</a:t>
            </a:r>
          </a:p>
          <a:p>
            <a:r>
              <a:rPr lang="en-IN" dirty="0"/>
              <a:t>Each record is made up of five fields</a:t>
            </a:r>
          </a:p>
          <a:p>
            <a:r>
              <a:rPr lang="en-IN" dirty="0" err="1"/>
              <a:t>Eg</a:t>
            </a:r>
            <a:r>
              <a:rPr lang="en-IN" dirty="0"/>
              <a:t>: :</a:t>
            </a:r>
            <a:r>
              <a:rPr lang="en-IN" dirty="0" err="1"/>
              <a:t>llaaaattdd</a:t>
            </a:r>
            <a:r>
              <a:rPr lang="en-IN" dirty="0"/>
              <a:t>…cc</a:t>
            </a:r>
          </a:p>
          <a:p>
            <a:r>
              <a:rPr lang="en-IN" dirty="0"/>
              <a:t>Each group of letters corresponds to a different field.</a:t>
            </a:r>
          </a:p>
          <a:p>
            <a:r>
              <a:rPr lang="en-IN" dirty="0"/>
              <a:t>Each letter represents a single hexadecimal digits</a:t>
            </a:r>
          </a:p>
          <a:p>
            <a:r>
              <a:rPr lang="en-IN" dirty="0"/>
              <a:t>Each field is composed of two hexadecimal digits.</a:t>
            </a:r>
          </a:p>
          <a:p>
            <a:endParaRPr lang="en-IN" dirty="0"/>
          </a:p>
        </p:txBody>
      </p:sp>
    </p:spTree>
    <p:extLst>
      <p:ext uri="{BB962C8B-B14F-4D97-AF65-F5344CB8AC3E}">
        <p14:creationId xmlns:p14="http://schemas.microsoft.com/office/powerpoint/2010/main" val="182172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0EF6-B41E-4F75-A493-05ACBD7BB000}"/>
              </a:ext>
            </a:extLst>
          </p:cNvPr>
          <p:cNvSpPr>
            <a:spLocks noGrp="1"/>
          </p:cNvSpPr>
          <p:nvPr>
            <p:ph type="title"/>
          </p:nvPr>
        </p:nvSpPr>
        <p:spPr>
          <a:xfrm>
            <a:off x="2592925" y="624110"/>
            <a:ext cx="8911687" cy="484843"/>
          </a:xfrm>
        </p:spPr>
        <p:txBody>
          <a:bodyPr>
            <a:normAutofit fontScale="90000"/>
          </a:bodyPr>
          <a:lstStyle/>
          <a:p>
            <a:endParaRPr lang="en-IN" dirty="0"/>
          </a:p>
        </p:txBody>
      </p:sp>
      <p:graphicFrame>
        <p:nvGraphicFramePr>
          <p:cNvPr id="4" name="Table 4">
            <a:extLst>
              <a:ext uri="{FF2B5EF4-FFF2-40B4-BE49-F238E27FC236}">
                <a16:creationId xmlns:a16="http://schemas.microsoft.com/office/drawing/2014/main" id="{0316823F-DD91-486C-AC07-406506DD015B}"/>
              </a:ext>
            </a:extLst>
          </p:cNvPr>
          <p:cNvGraphicFramePr>
            <a:graphicFrameLocks noGrp="1"/>
          </p:cNvGraphicFramePr>
          <p:nvPr>
            <p:ph idx="1"/>
            <p:extLst>
              <p:ext uri="{D42A27DB-BD31-4B8C-83A1-F6EECF244321}">
                <p14:modId xmlns:p14="http://schemas.microsoft.com/office/powerpoint/2010/main" val="2933602561"/>
              </p:ext>
            </p:extLst>
          </p:nvPr>
        </p:nvGraphicFramePr>
        <p:xfrm>
          <a:off x="2585500" y="1384571"/>
          <a:ext cx="8915400" cy="53187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902380702"/>
                    </a:ext>
                  </a:extLst>
                </a:gridCol>
                <a:gridCol w="4457700">
                  <a:extLst>
                    <a:ext uri="{9D8B030D-6E8A-4147-A177-3AD203B41FA5}">
                      <a16:colId xmlns:a16="http://schemas.microsoft.com/office/drawing/2014/main" val="2158878241"/>
                    </a:ext>
                  </a:extLst>
                </a:gridCol>
              </a:tblGrid>
              <a:tr h="370840">
                <a:tc>
                  <a:txBody>
                    <a:bodyPr/>
                    <a:lstStyle/>
                    <a:p>
                      <a:pPr algn="ctr"/>
                      <a:r>
                        <a:rPr lang="en-IN" dirty="0"/>
                        <a:t>Field</a:t>
                      </a:r>
                    </a:p>
                  </a:txBody>
                  <a:tcPr/>
                </a:tc>
                <a:tc>
                  <a:txBody>
                    <a:bodyPr/>
                    <a:lstStyle/>
                    <a:p>
                      <a:pPr algn="ctr"/>
                      <a:r>
                        <a:rPr lang="en-IN" dirty="0"/>
                        <a:t>Description</a:t>
                      </a:r>
                    </a:p>
                  </a:txBody>
                  <a:tcPr/>
                </a:tc>
                <a:extLst>
                  <a:ext uri="{0D108BD9-81ED-4DB2-BD59-A6C34878D82A}">
                    <a16:rowId xmlns:a16="http://schemas.microsoft.com/office/drawing/2014/main" val="1829231681"/>
                  </a:ext>
                </a:extLst>
              </a:tr>
              <a:tr h="370840">
                <a:tc>
                  <a:txBody>
                    <a:bodyPr/>
                    <a:lstStyle/>
                    <a:p>
                      <a:r>
                        <a:rPr lang="en-IN" dirty="0"/>
                        <a:t>:</a:t>
                      </a:r>
                    </a:p>
                  </a:txBody>
                  <a:tcPr/>
                </a:tc>
                <a:tc>
                  <a:txBody>
                    <a:bodyPr/>
                    <a:lstStyle/>
                    <a:p>
                      <a:r>
                        <a:rPr lang="en-IN" dirty="0"/>
                        <a:t>Start  of every Intel Hex record</a:t>
                      </a:r>
                    </a:p>
                  </a:txBody>
                  <a:tcPr/>
                </a:tc>
                <a:extLst>
                  <a:ext uri="{0D108BD9-81ED-4DB2-BD59-A6C34878D82A}">
                    <a16:rowId xmlns:a16="http://schemas.microsoft.com/office/drawing/2014/main" val="3807348095"/>
                  </a:ext>
                </a:extLst>
              </a:tr>
              <a:tr h="370840">
                <a:tc>
                  <a:txBody>
                    <a:bodyPr/>
                    <a:lstStyle/>
                    <a:p>
                      <a:r>
                        <a:rPr lang="en-IN" dirty="0" err="1"/>
                        <a:t>ll</a:t>
                      </a:r>
                      <a:r>
                        <a:rPr lang="en-IN" dirty="0"/>
                        <a:t>:</a:t>
                      </a:r>
                    </a:p>
                  </a:txBody>
                  <a:tcPr/>
                </a:tc>
                <a:tc>
                  <a:txBody>
                    <a:bodyPr/>
                    <a:lstStyle/>
                    <a:p>
                      <a:r>
                        <a:rPr lang="en-IN" dirty="0"/>
                        <a:t>Record length field.</a:t>
                      </a:r>
                    </a:p>
                    <a:p>
                      <a:r>
                        <a:rPr lang="en-IN" dirty="0"/>
                        <a:t>Indicates the number of data bytes in the record.</a:t>
                      </a:r>
                    </a:p>
                  </a:txBody>
                  <a:tcPr/>
                </a:tc>
                <a:extLst>
                  <a:ext uri="{0D108BD9-81ED-4DB2-BD59-A6C34878D82A}">
                    <a16:rowId xmlns:a16="http://schemas.microsoft.com/office/drawing/2014/main" val="2741830563"/>
                  </a:ext>
                </a:extLst>
              </a:tr>
              <a:tr h="370840">
                <a:tc>
                  <a:txBody>
                    <a:bodyPr/>
                    <a:lstStyle/>
                    <a:p>
                      <a:r>
                        <a:rPr lang="en-IN" dirty="0" err="1"/>
                        <a:t>aaaa</a:t>
                      </a:r>
                      <a:r>
                        <a:rPr lang="en-IN" dirty="0"/>
                        <a:t>:</a:t>
                      </a:r>
                    </a:p>
                  </a:txBody>
                  <a:tcPr/>
                </a:tc>
                <a:tc>
                  <a:txBody>
                    <a:bodyPr/>
                    <a:lstStyle/>
                    <a:p>
                      <a:r>
                        <a:rPr lang="en-IN" dirty="0"/>
                        <a:t>Represents the starting address of subsequent data in the record.</a:t>
                      </a:r>
                    </a:p>
                  </a:txBody>
                  <a:tcPr/>
                </a:tc>
                <a:extLst>
                  <a:ext uri="{0D108BD9-81ED-4DB2-BD59-A6C34878D82A}">
                    <a16:rowId xmlns:a16="http://schemas.microsoft.com/office/drawing/2014/main" val="573751524"/>
                  </a:ext>
                </a:extLst>
              </a:tr>
              <a:tr h="370840">
                <a:tc>
                  <a:txBody>
                    <a:bodyPr/>
                    <a:lstStyle/>
                    <a:p>
                      <a:r>
                        <a:rPr lang="en-IN" dirty="0" err="1"/>
                        <a:t>tt</a:t>
                      </a:r>
                      <a:r>
                        <a:rPr lang="en-IN" dirty="0"/>
                        <a:t>:</a:t>
                      </a:r>
                    </a:p>
                  </a:txBody>
                  <a:tcPr/>
                </a:tc>
                <a:tc>
                  <a:txBody>
                    <a:bodyPr/>
                    <a:lstStyle/>
                    <a:p>
                      <a:r>
                        <a:rPr lang="en-IN" dirty="0"/>
                        <a:t>Indicates HEX record type</a:t>
                      </a:r>
                    </a:p>
                    <a:p>
                      <a:r>
                        <a:rPr lang="en-IN" dirty="0"/>
                        <a:t>00: Data Record</a:t>
                      </a:r>
                    </a:p>
                    <a:p>
                      <a:r>
                        <a:rPr lang="en-IN" dirty="0"/>
                        <a:t>01:End of File Record</a:t>
                      </a:r>
                    </a:p>
                    <a:p>
                      <a:r>
                        <a:rPr lang="en-IN" dirty="0"/>
                        <a:t>02: 8086 segment address record</a:t>
                      </a:r>
                    </a:p>
                    <a:p>
                      <a:r>
                        <a:rPr lang="en-IN" dirty="0"/>
                        <a:t>04: extended linear address record</a:t>
                      </a:r>
                    </a:p>
                  </a:txBody>
                  <a:tcPr/>
                </a:tc>
                <a:extLst>
                  <a:ext uri="{0D108BD9-81ED-4DB2-BD59-A6C34878D82A}">
                    <a16:rowId xmlns:a16="http://schemas.microsoft.com/office/drawing/2014/main" val="1976128323"/>
                  </a:ext>
                </a:extLst>
              </a:tr>
              <a:tr h="370840">
                <a:tc>
                  <a:txBody>
                    <a:bodyPr/>
                    <a:lstStyle/>
                    <a:p>
                      <a:r>
                        <a:rPr lang="en-IN" dirty="0"/>
                        <a:t>dd:</a:t>
                      </a:r>
                    </a:p>
                  </a:txBody>
                  <a:tcPr/>
                </a:tc>
                <a:tc>
                  <a:txBody>
                    <a:bodyPr/>
                    <a:lstStyle/>
                    <a:p>
                      <a:r>
                        <a:rPr lang="en-IN" dirty="0"/>
                        <a:t>Data field that represents one byte of data. A record can have number of data bytes which should be represented in this field.</a:t>
                      </a:r>
                    </a:p>
                  </a:txBody>
                  <a:tcPr/>
                </a:tc>
                <a:extLst>
                  <a:ext uri="{0D108BD9-81ED-4DB2-BD59-A6C34878D82A}">
                    <a16:rowId xmlns:a16="http://schemas.microsoft.com/office/drawing/2014/main" val="3326804333"/>
                  </a:ext>
                </a:extLst>
              </a:tr>
              <a:tr h="370840">
                <a:tc>
                  <a:txBody>
                    <a:bodyPr/>
                    <a:lstStyle/>
                    <a:p>
                      <a:r>
                        <a:rPr lang="en-IN" dirty="0"/>
                        <a:t>cc:</a:t>
                      </a:r>
                    </a:p>
                  </a:txBody>
                  <a:tcPr/>
                </a:tc>
                <a:tc>
                  <a:txBody>
                    <a:bodyPr/>
                    <a:lstStyle/>
                    <a:p>
                      <a:r>
                        <a:rPr lang="en-IN" dirty="0"/>
                        <a:t>checksum</a:t>
                      </a:r>
                    </a:p>
                  </a:txBody>
                  <a:tcPr/>
                </a:tc>
                <a:extLst>
                  <a:ext uri="{0D108BD9-81ED-4DB2-BD59-A6C34878D82A}">
                    <a16:rowId xmlns:a16="http://schemas.microsoft.com/office/drawing/2014/main" val="386074632"/>
                  </a:ext>
                </a:extLst>
              </a:tr>
            </a:tbl>
          </a:graphicData>
        </a:graphic>
      </p:graphicFrame>
    </p:spTree>
    <p:extLst>
      <p:ext uri="{BB962C8B-B14F-4D97-AF65-F5344CB8AC3E}">
        <p14:creationId xmlns:p14="http://schemas.microsoft.com/office/powerpoint/2010/main" val="413411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4D6A-12D0-4ED4-826B-21645ADC7BEB}"/>
              </a:ext>
            </a:extLst>
          </p:cNvPr>
          <p:cNvSpPr>
            <a:spLocks noGrp="1"/>
          </p:cNvSpPr>
          <p:nvPr>
            <p:ph type="title"/>
          </p:nvPr>
        </p:nvSpPr>
        <p:spPr/>
        <p:txBody>
          <a:bodyPr/>
          <a:lstStyle/>
          <a:p>
            <a:r>
              <a:rPr lang="en-IN" dirty="0"/>
              <a:t>Motorola Hex File format</a:t>
            </a:r>
          </a:p>
        </p:txBody>
      </p:sp>
      <p:sp>
        <p:nvSpPr>
          <p:cNvPr id="3" name="Content Placeholder 2">
            <a:extLst>
              <a:ext uri="{FF2B5EF4-FFF2-40B4-BE49-F238E27FC236}">
                <a16:creationId xmlns:a16="http://schemas.microsoft.com/office/drawing/2014/main" id="{CAF743F1-C632-4F29-BC95-D78365F80C24}"/>
              </a:ext>
            </a:extLst>
          </p:cNvPr>
          <p:cNvSpPr>
            <a:spLocks noGrp="1"/>
          </p:cNvSpPr>
          <p:nvPr>
            <p:ph idx="1"/>
          </p:nvPr>
        </p:nvSpPr>
        <p:spPr/>
        <p:txBody>
          <a:bodyPr/>
          <a:lstStyle/>
          <a:p>
            <a:r>
              <a:rPr lang="en-IN" dirty="0"/>
              <a:t>Represented as ASCII text file.</a:t>
            </a:r>
          </a:p>
          <a:p>
            <a:r>
              <a:rPr lang="en-IN" dirty="0"/>
              <a:t>It represents a HEX Record.</a:t>
            </a:r>
          </a:p>
          <a:p>
            <a:r>
              <a:rPr lang="en-IN" dirty="0"/>
              <a:t>It is made up of hexadecimal numbers</a:t>
            </a:r>
          </a:p>
          <a:p>
            <a:r>
              <a:rPr lang="en-IN" dirty="0"/>
              <a:t>The format of record is </a:t>
            </a:r>
          </a:p>
          <a:p>
            <a:pPr marL="0" indent="0">
              <a:buNone/>
            </a:pPr>
            <a:endParaRPr lang="en-IN" dirty="0"/>
          </a:p>
        </p:txBody>
      </p:sp>
      <p:pic>
        <p:nvPicPr>
          <p:cNvPr id="5" name="Picture 4">
            <a:extLst>
              <a:ext uri="{FF2B5EF4-FFF2-40B4-BE49-F238E27FC236}">
                <a16:creationId xmlns:a16="http://schemas.microsoft.com/office/drawing/2014/main" id="{BC9CC49A-2B50-4875-978D-A75369655E9C}"/>
              </a:ext>
            </a:extLst>
          </p:cNvPr>
          <p:cNvPicPr>
            <a:picLocks noChangeAspect="1"/>
          </p:cNvPicPr>
          <p:nvPr/>
        </p:nvPicPr>
        <p:blipFill>
          <a:blip r:embed="rId2"/>
          <a:stretch>
            <a:fillRect/>
          </a:stretch>
        </p:blipFill>
        <p:spPr>
          <a:xfrm>
            <a:off x="2746341" y="4022411"/>
            <a:ext cx="7458075" cy="1171575"/>
          </a:xfrm>
          <a:prstGeom prst="rect">
            <a:avLst/>
          </a:prstGeom>
        </p:spPr>
      </p:pic>
    </p:spTree>
    <p:extLst>
      <p:ext uri="{BB962C8B-B14F-4D97-AF65-F5344CB8AC3E}">
        <p14:creationId xmlns:p14="http://schemas.microsoft.com/office/powerpoint/2010/main" val="188185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8C91C91-E65C-4F47-9B2E-B1C909C1C24F}"/>
              </a:ext>
            </a:extLst>
          </p:cNvPr>
          <p:cNvGraphicFramePr>
            <a:graphicFrameLocks noGrp="1"/>
          </p:cNvGraphicFramePr>
          <p:nvPr>
            <p:ph idx="1"/>
            <p:extLst>
              <p:ext uri="{D42A27DB-BD31-4B8C-83A1-F6EECF244321}">
                <p14:modId xmlns:p14="http://schemas.microsoft.com/office/powerpoint/2010/main" val="1943465748"/>
              </p:ext>
            </p:extLst>
          </p:nvPr>
        </p:nvGraphicFramePr>
        <p:xfrm>
          <a:off x="1138137" y="372893"/>
          <a:ext cx="10651786" cy="4770120"/>
        </p:xfrm>
        <a:graphic>
          <a:graphicData uri="http://schemas.openxmlformats.org/drawingml/2006/table">
            <a:tbl>
              <a:tblPr firstRow="1" bandRow="1">
                <a:tableStyleId>{5C22544A-7EE6-4342-B048-85BDC9FD1C3A}</a:tableStyleId>
              </a:tblPr>
              <a:tblGrid>
                <a:gridCol w="2354093">
                  <a:extLst>
                    <a:ext uri="{9D8B030D-6E8A-4147-A177-3AD203B41FA5}">
                      <a16:colId xmlns:a16="http://schemas.microsoft.com/office/drawing/2014/main" val="3584189878"/>
                    </a:ext>
                  </a:extLst>
                </a:gridCol>
                <a:gridCol w="8297693">
                  <a:extLst>
                    <a:ext uri="{9D8B030D-6E8A-4147-A177-3AD203B41FA5}">
                      <a16:colId xmlns:a16="http://schemas.microsoft.com/office/drawing/2014/main" val="1335648888"/>
                    </a:ext>
                  </a:extLst>
                </a:gridCol>
              </a:tblGrid>
              <a:tr h="370840">
                <a:tc>
                  <a:txBody>
                    <a:bodyPr/>
                    <a:lstStyle/>
                    <a:p>
                      <a:pPr algn="ctr"/>
                      <a:r>
                        <a:rPr lang="en-IN" dirty="0"/>
                        <a:t>FILED</a:t>
                      </a:r>
                    </a:p>
                  </a:txBody>
                  <a:tcPr/>
                </a:tc>
                <a:tc>
                  <a:txBody>
                    <a:bodyPr/>
                    <a:lstStyle/>
                    <a:p>
                      <a:pPr algn="ctr"/>
                      <a:r>
                        <a:rPr lang="en-IN" dirty="0"/>
                        <a:t>DESCRIPTION</a:t>
                      </a:r>
                    </a:p>
                  </a:txBody>
                  <a:tcPr/>
                </a:tc>
                <a:extLst>
                  <a:ext uri="{0D108BD9-81ED-4DB2-BD59-A6C34878D82A}">
                    <a16:rowId xmlns:a16="http://schemas.microsoft.com/office/drawing/2014/main" val="2104895162"/>
                  </a:ext>
                </a:extLst>
              </a:tr>
              <a:tr h="370840">
                <a:tc>
                  <a:txBody>
                    <a:bodyPr/>
                    <a:lstStyle/>
                    <a:p>
                      <a:r>
                        <a:rPr lang="en-IN" dirty="0"/>
                        <a:t>SOR</a:t>
                      </a:r>
                    </a:p>
                  </a:txBody>
                  <a:tcPr/>
                </a:tc>
                <a:tc>
                  <a:txBody>
                    <a:bodyPr/>
                    <a:lstStyle/>
                    <a:p>
                      <a:r>
                        <a:rPr lang="en-IN" dirty="0"/>
                        <a:t>Stands for Start of Record. The ASCII character S is used as the Start of Record. Every record begin with character ‘S’</a:t>
                      </a:r>
                    </a:p>
                  </a:txBody>
                  <a:tcPr/>
                </a:tc>
                <a:extLst>
                  <a:ext uri="{0D108BD9-81ED-4DB2-BD59-A6C34878D82A}">
                    <a16:rowId xmlns:a16="http://schemas.microsoft.com/office/drawing/2014/main" val="4116629112"/>
                  </a:ext>
                </a:extLst>
              </a:tr>
              <a:tr h="370840">
                <a:tc>
                  <a:txBody>
                    <a:bodyPr/>
                    <a:lstStyle/>
                    <a:p>
                      <a:r>
                        <a:rPr lang="en-IN" dirty="0"/>
                        <a:t>RT</a:t>
                      </a:r>
                    </a:p>
                  </a:txBody>
                  <a:tcPr/>
                </a:tc>
                <a:tc>
                  <a:txBody>
                    <a:bodyPr/>
                    <a:lstStyle/>
                    <a:p>
                      <a:r>
                        <a:rPr lang="en-IN" dirty="0"/>
                        <a:t>Stands for Record Type. T represents the type of record. There are 4 different types of record.</a:t>
                      </a:r>
                    </a:p>
                    <a:p>
                      <a:r>
                        <a:rPr lang="en-IN" dirty="0"/>
                        <a:t>0: Header. Indicates the beginning of HEX file.</a:t>
                      </a:r>
                    </a:p>
                    <a:p>
                      <a:r>
                        <a:rPr lang="en-IN" dirty="0"/>
                        <a:t>1: Data record with 16bit address</a:t>
                      </a:r>
                    </a:p>
                    <a:p>
                      <a:r>
                        <a:rPr lang="en-IN" dirty="0"/>
                        <a:t>2: Data record with 24bit address</a:t>
                      </a:r>
                    </a:p>
                    <a:p>
                      <a:r>
                        <a:rPr lang="en-IN" dirty="0"/>
                        <a:t>9:End of File Record.</a:t>
                      </a:r>
                    </a:p>
                  </a:txBody>
                  <a:tcPr/>
                </a:tc>
                <a:extLst>
                  <a:ext uri="{0D108BD9-81ED-4DB2-BD59-A6C34878D82A}">
                    <a16:rowId xmlns:a16="http://schemas.microsoft.com/office/drawing/2014/main" val="274206015"/>
                  </a:ext>
                </a:extLst>
              </a:tr>
              <a:tr h="370840">
                <a:tc>
                  <a:txBody>
                    <a:bodyPr/>
                    <a:lstStyle/>
                    <a:p>
                      <a:r>
                        <a:rPr lang="en-IN" dirty="0"/>
                        <a:t>Length(</a:t>
                      </a:r>
                      <a:r>
                        <a:rPr lang="en-IN" dirty="0" err="1"/>
                        <a:t>ll</a:t>
                      </a:r>
                      <a:r>
                        <a:rPr lang="en-IN" dirty="0"/>
                        <a:t>):</a:t>
                      </a:r>
                    </a:p>
                  </a:txBody>
                  <a:tcPr/>
                </a:tc>
                <a:tc>
                  <a:txBody>
                    <a:bodyPr/>
                    <a:lstStyle/>
                    <a:p>
                      <a:r>
                        <a:rPr lang="en-IN" dirty="0"/>
                        <a:t>Count of character pair in the record, excluding the type and record length. Each ‘l’ re[rent a number between 0 to 9 and A to F</a:t>
                      </a:r>
                    </a:p>
                  </a:txBody>
                  <a:tcPr/>
                </a:tc>
                <a:extLst>
                  <a:ext uri="{0D108BD9-81ED-4DB2-BD59-A6C34878D82A}">
                    <a16:rowId xmlns:a16="http://schemas.microsoft.com/office/drawing/2014/main" val="471629920"/>
                  </a:ext>
                </a:extLst>
              </a:tr>
              <a:tr h="370840">
                <a:tc>
                  <a:txBody>
                    <a:bodyPr/>
                    <a:lstStyle/>
                    <a:p>
                      <a:r>
                        <a:rPr lang="en-IN" dirty="0"/>
                        <a:t>Strat address(</a:t>
                      </a:r>
                      <a:r>
                        <a:rPr lang="en-IN" dirty="0" err="1"/>
                        <a:t>aaaa</a:t>
                      </a:r>
                      <a:r>
                        <a:rPr lang="en-IN" dirty="0"/>
                        <a:t>):</a:t>
                      </a:r>
                    </a:p>
                  </a:txBody>
                  <a:tcPr/>
                </a:tc>
                <a:tc>
                  <a:txBody>
                    <a:bodyPr/>
                    <a:lstStyle/>
                    <a:p>
                      <a:r>
                        <a:rPr lang="en-IN" dirty="0"/>
                        <a:t>Representing starting address for the subsequent data</a:t>
                      </a:r>
                    </a:p>
                  </a:txBody>
                  <a:tcPr/>
                </a:tc>
                <a:extLst>
                  <a:ext uri="{0D108BD9-81ED-4DB2-BD59-A6C34878D82A}">
                    <a16:rowId xmlns:a16="http://schemas.microsoft.com/office/drawing/2014/main" val="3945151206"/>
                  </a:ext>
                </a:extLst>
              </a:tr>
              <a:tr h="370840">
                <a:tc>
                  <a:txBody>
                    <a:bodyPr/>
                    <a:lstStyle/>
                    <a:p>
                      <a:r>
                        <a:rPr lang="en-IN" dirty="0"/>
                        <a:t>Code/data (dd):</a:t>
                      </a:r>
                    </a:p>
                  </a:txBody>
                  <a:tcPr/>
                </a:tc>
                <a:tc>
                  <a:txBody>
                    <a:bodyPr/>
                    <a:lstStyle/>
                    <a:p>
                      <a:r>
                        <a:rPr lang="en-IN" dirty="0"/>
                        <a:t>Data field that represents one byte of data</a:t>
                      </a:r>
                    </a:p>
                  </a:txBody>
                  <a:tcPr/>
                </a:tc>
                <a:extLst>
                  <a:ext uri="{0D108BD9-81ED-4DB2-BD59-A6C34878D82A}">
                    <a16:rowId xmlns:a16="http://schemas.microsoft.com/office/drawing/2014/main" val="103753734"/>
                  </a:ext>
                </a:extLst>
              </a:tr>
              <a:tr h="370840">
                <a:tc>
                  <a:txBody>
                    <a:bodyPr/>
                    <a:lstStyle/>
                    <a:p>
                      <a:r>
                        <a:rPr lang="en-IN" dirty="0"/>
                        <a:t>Checksum</a:t>
                      </a:r>
                    </a:p>
                  </a:txBody>
                  <a:tcPr/>
                </a:tc>
                <a:tc>
                  <a:txBody>
                    <a:bodyPr/>
                    <a:lstStyle/>
                    <a:p>
                      <a:r>
                        <a:rPr lang="en-IN" dirty="0"/>
                        <a:t>Checksum of record.</a:t>
                      </a:r>
                    </a:p>
                  </a:txBody>
                  <a:tcPr/>
                </a:tc>
                <a:extLst>
                  <a:ext uri="{0D108BD9-81ED-4DB2-BD59-A6C34878D82A}">
                    <a16:rowId xmlns:a16="http://schemas.microsoft.com/office/drawing/2014/main" val="2431958923"/>
                  </a:ext>
                </a:extLst>
              </a:tr>
            </a:tbl>
          </a:graphicData>
        </a:graphic>
      </p:graphicFrame>
    </p:spTree>
    <p:extLst>
      <p:ext uri="{BB962C8B-B14F-4D97-AF65-F5344CB8AC3E}">
        <p14:creationId xmlns:p14="http://schemas.microsoft.com/office/powerpoint/2010/main" val="131707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Disassembler</a:t>
            </a:r>
            <a:r>
              <a:rPr lang="en-US" dirty="0"/>
              <a:t>/</a:t>
            </a:r>
            <a:r>
              <a:rPr lang="en-US" dirty="0" err="1"/>
              <a:t>Decompiler</a:t>
            </a:r>
            <a:endParaRPr lang="en-US" dirty="0"/>
          </a:p>
        </p:txBody>
      </p:sp>
      <p:sp>
        <p:nvSpPr>
          <p:cNvPr id="3" name="Content Placeholder 2"/>
          <p:cNvSpPr>
            <a:spLocks noGrp="1"/>
          </p:cNvSpPr>
          <p:nvPr>
            <p:ph idx="1"/>
          </p:nvPr>
        </p:nvSpPr>
        <p:spPr/>
        <p:txBody>
          <a:bodyPr>
            <a:normAutofit/>
          </a:bodyPr>
          <a:lstStyle/>
          <a:p>
            <a:pPr marL="223838" indent="-223838">
              <a:lnSpc>
                <a:spcPct val="105000"/>
              </a:lnSpc>
              <a:buFont typeface="Arial" pitchFamily="34" charset="0"/>
              <a:buChar char="•"/>
            </a:pPr>
            <a:r>
              <a:rPr lang="en-US" dirty="0"/>
              <a:t>Both are reverse engineering tools</a:t>
            </a:r>
          </a:p>
          <a:p>
            <a:pPr marL="223838" indent="-223838">
              <a:lnSpc>
                <a:spcPct val="105000"/>
              </a:lnSpc>
              <a:buFont typeface="Arial" pitchFamily="34" charset="0"/>
              <a:buChar char="•"/>
            </a:pPr>
            <a:r>
              <a:rPr lang="en-US" dirty="0"/>
              <a:t>Reverse engineering is a technology used to reveal the technology behind the working of a product</a:t>
            </a:r>
          </a:p>
          <a:p>
            <a:pPr marL="223838" indent="-223838">
              <a:lnSpc>
                <a:spcPct val="105000"/>
              </a:lnSpc>
              <a:buFont typeface="Arial" pitchFamily="34" charset="0"/>
              <a:buChar char="•"/>
            </a:pPr>
            <a:r>
              <a:rPr lang="en-US" dirty="0"/>
              <a:t>Used to find out the secret  behind popular proprietary product</a:t>
            </a:r>
          </a:p>
          <a:p>
            <a:pPr marL="223838" indent="-223838">
              <a:lnSpc>
                <a:spcPct val="105000"/>
              </a:lnSpc>
              <a:buFont typeface="Arial" pitchFamily="34" charset="0"/>
              <a:buChar char="•"/>
            </a:pPr>
            <a:r>
              <a:rPr lang="en-US" dirty="0"/>
              <a:t>Helps the reverse engineering process by translating embedded  firmware to assembly /high level instruction </a:t>
            </a:r>
          </a:p>
          <a:p>
            <a:pPr marL="223838" indent="-223838">
              <a:lnSpc>
                <a:spcPct val="105000"/>
              </a:lnSpc>
              <a:buFont typeface="Arial" pitchFamily="34" charset="0"/>
              <a:buChar char="•"/>
            </a:pPr>
            <a:r>
              <a:rPr lang="en-US" dirty="0"/>
              <a:t>Powerful tools are available for analyzing the presence of malicious contents</a:t>
            </a:r>
          </a:p>
          <a:p>
            <a:pPr marL="223838" indent="-223838">
              <a:lnSpc>
                <a:spcPct val="105000"/>
              </a:lnSpc>
              <a:buFont typeface="Arial" pitchFamily="34" charset="0"/>
              <a:buChar char="•"/>
            </a:pPr>
            <a:r>
              <a:rPr lang="en-US" dirty="0"/>
              <a:t>The exact code is not available. But some what similar code is obtained.</a:t>
            </a:r>
          </a:p>
          <a:p>
            <a:pPr>
              <a:buNone/>
            </a:pPr>
            <a:endParaRPr lang="en-US" dirty="0"/>
          </a:p>
          <a:p>
            <a:pPr>
              <a:buNone/>
            </a:pPr>
            <a:endParaRPr lang="en-US" dirty="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a:t>DISASSEMBLER</a:t>
            </a:r>
          </a:p>
          <a:p>
            <a:pPr marL="223838" indent="-223838">
              <a:lnSpc>
                <a:spcPct val="105000"/>
              </a:lnSpc>
              <a:buFont typeface="Arial" pitchFamily="34" charset="0"/>
              <a:buChar char="•"/>
            </a:pPr>
            <a:r>
              <a:rPr lang="en-US" dirty="0"/>
              <a:t>Utility program that convert machine code into assembly code</a:t>
            </a:r>
          </a:p>
          <a:p>
            <a:pPr marL="223838" indent="-223838">
              <a:lnSpc>
                <a:spcPct val="105000"/>
              </a:lnSpc>
              <a:buFont typeface="Arial" pitchFamily="34" charset="0"/>
              <a:buChar char="•"/>
            </a:pPr>
            <a:r>
              <a:rPr lang="en-US" dirty="0"/>
              <a:t>The process of converting machine code into assembly code is called disassembling.</a:t>
            </a:r>
          </a:p>
          <a:p>
            <a:pPr marL="223838" indent="-223838">
              <a:lnSpc>
                <a:spcPct val="105000"/>
              </a:lnSpc>
              <a:buFont typeface="Arial" pitchFamily="34" charset="0"/>
              <a:buChar char="•"/>
            </a:pPr>
            <a:r>
              <a:rPr lang="en-US" dirty="0"/>
              <a:t>It is complementary to assembling or cross assembling</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of Hardware &amp; Firmware</a:t>
            </a:r>
          </a:p>
        </p:txBody>
      </p:sp>
      <p:sp>
        <p:nvSpPr>
          <p:cNvPr id="4" name="Content Placeholder 3"/>
          <p:cNvSpPr>
            <a:spLocks noGrp="1"/>
          </p:cNvSpPr>
          <p:nvPr>
            <p:ph idx="1"/>
          </p:nvPr>
        </p:nvSpPr>
        <p:spPr/>
        <p:txBody>
          <a:bodyPr/>
          <a:lstStyle/>
          <a:p>
            <a:pPr marL="223838" indent="-223838">
              <a:buFont typeface="Arial" pitchFamily="34" charset="0"/>
              <a:buChar char="•"/>
            </a:pPr>
            <a:r>
              <a:rPr lang="en-US" dirty="0"/>
              <a:t>Deals with embedding of firmware into the target hardware board</a:t>
            </a:r>
          </a:p>
          <a:p>
            <a:pPr marL="223838" indent="-223838">
              <a:buFont typeface="Arial" pitchFamily="34" charset="0"/>
              <a:buChar char="•"/>
            </a:pPr>
            <a:r>
              <a:rPr lang="en-US" dirty="0"/>
              <a:t>It’s the process of </a:t>
            </a:r>
            <a:r>
              <a:rPr lang="en-US" i="1" dirty="0"/>
              <a:t>embedding intelligence </a:t>
            </a:r>
            <a:r>
              <a:rPr lang="en-US" dirty="0"/>
              <a:t>to the product</a:t>
            </a:r>
          </a:p>
          <a:p>
            <a:pPr marL="223838" indent="-223838">
              <a:buFont typeface="Arial" pitchFamily="34" charset="0"/>
              <a:buChar char="•"/>
            </a:pPr>
            <a:r>
              <a:rPr lang="en-US" dirty="0"/>
              <a:t>If the processors internal memory has enough space to accommodate the firmware, it will be loaded there, else  additional EPROM/Flash chips are used for saving the firmware.</a:t>
            </a:r>
          </a:p>
          <a:p>
            <a:pPr marL="223838" indent="-223838">
              <a:buFont typeface="Arial" pitchFamily="34" charset="0"/>
              <a:buChar char="•"/>
            </a:pPr>
            <a:endParaRPr lang="en-US" dirty="0"/>
          </a:p>
          <a:p>
            <a:pPr marL="223838" indent="-223838">
              <a:buFont typeface="Arial" pitchFamily="34" charset="0"/>
              <a:buChar char="•"/>
            </a:pPr>
            <a:endParaRPr lang="en-US"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a:t>DECOMPILER</a:t>
            </a:r>
          </a:p>
          <a:p>
            <a:pPr marL="223838" indent="-223838">
              <a:lnSpc>
                <a:spcPct val="105000"/>
              </a:lnSpc>
              <a:buFont typeface="Arial" pitchFamily="34" charset="0"/>
              <a:buChar char="•"/>
            </a:pPr>
            <a:r>
              <a:rPr lang="en-US" dirty="0"/>
              <a:t>Is a utility program that convert machine language instruction to high level language instruction</a:t>
            </a:r>
          </a:p>
          <a:p>
            <a:pPr marL="223838" indent="-223838">
              <a:lnSpc>
                <a:spcPct val="105000"/>
              </a:lnSpc>
              <a:buFont typeface="Arial" pitchFamily="34" charset="0"/>
              <a:buChar char="•"/>
            </a:pPr>
            <a:r>
              <a:rPr lang="en-US" dirty="0"/>
              <a:t>For different processors different </a:t>
            </a:r>
            <a:r>
              <a:rPr lang="en-US" dirty="0" err="1"/>
              <a:t>decompilers</a:t>
            </a:r>
            <a:r>
              <a:rPr lang="en-US" dirty="0"/>
              <a:t> are available.</a:t>
            </a:r>
          </a:p>
          <a:p>
            <a:pPr marL="223838" indent="-223838">
              <a:lnSpc>
                <a:spcPct val="105000"/>
              </a:lnSpc>
              <a:buFont typeface="Arial" pitchFamily="34" charset="0"/>
              <a:buChar char="•"/>
            </a:pPr>
            <a:r>
              <a:rPr lang="en-US" dirty="0"/>
              <a:t>Performs reverse operation of compiler or cross compiler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Simulators, Emulators and debugging</a:t>
            </a:r>
          </a:p>
        </p:txBody>
      </p:sp>
      <p:sp>
        <p:nvSpPr>
          <p:cNvPr id="3" name="Content Placeholder 2"/>
          <p:cNvSpPr>
            <a:spLocks noGrp="1"/>
          </p:cNvSpPr>
          <p:nvPr>
            <p:ph idx="1"/>
          </p:nvPr>
        </p:nvSpPr>
        <p:spPr/>
        <p:txBody>
          <a:bodyPr/>
          <a:lstStyle/>
          <a:p>
            <a:pPr>
              <a:buNone/>
            </a:pPr>
            <a:r>
              <a:rPr lang="en-US" b="1" dirty="0"/>
              <a:t>SIMULATORS</a:t>
            </a:r>
          </a:p>
          <a:p>
            <a:pPr marL="223838" indent="-223838">
              <a:lnSpc>
                <a:spcPct val="105000"/>
              </a:lnSpc>
              <a:buFont typeface="Arial" pitchFamily="34" charset="0"/>
              <a:buChar char="•"/>
            </a:pPr>
            <a:r>
              <a:rPr lang="en-US" dirty="0"/>
              <a:t>Simulator is a software tool for simulating various functionality of the application software</a:t>
            </a:r>
          </a:p>
          <a:p>
            <a:pPr marL="223838" indent="-223838">
              <a:lnSpc>
                <a:spcPct val="105000"/>
              </a:lnSpc>
              <a:buFont typeface="Arial" pitchFamily="34" charset="0"/>
              <a:buChar char="•"/>
            </a:pPr>
            <a:r>
              <a:rPr lang="en-US" dirty="0"/>
              <a:t>IDE provides simulator support</a:t>
            </a:r>
          </a:p>
          <a:p>
            <a:pPr marL="223838" indent="-223838">
              <a:lnSpc>
                <a:spcPct val="105000"/>
              </a:lnSpc>
              <a:buFont typeface="Arial" pitchFamily="34" charset="0"/>
              <a:buChar char="•"/>
            </a:pPr>
            <a:r>
              <a:rPr lang="en-US" dirty="0"/>
              <a:t>Simulator simulates target hardware and firmware execution can be inspected using simulators.</a:t>
            </a:r>
          </a:p>
          <a:p>
            <a:pPr>
              <a:buNone/>
            </a:pPr>
            <a:endParaRPr lang="en-US" b="1"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B90C-0F58-45FF-BFC1-DA7092A2D636}"/>
              </a:ext>
            </a:extLst>
          </p:cNvPr>
          <p:cNvSpPr>
            <a:spLocks noGrp="1"/>
          </p:cNvSpPr>
          <p:nvPr>
            <p:ph type="title"/>
          </p:nvPr>
        </p:nvSpPr>
        <p:spPr/>
        <p:txBody>
          <a:bodyPr>
            <a:normAutofit/>
          </a:bodyPr>
          <a:lstStyle/>
          <a:p>
            <a:r>
              <a:rPr lang="en-US" b="1" dirty="0"/>
              <a:t>Features of simulator based debugging</a:t>
            </a:r>
            <a:br>
              <a:rPr lang="en-US" b="1" dirty="0"/>
            </a:br>
            <a:endParaRPr lang="en-IN" dirty="0"/>
          </a:p>
        </p:txBody>
      </p:sp>
      <p:sp>
        <p:nvSpPr>
          <p:cNvPr id="3" name="Content Placeholder 2"/>
          <p:cNvSpPr>
            <a:spLocks noGrp="1"/>
          </p:cNvSpPr>
          <p:nvPr>
            <p:ph idx="1"/>
          </p:nvPr>
        </p:nvSpPr>
        <p:spPr/>
        <p:txBody>
          <a:bodyPr>
            <a:normAutofit/>
          </a:bodyPr>
          <a:lstStyle/>
          <a:p>
            <a:pPr>
              <a:buNone/>
            </a:pPr>
            <a:endParaRPr lang="en-US" b="1" dirty="0"/>
          </a:p>
          <a:p>
            <a:pPr marL="223838" indent="-223838">
              <a:lnSpc>
                <a:spcPct val="105000"/>
              </a:lnSpc>
              <a:buFont typeface="Arial" pitchFamily="34" charset="0"/>
              <a:buChar char="•"/>
            </a:pPr>
            <a:r>
              <a:rPr lang="en-US" dirty="0"/>
              <a:t>Purely software based</a:t>
            </a:r>
          </a:p>
          <a:p>
            <a:pPr marL="223838" indent="-223838">
              <a:lnSpc>
                <a:spcPct val="105000"/>
              </a:lnSpc>
              <a:buFont typeface="Arial" pitchFamily="34" charset="0"/>
              <a:buChar char="•"/>
            </a:pPr>
            <a:r>
              <a:rPr lang="en-US" dirty="0"/>
              <a:t>Doesn’t require a real target system</a:t>
            </a:r>
          </a:p>
          <a:p>
            <a:pPr marL="223838" indent="-223838">
              <a:lnSpc>
                <a:spcPct val="105000"/>
              </a:lnSpc>
              <a:buFont typeface="Arial" pitchFamily="34" charset="0"/>
              <a:buChar char="•"/>
            </a:pPr>
            <a:r>
              <a:rPr lang="en-US" dirty="0"/>
              <a:t> Very primitive (Lack of featured I/O support.)</a:t>
            </a:r>
          </a:p>
          <a:p>
            <a:pPr marL="223838" indent="-223838">
              <a:lnSpc>
                <a:spcPct val="105000"/>
              </a:lnSpc>
              <a:buFont typeface="Arial" pitchFamily="34" charset="0"/>
              <a:buChar char="•"/>
            </a:pPr>
            <a:r>
              <a:rPr lang="en-US" dirty="0"/>
              <a:t>Lack of real time behavior </a:t>
            </a:r>
          </a:p>
          <a:p>
            <a:pPr marL="514350" indent="-514350">
              <a:buNone/>
            </a:pP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Advantage of simulator based debugging</a:t>
            </a:r>
          </a:p>
        </p:txBody>
      </p:sp>
      <p:sp>
        <p:nvSpPr>
          <p:cNvPr id="3" name="Content Placeholder 2"/>
          <p:cNvSpPr>
            <a:spLocks noGrp="1"/>
          </p:cNvSpPr>
          <p:nvPr>
            <p:ph idx="1"/>
          </p:nvPr>
        </p:nvSpPr>
        <p:spPr>
          <a:xfrm>
            <a:off x="2589212" y="1449421"/>
            <a:ext cx="8915400" cy="5223753"/>
          </a:xfrm>
        </p:spPr>
        <p:txBody>
          <a:bodyPr>
            <a:normAutofit fontScale="92500" lnSpcReduction="20000"/>
          </a:bodyPr>
          <a:lstStyle/>
          <a:p>
            <a:pPr marL="223838" indent="-223838">
              <a:lnSpc>
                <a:spcPct val="115000"/>
              </a:lnSpc>
              <a:buFont typeface="Arial" pitchFamily="34" charset="0"/>
              <a:buChar char="•"/>
            </a:pPr>
            <a:r>
              <a:rPr lang="en-US" b="1" dirty="0"/>
              <a:t>No need of target board</a:t>
            </a:r>
          </a:p>
          <a:p>
            <a:pPr marL="479870" lvl="1" indent="-223838">
              <a:lnSpc>
                <a:spcPct val="115000"/>
              </a:lnSpc>
              <a:buFont typeface="Arial" pitchFamily="34" charset="0"/>
              <a:buChar char="•"/>
            </a:pPr>
            <a:r>
              <a:rPr lang="en-US" dirty="0"/>
              <a:t>Purely software oriented , IDE simulates the target board</a:t>
            </a:r>
          </a:p>
          <a:p>
            <a:pPr marL="479870" lvl="1" indent="-223838">
              <a:lnSpc>
                <a:spcPct val="115000"/>
              </a:lnSpc>
              <a:buFont typeface="Arial" pitchFamily="34" charset="0"/>
              <a:buChar char="•"/>
            </a:pPr>
            <a:r>
              <a:rPr lang="en-US" dirty="0"/>
              <a:t>Since real hardware is not needed we can start immediately after the device interface and memory maps are finalized this saved development time</a:t>
            </a:r>
          </a:p>
          <a:p>
            <a:pPr marL="479870" lvl="1" indent="-223838">
              <a:lnSpc>
                <a:spcPct val="115000"/>
              </a:lnSpc>
              <a:buFont typeface="Arial" pitchFamily="34" charset="0"/>
              <a:buChar char="•"/>
            </a:pPr>
            <a:r>
              <a:rPr lang="en-US" dirty="0"/>
              <a:t>User needs to know only the memory mapping of various devices with target board.</a:t>
            </a:r>
          </a:p>
          <a:p>
            <a:pPr marL="479870" lvl="1" indent="-223838">
              <a:lnSpc>
                <a:spcPct val="115000"/>
              </a:lnSpc>
              <a:buFont typeface="Arial" pitchFamily="34" charset="0"/>
              <a:buChar char="•"/>
            </a:pPr>
            <a:r>
              <a:rPr lang="en-US" dirty="0"/>
              <a:t>After the device interface and memory map the developer can start programming</a:t>
            </a:r>
          </a:p>
          <a:p>
            <a:pPr marL="223838" indent="-223838">
              <a:lnSpc>
                <a:spcPct val="115000"/>
              </a:lnSpc>
              <a:buFont typeface="Arial" pitchFamily="34" charset="0"/>
              <a:buChar char="•"/>
            </a:pPr>
            <a:r>
              <a:rPr lang="en-US" b="1" dirty="0"/>
              <a:t>Simulated I/O peripherals</a:t>
            </a:r>
          </a:p>
          <a:p>
            <a:pPr marL="479870" lvl="1" indent="-223838">
              <a:lnSpc>
                <a:spcPct val="115000"/>
              </a:lnSpc>
              <a:buFont typeface="Arial" pitchFamily="34" charset="0"/>
              <a:buChar char="•"/>
            </a:pPr>
            <a:r>
              <a:rPr lang="en-US" dirty="0"/>
              <a:t>It provides an option to simulate various input output devices.</a:t>
            </a:r>
          </a:p>
          <a:p>
            <a:pPr marL="479870" lvl="1" indent="-223838">
              <a:lnSpc>
                <a:spcPct val="115000"/>
              </a:lnSpc>
              <a:buFont typeface="Arial" pitchFamily="34" charset="0"/>
              <a:buChar char="•"/>
            </a:pPr>
            <a:r>
              <a:rPr lang="en-US" dirty="0"/>
              <a:t>Using simulators input output support we can edit the values for I/O registers and can be used as input/output values in firmware execution.</a:t>
            </a:r>
          </a:p>
          <a:p>
            <a:pPr marL="479870" lvl="1" indent="-223838">
              <a:lnSpc>
                <a:spcPct val="115000"/>
              </a:lnSpc>
              <a:buFont typeface="Arial" pitchFamily="34" charset="0"/>
              <a:buChar char="•"/>
            </a:pPr>
            <a:r>
              <a:rPr lang="en-US" dirty="0"/>
              <a:t>It eliminates the need for connecting I/O devices for debugging the firmware.</a:t>
            </a:r>
          </a:p>
          <a:p>
            <a:pPr marL="223838" indent="-223838">
              <a:lnSpc>
                <a:spcPct val="115000"/>
              </a:lnSpc>
              <a:buFont typeface="Arial" pitchFamily="34" charset="0"/>
              <a:buChar char="•"/>
            </a:pPr>
            <a:r>
              <a:rPr lang="en-US" b="1" dirty="0"/>
              <a:t>Simulates abnormal conditions</a:t>
            </a:r>
          </a:p>
          <a:p>
            <a:pPr marL="479870" lvl="1" indent="-223838">
              <a:lnSpc>
                <a:spcPct val="115000"/>
              </a:lnSpc>
              <a:buFont typeface="Arial" pitchFamily="34" charset="0"/>
              <a:buChar char="•"/>
            </a:pPr>
            <a:r>
              <a:rPr lang="en-US" dirty="0"/>
              <a:t>Can input any parameter as input during debugging hence can check for abnormal conditions easily</a:t>
            </a:r>
          </a:p>
          <a:p>
            <a:pPr marL="479870" lvl="1" indent="-223838">
              <a:lnSpc>
                <a:spcPct val="115000"/>
              </a:lnSpc>
              <a:buFont typeface="Arial" pitchFamily="34" charset="0"/>
              <a:buChar char="•"/>
            </a:pPr>
            <a:r>
              <a:rPr lang="en-US" dirty="0"/>
              <a:t>Helps the developer to study the abnormal behavior of the firmware under abnormal input conditions.</a:t>
            </a:r>
          </a:p>
          <a:p>
            <a:pPr marL="479870" lvl="1" indent="-223838">
              <a:lnSpc>
                <a:spcPct val="105000"/>
              </a:lnSpc>
              <a:buFont typeface="Arial" pitchFamily="34" charset="0"/>
              <a:buChar cha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D3CE-BB1E-4D49-BF14-EFBCF7D1D210}"/>
              </a:ext>
            </a:extLst>
          </p:cNvPr>
          <p:cNvSpPr>
            <a:spLocks noGrp="1"/>
          </p:cNvSpPr>
          <p:nvPr>
            <p:ph type="title"/>
          </p:nvPr>
        </p:nvSpPr>
        <p:spPr/>
        <p:txBody>
          <a:bodyPr/>
          <a:lstStyle/>
          <a:p>
            <a:r>
              <a:rPr lang="en-IN" dirty="0"/>
              <a:t>Limitations of Simulator based debugging</a:t>
            </a:r>
          </a:p>
        </p:txBody>
      </p:sp>
      <p:sp>
        <p:nvSpPr>
          <p:cNvPr id="3" name="Content Placeholder 2">
            <a:extLst>
              <a:ext uri="{FF2B5EF4-FFF2-40B4-BE49-F238E27FC236}">
                <a16:creationId xmlns:a16="http://schemas.microsoft.com/office/drawing/2014/main" id="{59E88195-1DF8-4F17-A9F2-4C3D0D2B572A}"/>
              </a:ext>
            </a:extLst>
          </p:cNvPr>
          <p:cNvSpPr>
            <a:spLocks noGrp="1"/>
          </p:cNvSpPr>
          <p:nvPr>
            <p:ph idx="1"/>
          </p:nvPr>
        </p:nvSpPr>
        <p:spPr/>
        <p:txBody>
          <a:bodyPr/>
          <a:lstStyle/>
          <a:p>
            <a:r>
              <a:rPr lang="en-IN" dirty="0"/>
              <a:t>Deviation from real behaviour: </a:t>
            </a:r>
          </a:p>
          <a:p>
            <a:pPr lvl="1"/>
            <a:r>
              <a:rPr lang="en-IN" dirty="0"/>
              <a:t>Simulation based debugging is carried out in an environment where the developer may not be able to debug the firmware under all possible combinations of input. </a:t>
            </a:r>
          </a:p>
          <a:p>
            <a:pPr lvl="1"/>
            <a:r>
              <a:rPr lang="en-IN" dirty="0"/>
              <a:t>Under certain conditions we get some particular output which need not be same when the firmware runs in a production environment.</a:t>
            </a:r>
          </a:p>
          <a:p>
            <a:r>
              <a:rPr lang="en-IN" dirty="0"/>
              <a:t>Lack of real timeliness: </a:t>
            </a:r>
          </a:p>
          <a:p>
            <a:pPr lvl="1"/>
            <a:r>
              <a:rPr lang="en-IN" dirty="0"/>
              <a:t>The debugging is developer driven and cannot produce real time behaviour. </a:t>
            </a:r>
          </a:p>
          <a:p>
            <a:pPr lvl="1"/>
            <a:r>
              <a:rPr lang="en-IN" dirty="0"/>
              <a:t>In real time the input conditions may vary.</a:t>
            </a:r>
          </a:p>
        </p:txBody>
      </p:sp>
    </p:spTree>
    <p:extLst>
      <p:ext uri="{BB962C8B-B14F-4D97-AF65-F5344CB8AC3E}">
        <p14:creationId xmlns:p14="http://schemas.microsoft.com/office/powerpoint/2010/main" val="337772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AFB7-8811-435F-9984-214BA0BBB6DA}"/>
              </a:ext>
            </a:extLst>
          </p:cNvPr>
          <p:cNvSpPr>
            <a:spLocks noGrp="1"/>
          </p:cNvSpPr>
          <p:nvPr>
            <p:ph type="title"/>
          </p:nvPr>
        </p:nvSpPr>
        <p:spPr/>
        <p:txBody>
          <a:bodyPr/>
          <a:lstStyle/>
          <a:p>
            <a:r>
              <a:rPr lang="en-IN" dirty="0"/>
              <a:t>Debugging</a:t>
            </a:r>
          </a:p>
        </p:txBody>
      </p:sp>
      <p:sp>
        <p:nvSpPr>
          <p:cNvPr id="3" name="Content Placeholder 2">
            <a:extLst>
              <a:ext uri="{FF2B5EF4-FFF2-40B4-BE49-F238E27FC236}">
                <a16:creationId xmlns:a16="http://schemas.microsoft.com/office/drawing/2014/main" id="{4A44B481-6807-4696-ADC0-51947CA95121}"/>
              </a:ext>
            </a:extLst>
          </p:cNvPr>
          <p:cNvSpPr>
            <a:spLocks noGrp="1"/>
          </p:cNvSpPr>
          <p:nvPr>
            <p:ph idx="1"/>
          </p:nvPr>
        </p:nvSpPr>
        <p:spPr/>
        <p:txBody>
          <a:bodyPr/>
          <a:lstStyle/>
          <a:p>
            <a:r>
              <a:rPr lang="en-IN" dirty="0"/>
              <a:t>It is the process of diagnosing the firmware execution, monitoring the target processors registers and memory while the firmware is running.</a:t>
            </a:r>
          </a:p>
          <a:p>
            <a:r>
              <a:rPr lang="en-IN" dirty="0"/>
              <a:t>It also checks the signals from various embedded hardware.</a:t>
            </a:r>
          </a:p>
          <a:p>
            <a:r>
              <a:rPr lang="en-IN" dirty="0"/>
              <a:t>Two types of debugging </a:t>
            </a:r>
          </a:p>
          <a:p>
            <a:pPr lvl="1"/>
            <a:r>
              <a:rPr lang="en-IN" dirty="0"/>
              <a:t>Hardware debugging: </a:t>
            </a:r>
          </a:p>
          <a:p>
            <a:pPr lvl="2"/>
            <a:r>
              <a:rPr lang="en-IN" dirty="0"/>
              <a:t>deals with monitoring of various bus signals</a:t>
            </a:r>
          </a:p>
          <a:p>
            <a:pPr lvl="2"/>
            <a:r>
              <a:rPr lang="en-IN" dirty="0"/>
              <a:t>Checking the status lines of target hardware.</a:t>
            </a:r>
          </a:p>
          <a:p>
            <a:pPr lvl="1"/>
            <a:r>
              <a:rPr lang="en-IN" dirty="0"/>
              <a:t>Firmware debugging</a:t>
            </a:r>
          </a:p>
          <a:p>
            <a:pPr lvl="2"/>
            <a:r>
              <a:rPr lang="en-IN" dirty="0"/>
              <a:t>Deals with examining the firmware execution, execution flow, changes to various CPU registers and status registers on execution of the firmware to ensure that the firmware is running as per design.</a:t>
            </a:r>
          </a:p>
        </p:txBody>
      </p:sp>
    </p:spTree>
    <p:extLst>
      <p:ext uri="{BB962C8B-B14F-4D97-AF65-F5344CB8AC3E}">
        <p14:creationId xmlns:p14="http://schemas.microsoft.com/office/powerpoint/2010/main" val="89283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0221-1E93-4262-B5D3-79411A9B7F8C}"/>
              </a:ext>
            </a:extLst>
          </p:cNvPr>
          <p:cNvSpPr>
            <a:spLocks noGrp="1"/>
          </p:cNvSpPr>
          <p:nvPr>
            <p:ph type="title"/>
          </p:nvPr>
        </p:nvSpPr>
        <p:spPr/>
        <p:txBody>
          <a:bodyPr/>
          <a:lstStyle/>
          <a:p>
            <a:r>
              <a:rPr lang="en-IN" dirty="0"/>
              <a:t>Firmware debugging	</a:t>
            </a:r>
          </a:p>
        </p:txBody>
      </p:sp>
      <p:sp>
        <p:nvSpPr>
          <p:cNvPr id="3" name="Content Placeholder 2">
            <a:extLst>
              <a:ext uri="{FF2B5EF4-FFF2-40B4-BE49-F238E27FC236}">
                <a16:creationId xmlns:a16="http://schemas.microsoft.com/office/drawing/2014/main" id="{6BF4DBFD-73E9-44FB-B6E5-471020219337}"/>
              </a:ext>
            </a:extLst>
          </p:cNvPr>
          <p:cNvSpPr>
            <a:spLocks noGrp="1"/>
          </p:cNvSpPr>
          <p:nvPr>
            <p:ph idx="1"/>
          </p:nvPr>
        </p:nvSpPr>
        <p:spPr/>
        <p:txBody>
          <a:bodyPr/>
          <a:lstStyle/>
          <a:p>
            <a:r>
              <a:rPr lang="en-IN" dirty="0"/>
              <a:t>Performed to figure out the bug or the error in the firmware which creates unexpected behaviour.</a:t>
            </a:r>
          </a:p>
          <a:p>
            <a:r>
              <a:rPr lang="en-IN" dirty="0"/>
              <a:t>The main firmware debugging techniques are</a:t>
            </a:r>
          </a:p>
          <a:p>
            <a:pPr lvl="1"/>
            <a:r>
              <a:rPr lang="en-IN" dirty="0"/>
              <a:t>Incremental EEPROM burning technique</a:t>
            </a:r>
          </a:p>
          <a:p>
            <a:pPr lvl="1"/>
            <a:r>
              <a:rPr lang="en-IN" dirty="0"/>
              <a:t>Inline breakpoint based Firmware debugging</a:t>
            </a:r>
          </a:p>
          <a:p>
            <a:pPr lvl="1"/>
            <a:r>
              <a:rPr lang="en-IN" dirty="0"/>
              <a:t>Monitor program based Firmware debugging</a:t>
            </a:r>
          </a:p>
          <a:p>
            <a:pPr lvl="1"/>
            <a:r>
              <a:rPr lang="en-IN" dirty="0"/>
              <a:t>In Circuit Emulator based Firmware debugging</a:t>
            </a:r>
          </a:p>
          <a:p>
            <a:pPr lvl="1"/>
            <a:endParaRPr lang="en-IN" dirty="0"/>
          </a:p>
          <a:p>
            <a:endParaRPr lang="en-IN" dirty="0"/>
          </a:p>
        </p:txBody>
      </p:sp>
    </p:spTree>
    <p:extLst>
      <p:ext uri="{BB962C8B-B14F-4D97-AF65-F5344CB8AC3E}">
        <p14:creationId xmlns:p14="http://schemas.microsoft.com/office/powerpoint/2010/main" val="187675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AC8D-5764-48DE-932F-3D17CEE090EC}"/>
              </a:ext>
            </a:extLst>
          </p:cNvPr>
          <p:cNvSpPr>
            <a:spLocks noGrp="1"/>
          </p:cNvSpPr>
          <p:nvPr>
            <p:ph type="title"/>
          </p:nvPr>
        </p:nvSpPr>
        <p:spPr/>
        <p:txBody>
          <a:bodyPr>
            <a:normAutofit fontScale="90000"/>
          </a:bodyPr>
          <a:lstStyle/>
          <a:p>
            <a:r>
              <a:rPr lang="en-IN" dirty="0"/>
              <a:t>Incremental EEPROM burning technique</a:t>
            </a:r>
            <a:br>
              <a:rPr lang="en-IN" dirty="0"/>
            </a:br>
            <a:endParaRPr lang="en-IN" dirty="0"/>
          </a:p>
        </p:txBody>
      </p:sp>
      <p:sp>
        <p:nvSpPr>
          <p:cNvPr id="3" name="Content Placeholder 2">
            <a:extLst>
              <a:ext uri="{FF2B5EF4-FFF2-40B4-BE49-F238E27FC236}">
                <a16:creationId xmlns:a16="http://schemas.microsoft.com/office/drawing/2014/main" id="{6D9C9013-8372-46F3-A901-E4C1E66B7939}"/>
              </a:ext>
            </a:extLst>
          </p:cNvPr>
          <p:cNvSpPr>
            <a:spLocks noGrp="1"/>
          </p:cNvSpPr>
          <p:nvPr>
            <p:ph idx="1"/>
          </p:nvPr>
        </p:nvSpPr>
        <p:spPr/>
        <p:txBody>
          <a:bodyPr/>
          <a:lstStyle/>
          <a:p>
            <a:r>
              <a:rPr lang="en-IN" dirty="0"/>
              <a:t>Most primitive type of firmware debugging technique.</a:t>
            </a:r>
          </a:p>
          <a:p>
            <a:r>
              <a:rPr lang="en-IN" dirty="0"/>
              <a:t>In this code is separated into different functional code units.</a:t>
            </a:r>
          </a:p>
          <a:p>
            <a:r>
              <a:rPr lang="en-IN" dirty="0"/>
              <a:t>Code is burnt in incremental order.</a:t>
            </a:r>
          </a:p>
          <a:p>
            <a:r>
              <a:rPr lang="en-IN" dirty="0"/>
              <a:t>The code corresponding to all functionalities are separately coded, cross-compiled and burned into the chip one by one.</a:t>
            </a:r>
          </a:p>
          <a:p>
            <a:r>
              <a:rPr lang="en-IN" dirty="0"/>
              <a:t>If the first functionality is working well, go for the next and so on.</a:t>
            </a:r>
          </a:p>
          <a:p>
            <a:r>
              <a:rPr lang="en-IN" dirty="0"/>
              <a:t>If all functionalities are working well combine the code for all functionalities, recompile and burn the code for the total system functioning.</a:t>
            </a:r>
          </a:p>
          <a:p>
            <a:endParaRPr lang="en-IN" dirty="0"/>
          </a:p>
        </p:txBody>
      </p:sp>
    </p:spTree>
    <p:extLst>
      <p:ext uri="{BB962C8B-B14F-4D97-AF65-F5344CB8AC3E}">
        <p14:creationId xmlns:p14="http://schemas.microsoft.com/office/powerpoint/2010/main" val="373759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A9E5-D340-4A40-B1EA-73BAD1E3BD3C}"/>
              </a:ext>
            </a:extLst>
          </p:cNvPr>
          <p:cNvSpPr>
            <a:spLocks noGrp="1"/>
          </p:cNvSpPr>
          <p:nvPr>
            <p:ph type="title"/>
          </p:nvPr>
        </p:nvSpPr>
        <p:spPr/>
        <p:txBody>
          <a:bodyPr/>
          <a:lstStyle/>
          <a:p>
            <a:r>
              <a:rPr lang="en-IN" dirty="0"/>
              <a:t>Advantages and disadvantages</a:t>
            </a:r>
          </a:p>
        </p:txBody>
      </p:sp>
      <p:sp>
        <p:nvSpPr>
          <p:cNvPr id="3" name="Content Placeholder 2">
            <a:extLst>
              <a:ext uri="{FF2B5EF4-FFF2-40B4-BE49-F238E27FC236}">
                <a16:creationId xmlns:a16="http://schemas.microsoft.com/office/drawing/2014/main" id="{FDD7E6E1-ECD1-422C-B0AA-A3D8505F9E2C}"/>
              </a:ext>
            </a:extLst>
          </p:cNvPr>
          <p:cNvSpPr>
            <a:spLocks noGrp="1"/>
          </p:cNvSpPr>
          <p:nvPr>
            <p:ph idx="1"/>
          </p:nvPr>
        </p:nvSpPr>
        <p:spPr/>
        <p:txBody>
          <a:bodyPr/>
          <a:lstStyle/>
          <a:p>
            <a:r>
              <a:rPr lang="en-IN" dirty="0"/>
              <a:t>Advantages</a:t>
            </a:r>
          </a:p>
          <a:p>
            <a:pPr lvl="1"/>
            <a:r>
              <a:rPr lang="en-IN" dirty="0"/>
              <a:t>Once the testing is completed production can start.</a:t>
            </a:r>
          </a:p>
          <a:p>
            <a:pPr lvl="1"/>
            <a:r>
              <a:rPr lang="en-IN" dirty="0"/>
              <a:t>Useful in small, simple systems</a:t>
            </a:r>
          </a:p>
          <a:p>
            <a:pPr lvl="1"/>
            <a:r>
              <a:rPr lang="en-IN" dirty="0"/>
              <a:t>Useful when no debugging tools are available</a:t>
            </a:r>
          </a:p>
          <a:p>
            <a:r>
              <a:rPr lang="en-IN" dirty="0"/>
              <a:t>Disadvantages</a:t>
            </a:r>
          </a:p>
          <a:p>
            <a:pPr lvl="1"/>
            <a:r>
              <a:rPr lang="en-IN" dirty="0"/>
              <a:t>Time consuming</a:t>
            </a:r>
          </a:p>
        </p:txBody>
      </p:sp>
    </p:spTree>
    <p:extLst>
      <p:ext uri="{BB962C8B-B14F-4D97-AF65-F5344CB8AC3E}">
        <p14:creationId xmlns:p14="http://schemas.microsoft.com/office/powerpoint/2010/main" val="285451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1E10-85AF-47C9-9A13-C252993010AB}"/>
              </a:ext>
            </a:extLst>
          </p:cNvPr>
          <p:cNvSpPr>
            <a:spLocks noGrp="1"/>
          </p:cNvSpPr>
          <p:nvPr>
            <p:ph type="title"/>
          </p:nvPr>
        </p:nvSpPr>
        <p:spPr/>
        <p:txBody>
          <a:bodyPr/>
          <a:lstStyle/>
          <a:p>
            <a:r>
              <a:rPr lang="en-IN" dirty="0"/>
              <a:t>Inline breakpoint based firmware debugging</a:t>
            </a:r>
          </a:p>
        </p:txBody>
      </p:sp>
      <p:sp>
        <p:nvSpPr>
          <p:cNvPr id="3" name="Content Placeholder 2">
            <a:extLst>
              <a:ext uri="{FF2B5EF4-FFF2-40B4-BE49-F238E27FC236}">
                <a16:creationId xmlns:a16="http://schemas.microsoft.com/office/drawing/2014/main" id="{F7415EEF-46A1-4F06-AED7-F4785DD11E4B}"/>
              </a:ext>
            </a:extLst>
          </p:cNvPr>
          <p:cNvSpPr>
            <a:spLocks noGrp="1"/>
          </p:cNvSpPr>
          <p:nvPr>
            <p:ph idx="1"/>
          </p:nvPr>
        </p:nvSpPr>
        <p:spPr/>
        <p:txBody>
          <a:bodyPr/>
          <a:lstStyle/>
          <a:p>
            <a:r>
              <a:rPr lang="en-IN" dirty="0"/>
              <a:t>Within the firmware where you want to ensure that the firmware execution is reaching up to a specified point, insert an inline debug code immediately after the point</a:t>
            </a:r>
          </a:p>
          <a:p>
            <a:r>
              <a:rPr lang="en-IN" dirty="0"/>
              <a:t>It is a print() function where you insert a string to ensure firmware execution covering that point.</a:t>
            </a:r>
          </a:p>
          <a:p>
            <a:r>
              <a:rPr lang="en-IN" dirty="0"/>
              <a:t>Cross compile this code </a:t>
            </a:r>
          </a:p>
          <a:p>
            <a:r>
              <a:rPr lang="en-IN" dirty="0"/>
              <a:t>We can see the debug information in the terminal program</a:t>
            </a:r>
          </a:p>
          <a:p>
            <a:endParaRPr lang="en-IN" dirty="0"/>
          </a:p>
        </p:txBody>
      </p:sp>
    </p:spTree>
    <p:extLst>
      <p:ext uri="{BB962C8B-B14F-4D97-AF65-F5344CB8AC3E}">
        <p14:creationId xmlns:p14="http://schemas.microsoft.com/office/powerpoint/2010/main" val="46674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of Hardware &amp; Firmware</a:t>
            </a:r>
          </a:p>
        </p:txBody>
      </p:sp>
      <p:sp>
        <p:nvSpPr>
          <p:cNvPr id="4" name="Content Placeholder 3"/>
          <p:cNvSpPr>
            <a:spLocks noGrp="1"/>
          </p:cNvSpPr>
          <p:nvPr>
            <p:ph idx="1"/>
          </p:nvPr>
        </p:nvSpPr>
        <p:spPr/>
        <p:txBody>
          <a:bodyPr/>
          <a:lstStyle/>
          <a:p>
            <a:pPr marL="223838" indent="-223838">
              <a:buFont typeface="Arial" pitchFamily="34" charset="0"/>
              <a:buChar char="•"/>
            </a:pPr>
            <a:r>
              <a:rPr lang="en-US" dirty="0"/>
              <a:t>There are different techniques for embedding firmware to hardware</a:t>
            </a:r>
          </a:p>
          <a:p>
            <a:pPr marL="223838" indent="-223838">
              <a:buFont typeface="Arial" pitchFamily="34" charset="0"/>
              <a:buChar char="•"/>
            </a:pPr>
            <a:r>
              <a:rPr lang="en-US" dirty="0"/>
              <a:t>Out-of-Circuit Programming</a:t>
            </a:r>
          </a:p>
          <a:p>
            <a:pPr marL="223838" indent="-223838">
              <a:buFont typeface="Arial" pitchFamily="34" charset="0"/>
              <a:buChar char="•"/>
            </a:pPr>
            <a:r>
              <a:rPr lang="en-US" dirty="0"/>
              <a:t>In System Programming(ISP)</a:t>
            </a:r>
          </a:p>
          <a:p>
            <a:pPr marL="223838" indent="-223838">
              <a:buFont typeface="Arial" pitchFamily="34" charset="0"/>
              <a:buChar char="•"/>
            </a:pPr>
            <a:r>
              <a:rPr lang="en-US" dirty="0"/>
              <a:t>In Application Programming</a:t>
            </a:r>
          </a:p>
          <a:p>
            <a:pPr marL="223838" indent="-223838">
              <a:buFont typeface="Arial" pitchFamily="34" charset="0"/>
              <a:buChar char="•"/>
            </a:pPr>
            <a:r>
              <a:rPr lang="en-US" dirty="0"/>
              <a:t>Use of Factory programmed chip</a:t>
            </a:r>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4765-276E-486A-885A-62324FD44233}"/>
              </a:ext>
            </a:extLst>
          </p:cNvPr>
          <p:cNvSpPr>
            <a:spLocks noGrp="1"/>
          </p:cNvSpPr>
          <p:nvPr>
            <p:ph type="title"/>
          </p:nvPr>
        </p:nvSpPr>
        <p:spPr/>
        <p:txBody>
          <a:bodyPr/>
          <a:lstStyle/>
          <a:p>
            <a:r>
              <a:rPr lang="en-IN" dirty="0"/>
              <a:t>Monitor Program based firmware debugging</a:t>
            </a:r>
          </a:p>
        </p:txBody>
      </p:sp>
      <p:sp>
        <p:nvSpPr>
          <p:cNvPr id="3" name="Content Placeholder 2">
            <a:extLst>
              <a:ext uri="{FF2B5EF4-FFF2-40B4-BE49-F238E27FC236}">
                <a16:creationId xmlns:a16="http://schemas.microsoft.com/office/drawing/2014/main" id="{283F05D1-4BB1-477E-9FC6-2CA8FBA2BFE4}"/>
              </a:ext>
            </a:extLst>
          </p:cNvPr>
          <p:cNvSpPr>
            <a:spLocks noGrp="1"/>
          </p:cNvSpPr>
          <p:nvPr>
            <p:ph idx="1"/>
          </p:nvPr>
        </p:nvSpPr>
        <p:spPr/>
        <p:txBody>
          <a:bodyPr/>
          <a:lstStyle/>
          <a:p>
            <a:r>
              <a:rPr lang="en-IN" dirty="0"/>
              <a:t>In this method a monitor program which acts as a supervisor is developed.</a:t>
            </a:r>
          </a:p>
          <a:p>
            <a:r>
              <a:rPr lang="en-IN" dirty="0"/>
              <a:t>The monitor program controls the downloading of the source code into the code memory, inspects or modify the register/ memory locations, allows stepping of source code etc.</a:t>
            </a:r>
          </a:p>
          <a:p>
            <a:r>
              <a:rPr lang="en-IN" dirty="0"/>
              <a:t>The monitor program implements debug functions as per pre defined command set from the debug application interface.</a:t>
            </a:r>
          </a:p>
          <a:p>
            <a:r>
              <a:rPr lang="en-IN" dirty="0"/>
              <a:t>The monitor program always listen to the serial port of the target device and according to the command received from the serial port it performs actions.</a:t>
            </a:r>
          </a:p>
          <a:p>
            <a:r>
              <a:rPr lang="en-IN" dirty="0"/>
              <a:t>The monitor program will handle the command reception from the serial interface.</a:t>
            </a:r>
          </a:p>
          <a:p>
            <a:endParaRPr lang="en-IN" dirty="0"/>
          </a:p>
          <a:p>
            <a:endParaRPr lang="en-IN" dirty="0"/>
          </a:p>
        </p:txBody>
      </p:sp>
    </p:spTree>
    <p:extLst>
      <p:ext uri="{BB962C8B-B14F-4D97-AF65-F5344CB8AC3E}">
        <p14:creationId xmlns:p14="http://schemas.microsoft.com/office/powerpoint/2010/main" val="17975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5FD1A-B622-4AA7-8947-E99F43042B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E7DF9A-D232-43B8-9B67-873890724CC6}"/>
              </a:ext>
            </a:extLst>
          </p:cNvPr>
          <p:cNvSpPr>
            <a:spLocks noGrp="1"/>
          </p:cNvSpPr>
          <p:nvPr>
            <p:ph idx="1"/>
          </p:nvPr>
        </p:nvSpPr>
        <p:spPr/>
        <p:txBody>
          <a:bodyPr/>
          <a:lstStyle/>
          <a:p>
            <a:r>
              <a:rPr lang="en-IN" dirty="0"/>
              <a:t>The entire code stuff handling the command reception and the corresponding action implementation is known as monitor program.</a:t>
            </a:r>
          </a:p>
          <a:p>
            <a:r>
              <a:rPr lang="en-IN" dirty="0"/>
              <a:t>After the successful completion of the monitor program, it is compiled and burned into FLASH memory or ROM of the target board.</a:t>
            </a:r>
          </a:p>
          <a:p>
            <a:r>
              <a:rPr lang="en-IN" dirty="0"/>
              <a:t>The code memory containing the monitor program is called ‘Monitor ROM’</a:t>
            </a:r>
          </a:p>
          <a:p>
            <a:endParaRPr lang="en-IN" dirty="0"/>
          </a:p>
        </p:txBody>
      </p:sp>
      <p:pic>
        <p:nvPicPr>
          <p:cNvPr id="5" name="Picture 4">
            <a:extLst>
              <a:ext uri="{FF2B5EF4-FFF2-40B4-BE49-F238E27FC236}">
                <a16:creationId xmlns:a16="http://schemas.microsoft.com/office/drawing/2014/main" id="{693B621F-5A6C-45D7-9FEF-F2749C94BA42}"/>
              </a:ext>
            </a:extLst>
          </p:cNvPr>
          <p:cNvPicPr>
            <a:picLocks noChangeAspect="1"/>
          </p:cNvPicPr>
          <p:nvPr/>
        </p:nvPicPr>
        <p:blipFill>
          <a:blip r:embed="rId2"/>
          <a:stretch>
            <a:fillRect/>
          </a:stretch>
        </p:blipFill>
        <p:spPr>
          <a:xfrm>
            <a:off x="3755699" y="4022411"/>
            <a:ext cx="6254063" cy="2685411"/>
          </a:xfrm>
          <a:prstGeom prst="rect">
            <a:avLst/>
          </a:prstGeom>
        </p:spPr>
      </p:pic>
    </p:spTree>
    <p:extLst>
      <p:ext uri="{BB962C8B-B14F-4D97-AF65-F5344CB8AC3E}">
        <p14:creationId xmlns:p14="http://schemas.microsoft.com/office/powerpoint/2010/main" val="94302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17C6-3405-4DB9-B7A9-846CA84FC6B9}"/>
              </a:ext>
            </a:extLst>
          </p:cNvPr>
          <p:cNvSpPr>
            <a:spLocks noGrp="1"/>
          </p:cNvSpPr>
          <p:nvPr>
            <p:ph type="title"/>
          </p:nvPr>
        </p:nvSpPr>
        <p:spPr/>
        <p:txBody>
          <a:bodyPr/>
          <a:lstStyle/>
          <a:p>
            <a:r>
              <a:rPr lang="en-IN" dirty="0"/>
              <a:t>Minimum features of a monitor program</a:t>
            </a:r>
          </a:p>
        </p:txBody>
      </p:sp>
      <p:sp>
        <p:nvSpPr>
          <p:cNvPr id="3" name="Content Placeholder 2">
            <a:extLst>
              <a:ext uri="{FF2B5EF4-FFF2-40B4-BE49-F238E27FC236}">
                <a16:creationId xmlns:a16="http://schemas.microsoft.com/office/drawing/2014/main" id="{469392AE-92A0-4A20-AE41-734D6FF221F2}"/>
              </a:ext>
            </a:extLst>
          </p:cNvPr>
          <p:cNvSpPr>
            <a:spLocks noGrp="1"/>
          </p:cNvSpPr>
          <p:nvPr>
            <p:ph idx="1"/>
          </p:nvPr>
        </p:nvSpPr>
        <p:spPr/>
        <p:txBody>
          <a:bodyPr/>
          <a:lstStyle/>
          <a:p>
            <a:r>
              <a:rPr lang="en-IN" dirty="0"/>
              <a:t>Command set interface to establish communication with debugger application</a:t>
            </a:r>
          </a:p>
          <a:p>
            <a:r>
              <a:rPr lang="en-IN" dirty="0"/>
              <a:t>Firmware download option to code memory</a:t>
            </a:r>
          </a:p>
          <a:p>
            <a:r>
              <a:rPr lang="en-IN" dirty="0"/>
              <a:t>Examine and modify processor register and working memory(RAM)</a:t>
            </a:r>
          </a:p>
          <a:p>
            <a:r>
              <a:rPr lang="en-IN" dirty="0"/>
              <a:t>Single step program execution</a:t>
            </a:r>
          </a:p>
          <a:p>
            <a:r>
              <a:rPr lang="en-IN" dirty="0"/>
              <a:t>Set beak point in firmware execution</a:t>
            </a:r>
          </a:p>
          <a:p>
            <a:r>
              <a:rPr lang="en-IN" dirty="0"/>
              <a:t>Send debug information to debug application running on the host machine.</a:t>
            </a:r>
          </a:p>
          <a:p>
            <a:endParaRPr lang="en-IN" dirty="0"/>
          </a:p>
        </p:txBody>
      </p:sp>
    </p:spTree>
    <p:extLst>
      <p:ext uri="{BB962C8B-B14F-4D97-AF65-F5344CB8AC3E}">
        <p14:creationId xmlns:p14="http://schemas.microsoft.com/office/powerpoint/2010/main" val="40966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BE97-F61F-4501-BD76-A4A842E6A61D}"/>
              </a:ext>
            </a:extLst>
          </p:cNvPr>
          <p:cNvSpPr>
            <a:spLocks noGrp="1"/>
          </p:cNvSpPr>
          <p:nvPr>
            <p:ph type="title"/>
          </p:nvPr>
        </p:nvSpPr>
        <p:spPr/>
        <p:txBody>
          <a:bodyPr/>
          <a:lstStyle/>
          <a:p>
            <a:r>
              <a:rPr lang="en-IN" dirty="0"/>
              <a:t>Drawbacks </a:t>
            </a:r>
          </a:p>
        </p:txBody>
      </p:sp>
      <p:sp>
        <p:nvSpPr>
          <p:cNvPr id="3" name="Content Placeholder 2">
            <a:extLst>
              <a:ext uri="{FF2B5EF4-FFF2-40B4-BE49-F238E27FC236}">
                <a16:creationId xmlns:a16="http://schemas.microsoft.com/office/drawing/2014/main" id="{154F5FF3-FB62-4766-9138-166613CBF300}"/>
              </a:ext>
            </a:extLst>
          </p:cNvPr>
          <p:cNvSpPr>
            <a:spLocks noGrp="1"/>
          </p:cNvSpPr>
          <p:nvPr>
            <p:ph idx="1"/>
          </p:nvPr>
        </p:nvSpPr>
        <p:spPr/>
        <p:txBody>
          <a:bodyPr/>
          <a:lstStyle/>
          <a:p>
            <a:r>
              <a:rPr lang="en-IN" dirty="0"/>
              <a:t>In monitor based debugging shrinks the total available memory into  Von-Neumann memory and it needs to accommodate all kinds of  memory requirement.</a:t>
            </a:r>
          </a:p>
          <a:p>
            <a:r>
              <a:rPr lang="en-IN" dirty="0"/>
              <a:t>The serial port of the target processor is dedicated for the monitor applications and it cannot be used for any other device interfacing. Hence wastage </a:t>
            </a:r>
            <a:r>
              <a:rPr lang="en-IN"/>
              <a:t>of serial port.</a:t>
            </a:r>
          </a:p>
          <a:p>
            <a:endParaRPr lang="en-IN" dirty="0"/>
          </a:p>
        </p:txBody>
      </p:sp>
    </p:spTree>
    <p:extLst>
      <p:ext uri="{BB962C8B-B14F-4D97-AF65-F5344CB8AC3E}">
        <p14:creationId xmlns:p14="http://schemas.microsoft.com/office/powerpoint/2010/main" val="197385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E8B45-C257-4E68-A92A-4FD5233A7D7E}"/>
              </a:ext>
            </a:extLst>
          </p:cNvPr>
          <p:cNvSpPr>
            <a:spLocks noGrp="1"/>
          </p:cNvSpPr>
          <p:nvPr>
            <p:ph type="title"/>
          </p:nvPr>
        </p:nvSpPr>
        <p:spPr/>
        <p:txBody>
          <a:bodyPr/>
          <a:lstStyle/>
          <a:p>
            <a:r>
              <a:rPr lang="en-IN" dirty="0"/>
              <a:t>Comparison between simulator and Emulator</a:t>
            </a:r>
          </a:p>
        </p:txBody>
      </p:sp>
      <p:graphicFrame>
        <p:nvGraphicFramePr>
          <p:cNvPr id="4" name="Table 4">
            <a:extLst>
              <a:ext uri="{FF2B5EF4-FFF2-40B4-BE49-F238E27FC236}">
                <a16:creationId xmlns:a16="http://schemas.microsoft.com/office/drawing/2014/main" id="{8061AC9C-C359-4446-A542-2CBEA481101F}"/>
              </a:ext>
            </a:extLst>
          </p:cNvPr>
          <p:cNvGraphicFramePr>
            <a:graphicFrameLocks noGrp="1"/>
          </p:cNvGraphicFramePr>
          <p:nvPr>
            <p:ph idx="1"/>
            <p:extLst>
              <p:ext uri="{D42A27DB-BD31-4B8C-83A1-F6EECF244321}">
                <p14:modId xmlns:p14="http://schemas.microsoft.com/office/powerpoint/2010/main" val="1681243365"/>
              </p:ext>
            </p:extLst>
          </p:nvPr>
        </p:nvGraphicFramePr>
        <p:xfrm>
          <a:off x="2589213" y="2133600"/>
          <a:ext cx="8915400" cy="302768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288744360"/>
                    </a:ext>
                  </a:extLst>
                </a:gridCol>
                <a:gridCol w="4457700">
                  <a:extLst>
                    <a:ext uri="{9D8B030D-6E8A-4147-A177-3AD203B41FA5}">
                      <a16:colId xmlns:a16="http://schemas.microsoft.com/office/drawing/2014/main" val="3316875658"/>
                    </a:ext>
                  </a:extLst>
                </a:gridCol>
              </a:tblGrid>
              <a:tr h="370840">
                <a:tc>
                  <a:txBody>
                    <a:bodyPr/>
                    <a:lstStyle/>
                    <a:p>
                      <a:r>
                        <a:rPr lang="en-IN" dirty="0"/>
                        <a:t>Simulator</a:t>
                      </a:r>
                    </a:p>
                  </a:txBody>
                  <a:tcPr/>
                </a:tc>
                <a:tc>
                  <a:txBody>
                    <a:bodyPr/>
                    <a:lstStyle/>
                    <a:p>
                      <a:r>
                        <a:rPr lang="en-IN" dirty="0"/>
                        <a:t>Emulator</a:t>
                      </a:r>
                    </a:p>
                  </a:txBody>
                  <a:tcPr/>
                </a:tc>
                <a:extLst>
                  <a:ext uri="{0D108BD9-81ED-4DB2-BD59-A6C34878D82A}">
                    <a16:rowId xmlns:a16="http://schemas.microsoft.com/office/drawing/2014/main" val="4117634883"/>
                  </a:ext>
                </a:extLst>
              </a:tr>
              <a:tr h="370840">
                <a:tc>
                  <a:txBody>
                    <a:bodyPr/>
                    <a:lstStyle/>
                    <a:p>
                      <a:r>
                        <a:rPr lang="en-IN" dirty="0"/>
                        <a:t>A software application which duplicates the functionality of the features and instructions supported by target CPU.</a:t>
                      </a:r>
                    </a:p>
                  </a:txBody>
                  <a:tcPr/>
                </a:tc>
                <a:tc>
                  <a:txBody>
                    <a:bodyPr/>
                    <a:lstStyle/>
                    <a:p>
                      <a:r>
                        <a:rPr lang="en-IN" dirty="0"/>
                        <a:t>Self contained hardware device which emulates the target CPU. It contains emulation logic, hooked into the debugging application running on the development PC on one end and connect through target board through some interface on the other end.</a:t>
                      </a:r>
                    </a:p>
                  </a:txBody>
                  <a:tcPr/>
                </a:tc>
                <a:extLst>
                  <a:ext uri="{0D108BD9-81ED-4DB2-BD59-A6C34878D82A}">
                    <a16:rowId xmlns:a16="http://schemas.microsoft.com/office/drawing/2014/main" val="1461425427"/>
                  </a:ext>
                </a:extLst>
              </a:tr>
              <a:tr h="370840">
                <a:tc>
                  <a:txBody>
                    <a:bodyPr/>
                    <a:lstStyle/>
                    <a:p>
                      <a:r>
                        <a:rPr lang="en-IN" dirty="0"/>
                        <a:t>Simulates target board</a:t>
                      </a:r>
                    </a:p>
                  </a:txBody>
                  <a:tcPr/>
                </a:tc>
                <a:tc>
                  <a:txBody>
                    <a:bodyPr/>
                    <a:lstStyle/>
                    <a:p>
                      <a:r>
                        <a:rPr lang="en-IN" dirty="0"/>
                        <a:t>Emulates target board</a:t>
                      </a:r>
                    </a:p>
                  </a:txBody>
                  <a:tcPr/>
                </a:tc>
                <a:extLst>
                  <a:ext uri="{0D108BD9-81ED-4DB2-BD59-A6C34878D82A}">
                    <a16:rowId xmlns:a16="http://schemas.microsoft.com/office/drawing/2014/main" val="2433405153"/>
                  </a:ext>
                </a:extLst>
              </a:tr>
            </a:tbl>
          </a:graphicData>
        </a:graphic>
      </p:graphicFrame>
    </p:spTree>
    <p:extLst>
      <p:ext uri="{BB962C8B-B14F-4D97-AF65-F5344CB8AC3E}">
        <p14:creationId xmlns:p14="http://schemas.microsoft.com/office/powerpoint/2010/main" val="233823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0043-9DEF-4E50-83BB-189F2E795A80}"/>
              </a:ext>
            </a:extLst>
          </p:cNvPr>
          <p:cNvSpPr>
            <a:spLocks noGrp="1"/>
          </p:cNvSpPr>
          <p:nvPr>
            <p:ph type="title"/>
          </p:nvPr>
        </p:nvSpPr>
        <p:spPr/>
        <p:txBody>
          <a:bodyPr/>
          <a:lstStyle/>
          <a:p>
            <a:r>
              <a:rPr lang="en-IN" dirty="0"/>
              <a:t>In Circuit Emulator based Firmware debugging</a:t>
            </a:r>
          </a:p>
        </p:txBody>
      </p:sp>
      <p:pic>
        <p:nvPicPr>
          <p:cNvPr id="5" name="Content Placeholder 4">
            <a:extLst>
              <a:ext uri="{FF2B5EF4-FFF2-40B4-BE49-F238E27FC236}">
                <a16:creationId xmlns:a16="http://schemas.microsoft.com/office/drawing/2014/main" id="{B36D877B-1208-4DC0-BF7B-363EAAA302D8}"/>
              </a:ext>
            </a:extLst>
          </p:cNvPr>
          <p:cNvPicPr>
            <a:picLocks noGrp="1" noChangeAspect="1"/>
          </p:cNvPicPr>
          <p:nvPr>
            <p:ph idx="1"/>
          </p:nvPr>
        </p:nvPicPr>
        <p:blipFill>
          <a:blip r:embed="rId2"/>
          <a:stretch>
            <a:fillRect/>
          </a:stretch>
        </p:blipFill>
        <p:spPr>
          <a:xfrm>
            <a:off x="2237362" y="2320503"/>
            <a:ext cx="7770177" cy="2750063"/>
          </a:xfrm>
        </p:spPr>
      </p:pic>
    </p:spTree>
    <p:extLst>
      <p:ext uri="{BB962C8B-B14F-4D97-AF65-F5344CB8AC3E}">
        <p14:creationId xmlns:p14="http://schemas.microsoft.com/office/powerpoint/2010/main" val="89806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535D-4778-44AC-B229-F2458CB7CF07}"/>
              </a:ext>
            </a:extLst>
          </p:cNvPr>
          <p:cNvSpPr>
            <a:spLocks noGrp="1"/>
          </p:cNvSpPr>
          <p:nvPr>
            <p:ph type="title"/>
          </p:nvPr>
        </p:nvSpPr>
        <p:spPr/>
        <p:txBody>
          <a:bodyPr/>
          <a:lstStyle/>
          <a:p>
            <a:r>
              <a:rPr lang="en-IN" dirty="0"/>
              <a:t>Emulation Device	</a:t>
            </a:r>
          </a:p>
        </p:txBody>
      </p:sp>
      <p:sp>
        <p:nvSpPr>
          <p:cNvPr id="3" name="Content Placeholder 2">
            <a:extLst>
              <a:ext uri="{FF2B5EF4-FFF2-40B4-BE49-F238E27FC236}">
                <a16:creationId xmlns:a16="http://schemas.microsoft.com/office/drawing/2014/main" id="{52DACF45-E6AD-4BD6-9BB2-AC2073AED6C8}"/>
              </a:ext>
            </a:extLst>
          </p:cNvPr>
          <p:cNvSpPr>
            <a:spLocks noGrp="1"/>
          </p:cNvSpPr>
          <p:nvPr>
            <p:ph idx="1"/>
          </p:nvPr>
        </p:nvSpPr>
        <p:spPr/>
        <p:txBody>
          <a:bodyPr>
            <a:normAutofit lnSpcReduction="10000"/>
          </a:bodyPr>
          <a:lstStyle/>
          <a:p>
            <a:r>
              <a:rPr lang="en-IN" dirty="0"/>
              <a:t>It is a replica of the target CPU which receives various signal from the target board through a device adaptor connected to the target board and performs the execution of firmware under the control of debug command from the debug application.</a:t>
            </a:r>
          </a:p>
          <a:p>
            <a:r>
              <a:rPr lang="en-IN" dirty="0"/>
              <a:t>It may be a standard chip or a programmable Logic Device configured to function as the target CPU.</a:t>
            </a:r>
          </a:p>
          <a:p>
            <a:r>
              <a:rPr lang="en-IN" dirty="0"/>
              <a:t>If a standard chip is used it will provide real time behaviour. But cannot be used for any other device.</a:t>
            </a:r>
          </a:p>
          <a:p>
            <a:r>
              <a:rPr lang="en-IN" dirty="0"/>
              <a:t>PLD based chip can be easily reprogrammed to suit any other device of the same type.</a:t>
            </a:r>
          </a:p>
          <a:p>
            <a:r>
              <a:rPr lang="en-IN" dirty="0"/>
              <a:t>PLD based emulators are simple to implement for simple CPU., but accuracy is an issue in the replication of target functionalities.</a:t>
            </a:r>
          </a:p>
        </p:txBody>
      </p:sp>
    </p:spTree>
    <p:extLst>
      <p:ext uri="{BB962C8B-B14F-4D97-AF65-F5344CB8AC3E}">
        <p14:creationId xmlns:p14="http://schemas.microsoft.com/office/powerpoint/2010/main" val="357537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E15C-4C79-487F-B74A-F824A878314C}"/>
              </a:ext>
            </a:extLst>
          </p:cNvPr>
          <p:cNvSpPr>
            <a:spLocks noGrp="1"/>
          </p:cNvSpPr>
          <p:nvPr>
            <p:ph type="title"/>
          </p:nvPr>
        </p:nvSpPr>
        <p:spPr/>
        <p:txBody>
          <a:bodyPr/>
          <a:lstStyle/>
          <a:p>
            <a:r>
              <a:rPr lang="en-IN" dirty="0"/>
              <a:t>Emulation Memory</a:t>
            </a:r>
          </a:p>
        </p:txBody>
      </p:sp>
      <p:sp>
        <p:nvSpPr>
          <p:cNvPr id="3" name="Content Placeholder 2">
            <a:extLst>
              <a:ext uri="{FF2B5EF4-FFF2-40B4-BE49-F238E27FC236}">
                <a16:creationId xmlns:a16="http://schemas.microsoft.com/office/drawing/2014/main" id="{D94199F4-A7D8-4021-8715-A43361F18142}"/>
              </a:ext>
            </a:extLst>
          </p:cNvPr>
          <p:cNvSpPr>
            <a:spLocks noGrp="1"/>
          </p:cNvSpPr>
          <p:nvPr>
            <p:ph idx="1"/>
          </p:nvPr>
        </p:nvSpPr>
        <p:spPr/>
        <p:txBody>
          <a:bodyPr/>
          <a:lstStyle/>
          <a:p>
            <a:r>
              <a:rPr lang="en-IN" dirty="0"/>
              <a:t>It is the random access memory incorporated in the emulator device.</a:t>
            </a:r>
          </a:p>
          <a:p>
            <a:r>
              <a:rPr lang="en-IN" dirty="0"/>
              <a:t>It acts as a replacement of EEPROM where code memory is copied.</a:t>
            </a:r>
          </a:p>
          <a:p>
            <a:r>
              <a:rPr lang="en-IN" dirty="0"/>
              <a:t>It is called ROM Emulation.</a:t>
            </a:r>
          </a:p>
          <a:p>
            <a:r>
              <a:rPr lang="en-IN" dirty="0"/>
              <a:t>It eliminates the problems of ROM burning and helps for infinite number of re programming.</a:t>
            </a:r>
          </a:p>
          <a:p>
            <a:r>
              <a:rPr lang="en-IN" dirty="0"/>
              <a:t>It also acts as a trace buffer which stores instruction executed or registers modified or related data by the processor. </a:t>
            </a:r>
          </a:p>
        </p:txBody>
      </p:sp>
    </p:spTree>
    <p:extLst>
      <p:ext uri="{BB962C8B-B14F-4D97-AF65-F5344CB8AC3E}">
        <p14:creationId xmlns:p14="http://schemas.microsoft.com/office/powerpoint/2010/main" val="155413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2B72-5B25-4111-8BBF-696D0F399558}"/>
              </a:ext>
            </a:extLst>
          </p:cNvPr>
          <p:cNvSpPr>
            <a:spLocks noGrp="1"/>
          </p:cNvSpPr>
          <p:nvPr>
            <p:ph type="title"/>
          </p:nvPr>
        </p:nvSpPr>
        <p:spPr/>
        <p:txBody>
          <a:bodyPr/>
          <a:lstStyle/>
          <a:p>
            <a:r>
              <a:rPr lang="en-IN" dirty="0"/>
              <a:t>Common features of trace buffer memory</a:t>
            </a:r>
          </a:p>
        </p:txBody>
      </p:sp>
      <p:sp>
        <p:nvSpPr>
          <p:cNvPr id="3" name="Content Placeholder 2">
            <a:extLst>
              <a:ext uri="{FF2B5EF4-FFF2-40B4-BE49-F238E27FC236}">
                <a16:creationId xmlns:a16="http://schemas.microsoft.com/office/drawing/2014/main" id="{72E8F119-AB46-4637-A323-BCE28F4D6A61}"/>
              </a:ext>
            </a:extLst>
          </p:cNvPr>
          <p:cNvSpPr>
            <a:spLocks noGrp="1"/>
          </p:cNvSpPr>
          <p:nvPr>
            <p:ph idx="1"/>
          </p:nvPr>
        </p:nvSpPr>
        <p:spPr/>
        <p:txBody>
          <a:bodyPr/>
          <a:lstStyle/>
          <a:p>
            <a:r>
              <a:rPr lang="en-IN" dirty="0"/>
              <a:t>Records each bus cycle in a frame.</a:t>
            </a:r>
          </a:p>
          <a:p>
            <a:r>
              <a:rPr lang="en-IN" dirty="0"/>
              <a:t>Trace data can be viewed in the debugger application as Assembler or source code.</a:t>
            </a:r>
          </a:p>
          <a:p>
            <a:r>
              <a:rPr lang="en-IN" dirty="0"/>
              <a:t>Trace buffering can be done on the basis of a trace trigger</a:t>
            </a:r>
          </a:p>
          <a:p>
            <a:r>
              <a:rPr lang="en-IN" dirty="0"/>
              <a:t>It can record signals from the target board other then CPU signals.</a:t>
            </a:r>
          </a:p>
          <a:p>
            <a:r>
              <a:rPr lang="en-IN" dirty="0"/>
              <a:t>Trace data is very useful information in firmware debugging</a:t>
            </a:r>
          </a:p>
        </p:txBody>
      </p:sp>
    </p:spTree>
    <p:extLst>
      <p:ext uri="{BB962C8B-B14F-4D97-AF65-F5344CB8AC3E}">
        <p14:creationId xmlns:p14="http://schemas.microsoft.com/office/powerpoint/2010/main" val="234141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F43C-6396-4FC8-B468-E157A69F7042}"/>
              </a:ext>
            </a:extLst>
          </p:cNvPr>
          <p:cNvSpPr>
            <a:spLocks noGrp="1"/>
          </p:cNvSpPr>
          <p:nvPr>
            <p:ph type="title"/>
          </p:nvPr>
        </p:nvSpPr>
        <p:spPr/>
        <p:txBody>
          <a:bodyPr/>
          <a:lstStyle/>
          <a:p>
            <a:r>
              <a:rPr lang="en-IN" dirty="0"/>
              <a:t>Emulator Control Logic</a:t>
            </a:r>
          </a:p>
        </p:txBody>
      </p:sp>
      <p:sp>
        <p:nvSpPr>
          <p:cNvPr id="3" name="Content Placeholder 2">
            <a:extLst>
              <a:ext uri="{FF2B5EF4-FFF2-40B4-BE49-F238E27FC236}">
                <a16:creationId xmlns:a16="http://schemas.microsoft.com/office/drawing/2014/main" id="{74EBADD0-698E-4A15-9F7E-7CA050625265}"/>
              </a:ext>
            </a:extLst>
          </p:cNvPr>
          <p:cNvSpPr>
            <a:spLocks noGrp="1"/>
          </p:cNvSpPr>
          <p:nvPr>
            <p:ph idx="1"/>
          </p:nvPr>
        </p:nvSpPr>
        <p:spPr/>
        <p:txBody>
          <a:bodyPr/>
          <a:lstStyle/>
          <a:p>
            <a:r>
              <a:rPr lang="en-IN" dirty="0"/>
              <a:t>Logic circuit used for implementing complex hardware breakpoints, trace buffer trigger detection, trace buffer control etc.</a:t>
            </a:r>
          </a:p>
          <a:p>
            <a:r>
              <a:rPr lang="en-IN" dirty="0"/>
              <a:t>Used for implementing logic analyser functions.</a:t>
            </a:r>
          </a:p>
          <a:p>
            <a:endParaRPr lang="en-IN" dirty="0"/>
          </a:p>
        </p:txBody>
      </p:sp>
    </p:spTree>
    <p:extLst>
      <p:ext uri="{BB962C8B-B14F-4D97-AF65-F5344CB8AC3E}">
        <p14:creationId xmlns:p14="http://schemas.microsoft.com/office/powerpoint/2010/main" val="39533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3838" indent="-223838"/>
            <a:r>
              <a:rPr lang="en-US" dirty="0"/>
              <a:t>Out-of-Circuit Programming</a:t>
            </a:r>
          </a:p>
        </p:txBody>
      </p:sp>
      <p:sp>
        <p:nvSpPr>
          <p:cNvPr id="4" name="Content Placeholder 3"/>
          <p:cNvSpPr>
            <a:spLocks noGrp="1"/>
          </p:cNvSpPr>
          <p:nvPr>
            <p:ph idx="1"/>
          </p:nvPr>
        </p:nvSpPr>
        <p:spPr/>
        <p:txBody>
          <a:bodyPr/>
          <a:lstStyle/>
          <a:p>
            <a:pPr marL="223838" indent="-223838">
              <a:buFont typeface="Arial" pitchFamily="34" charset="0"/>
              <a:buChar char="•"/>
            </a:pPr>
            <a:r>
              <a:rPr lang="en-US" dirty="0"/>
              <a:t>Its performed outside the target board</a:t>
            </a:r>
          </a:p>
          <a:p>
            <a:pPr marL="223838" indent="-223838">
              <a:buFont typeface="Arial" pitchFamily="34" charset="0"/>
              <a:buChar char="•"/>
            </a:pPr>
            <a:endParaRPr lang="en-US" dirty="0"/>
          </a:p>
          <a:p>
            <a:pPr marL="223838" indent="-223838">
              <a:buFont typeface="Arial" pitchFamily="34" charset="0"/>
              <a:buChar char="•"/>
            </a:pPr>
            <a:endParaRPr lang="en-US" dirty="0"/>
          </a:p>
          <a:p>
            <a:pPr marL="223838" indent="-223838">
              <a:buFont typeface="Arial" pitchFamily="34" charset="0"/>
              <a:buChar char="•"/>
            </a:pPr>
            <a:endParaRPr lang="en-US" dirty="0"/>
          </a:p>
          <a:p>
            <a:pPr marL="223838" indent="-223838">
              <a:buFont typeface="Arial" pitchFamily="34" charset="0"/>
              <a:buChar char="•"/>
            </a:pPr>
            <a:endParaRPr lang="en-US" dirty="0"/>
          </a:p>
          <a:p>
            <a:pPr marL="223838" indent="-223838">
              <a:buFont typeface="Arial" pitchFamily="34" charset="0"/>
              <a:buChar char="•"/>
            </a:pPr>
            <a:endParaRPr lang="en-US" dirty="0"/>
          </a:p>
          <a:p>
            <a:pPr marL="223838" indent="-223838">
              <a:buNone/>
            </a:pPr>
            <a:r>
              <a:rPr lang="en-US" dirty="0"/>
              <a:t>				</a:t>
            </a:r>
          </a:p>
          <a:p>
            <a:pPr marL="223838" indent="-223838">
              <a:buNone/>
            </a:pPr>
            <a:endParaRPr lang="en-US" dirty="0"/>
          </a:p>
          <a:p>
            <a:pPr marL="223838" indent="-223838" algn="ctr">
              <a:buNone/>
            </a:pPr>
            <a:r>
              <a:rPr lang="en-US" dirty="0"/>
              <a:t>Labtool-48UXP</a:t>
            </a:r>
            <a:endParaRPr lang="en-US" sz="2000" dirty="0"/>
          </a:p>
        </p:txBody>
      </p:sp>
      <p:pic>
        <p:nvPicPr>
          <p:cNvPr id="2050" name="Picture 2" descr="Image result for labtool 48uxp"/>
          <p:cNvPicPr>
            <a:picLocks noChangeAspect="1" noChangeArrowheads="1"/>
          </p:cNvPicPr>
          <p:nvPr/>
        </p:nvPicPr>
        <p:blipFill>
          <a:blip r:embed="rId3"/>
          <a:srcRect/>
          <a:stretch>
            <a:fillRect/>
          </a:stretch>
        </p:blipFill>
        <p:spPr bwMode="auto">
          <a:xfrm>
            <a:off x="5219429" y="2840184"/>
            <a:ext cx="4231125" cy="2364453"/>
          </a:xfrm>
          <a:prstGeom prst="rect">
            <a:avLst/>
          </a:prstGeom>
          <a:noFill/>
        </p:spPr>
      </p:pic>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CB77-02D0-45EA-AE47-D600C92AE058}"/>
              </a:ext>
            </a:extLst>
          </p:cNvPr>
          <p:cNvSpPr>
            <a:spLocks noGrp="1"/>
          </p:cNvSpPr>
          <p:nvPr>
            <p:ph type="title"/>
          </p:nvPr>
        </p:nvSpPr>
        <p:spPr/>
        <p:txBody>
          <a:bodyPr/>
          <a:lstStyle/>
          <a:p>
            <a:r>
              <a:rPr lang="en-IN" dirty="0"/>
              <a:t>Device Adaptors</a:t>
            </a:r>
          </a:p>
        </p:txBody>
      </p:sp>
      <p:sp>
        <p:nvSpPr>
          <p:cNvPr id="3" name="Content Placeholder 2">
            <a:extLst>
              <a:ext uri="{FF2B5EF4-FFF2-40B4-BE49-F238E27FC236}">
                <a16:creationId xmlns:a16="http://schemas.microsoft.com/office/drawing/2014/main" id="{3CF96C63-3E48-4F89-8CD0-179408A3A04C}"/>
              </a:ext>
            </a:extLst>
          </p:cNvPr>
          <p:cNvSpPr>
            <a:spLocks noGrp="1"/>
          </p:cNvSpPr>
          <p:nvPr>
            <p:ph idx="1"/>
          </p:nvPr>
        </p:nvSpPr>
        <p:spPr/>
        <p:txBody>
          <a:bodyPr/>
          <a:lstStyle/>
          <a:p>
            <a:r>
              <a:rPr lang="en-IN" dirty="0"/>
              <a:t>Act as an interface between the target board and emulator POD.</a:t>
            </a:r>
          </a:p>
          <a:p>
            <a:r>
              <a:rPr lang="en-IN" dirty="0"/>
              <a:t>They are pin-to pin compatible sockets.</a:t>
            </a:r>
          </a:p>
          <a:p>
            <a:r>
              <a:rPr lang="en-IN" dirty="0"/>
              <a:t>Connected using ribbon cables.</a:t>
            </a:r>
          </a:p>
          <a:p>
            <a:pPr marL="0" indent="0">
              <a:buNone/>
            </a:pPr>
            <a:endParaRPr lang="en-IN" dirty="0"/>
          </a:p>
        </p:txBody>
      </p:sp>
    </p:spTree>
    <p:extLst>
      <p:ext uri="{BB962C8B-B14F-4D97-AF65-F5344CB8AC3E}">
        <p14:creationId xmlns:p14="http://schemas.microsoft.com/office/powerpoint/2010/main" val="238050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D63FC-24D8-41E1-A0EE-366EEBE61873}"/>
              </a:ext>
            </a:extLst>
          </p:cNvPr>
          <p:cNvSpPr>
            <a:spLocks noGrp="1"/>
          </p:cNvSpPr>
          <p:nvPr>
            <p:ph type="title"/>
          </p:nvPr>
        </p:nvSpPr>
        <p:spPr/>
        <p:txBody>
          <a:bodyPr/>
          <a:lstStyle/>
          <a:p>
            <a:r>
              <a:rPr lang="en-IN" dirty="0"/>
              <a:t>Types of emulators</a:t>
            </a:r>
          </a:p>
        </p:txBody>
      </p:sp>
      <p:sp>
        <p:nvSpPr>
          <p:cNvPr id="3" name="Content Placeholder 2">
            <a:extLst>
              <a:ext uri="{FF2B5EF4-FFF2-40B4-BE49-F238E27FC236}">
                <a16:creationId xmlns:a16="http://schemas.microsoft.com/office/drawing/2014/main" id="{99B72DA6-43D9-43CD-80DD-093CEB7B653B}"/>
              </a:ext>
            </a:extLst>
          </p:cNvPr>
          <p:cNvSpPr>
            <a:spLocks noGrp="1"/>
          </p:cNvSpPr>
          <p:nvPr>
            <p:ph idx="1"/>
          </p:nvPr>
        </p:nvSpPr>
        <p:spPr/>
        <p:txBody>
          <a:bodyPr>
            <a:normAutofit fontScale="92500" lnSpcReduction="10000"/>
          </a:bodyPr>
          <a:lstStyle/>
          <a:p>
            <a:r>
              <a:rPr lang="en-IN" dirty="0"/>
              <a:t>Debug Board Modules</a:t>
            </a:r>
          </a:p>
          <a:p>
            <a:pPr lvl="1"/>
            <a:r>
              <a:rPr lang="en-IN" dirty="0"/>
              <a:t>Combines emulation control logic and emulation device in a single board.</a:t>
            </a:r>
          </a:p>
          <a:p>
            <a:r>
              <a:rPr lang="en-IN" dirty="0"/>
              <a:t>Base terminal and probe card</a:t>
            </a:r>
          </a:p>
          <a:p>
            <a:pPr lvl="1"/>
            <a:r>
              <a:rPr lang="en-IN" dirty="0"/>
              <a:t>This type supports a variety of processors.</a:t>
            </a:r>
          </a:p>
          <a:p>
            <a:pPr lvl="1"/>
            <a:r>
              <a:rPr lang="en-IN" dirty="0"/>
              <a:t>Base terminal contains emulator hardware and control logic.</a:t>
            </a:r>
          </a:p>
          <a:p>
            <a:pPr lvl="1"/>
            <a:r>
              <a:rPr lang="en-IN" dirty="0"/>
              <a:t>Base terminal is connected with development PC. </a:t>
            </a:r>
          </a:p>
          <a:p>
            <a:pPr lvl="1"/>
            <a:r>
              <a:rPr lang="en-IN" dirty="0"/>
              <a:t>Emulation chip is mounted on a separate PCB and connected to the base terminal through a ribbon cable.</a:t>
            </a:r>
          </a:p>
          <a:p>
            <a:pPr lvl="1"/>
            <a:r>
              <a:rPr lang="en-IN" dirty="0"/>
              <a:t>Probe card board contains device adaptor sockets to plug the board into the target development board.</a:t>
            </a:r>
          </a:p>
          <a:p>
            <a:pPr lvl="1"/>
            <a:r>
              <a:rPr lang="en-IN" dirty="0"/>
              <a:t>Board containing emulation chip is the probe card.</a:t>
            </a:r>
          </a:p>
          <a:p>
            <a:pPr lvl="1"/>
            <a:r>
              <a:rPr lang="en-IN" dirty="0"/>
              <a:t>Probe card is different for different CPUs</a:t>
            </a:r>
          </a:p>
          <a:p>
            <a:pPr lvl="1"/>
            <a:endParaRPr lang="en-IN" dirty="0"/>
          </a:p>
        </p:txBody>
      </p:sp>
    </p:spTree>
    <p:extLst>
      <p:ext uri="{BB962C8B-B14F-4D97-AF65-F5344CB8AC3E}">
        <p14:creationId xmlns:p14="http://schemas.microsoft.com/office/powerpoint/2010/main" val="342750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E82CA-3714-4BDF-A494-CE7E4EED570E}"/>
              </a:ext>
            </a:extLst>
          </p:cNvPr>
          <p:cNvSpPr>
            <a:spLocks noGrp="1"/>
          </p:cNvSpPr>
          <p:nvPr>
            <p:ph type="title"/>
          </p:nvPr>
        </p:nvSpPr>
        <p:spPr/>
        <p:txBody>
          <a:bodyPr/>
          <a:lstStyle/>
          <a:p>
            <a:r>
              <a:rPr lang="en-IN" dirty="0"/>
              <a:t>On chip firmware debugging</a:t>
            </a:r>
          </a:p>
        </p:txBody>
      </p:sp>
      <p:sp>
        <p:nvSpPr>
          <p:cNvPr id="3" name="Content Placeholder 2">
            <a:extLst>
              <a:ext uri="{FF2B5EF4-FFF2-40B4-BE49-F238E27FC236}">
                <a16:creationId xmlns:a16="http://schemas.microsoft.com/office/drawing/2014/main" id="{26A18B88-65A5-403B-AFB3-3F9DB034E868}"/>
              </a:ext>
            </a:extLst>
          </p:cNvPr>
          <p:cNvSpPr>
            <a:spLocks noGrp="1"/>
          </p:cNvSpPr>
          <p:nvPr>
            <p:ph idx="1"/>
          </p:nvPr>
        </p:nvSpPr>
        <p:spPr/>
        <p:txBody>
          <a:bodyPr/>
          <a:lstStyle/>
          <a:p>
            <a:r>
              <a:rPr lang="en-IN" dirty="0"/>
              <a:t>They are built in debugging modules.</a:t>
            </a:r>
          </a:p>
          <a:p>
            <a:r>
              <a:rPr lang="en-IN" dirty="0"/>
              <a:t>They supports fast and efficient firmware debugging.</a:t>
            </a:r>
          </a:p>
          <a:p>
            <a:r>
              <a:rPr lang="en-IN" dirty="0"/>
              <a:t>Processor with OCD support incorporates a dedicated debugging module with existing architecture.</a:t>
            </a:r>
          </a:p>
          <a:p>
            <a:r>
              <a:rPr lang="en-IN" dirty="0"/>
              <a:t>OCD provides means to support simple breakpoint, query internal state of chip, and step through code. </a:t>
            </a:r>
          </a:p>
          <a:p>
            <a:r>
              <a:rPr lang="en-IN" dirty="0"/>
              <a:t>Dedicated registers are provided for debugging support.</a:t>
            </a:r>
          </a:p>
          <a:p>
            <a:r>
              <a:rPr lang="en-IN" dirty="0"/>
              <a:t>Debugging can be enabled using OCD enabled bit.</a:t>
            </a:r>
          </a:p>
          <a:p>
            <a:r>
              <a:rPr lang="en-IN" dirty="0"/>
              <a:t>Some hardware logic is implemented between CPU OCD and host PC  to capture the debugging information.</a:t>
            </a:r>
          </a:p>
          <a:p>
            <a:pPr marL="0" indent="0">
              <a:buNone/>
            </a:pPr>
            <a:endParaRPr lang="en-IN" dirty="0"/>
          </a:p>
        </p:txBody>
      </p:sp>
    </p:spTree>
    <p:extLst>
      <p:ext uri="{BB962C8B-B14F-4D97-AF65-F5344CB8AC3E}">
        <p14:creationId xmlns:p14="http://schemas.microsoft.com/office/powerpoint/2010/main" val="260105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43CC-800B-4B1D-AA33-5ACE5582BD7A}"/>
              </a:ext>
            </a:extLst>
          </p:cNvPr>
          <p:cNvSpPr>
            <a:spLocks noGrp="1"/>
          </p:cNvSpPr>
          <p:nvPr>
            <p:ph type="title"/>
          </p:nvPr>
        </p:nvSpPr>
        <p:spPr/>
        <p:txBody>
          <a:bodyPr/>
          <a:lstStyle/>
          <a:p>
            <a:r>
              <a:rPr lang="en-IN" dirty="0"/>
              <a:t>BDM</a:t>
            </a:r>
          </a:p>
        </p:txBody>
      </p:sp>
      <p:sp>
        <p:nvSpPr>
          <p:cNvPr id="3" name="Content Placeholder 2">
            <a:extLst>
              <a:ext uri="{FF2B5EF4-FFF2-40B4-BE49-F238E27FC236}">
                <a16:creationId xmlns:a16="http://schemas.microsoft.com/office/drawing/2014/main" id="{90739149-D51C-408D-8D4B-8B315E97DB21}"/>
              </a:ext>
            </a:extLst>
          </p:cNvPr>
          <p:cNvSpPr>
            <a:spLocks noGrp="1"/>
          </p:cNvSpPr>
          <p:nvPr>
            <p:ph idx="1"/>
          </p:nvPr>
        </p:nvSpPr>
        <p:spPr/>
        <p:txBody>
          <a:bodyPr/>
          <a:lstStyle/>
          <a:p>
            <a:r>
              <a:rPr lang="en-IN" dirty="0"/>
              <a:t>Background debugging module is a proprietary on chip debug solution from Motorola</a:t>
            </a:r>
          </a:p>
          <a:p>
            <a:r>
              <a:rPr lang="en-IN" dirty="0"/>
              <a:t>It uses 10-26 pin connector to connect the target board.</a:t>
            </a:r>
          </a:p>
          <a:p>
            <a:pPr lvl="1"/>
            <a:r>
              <a:rPr lang="en-IN" dirty="0"/>
              <a:t>Serial Data in (SDI)</a:t>
            </a:r>
          </a:p>
          <a:p>
            <a:pPr lvl="1"/>
            <a:r>
              <a:rPr lang="en-IN" dirty="0"/>
              <a:t>Serial Data Out(SDO)</a:t>
            </a:r>
          </a:p>
          <a:p>
            <a:pPr lvl="1"/>
            <a:r>
              <a:rPr lang="en-IN" dirty="0"/>
              <a:t>Serial clock are three important pins</a:t>
            </a:r>
          </a:p>
        </p:txBody>
      </p:sp>
    </p:spTree>
    <p:extLst>
      <p:ext uri="{BB962C8B-B14F-4D97-AF65-F5344CB8AC3E}">
        <p14:creationId xmlns:p14="http://schemas.microsoft.com/office/powerpoint/2010/main" val="16871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7E6CD9-DEA4-45B3-83FB-50AC22460649}"/>
              </a:ext>
            </a:extLst>
          </p:cNvPr>
          <p:cNvSpPr>
            <a:spLocks noGrp="1"/>
          </p:cNvSpPr>
          <p:nvPr>
            <p:ph type="ctrTitle"/>
          </p:nvPr>
        </p:nvSpPr>
        <p:spPr/>
        <p:txBody>
          <a:bodyPr/>
          <a:lstStyle/>
          <a:p>
            <a:r>
              <a:rPr lang="en-IN"/>
              <a:t>Thank You</a:t>
            </a:r>
          </a:p>
        </p:txBody>
      </p:sp>
      <p:sp>
        <p:nvSpPr>
          <p:cNvPr id="5" name="Subtitle 4">
            <a:extLst>
              <a:ext uri="{FF2B5EF4-FFF2-40B4-BE49-F238E27FC236}">
                <a16:creationId xmlns:a16="http://schemas.microsoft.com/office/drawing/2014/main" id="{09D86E82-79A4-468D-9BC8-6A56394BE4A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98920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949" y="223736"/>
            <a:ext cx="10502663" cy="719847"/>
          </a:xfrm>
        </p:spPr>
        <p:txBody>
          <a:bodyPr/>
          <a:lstStyle/>
          <a:p>
            <a:pPr marL="223838" indent="-223838"/>
            <a:r>
              <a:rPr lang="en-US" dirty="0"/>
              <a:t>Out-of-Circuit Programming</a:t>
            </a:r>
          </a:p>
        </p:txBody>
      </p:sp>
      <p:sp>
        <p:nvSpPr>
          <p:cNvPr id="4" name="Content Placeholder 3"/>
          <p:cNvSpPr>
            <a:spLocks noGrp="1"/>
          </p:cNvSpPr>
          <p:nvPr>
            <p:ph idx="1"/>
          </p:nvPr>
        </p:nvSpPr>
        <p:spPr>
          <a:xfrm>
            <a:off x="676656" y="1021404"/>
            <a:ext cx="10753725" cy="5612859"/>
          </a:xfrm>
        </p:spPr>
        <p:txBody>
          <a:bodyPr>
            <a:normAutofit fontScale="25000" lnSpcReduction="20000"/>
          </a:bodyPr>
          <a:lstStyle/>
          <a:p>
            <a:pPr marL="223838" indent="-223838">
              <a:buFont typeface="Arial" pitchFamily="34" charset="0"/>
              <a:buChar char="•"/>
            </a:pPr>
            <a:endParaRPr lang="en-US" sz="9600" dirty="0"/>
          </a:p>
          <a:p>
            <a:pPr marL="223838" indent="-223838">
              <a:buFont typeface="Arial" pitchFamily="34" charset="0"/>
              <a:buChar char="•"/>
            </a:pPr>
            <a:r>
              <a:rPr lang="en-US" sz="11200" dirty="0"/>
              <a:t>The processor or memory chip into which the firmware needs to be embedded is taken out of the target board and its programmed with the programming device</a:t>
            </a:r>
          </a:p>
          <a:p>
            <a:pPr marL="223838" indent="-223838">
              <a:buFont typeface="Arial" pitchFamily="34" charset="0"/>
              <a:buChar char="•"/>
            </a:pPr>
            <a:r>
              <a:rPr lang="en-US" sz="11200" dirty="0"/>
              <a:t>The programming device is a dedicated unit which contains the necessary hardware circuits generate the programming signals. </a:t>
            </a:r>
          </a:p>
          <a:p>
            <a:pPr marL="223838" indent="-223838">
              <a:buFont typeface="Arial" pitchFamily="34" charset="0"/>
              <a:buChar char="•"/>
            </a:pPr>
            <a:r>
              <a:rPr lang="en-US" sz="11200" dirty="0"/>
              <a:t>Most of this devices are capable to support different family of devices.</a:t>
            </a:r>
          </a:p>
          <a:p>
            <a:pPr marL="223838" indent="-223838">
              <a:buFont typeface="Arial" pitchFamily="34" charset="0"/>
              <a:buChar char="•"/>
            </a:pPr>
            <a:r>
              <a:rPr lang="en-US" sz="11200" dirty="0"/>
              <a:t>The programmer contains ZIF socket locking pin to hold the device to be programmed.</a:t>
            </a:r>
          </a:p>
          <a:p>
            <a:pPr marL="223838" indent="-223838">
              <a:buFont typeface="Arial" pitchFamily="34" charset="0"/>
              <a:buChar char="•"/>
            </a:pPr>
            <a:r>
              <a:rPr lang="en-US" sz="11200" dirty="0"/>
              <a:t>The programming device is under the control of a utility program running in the PC.</a:t>
            </a:r>
          </a:p>
          <a:p>
            <a:pPr marL="223838" indent="-223838">
              <a:buFont typeface="Arial" pitchFamily="34" charset="0"/>
              <a:buChar char="•"/>
            </a:pPr>
            <a:r>
              <a:rPr lang="en-US" sz="11200" dirty="0"/>
              <a:t>Programmer is interfaced to pc through RS232/USB/Parallel port interface</a:t>
            </a:r>
            <a:endParaRPr lang="en-US" sz="4800" dirty="0"/>
          </a:p>
          <a:p>
            <a:pPr marL="223838" indent="-223838">
              <a:buFont typeface="Arial" pitchFamily="34" charset="0"/>
              <a:buChar char="•"/>
            </a:pPr>
            <a:endParaRPr lang="en-US" dirty="0"/>
          </a:p>
          <a:p>
            <a:pPr marL="223838" indent="-223838">
              <a:buFont typeface="Arial" pitchFamily="34" charset="0"/>
              <a:buChar char="•"/>
            </a:pPr>
            <a:endParaRPr lang="en-US" dirty="0"/>
          </a:p>
          <a:p>
            <a:pPr marL="223838" indent="-223838">
              <a:buFont typeface="Arial" pitchFamily="34" charset="0"/>
              <a:buChar char="•"/>
            </a:pPr>
            <a:endParaRPr lang="en-US" dirty="0"/>
          </a:p>
          <a:p>
            <a:pPr marL="223838" indent="-223838">
              <a:buFont typeface="Arial" pitchFamily="34" charset="0"/>
              <a:buChar char="•"/>
            </a:pPr>
            <a:endParaRPr lang="en-US" dirty="0"/>
          </a:p>
          <a:p>
            <a:pPr marL="223838" indent="-223838">
              <a:buFont typeface="Arial" pitchFamily="34" charset="0"/>
              <a:buChar char="•"/>
            </a:pPr>
            <a:endParaRPr lang="en-US" dirty="0"/>
          </a:p>
          <a:p>
            <a:pPr marL="223838" indent="-223838">
              <a:buFont typeface="Arial" pitchFamily="34" charset="0"/>
              <a:buChar char="•"/>
            </a:pPr>
            <a:endParaRPr lang="en-US" dirty="0"/>
          </a:p>
          <a:p>
            <a:pPr marL="223838" indent="-223838">
              <a:buNone/>
            </a:pPr>
            <a:r>
              <a:rPr lang="en-US" dirty="0"/>
              <a:t>				</a:t>
            </a:r>
            <a:endParaRPr lang="en-US" sz="2000"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3838" indent="-223838"/>
            <a:r>
              <a:rPr lang="en-US" dirty="0"/>
              <a:t>Out-of-Circuit Programming</a:t>
            </a:r>
          </a:p>
        </p:txBody>
      </p:sp>
      <p:sp>
        <p:nvSpPr>
          <p:cNvPr id="5" name="Content Placeholder 4"/>
          <p:cNvSpPr>
            <a:spLocks noGrp="1"/>
          </p:cNvSpPr>
          <p:nvPr>
            <p:ph idx="1"/>
          </p:nvPr>
        </p:nvSpPr>
        <p:spPr>
          <a:xfrm>
            <a:off x="837077" y="2075848"/>
            <a:ext cx="10753725" cy="3766185"/>
          </a:xfrm>
        </p:spPr>
        <p:txBody>
          <a:bodyPr>
            <a:normAutofit/>
          </a:bodyPr>
          <a:lstStyle/>
          <a:p>
            <a:endParaRPr lang="en-US" dirty="0"/>
          </a:p>
          <a:p>
            <a:endParaRPr lang="en-US" dirty="0"/>
          </a:p>
          <a:p>
            <a:endParaRPr lang="en-US" dirty="0"/>
          </a:p>
          <a:p>
            <a:endParaRPr lang="en-US" dirty="0"/>
          </a:p>
          <a:p>
            <a:endParaRPr lang="en-US" dirty="0"/>
          </a:p>
          <a:p>
            <a:endParaRPr lang="en-US" dirty="0"/>
          </a:p>
          <a:p>
            <a:pPr lvl="8"/>
            <a:endParaRPr lang="en-US" sz="2000" dirty="0"/>
          </a:p>
          <a:p>
            <a:pPr lvl="8"/>
            <a:endParaRPr lang="en-US" sz="2000" dirty="0"/>
          </a:p>
          <a:p>
            <a:pPr lvl="8"/>
            <a:r>
              <a:rPr lang="en-US" sz="2000" dirty="0"/>
              <a:t>Interfacing of device programmer with pc</a:t>
            </a:r>
          </a:p>
        </p:txBody>
      </p:sp>
      <p:pic>
        <p:nvPicPr>
          <p:cNvPr id="62466" name="Picture 2"/>
          <p:cNvPicPr>
            <a:picLocks noChangeAspect="1" noChangeArrowheads="1"/>
          </p:cNvPicPr>
          <p:nvPr/>
        </p:nvPicPr>
        <p:blipFill>
          <a:blip r:embed="rId3"/>
          <a:srcRect/>
          <a:stretch>
            <a:fillRect/>
          </a:stretch>
        </p:blipFill>
        <p:spPr bwMode="auto">
          <a:xfrm>
            <a:off x="2147888" y="1787692"/>
            <a:ext cx="6306302" cy="3117722"/>
          </a:xfrm>
          <a:prstGeom prst="rect">
            <a:avLst/>
          </a:prstGeom>
          <a:noFill/>
          <a:ln w="9525">
            <a:noFill/>
            <a:miter lim="800000"/>
            <a:headEnd/>
            <a:tailEnd/>
          </a:ln>
        </p:spPr>
      </p:pic>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B64549-C1F2-49EA-8B2D-5EF61BF1CE56}">
  <ds:schemaRefs>
    <ds:schemaRef ds:uri="http://schemas.microsoft.com/sharepoint/v3/contenttype/forms"/>
  </ds:schemaRefs>
</ds:datastoreItem>
</file>

<file path=customXml/itemProps2.xml><?xml version="1.0" encoding="utf-8"?>
<ds:datastoreItem xmlns:ds="http://schemas.openxmlformats.org/officeDocument/2006/customXml" ds:itemID="{29F17D79-05FE-43C7-A9B5-360E9D6B5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F71E0A8-DA6F-4DC5-84AA-9AE90625C277}">
  <ds:schemaRefs>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purl.org/dc/elements/1.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5181</Words>
  <Application>Microsoft Office PowerPoint</Application>
  <PresentationFormat>Widescreen</PresentationFormat>
  <Paragraphs>551</Paragraphs>
  <Slides>74</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Century Gothic</vt:lpstr>
      <vt:lpstr>Wingdings</vt:lpstr>
      <vt:lpstr>Wingdings 3</vt:lpstr>
      <vt:lpstr>Wisp</vt:lpstr>
      <vt:lpstr>Integration and Testing of Embedded firmware &amp; Hardware</vt:lpstr>
      <vt:lpstr>Topics to Cover</vt:lpstr>
      <vt:lpstr>Introduction </vt:lpstr>
      <vt:lpstr>Verifying hardware sections</vt:lpstr>
      <vt:lpstr>Integration of Hardware &amp; Firmware</vt:lpstr>
      <vt:lpstr>Integration of Hardware &amp; Firmware</vt:lpstr>
      <vt:lpstr>Out-of-Circuit Programming</vt:lpstr>
      <vt:lpstr>Out-of-Circuit Programming</vt:lpstr>
      <vt:lpstr>Out-of-Circuit Programming</vt:lpstr>
      <vt:lpstr>Out-of-Circuit Programming</vt:lpstr>
      <vt:lpstr>Out-of-Circuit Programming</vt:lpstr>
      <vt:lpstr>PowerPoint Presentation</vt:lpstr>
      <vt:lpstr>Drawback of Out-of-Circuit Programming</vt:lpstr>
      <vt:lpstr>In System Programming</vt:lpstr>
      <vt:lpstr>In System Programming with SPI protocol</vt:lpstr>
      <vt:lpstr>Power up sequence of ISP for Atmel’s AT89S series microcontroller</vt:lpstr>
      <vt:lpstr>In System Programming</vt:lpstr>
      <vt:lpstr>In Application Programming</vt:lpstr>
      <vt:lpstr>PowerPoint Presentation</vt:lpstr>
      <vt:lpstr>Use of factory Programmed Chip</vt:lpstr>
      <vt:lpstr>Firmware Loading for OS based devices</vt:lpstr>
      <vt:lpstr>EMBEDDED SYSTEM DEVELOPMENT ENVIRONMENT</vt:lpstr>
      <vt:lpstr>PowerPoint Presentation</vt:lpstr>
      <vt:lpstr>Components of Embedded development environment</vt:lpstr>
      <vt:lpstr>Components of Embedded development environment</vt:lpstr>
      <vt:lpstr>IDE</vt:lpstr>
      <vt:lpstr>Examples.</vt:lpstr>
      <vt:lpstr>IDE Components</vt:lpstr>
      <vt:lpstr>Cross Compilation</vt:lpstr>
      <vt:lpstr>Cross Compiler-Advantages</vt:lpstr>
      <vt:lpstr>Cross Compiler-Advantages cont</vt:lpstr>
      <vt:lpstr>Types of Files Generated on Cross compilation</vt:lpstr>
      <vt:lpstr>1.List Files(.lst files)</vt:lpstr>
      <vt:lpstr>Sections of List file</vt:lpstr>
      <vt:lpstr>PowerPoint Presentation</vt:lpstr>
      <vt:lpstr>2. Preprocessor output file</vt:lpstr>
      <vt:lpstr>3. Object files(.obj files)</vt:lpstr>
      <vt:lpstr>Object files cont..</vt:lpstr>
      <vt:lpstr>4.Map Files</vt:lpstr>
      <vt:lpstr>Sections of map files</vt:lpstr>
      <vt:lpstr>PowerPoint Presentation</vt:lpstr>
      <vt:lpstr>5. Hex file</vt:lpstr>
      <vt:lpstr>PowerPoint Presentation</vt:lpstr>
      <vt:lpstr>Intel Hex Files</vt:lpstr>
      <vt:lpstr>PowerPoint Presentation</vt:lpstr>
      <vt:lpstr>Motorola Hex File format</vt:lpstr>
      <vt:lpstr>PowerPoint Presentation</vt:lpstr>
      <vt:lpstr>Disassembler/Decompiler</vt:lpstr>
      <vt:lpstr>PowerPoint Presentation</vt:lpstr>
      <vt:lpstr>PowerPoint Presentation</vt:lpstr>
      <vt:lpstr>Simulators, Emulators and debugging</vt:lpstr>
      <vt:lpstr>Features of simulator based debugging </vt:lpstr>
      <vt:lpstr>Advantage of simulator based debugging</vt:lpstr>
      <vt:lpstr>Limitations of Simulator based debugging</vt:lpstr>
      <vt:lpstr>Debugging</vt:lpstr>
      <vt:lpstr>Firmware debugging </vt:lpstr>
      <vt:lpstr>Incremental EEPROM burning technique </vt:lpstr>
      <vt:lpstr>Advantages and disadvantages</vt:lpstr>
      <vt:lpstr>Inline breakpoint based firmware debugging</vt:lpstr>
      <vt:lpstr>Monitor Program based firmware debugging</vt:lpstr>
      <vt:lpstr>PowerPoint Presentation</vt:lpstr>
      <vt:lpstr>Minimum features of a monitor program</vt:lpstr>
      <vt:lpstr>Drawbacks </vt:lpstr>
      <vt:lpstr>Comparison between simulator and Emulator</vt:lpstr>
      <vt:lpstr>In Circuit Emulator based Firmware debugging</vt:lpstr>
      <vt:lpstr>Emulation Device </vt:lpstr>
      <vt:lpstr>Emulation Memory</vt:lpstr>
      <vt:lpstr>Common features of trace buffer memory</vt:lpstr>
      <vt:lpstr>Emulator Control Logic</vt:lpstr>
      <vt:lpstr>Device Adaptors</vt:lpstr>
      <vt:lpstr>Types of emulators</vt:lpstr>
      <vt:lpstr>On chip firmware debugging</vt:lpstr>
      <vt:lpstr>BDM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
  <cp:revision>4</cp:revision>
  <dcterms:created xsi:type="dcterms:W3CDTF">2013-06-12T19:28:15Z</dcterms:created>
  <dcterms:modified xsi:type="dcterms:W3CDTF">2021-05-20T11:58:01Z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