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" Type="http://schemas.openxmlformats.org/officeDocument/2006/relationships/slide" Target="slides/slide6.xml" /><Relationship Id="rId71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tableStyles" Target="tableStyle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9876" y="1917980"/>
            <a:ext cx="258424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64867" y="3104186"/>
            <a:ext cx="561426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938" y="1235343"/>
            <a:ext cx="7768122" cy="1342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5424" y="1291844"/>
            <a:ext cx="8133150" cy="339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4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4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4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5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4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4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4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4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4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 /><Relationship Id="rId1" Type="http://schemas.openxmlformats.org/officeDocument/2006/relationships/slideLayout" Target="../slideLayouts/slideLayout4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4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 /><Relationship Id="rId1" Type="http://schemas.openxmlformats.org/officeDocument/2006/relationships/slideLayout" Target="../slideLayouts/slideLayout5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876" y="1917980"/>
            <a:ext cx="2580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0" dirty="0">
                <a:solidFill>
                  <a:srgbClr val="FFFFFF"/>
                </a:solidFill>
                <a:latin typeface="Palatino Linotype"/>
                <a:cs typeface="Palatino Linotype"/>
              </a:rPr>
              <a:t>MODUL</a:t>
            </a:r>
            <a:r>
              <a:rPr sz="4000" spc="-13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40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000" spc="110" dirty="0">
                <a:solidFill>
                  <a:srgbClr val="FFFFFF"/>
                </a:solidFill>
                <a:latin typeface="Palatino Linotype"/>
                <a:cs typeface="Palatino Linotype"/>
              </a:rPr>
              <a:t>5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4867" y="3104186"/>
            <a:ext cx="5605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FFFFFF"/>
                </a:solidFill>
                <a:latin typeface="Palatino Linotype"/>
                <a:cs typeface="Palatino Linotype"/>
              </a:rPr>
              <a:t>SECURITY</a:t>
            </a:r>
            <a:r>
              <a:rPr sz="36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sz="36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600" spc="4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36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600" spc="-295" dirty="0">
                <a:solidFill>
                  <a:srgbClr val="FFFFFF"/>
                </a:solidFill>
                <a:latin typeface="Palatino Linotype"/>
                <a:cs typeface="Palatino Linotype"/>
              </a:rPr>
              <a:t>CLOUD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399593"/>
            <a:ext cx="8078470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244475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Infrastructure-as-a-Service</a:t>
            </a:r>
            <a:r>
              <a:rPr sz="2400" b="1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delivery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computer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infrastructure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(typically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platform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virtualization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environment)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service.</a:t>
            </a:r>
            <a:endParaRPr sz="2400">
              <a:latin typeface="Roboto"/>
              <a:cs typeface="Roboto"/>
            </a:endParaRPr>
          </a:p>
          <a:p>
            <a:pPr marL="424815" marR="508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These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“virtual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infrastructure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stacks”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example </a:t>
            </a:r>
            <a:r>
              <a:rPr sz="2400" spc="1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everything-as-a-service</a:t>
            </a:r>
            <a:r>
              <a:rPr sz="2400" b="1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trend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share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many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common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characteristics.</a:t>
            </a:r>
            <a:endParaRPr sz="2400">
              <a:latin typeface="Roboto"/>
              <a:cs typeface="Roboto"/>
            </a:endParaRPr>
          </a:p>
          <a:p>
            <a:pPr marL="424815" marR="45720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Rather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than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purchasing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servers,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software,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center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space,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equipment,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clients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buy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these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resources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fully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outsourced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504569"/>
            <a:ext cx="807212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18745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Inspired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industry’s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move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toward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SaaS,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which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software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not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purchased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but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rented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from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providers,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Roboto"/>
                <a:cs typeface="Roboto"/>
              </a:rPr>
              <a:t>IT-as-a-Service</a:t>
            </a:r>
            <a:endParaRPr sz="2400">
              <a:latin typeface="Roboto"/>
              <a:cs typeface="Roboto"/>
            </a:endParaRPr>
          </a:p>
          <a:p>
            <a:pPr marL="424815" marR="79375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(ITaaS)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being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proposed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take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concept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further,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bring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model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right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your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infrastructure.</a:t>
            </a:r>
            <a:endParaRPr sz="2400">
              <a:latin typeface="Roboto"/>
              <a:cs typeface="Roboto"/>
            </a:endParaRPr>
          </a:p>
          <a:p>
            <a:pPr marL="424815" marR="508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modern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organization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must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run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itself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separate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operation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become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more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strategic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operational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decisions.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307744"/>
            <a:ext cx="7998459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20" dirty="0">
                <a:solidFill>
                  <a:srgbClr val="FFFFFF"/>
                </a:solidFill>
                <a:latin typeface="Roboto"/>
                <a:cs typeface="Roboto"/>
              </a:rPr>
              <a:t>Anything-as-a-Service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Roboto"/>
                <a:cs typeface="Roboto"/>
              </a:rPr>
              <a:t>(XaaS),</a:t>
            </a:r>
            <a:r>
              <a:rPr sz="24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subset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computing.</a:t>
            </a:r>
            <a:endParaRPr sz="2400">
              <a:latin typeface="Roboto"/>
              <a:cs typeface="Roboto"/>
            </a:endParaRPr>
          </a:p>
          <a:p>
            <a:pPr marL="424815" marR="389255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XaaS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broadly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encompasses 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process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activating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reusable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software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components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over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network.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most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common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successful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example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endParaRPr sz="2400">
              <a:latin typeface="Roboto"/>
              <a:cs typeface="Roboto"/>
            </a:endParaRPr>
          </a:p>
          <a:p>
            <a:pPr marL="424815">
              <a:lnSpc>
                <a:spcPct val="100000"/>
              </a:lnSpc>
              <a:spcBef>
                <a:spcPts val="430"/>
              </a:spcBef>
            </a:pP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Software-as-a-Service.</a:t>
            </a:r>
            <a:endParaRPr sz="2400">
              <a:latin typeface="Roboto"/>
              <a:cs typeface="Roboto"/>
            </a:endParaRPr>
          </a:p>
          <a:p>
            <a:pPr marL="424815" marR="417195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growth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Roboto"/>
                <a:cs typeface="Roboto"/>
              </a:rPr>
              <a:t>“as-a-service”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offerings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has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been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facilitated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extremely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low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barriers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entry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(they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often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accessible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free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available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recurring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charges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personal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credit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card).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5205" y="1893711"/>
            <a:ext cx="672147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Cloud</a:t>
            </a:r>
            <a:r>
              <a:rPr spc="-25" dirty="0"/>
              <a:t> </a:t>
            </a:r>
            <a:r>
              <a:rPr spc="170" dirty="0"/>
              <a:t>security</a:t>
            </a:r>
            <a:r>
              <a:rPr spc="-25" dirty="0"/>
              <a:t> </a:t>
            </a:r>
            <a:r>
              <a:rPr spc="135" dirty="0"/>
              <a:t>Challenges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0" y="0"/>
            <a:ext cx="91282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905"/>
            <a:ext cx="9143999" cy="45956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8677" y="1893711"/>
            <a:ext cx="7855584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70" dirty="0"/>
              <a:t>Security-as-a-Service(SECaas)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332"/>
            <a:ext cx="9143999" cy="46328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69398"/>
            <a:ext cx="9144000" cy="4166235"/>
            <a:chOff x="0" y="869398"/>
            <a:chExt cx="9144000" cy="4166235"/>
          </a:xfrm>
        </p:grpSpPr>
        <p:sp>
          <p:nvSpPr>
            <p:cNvPr id="3" name="object 3"/>
            <p:cNvSpPr/>
            <p:nvPr/>
          </p:nvSpPr>
          <p:spPr>
            <a:xfrm>
              <a:off x="492562" y="1260283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799" y="0"/>
                  </a:lnTo>
                </a:path>
              </a:pathLst>
            </a:custGeom>
            <a:ln w="38099">
              <a:solidFill>
                <a:srgbClr val="039B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69398"/>
              <a:ext cx="9143999" cy="41657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925" y="224178"/>
            <a:ext cx="50812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14" dirty="0"/>
              <a:t>Security-as-a-Service</a:t>
            </a:r>
            <a:r>
              <a:rPr sz="2700" spc="-5" dirty="0"/>
              <a:t> </a:t>
            </a:r>
            <a:r>
              <a:rPr sz="2700" spc="40" dirty="0"/>
              <a:t>Offerings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016"/>
            <a:ext cx="9143999" cy="49774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658" y="265062"/>
            <a:ext cx="4554855" cy="4064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4025" indent="-441959">
              <a:lnSpc>
                <a:spcPts val="3229"/>
              </a:lnSpc>
              <a:spcBef>
                <a:spcPts val="125"/>
              </a:spcBef>
              <a:buFont typeface="Arial MT"/>
              <a:buChar char="●"/>
              <a:tabLst>
                <a:tab pos="454025" algn="l"/>
                <a:tab pos="454659" algn="l"/>
              </a:tabLst>
            </a:pP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75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454025" indent="-441959">
              <a:lnSpc>
                <a:spcPts val="3165"/>
              </a:lnSpc>
              <a:buFont typeface="Arial MT"/>
              <a:buChar char="●"/>
              <a:tabLst>
                <a:tab pos="454025" algn="l"/>
                <a:tab pos="454659" algn="l"/>
              </a:tabLst>
            </a:pPr>
            <a:r>
              <a:rPr sz="2750" dirty="0">
                <a:solidFill>
                  <a:srgbClr val="FFFFFF"/>
                </a:solidFill>
                <a:latin typeface="Times New Roman"/>
                <a:cs typeface="Times New Roman"/>
              </a:rPr>
              <a:t>Cloud</a:t>
            </a:r>
            <a:r>
              <a:rPr sz="27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7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endParaRPr sz="2750">
              <a:latin typeface="Times New Roman"/>
              <a:cs typeface="Times New Roman"/>
            </a:endParaRPr>
          </a:p>
          <a:p>
            <a:pPr marL="454025" indent="-441959">
              <a:lnSpc>
                <a:spcPts val="3165"/>
              </a:lnSpc>
              <a:buFont typeface="Arial MT"/>
              <a:buChar char="●"/>
              <a:tabLst>
                <a:tab pos="454025" algn="l"/>
                <a:tab pos="454659" algn="l"/>
              </a:tabLst>
            </a:pP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7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Times New Roman"/>
                <a:cs typeface="Times New Roman"/>
              </a:rPr>
              <a:t>-as-a-Service</a:t>
            </a:r>
            <a:endParaRPr sz="2750">
              <a:latin typeface="Times New Roman"/>
              <a:cs typeface="Times New Roman"/>
            </a:endParaRPr>
          </a:p>
          <a:p>
            <a:pPr marL="454025" indent="-441959">
              <a:lnSpc>
                <a:spcPts val="3165"/>
              </a:lnSpc>
              <a:buFont typeface="Arial MT"/>
              <a:buChar char="●"/>
              <a:tabLst>
                <a:tab pos="454025" algn="l"/>
                <a:tab pos="454659" algn="l"/>
              </a:tabLst>
            </a:pP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75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Governance</a:t>
            </a:r>
            <a:endParaRPr sz="2750">
              <a:latin typeface="Times New Roman"/>
              <a:cs typeface="Times New Roman"/>
            </a:endParaRPr>
          </a:p>
          <a:p>
            <a:pPr marL="541655" indent="-529590">
              <a:lnSpc>
                <a:spcPts val="3165"/>
              </a:lnSpc>
              <a:buFont typeface="Arial MT"/>
              <a:buChar char="●"/>
              <a:tabLst>
                <a:tab pos="541655" algn="l"/>
                <a:tab pos="542290" algn="l"/>
              </a:tabLst>
            </a:pPr>
            <a:r>
              <a:rPr sz="2750" dirty="0">
                <a:solidFill>
                  <a:srgbClr val="FFFFFF"/>
                </a:solidFill>
                <a:latin typeface="Times New Roman"/>
                <a:cs typeface="Times New Roman"/>
              </a:rPr>
              <a:t>Risk</a:t>
            </a:r>
            <a:r>
              <a:rPr sz="27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endParaRPr sz="2750">
              <a:latin typeface="Times New Roman"/>
              <a:cs typeface="Times New Roman"/>
            </a:endParaRPr>
          </a:p>
          <a:p>
            <a:pPr marL="454025" indent="-441959">
              <a:lnSpc>
                <a:spcPts val="3165"/>
              </a:lnSpc>
              <a:buFont typeface="Arial MT"/>
              <a:buChar char="●"/>
              <a:tabLst>
                <a:tab pos="454025" algn="l"/>
                <a:tab pos="454659" algn="l"/>
              </a:tabLst>
            </a:pP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75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Monitoring</a:t>
            </a:r>
            <a:endParaRPr sz="2750">
              <a:latin typeface="Times New Roman"/>
              <a:cs typeface="Times New Roman"/>
            </a:endParaRPr>
          </a:p>
          <a:p>
            <a:pPr marL="454025" indent="-441959">
              <a:lnSpc>
                <a:spcPts val="3165"/>
              </a:lnSpc>
              <a:buFont typeface="Arial MT"/>
              <a:buChar char="●"/>
              <a:tabLst>
                <a:tab pos="454025" algn="l"/>
                <a:tab pos="454659" algn="l"/>
              </a:tabLst>
            </a:pP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Securit</a:t>
            </a:r>
            <a:r>
              <a:rPr sz="2750" spc="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75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Architectur</a:t>
            </a:r>
            <a:r>
              <a:rPr sz="2750" spc="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 Design</a:t>
            </a:r>
            <a:endParaRPr sz="2750">
              <a:latin typeface="Times New Roman"/>
              <a:cs typeface="Times New Roman"/>
            </a:endParaRPr>
          </a:p>
          <a:p>
            <a:pPr marL="454025" indent="-441959">
              <a:lnSpc>
                <a:spcPts val="3165"/>
              </a:lnSpc>
              <a:buFont typeface="Arial MT"/>
              <a:buChar char="●"/>
              <a:tabLst>
                <a:tab pos="454025" algn="l"/>
                <a:tab pos="454659" algn="l"/>
              </a:tabLst>
            </a:pP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7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2750">
              <a:latin typeface="Times New Roman"/>
              <a:cs typeface="Times New Roman"/>
            </a:endParaRPr>
          </a:p>
          <a:p>
            <a:pPr marL="454025" indent="-441959">
              <a:lnSpc>
                <a:spcPts val="3165"/>
              </a:lnSpc>
              <a:buFont typeface="Arial MT"/>
              <a:buChar char="●"/>
              <a:tabLst>
                <a:tab pos="454025" algn="l"/>
                <a:tab pos="454659" algn="l"/>
              </a:tabLst>
            </a:pP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sz="27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2750">
              <a:latin typeface="Times New Roman"/>
              <a:cs typeface="Times New Roman"/>
            </a:endParaRPr>
          </a:p>
          <a:p>
            <a:pPr marL="454025" indent="-441959">
              <a:lnSpc>
                <a:spcPts val="3229"/>
              </a:lnSpc>
              <a:buFont typeface="Arial MT"/>
              <a:buChar char="●"/>
              <a:tabLst>
                <a:tab pos="454025" algn="l"/>
                <a:tab pos="454659" algn="l"/>
              </a:tabLst>
            </a:pPr>
            <a:r>
              <a:rPr sz="2750" spc="-20" dirty="0">
                <a:solidFill>
                  <a:srgbClr val="FFFFFF"/>
                </a:solidFill>
                <a:latin typeface="Times New Roman"/>
                <a:cs typeface="Times New Roman"/>
              </a:rPr>
              <a:t>Virtual </a:t>
            </a:r>
            <a:r>
              <a:rPr sz="2750" spc="5" dirty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sz="27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Times New Roman"/>
                <a:cs typeface="Times New Roman"/>
              </a:rPr>
              <a:t>Security.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053"/>
            <a:ext cx="9143999" cy="511539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0842" y="1893711"/>
            <a:ext cx="533336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5" dirty="0"/>
              <a:t>Security</a:t>
            </a:r>
            <a:r>
              <a:rPr spc="-60" dirty="0"/>
              <a:t> </a:t>
            </a:r>
            <a:r>
              <a:rPr spc="170" dirty="0"/>
              <a:t>governance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7457"/>
            <a:ext cx="9143999" cy="38285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00" y="1237625"/>
            <a:ext cx="8975090" cy="3849370"/>
            <a:chOff x="65600" y="1237625"/>
            <a:chExt cx="8975090" cy="3849370"/>
          </a:xfrm>
        </p:grpSpPr>
        <p:sp>
          <p:nvSpPr>
            <p:cNvPr id="3" name="object 3"/>
            <p:cNvSpPr/>
            <p:nvPr/>
          </p:nvSpPr>
          <p:spPr>
            <a:xfrm>
              <a:off x="492562" y="1260283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799" y="0"/>
                  </a:lnTo>
                </a:path>
              </a:pathLst>
            </a:custGeom>
            <a:ln w="38099">
              <a:solidFill>
                <a:srgbClr val="039B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0" y="1237625"/>
              <a:ext cx="8974899" cy="38491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791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/>
              <a:t>Security</a:t>
            </a:r>
            <a:r>
              <a:rPr sz="3000" spc="-20" dirty="0"/>
              <a:t> </a:t>
            </a:r>
            <a:r>
              <a:rPr sz="3000" spc="80" dirty="0"/>
              <a:t>Governance</a:t>
            </a:r>
            <a:r>
              <a:rPr sz="3000" spc="-10" dirty="0"/>
              <a:t> </a:t>
            </a:r>
            <a:r>
              <a:rPr sz="3000" spc="95" dirty="0"/>
              <a:t>-principles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35" y="0"/>
            <a:ext cx="898472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1253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/>
              <a:t>Security</a:t>
            </a:r>
            <a:r>
              <a:rPr sz="3000" spc="-20" dirty="0"/>
              <a:t> </a:t>
            </a:r>
            <a:r>
              <a:rPr sz="3000" spc="65" dirty="0"/>
              <a:t>Governance-Desired</a:t>
            </a:r>
            <a:r>
              <a:rPr sz="3000" spc="-15" dirty="0"/>
              <a:t> </a:t>
            </a:r>
            <a:r>
              <a:rPr sz="3000" spc="65" dirty="0"/>
              <a:t>Outcomes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790112"/>
            <a:ext cx="8991599" cy="22193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25" y="1082225"/>
            <a:ext cx="8962390" cy="3661410"/>
            <a:chOff x="78725" y="1082225"/>
            <a:chExt cx="8962390" cy="3661410"/>
          </a:xfrm>
        </p:grpSpPr>
        <p:sp>
          <p:nvSpPr>
            <p:cNvPr id="3" name="object 3"/>
            <p:cNvSpPr/>
            <p:nvPr/>
          </p:nvSpPr>
          <p:spPr>
            <a:xfrm>
              <a:off x="492562" y="1260283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799" y="0"/>
                  </a:lnTo>
                </a:path>
              </a:pathLst>
            </a:custGeom>
            <a:ln w="38099">
              <a:solidFill>
                <a:srgbClr val="039B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25" y="1082225"/>
              <a:ext cx="8961774" cy="36613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925" y="208874"/>
            <a:ext cx="64154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95" dirty="0"/>
              <a:t>Security</a:t>
            </a:r>
            <a:r>
              <a:rPr sz="2700" spc="-45" dirty="0"/>
              <a:t> </a:t>
            </a:r>
            <a:r>
              <a:rPr sz="2700" spc="60" dirty="0"/>
              <a:t>Governance-Desired</a:t>
            </a:r>
            <a:r>
              <a:rPr sz="2700" spc="-40" dirty="0"/>
              <a:t> </a:t>
            </a:r>
            <a:r>
              <a:rPr sz="2700" spc="60" dirty="0"/>
              <a:t>Outcomes</a:t>
            </a:r>
            <a:endParaRPr sz="2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365" y="1893711"/>
            <a:ext cx="698627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00" dirty="0"/>
              <a:t>Risk</a:t>
            </a:r>
            <a:r>
              <a:rPr spc="-35" dirty="0"/>
              <a:t> </a:t>
            </a:r>
            <a:r>
              <a:rPr spc="225" dirty="0"/>
              <a:t>management</a:t>
            </a:r>
            <a:r>
              <a:rPr spc="-30" dirty="0"/>
              <a:t> </a:t>
            </a:r>
            <a:r>
              <a:rPr spc="220" dirty="0"/>
              <a:t>in</a:t>
            </a:r>
            <a:r>
              <a:rPr spc="-35" dirty="0"/>
              <a:t> </a:t>
            </a:r>
            <a:r>
              <a:rPr spc="80" dirty="0"/>
              <a:t>cloud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1144125"/>
            <a:ext cx="8991600" cy="3860165"/>
            <a:chOff x="76200" y="1144125"/>
            <a:chExt cx="8991600" cy="3860165"/>
          </a:xfrm>
        </p:grpSpPr>
        <p:sp>
          <p:nvSpPr>
            <p:cNvPr id="3" name="object 3"/>
            <p:cNvSpPr/>
            <p:nvPr/>
          </p:nvSpPr>
          <p:spPr>
            <a:xfrm>
              <a:off x="492562" y="1260283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799" y="0"/>
                  </a:lnTo>
                </a:path>
              </a:pathLst>
            </a:custGeom>
            <a:ln w="38099">
              <a:solidFill>
                <a:srgbClr val="039B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1144125"/>
              <a:ext cx="8991600" cy="38595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859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/>
              <a:t>Risk</a:t>
            </a:r>
            <a:r>
              <a:rPr sz="3000" spc="-25" dirty="0"/>
              <a:t> </a:t>
            </a:r>
            <a:r>
              <a:rPr sz="3000" spc="145" dirty="0"/>
              <a:t>management</a:t>
            </a:r>
            <a:r>
              <a:rPr sz="3000" spc="-20" dirty="0"/>
              <a:t> </a:t>
            </a:r>
            <a:r>
              <a:rPr sz="3000" spc="145" dirty="0"/>
              <a:t>in</a:t>
            </a:r>
            <a:r>
              <a:rPr sz="3000" spc="-25" dirty="0"/>
              <a:t> </a:t>
            </a:r>
            <a:r>
              <a:rPr sz="3000" spc="45" dirty="0"/>
              <a:t>cloud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772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/>
              <a:t>How</a:t>
            </a:r>
            <a:r>
              <a:rPr sz="3000" spc="-40" dirty="0"/>
              <a:t> </a:t>
            </a:r>
            <a:r>
              <a:rPr sz="3000" spc="80" dirty="0"/>
              <a:t>it</a:t>
            </a:r>
            <a:r>
              <a:rPr sz="3000" spc="-35" dirty="0"/>
              <a:t> </a:t>
            </a:r>
            <a:r>
              <a:rPr sz="3000" spc="150" dirty="0"/>
              <a:t>is</a:t>
            </a:r>
            <a:r>
              <a:rPr sz="3000" spc="-35" dirty="0"/>
              <a:t> </a:t>
            </a:r>
            <a:r>
              <a:rPr sz="3000" spc="30" dirty="0"/>
              <a:t>done..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00" y="1489812"/>
            <a:ext cx="8686799" cy="26574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169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/>
              <a:t>Deﬁning</a:t>
            </a:r>
            <a:r>
              <a:rPr sz="3000" spc="-50" dirty="0"/>
              <a:t> </a:t>
            </a:r>
            <a:r>
              <a:rPr sz="3000" spc="45" dirty="0"/>
              <a:t>cloud</a:t>
            </a:r>
            <a:r>
              <a:rPr sz="3000" spc="-45" dirty="0"/>
              <a:t> </a:t>
            </a:r>
            <a:r>
              <a:rPr sz="3000" spc="114" dirty="0"/>
              <a:t>security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384475"/>
            <a:ext cx="8991599" cy="27055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772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/>
              <a:t>How</a:t>
            </a:r>
            <a:r>
              <a:rPr sz="3000" spc="-40" dirty="0"/>
              <a:t> </a:t>
            </a:r>
            <a:r>
              <a:rPr sz="3000" spc="80" dirty="0"/>
              <a:t>it</a:t>
            </a:r>
            <a:r>
              <a:rPr sz="3000" spc="-35" dirty="0"/>
              <a:t> </a:t>
            </a:r>
            <a:r>
              <a:rPr sz="3000" spc="150" dirty="0"/>
              <a:t>is</a:t>
            </a:r>
            <a:r>
              <a:rPr sz="3000" spc="-35" dirty="0"/>
              <a:t> </a:t>
            </a:r>
            <a:r>
              <a:rPr sz="3000" spc="30" dirty="0"/>
              <a:t>done..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1466850"/>
            <a:ext cx="8572499" cy="22097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631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/>
              <a:t>Security</a:t>
            </a:r>
            <a:r>
              <a:rPr sz="3000" spc="-20" dirty="0"/>
              <a:t> </a:t>
            </a:r>
            <a:r>
              <a:rPr sz="3000" spc="45" dirty="0"/>
              <a:t>Portfolio</a:t>
            </a:r>
            <a:r>
              <a:rPr sz="3000" spc="-15" dirty="0"/>
              <a:t> </a:t>
            </a:r>
            <a:r>
              <a:rPr sz="3000" spc="125" dirty="0"/>
              <a:t>Management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424" y="1495792"/>
            <a:ext cx="804862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40335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portfolio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management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fundamental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component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ensuring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eﬃcient and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effective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operation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information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program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organization.</a:t>
            </a:r>
            <a:endParaRPr sz="2400">
              <a:latin typeface="Roboto"/>
              <a:cs typeface="Roboto"/>
            </a:endParaRPr>
          </a:p>
          <a:p>
            <a:pPr marL="424815" marR="5080" indent="-412750" algn="just">
              <a:lnSpc>
                <a:spcPct val="114999"/>
              </a:lnSpc>
              <a:buFont typeface="Arial MT"/>
              <a:buChar char="●"/>
              <a:tabLst>
                <a:tab pos="425450" algn="l"/>
              </a:tabLst>
            </a:pP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Lack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portfolio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 project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management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discipline can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lead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 projects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never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being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completed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or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never realizing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expected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return.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596419"/>
            <a:ext cx="807021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24257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25" dirty="0">
                <a:solidFill>
                  <a:srgbClr val="FFFFFF"/>
                </a:solidFill>
                <a:latin typeface="Palatino Linotype"/>
                <a:cs typeface="Palatino Linotype"/>
              </a:rPr>
              <a:t>For </a:t>
            </a:r>
            <a:r>
              <a:rPr sz="2400" spc="60" dirty="0">
                <a:solidFill>
                  <a:srgbClr val="FFFFFF"/>
                </a:solidFill>
                <a:latin typeface="Palatino Linotype"/>
                <a:cs typeface="Palatino Linotype"/>
              </a:rPr>
              <a:t>every </a:t>
            </a:r>
            <a:r>
              <a:rPr sz="2400" spc="125" dirty="0">
                <a:solidFill>
                  <a:srgbClr val="FFFFFF"/>
                </a:solidFill>
                <a:latin typeface="Palatino Linotype"/>
                <a:cs typeface="Palatino Linotype"/>
              </a:rPr>
              <a:t>new </a:t>
            </a:r>
            <a:r>
              <a:rPr sz="24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project </a:t>
            </a:r>
            <a:r>
              <a:rPr sz="2400" spc="100" dirty="0">
                <a:solidFill>
                  <a:srgbClr val="FFFFFF"/>
                </a:solidFill>
                <a:latin typeface="Palatino Linotype"/>
                <a:cs typeface="Palatino Linotype"/>
              </a:rPr>
              <a:t>that </a:t>
            </a:r>
            <a:r>
              <a:rPr sz="2400" spc="125" dirty="0">
                <a:solidFill>
                  <a:srgbClr val="FFFFFF"/>
                </a:solidFill>
                <a:latin typeface="Palatino Linotype"/>
                <a:cs typeface="Palatino Linotype"/>
              </a:rPr>
              <a:t>a </a:t>
            </a:r>
            <a:r>
              <a:rPr sz="2400" spc="90" dirty="0">
                <a:solidFill>
                  <a:srgbClr val="FFFFFF"/>
                </a:solidFill>
                <a:latin typeface="Palatino Linotype"/>
                <a:cs typeface="Palatino Linotype"/>
              </a:rPr>
              <a:t>security </a:t>
            </a:r>
            <a:r>
              <a:rPr sz="2400" spc="114" dirty="0">
                <a:solidFill>
                  <a:srgbClr val="FFFFFF"/>
                </a:solidFill>
                <a:latin typeface="Palatino Linotype"/>
                <a:cs typeface="Palatino Linotype"/>
              </a:rPr>
              <a:t>team </a:t>
            </a:r>
            <a:r>
              <a:rPr sz="2400" spc="1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Palatino Linotype"/>
                <a:cs typeface="Palatino Linotype"/>
              </a:rPr>
              <a:t>undertakes, </a:t>
            </a:r>
            <a:r>
              <a:rPr sz="2400" spc="90" dirty="0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Palatino Linotype"/>
                <a:cs typeface="Palatino Linotype"/>
              </a:rPr>
              <a:t>team </a:t>
            </a:r>
            <a:r>
              <a:rPr sz="2400" spc="50" dirty="0">
                <a:solidFill>
                  <a:srgbClr val="FFFFFF"/>
                </a:solidFill>
                <a:latin typeface="Palatino Linotype"/>
                <a:cs typeface="Palatino Linotype"/>
              </a:rPr>
              <a:t>should </a:t>
            </a:r>
            <a:r>
              <a:rPr sz="2400" spc="90" dirty="0">
                <a:solidFill>
                  <a:srgbClr val="FFFFFF"/>
                </a:solidFill>
                <a:latin typeface="Palatino Linotype"/>
                <a:cs typeface="Palatino Linotype"/>
              </a:rPr>
              <a:t>ensure </a:t>
            </a:r>
            <a:r>
              <a:rPr sz="2400" spc="100" dirty="0">
                <a:solidFill>
                  <a:srgbClr val="FFFFFF"/>
                </a:solidFill>
                <a:latin typeface="Palatino Linotype"/>
                <a:cs typeface="Palatino Linotype"/>
              </a:rPr>
              <a:t>that </a:t>
            </a:r>
            <a:r>
              <a:rPr sz="2400" spc="125" dirty="0">
                <a:solidFill>
                  <a:srgbClr val="FFFFFF"/>
                </a:solidFill>
                <a:latin typeface="Palatino Linotype"/>
                <a:cs typeface="Palatino Linotype"/>
              </a:rPr>
              <a:t>a </a:t>
            </a:r>
            <a:r>
              <a:rPr sz="24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project </a:t>
            </a:r>
            <a:r>
              <a:rPr sz="2400" spc="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Palatino Linotype"/>
                <a:cs typeface="Palatino Linotype"/>
              </a:rPr>
              <a:t>plan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project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Palatino Linotype"/>
                <a:cs typeface="Palatino Linotype"/>
              </a:rPr>
              <a:t>manager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Palatino Linotype"/>
                <a:cs typeface="Palatino Linotype"/>
              </a:rPr>
              <a:t>with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Palatino Linotype"/>
                <a:cs typeface="Palatino Linotype"/>
              </a:rPr>
              <a:t>appropriate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Palatino Linotype"/>
                <a:cs typeface="Palatino Linotype"/>
              </a:rPr>
              <a:t>training </a:t>
            </a:r>
            <a:r>
              <a:rPr sz="2400" spc="-5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Palatino Linotype"/>
                <a:cs typeface="Palatino Linotype"/>
              </a:rPr>
              <a:t>experience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Palatino Linotype"/>
                <a:cs typeface="Palatino Linotype"/>
              </a:rPr>
              <a:t>place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Palatino Linotype"/>
                <a:cs typeface="Palatino Linotype"/>
              </a:rPr>
              <a:t>so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Palatino Linotype"/>
                <a:cs typeface="Palatino Linotype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project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Palatino Linotype"/>
                <a:cs typeface="Palatino Linotype"/>
              </a:rPr>
              <a:t>can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Palatino Linotype"/>
                <a:cs typeface="Palatino Linotype"/>
              </a:rPr>
              <a:t>be </a:t>
            </a:r>
            <a:r>
              <a:rPr sz="2400" spc="-5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Palatino Linotype"/>
                <a:cs typeface="Palatino Linotype"/>
              </a:rPr>
              <a:t>seen</a:t>
            </a:r>
            <a:r>
              <a:rPr sz="24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through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Palatino Linotype"/>
                <a:cs typeface="Palatino Linotype"/>
              </a:rPr>
              <a:t>completion.</a:t>
            </a:r>
            <a:endParaRPr sz="2400">
              <a:latin typeface="Palatino Linotype"/>
              <a:cs typeface="Palatino Linotype"/>
            </a:endParaRPr>
          </a:p>
          <a:p>
            <a:pPr marL="424815" marR="508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35" dirty="0">
                <a:solidFill>
                  <a:srgbClr val="FFFFFF"/>
                </a:solidFill>
                <a:latin typeface="Palatino Linotype"/>
                <a:cs typeface="Palatino Linotype"/>
              </a:rPr>
              <a:t>Portfolio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project</a:t>
            </a:r>
            <a:r>
              <a:rPr sz="24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Palatino Linotype"/>
                <a:cs typeface="Palatino Linotype"/>
              </a:rPr>
              <a:t>management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Palatino Linotype"/>
                <a:cs typeface="Palatino Linotype"/>
              </a:rPr>
              <a:t>capabilities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Palatino Linotype"/>
                <a:cs typeface="Palatino Linotype"/>
              </a:rPr>
              <a:t>can</a:t>
            </a:r>
            <a:r>
              <a:rPr sz="24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Palatino Linotype"/>
                <a:cs typeface="Palatino Linotype"/>
              </a:rPr>
              <a:t>be </a:t>
            </a:r>
            <a:r>
              <a:rPr sz="2400" spc="-5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Palatino Linotype"/>
                <a:cs typeface="Palatino Linotype"/>
              </a:rPr>
              <a:t>enhanced </a:t>
            </a:r>
            <a:r>
              <a:rPr sz="2400" spc="25" dirty="0">
                <a:solidFill>
                  <a:srgbClr val="FFFFFF"/>
                </a:solidFill>
                <a:latin typeface="Palatino Linotype"/>
                <a:cs typeface="Palatino Linotype"/>
              </a:rPr>
              <a:t>by </a:t>
            </a:r>
            <a:r>
              <a:rPr sz="2400" spc="35" dirty="0">
                <a:solidFill>
                  <a:srgbClr val="FFFFFF"/>
                </a:solidFill>
                <a:latin typeface="Palatino Linotype"/>
                <a:cs typeface="Palatino Linotype"/>
              </a:rPr>
              <a:t>developing </a:t>
            </a:r>
            <a:r>
              <a:rPr sz="2400" spc="25" dirty="0">
                <a:solidFill>
                  <a:srgbClr val="FFFFFF"/>
                </a:solidFill>
                <a:latin typeface="Palatino Linotype"/>
                <a:cs typeface="Palatino Linotype"/>
              </a:rPr>
              <a:t>methodology, </a:t>
            </a:r>
            <a:r>
              <a:rPr sz="2400" spc="45" dirty="0">
                <a:solidFill>
                  <a:srgbClr val="FFFFFF"/>
                </a:solidFill>
                <a:latin typeface="Palatino Linotype"/>
                <a:cs typeface="Palatino Linotype"/>
              </a:rPr>
              <a:t>tools,and </a:t>
            </a:r>
            <a:r>
              <a:rPr sz="2400" spc="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Palatino Linotype"/>
                <a:cs typeface="Palatino Linotype"/>
              </a:rPr>
              <a:t>processes </a:t>
            </a:r>
            <a:r>
              <a:rPr sz="2400" spc="25" dirty="0">
                <a:solidFill>
                  <a:srgbClr val="FFFFFF"/>
                </a:solidFill>
                <a:latin typeface="Palatino Linotype"/>
                <a:cs typeface="Palatino Linotype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Palatino Linotype"/>
                <a:cs typeface="Palatino Linotype"/>
              </a:rPr>
              <a:t>support </a:t>
            </a:r>
            <a:r>
              <a:rPr sz="2400" spc="90" dirty="0">
                <a:solidFill>
                  <a:srgbClr val="FFFFFF"/>
                </a:solidFill>
                <a:latin typeface="Palatino Linotype"/>
                <a:cs typeface="Palatino Linotype"/>
              </a:rPr>
              <a:t>the expected </a:t>
            </a:r>
            <a:r>
              <a:rPr sz="2400" spc="80" dirty="0">
                <a:solidFill>
                  <a:srgbClr val="FFFFFF"/>
                </a:solidFill>
                <a:latin typeface="Palatino Linotype"/>
                <a:cs typeface="Palatino Linotype"/>
              </a:rPr>
              <a:t>complexity </a:t>
            </a:r>
            <a:r>
              <a:rPr sz="2400" spc="20" dirty="0">
                <a:solidFill>
                  <a:srgbClr val="FFFFFF"/>
                </a:solidFill>
                <a:latin typeface="Palatino Linotype"/>
                <a:cs typeface="Palatino Linotype"/>
              </a:rPr>
              <a:t>of </a:t>
            </a:r>
            <a:r>
              <a:rPr sz="2400" spc="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projects </a:t>
            </a:r>
            <a:r>
              <a:rPr sz="2400" spc="100" dirty="0">
                <a:solidFill>
                  <a:srgbClr val="FFFFFF"/>
                </a:solidFill>
                <a:latin typeface="Palatino Linotype"/>
                <a:cs typeface="Palatino Linotype"/>
              </a:rPr>
              <a:t>that </a:t>
            </a:r>
            <a:r>
              <a:rPr sz="24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include </a:t>
            </a:r>
            <a:r>
              <a:rPr sz="2400" spc="65" dirty="0">
                <a:solidFill>
                  <a:srgbClr val="FFFFFF"/>
                </a:solidFill>
                <a:latin typeface="Palatino Linotype"/>
                <a:cs typeface="Palatino Linotype"/>
              </a:rPr>
              <a:t>both traditional </a:t>
            </a:r>
            <a:r>
              <a:rPr sz="2400" spc="105" dirty="0">
                <a:solidFill>
                  <a:srgbClr val="FFFFFF"/>
                </a:solidFill>
                <a:latin typeface="Palatino Linotype"/>
                <a:cs typeface="Palatino Linotype"/>
              </a:rPr>
              <a:t>business </a:t>
            </a:r>
            <a:r>
              <a:rPr sz="2400" spc="1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Palatino Linotype"/>
                <a:cs typeface="Palatino Linotype"/>
              </a:rPr>
              <a:t>practices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Palatino Linotype"/>
                <a:cs typeface="Palatino Linotype"/>
              </a:rPr>
              <a:t>cloud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Palatino Linotype"/>
                <a:cs typeface="Palatino Linotype"/>
              </a:rPr>
              <a:t>computing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Palatino Linotype"/>
                <a:cs typeface="Palatino Linotype"/>
              </a:rPr>
              <a:t>practices.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6510" marR="5080" indent="-1240790">
              <a:lnSpc>
                <a:spcPct val="100499"/>
              </a:lnSpc>
              <a:spcBef>
                <a:spcPts val="95"/>
              </a:spcBef>
            </a:pPr>
            <a:r>
              <a:rPr spc="185" dirty="0"/>
              <a:t>Secure</a:t>
            </a:r>
            <a:r>
              <a:rPr spc="-30" dirty="0"/>
              <a:t> </a:t>
            </a:r>
            <a:r>
              <a:rPr spc="155" dirty="0"/>
              <a:t>Software</a:t>
            </a:r>
            <a:r>
              <a:rPr spc="-25" dirty="0"/>
              <a:t> </a:t>
            </a:r>
            <a:r>
              <a:rPr spc="70" dirty="0"/>
              <a:t>Development </a:t>
            </a:r>
            <a:r>
              <a:rPr spc="-1060" dirty="0"/>
              <a:t> </a:t>
            </a:r>
            <a:r>
              <a:rPr spc="70" dirty="0"/>
              <a:t>Life</a:t>
            </a:r>
            <a:r>
              <a:rPr spc="-15" dirty="0"/>
              <a:t> </a:t>
            </a:r>
            <a:r>
              <a:rPr spc="70" dirty="0"/>
              <a:t>Cycle</a:t>
            </a:r>
            <a:r>
              <a:rPr spc="-10" dirty="0"/>
              <a:t> </a:t>
            </a:r>
            <a:r>
              <a:rPr spc="-5" dirty="0"/>
              <a:t>(SecSDLC)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924" y="360244"/>
            <a:ext cx="816165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SecSDLC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involves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identifying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speciﬁc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threats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risks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represent,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followed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implementation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speciﬁc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controls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counter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those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threats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assist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managing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risks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pose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organization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and/or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its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customers.</a:t>
            </a:r>
            <a:endParaRPr sz="2400">
              <a:latin typeface="Roboto"/>
              <a:cs typeface="Roboto"/>
            </a:endParaRPr>
          </a:p>
          <a:p>
            <a:pPr marL="424815" marR="55118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SecSDLC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must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provide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consistency,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repeatability,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conformance.</a:t>
            </a:r>
            <a:endParaRPr sz="2400">
              <a:latin typeface="Roboto"/>
              <a:cs typeface="Roboto"/>
            </a:endParaRPr>
          </a:p>
          <a:p>
            <a:pPr marL="424815" marR="59817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SDLC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consists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six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phases,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steps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unique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SecSLDC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each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phases: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307744"/>
            <a:ext cx="8160384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5450" algn="l"/>
              </a:tabLst>
            </a:pP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Phase </a:t>
            </a:r>
            <a:r>
              <a:rPr sz="2400" b="1" spc="-25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.Investigation: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Deﬁne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project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processes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goals,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document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them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program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1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policy.</a:t>
            </a:r>
            <a:endParaRPr sz="2400">
              <a:latin typeface="Roboto"/>
              <a:cs typeface="Roboto"/>
            </a:endParaRPr>
          </a:p>
          <a:p>
            <a:pPr marL="424815" marR="222250" indent="-412750" algn="just">
              <a:lnSpc>
                <a:spcPct val="114999"/>
              </a:lnSpc>
              <a:buFont typeface="Arial MT"/>
              <a:buChar char="●"/>
              <a:tabLst>
                <a:tab pos="425450" algn="l"/>
              </a:tabLst>
            </a:pP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Phase </a:t>
            </a:r>
            <a:r>
              <a:rPr sz="2400" b="1" spc="-25" dirty="0">
                <a:solidFill>
                  <a:srgbClr val="FFFFFF"/>
                </a:solidFill>
                <a:latin typeface="Roboto"/>
                <a:cs typeface="Roboto"/>
              </a:rPr>
              <a:t>2.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Analysis: Analyze existing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policies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programs,analyze current threats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 controls,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examine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legal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issues,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perform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risk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analysis.</a:t>
            </a:r>
            <a:endParaRPr sz="2400">
              <a:latin typeface="Roboto"/>
              <a:cs typeface="Roboto"/>
            </a:endParaRPr>
          </a:p>
          <a:p>
            <a:pPr marL="424815" marR="12573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Phase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.Logical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design: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Develop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blueprint,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plan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incident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response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actions,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plan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business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responses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disaster,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determine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feasibility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continuing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and/or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outsourcing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347118"/>
            <a:ext cx="8087995" cy="411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Phase</a:t>
            </a:r>
            <a:r>
              <a:rPr sz="24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.Physical</a:t>
            </a: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design:</a:t>
            </a: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Select</a:t>
            </a: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technologies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support</a:t>
            </a: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blueprint,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develop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deﬁnition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 successful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solution,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physical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measures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support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technological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solutions,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review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approve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plans.</a:t>
            </a:r>
            <a:endParaRPr sz="2400">
              <a:latin typeface="Roboto"/>
              <a:cs typeface="Roboto"/>
            </a:endParaRPr>
          </a:p>
          <a:p>
            <a:pPr marL="12700" marR="82550">
              <a:lnSpc>
                <a:spcPct val="114999"/>
              </a:lnSpc>
              <a:spcBef>
                <a:spcPts val="1200"/>
              </a:spcBef>
            </a:pP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Phase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.Implementation: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Buy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develop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solutions.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end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phase,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present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tested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package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management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approval.</a:t>
            </a:r>
            <a:endParaRPr sz="2400">
              <a:latin typeface="Roboto"/>
              <a:cs typeface="Roboto"/>
            </a:endParaRPr>
          </a:p>
          <a:p>
            <a:pPr marL="12700" marR="655955">
              <a:lnSpc>
                <a:spcPct val="114999"/>
              </a:lnSpc>
              <a:spcBef>
                <a:spcPts val="1200"/>
              </a:spcBef>
            </a:pP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Phase </a:t>
            </a:r>
            <a:r>
              <a:rPr sz="2400" b="1" spc="-20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.Maintenance: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Constantly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monitor,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test,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modify,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update,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repair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respond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changing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threats.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971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/>
              <a:t>Cloud</a:t>
            </a:r>
            <a:r>
              <a:rPr sz="3000" spc="-20" dirty="0"/>
              <a:t> </a:t>
            </a:r>
            <a:r>
              <a:rPr sz="3000" spc="110" dirty="0"/>
              <a:t>security</a:t>
            </a:r>
            <a:r>
              <a:rPr sz="3000" spc="-15" dirty="0"/>
              <a:t> </a:t>
            </a:r>
            <a:r>
              <a:rPr sz="3000" spc="105" dirty="0"/>
              <a:t>monitoring-What</a:t>
            </a:r>
            <a:r>
              <a:rPr sz="3000" spc="-15" dirty="0"/>
              <a:t> </a:t>
            </a:r>
            <a:r>
              <a:rPr sz="3000" spc="80" dirty="0"/>
              <a:t>it</a:t>
            </a:r>
            <a:r>
              <a:rPr sz="3000" spc="-15" dirty="0"/>
              <a:t> </a:t>
            </a:r>
            <a:r>
              <a:rPr sz="3000" spc="55" dirty="0"/>
              <a:t>is..?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5" y="1466850"/>
            <a:ext cx="8477249" cy="22097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" y="1241233"/>
            <a:ext cx="9029700" cy="3555365"/>
            <a:chOff x="57150" y="1241233"/>
            <a:chExt cx="9029700" cy="3555365"/>
          </a:xfrm>
        </p:grpSpPr>
        <p:sp>
          <p:nvSpPr>
            <p:cNvPr id="3" name="object 3"/>
            <p:cNvSpPr/>
            <p:nvPr/>
          </p:nvSpPr>
          <p:spPr>
            <a:xfrm>
              <a:off x="492562" y="1260283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799" y="0"/>
                  </a:lnTo>
                </a:path>
              </a:pathLst>
            </a:custGeom>
            <a:ln w="38099">
              <a:solidFill>
                <a:srgbClr val="039B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" y="1262375"/>
              <a:ext cx="9029699" cy="35337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193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/>
              <a:t>Challenges</a:t>
            </a:r>
            <a:r>
              <a:rPr sz="3000" spc="-15" dirty="0"/>
              <a:t> </a:t>
            </a:r>
            <a:r>
              <a:rPr sz="3000" spc="30" dirty="0"/>
              <a:t>of</a:t>
            </a:r>
            <a:r>
              <a:rPr sz="3000" spc="-15" dirty="0"/>
              <a:t> </a:t>
            </a:r>
            <a:r>
              <a:rPr sz="3000" spc="45" dirty="0"/>
              <a:t>cloud</a:t>
            </a:r>
            <a:r>
              <a:rPr sz="3000" spc="-15" dirty="0"/>
              <a:t> </a:t>
            </a:r>
            <a:r>
              <a:rPr sz="3000" spc="110" dirty="0"/>
              <a:t>security</a:t>
            </a:r>
            <a:r>
              <a:rPr sz="3000" spc="-15" dirty="0"/>
              <a:t> </a:t>
            </a:r>
            <a:r>
              <a:rPr sz="3000" spc="95" dirty="0"/>
              <a:t>monitoring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611959"/>
            <a:ext cx="7193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/>
              <a:t>Challenges</a:t>
            </a:r>
            <a:r>
              <a:rPr sz="3000" spc="-15" dirty="0"/>
              <a:t> </a:t>
            </a:r>
            <a:r>
              <a:rPr sz="3000" spc="30" dirty="0"/>
              <a:t>of</a:t>
            </a:r>
            <a:r>
              <a:rPr sz="3000" spc="-15" dirty="0"/>
              <a:t> </a:t>
            </a:r>
            <a:r>
              <a:rPr sz="3000" spc="45" dirty="0"/>
              <a:t>cloud</a:t>
            </a:r>
            <a:r>
              <a:rPr sz="3000" spc="-15" dirty="0"/>
              <a:t> </a:t>
            </a:r>
            <a:r>
              <a:rPr sz="3000" spc="110" dirty="0"/>
              <a:t>security</a:t>
            </a:r>
            <a:r>
              <a:rPr sz="3000" spc="-15" dirty="0"/>
              <a:t> </a:t>
            </a:r>
            <a:r>
              <a:rPr sz="3000" spc="95" dirty="0"/>
              <a:t>monitoring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" y="1824037"/>
            <a:ext cx="8877299" cy="1495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321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/>
              <a:t>Security</a:t>
            </a:r>
            <a:r>
              <a:rPr sz="3000" spc="-65" dirty="0"/>
              <a:t> </a:t>
            </a:r>
            <a:r>
              <a:rPr sz="3000" spc="30" dirty="0"/>
              <a:t>Overview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424" y="1495792"/>
            <a:ext cx="8047355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12395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providers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leveraging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virtualization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technologies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combined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self-service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capabilities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computing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resources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via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Internet.</a:t>
            </a:r>
            <a:endParaRPr sz="2400">
              <a:latin typeface="Roboto"/>
              <a:cs typeface="Roboto"/>
            </a:endParaRPr>
          </a:p>
          <a:p>
            <a:pPr marL="424815" marR="508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these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provider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environments,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virtual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machines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from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multiple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organizations</a:t>
            </a: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co-located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same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physical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server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order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maximize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eﬃciencies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virtualization.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75" y="1893711"/>
            <a:ext cx="746061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5" dirty="0"/>
              <a:t>Security</a:t>
            </a:r>
            <a:r>
              <a:rPr spc="-45" dirty="0"/>
              <a:t> </a:t>
            </a:r>
            <a:r>
              <a:rPr spc="145" dirty="0"/>
              <a:t>Architecture</a:t>
            </a:r>
            <a:r>
              <a:rPr spc="-35" dirty="0"/>
              <a:t> </a:t>
            </a:r>
            <a:r>
              <a:rPr spc="85" dirty="0"/>
              <a:t>Design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268394"/>
            <a:ext cx="8140065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4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architecture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framework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should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established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consideration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processes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operational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procedures,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technology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speciﬁcations,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people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organizational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management,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program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compliance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reporting.</a:t>
            </a:r>
            <a:endParaRPr sz="2400">
              <a:latin typeface="Roboto"/>
              <a:cs typeface="Roboto"/>
            </a:endParaRPr>
          </a:p>
          <a:p>
            <a:pPr marL="424815" marR="306070" indent="-412750">
              <a:lnSpc>
                <a:spcPct val="114999"/>
              </a:lnSpc>
              <a:buClr>
                <a:srgbClr val="FFFFFF"/>
              </a:buClr>
              <a:buFont typeface="Arial MT"/>
              <a:buChar char="●"/>
              <a:tabLst>
                <a:tab pos="500380" algn="l"/>
                <a:tab pos="501015" algn="l"/>
              </a:tabLst>
            </a:pPr>
            <a:r>
              <a:rPr dirty="0"/>
              <a:t>	</a:t>
            </a:r>
            <a:r>
              <a:rPr sz="2400" spc="4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document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should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developed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deﬁnes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privacy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principles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meet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business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objectives.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215919"/>
            <a:ext cx="808672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Documentation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required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for</a:t>
            </a: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management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controls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metrics speciﬁc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asset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classiﬁcation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control,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physical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security,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access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controls,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computer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management,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development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maintenance,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business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continuity,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compliance.</a:t>
            </a:r>
            <a:endParaRPr sz="2400">
              <a:latin typeface="Roboto"/>
              <a:cs typeface="Roboto"/>
            </a:endParaRPr>
          </a:p>
          <a:p>
            <a:pPr marL="424815" marR="3302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4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implementation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program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should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integrated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formal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development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life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cycle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include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business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case,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requirements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deﬁnition,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design,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implementation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plans.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0"/>
            <a:ext cx="6902450" cy="461010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173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included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different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layers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endParaRPr sz="2400">
              <a:latin typeface="Roboto"/>
              <a:cs typeface="Roboto"/>
            </a:endParaRPr>
          </a:p>
          <a:p>
            <a:pPr marL="338455" indent="-326390">
              <a:lnSpc>
                <a:spcPct val="100000"/>
              </a:lnSpc>
              <a:spcBef>
                <a:spcPts val="1630"/>
              </a:spcBef>
              <a:buAutoNum type="arabicPeriod"/>
              <a:tabLst>
                <a:tab pos="339090" algn="l"/>
              </a:tabLst>
            </a:pP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Authentication</a:t>
            </a:r>
            <a:endParaRPr sz="2400">
              <a:latin typeface="Roboto"/>
              <a:cs typeface="Roboto"/>
            </a:endParaRPr>
          </a:p>
          <a:p>
            <a:pPr marL="338455" indent="-326390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339090" algn="l"/>
              </a:tabLst>
            </a:pP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Authorization</a:t>
            </a:r>
            <a:endParaRPr sz="2400">
              <a:latin typeface="Roboto"/>
              <a:cs typeface="Roboto"/>
            </a:endParaRPr>
          </a:p>
          <a:p>
            <a:pPr marL="338455" indent="-326390">
              <a:lnSpc>
                <a:spcPct val="100000"/>
              </a:lnSpc>
              <a:spcBef>
                <a:spcPts val="1630"/>
              </a:spcBef>
              <a:buAutoNum type="arabicPeriod"/>
              <a:tabLst>
                <a:tab pos="339090" algn="l"/>
              </a:tabLst>
            </a:pP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Availability</a:t>
            </a:r>
            <a:endParaRPr sz="2400">
              <a:latin typeface="Roboto"/>
              <a:cs typeface="Roboto"/>
            </a:endParaRPr>
          </a:p>
          <a:p>
            <a:pPr marL="338455" indent="-326390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339090" algn="l"/>
              </a:tabLst>
            </a:pP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Conﬁdentiality</a:t>
            </a:r>
            <a:endParaRPr sz="2400">
              <a:latin typeface="Roboto"/>
              <a:cs typeface="Roboto"/>
            </a:endParaRPr>
          </a:p>
          <a:p>
            <a:pPr marL="338455" indent="-326390">
              <a:lnSpc>
                <a:spcPct val="100000"/>
              </a:lnSpc>
              <a:spcBef>
                <a:spcPts val="1630"/>
              </a:spcBef>
              <a:buAutoNum type="arabicPeriod"/>
              <a:tabLst>
                <a:tab pos="339090" algn="l"/>
              </a:tabLst>
            </a:pP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Integrity</a:t>
            </a:r>
            <a:endParaRPr sz="2400">
              <a:latin typeface="Roboto"/>
              <a:cs typeface="Roboto"/>
            </a:endParaRPr>
          </a:p>
          <a:p>
            <a:pPr marL="338455" indent="-326390">
              <a:lnSpc>
                <a:spcPct val="100000"/>
              </a:lnSpc>
              <a:spcBef>
                <a:spcPts val="1630"/>
              </a:spcBef>
              <a:buAutoNum type="arabicPeriod"/>
              <a:tabLst>
                <a:tab pos="339090" algn="l"/>
              </a:tabLst>
            </a:pP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Accountability</a:t>
            </a:r>
            <a:endParaRPr sz="2400">
              <a:latin typeface="Roboto"/>
              <a:cs typeface="Roboto"/>
            </a:endParaRPr>
          </a:p>
          <a:p>
            <a:pPr marL="338455" indent="-326390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339090" algn="l"/>
              </a:tabLst>
            </a:pP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Privacy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517694"/>
            <a:ext cx="8150859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creation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secure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provides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engineers,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center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operations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personnel,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network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operations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personnel</a:t>
            </a: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common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blueprint</a:t>
            </a: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design,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build,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test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systems.</a:t>
            </a:r>
            <a:endParaRPr sz="2400">
              <a:latin typeface="Roboto"/>
              <a:cs typeface="Roboto"/>
            </a:endParaRPr>
          </a:p>
          <a:p>
            <a:pPr marL="424815" marR="266065" indent="-412750" algn="just">
              <a:lnSpc>
                <a:spcPct val="114999"/>
              </a:lnSpc>
              <a:buFont typeface="Arial MT"/>
              <a:buChar char="●"/>
              <a:tabLst>
                <a:tab pos="425450" algn="l"/>
              </a:tabLst>
            </a:pP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Design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reviews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new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changes can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better assessed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against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this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architecture to assure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that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they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conform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principles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described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endParaRPr sz="2400">
              <a:latin typeface="Roboto"/>
              <a:cs typeface="Roboto"/>
            </a:endParaRPr>
          </a:p>
          <a:p>
            <a:pPr marL="424815" marR="734695" indent="-412750" algn="just">
              <a:lnSpc>
                <a:spcPct val="114999"/>
              </a:lnSpc>
              <a:buFont typeface="Arial MT"/>
              <a:buChar char="●"/>
              <a:tabLst>
                <a:tab pos="425450" algn="l"/>
              </a:tabLst>
            </a:pP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allowing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more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consistent and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effective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design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reviews.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25" y="487915"/>
            <a:ext cx="751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Palatino Linotype"/>
                <a:cs typeface="Palatino Linotype"/>
              </a:rPr>
              <a:t>ﬁgure</a:t>
            </a: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Palatino Linotype"/>
                <a:cs typeface="Palatino Linotype"/>
              </a:rPr>
              <a:t>below</a:t>
            </a: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Palatino Linotype"/>
                <a:cs typeface="Palatino Linotype"/>
              </a:rPr>
              <a:t>highlights</a:t>
            </a:r>
            <a:r>
              <a:rPr sz="1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Palatino Linotype"/>
                <a:cs typeface="Palatino Linotype"/>
              </a:rPr>
              <a:t>layers,</a:t>
            </a: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Palatino Linotype"/>
                <a:cs typeface="Palatino Linotype"/>
              </a:rPr>
              <a:t>within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Palatino Linotype"/>
                <a:cs typeface="Palatino Linotype"/>
              </a:rPr>
              <a:t>cloud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service,</a:t>
            </a: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are </a:t>
            </a:r>
            <a:r>
              <a:rPr sz="1800" spc="-434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Palatino Linotype"/>
                <a:cs typeface="Palatino Linotype"/>
              </a:rPr>
              <a:t>secured</a:t>
            </a:r>
            <a:r>
              <a:rPr sz="18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Palatino Linotype"/>
                <a:cs typeface="Palatino Linotype"/>
              </a:rPr>
              <a:t>by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provider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Palatino Linotype"/>
                <a:cs typeface="Palatino Linotype"/>
              </a:rPr>
              <a:t>versus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Palatino Linotype"/>
                <a:cs typeface="Palatino Linotype"/>
              </a:rPr>
              <a:t>customer.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299" y="1161075"/>
            <a:ext cx="6943724" cy="39062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827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/>
              <a:t>Cloud</a:t>
            </a:r>
            <a:r>
              <a:rPr sz="3000" spc="-35" dirty="0"/>
              <a:t> </a:t>
            </a:r>
            <a:r>
              <a:rPr sz="3000" spc="110" dirty="0"/>
              <a:t>security</a:t>
            </a:r>
            <a:r>
              <a:rPr sz="3000" spc="-30" dirty="0"/>
              <a:t> </a:t>
            </a:r>
            <a:r>
              <a:rPr sz="3000" spc="110" dirty="0"/>
              <a:t>architecture-plan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424" y="1495792"/>
            <a:ext cx="7874634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601980" indent="-41275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5450" algn="l"/>
              </a:tabLst>
            </a:pPr>
            <a:r>
              <a:rPr sz="2400" spc="10" dirty="0">
                <a:solidFill>
                  <a:srgbClr val="FFFFFF"/>
                </a:solidFill>
                <a:latin typeface="Roboto"/>
                <a:cs typeface="Roboto"/>
              </a:rPr>
              <a:t>As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ﬁrst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step,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architects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need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understand what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capabilities are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offered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platforms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(PaaS,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IaaS).</a:t>
            </a:r>
            <a:endParaRPr sz="2400">
              <a:latin typeface="Roboto"/>
              <a:cs typeface="Roboto"/>
            </a:endParaRPr>
          </a:p>
          <a:p>
            <a:pPr marL="424815" marR="508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ﬁgure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below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illustrates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building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services.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52400"/>
            <a:ext cx="6857999" cy="48467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209024"/>
            <a:ext cx="79343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spc="140" dirty="0"/>
              <a:t>The</a:t>
            </a:r>
            <a:r>
              <a:rPr sz="2700" spc="-15" dirty="0"/>
              <a:t> </a:t>
            </a:r>
            <a:r>
              <a:rPr sz="2700" spc="55" dirty="0"/>
              <a:t>following</a:t>
            </a:r>
            <a:r>
              <a:rPr sz="2700" spc="-15" dirty="0"/>
              <a:t> </a:t>
            </a:r>
            <a:r>
              <a:rPr sz="2700" spc="85" dirty="0"/>
              <a:t>are</a:t>
            </a:r>
            <a:r>
              <a:rPr sz="2700" spc="-10" dirty="0"/>
              <a:t> </a:t>
            </a:r>
            <a:r>
              <a:rPr sz="2700" spc="40" dirty="0"/>
              <a:t>cloud</a:t>
            </a:r>
            <a:r>
              <a:rPr sz="2700" spc="-10" dirty="0"/>
              <a:t> </a:t>
            </a:r>
            <a:r>
              <a:rPr sz="2700" spc="100" dirty="0"/>
              <a:t>security</a:t>
            </a:r>
            <a:r>
              <a:rPr sz="2700" spc="-15" dirty="0"/>
              <a:t> </a:t>
            </a:r>
            <a:r>
              <a:rPr sz="2700" spc="110" dirty="0"/>
              <a:t>best</a:t>
            </a:r>
            <a:r>
              <a:rPr sz="2700" spc="-10" dirty="0"/>
              <a:t> </a:t>
            </a:r>
            <a:r>
              <a:rPr sz="2700" spc="114" dirty="0"/>
              <a:t>practices</a:t>
            </a:r>
            <a:r>
              <a:rPr sz="2700" spc="-10" dirty="0"/>
              <a:t> </a:t>
            </a:r>
            <a:r>
              <a:rPr sz="2700" spc="25" dirty="0"/>
              <a:t>to </a:t>
            </a:r>
            <a:r>
              <a:rPr sz="2700" spc="-660" dirty="0"/>
              <a:t> </a:t>
            </a:r>
            <a:r>
              <a:rPr sz="2700" spc="90" dirty="0"/>
              <a:t>mitigate</a:t>
            </a:r>
            <a:r>
              <a:rPr sz="2700" spc="-15" dirty="0"/>
              <a:t> </a:t>
            </a:r>
            <a:r>
              <a:rPr sz="2700" spc="135" dirty="0"/>
              <a:t>risks</a:t>
            </a:r>
            <a:r>
              <a:rPr sz="2700" spc="-15" dirty="0"/>
              <a:t> </a:t>
            </a:r>
            <a:r>
              <a:rPr sz="2700" spc="25" dirty="0"/>
              <a:t>to</a:t>
            </a:r>
            <a:r>
              <a:rPr sz="2700" spc="-10" dirty="0"/>
              <a:t> </a:t>
            </a:r>
            <a:r>
              <a:rPr sz="2700" spc="40" dirty="0"/>
              <a:t>cloud</a:t>
            </a:r>
            <a:r>
              <a:rPr sz="2700" spc="-10" dirty="0"/>
              <a:t> </a:t>
            </a:r>
            <a:r>
              <a:rPr sz="2700" spc="100" dirty="0"/>
              <a:t>services: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05424" y="1150094"/>
            <a:ext cx="7898130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91440" indent="-4127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5" dirty="0">
                <a:solidFill>
                  <a:srgbClr val="FFFFFF"/>
                </a:solidFill>
                <a:latin typeface="Roboto"/>
                <a:cs typeface="Roboto"/>
              </a:rPr>
              <a:t>Architect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security-as-a-service:</a:t>
            </a:r>
            <a:r>
              <a:rPr sz="24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Ultimately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will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mitigate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threats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due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human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errors,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improve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operational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eﬃciency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embed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controls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into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applications.</a:t>
            </a:r>
            <a:endParaRPr sz="2400">
              <a:latin typeface="Roboto"/>
              <a:cs typeface="Roboto"/>
            </a:endParaRPr>
          </a:p>
          <a:p>
            <a:pPr marL="424815" marR="5080" indent="-412750">
              <a:lnSpc>
                <a:spcPct val="114999"/>
              </a:lnSpc>
              <a:buFont typeface="Arial"/>
              <a:buChar char="●"/>
              <a:tabLst>
                <a:tab pos="424815" algn="l"/>
                <a:tab pos="425450" algn="l"/>
                <a:tab pos="3996690" algn="l"/>
              </a:tabLst>
            </a:pP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Implement</a:t>
            </a:r>
            <a:r>
              <a:rPr sz="2400" b="1" spc="-10" dirty="0">
                <a:solidFill>
                  <a:srgbClr val="FFFFFF"/>
                </a:solidFill>
                <a:latin typeface="Roboto"/>
                <a:cs typeface="Roboto"/>
              </a:rPr>
              <a:t> sound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Roboto"/>
                <a:cs typeface="Roboto"/>
              </a:rPr>
              <a:t>identity,</a:t>
            </a:r>
            <a:r>
              <a:rPr sz="24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Roboto"/>
                <a:cs typeface="Roboto"/>
              </a:rPr>
              <a:t>access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management </a:t>
            </a:r>
            <a:r>
              <a:rPr sz="24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r>
              <a:rPr sz="24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b="1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practice	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Scalable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bursting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elastic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rely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less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based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access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controls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warrant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strong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access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management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architecture.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294644"/>
            <a:ext cx="805116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338455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4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sound architecture will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enable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reusability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identity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access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all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cases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public,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private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hybrid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models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Leverage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20" dirty="0">
                <a:solidFill>
                  <a:srgbClr val="FFFFFF"/>
                </a:solidFill>
                <a:latin typeface="Roboto"/>
                <a:cs typeface="Roboto"/>
              </a:rPr>
              <a:t>APIs</a:t>
            </a: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automate</a:t>
            </a: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safeguards</a:t>
            </a:r>
            <a:endParaRPr sz="2400">
              <a:latin typeface="Roboto"/>
              <a:cs typeface="Roboto"/>
            </a:endParaRPr>
          </a:p>
          <a:p>
            <a:pPr marL="424815" marR="47625" indent="-412750" algn="just">
              <a:lnSpc>
                <a:spcPct val="114999"/>
              </a:lnSpc>
              <a:buFont typeface="Arial"/>
              <a:buChar char="●"/>
              <a:tabLst>
                <a:tab pos="425450" algn="l"/>
              </a:tabLst>
            </a:pPr>
            <a:r>
              <a:rPr sz="2400" b="1" dirty="0">
                <a:solidFill>
                  <a:srgbClr val="FFFFFF"/>
                </a:solidFill>
                <a:latin typeface="Roboto"/>
                <a:cs typeface="Roboto"/>
              </a:rPr>
              <a:t>Always encrypt </a:t>
            </a:r>
            <a:r>
              <a:rPr sz="2400" b="1" spc="10" dirty="0">
                <a:solidFill>
                  <a:srgbClr val="FFFFFF"/>
                </a:solidFill>
                <a:latin typeface="Roboto"/>
                <a:cs typeface="Roboto"/>
              </a:rPr>
              <a:t>or </a:t>
            </a:r>
            <a:r>
              <a:rPr sz="2400" b="1" spc="-10" dirty="0">
                <a:solidFill>
                  <a:srgbClr val="FFFFFF"/>
                </a:solidFill>
                <a:latin typeface="Roboto"/>
                <a:cs typeface="Roboto"/>
              </a:rPr>
              <a:t>mask 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sensitive 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24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: 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Today’s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private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applications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 candidates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tomorrow’s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public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deployment.</a:t>
            </a:r>
            <a:endParaRPr sz="2400">
              <a:latin typeface="Roboto"/>
              <a:cs typeface="Roboto"/>
            </a:endParaRPr>
          </a:p>
          <a:p>
            <a:pPr marL="424815" marR="5080" indent="-412750" algn="just">
              <a:lnSpc>
                <a:spcPct val="114999"/>
              </a:lnSpc>
              <a:buFont typeface="Arial"/>
              <a:buChar char="●"/>
              <a:tabLst>
                <a:tab pos="425450" algn="l"/>
              </a:tabLst>
            </a:pP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Hence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architect applications to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encrypt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all sensitive data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irrespective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future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operational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model.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491444"/>
            <a:ext cx="8051165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service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providers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learn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managed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service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provider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(MSP)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model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ensure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their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customers’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secure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if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hope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retain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customer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base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competitiveness.</a:t>
            </a:r>
            <a:endParaRPr sz="2400">
              <a:latin typeface="Roboto"/>
              <a:cs typeface="Roboto"/>
            </a:endParaRPr>
          </a:p>
          <a:p>
            <a:pPr marL="424815" marR="24384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Today,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enterprises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looking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toward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computing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horizons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expand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on-premises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infrastructure</a:t>
            </a:r>
            <a:endParaRPr sz="2400">
              <a:latin typeface="Roboto"/>
              <a:cs typeface="Roboto"/>
            </a:endParaRPr>
          </a:p>
          <a:p>
            <a:pPr marL="424815" marR="52959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But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most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cannot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afford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risk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compromising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data.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189669"/>
            <a:ext cx="7912734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23495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Do not rely on an IP address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authentication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IP addresses in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clouds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are ephemeral in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nature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cannot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solely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rely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enforcing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access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control.</a:t>
            </a:r>
            <a:endParaRPr sz="2400">
              <a:latin typeface="Arial MT"/>
              <a:cs typeface="Arial MT"/>
            </a:endParaRPr>
          </a:p>
          <a:p>
            <a:pPr marL="424815" marR="5080" indent="-412750">
              <a:lnSpc>
                <a:spcPct val="1149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Employ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certificates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(self-signed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trusted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CA)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enable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SSL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deployed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cloud.</a:t>
            </a:r>
            <a:endParaRPr sz="2400">
              <a:latin typeface="Arial MT"/>
              <a:cs typeface="Arial MT"/>
            </a:endParaRPr>
          </a:p>
          <a:p>
            <a:pPr marL="424815" marR="354965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Log, Log, Log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Applications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should centrally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log all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security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events that will help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create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 end-to-end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non-repudiation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characteristics.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1495792"/>
            <a:ext cx="797433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10" dirty="0">
                <a:solidFill>
                  <a:srgbClr val="FFFFFF"/>
                </a:solidFill>
                <a:latin typeface="Roboto"/>
                <a:cs typeface="Roboto"/>
              </a:rPr>
              <a:t>Continuously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Roboto"/>
                <a:cs typeface="Roboto"/>
              </a:rPr>
              <a:t>monitor 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Roboto"/>
                <a:cs typeface="Roboto"/>
              </a:rPr>
              <a:t>services</a:t>
            </a:r>
            <a:r>
              <a:rPr sz="2400" b="1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–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Monitoring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an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important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function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given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prevention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controls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may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not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meet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all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enterprise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standards.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Security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monitoring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should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leverage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logs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produced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services,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APIs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hosted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perform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event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correlation.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42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Data</a:t>
            </a:r>
            <a:r>
              <a:rPr sz="3000" spc="-80" dirty="0"/>
              <a:t> </a:t>
            </a:r>
            <a:r>
              <a:rPr sz="3000" spc="110" dirty="0"/>
              <a:t>Security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4" y="1489825"/>
            <a:ext cx="8890424" cy="269557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075" y="1227087"/>
            <a:ext cx="8877300" cy="3476625"/>
            <a:chOff x="212075" y="1227087"/>
            <a:chExt cx="8877300" cy="3476625"/>
          </a:xfrm>
        </p:grpSpPr>
        <p:sp>
          <p:nvSpPr>
            <p:cNvPr id="3" name="object 3"/>
            <p:cNvSpPr/>
            <p:nvPr/>
          </p:nvSpPr>
          <p:spPr>
            <a:xfrm>
              <a:off x="492562" y="1260283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799" y="0"/>
                  </a:lnTo>
                </a:path>
              </a:pathLst>
            </a:custGeom>
            <a:ln w="38099">
              <a:solidFill>
                <a:srgbClr val="039B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075" y="1227087"/>
              <a:ext cx="8877299" cy="34766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086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Data</a:t>
            </a:r>
            <a:r>
              <a:rPr sz="3000" spc="-15" dirty="0"/>
              <a:t> </a:t>
            </a:r>
            <a:r>
              <a:rPr sz="3000" spc="105" dirty="0"/>
              <a:t>Security</a:t>
            </a:r>
            <a:r>
              <a:rPr sz="3000" spc="-15" dirty="0"/>
              <a:t> </a:t>
            </a:r>
            <a:r>
              <a:rPr sz="3000" spc="135" dirty="0"/>
              <a:t>challenges</a:t>
            </a:r>
            <a:r>
              <a:rPr sz="3000" spc="-15" dirty="0"/>
              <a:t> </a:t>
            </a:r>
            <a:r>
              <a:rPr sz="3000" spc="145" dirty="0"/>
              <a:t>in</a:t>
            </a:r>
            <a:r>
              <a:rPr sz="3000" spc="-10" dirty="0"/>
              <a:t> </a:t>
            </a:r>
            <a:r>
              <a:rPr sz="3000" spc="30" dirty="0"/>
              <a:t>cloud.</a:t>
            </a:r>
            <a:endParaRPr sz="3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" y="1489825"/>
            <a:ext cx="8895274" cy="263842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729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/>
              <a:t>Techniques</a:t>
            </a:r>
            <a:r>
              <a:rPr sz="3000" spc="-15" dirty="0"/>
              <a:t> </a:t>
            </a:r>
            <a:r>
              <a:rPr sz="3000" spc="35" dirty="0"/>
              <a:t>for</a:t>
            </a:r>
            <a:r>
              <a:rPr sz="3000" spc="-15" dirty="0"/>
              <a:t> </a:t>
            </a:r>
            <a:r>
              <a:rPr sz="3000" spc="80" dirty="0"/>
              <a:t>protecting</a:t>
            </a:r>
            <a:r>
              <a:rPr sz="3000" spc="-15" dirty="0"/>
              <a:t> </a:t>
            </a:r>
            <a:r>
              <a:rPr sz="3000" spc="85" dirty="0"/>
              <a:t>data</a:t>
            </a:r>
            <a:r>
              <a:rPr sz="3000" spc="-20" dirty="0"/>
              <a:t> </a:t>
            </a:r>
            <a:r>
              <a:rPr sz="3000" spc="145" dirty="0"/>
              <a:t>in</a:t>
            </a:r>
            <a:r>
              <a:rPr sz="3000" spc="-10" dirty="0"/>
              <a:t> </a:t>
            </a:r>
            <a:r>
              <a:rPr sz="3000" spc="114" dirty="0"/>
              <a:t>the</a:t>
            </a:r>
            <a:r>
              <a:rPr sz="3000" spc="-10" dirty="0"/>
              <a:t> </a:t>
            </a:r>
            <a:r>
              <a:rPr sz="3000" spc="45" dirty="0"/>
              <a:t>cloud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" y="1419225"/>
            <a:ext cx="8724899" cy="230504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863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/>
              <a:t>Common</a:t>
            </a:r>
            <a:r>
              <a:rPr sz="3000" spc="-15" dirty="0"/>
              <a:t> </a:t>
            </a:r>
            <a:r>
              <a:rPr sz="3000" spc="45" dirty="0"/>
              <a:t>cloud</a:t>
            </a:r>
            <a:r>
              <a:rPr sz="3000" spc="-15" dirty="0"/>
              <a:t> </a:t>
            </a:r>
            <a:r>
              <a:rPr sz="3000" spc="85" dirty="0"/>
              <a:t>application</a:t>
            </a:r>
            <a:r>
              <a:rPr sz="3000" spc="-10" dirty="0"/>
              <a:t> </a:t>
            </a:r>
            <a:r>
              <a:rPr sz="3000" spc="110" dirty="0"/>
              <a:t>security</a:t>
            </a:r>
            <a:r>
              <a:rPr sz="3000" spc="-15" dirty="0"/>
              <a:t> </a:t>
            </a:r>
            <a:r>
              <a:rPr sz="3000" spc="105" dirty="0" err="1"/>
              <a:t>threa</a:t>
            </a:r>
            <a:r>
              <a:rPr lang="en-IN" sz="3000" spc="105" dirty="0"/>
              <a:t>t</a:t>
            </a:r>
            <a:r>
              <a:rPr sz="3000" spc="105" dirty="0"/>
              <a:t>s</a:t>
            </a:r>
            <a:endParaRPr sz="3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75" y="1556150"/>
            <a:ext cx="9039224" cy="236219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863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/>
              <a:t>Common</a:t>
            </a:r>
            <a:r>
              <a:rPr sz="3000" spc="-15" dirty="0"/>
              <a:t> </a:t>
            </a:r>
            <a:r>
              <a:rPr sz="3000" spc="45" dirty="0"/>
              <a:t>cloud</a:t>
            </a:r>
            <a:r>
              <a:rPr sz="3000" spc="-15" dirty="0"/>
              <a:t> </a:t>
            </a:r>
            <a:r>
              <a:rPr sz="3000" spc="85" dirty="0"/>
              <a:t>application</a:t>
            </a:r>
            <a:r>
              <a:rPr sz="3000" spc="-10" dirty="0"/>
              <a:t> </a:t>
            </a:r>
            <a:r>
              <a:rPr sz="3000" spc="110" dirty="0"/>
              <a:t>security</a:t>
            </a:r>
            <a:r>
              <a:rPr sz="3000" spc="-15" dirty="0"/>
              <a:t> </a:t>
            </a:r>
            <a:r>
              <a:rPr sz="3000" spc="105" dirty="0" err="1"/>
              <a:t>threa</a:t>
            </a:r>
            <a:r>
              <a:rPr lang="en-IN" sz="3000" spc="105" dirty="0"/>
              <a:t>t</a:t>
            </a:r>
            <a:r>
              <a:rPr sz="3000" spc="105" dirty="0"/>
              <a:t>s</a:t>
            </a:r>
            <a:endParaRPr sz="3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" y="1595925"/>
            <a:ext cx="8972549" cy="247649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962" y="1235625"/>
            <a:ext cx="8982075" cy="3695700"/>
            <a:chOff x="80962" y="1235625"/>
            <a:chExt cx="8982075" cy="3695700"/>
          </a:xfrm>
        </p:grpSpPr>
        <p:sp>
          <p:nvSpPr>
            <p:cNvPr id="3" name="object 3"/>
            <p:cNvSpPr/>
            <p:nvPr/>
          </p:nvSpPr>
          <p:spPr>
            <a:xfrm>
              <a:off x="492562" y="1260283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799" y="0"/>
                  </a:lnTo>
                </a:path>
              </a:pathLst>
            </a:custGeom>
            <a:ln w="38099">
              <a:solidFill>
                <a:srgbClr val="039B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62" y="1235625"/>
              <a:ext cx="8982074" cy="36956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742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/>
              <a:t>Cloud</a:t>
            </a:r>
            <a:r>
              <a:rPr sz="3000" spc="-15" dirty="0"/>
              <a:t> </a:t>
            </a:r>
            <a:r>
              <a:rPr sz="3000" spc="85" dirty="0"/>
              <a:t>application</a:t>
            </a:r>
            <a:r>
              <a:rPr sz="3000" spc="-10" dirty="0"/>
              <a:t> </a:t>
            </a:r>
            <a:r>
              <a:rPr sz="3000" spc="110" dirty="0"/>
              <a:t>security</a:t>
            </a:r>
            <a:r>
              <a:rPr sz="3000" spc="-15" dirty="0"/>
              <a:t> </a:t>
            </a:r>
            <a:r>
              <a:rPr sz="3000" spc="20" dirty="0"/>
              <a:t>-How</a:t>
            </a:r>
            <a:r>
              <a:rPr sz="3000" spc="-5" dirty="0"/>
              <a:t> </a:t>
            </a:r>
            <a:r>
              <a:rPr sz="3000" spc="95" dirty="0"/>
              <a:t>they</a:t>
            </a:r>
            <a:r>
              <a:rPr sz="3000" spc="-10" dirty="0"/>
              <a:t> </a:t>
            </a:r>
            <a:r>
              <a:rPr sz="3000" spc="-25" dirty="0"/>
              <a:t>do</a:t>
            </a:r>
            <a:r>
              <a:rPr sz="3000" spc="-10" dirty="0"/>
              <a:t> </a:t>
            </a:r>
            <a:r>
              <a:rPr sz="3000" spc="20" dirty="0"/>
              <a:t>it..</a:t>
            </a:r>
            <a:endParaRPr sz="3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525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/>
              <a:t>Virtual</a:t>
            </a:r>
            <a:r>
              <a:rPr sz="3000" spc="-30" dirty="0"/>
              <a:t> </a:t>
            </a:r>
            <a:r>
              <a:rPr sz="3000" spc="165" dirty="0"/>
              <a:t>machine</a:t>
            </a:r>
            <a:r>
              <a:rPr sz="3000" spc="-30" dirty="0"/>
              <a:t> </a:t>
            </a:r>
            <a:r>
              <a:rPr sz="3000" spc="114" dirty="0"/>
              <a:t>security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1489812"/>
            <a:ext cx="9086849" cy="2505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675144"/>
            <a:ext cx="7738109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30226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  <a:tab pos="2189480" algn="l"/>
              </a:tabLst>
            </a:pP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concerns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how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resources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should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be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protected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	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Software-as-a-Service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(SaaS),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Platform-as-a-Service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(PaaS),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endParaRPr sz="2400">
              <a:latin typeface="Roboto"/>
              <a:cs typeface="Roboto"/>
            </a:endParaRPr>
          </a:p>
          <a:p>
            <a:pPr marL="424815">
              <a:lnSpc>
                <a:spcPct val="100000"/>
              </a:lnSpc>
              <a:spcBef>
                <a:spcPts val="430"/>
              </a:spcBef>
            </a:pPr>
            <a:r>
              <a:rPr sz="2400" spc="-70" dirty="0">
                <a:solidFill>
                  <a:srgbClr val="FFFFFF"/>
                </a:solidFill>
                <a:latin typeface="Roboto"/>
                <a:cs typeface="Roboto"/>
              </a:rPr>
              <a:t>Infrastructure-as-a-Service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(IaaS)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environments</a:t>
            </a:r>
            <a:endParaRPr sz="2400">
              <a:latin typeface="Roboto"/>
              <a:cs typeface="Roboto"/>
            </a:endParaRPr>
          </a:p>
          <a:p>
            <a:pPr marL="424815" marR="508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  <a:tab pos="756920" algn="l"/>
              </a:tabLst>
            </a:pP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It	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offers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“best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practices”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providers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enterprises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moving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computing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space.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504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/>
              <a:t>Virtual</a:t>
            </a:r>
            <a:r>
              <a:rPr sz="3000" spc="-5" dirty="0"/>
              <a:t> </a:t>
            </a:r>
            <a:r>
              <a:rPr sz="3000" spc="165" dirty="0"/>
              <a:t>machine</a:t>
            </a:r>
            <a:r>
              <a:rPr sz="3000" spc="-5" dirty="0"/>
              <a:t> </a:t>
            </a:r>
            <a:r>
              <a:rPr sz="3000" spc="80" dirty="0"/>
              <a:t>security-How</a:t>
            </a:r>
            <a:r>
              <a:rPr sz="3000" spc="-5" dirty="0"/>
              <a:t> </a:t>
            </a:r>
            <a:r>
              <a:rPr sz="3000" spc="80" dirty="0"/>
              <a:t>it</a:t>
            </a:r>
            <a:r>
              <a:rPr sz="3000" spc="-5" dirty="0"/>
              <a:t> </a:t>
            </a:r>
            <a:r>
              <a:rPr sz="3000" spc="150" dirty="0"/>
              <a:t>is</a:t>
            </a:r>
            <a:r>
              <a:rPr sz="3000" spc="-5" dirty="0"/>
              <a:t> </a:t>
            </a:r>
            <a:r>
              <a:rPr sz="3000" spc="45" dirty="0"/>
              <a:t>done.?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581150"/>
            <a:ext cx="8762999" cy="198119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54773"/>
            <a:ext cx="675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70" dirty="0"/>
              <a:t>Virtual</a:t>
            </a:r>
            <a:r>
              <a:rPr sz="2700" spc="-25" dirty="0"/>
              <a:t> </a:t>
            </a:r>
            <a:r>
              <a:rPr sz="2700" spc="150" dirty="0"/>
              <a:t>machine</a:t>
            </a:r>
            <a:r>
              <a:rPr sz="2700" spc="-20" dirty="0"/>
              <a:t> </a:t>
            </a:r>
            <a:r>
              <a:rPr sz="2700" spc="75" dirty="0"/>
              <a:t>security-How</a:t>
            </a:r>
            <a:r>
              <a:rPr sz="2700" spc="-25" dirty="0"/>
              <a:t> </a:t>
            </a:r>
            <a:r>
              <a:rPr sz="2700" spc="75" dirty="0"/>
              <a:t>it</a:t>
            </a:r>
            <a:r>
              <a:rPr sz="2700" spc="-20" dirty="0"/>
              <a:t> </a:t>
            </a:r>
            <a:r>
              <a:rPr sz="2700" spc="135" dirty="0"/>
              <a:t>is</a:t>
            </a:r>
            <a:r>
              <a:rPr sz="2700" spc="-25" dirty="0"/>
              <a:t> </a:t>
            </a:r>
            <a:r>
              <a:rPr sz="2700" spc="40" dirty="0"/>
              <a:t>done.?</a:t>
            </a:r>
            <a:endParaRPr sz="2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1395412"/>
            <a:ext cx="9105899" cy="280987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" y="1241233"/>
            <a:ext cx="8953500" cy="3255010"/>
            <a:chOff x="95250" y="1241233"/>
            <a:chExt cx="8953500" cy="3255010"/>
          </a:xfrm>
        </p:grpSpPr>
        <p:sp>
          <p:nvSpPr>
            <p:cNvPr id="3" name="object 3"/>
            <p:cNvSpPr/>
            <p:nvPr/>
          </p:nvSpPr>
          <p:spPr>
            <a:xfrm>
              <a:off x="492562" y="1260283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799" y="0"/>
                  </a:lnTo>
                </a:path>
              </a:pathLst>
            </a:custGeom>
            <a:ln w="38099">
              <a:solidFill>
                <a:srgbClr val="039B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" y="1267112"/>
              <a:ext cx="8953499" cy="32289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925" y="620503"/>
            <a:ext cx="76314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0" dirty="0"/>
              <a:t>Cyber</a:t>
            </a:r>
            <a:r>
              <a:rPr sz="2700" spc="-10" dirty="0"/>
              <a:t> </a:t>
            </a:r>
            <a:r>
              <a:rPr sz="2700" spc="145" dirty="0"/>
              <a:t>attacks</a:t>
            </a:r>
            <a:r>
              <a:rPr sz="2700" spc="-10" dirty="0"/>
              <a:t> </a:t>
            </a:r>
            <a:r>
              <a:rPr sz="2700" spc="110" dirty="0"/>
              <a:t>that</a:t>
            </a:r>
            <a:r>
              <a:rPr sz="2700" spc="-10" dirty="0"/>
              <a:t> </a:t>
            </a:r>
            <a:r>
              <a:rPr sz="2700" spc="85" dirty="0"/>
              <a:t>are</a:t>
            </a:r>
            <a:r>
              <a:rPr sz="2700" spc="-10" dirty="0"/>
              <a:t> </a:t>
            </a:r>
            <a:r>
              <a:rPr sz="2700" spc="114" dirty="0"/>
              <a:t>speciﬁc</a:t>
            </a:r>
            <a:r>
              <a:rPr sz="2700" spc="-15" dirty="0"/>
              <a:t> </a:t>
            </a:r>
            <a:r>
              <a:rPr sz="2700" spc="25" dirty="0"/>
              <a:t>to</a:t>
            </a:r>
            <a:r>
              <a:rPr sz="2700" spc="-10" dirty="0"/>
              <a:t> </a:t>
            </a:r>
            <a:r>
              <a:rPr sz="2700" spc="45" dirty="0"/>
              <a:t>VM</a:t>
            </a:r>
            <a:r>
              <a:rPr sz="2700" spc="-10" dirty="0"/>
              <a:t> </a:t>
            </a:r>
            <a:r>
              <a:rPr sz="2700" spc="90" dirty="0"/>
              <a:t>migration</a:t>
            </a:r>
            <a:endParaRPr sz="27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" y="409575"/>
            <a:ext cx="8848724" cy="432434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396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/>
              <a:t>Identity</a:t>
            </a:r>
            <a:r>
              <a:rPr sz="3000" spc="-25" dirty="0"/>
              <a:t> </a:t>
            </a:r>
            <a:r>
              <a:rPr sz="3000" spc="160" dirty="0"/>
              <a:t>Access</a:t>
            </a:r>
            <a:r>
              <a:rPr sz="3000" spc="-20" dirty="0"/>
              <a:t> </a:t>
            </a:r>
            <a:r>
              <a:rPr sz="3000" spc="125" dirty="0"/>
              <a:t>Management</a:t>
            </a:r>
            <a:r>
              <a:rPr sz="3000" spc="-20" dirty="0"/>
              <a:t> </a:t>
            </a:r>
            <a:r>
              <a:rPr sz="3000" spc="-25" dirty="0"/>
              <a:t>(IAM)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424" y="1291844"/>
            <a:ext cx="8093709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Identity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access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management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critical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function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every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organization,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fundamental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expectation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SaaS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customers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principle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least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privilege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granted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data.</a:t>
            </a:r>
            <a:endParaRPr sz="2400">
              <a:latin typeface="Roboto"/>
              <a:cs typeface="Roboto"/>
            </a:endParaRPr>
          </a:p>
          <a:p>
            <a:pPr marL="424815" marR="455295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principle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least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privilege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states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only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minimum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access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necessary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perform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operation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should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granted,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access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should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granted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only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minimum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amount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time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necessary.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1495792"/>
            <a:ext cx="808482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04775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advent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services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services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demand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changing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identity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management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landscape.</a:t>
            </a:r>
            <a:endParaRPr sz="2400">
              <a:latin typeface="Roboto"/>
              <a:cs typeface="Roboto"/>
            </a:endParaRPr>
          </a:p>
          <a:p>
            <a:pPr marL="424815" marR="508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Most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current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identity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management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solutions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focused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enterprise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typically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architected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work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very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controlled,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static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environment.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1495792"/>
            <a:ext cx="7896859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environment,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where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offered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on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demand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continuously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evolve,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aspects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current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models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such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trust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assumptions,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privacy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implications,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operational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aspects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authentication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and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authorization,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challenged.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294644"/>
            <a:ext cx="8020684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Meeting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these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challenges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require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balancing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act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SaaS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providers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evaluate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new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models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an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management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processes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Roboto"/>
                <a:cs typeface="Roboto"/>
              </a:rPr>
              <a:t>IAM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provide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end-to-end 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trust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identity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throughout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enterprise.</a:t>
            </a:r>
            <a:endParaRPr sz="2400">
              <a:latin typeface="Roboto"/>
              <a:cs typeface="Roboto"/>
            </a:endParaRPr>
          </a:p>
          <a:p>
            <a:pPr marL="424815" marR="23622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Another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issue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be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ﬁnding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right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balance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between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usability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security.</a:t>
            </a:r>
            <a:endParaRPr sz="2400">
              <a:latin typeface="Roboto"/>
              <a:cs typeface="Roboto"/>
            </a:endParaRPr>
          </a:p>
          <a:p>
            <a:pPr marL="424815" marR="201295" indent="-412750" algn="just">
              <a:lnSpc>
                <a:spcPct val="114999"/>
              </a:lnSpc>
              <a:buFont typeface="Arial MT"/>
              <a:buChar char="●"/>
              <a:tabLst>
                <a:tab pos="425450" algn="l"/>
              </a:tabLst>
            </a:pPr>
            <a:r>
              <a:rPr sz="2400" spc="5" dirty="0">
                <a:solidFill>
                  <a:srgbClr val="FFFFFF"/>
                </a:solidFill>
                <a:latin typeface="Roboto"/>
                <a:cs typeface="Roboto"/>
              </a:rPr>
              <a:t>If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good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balance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 not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achieved,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both business and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groups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may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affected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barriers to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completing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their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support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maintenance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activities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eﬃciently.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517694"/>
            <a:ext cx="8110855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Software-as-a-Service</a:t>
            </a:r>
            <a:r>
              <a:rPr sz="24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model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software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deployment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licensed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as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 service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provided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customers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demand.</a:t>
            </a:r>
            <a:endParaRPr sz="2400">
              <a:latin typeface="Roboto"/>
              <a:cs typeface="Roboto"/>
            </a:endParaRPr>
          </a:p>
          <a:p>
            <a:pPr marL="424815" marR="288290" indent="-412750" algn="just">
              <a:lnSpc>
                <a:spcPct val="114999"/>
              </a:lnSpc>
              <a:buFont typeface="Arial MT"/>
              <a:buChar char="●"/>
              <a:tabLst>
                <a:tab pos="425450" algn="l"/>
              </a:tabLst>
            </a:pPr>
            <a:r>
              <a:rPr sz="2400" spc="-60" dirty="0">
                <a:solidFill>
                  <a:srgbClr val="FFFFFF"/>
                </a:solidFill>
                <a:latin typeface="Roboto"/>
                <a:cs typeface="Roboto"/>
              </a:rPr>
              <a:t>On-demand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licensing and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use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relieves the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customer </a:t>
            </a:r>
            <a:r>
              <a:rPr sz="2400" spc="1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burden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equipping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a device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with every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used.</a:t>
            </a:r>
            <a:endParaRPr sz="2400">
              <a:latin typeface="Roboto"/>
              <a:cs typeface="Roboto"/>
            </a:endParaRPr>
          </a:p>
          <a:p>
            <a:pPr marL="424815" marR="1062990" indent="-412750" algn="just">
              <a:lnSpc>
                <a:spcPct val="114999"/>
              </a:lnSpc>
              <a:buFont typeface="Arial MT"/>
              <a:buChar char="●"/>
              <a:tabLst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Gartner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predicts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30%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new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software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will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delivered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via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SaaS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model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2010.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504568"/>
            <a:ext cx="805180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758825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10" dirty="0">
                <a:solidFill>
                  <a:srgbClr val="FFFFFF"/>
                </a:solidFill>
                <a:latin typeface="Roboto"/>
                <a:cs typeface="Roboto"/>
              </a:rPr>
              <a:t>Platform-as-a-Service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outgrowth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SaaS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delivery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model.</a:t>
            </a:r>
            <a:endParaRPr sz="2400">
              <a:latin typeface="Roboto"/>
              <a:cs typeface="Roboto"/>
            </a:endParaRPr>
          </a:p>
          <a:p>
            <a:pPr marL="424815" marR="5080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PaaS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model,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all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facilities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required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support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complete life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cycle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building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delivering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web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available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developers,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managers,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end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users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entirely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from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Internet,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without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software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downloads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installation.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43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PaaS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sometimes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known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“cloudware.”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24" y="294644"/>
            <a:ext cx="8030845" cy="465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PaaS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offerings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include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workﬂow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facilities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 for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design,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development,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testing,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deployment,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hosting</a:t>
            </a:r>
            <a:endParaRPr sz="2400">
              <a:latin typeface="Roboto"/>
              <a:cs typeface="Roboto"/>
            </a:endParaRPr>
          </a:p>
          <a:p>
            <a:pPr marL="424815" marR="186055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1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well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services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such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team 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collaboration,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web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integration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marshalling,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database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integration,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security,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scalability,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storage,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persistence,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state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management,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versioning, </a:t>
            </a:r>
            <a:r>
              <a:rPr sz="2400" spc="-5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instrumentation,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developer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community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facilitation.</a:t>
            </a:r>
            <a:endParaRPr sz="2400">
              <a:latin typeface="Roboto"/>
              <a:cs typeface="Roboto"/>
            </a:endParaRPr>
          </a:p>
          <a:p>
            <a:pPr marL="424815" marR="17145" indent="-412750">
              <a:lnSpc>
                <a:spcPct val="1149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These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services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provisioned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integrated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solution </a:t>
            </a:r>
            <a:r>
              <a:rPr sz="2400" spc="-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over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web.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1832</Words>
  <Application>Microsoft Office PowerPoint</Application>
  <PresentationFormat>On-screen Show (16:9)</PresentationFormat>
  <Paragraphs>120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PowerPoint Presentation</vt:lpstr>
      <vt:lpstr>PowerPoint Presentation</vt:lpstr>
      <vt:lpstr>Deﬁning cloud security</vt:lpstr>
      <vt:lpstr>Security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security Challenges</vt:lpstr>
      <vt:lpstr>PowerPoint Presentation</vt:lpstr>
      <vt:lpstr>PowerPoint Presentation</vt:lpstr>
      <vt:lpstr>Security-as-a-Service(SECaas)</vt:lpstr>
      <vt:lpstr>PowerPoint Presentation</vt:lpstr>
      <vt:lpstr>Security-as-a-Service Offerings</vt:lpstr>
      <vt:lpstr>PowerPoint Presentation</vt:lpstr>
      <vt:lpstr>PowerPoint Presentation</vt:lpstr>
      <vt:lpstr>Security governance</vt:lpstr>
      <vt:lpstr>PowerPoint Presentation</vt:lpstr>
      <vt:lpstr>Security Governance -principles</vt:lpstr>
      <vt:lpstr>PowerPoint Presentation</vt:lpstr>
      <vt:lpstr>Security Governance-Desired Outcomes</vt:lpstr>
      <vt:lpstr>Security Governance-Desired Outcomes</vt:lpstr>
      <vt:lpstr>Risk management in cloud</vt:lpstr>
      <vt:lpstr>Risk management in cloud</vt:lpstr>
      <vt:lpstr>How it is done..</vt:lpstr>
      <vt:lpstr>How it is done..</vt:lpstr>
      <vt:lpstr>Security Portfolio Management</vt:lpstr>
      <vt:lpstr>PowerPoint Presentation</vt:lpstr>
      <vt:lpstr>Secure Software Development  Life Cycle (SecSDLC)</vt:lpstr>
      <vt:lpstr>PowerPoint Presentation</vt:lpstr>
      <vt:lpstr>PowerPoint Presentation</vt:lpstr>
      <vt:lpstr>PowerPoint Presentation</vt:lpstr>
      <vt:lpstr>Cloud security monitoring-What it is..?</vt:lpstr>
      <vt:lpstr>Challenges of cloud security monitoring</vt:lpstr>
      <vt:lpstr>Challenges of cloud security monitoring</vt:lpstr>
      <vt:lpstr>Security Architecture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security architecture-plan</vt:lpstr>
      <vt:lpstr>PowerPoint Presentation</vt:lpstr>
      <vt:lpstr>The following are cloud security best practices to  mitigate risks to cloud services:</vt:lpstr>
      <vt:lpstr>PowerPoint Presentation</vt:lpstr>
      <vt:lpstr>PowerPoint Presentation</vt:lpstr>
      <vt:lpstr>PowerPoint Presentation</vt:lpstr>
      <vt:lpstr>Data Security</vt:lpstr>
      <vt:lpstr>Data Security challenges in cloud.</vt:lpstr>
      <vt:lpstr>PowerPoint Presentation</vt:lpstr>
      <vt:lpstr>Techniques for protecting data in the cloud</vt:lpstr>
      <vt:lpstr>Common cloud application security threats</vt:lpstr>
      <vt:lpstr>Common cloud application security threats</vt:lpstr>
      <vt:lpstr>Cloud application security -How they do it..</vt:lpstr>
      <vt:lpstr>Virtual machine security</vt:lpstr>
      <vt:lpstr>Virtual machine security-How it is done.?</vt:lpstr>
      <vt:lpstr>Virtual machine security-How it is done.?</vt:lpstr>
      <vt:lpstr>Cyber attacks that are speciﬁc to VM migration</vt:lpstr>
      <vt:lpstr>PowerPoint Presentation</vt:lpstr>
      <vt:lpstr>Identity Access Management (IAM)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EMMANUEL MUNDATHANAM</cp:lastModifiedBy>
  <cp:revision>2</cp:revision>
  <dcterms:created xsi:type="dcterms:W3CDTF">2021-06-09T06:13:12Z</dcterms:created>
  <dcterms:modified xsi:type="dcterms:W3CDTF">2021-06-09T18:01:51Z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