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6" r:id="rId71"/>
    <p:sldId id="327" r:id="rId72"/>
    <p:sldId id="328" r:id="rId73"/>
    <p:sldId id="329" r:id="rId74"/>
    <p:sldId id="330" r:id="rId75"/>
    <p:sldId id="331" r:id="rId76"/>
    <p:sldId id="332" r:id="rId7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presProps" Target="presProps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notesMaster" Target="notesMasters/notesMaster1.xml" /><Relationship Id="rId8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viewProps" Target="viewProp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E4EE2-DE22-4D5A-A0B5-9852AB3F3648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2B49-1236-4259-999C-25A4B2577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9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25C19-7970-4649-A538-B258440A6C0F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74C9C-182D-4979-87E2-8629142B08F8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9793B-0461-44E0-B223-4CE6E0B0EBA8}" type="datetime1">
              <a:rPr lang="en-US" smtClean="0"/>
              <a:t>6/9/2021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D344-BC5C-4707-9600-7B7BACF373BD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BF92-97F4-444B-91BC-09AFB7490F50}" type="datetime1">
              <a:rPr lang="en-US" smtClean="0"/>
              <a:t>6/9/2021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9304" y="-164846"/>
            <a:ext cx="8074659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0106"/>
            <a:ext cx="10358120" cy="3832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59758" y="6373774"/>
            <a:ext cx="3872865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5BE2-C229-43BC-A22A-DCCEE853BBE8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me-page.com/calendar-software.html)" TargetMode="Externa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4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4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dalist.com/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238" y="2050535"/>
            <a:ext cx="5332095" cy="1920239"/>
          </a:xfrm>
          <a:prstGeom prst="rect">
            <a:avLst/>
          </a:prstGeom>
        </p:spPr>
        <p:txBody>
          <a:bodyPr vert="horz" wrap="square" lIns="0" tIns="450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0"/>
              </a:spcBef>
            </a:pPr>
            <a:r>
              <a:rPr sz="6000" spc="-5" dirty="0"/>
              <a:t>Cloud</a:t>
            </a:r>
            <a:r>
              <a:rPr sz="6000" spc="-85" dirty="0"/>
              <a:t> </a:t>
            </a:r>
            <a:r>
              <a:rPr sz="6000" spc="-5" dirty="0"/>
              <a:t>Computing</a:t>
            </a:r>
            <a:endParaRPr sz="6000"/>
          </a:p>
          <a:p>
            <a:pPr marL="3810" algn="ctr">
              <a:lnSpc>
                <a:spcPct val="100000"/>
              </a:lnSpc>
              <a:spcBef>
                <a:spcPts val="1385"/>
              </a:spcBef>
            </a:pPr>
            <a:r>
              <a:rPr sz="2400" spc="-5" dirty="0">
                <a:latin typeface="Calibri"/>
                <a:cs typeface="Calibri"/>
              </a:rPr>
              <a:t>Module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8925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Communicating</a:t>
            </a:r>
            <a:r>
              <a:rPr spc="-2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Across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Community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10013950" cy="38150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17221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Community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make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web-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based</a:t>
            </a:r>
            <a:r>
              <a:rPr sz="2800" spc="-10" dirty="0">
                <a:latin typeface="Times New Roman"/>
                <a:cs typeface="Times New Roman"/>
              </a:rPr>
              <a:t> email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communication.</a:t>
            </a:r>
            <a:endParaRPr sz="2800">
              <a:latin typeface="Times New Roman"/>
              <a:cs typeface="Times New Roman"/>
            </a:endParaRPr>
          </a:p>
          <a:p>
            <a:pPr marL="241300" marR="204470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Popular applications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Gmail,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Yahoo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Mail.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Microsoft Live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Hotmail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Advantages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Mails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anywhere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PC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internet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connection.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Mails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always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cloud.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Easy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setup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needs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remember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username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password.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6205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Collaborating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Schedules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7586"/>
            <a:ext cx="10017760" cy="40938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870585" indent="-229235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Times New Roman"/>
                <a:cs typeface="Times New Roman"/>
              </a:rPr>
              <a:t>Lot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 cloud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based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scheduling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applications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available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which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will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collaborate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activities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across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community.</a:t>
            </a:r>
            <a:endParaRPr sz="26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Times New Roman"/>
                <a:cs typeface="Times New Roman"/>
              </a:rPr>
              <a:t>Some common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scheduling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activities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are: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ts val="3110"/>
              </a:lnSpc>
              <a:spcBef>
                <a:spcPts val="37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Sports</a:t>
            </a:r>
            <a:r>
              <a:rPr sz="26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Team</a:t>
            </a:r>
            <a:r>
              <a:rPr sz="26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Scheduling</a:t>
            </a:r>
            <a:endParaRPr sz="26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62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imes New Roman"/>
                <a:cs typeface="Times New Roman"/>
              </a:rPr>
              <a:t>Deals with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scheduling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activities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5" dirty="0">
                <a:latin typeface="Times New Roman"/>
                <a:cs typeface="Times New Roman"/>
              </a:rPr>
              <a:t>a sportsman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athlete.</a:t>
            </a:r>
            <a:endParaRPr sz="22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36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player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different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activities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his/her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practices,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home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game,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away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game,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team</a:t>
            </a:r>
            <a:endParaRPr sz="2200">
              <a:latin typeface="Times New Roman"/>
              <a:cs typeface="Times New Roman"/>
            </a:endParaRPr>
          </a:p>
          <a:p>
            <a:pPr marL="698500">
              <a:lnSpc>
                <a:spcPts val="2365"/>
              </a:lnSpc>
            </a:pPr>
            <a:r>
              <a:rPr sz="2200" spc="-5" dirty="0">
                <a:latin typeface="Times New Roman"/>
                <a:cs typeface="Times New Roman"/>
              </a:rPr>
              <a:t>meeting,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meeting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coach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etc..</a:t>
            </a:r>
            <a:endParaRPr sz="2200">
              <a:latin typeface="Times New Roman"/>
              <a:cs typeface="Times New Roman"/>
            </a:endParaRPr>
          </a:p>
          <a:p>
            <a:pPr marL="698500" marR="816610" lvl="1" indent="-228600">
              <a:lnSpc>
                <a:spcPct val="800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Times New Roman"/>
                <a:cs typeface="Times New Roman"/>
              </a:rPr>
              <a:t>Some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commonly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applications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Google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Calendar,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Yahoo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Calendar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CalendarHub.</a:t>
            </a:r>
            <a:endParaRPr sz="2200">
              <a:latin typeface="Times New Roman"/>
              <a:cs typeface="Times New Roman"/>
            </a:endParaRPr>
          </a:p>
          <a:p>
            <a:pPr marL="698500" marR="394335" lvl="1" indent="-228600">
              <a:lnSpc>
                <a:spcPts val="2110"/>
              </a:lnSpc>
              <a:spcBef>
                <a:spcPts val="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sports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dedicated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scheduling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application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gives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more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feature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like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complete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schedule,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player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profile, box scores etc..</a:t>
            </a:r>
            <a:endParaRPr sz="22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64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imes New Roman"/>
                <a:cs typeface="Times New Roman"/>
              </a:rPr>
              <a:t>E.g., League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Athletics,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League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Lineup,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Team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Snap.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6205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Collaborating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Schedules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6815"/>
            <a:ext cx="10094595" cy="36226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40"/>
              </a:spcBef>
              <a:buAutoNum type="alphaLcParenR" startAt="2"/>
              <a:tabLst>
                <a:tab pos="527685" algn="l"/>
                <a:tab pos="528320" algn="l"/>
              </a:tabLst>
            </a:pP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School</a:t>
            </a:r>
            <a:r>
              <a:rPr sz="26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Schedules</a:t>
            </a:r>
            <a:endParaRPr sz="26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Keeps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school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activities.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Activities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homework,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assignment,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school-wide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5" dirty="0">
                <a:latin typeface="Times New Roman"/>
                <a:cs typeface="Times New Roman"/>
              </a:rPr>
              <a:t>Teacher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easily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post events,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assignments,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homework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Students,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parents,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teachers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keep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activities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location.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75"/>
              </a:spcBef>
              <a:buAutoNum type="alphaLcParenR" startAt="2"/>
              <a:tabLst>
                <a:tab pos="469900" algn="l"/>
                <a:tab pos="470534" algn="l"/>
              </a:tabLst>
            </a:pP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Community</a:t>
            </a:r>
            <a:r>
              <a:rPr sz="26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Group</a:t>
            </a:r>
            <a:r>
              <a:rPr sz="26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Schedules</a:t>
            </a:r>
            <a:endParaRPr sz="26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Keep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activities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belonging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community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group.</a:t>
            </a:r>
            <a:endParaRPr sz="24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Activities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announcement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meeting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local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school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board,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practice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sess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community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theatre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6205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Collaborating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Schedules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6815"/>
            <a:ext cx="9926955" cy="26841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40"/>
              </a:spcBef>
              <a:buAutoNum type="alphaLcParenR" startAt="4"/>
              <a:tabLst>
                <a:tab pos="527685" algn="l"/>
                <a:tab pos="528320" algn="l"/>
              </a:tabLst>
            </a:pP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Event</a:t>
            </a:r>
            <a:r>
              <a:rPr sz="26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Schedules</a:t>
            </a:r>
            <a:r>
              <a:rPr sz="26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6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Management</a:t>
            </a:r>
            <a:endParaRPr sz="26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740"/>
              </a:lnSpc>
              <a:spcBef>
                <a:spcPts val="22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-5" dirty="0">
                <a:latin typeface="Times New Roman"/>
                <a:cs typeface="Times New Roman"/>
              </a:rPr>
              <a:t> application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used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post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schedule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public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ts val="2740"/>
              </a:lnSpc>
            </a:pPr>
            <a:r>
              <a:rPr sz="2400" spc="-20" dirty="0">
                <a:latin typeface="Times New Roman"/>
                <a:cs typeface="Times New Roman"/>
              </a:rPr>
              <a:t>community.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example,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Zvents</a:t>
            </a:r>
            <a:r>
              <a:rPr sz="2400" spc="-5" dirty="0">
                <a:latin typeface="Times New Roman"/>
                <a:cs typeface="Times New Roman"/>
              </a:rPr>
              <a:t>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web </a:t>
            </a:r>
            <a:r>
              <a:rPr sz="2400" dirty="0">
                <a:latin typeface="Times New Roman"/>
                <a:cs typeface="Times New Roman"/>
              </a:rPr>
              <a:t>search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engine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Details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uploaded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Zvent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735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Members </a:t>
            </a:r>
            <a:r>
              <a:rPr sz="2400" dirty="0">
                <a:latin typeface="Times New Roman"/>
                <a:cs typeface="Times New Roman"/>
              </a:rPr>
              <a:t>of 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view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community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date.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9912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Collaborating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 Group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 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9984105" cy="38239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Group projects and events </a:t>
            </a:r>
            <a:r>
              <a:rPr sz="2800" dirty="0">
                <a:latin typeface="Times New Roman"/>
                <a:cs typeface="Times New Roman"/>
              </a:rPr>
              <a:t>involves </a:t>
            </a:r>
            <a:r>
              <a:rPr sz="2800" spc="-5" dirty="0">
                <a:latin typeface="Times New Roman"/>
                <a:cs typeface="Times New Roman"/>
              </a:rPr>
              <a:t>various activities which needs 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 co-ordinated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collaborated.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5" dirty="0">
                <a:latin typeface="Times New Roman"/>
                <a:cs typeface="Times New Roman"/>
              </a:rPr>
              <a:t> be achieved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help of </a:t>
            </a:r>
            <a:r>
              <a:rPr sz="2800" dirty="0">
                <a:latin typeface="Times New Roman"/>
                <a:cs typeface="Times New Roman"/>
              </a:rPr>
              <a:t>cloud.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660"/>
              </a:spcBef>
              <a:buFont typeface="Wingdings"/>
              <a:buChar char=""/>
              <a:tabLst>
                <a:tab pos="383540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Collaborating</a:t>
            </a:r>
            <a:r>
              <a:rPr sz="28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</a:t>
            </a:r>
            <a:r>
              <a:rPr sz="28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To-Do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Deals 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simple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members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belonging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40" dirty="0">
                <a:latin typeface="Times New Roman"/>
                <a:cs typeface="Times New Roman"/>
              </a:rPr>
              <a:t>Tasks</a:t>
            </a:r>
            <a:r>
              <a:rPr sz="2400" dirty="0">
                <a:latin typeface="Times New Roman"/>
                <a:cs typeface="Times New Roman"/>
              </a:rPr>
              <a:t> 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off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completed.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connectivity.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E.g.,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Bla-Bla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Tudu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Ta-da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Voo2do,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Remember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Milk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9912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Collaborating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 Group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 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89"/>
            <a:ext cx="10117455" cy="4001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indent="-283210">
              <a:lnSpc>
                <a:spcPts val="3329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Collaborating</a:t>
            </a:r>
            <a:r>
              <a:rPr sz="28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</a:t>
            </a:r>
            <a:r>
              <a:rPr sz="28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Task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81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Manage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complex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80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Manage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pieces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project.</a:t>
            </a:r>
            <a:endParaRPr sz="2400">
              <a:latin typeface="Times New Roman"/>
              <a:cs typeface="Times New Roman"/>
            </a:endParaRPr>
          </a:p>
          <a:p>
            <a:pPr marL="698500" marR="131445" lvl="1" indent="-228600">
              <a:lnSpc>
                <a:spcPts val="2300"/>
              </a:lnSpc>
              <a:spcBef>
                <a:spcPts val="52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Breakdown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assign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 </a:t>
            </a:r>
            <a:r>
              <a:rPr sz="2400" spc="-10" dirty="0">
                <a:latin typeface="Times New Roman"/>
                <a:cs typeface="Times New Roman"/>
              </a:rPr>
              <a:t>member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date.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79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Respective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members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84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E.g.,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HiTask,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Basecamp, </a:t>
            </a:r>
            <a:r>
              <a:rPr sz="2400" dirty="0">
                <a:latin typeface="Times New Roman"/>
                <a:cs typeface="Times New Roman"/>
              </a:rPr>
              <a:t>Zoho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Planner.</a:t>
            </a:r>
            <a:endParaRPr sz="2400">
              <a:latin typeface="Times New Roman"/>
              <a:cs typeface="Times New Roman"/>
            </a:endParaRPr>
          </a:p>
          <a:p>
            <a:pPr marL="295275" indent="-283210">
              <a:lnSpc>
                <a:spcPts val="3325"/>
              </a:lnSpc>
              <a:spcBef>
                <a:spcPts val="32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Collaborating</a:t>
            </a:r>
            <a:r>
              <a:rPr sz="28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Event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81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Manage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conferences.</a:t>
            </a:r>
            <a:endParaRPr sz="24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2300"/>
              </a:lnSpc>
              <a:spcBef>
                <a:spcPts val="52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Unlike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Task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focus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attendees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registration,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 </a:t>
            </a:r>
            <a:r>
              <a:rPr sz="2400" spc="-5" dirty="0">
                <a:latin typeface="Times New Roman"/>
                <a:cs typeface="Times New Roman"/>
              </a:rPr>
              <a:t>marketing,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ticket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sales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9912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Collaborating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 Group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 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6354"/>
            <a:ext cx="10280015" cy="43072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98500" marR="144145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imes New Roman"/>
                <a:cs typeface="Times New Roman"/>
              </a:rPr>
              <a:t>Modules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event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registration,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online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payment,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request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hotel,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airline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flights,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status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attendees.</a:t>
            </a:r>
            <a:endParaRPr sz="22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accessed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via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PC,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notebooks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smartphones.</a:t>
            </a:r>
            <a:endParaRPr sz="22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imes New Roman"/>
                <a:cs typeface="Times New Roman"/>
              </a:rPr>
              <a:t>E.g., Cvent,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Regonline,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ViewCentral.</a:t>
            </a:r>
            <a:endParaRPr sz="2200">
              <a:latin typeface="Times New Roman"/>
              <a:cs typeface="Times New Roman"/>
            </a:endParaRPr>
          </a:p>
          <a:p>
            <a:pPr marL="275590" indent="-263525">
              <a:lnSpc>
                <a:spcPct val="100000"/>
              </a:lnSpc>
              <a:spcBef>
                <a:spcPts val="680"/>
              </a:spcBef>
              <a:buSzPct val="96153"/>
              <a:buFont typeface="Wingdings"/>
              <a:buChar char=""/>
              <a:tabLst>
                <a:tab pos="276225" algn="l"/>
              </a:tabLst>
            </a:pP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Collaborating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</a:t>
            </a:r>
            <a:r>
              <a:rPr sz="26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Event</a:t>
            </a:r>
            <a:r>
              <a:rPr sz="26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Marketing</a:t>
            </a:r>
            <a:endParaRPr sz="26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imes New Roman"/>
                <a:cs typeface="Times New Roman"/>
              </a:rPr>
              <a:t>Provide means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market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community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event.</a:t>
            </a:r>
            <a:endParaRPr sz="2200">
              <a:latin typeface="Times New Roman"/>
              <a:cs typeface="Times New Roman"/>
            </a:endParaRPr>
          </a:p>
          <a:p>
            <a:pPr marL="698500" marR="29209" lvl="1" indent="-228600">
              <a:lnSpc>
                <a:spcPts val="238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 Google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Docs,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Zvent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create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share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details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contact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list.</a:t>
            </a:r>
            <a:endParaRPr sz="22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imes New Roman"/>
                <a:cs typeface="Times New Roman"/>
              </a:rPr>
              <a:t>Social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Networking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Sites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like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Facebook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promote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creating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groups.</a:t>
            </a:r>
            <a:endParaRPr sz="22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imes New Roman"/>
                <a:cs typeface="Times New Roman"/>
              </a:rPr>
              <a:t>Creating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website mentioning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details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event.</a:t>
            </a:r>
            <a:endParaRPr sz="22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51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Times New Roman"/>
                <a:cs typeface="Times New Roman"/>
              </a:rPr>
              <a:t>Sharing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photos</a:t>
            </a:r>
            <a:r>
              <a:rPr sz="2200" spc="-5" dirty="0">
                <a:latin typeface="Times New Roman"/>
                <a:cs typeface="Times New Roman"/>
              </a:rPr>
              <a:t> 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event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community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members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web-based </a:t>
            </a:r>
            <a:r>
              <a:rPr sz="2200" spc="-5" dirty="0">
                <a:latin typeface="Times New Roman"/>
                <a:cs typeface="Times New Roman"/>
              </a:rPr>
              <a:t>applications</a:t>
            </a:r>
            <a:endParaRPr sz="2200">
              <a:latin typeface="Times New Roman"/>
              <a:cs typeface="Times New Roman"/>
            </a:endParaRPr>
          </a:p>
          <a:p>
            <a:pPr marL="698500">
              <a:lnSpc>
                <a:spcPts val="2510"/>
              </a:lnSpc>
            </a:pPr>
            <a:r>
              <a:rPr sz="2200" spc="-5" dirty="0">
                <a:latin typeface="Times New Roman"/>
                <a:cs typeface="Times New Roman"/>
              </a:rPr>
              <a:t>like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Flickr.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9912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Collaborating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 Group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 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0106"/>
            <a:ext cx="10229850" cy="38322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36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Collaborating</a:t>
            </a:r>
            <a:r>
              <a:rPr sz="28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Budgets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involved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events.</a:t>
            </a:r>
            <a:endParaRPr sz="2400">
              <a:latin typeface="Times New Roman"/>
              <a:cs typeface="Times New Roman"/>
            </a:endParaRPr>
          </a:p>
          <a:p>
            <a:pPr marL="698500" marR="66040" lvl="1" indent="-228600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9135" algn="l"/>
                <a:tab pos="3683000" algn="l"/>
              </a:tabLst>
            </a:pPr>
            <a:r>
              <a:rPr sz="2400" dirty="0">
                <a:latin typeface="Times New Roman"/>
                <a:cs typeface="Times New Roman"/>
              </a:rPr>
              <a:t>Manage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budgets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	</a:t>
            </a:r>
            <a:r>
              <a:rPr sz="2400" spc="-5" dirty="0">
                <a:latin typeface="Times New Roman"/>
                <a:cs typeface="Times New Roman"/>
              </a:rPr>
              <a:t>making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web-based</a:t>
            </a:r>
            <a:r>
              <a:rPr sz="2400" spc="-5" dirty="0">
                <a:latin typeface="Times New Roman"/>
                <a:cs typeface="Times New Roman"/>
              </a:rPr>
              <a:t> application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Google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Spreadsheets.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larger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event,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Saleforce.com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735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module</a:t>
            </a:r>
            <a:r>
              <a:rPr sz="2400" dirty="0">
                <a:latin typeface="Times New Roman"/>
                <a:cs typeface="Times New Roman"/>
              </a:rPr>
              <a:t> or function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co-ordinators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expenditure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financial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records.</a:t>
            </a:r>
            <a:endParaRPr sz="2400">
              <a:latin typeface="Times New Roman"/>
              <a:cs typeface="Times New Roman"/>
            </a:endParaRPr>
          </a:p>
          <a:p>
            <a:pPr marL="698500" marR="363220" lvl="1" indent="-228600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60" dirty="0">
                <a:latin typeface="Times New Roman"/>
                <a:cs typeface="Times New Roman"/>
              </a:rPr>
              <a:t>Top </a:t>
            </a:r>
            <a:r>
              <a:rPr sz="2400" spc="-5" dirty="0">
                <a:latin typeface="Times New Roman"/>
                <a:cs typeface="Times New Roman"/>
              </a:rPr>
              <a:t>management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review </a:t>
            </a:r>
            <a:r>
              <a:rPr sz="2400" dirty="0">
                <a:latin typeface="Times New Roman"/>
                <a:cs typeface="Times New Roman"/>
              </a:rPr>
              <a:t>these budgets and any changes </a:t>
            </a:r>
            <a:r>
              <a:rPr sz="2400" spc="-5" dirty="0">
                <a:latin typeface="Times New Roman"/>
                <a:cs typeface="Times New Roman"/>
              </a:rPr>
              <a:t>made </a:t>
            </a:r>
            <a:r>
              <a:rPr sz="2400" dirty="0">
                <a:latin typeface="Times New Roman"/>
                <a:cs typeface="Times New Roman"/>
              </a:rPr>
              <a:t>to this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automatically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seen by added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 multiple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8820" y="2511933"/>
            <a:ext cx="66713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3110" algn="l"/>
                <a:tab pos="4076700" algn="l"/>
              </a:tabLst>
            </a:pPr>
            <a:r>
              <a:rPr sz="6000" spc="-5" dirty="0">
                <a:latin typeface="Times New Roman"/>
                <a:cs typeface="Times New Roman"/>
              </a:rPr>
              <a:t>Using	Cloud	Services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0"/>
            <a:ext cx="78936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Exploring</a:t>
            </a:r>
            <a:r>
              <a:rPr sz="4000" dirty="0"/>
              <a:t> </a:t>
            </a:r>
            <a:r>
              <a:rPr sz="4000" spc="-10" dirty="0"/>
              <a:t>Online</a:t>
            </a:r>
            <a:r>
              <a:rPr sz="4000" dirty="0"/>
              <a:t> </a:t>
            </a:r>
            <a:r>
              <a:rPr sz="4000" spc="-10" dirty="0"/>
              <a:t>Calendar Applications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616356"/>
            <a:ext cx="11974195" cy="5742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today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embraced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keeping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schedules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PCs.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old-fashioned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wall-hanging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calendar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dead,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1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it’s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just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it’s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lot easier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track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appointments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electronically;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computer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busywork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you.</a:t>
            </a:r>
            <a:endParaRPr sz="2400">
              <a:latin typeface="Calibri"/>
              <a:cs typeface="Calibri"/>
            </a:endParaRPr>
          </a:p>
          <a:p>
            <a:pPr marL="241300" marR="16510" indent="-228600">
              <a:lnSpc>
                <a:spcPts val="269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problem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however,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calendar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software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(such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as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Microsoft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Outlook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Windows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Calendar)</a:t>
            </a:r>
            <a:r>
              <a:rPr sz="2800" b="1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appointments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have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 reside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single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computer.</a:t>
            </a:r>
            <a:endParaRPr sz="2800">
              <a:latin typeface="Calibri"/>
              <a:cs typeface="Calibri"/>
            </a:endParaRPr>
          </a:p>
          <a:p>
            <a:pPr marL="698500" marR="13970" lvl="1" indent="-228600">
              <a:lnSpc>
                <a:spcPct val="8000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20" dirty="0">
                <a:latin typeface="Calibri"/>
                <a:cs typeface="Calibri"/>
              </a:rPr>
              <a:t>keep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personal </a:t>
            </a:r>
            <a:r>
              <a:rPr sz="2400" spc="-5" dirty="0">
                <a:latin typeface="Calibri"/>
                <a:cs typeface="Calibri"/>
              </a:rPr>
              <a:t>calendar on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home </a:t>
            </a:r>
            <a:r>
              <a:rPr sz="2400" dirty="0">
                <a:latin typeface="Calibri"/>
                <a:cs typeface="Calibri"/>
              </a:rPr>
              <a:t>PC,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can’t </a:t>
            </a:r>
            <a:r>
              <a:rPr sz="2400" spc="-20" dirty="0">
                <a:latin typeface="Calibri"/>
                <a:cs typeface="Calibri"/>
              </a:rPr>
              <a:t>reference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0" dirty="0">
                <a:latin typeface="Calibri"/>
                <a:cs typeface="Calibri"/>
              </a:rPr>
              <a:t>work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you’re</a:t>
            </a:r>
            <a:r>
              <a:rPr sz="2400" spc="-15" dirty="0">
                <a:latin typeface="Calibri"/>
                <a:cs typeface="Calibri"/>
              </a:rPr>
              <a:t> traveling.</a:t>
            </a:r>
            <a:endParaRPr sz="2400">
              <a:latin typeface="Calibri"/>
              <a:cs typeface="Calibri"/>
            </a:endParaRPr>
          </a:p>
          <a:p>
            <a:pPr marL="698500" marR="133985" lvl="1" indent="-228600">
              <a:lnSpc>
                <a:spcPct val="80000"/>
              </a:lnSpc>
              <a:spcBef>
                <a:spcPts val="49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So,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instead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using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that’s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wedded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35" dirty="0">
                <a:latin typeface="Calibri"/>
                <a:cs typeface="Calibri"/>
              </a:rPr>
              <a:t>computer,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moving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web-based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calendars.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9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web-based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calendar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service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stores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your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calendars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Internet</a:t>
            </a:r>
            <a:r>
              <a:rPr sz="2800" spc="-15" dirty="0">
                <a:latin typeface="Calibri"/>
                <a:cs typeface="Calibri"/>
              </a:rPr>
              <a:t>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accessed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connection.</a:t>
            </a:r>
            <a:endParaRPr sz="2800">
              <a:latin typeface="Calibri"/>
              <a:cs typeface="Calibri"/>
            </a:endParaRPr>
          </a:p>
          <a:p>
            <a:pPr marL="241300" marR="414655" indent="-228600">
              <a:lnSpc>
                <a:spcPts val="269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Web-based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calendars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also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extremely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easy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share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with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other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users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any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location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great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for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collaborative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projects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426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Cloud</a:t>
            </a:r>
            <a:r>
              <a:rPr spc="-10" dirty="0"/>
              <a:t> </a:t>
            </a:r>
            <a:r>
              <a:rPr spc="-5" dirty="0"/>
              <a:t>Computing Computing</a:t>
            </a:r>
            <a:r>
              <a:rPr spc="4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114" dirty="0"/>
              <a:t>Text</a:t>
            </a:r>
            <a:r>
              <a:rPr dirty="0"/>
              <a:t> </a:t>
            </a:r>
            <a:r>
              <a:rPr spc="-15" dirty="0"/>
              <a:t>Books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49044"/>
            <a:ext cx="10227945" cy="39535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226060" indent="-229235">
              <a:lnSpc>
                <a:spcPct val="90400"/>
              </a:lnSpc>
              <a:spcBef>
                <a:spcPts val="47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spc="-5" dirty="0">
                <a:latin typeface="Calibri"/>
                <a:cs typeface="Calibri"/>
              </a:rPr>
              <a:t>Modules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1 </a:t>
            </a:r>
            <a:r>
              <a:rPr sz="3200" b="1" spc="-15" dirty="0">
                <a:latin typeface="Calibri"/>
                <a:cs typeface="Calibri"/>
              </a:rPr>
              <a:t>to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4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Kai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Hwang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Geoffrey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 </a:t>
            </a:r>
            <a:r>
              <a:rPr sz="2800" spc="-30" dirty="0">
                <a:latin typeface="Calibri"/>
                <a:cs typeface="Calibri"/>
              </a:rPr>
              <a:t>Fox,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Jack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 </a:t>
            </a:r>
            <a:r>
              <a:rPr sz="2800" spc="-20" dirty="0">
                <a:latin typeface="Calibri"/>
                <a:cs typeface="Calibri"/>
              </a:rPr>
              <a:t>Dongarra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“Distributed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Cloud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Computing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Parallel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Things”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Morgan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Kaufmann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Publishers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2012.</a:t>
            </a:r>
            <a:endParaRPr sz="2800">
              <a:latin typeface="Calibri"/>
              <a:cs typeface="Calibri"/>
            </a:endParaRPr>
          </a:p>
          <a:p>
            <a:pPr marL="241300" marR="561340" indent="-229235" algn="just">
              <a:lnSpc>
                <a:spcPct val="90600"/>
              </a:lnSpc>
              <a:spcBef>
                <a:spcPts val="95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spc="-5" dirty="0">
                <a:latin typeface="Calibri"/>
                <a:cs typeface="Calibri"/>
              </a:rPr>
              <a:t>Module </a:t>
            </a:r>
            <a:r>
              <a:rPr sz="3200" b="1" dirty="0">
                <a:latin typeface="Calibri"/>
                <a:cs typeface="Calibri"/>
              </a:rPr>
              <a:t>5 </a:t>
            </a:r>
            <a:r>
              <a:rPr sz="2800" spc="-5" dirty="0">
                <a:latin typeface="Calibri"/>
                <a:cs typeface="Calibri"/>
              </a:rPr>
              <a:t>– John W </a:t>
            </a:r>
            <a:r>
              <a:rPr sz="2800" spc="-10" dirty="0">
                <a:latin typeface="Calibri"/>
                <a:cs typeface="Calibri"/>
              </a:rPr>
              <a:t>Rittinghouse </a:t>
            </a:r>
            <a:r>
              <a:rPr sz="2800" spc="-5" dirty="0">
                <a:latin typeface="Calibri"/>
                <a:cs typeface="Calibri"/>
              </a:rPr>
              <a:t>and James F Ransome , </a:t>
            </a:r>
            <a:r>
              <a:rPr sz="2800" spc="-10" dirty="0">
                <a:latin typeface="Calibri"/>
                <a:cs typeface="Calibri"/>
              </a:rPr>
              <a:t>“Cloud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Computing: Implementation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10" dirty="0">
                <a:latin typeface="Calibri"/>
                <a:cs typeface="Calibri"/>
              </a:rPr>
              <a:t>Management </a:t>
            </a:r>
            <a:r>
              <a:rPr sz="2800" spc="-5" dirty="0">
                <a:latin typeface="Calibri"/>
                <a:cs typeface="Calibri"/>
              </a:rPr>
              <a:t>– and </a:t>
            </a:r>
            <a:r>
              <a:rPr sz="2800" spc="-30" dirty="0">
                <a:latin typeface="Calibri"/>
                <a:cs typeface="Calibri"/>
              </a:rPr>
              <a:t>Security”, </a:t>
            </a:r>
            <a:r>
              <a:rPr sz="2800" spc="-15" dirty="0">
                <a:latin typeface="Calibri"/>
                <a:cs typeface="Calibri"/>
              </a:rPr>
              <a:t>CRC </a:t>
            </a:r>
            <a:r>
              <a:rPr sz="2800" spc="-10" dirty="0">
                <a:latin typeface="Calibri"/>
                <a:cs typeface="Calibri"/>
              </a:rPr>
              <a:t> Press,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2010.</a:t>
            </a:r>
            <a:endParaRPr sz="2800">
              <a:latin typeface="Calibri"/>
              <a:cs typeface="Calibri"/>
            </a:endParaRPr>
          </a:p>
          <a:p>
            <a:pPr marL="241300" indent="-229235" algn="just">
              <a:lnSpc>
                <a:spcPts val="3685"/>
              </a:lnSpc>
              <a:spcBef>
                <a:spcPts val="58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spc="-5" dirty="0">
                <a:latin typeface="Calibri"/>
                <a:cs typeface="Calibri"/>
              </a:rPr>
              <a:t>Module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6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Michael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Miller,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“Cloud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Computing: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Web-Based</a:t>
            </a:r>
            <a:endParaRPr sz="2800">
              <a:latin typeface="Calibri"/>
              <a:cs typeface="Calibri"/>
            </a:endParaRPr>
          </a:p>
          <a:p>
            <a:pPr marL="241300" marR="5080">
              <a:lnSpc>
                <a:spcPts val="3030"/>
              </a:lnSpc>
              <a:spcBef>
                <a:spcPts val="220"/>
              </a:spcBef>
            </a:pP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Way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You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Work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Collaborate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Online”,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Education,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2009.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0"/>
            <a:ext cx="78936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Exploring</a:t>
            </a:r>
            <a:r>
              <a:rPr sz="4000" dirty="0"/>
              <a:t> </a:t>
            </a:r>
            <a:r>
              <a:rPr sz="4000" spc="-10" dirty="0"/>
              <a:t>Online</a:t>
            </a:r>
            <a:r>
              <a:rPr sz="4000" dirty="0"/>
              <a:t> </a:t>
            </a:r>
            <a:r>
              <a:rPr sz="4000" spc="-10" dirty="0"/>
              <a:t>Calendar Applications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538393"/>
            <a:ext cx="12015470" cy="319151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Google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Calendar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2735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web-based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 </a:t>
            </a:r>
            <a:r>
              <a:rPr sz="2400" spc="-45" dirty="0">
                <a:latin typeface="Calibri"/>
                <a:cs typeface="Calibri"/>
              </a:rPr>
              <a:t>today,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doubt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association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web’s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most-used search </a:t>
            </a:r>
            <a:r>
              <a:rPr sz="2400" dirty="0">
                <a:latin typeface="Calibri"/>
                <a:cs typeface="Calibri"/>
              </a:rPr>
              <a:t>engine, is</a:t>
            </a:r>
            <a:r>
              <a:rPr sz="2400" spc="-5" dirty="0">
                <a:latin typeface="Calibri"/>
                <a:cs typeface="Calibri"/>
              </a:rPr>
              <a:t> Google Calendar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(calendar.google.com).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Google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Calendar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free,</a:t>
            </a:r>
            <a:r>
              <a:rPr sz="2000" dirty="0">
                <a:latin typeface="Calibri"/>
                <a:cs typeface="Calibri"/>
              </a:rPr>
              <a:t> full</a:t>
            </a:r>
            <a:r>
              <a:rPr sz="2000" spc="-10" dirty="0">
                <a:latin typeface="Calibri"/>
                <a:cs typeface="Calibri"/>
              </a:rPr>
              <a:t> featured,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easy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use.</a:t>
            </a:r>
            <a:endParaRPr sz="2000">
              <a:latin typeface="Calibri"/>
              <a:cs typeface="Calibri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" dirty="0">
                <a:latin typeface="Calibri"/>
                <a:cs typeface="Calibri"/>
              </a:rPr>
              <a:t> lets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 </a:t>
            </a:r>
            <a:r>
              <a:rPr sz="2000" spc="-10" dirty="0">
                <a:latin typeface="Calibri"/>
                <a:cs typeface="Calibri"/>
              </a:rPr>
              <a:t>personal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shared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calendars,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tracking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family,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community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schedules.</a:t>
            </a:r>
            <a:endParaRPr sz="2000">
              <a:latin typeface="Calibri"/>
              <a:cs typeface="Calibri"/>
            </a:endParaRPr>
          </a:p>
          <a:p>
            <a:pPr marL="698500" marR="8255" lvl="1" indent="-228600">
              <a:lnSpc>
                <a:spcPts val="2160"/>
              </a:lnSpc>
              <a:spcBef>
                <a:spcPts val="4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Figure </a:t>
            </a:r>
            <a:r>
              <a:rPr sz="2000" dirty="0">
                <a:latin typeface="Calibri"/>
                <a:cs typeface="Calibri"/>
              </a:rPr>
              <a:t>7.1,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Google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Calendar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pretty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every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calendar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you’ve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seen.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appointments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(which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Google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“events”)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calendar,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either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daily,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weekly,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monthly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views.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0652" y="3729903"/>
            <a:ext cx="5007548" cy="30846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0"/>
            <a:ext cx="78936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Exploring</a:t>
            </a:r>
            <a:r>
              <a:rPr sz="4000" dirty="0"/>
              <a:t> </a:t>
            </a:r>
            <a:r>
              <a:rPr sz="4000" spc="-10" dirty="0"/>
              <a:t>Online</a:t>
            </a:r>
            <a:r>
              <a:rPr sz="4000" dirty="0"/>
              <a:t> </a:t>
            </a:r>
            <a:r>
              <a:rPr sz="4000" spc="-10" dirty="0"/>
              <a:t>Calendar Applications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601471"/>
            <a:ext cx="11890375" cy="60326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Google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Calendar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ts val="2775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5" dirty="0">
                <a:latin typeface="Calibri"/>
                <a:cs typeface="Calibri"/>
              </a:rPr>
              <a:t>Types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0" dirty="0">
                <a:latin typeface="Calibri"/>
                <a:cs typeface="Calibri"/>
              </a:rPr>
              <a:t> calendars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Google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Calendar?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ts val="218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b="1" spc="-10" dirty="0">
                <a:latin typeface="Calibri"/>
                <a:cs typeface="Calibri"/>
              </a:rPr>
              <a:t>Personal </a:t>
            </a:r>
            <a:r>
              <a:rPr sz="2000" b="1" spc="-5" dirty="0">
                <a:latin typeface="Calibri"/>
                <a:cs typeface="Calibri"/>
              </a:rPr>
              <a:t>calendars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default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calendar:</a:t>
            </a:r>
          </a:p>
          <a:p>
            <a:pPr marL="698500" marR="736600" lvl="1" indent="-228600">
              <a:lnSpc>
                <a:spcPct val="70000"/>
              </a:lnSpc>
              <a:spcBef>
                <a:spcPts val="6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web-based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calendars,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 </a:t>
            </a:r>
            <a:r>
              <a:rPr sz="2000" spc="-5" dirty="0">
                <a:latin typeface="Calibri"/>
                <a:cs typeface="Calibri"/>
              </a:rPr>
              <a:t>(in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cloud</a:t>
            </a:r>
            <a:r>
              <a:rPr sz="2000" spc="-10" dirty="0">
                <a:latin typeface="Calibri"/>
                <a:cs typeface="Calibri"/>
              </a:rPr>
              <a:t> created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Google’s </a:t>
            </a:r>
            <a:r>
              <a:rPr sz="2000" spc="-5" dirty="0">
                <a:latin typeface="Calibri"/>
                <a:cs typeface="Calibri"/>
              </a:rPr>
              <a:t>own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servers),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own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computer.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ts val="206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calendar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anywhere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world.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ts val="229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Just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Google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Calendar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calendar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there.</a:t>
            </a:r>
            <a:endParaRPr sz="2000" dirty="0">
              <a:latin typeface="Calibri"/>
              <a:cs typeface="Calibri"/>
            </a:endParaRPr>
          </a:p>
          <a:p>
            <a:pPr marL="309880" indent="-297180">
              <a:lnSpc>
                <a:spcPts val="2775"/>
              </a:lnSpc>
              <a:spcBef>
                <a:spcPts val="125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b="1" spc="-5" dirty="0">
                <a:latin typeface="Calibri"/>
                <a:cs typeface="Calibri"/>
              </a:rPr>
              <a:t>Public calendars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web: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ts val="218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calendar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attendees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web.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ts val="229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invitation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easy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invite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others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event—public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5" dirty="0">
                <a:latin typeface="Calibri"/>
                <a:cs typeface="Calibri"/>
              </a:rPr>
              <a:t>private.</a:t>
            </a:r>
            <a:endParaRPr sz="2000" dirty="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b="1" dirty="0">
                <a:latin typeface="Calibri"/>
                <a:cs typeface="Calibri"/>
              </a:rPr>
              <a:t>Friends’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calendars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import</a:t>
            </a:r>
            <a:r>
              <a:rPr sz="2400" spc="-15" dirty="0">
                <a:latin typeface="Calibri"/>
                <a:cs typeface="Calibri"/>
              </a:rPr>
              <a:t> 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Google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pages</a:t>
            </a:r>
            <a:endParaRPr sz="2400" dirty="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b="1" spc="-10" dirty="0">
                <a:latin typeface="Calibri"/>
                <a:cs typeface="Calibri"/>
              </a:rPr>
              <a:t>Holiday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calendars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national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holidays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109347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home,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son’s</a:t>
            </a:r>
            <a:r>
              <a:rPr sz="2400" spc="-5" dirty="0">
                <a:latin typeface="Calibri"/>
                <a:cs typeface="Calibri"/>
              </a:rPr>
              <a:t> soccer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team.	Then </a:t>
            </a:r>
            <a:r>
              <a:rPr sz="2400" spc="-10" dirty="0">
                <a:latin typeface="Calibri"/>
                <a:cs typeface="Calibri"/>
              </a:rPr>
              <a:t>you can </a:t>
            </a:r>
            <a:r>
              <a:rPr sz="2400" spc="-5" dirty="0">
                <a:latin typeface="Calibri"/>
                <a:cs typeface="Calibri"/>
              </a:rPr>
              <a:t>view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your calendars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Google Calendar </a:t>
            </a:r>
            <a:r>
              <a:rPr sz="2400" spc="-10" dirty="0">
                <a:latin typeface="Calibri"/>
                <a:cs typeface="Calibri"/>
              </a:rPr>
              <a:t>page,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color-coded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easy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visibility.</a:t>
            </a:r>
            <a:endParaRPr sz="2400" dirty="0">
              <a:latin typeface="Calibri"/>
              <a:cs typeface="Calibri"/>
            </a:endParaRPr>
          </a:p>
          <a:p>
            <a:pPr marL="241300" marR="654050" indent="-228600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Because </a:t>
            </a:r>
            <a:r>
              <a:rPr sz="2400" spc="-20" dirty="0">
                <a:latin typeface="Calibri"/>
                <a:cs typeface="Calibri"/>
              </a:rPr>
              <a:t>it’s </a:t>
            </a:r>
            <a:r>
              <a:rPr sz="2400" spc="-5" dirty="0">
                <a:latin typeface="Calibri"/>
                <a:cs typeface="Calibri"/>
              </a:rPr>
              <a:t>part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mighty Google empire, Google Calendar </a:t>
            </a:r>
            <a:r>
              <a:rPr sz="2400" spc="-15" dirty="0">
                <a:latin typeface="Calibri"/>
                <a:cs typeface="Calibri"/>
              </a:rPr>
              <a:t>integrates </a:t>
            </a:r>
            <a:r>
              <a:rPr sz="2400" spc="-5" dirty="0">
                <a:latin typeface="Calibri"/>
                <a:cs typeface="Calibri"/>
              </a:rPr>
              <a:t>smoothly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Google’s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Gmail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application.</a:t>
            </a:r>
            <a:endParaRPr sz="2400" dirty="0">
              <a:latin typeface="Calibri"/>
              <a:cs typeface="Calibri"/>
            </a:endParaRPr>
          </a:p>
          <a:p>
            <a:pPr marL="241300" marR="370840" indent="-228600">
              <a:lnSpc>
                <a:spcPct val="703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Google </a:t>
            </a:r>
            <a:r>
              <a:rPr sz="2400" dirty="0">
                <a:latin typeface="Calibri"/>
                <a:cs typeface="Calibri"/>
              </a:rPr>
              <a:t>Calendar </a:t>
            </a:r>
            <a:r>
              <a:rPr sz="2400" spc="-10" dirty="0">
                <a:latin typeface="Calibri"/>
                <a:cs typeface="Calibri"/>
              </a:rPr>
              <a:t>can scan your </a:t>
            </a:r>
            <a:r>
              <a:rPr sz="2400" dirty="0">
                <a:latin typeface="Calibri"/>
                <a:cs typeface="Calibri"/>
              </a:rPr>
              <a:t>email </a:t>
            </a:r>
            <a:r>
              <a:rPr sz="2400" spc="-5" dirty="0">
                <a:latin typeface="Calibri"/>
                <a:cs typeface="Calibri"/>
              </a:rPr>
              <a:t>messages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dates </a:t>
            </a:r>
            <a:r>
              <a:rPr sz="2400" dirty="0">
                <a:latin typeface="Calibri"/>
                <a:cs typeface="Calibri"/>
              </a:rPr>
              <a:t>and times and, with a </a:t>
            </a:r>
            <a:r>
              <a:rPr sz="2400" spc="-25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clicks 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mouse,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lang="en-IN" sz="2400" spc="-15" dirty="0">
                <a:latin typeface="Calibri"/>
                <a:cs typeface="Calibri"/>
              </a:rPr>
              <a:t>create contents based on your Gmail messages.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0"/>
            <a:ext cx="78936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Exploring</a:t>
            </a:r>
            <a:r>
              <a:rPr sz="4000" dirty="0"/>
              <a:t> </a:t>
            </a:r>
            <a:r>
              <a:rPr sz="4000" spc="-10" dirty="0"/>
              <a:t>Online</a:t>
            </a:r>
            <a:r>
              <a:rPr sz="4000" dirty="0"/>
              <a:t> </a:t>
            </a:r>
            <a:r>
              <a:rPr sz="4000" spc="-10" dirty="0"/>
              <a:t>Calendar Applications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563141"/>
            <a:ext cx="11737340" cy="58502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40" dirty="0">
                <a:latin typeface="Calibri"/>
                <a:cs typeface="Calibri"/>
              </a:rPr>
              <a:t>Yahoo!</a:t>
            </a:r>
            <a:r>
              <a:rPr sz="2800" b="1" spc="-10" dirty="0">
                <a:latin typeface="Calibri"/>
                <a:cs typeface="Calibri"/>
              </a:rPr>
              <a:t> Calendar</a:t>
            </a:r>
            <a:endParaRPr sz="2800">
              <a:latin typeface="Calibri"/>
              <a:cs typeface="Calibri"/>
            </a:endParaRPr>
          </a:p>
          <a:p>
            <a:pPr marL="241300" marR="204597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Google </a:t>
            </a:r>
            <a:r>
              <a:rPr sz="2800" spc="-15" dirty="0">
                <a:latin typeface="Calibri"/>
                <a:cs typeface="Calibri"/>
              </a:rPr>
              <a:t>Calendar’s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primary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competitors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Yahoo!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Calendar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(calendar.yahoo.com),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hosted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search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competitor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Yahoo!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web-based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looks,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feels,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functions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quite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similarly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Google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Calendar,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free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anyone 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use.</a:t>
            </a:r>
            <a:endParaRPr sz="2400">
              <a:latin typeface="Calibri"/>
              <a:cs typeface="Calibri"/>
            </a:endParaRPr>
          </a:p>
          <a:p>
            <a:pPr marL="241300" marR="401955" indent="-228600">
              <a:lnSpc>
                <a:spcPts val="3020"/>
              </a:lnSpc>
              <a:spcBef>
                <a:spcPts val="10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subtle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Yahoo!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Calendar,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however,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presence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Task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button.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reflects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Yahoo!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Calendar’s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offering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events.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735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individual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daily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longer-term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tasks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their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dates 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 on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calendar.</a:t>
            </a:r>
            <a:endParaRPr sz="2400">
              <a:latin typeface="Calibri"/>
              <a:cs typeface="Calibri"/>
            </a:endParaRPr>
          </a:p>
          <a:p>
            <a:pPr marL="241300" marR="1736725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share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Yahoo!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calendars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users,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collaborative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environment.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735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Just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Sharing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indicate how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share—no sharing,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view-only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friends, view-only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anyone,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view-only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friends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0"/>
            <a:ext cx="78936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Exploring</a:t>
            </a:r>
            <a:r>
              <a:rPr sz="4000" dirty="0"/>
              <a:t> </a:t>
            </a:r>
            <a:r>
              <a:rPr sz="4000" spc="-10" dirty="0"/>
              <a:t>Online</a:t>
            </a:r>
            <a:r>
              <a:rPr sz="4000" dirty="0"/>
              <a:t> </a:t>
            </a:r>
            <a:r>
              <a:rPr sz="4000" spc="-10" dirty="0"/>
              <a:t>Calendar Applications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648716"/>
            <a:ext cx="266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40" dirty="0">
                <a:latin typeface="Calibri"/>
                <a:cs typeface="Calibri"/>
              </a:rPr>
              <a:t>Yahoo!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Calendar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6" y="1174939"/>
            <a:ext cx="8973883" cy="56830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90338" y="6556654"/>
            <a:ext cx="22110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0"/>
            <a:ext cx="78936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Exploring</a:t>
            </a:r>
            <a:r>
              <a:rPr sz="4000" dirty="0"/>
              <a:t> </a:t>
            </a:r>
            <a:r>
              <a:rPr sz="4000" spc="-10" dirty="0"/>
              <a:t>Online</a:t>
            </a:r>
            <a:r>
              <a:rPr sz="4000" dirty="0"/>
              <a:t> </a:t>
            </a:r>
            <a:r>
              <a:rPr sz="4000" spc="-10" dirty="0"/>
              <a:t>Calendar Applications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567413"/>
            <a:ext cx="11845925" cy="584517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latin typeface="Calibri"/>
                <a:cs typeface="Calibri"/>
              </a:rPr>
              <a:t>Windows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Live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Calendar</a:t>
            </a:r>
            <a:endParaRPr sz="2600">
              <a:latin typeface="Calibri"/>
              <a:cs typeface="Calibri"/>
            </a:endParaRPr>
          </a:p>
          <a:p>
            <a:pPr marL="241300" marR="393065" indent="-228600">
              <a:lnSpc>
                <a:spcPts val="281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Windows </a:t>
            </a:r>
            <a:r>
              <a:rPr sz="2600" spc="-10" dirty="0">
                <a:latin typeface="Calibri"/>
                <a:cs typeface="Calibri"/>
              </a:rPr>
              <a:t>Live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Calendar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(mail.live.com/mail/calendar.aspx)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Microsoft’s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web-based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calendar,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actually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part </a:t>
            </a:r>
            <a:r>
              <a:rPr sz="2600" b="1" dirty="0">
                <a:latin typeface="Calibri"/>
                <a:cs typeface="Calibri"/>
              </a:rPr>
              <a:t>of the Windows </a:t>
            </a:r>
            <a:r>
              <a:rPr sz="2600" b="1" spc="-10" dirty="0">
                <a:latin typeface="Calibri"/>
                <a:cs typeface="Calibri"/>
              </a:rPr>
              <a:t>Live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Hotmail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email </a:t>
            </a:r>
            <a:r>
              <a:rPr sz="2600" b="1" dirty="0">
                <a:latin typeface="Calibri"/>
                <a:cs typeface="Calibri"/>
              </a:rPr>
              <a:t>service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Windows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Calendar</a:t>
            </a:r>
            <a:r>
              <a:rPr sz="2200" spc="-10" dirty="0">
                <a:latin typeface="Calibri"/>
                <a:cs typeface="Calibri"/>
              </a:rPr>
              <a:t> looks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like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both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primary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competitors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(google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Yahoo).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510"/>
              </a:lnSpc>
              <a:spcBef>
                <a:spcPts val="229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offers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tasks,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like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Yahoo!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Calendar,</a:t>
            </a:r>
            <a:r>
              <a:rPr sz="2200" spc="-5" dirty="0">
                <a:latin typeface="Calibri"/>
                <a:cs typeface="Calibri"/>
              </a:rPr>
              <a:t> 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also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lets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schedule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meetings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with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other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calendar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510"/>
              </a:lnSpc>
            </a:pPr>
            <a:r>
              <a:rPr sz="2200" b="1" spc="-10" dirty="0">
                <a:latin typeface="Calibri"/>
                <a:cs typeface="Calibri"/>
              </a:rPr>
              <a:t>Hotmail users.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share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calendars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authorized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users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for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group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collaboration</a:t>
            </a:r>
            <a:r>
              <a:rPr sz="2200" spc="-1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latin typeface="Calibri"/>
                <a:cs typeface="Calibri"/>
              </a:rPr>
              <a:t>Apple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MobileMe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Calendar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25" dirty="0">
                <a:latin typeface="Calibri"/>
                <a:cs typeface="Calibri"/>
              </a:rPr>
              <a:t>Apple’s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MobileMe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(www.me.com)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new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competitor</a:t>
            </a:r>
            <a:r>
              <a:rPr sz="2600" dirty="0">
                <a:latin typeface="Calibri"/>
                <a:cs typeface="Calibri"/>
              </a:rPr>
              <a:t> in the </a:t>
            </a:r>
            <a:r>
              <a:rPr sz="2600" spc="-5" dirty="0">
                <a:latin typeface="Calibri"/>
                <a:cs typeface="Calibri"/>
              </a:rPr>
              <a:t>web-based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apps </a:t>
            </a:r>
            <a:r>
              <a:rPr sz="2600" spc="-15" dirty="0">
                <a:latin typeface="Calibri"/>
                <a:cs typeface="Calibri"/>
              </a:rPr>
              <a:t>market.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includes </a:t>
            </a:r>
            <a:r>
              <a:rPr sz="2200" b="1" spc="-5" dirty="0">
                <a:latin typeface="Calibri"/>
                <a:cs typeface="Calibri"/>
              </a:rPr>
              <a:t>online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mail,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contacts,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and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calendar,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as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well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as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an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online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photo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gallery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and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file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storage</a:t>
            </a:r>
            <a:r>
              <a:rPr sz="2200" spc="-2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698500" marR="807720" lvl="1" indent="-228600">
              <a:lnSpc>
                <a:spcPts val="2380"/>
              </a:lnSpc>
              <a:spcBef>
                <a:spcPts val="5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MobileMe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Calendar is,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course,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web-based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calendar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accessed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any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computer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connected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to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Internet,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Mac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or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Windows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also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Apple’s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iPhone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makes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truly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mobile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calendar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competing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calendars, </a:t>
            </a:r>
            <a:r>
              <a:rPr sz="2200" spc="-15" dirty="0">
                <a:latin typeface="Calibri"/>
                <a:cs typeface="Calibri"/>
              </a:rPr>
              <a:t>you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display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MobileMe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in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daily,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weekly,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or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monthly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modes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60" dirty="0">
                <a:latin typeface="Calibri"/>
                <a:cs typeface="Calibri"/>
              </a:rPr>
              <a:t>You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synchronize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MobileMe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calendars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with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Apple’s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iCal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and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Microsoft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Outlook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354267"/>
            <a:ext cx="12014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calendars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90338" y="6556654"/>
            <a:ext cx="22110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0"/>
            <a:ext cx="78936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Exploring</a:t>
            </a:r>
            <a:r>
              <a:rPr sz="4000" dirty="0"/>
              <a:t> </a:t>
            </a:r>
            <a:r>
              <a:rPr sz="4000" spc="-10" dirty="0"/>
              <a:t>Online</a:t>
            </a:r>
            <a:r>
              <a:rPr sz="4000" dirty="0"/>
              <a:t> </a:t>
            </a:r>
            <a:r>
              <a:rPr sz="4000" spc="-10" dirty="0"/>
              <a:t>Calendar Applications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574996"/>
            <a:ext cx="11864340" cy="59690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5" dirty="0">
                <a:latin typeface="Calibri"/>
                <a:cs typeface="Calibri"/>
              </a:rPr>
              <a:t>AOL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Calendar</a:t>
            </a:r>
            <a:endParaRPr sz="2600" dirty="0">
              <a:latin typeface="Calibri"/>
              <a:cs typeface="Calibri"/>
            </a:endParaRPr>
          </a:p>
          <a:p>
            <a:pPr marL="241300" marR="80010" indent="-228600">
              <a:lnSpc>
                <a:spcPts val="25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America Online </a:t>
            </a:r>
            <a:r>
              <a:rPr sz="2600" dirty="0">
                <a:latin typeface="Calibri"/>
                <a:cs typeface="Calibri"/>
              </a:rPr>
              <a:t>isn’t </a:t>
            </a:r>
            <a:r>
              <a:rPr sz="2600" spc="-10" dirty="0">
                <a:latin typeface="Calibri"/>
                <a:cs typeface="Calibri"/>
              </a:rPr>
              <a:t>quite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powerhouse that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5" dirty="0">
                <a:latin typeface="Calibri"/>
                <a:cs typeface="Calibri"/>
              </a:rPr>
              <a:t>used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be, but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5" dirty="0">
                <a:latin typeface="Calibri"/>
                <a:cs typeface="Calibri"/>
              </a:rPr>
              <a:t>still has </a:t>
            </a:r>
            <a:r>
              <a:rPr sz="2600" dirty="0">
                <a:latin typeface="Calibri"/>
                <a:cs typeface="Calibri"/>
              </a:rPr>
              <a:t>millions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users,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both paid</a:t>
            </a:r>
            <a:r>
              <a:rPr sz="2600" spc="-10" dirty="0">
                <a:latin typeface="Calibri"/>
                <a:cs typeface="Calibri"/>
              </a:rPr>
              <a:t> subscribers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free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web </a:t>
            </a:r>
            <a:r>
              <a:rPr sz="2600" spc="-15" dirty="0">
                <a:latin typeface="Calibri"/>
                <a:cs typeface="Calibri"/>
              </a:rPr>
              <a:t>users.</a:t>
            </a:r>
            <a:endParaRPr sz="2600" dirty="0">
              <a:latin typeface="Calibri"/>
              <a:cs typeface="Calibri"/>
            </a:endParaRPr>
          </a:p>
          <a:p>
            <a:pPr marL="698500" marR="370840" lvl="1" indent="-228600">
              <a:lnSpc>
                <a:spcPct val="80000"/>
              </a:lnSpc>
              <a:spcBef>
                <a:spcPts val="5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20" dirty="0">
                <a:latin typeface="Calibri"/>
                <a:cs typeface="Calibri"/>
              </a:rPr>
              <a:t>Any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AOL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Calendar </a:t>
            </a:r>
            <a:r>
              <a:rPr sz="2200" spc="-20" dirty="0">
                <a:latin typeface="Calibri"/>
                <a:cs typeface="Calibri"/>
              </a:rPr>
              <a:t>(calendar.aol.com),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integrates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with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AOL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Instant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Messenger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(AIM)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service </a:t>
            </a:r>
            <a:r>
              <a:rPr sz="2200" b="1" spc="-15" dirty="0">
                <a:latin typeface="Calibri"/>
                <a:cs typeface="Calibri"/>
              </a:rPr>
              <a:t>for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both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instant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messaging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and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email</a:t>
            </a:r>
            <a:r>
              <a:rPr sz="2200" dirty="0">
                <a:latin typeface="Calibri"/>
                <a:cs typeface="Calibri"/>
              </a:rPr>
              <a:t>.</a:t>
            </a:r>
          </a:p>
          <a:p>
            <a:pPr marL="698500" lvl="1" indent="-228600">
              <a:lnSpc>
                <a:spcPts val="26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competing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calendars, </a:t>
            </a:r>
            <a:r>
              <a:rPr sz="2200" spc="-15" dirty="0">
                <a:latin typeface="Calibri"/>
                <a:cs typeface="Calibri"/>
              </a:rPr>
              <a:t>AOL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Calendar</a:t>
            </a:r>
            <a:r>
              <a:rPr sz="2200" spc="-10" dirty="0">
                <a:latin typeface="Calibri"/>
                <a:cs typeface="Calibri"/>
              </a:rPr>
              <a:t> lets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share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calendars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with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authorized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users</a:t>
            </a:r>
            <a:r>
              <a:rPr sz="2200" spc="-10" dirty="0">
                <a:latin typeface="Calibri"/>
                <a:cs typeface="Calibri"/>
              </a:rPr>
              <a:t>;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62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Calendars</a:t>
            </a:r>
            <a:r>
              <a:rPr sz="2200" spc="-15" dirty="0">
                <a:latin typeface="Calibri"/>
                <a:cs typeface="Calibri"/>
              </a:rPr>
              <a:t> can</a:t>
            </a:r>
            <a:r>
              <a:rPr sz="2200" spc="-5" dirty="0">
                <a:latin typeface="Calibri"/>
                <a:cs typeface="Calibri"/>
              </a:rPr>
              <a:t> 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either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private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or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public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latin typeface="Calibri"/>
                <a:cs typeface="Calibri"/>
              </a:rPr>
              <a:t>CalendarHub</a:t>
            </a:r>
            <a:endParaRPr sz="2600" dirty="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Beyond </a:t>
            </a:r>
            <a:r>
              <a:rPr sz="2600" dirty="0">
                <a:latin typeface="Calibri"/>
                <a:cs typeface="Calibri"/>
              </a:rPr>
              <a:t>Google, </a:t>
            </a:r>
            <a:r>
              <a:rPr sz="2600" spc="-25" dirty="0">
                <a:latin typeface="Calibri"/>
                <a:cs typeface="Calibri"/>
              </a:rPr>
              <a:t>Yahoo!, </a:t>
            </a:r>
            <a:r>
              <a:rPr sz="2600" dirty="0">
                <a:latin typeface="Calibri"/>
                <a:cs typeface="Calibri"/>
              </a:rPr>
              <a:t>Apple, and their ilk, </a:t>
            </a:r>
            <a:r>
              <a:rPr sz="2600" spc="-15" dirty="0">
                <a:latin typeface="Calibri"/>
                <a:cs typeface="Calibri"/>
              </a:rPr>
              <a:t>many </a:t>
            </a:r>
            <a:r>
              <a:rPr sz="2600" spc="-5" dirty="0">
                <a:latin typeface="Calibri"/>
                <a:cs typeface="Calibri"/>
              </a:rPr>
              <a:t>independent sites </a:t>
            </a:r>
            <a:r>
              <a:rPr sz="2600" spc="-20" dirty="0">
                <a:latin typeface="Calibri"/>
                <a:cs typeface="Calibri"/>
              </a:rPr>
              <a:t>offer </a:t>
            </a:r>
            <a:r>
              <a:rPr sz="2600" spc="-5" dirty="0">
                <a:latin typeface="Calibri"/>
                <a:cs typeface="Calibri"/>
              </a:rPr>
              <a:t>full </a:t>
            </a:r>
            <a:r>
              <a:rPr sz="2600" spc="-15" dirty="0">
                <a:latin typeface="Calibri"/>
                <a:cs typeface="Calibri"/>
              </a:rPr>
              <a:t>featured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web-based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calendars.</a:t>
            </a:r>
            <a:endParaRPr sz="2600" dirty="0">
              <a:latin typeface="Calibri"/>
              <a:cs typeface="Calibri"/>
            </a:endParaRPr>
          </a:p>
          <a:p>
            <a:pPr marL="698500" marR="274955" lvl="1" indent="-228600">
              <a:lnSpc>
                <a:spcPct val="8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CalendarHub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offers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features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found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previously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discussed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web-based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calendars—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private/public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calendars,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sharing/collaboration,</a:t>
            </a:r>
            <a:r>
              <a:rPr sz="2200" b="1" spc="8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multiple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calendars,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task-based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to-do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lists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like.</a:t>
            </a:r>
            <a:endParaRPr sz="2200" dirty="0">
              <a:latin typeface="Calibri"/>
              <a:cs typeface="Calibri"/>
            </a:endParaRPr>
          </a:p>
          <a:p>
            <a:pPr marL="698500" marR="25400" lvl="1" indent="-228600">
              <a:lnSpc>
                <a:spcPts val="2110"/>
              </a:lnSpc>
              <a:spcBef>
                <a:spcPts val="4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In addition,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CalendarHub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lets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publish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calendars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on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your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blog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or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website</a:t>
            </a:r>
            <a:r>
              <a:rPr sz="2200" spc="-15" dirty="0">
                <a:latin typeface="Calibri"/>
                <a:cs typeface="Calibri"/>
              </a:rPr>
              <a:t>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makes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great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sites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community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groups,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sports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teams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like.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37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Other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sign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up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receive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email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notification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of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new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events,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or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subscribe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to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RSS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feeds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for</a:t>
            </a:r>
            <a:endParaRPr sz="2200" dirty="0">
              <a:latin typeface="Calibri"/>
              <a:cs typeface="Calibri"/>
            </a:endParaRPr>
          </a:p>
          <a:p>
            <a:pPr marL="698500">
              <a:lnSpc>
                <a:spcPts val="2375"/>
              </a:lnSpc>
            </a:pPr>
            <a:r>
              <a:rPr sz="2200" b="1" spc="-20" dirty="0">
                <a:latin typeface="Calibri"/>
                <a:cs typeface="Calibri"/>
              </a:rPr>
              <a:t>any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calendar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view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spc="-5" dirty="0">
                <a:latin typeface="Calibri"/>
                <a:cs typeface="Calibri"/>
              </a:rPr>
              <a:t> And,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course,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it’s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completely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free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70180" algn="ctr">
              <a:lnSpc>
                <a:spcPct val="100000"/>
              </a:lnSpc>
              <a:spcBef>
                <a:spcPts val="135"/>
              </a:spcBef>
            </a:pP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4540" y="6370650"/>
            <a:ext cx="18961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</a:pPr>
            <a:r>
              <a:rPr sz="2200" b="1" spc="-10" dirty="0">
                <a:latin typeface="Calibri"/>
                <a:cs typeface="Calibri"/>
              </a:rPr>
              <a:t>communication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0"/>
            <a:ext cx="78936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Exploring</a:t>
            </a:r>
            <a:r>
              <a:rPr sz="4000" dirty="0"/>
              <a:t> </a:t>
            </a:r>
            <a:r>
              <a:rPr sz="4000" spc="-10" dirty="0"/>
              <a:t>Online</a:t>
            </a:r>
            <a:r>
              <a:rPr sz="4000" dirty="0"/>
              <a:t> </a:t>
            </a:r>
            <a:r>
              <a:rPr sz="4000" spc="-10" dirty="0"/>
              <a:t>Calendar Applications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592327"/>
            <a:ext cx="12020550" cy="5834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Hunt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Calendars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98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Hunt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Calendars </a:t>
            </a:r>
            <a:r>
              <a:rPr sz="2600" spc="-20" dirty="0">
                <a:latin typeface="Calibri"/>
                <a:cs typeface="Calibri"/>
              </a:rPr>
              <a:t>(www.huntcal.com)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offers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event-based</a:t>
            </a:r>
            <a:r>
              <a:rPr sz="2600" b="1" spc="4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web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calendars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698500" marR="398780" lvl="1" indent="-228600">
              <a:lnSpc>
                <a:spcPct val="70000"/>
              </a:lnSpc>
              <a:spcBef>
                <a:spcPts val="6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Useful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features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email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reminders,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notification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event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conflicts,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notification</a:t>
            </a:r>
            <a:r>
              <a:rPr sz="2200" b="1" spc="8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new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and </a:t>
            </a:r>
            <a:r>
              <a:rPr sz="2200" b="1" spc="-48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updated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events</a:t>
            </a:r>
            <a:r>
              <a:rPr sz="2200" spc="-15" dirty="0">
                <a:latin typeface="Calibri"/>
                <a:cs typeface="Calibri"/>
              </a:rPr>
              <a:t>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the </a:t>
            </a:r>
            <a:r>
              <a:rPr sz="2200" spc="-20" dirty="0">
                <a:latin typeface="Calibri"/>
                <a:cs typeface="Calibri"/>
              </a:rPr>
              <a:t>like.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19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lets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add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web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links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and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images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to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calendar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events</a:t>
            </a:r>
            <a:r>
              <a:rPr sz="2200" spc="-15" dirty="0">
                <a:latin typeface="Calibri"/>
                <a:cs typeface="Calibri"/>
              </a:rPr>
              <a:t>,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fairly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unique.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ct val="70000"/>
              </a:lnSpc>
              <a:spcBef>
                <a:spcPts val="6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Also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nice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ability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customize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scheme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graphics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reflect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organization’s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look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feel.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35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latin typeface="Calibri"/>
                <a:cs typeface="Calibri"/>
              </a:rPr>
              <a:t>Hunt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Calendars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b="1" spc="-5" dirty="0">
                <a:latin typeface="Calibri"/>
                <a:cs typeface="Calibri"/>
              </a:rPr>
              <a:t>particularly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attractive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to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businesses and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community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groups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Famundo</a:t>
            </a:r>
            <a:endParaRPr sz="2600">
              <a:latin typeface="Calibri"/>
              <a:cs typeface="Calibri"/>
            </a:endParaRPr>
          </a:p>
          <a:p>
            <a:pPr marL="241300" marR="2477135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keep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schedule</a:t>
            </a:r>
            <a:r>
              <a:rPr sz="2600" b="1" spc="20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for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community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group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check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Famundo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(www.famundo.com).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196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offers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Famundo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Organizations,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free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web-based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calendar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ideal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for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schools,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churches,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100"/>
              </a:lnSpc>
            </a:pPr>
            <a:r>
              <a:rPr sz="2200" b="1" spc="-10" dirty="0">
                <a:latin typeface="Calibri"/>
                <a:cs typeface="Calibri"/>
              </a:rPr>
              <a:t>sports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teams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34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Can </a:t>
            </a:r>
            <a:r>
              <a:rPr sz="2200" spc="-15" dirty="0">
                <a:latin typeface="Calibri"/>
                <a:cs typeface="Calibri"/>
              </a:rPr>
              <a:t>represent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different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colors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for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different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types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events</a:t>
            </a:r>
            <a:r>
              <a:rPr sz="2200" spc="-1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698500" marR="62230" lvl="1" indent="-228600">
              <a:lnSpc>
                <a:spcPct val="70000"/>
              </a:lnSpc>
              <a:spcBef>
                <a:spcPts val="6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After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public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calendar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been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created,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subscribe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notified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new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upcoming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events.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21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60" dirty="0">
                <a:latin typeface="Calibri"/>
                <a:cs typeface="Calibri"/>
              </a:rPr>
              <a:t>You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also </a:t>
            </a:r>
            <a:r>
              <a:rPr sz="2200" b="1" spc="-10" dirty="0">
                <a:latin typeface="Calibri"/>
                <a:cs typeface="Calibri"/>
              </a:rPr>
              <a:t>add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message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boards,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blogs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other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features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calendar.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34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company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also </a:t>
            </a:r>
            <a:r>
              <a:rPr sz="2200" spc="-25" dirty="0">
                <a:latin typeface="Calibri"/>
                <a:cs typeface="Calibri"/>
              </a:rPr>
              <a:t>offers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Famundo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Families,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personal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version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their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Organizations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calendar.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49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version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family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address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book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and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message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board,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to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facilitate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family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0"/>
            <a:ext cx="78936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Exploring</a:t>
            </a:r>
            <a:r>
              <a:rPr sz="4000" dirty="0"/>
              <a:t> </a:t>
            </a:r>
            <a:r>
              <a:rPr sz="4000" spc="-10" dirty="0"/>
              <a:t>Online</a:t>
            </a:r>
            <a:r>
              <a:rPr sz="4000" dirty="0"/>
              <a:t> </a:t>
            </a:r>
            <a:r>
              <a:rPr sz="4000" spc="-10" dirty="0"/>
              <a:t>Calendar Applications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563141"/>
            <a:ext cx="11957685" cy="5243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eStudio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Calendar</a:t>
            </a:r>
            <a:endParaRPr sz="2800">
              <a:latin typeface="Calibri"/>
              <a:cs typeface="Calibri"/>
            </a:endParaRPr>
          </a:p>
          <a:p>
            <a:pPr marL="241300" marR="62992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eStudio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Calendar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  <a:hlinkClick r:id="rId2"/>
              </a:rPr>
              <a:t>(w</a:t>
            </a:r>
            <a:r>
              <a:rPr sz="2800" spc="-1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  <a:hlinkClick r:id="rId2"/>
              </a:rPr>
              <a:t>w.same-page.com/calendar-software.html)</a:t>
            </a:r>
            <a:r>
              <a:rPr sz="2800" spc="75" dirty="0">
                <a:latin typeface="Calibri"/>
                <a:cs typeface="Calibri"/>
                <a:hlinkClick r:id="rId2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designed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business use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75" dirty="0">
                <a:latin typeface="Calibri"/>
                <a:cs typeface="Calibri"/>
              </a:rPr>
              <a:t>You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three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calendars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interface: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74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Member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Event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 helps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keep</a:t>
            </a:r>
            <a:r>
              <a:rPr sz="2400" spc="-10" dirty="0">
                <a:latin typeface="Calibri"/>
                <a:cs typeface="Calibri"/>
              </a:rPr>
              <a:t> track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meetings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40"/>
              </a:lnSpc>
            </a:pP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5" dirty="0">
                <a:latin typeface="Calibri"/>
                <a:cs typeface="Calibri"/>
              </a:rPr>
              <a:t>Team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Event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schedule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activities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well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facilities.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dirty="0">
                <a:latin typeface="Calibri"/>
                <a:cs typeface="Calibri"/>
              </a:rPr>
              <a:t>Supervisor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reports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managers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5" dirty="0">
                <a:latin typeface="Calibri"/>
                <a:cs typeface="Calibri"/>
              </a:rPr>
              <a:t> business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activities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schedules.</a:t>
            </a:r>
            <a:endParaRPr sz="2400">
              <a:latin typeface="Calibri"/>
              <a:cs typeface="Calibri"/>
            </a:endParaRPr>
          </a:p>
          <a:p>
            <a:pPr marL="241300" marR="79375" indent="-228600">
              <a:lnSpc>
                <a:spcPts val="303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eStudio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Calendar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broadcast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information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about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group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activities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(via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email)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schedule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meetings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9017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company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events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also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automatically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published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your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website.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0"/>
            <a:ext cx="78936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Exploring</a:t>
            </a:r>
            <a:r>
              <a:rPr sz="4000" dirty="0"/>
              <a:t> </a:t>
            </a:r>
            <a:r>
              <a:rPr sz="4000" spc="-10" dirty="0"/>
              <a:t>Online</a:t>
            </a:r>
            <a:r>
              <a:rPr sz="4000" dirty="0"/>
              <a:t> </a:t>
            </a:r>
            <a:r>
              <a:rPr sz="4000" spc="-10" dirty="0"/>
              <a:t>Calendar Applications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563141"/>
            <a:ext cx="12018645" cy="50730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5" dirty="0">
                <a:latin typeface="Calibri"/>
                <a:cs typeface="Calibri"/>
              </a:rPr>
              <a:t>30Boxes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30Boxes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(www.30boxes.com)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refers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30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“boxes”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displayed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typical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monthly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calendar.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 </a:t>
            </a:r>
            <a:r>
              <a:rPr sz="2400" dirty="0">
                <a:latin typeface="Calibri"/>
                <a:cs typeface="Calibri"/>
              </a:rPr>
              <a:t>itself </a:t>
            </a:r>
            <a:r>
              <a:rPr sz="2400" spc="-25" dirty="0">
                <a:latin typeface="Calibri"/>
                <a:cs typeface="Calibri"/>
              </a:rPr>
              <a:t>offers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slick</a:t>
            </a:r>
            <a:r>
              <a:rPr sz="2400" b="1" spc="-15" dirty="0">
                <a:latin typeface="Calibri"/>
                <a:cs typeface="Calibri"/>
              </a:rPr>
              <a:t> interface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-5" dirty="0">
                <a:latin typeface="Calibri"/>
                <a:cs typeface="Calibri"/>
              </a:rPr>
              <a:t> adding </a:t>
            </a:r>
            <a:r>
              <a:rPr sz="2400" b="1" spc="-15" dirty="0">
                <a:latin typeface="Calibri"/>
                <a:cs typeface="Calibri"/>
              </a:rPr>
              <a:t>events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8500" marR="281940" lvl="1" indent="-22860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shared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with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other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designated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users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plus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b="1" spc="-15" dirty="0">
                <a:latin typeface="Calibri"/>
                <a:cs typeface="Calibri"/>
              </a:rPr>
              <a:t>get</a:t>
            </a:r>
            <a:r>
              <a:rPr sz="2400" b="1" spc="-10" dirty="0">
                <a:latin typeface="Calibri"/>
                <a:cs typeface="Calibri"/>
              </a:rPr>
              <a:t> to-do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lists,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link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Google’s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Gmail,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similar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useful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30" dirty="0">
                <a:latin typeface="Calibri"/>
                <a:cs typeface="Calibri"/>
              </a:rPr>
              <a:t>Trumba</a:t>
            </a:r>
            <a:endParaRPr sz="2800">
              <a:latin typeface="Calibri"/>
              <a:cs typeface="Calibri"/>
            </a:endParaRPr>
          </a:p>
          <a:p>
            <a:pPr marL="241300" marR="705485" indent="-228600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Trumba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(www.trumba.com)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offers</a:t>
            </a:r>
            <a:r>
              <a:rPr sz="2800" spc="-5" dirty="0">
                <a:latin typeface="Calibri"/>
                <a:cs typeface="Calibri"/>
              </a:rPr>
              <a:t> web-based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calendars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ideal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community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organizations,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schools, and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similar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public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entities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lets</a:t>
            </a:r>
            <a:r>
              <a:rPr sz="2400" spc="-10" dirty="0">
                <a:latin typeface="Calibri"/>
                <a:cs typeface="Calibri"/>
              </a:rPr>
              <a:t> 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embed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individualized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widget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10" dirty="0">
                <a:latin typeface="Calibri"/>
                <a:cs typeface="Calibri"/>
              </a:rPr>
              <a:t> your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own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website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8500" marR="614045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b="1" spc="-10" dirty="0">
                <a:latin typeface="Calibri"/>
                <a:cs typeface="Calibri"/>
              </a:rPr>
              <a:t>widgets </a:t>
            </a:r>
            <a:r>
              <a:rPr sz="2400" dirty="0">
                <a:latin typeface="Calibri"/>
                <a:cs typeface="Calibri"/>
              </a:rPr>
              <a:t>let </a:t>
            </a:r>
            <a:r>
              <a:rPr sz="2400" spc="-10" dirty="0">
                <a:latin typeface="Calibri"/>
                <a:cs typeface="Calibri"/>
              </a:rPr>
              <a:t>users </a:t>
            </a:r>
            <a:r>
              <a:rPr sz="2400" b="1" spc="-5" dirty="0">
                <a:latin typeface="Calibri"/>
                <a:cs typeface="Calibri"/>
              </a:rPr>
              <a:t>view full calendars, </a:t>
            </a:r>
            <a:r>
              <a:rPr sz="2400" b="1" dirty="0">
                <a:latin typeface="Calibri"/>
                <a:cs typeface="Calibri"/>
              </a:rPr>
              <a:t>add </a:t>
            </a:r>
            <a:r>
              <a:rPr sz="2400" b="1" spc="-10" dirty="0">
                <a:latin typeface="Calibri"/>
                <a:cs typeface="Calibri"/>
              </a:rPr>
              <a:t>events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schedule, </a:t>
            </a:r>
            <a:r>
              <a:rPr sz="2400" b="1" spc="-10" dirty="0">
                <a:latin typeface="Calibri"/>
                <a:cs typeface="Calibri"/>
              </a:rPr>
              <a:t>receive </a:t>
            </a:r>
            <a:r>
              <a:rPr sz="2400" b="1" dirty="0">
                <a:latin typeface="Calibri"/>
                <a:cs typeface="Calibri"/>
              </a:rPr>
              <a:t>email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notification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0" dirty="0">
                <a:latin typeface="Calibri"/>
                <a:cs typeface="Calibri"/>
              </a:rPr>
              <a:t>events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such.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0"/>
            <a:ext cx="78936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Exploring</a:t>
            </a:r>
            <a:r>
              <a:rPr sz="4000" dirty="0"/>
              <a:t> </a:t>
            </a:r>
            <a:r>
              <a:rPr sz="4000" spc="-10" dirty="0"/>
              <a:t>Online</a:t>
            </a:r>
            <a:r>
              <a:rPr sz="4000" dirty="0"/>
              <a:t> </a:t>
            </a:r>
            <a:r>
              <a:rPr sz="4000" spc="-10" dirty="0"/>
              <a:t>Calendar Applications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563141"/>
            <a:ext cx="11986260" cy="57956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Calendars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Net</a:t>
            </a:r>
            <a:endParaRPr sz="2800">
              <a:latin typeface="Calibri"/>
              <a:cs typeface="Calibri"/>
            </a:endParaRPr>
          </a:p>
          <a:p>
            <a:pPr marL="241300" marR="561340" indent="-228600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Calendars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(www.calendars.net)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free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web-based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calendar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designed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companies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add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interactive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calendars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their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websites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typical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fits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website,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little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coding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required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hosts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personal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calendars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cloud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employ</a:t>
            </a:r>
            <a:r>
              <a:rPr sz="2400" b="1" spc="-10" dirty="0">
                <a:latin typeface="Calibri"/>
                <a:cs typeface="Calibri"/>
              </a:rPr>
              <a:t> four</a:t>
            </a:r>
            <a:r>
              <a:rPr sz="2400" b="1" spc="-15" dirty="0">
                <a:latin typeface="Calibri"/>
                <a:cs typeface="Calibri"/>
              </a:rPr>
              <a:t> different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levels</a:t>
            </a:r>
            <a:r>
              <a:rPr sz="2400" b="1" dirty="0">
                <a:latin typeface="Calibri"/>
                <a:cs typeface="Calibri"/>
              </a:rPr>
              <a:t> of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security </a:t>
            </a:r>
            <a:r>
              <a:rPr sz="2400" spc="-5" dirty="0">
                <a:latin typeface="Calibri"/>
                <a:cs typeface="Calibri"/>
              </a:rPr>
              <a:t>(so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view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calendar), </a:t>
            </a:r>
            <a:r>
              <a:rPr sz="2400" b="1" dirty="0">
                <a:latin typeface="Calibri"/>
                <a:cs typeface="Calibri"/>
              </a:rPr>
              <a:t>add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events,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edit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events,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10" dirty="0">
                <a:latin typeface="Calibri"/>
                <a:cs typeface="Calibri"/>
              </a:rPr>
              <a:t>even 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change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universal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calendar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settings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Jotlet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0" dirty="0">
                <a:latin typeface="Calibri"/>
                <a:cs typeface="Calibri"/>
              </a:rPr>
              <a:t>Here’s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 </a:t>
            </a:r>
            <a:r>
              <a:rPr sz="2800" spc="-10" dirty="0">
                <a:latin typeface="Calibri"/>
                <a:cs typeface="Calibri"/>
              </a:rPr>
              <a:t>web-based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calendar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functionality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website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98500" marR="1082040" lvl="1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Jotlet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(www.jotlet.net)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JavaScript</a:t>
            </a:r>
            <a:r>
              <a:rPr sz="2400" b="1" spc="-5" dirty="0">
                <a:latin typeface="Calibri"/>
                <a:cs typeface="Calibri"/>
              </a:rPr>
              <a:t> API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library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build rich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calendar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functionality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you’re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skilled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HTML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programming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good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build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calendar-based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Jotlet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API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free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noncommercial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also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(for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fee)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commercial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296355"/>
            <a:ext cx="661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9758" y="6335674"/>
            <a:ext cx="38728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3600" y="17462"/>
            <a:ext cx="7163434" cy="6823075"/>
            <a:chOff x="1876044" y="35019"/>
            <a:chExt cx="7163434" cy="6823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6044" y="3525048"/>
              <a:ext cx="7108440" cy="33328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6044" y="35019"/>
              <a:ext cx="7163332" cy="34899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869" y="0"/>
            <a:ext cx="8958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Exploring</a:t>
            </a:r>
            <a:r>
              <a:rPr spc="-114" dirty="0"/>
              <a:t> </a:t>
            </a:r>
            <a:r>
              <a:rPr spc="-35" dirty="0"/>
              <a:t>Online</a:t>
            </a:r>
            <a:r>
              <a:rPr spc="-95" dirty="0"/>
              <a:t> </a:t>
            </a:r>
            <a:r>
              <a:rPr spc="-35" dirty="0"/>
              <a:t>Scheduling</a:t>
            </a:r>
            <a:r>
              <a:rPr spc="-110" dirty="0"/>
              <a:t> </a:t>
            </a:r>
            <a:r>
              <a:rPr spc="-4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48716"/>
            <a:ext cx="11760835" cy="3521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0096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scheduling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web-based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takes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much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meetings,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both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large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typical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calendars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beforehand.</a:t>
            </a:r>
            <a:endParaRPr sz="2800">
              <a:latin typeface="Calibri"/>
              <a:cs typeface="Calibri"/>
            </a:endParaRPr>
          </a:p>
          <a:p>
            <a:pPr marL="241300" marR="889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meeting,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checks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attendees’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schedules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free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all.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app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generates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automated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email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messages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inform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attendees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meeting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designated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time),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automatic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confirmation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emails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attendees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accept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invitation.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869" y="0"/>
            <a:ext cx="8958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Exploring</a:t>
            </a:r>
            <a:r>
              <a:rPr spc="-114" dirty="0"/>
              <a:t> </a:t>
            </a:r>
            <a:r>
              <a:rPr spc="-35" dirty="0"/>
              <a:t>Online</a:t>
            </a:r>
            <a:r>
              <a:rPr spc="-95" dirty="0"/>
              <a:t> </a:t>
            </a:r>
            <a:r>
              <a:rPr spc="-35" dirty="0"/>
              <a:t>Scheduling</a:t>
            </a:r>
            <a:r>
              <a:rPr spc="-110" dirty="0"/>
              <a:t> </a:t>
            </a:r>
            <a:r>
              <a:rPr spc="-4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63141"/>
            <a:ext cx="11977370" cy="50469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Jiffle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Jiffle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(www.jifflenow.com),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schedules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meetings,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appointments,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like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enterprise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environment.</a:t>
            </a:r>
            <a:endParaRPr sz="2800">
              <a:latin typeface="Calibri"/>
              <a:cs typeface="Calibri"/>
            </a:endParaRPr>
          </a:p>
          <a:p>
            <a:pPr marL="698500" marR="130810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employees’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synchronizes </a:t>
            </a:r>
            <a:r>
              <a:rPr sz="2400" spc="-5" dirty="0">
                <a:latin typeface="Calibri"/>
                <a:cs typeface="Calibri"/>
              </a:rPr>
              <a:t>seamlessly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 </a:t>
            </a:r>
            <a:r>
              <a:rPr sz="2400" spc="-10" dirty="0">
                <a:latin typeface="Calibri"/>
                <a:cs typeface="Calibri"/>
              </a:rPr>
              <a:t>Microsoft </a:t>
            </a:r>
            <a:r>
              <a:rPr sz="2400" spc="-5" dirty="0">
                <a:latin typeface="Calibri"/>
                <a:cs typeface="Calibri"/>
              </a:rPr>
              <a:t>Outlook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Google </a:t>
            </a:r>
            <a:r>
              <a:rPr sz="2400" spc="-30" dirty="0">
                <a:latin typeface="Calibri"/>
                <a:cs typeface="Calibri"/>
              </a:rPr>
              <a:t>Calendar.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offers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own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Jiffle </a:t>
            </a:r>
            <a:r>
              <a:rPr sz="2400" spc="-5" dirty="0">
                <a:latin typeface="Calibri"/>
                <a:cs typeface="Calibri"/>
              </a:rPr>
              <a:t>Calendar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application.</a:t>
            </a:r>
            <a:endParaRPr sz="2400">
              <a:latin typeface="Calibri"/>
              <a:cs typeface="Calibri"/>
            </a:endParaRPr>
          </a:p>
          <a:p>
            <a:pPr marL="698500" marR="402590" lvl="1" indent="-228600">
              <a:lnSpc>
                <a:spcPts val="2590"/>
              </a:lnSpc>
              <a:spcBef>
                <a:spcPts val="55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Jiffle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originating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slots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his </a:t>
            </a:r>
            <a:r>
              <a:rPr sz="2400" spc="-30" dirty="0">
                <a:latin typeface="Calibri"/>
                <a:cs typeface="Calibri"/>
              </a:rPr>
              <a:t>calendar,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shown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Figure </a:t>
            </a:r>
            <a:r>
              <a:rPr sz="2400" spc="-5" dirty="0">
                <a:latin typeface="Calibri"/>
                <a:cs typeface="Calibri"/>
              </a:rPr>
              <a:t>7.10, </a:t>
            </a:r>
            <a:r>
              <a:rPr sz="2400" dirty="0">
                <a:latin typeface="Calibri"/>
                <a:cs typeface="Calibri"/>
              </a:rPr>
              <a:t>and then </a:t>
            </a:r>
            <a:r>
              <a:rPr sz="2400" spc="-10" dirty="0">
                <a:latin typeface="Calibri"/>
                <a:cs typeface="Calibri"/>
              </a:rPr>
              <a:t>share </a:t>
            </a:r>
            <a:r>
              <a:rPr sz="2400" dirty="0">
                <a:latin typeface="Calibri"/>
                <a:cs typeface="Calibri"/>
              </a:rPr>
              <a:t>them with </a:t>
            </a:r>
            <a:r>
              <a:rPr sz="2400" spc="-10" dirty="0">
                <a:latin typeface="Calibri"/>
                <a:cs typeface="Calibri"/>
              </a:rPr>
              <a:t>proposed attendees </a:t>
            </a:r>
            <a:r>
              <a:rPr sz="2400" dirty="0">
                <a:latin typeface="Calibri"/>
                <a:cs typeface="Calibri"/>
              </a:rPr>
              <a:t>via a </a:t>
            </a:r>
            <a:r>
              <a:rPr sz="2400" spc="-10" dirty="0">
                <a:latin typeface="Calibri"/>
                <a:cs typeface="Calibri"/>
              </a:rPr>
              <a:t>Jiffle </a:t>
            </a:r>
            <a:r>
              <a:rPr sz="2400" spc="-15" dirty="0">
                <a:latin typeface="Calibri"/>
                <a:cs typeface="Calibri"/>
              </a:rPr>
              <a:t>generated </a:t>
            </a:r>
            <a:r>
              <a:rPr sz="2400" dirty="0">
                <a:latin typeface="Calibri"/>
                <a:cs typeface="Calibri"/>
              </a:rPr>
              <a:t>email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invitation.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735"/>
              </a:lnSpc>
              <a:spcBef>
                <a:spcPts val="17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attendees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view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invitation,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Jiffle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website,</a:t>
            </a:r>
            <a:r>
              <a:rPr sz="2400" dirty="0">
                <a:latin typeface="Calibri"/>
                <a:cs typeface="Calibri"/>
              </a:rPr>
              <a:t> and then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20" dirty="0">
                <a:latin typeface="Calibri"/>
                <a:cs typeface="Calibri"/>
              </a:rPr>
              <a:t>preferred</a:t>
            </a:r>
            <a:r>
              <a:rPr sz="2400" dirty="0">
                <a:latin typeface="Calibri"/>
                <a:cs typeface="Calibri"/>
              </a:rPr>
              <a:t> time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slots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ones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proposed.</a:t>
            </a:r>
            <a:endParaRPr sz="2400">
              <a:latin typeface="Calibri"/>
              <a:cs typeface="Calibri"/>
            </a:endParaRPr>
          </a:p>
          <a:p>
            <a:pPr marL="698500" marR="1080135" lvl="1" indent="-22860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Based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5" dirty="0">
                <a:latin typeface="Calibri"/>
                <a:cs typeface="Calibri"/>
              </a:rPr>
              <a:t>responses, Jiffle </a:t>
            </a:r>
            <a:r>
              <a:rPr sz="2400" spc="-10" dirty="0">
                <a:latin typeface="Calibri"/>
                <a:cs typeface="Calibri"/>
              </a:rPr>
              <a:t>picks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meeting and </a:t>
            </a:r>
            <a:r>
              <a:rPr sz="2400" spc="-5" dirty="0">
                <a:latin typeface="Calibri"/>
                <a:cs typeface="Calibri"/>
              </a:rPr>
              <a:t>notifies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attendees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automatic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confirmation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869" y="0"/>
            <a:ext cx="8958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Exploring</a:t>
            </a:r>
            <a:r>
              <a:rPr spc="-114" dirty="0"/>
              <a:t> </a:t>
            </a:r>
            <a:r>
              <a:rPr spc="-35" dirty="0"/>
              <a:t>Online</a:t>
            </a:r>
            <a:r>
              <a:rPr spc="-95" dirty="0"/>
              <a:t> </a:t>
            </a:r>
            <a:r>
              <a:rPr spc="-35" dirty="0"/>
              <a:t>Scheduling</a:t>
            </a:r>
            <a:r>
              <a:rPr spc="-110" dirty="0"/>
              <a:t> </a:t>
            </a:r>
            <a:r>
              <a:rPr spc="-40" dirty="0"/>
              <a:t>Applications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701" y="849076"/>
            <a:ext cx="9013845" cy="60089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869" y="0"/>
            <a:ext cx="8958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Exploring</a:t>
            </a:r>
            <a:r>
              <a:rPr spc="-114" dirty="0"/>
              <a:t> </a:t>
            </a:r>
            <a:r>
              <a:rPr spc="-35" dirty="0"/>
              <a:t>Online</a:t>
            </a:r>
            <a:r>
              <a:rPr spc="-95" dirty="0"/>
              <a:t> </a:t>
            </a:r>
            <a:r>
              <a:rPr spc="-35" dirty="0"/>
              <a:t>Scheduling</a:t>
            </a:r>
            <a:r>
              <a:rPr spc="-110" dirty="0"/>
              <a:t> </a:t>
            </a:r>
            <a:r>
              <a:rPr spc="-4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63141"/>
            <a:ext cx="11979910" cy="43884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Presdo</a:t>
            </a:r>
            <a:endParaRPr sz="2800">
              <a:latin typeface="Calibri"/>
              <a:cs typeface="Calibri"/>
            </a:endParaRPr>
          </a:p>
          <a:p>
            <a:pPr marL="241300" marR="16129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Unlike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Jiffle, </a:t>
            </a:r>
            <a:r>
              <a:rPr sz="2800" spc="-15" dirty="0">
                <a:latin typeface="Calibri"/>
                <a:cs typeface="Calibri"/>
              </a:rPr>
              <a:t>Presdo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(www.presdo.com)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tool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isn’t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limited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company.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Presdo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schedule</a:t>
            </a:r>
            <a:r>
              <a:rPr sz="2400" dirty="0">
                <a:latin typeface="Calibri"/>
                <a:cs typeface="Calibri"/>
              </a:rPr>
              <a:t> meetings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events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anyone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address.</a:t>
            </a:r>
            <a:endParaRPr sz="2400">
              <a:latin typeface="Calibri"/>
              <a:cs typeface="Calibri"/>
            </a:endParaRPr>
          </a:p>
          <a:p>
            <a:pPr marL="698500" marR="242570" lvl="1" indent="-22860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you can </a:t>
            </a:r>
            <a:r>
              <a:rPr sz="2400" spc="-5" dirty="0">
                <a:latin typeface="Calibri"/>
                <a:cs typeface="Calibri"/>
              </a:rPr>
              <a:t>see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Figure </a:t>
            </a:r>
            <a:r>
              <a:rPr sz="2400" spc="-5" dirty="0">
                <a:latin typeface="Calibri"/>
                <a:cs typeface="Calibri"/>
              </a:rPr>
              <a:t>7.11, </a:t>
            </a:r>
            <a:r>
              <a:rPr sz="2400" dirty="0">
                <a:latin typeface="Calibri"/>
                <a:cs typeface="Calibri"/>
              </a:rPr>
              <a:t>adding an </a:t>
            </a:r>
            <a:r>
              <a:rPr sz="2400" spc="-15" dirty="0">
                <a:latin typeface="Calibri"/>
                <a:cs typeface="Calibri"/>
              </a:rPr>
              <a:t>event </a:t>
            </a:r>
            <a:r>
              <a:rPr sz="2400" dirty="0">
                <a:latin typeface="Calibri"/>
                <a:cs typeface="Calibri"/>
              </a:rPr>
              <a:t>is as </a:t>
            </a:r>
            <a:r>
              <a:rPr sz="2400" spc="-5" dirty="0">
                <a:latin typeface="Calibri"/>
                <a:cs typeface="Calibri"/>
              </a:rPr>
              <a:t>simple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entering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description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box.</a:t>
            </a:r>
            <a:endParaRPr sz="2400">
              <a:latin typeface="Calibri"/>
              <a:cs typeface="Calibri"/>
            </a:endParaRPr>
          </a:p>
          <a:p>
            <a:pPr marL="698500" marR="938530" lvl="1" indent="-228600">
              <a:lnSpc>
                <a:spcPts val="259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enter </a:t>
            </a:r>
            <a:r>
              <a:rPr sz="2400" dirty="0">
                <a:latin typeface="Calibri"/>
                <a:cs typeface="Calibri"/>
              </a:rPr>
              <a:t>the email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other participants,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Presdo</a:t>
            </a:r>
            <a:r>
              <a:rPr sz="2400" dirty="0">
                <a:latin typeface="Calibri"/>
                <a:cs typeface="Calibri"/>
              </a:rPr>
              <a:t> emails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appropriate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invites.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When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attendee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responds,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he’s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automatically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event’s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guest list.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735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(And,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convenience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guests,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it’s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one-button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user’s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Microsoft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Outlook, Google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Calendar, </a:t>
            </a:r>
            <a:r>
              <a:rPr sz="2400" spc="-30" dirty="0">
                <a:latin typeface="Calibri"/>
                <a:cs typeface="Calibri"/>
              </a:rPr>
              <a:t>Yahoo!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Calendar,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iCal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calendar.)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869" y="0"/>
            <a:ext cx="8958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Exploring</a:t>
            </a:r>
            <a:r>
              <a:rPr spc="-114" dirty="0"/>
              <a:t> </a:t>
            </a:r>
            <a:r>
              <a:rPr spc="-35" dirty="0"/>
              <a:t>Online</a:t>
            </a:r>
            <a:r>
              <a:rPr spc="-95" dirty="0"/>
              <a:t> </a:t>
            </a:r>
            <a:r>
              <a:rPr spc="-35" dirty="0"/>
              <a:t>Scheduling</a:t>
            </a:r>
            <a:r>
              <a:rPr spc="-110" dirty="0"/>
              <a:t> </a:t>
            </a:r>
            <a:r>
              <a:rPr spc="-40" dirty="0"/>
              <a:t>Applications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7" y="1128347"/>
            <a:ext cx="9766456" cy="509251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940" y="6373774"/>
            <a:ext cx="7496809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6010">
              <a:lnSpc>
                <a:spcPts val="1080"/>
              </a:lnSpc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869" y="0"/>
            <a:ext cx="8958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Exploring</a:t>
            </a:r>
            <a:r>
              <a:rPr spc="-114" dirty="0"/>
              <a:t> </a:t>
            </a:r>
            <a:r>
              <a:rPr spc="-35" dirty="0"/>
              <a:t>Online</a:t>
            </a:r>
            <a:r>
              <a:rPr spc="-95" dirty="0"/>
              <a:t> </a:t>
            </a:r>
            <a:r>
              <a:rPr spc="-35" dirty="0"/>
              <a:t>Scheduling</a:t>
            </a:r>
            <a:r>
              <a:rPr spc="-110" dirty="0"/>
              <a:t> </a:t>
            </a:r>
            <a:r>
              <a:rPr spc="-4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66815"/>
            <a:ext cx="11969115" cy="590359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Diarised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35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Diarised</a:t>
            </a:r>
            <a:r>
              <a:rPr sz="2400" spc="-15" dirty="0">
                <a:latin typeface="Calibri"/>
                <a:cs typeface="Calibri"/>
              </a:rPr>
              <a:t> (www.diarised.com)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 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-15" dirty="0">
                <a:latin typeface="Calibri"/>
                <a:cs typeface="Calibri"/>
              </a:rPr>
              <a:t> Presdo,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web-based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meeting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maker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across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companies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use.</a:t>
            </a:r>
            <a:endParaRPr sz="2400">
              <a:latin typeface="Calibri"/>
              <a:cs typeface="Calibri"/>
            </a:endParaRPr>
          </a:p>
          <a:p>
            <a:pPr marL="698500" marR="210185" lvl="1" indent="-228600">
              <a:lnSpc>
                <a:spcPts val="2160"/>
              </a:lnSpc>
              <a:spcBef>
                <a:spcPts val="5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pick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meeting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sending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emails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invitees,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letting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choose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best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them,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summary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 </a:t>
            </a:r>
            <a:r>
              <a:rPr sz="2000" spc="-10" dirty="0">
                <a:latin typeface="Calibri"/>
                <a:cs typeface="Calibri"/>
              </a:rPr>
              <a:t>best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dates.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pick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final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Diarised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notifies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everyone</a:t>
            </a:r>
            <a:r>
              <a:rPr sz="2000" dirty="0">
                <a:latin typeface="Calibri"/>
                <a:cs typeface="Calibri"/>
              </a:rPr>
              <a:t> via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email,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meeting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scheduled.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latin typeface="Calibri"/>
                <a:cs typeface="Calibri"/>
              </a:rPr>
              <a:t>Windows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Live</a:t>
            </a:r>
            <a:r>
              <a:rPr sz="2400" b="1" spc="-20" dirty="0">
                <a:latin typeface="Calibri"/>
                <a:cs typeface="Calibri"/>
              </a:rPr>
              <a:t> Events</a:t>
            </a:r>
            <a:endParaRPr sz="2400">
              <a:latin typeface="Calibri"/>
              <a:cs typeface="Calibri"/>
            </a:endParaRPr>
          </a:p>
          <a:p>
            <a:pPr marL="241300" marR="170180" indent="-228600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Microsoft’s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Windows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Events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(home.services.spaces.live.com/events/)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customized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version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Spaces</a:t>
            </a:r>
            <a:r>
              <a:rPr sz="2400" spc="-15" dirty="0">
                <a:latin typeface="Calibri"/>
                <a:cs typeface="Calibri"/>
              </a:rPr>
              <a:t> offering;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lets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Spaces</a:t>
            </a:r>
            <a:r>
              <a:rPr sz="2400" spc="-10" dirty="0">
                <a:latin typeface="Calibri"/>
                <a:cs typeface="Calibri"/>
              </a:rPr>
              <a:t> users</a:t>
            </a:r>
            <a:r>
              <a:rPr sz="2400" spc="-20" dirty="0">
                <a:latin typeface="Calibri"/>
                <a:cs typeface="Calibri"/>
              </a:rPr>
              <a:t> organize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events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10" dirty="0">
                <a:latin typeface="Calibri"/>
                <a:cs typeface="Calibri"/>
              </a:rPr>
              <a:t>share</a:t>
            </a:r>
            <a:r>
              <a:rPr sz="2400" dirty="0">
                <a:latin typeface="Calibri"/>
                <a:cs typeface="Calibri"/>
              </a:rPr>
              <a:t> activities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participants.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schedule</a:t>
            </a:r>
            <a:r>
              <a:rPr sz="2000" dirty="0">
                <a:latin typeface="Calibri"/>
                <a:cs typeface="Calibri"/>
              </a:rPr>
              <a:t> 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invitees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send out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email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back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Live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Event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site.</a:t>
            </a:r>
            <a:endParaRPr sz="2000">
              <a:latin typeface="Calibri"/>
              <a:cs typeface="Calibri"/>
            </a:endParaRPr>
          </a:p>
          <a:p>
            <a:pPr marL="698500" marR="63500" lvl="1" indent="-228600">
              <a:lnSpc>
                <a:spcPts val="216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(All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details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feed.)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posted</a:t>
            </a:r>
            <a:r>
              <a:rPr sz="2000" spc="-5" dirty="0">
                <a:latin typeface="Calibri"/>
                <a:cs typeface="Calibri"/>
              </a:rPr>
              <a:t> on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itself,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attendees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come</a:t>
            </a:r>
            <a:r>
              <a:rPr sz="2000" dirty="0">
                <a:latin typeface="Calibri"/>
                <a:cs typeface="Calibri"/>
              </a:rPr>
              <a:t> back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share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photos,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videos,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posts</a:t>
            </a:r>
            <a:r>
              <a:rPr sz="2000" dirty="0">
                <a:latin typeface="Calibri"/>
                <a:cs typeface="Calibri"/>
              </a:rPr>
              <a:t> about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event.</a:t>
            </a:r>
            <a:endParaRPr sz="2000">
              <a:latin typeface="Calibri"/>
              <a:cs typeface="Calibri"/>
            </a:endParaRPr>
          </a:p>
          <a:p>
            <a:pPr marL="698500" marR="262890" lvl="1" indent="-228600">
              <a:lnSpc>
                <a:spcPts val="2160"/>
              </a:lnSpc>
              <a:spcBef>
                <a:spcPts val="4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consumer </a:t>
            </a:r>
            <a:r>
              <a:rPr sz="2000" spc="-15" dirty="0">
                <a:latin typeface="Calibri"/>
                <a:cs typeface="Calibri"/>
              </a:rPr>
              <a:t>features,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isn’t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robust</a:t>
            </a:r>
            <a:r>
              <a:rPr sz="2000" dirty="0">
                <a:latin typeface="Calibri"/>
                <a:cs typeface="Calibri"/>
              </a:rPr>
              <a:t> enough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professional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enough)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most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869" y="0"/>
            <a:ext cx="8958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Exploring</a:t>
            </a:r>
            <a:r>
              <a:rPr spc="-114" dirty="0"/>
              <a:t> </a:t>
            </a:r>
            <a:r>
              <a:rPr spc="-35" dirty="0"/>
              <a:t>Online</a:t>
            </a:r>
            <a:r>
              <a:rPr spc="-95" dirty="0"/>
              <a:t> </a:t>
            </a:r>
            <a:r>
              <a:rPr spc="-35" dirty="0"/>
              <a:t>Scheduling</a:t>
            </a:r>
            <a:r>
              <a:rPr spc="-110" dirty="0"/>
              <a:t> </a:t>
            </a:r>
            <a:r>
              <a:rPr spc="-4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63141"/>
            <a:ext cx="11982450" cy="50088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Schedulebook</a:t>
            </a:r>
            <a:endParaRPr sz="2800">
              <a:latin typeface="Calibri"/>
              <a:cs typeface="Calibri"/>
            </a:endParaRPr>
          </a:p>
          <a:p>
            <a:pPr marL="241300" marR="1287145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Schedulebook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(www.schedulebook.com)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offers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several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webbased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Depending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Schedulebook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employees,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interested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parties.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company’s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three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offerings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endParaRPr sz="2800">
              <a:latin typeface="Calibri"/>
              <a:cs typeface="Calibri"/>
            </a:endParaRPr>
          </a:p>
          <a:p>
            <a:pPr marL="698500" marR="590550" lvl="1" indent="-228600">
              <a:lnSpc>
                <a:spcPts val="2590"/>
              </a:lnSpc>
              <a:spcBef>
                <a:spcPts val="57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dirty="0">
                <a:latin typeface="Calibri"/>
                <a:cs typeface="Calibri"/>
              </a:rPr>
              <a:t>Schedulebook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Professionals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business-oriented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schedule/calendar/planning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735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Schedulebook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Office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shared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resource,</a:t>
            </a:r>
            <a:r>
              <a:rPr sz="2400" spc="-5" dirty="0">
                <a:latin typeface="Calibri"/>
                <a:cs typeface="Calibri"/>
              </a:rPr>
              <a:t> such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meeting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rooms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vacation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homes</a:t>
            </a:r>
            <a:endParaRPr sz="2400">
              <a:latin typeface="Calibri"/>
              <a:cs typeface="Calibri"/>
            </a:endParaRPr>
          </a:p>
          <a:p>
            <a:pPr marL="698500" marR="361315" lvl="1" indent="-228600">
              <a:lnSpc>
                <a:spcPts val="259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dirty="0">
                <a:latin typeface="Calibri"/>
                <a:cs typeface="Calibri"/>
              </a:rPr>
              <a:t>Schedulebook </a:t>
            </a:r>
            <a:r>
              <a:rPr sz="2400" b="1" spc="-15" dirty="0">
                <a:latin typeface="Calibri"/>
                <a:cs typeface="Calibri"/>
              </a:rPr>
              <a:t>Aviation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which 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aviation </a:t>
            </a:r>
            <a:r>
              <a:rPr sz="2400" spc="-5" dirty="0">
                <a:latin typeface="Calibri"/>
                <a:cs typeface="Calibri"/>
              </a:rPr>
              <a:t>industry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schedule </a:t>
            </a:r>
            <a:r>
              <a:rPr sz="2400" spc="-15" dirty="0">
                <a:latin typeface="Calibri"/>
                <a:cs typeface="Calibri"/>
              </a:rPr>
              <a:t>aircraft, </a:t>
            </a:r>
            <a:r>
              <a:rPr sz="2400" spc="-10" dirty="0">
                <a:latin typeface="Calibri"/>
                <a:cs typeface="Calibri"/>
              </a:rPr>
              <a:t>flight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training,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similar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940" y="6460863"/>
            <a:ext cx="669607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 MT"/>
                <a:cs typeface="Arial MT"/>
              </a:rPr>
              <a:t>•</a:t>
            </a:r>
            <a:r>
              <a:rPr sz="2400" spc="295" dirty="0">
                <a:latin typeface="Arial MT"/>
                <a:cs typeface="Arial MT"/>
              </a:rPr>
              <a:t> </a:t>
            </a:r>
            <a:r>
              <a:rPr lang="en-IN" sz="2400" spc="-10" dirty="0">
                <a:latin typeface="Calibri"/>
                <a:cs typeface="Calibri"/>
              </a:rPr>
              <a:t>car</a:t>
            </a:r>
            <a:r>
              <a:rPr lang="en-IN" sz="2400" spc="-5" dirty="0">
                <a:latin typeface="Calibri"/>
                <a:cs typeface="Calibri"/>
              </a:rPr>
              <a:t> repair</a:t>
            </a:r>
            <a:r>
              <a:rPr lang="en-IN" sz="2400" spc="5" dirty="0">
                <a:latin typeface="Calibri"/>
                <a:cs typeface="Calibri"/>
              </a:rPr>
              <a:t> </a:t>
            </a:r>
            <a:r>
              <a:rPr lang="en-IN" sz="2400" spc="-10" dirty="0">
                <a:latin typeface="Calibri"/>
                <a:cs typeface="Calibri"/>
              </a:rPr>
              <a:t>shops,</a:t>
            </a:r>
            <a:r>
              <a:rPr lang="en-IN" sz="2400" dirty="0">
                <a:latin typeface="Calibri"/>
                <a:cs typeface="Calibri"/>
              </a:rPr>
              <a:t>  Computer technicians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869" y="0"/>
            <a:ext cx="8958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Exploring</a:t>
            </a:r>
            <a:r>
              <a:rPr spc="-114" dirty="0"/>
              <a:t> </a:t>
            </a:r>
            <a:r>
              <a:rPr spc="-35" dirty="0"/>
              <a:t>Online</a:t>
            </a:r>
            <a:r>
              <a:rPr spc="-95" dirty="0"/>
              <a:t> </a:t>
            </a:r>
            <a:r>
              <a:rPr spc="-35" dirty="0"/>
              <a:t>Scheduling</a:t>
            </a:r>
            <a:r>
              <a:rPr spc="-110" dirty="0"/>
              <a:t> </a:t>
            </a:r>
            <a:r>
              <a:rPr spc="-4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63141"/>
            <a:ext cx="11863705" cy="58674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AppointmentQuest</a:t>
            </a:r>
            <a:endParaRPr sz="2800">
              <a:latin typeface="Calibri"/>
              <a:cs typeface="Calibri"/>
            </a:endParaRPr>
          </a:p>
          <a:p>
            <a:pPr marL="241300" marR="86868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AppointmentQuest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(www.appointmentquest.com)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designed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solve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busy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professionals.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This application not only </a:t>
            </a:r>
            <a:r>
              <a:rPr sz="2400" dirty="0">
                <a:latin typeface="Calibri"/>
                <a:cs typeface="Calibri"/>
              </a:rPr>
              <a:t>enables </a:t>
            </a:r>
            <a:r>
              <a:rPr sz="2400" spc="-5" dirty="0">
                <a:latin typeface="Calibri"/>
                <a:cs typeface="Calibri"/>
              </a:rPr>
              <a:t>clients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accept appointments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web,</a:t>
            </a:r>
            <a:r>
              <a:rPr sz="2400" dirty="0">
                <a:latin typeface="Calibri"/>
                <a:cs typeface="Calibri"/>
              </a:rPr>
              <a:t> 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manage</a:t>
            </a:r>
            <a:r>
              <a:rPr sz="2400" spc="-10" dirty="0">
                <a:latin typeface="Calibri"/>
                <a:cs typeface="Calibri"/>
              </a:rPr>
              <a:t> personnel,</a:t>
            </a:r>
            <a:r>
              <a:rPr sz="2400" spc="-5" dirty="0">
                <a:latin typeface="Calibri"/>
                <a:cs typeface="Calibri"/>
              </a:rPr>
              <a:t> schedules,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othe calendar</a:t>
            </a:r>
            <a:r>
              <a:rPr sz="2400" spc="-15" dirty="0">
                <a:latin typeface="Calibri"/>
                <a:cs typeface="Calibri"/>
              </a:rPr>
              <a:t> related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hitAppoint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hitAppoint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(www.hitappoint.com),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enables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booking.</a:t>
            </a:r>
            <a:endParaRPr sz="2800">
              <a:latin typeface="Calibri"/>
              <a:cs typeface="Calibri"/>
            </a:endParaRPr>
          </a:p>
          <a:p>
            <a:pPr marL="698500" marR="76200" lvl="1" indent="-228600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5" dirty="0">
                <a:latin typeface="Calibri"/>
                <a:cs typeface="Calibri"/>
              </a:rPr>
              <a:t>Like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previous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similar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it’s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appointments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barbershops,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hair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salons,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doctor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dentist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offices,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consultants,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financial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advisors,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402" y="0"/>
            <a:ext cx="10735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Exploring</a:t>
            </a:r>
            <a:r>
              <a:rPr spc="-100" dirty="0"/>
              <a:t> </a:t>
            </a:r>
            <a:r>
              <a:rPr spc="-35" dirty="0"/>
              <a:t>Online</a:t>
            </a:r>
            <a:r>
              <a:rPr spc="-85" dirty="0"/>
              <a:t> </a:t>
            </a:r>
            <a:r>
              <a:rPr spc="-35" dirty="0"/>
              <a:t>Planning</a:t>
            </a:r>
            <a:r>
              <a:rPr spc="-95" dirty="0"/>
              <a:t> </a:t>
            </a:r>
            <a:r>
              <a:rPr spc="-25" dirty="0"/>
              <a:t>and</a:t>
            </a:r>
            <a:r>
              <a:rPr spc="-90" dirty="0"/>
              <a:t> </a:t>
            </a:r>
            <a:r>
              <a:rPr spc="-110" dirty="0"/>
              <a:t>Task</a:t>
            </a:r>
            <a:r>
              <a:rPr spc="-80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48716"/>
            <a:ext cx="11962765" cy="54432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968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Planning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everything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simple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to-do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lists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complex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collaboratively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users.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iPrioritize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iPrioritize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(www.iprioritize.com)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good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to-do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manager.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74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Authorized</a:t>
            </a:r>
            <a:r>
              <a:rPr sz="2400" spc="-10" dirty="0">
                <a:latin typeface="Calibri"/>
                <a:cs typeface="Calibri"/>
              </a:rPr>
              <a:t> users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create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to-do list,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 </a:t>
            </a:r>
            <a:r>
              <a:rPr sz="2400" spc="-5" dirty="0">
                <a:latin typeface="Calibri"/>
                <a:cs typeface="Calibri"/>
              </a:rPr>
              <a:t>items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prioritize tasks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40"/>
              </a:lnSpc>
            </a:pPr>
            <a:r>
              <a:rPr sz="2400" spc="-5" dirty="0">
                <a:latin typeface="Calibri"/>
                <a:cs typeface="Calibri"/>
              </a:rPr>
              <a:t>dragging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down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list,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mark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finished.</a:t>
            </a:r>
            <a:endParaRPr sz="2400">
              <a:latin typeface="Calibri"/>
              <a:cs typeface="Calibri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And,</a:t>
            </a:r>
            <a:r>
              <a:rPr sz="2400" spc="-5" dirty="0">
                <a:latin typeface="Calibri"/>
                <a:cs typeface="Calibri"/>
              </a:rPr>
              <a:t> because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it’s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5" dirty="0">
                <a:latin typeface="Calibri"/>
                <a:cs typeface="Calibri"/>
              </a:rPr>
              <a:t> based,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anytime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anyplace.</a:t>
            </a:r>
            <a:endParaRPr sz="240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ct val="9000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list, </a:t>
            </a:r>
            <a:r>
              <a:rPr sz="2400" spc="-10" dirty="0">
                <a:latin typeface="Calibri"/>
                <a:cs typeface="Calibri"/>
              </a:rPr>
              <a:t>you can print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out, </a:t>
            </a:r>
            <a:r>
              <a:rPr sz="2400" dirty="0">
                <a:latin typeface="Calibri"/>
                <a:cs typeface="Calibri"/>
              </a:rPr>
              <a:t>email it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someone </a:t>
            </a:r>
            <a:r>
              <a:rPr sz="2400" dirty="0">
                <a:latin typeface="Calibri"/>
                <a:cs typeface="Calibri"/>
              </a:rPr>
              <a:t>else, </a:t>
            </a:r>
            <a:r>
              <a:rPr sz="2400" spc="-10" dirty="0">
                <a:latin typeface="Calibri"/>
                <a:cs typeface="Calibri"/>
              </a:rPr>
              <a:t>subscribe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changes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via </a:t>
            </a:r>
            <a:r>
              <a:rPr sz="2400" spc="-15" dirty="0">
                <a:latin typeface="Calibri"/>
                <a:cs typeface="Calibri"/>
              </a:rPr>
              <a:t>RSS,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even </a:t>
            </a:r>
            <a:r>
              <a:rPr sz="2400" spc="-5" dirty="0">
                <a:latin typeface="Calibri"/>
                <a:cs typeface="Calibri"/>
              </a:rPr>
              <a:t>view </a:t>
            </a:r>
            <a:r>
              <a:rPr sz="2400" spc="-10" dirty="0">
                <a:latin typeface="Calibri"/>
                <a:cs typeface="Calibri"/>
              </a:rPr>
              <a:t>lists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dirty="0">
                <a:latin typeface="Calibri"/>
                <a:cs typeface="Calibri"/>
              </a:rPr>
              <a:t>mobile </a:t>
            </a:r>
            <a:r>
              <a:rPr sz="2400" spc="-5" dirty="0">
                <a:latin typeface="Calibri"/>
                <a:cs typeface="Calibri"/>
              </a:rPr>
              <a:t>phone— </a:t>
            </a:r>
            <a:r>
              <a:rPr sz="2400" dirty="0">
                <a:latin typeface="Calibri"/>
                <a:cs typeface="Calibri"/>
              </a:rPr>
              <a:t>which is a </a:t>
            </a:r>
            <a:r>
              <a:rPr sz="2400" spc="-15" dirty="0">
                <a:latin typeface="Calibri"/>
                <a:cs typeface="Calibri"/>
              </a:rPr>
              <a:t>great </a:t>
            </a:r>
            <a:r>
              <a:rPr sz="2400" spc="-25" dirty="0">
                <a:latin typeface="Calibri"/>
                <a:cs typeface="Calibri"/>
              </a:rPr>
              <a:t>way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consult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grocery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supermarket!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Bla-Bla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Bla-Bla </a:t>
            </a:r>
            <a:r>
              <a:rPr sz="2800" spc="-20" dirty="0">
                <a:latin typeface="Calibri"/>
                <a:cs typeface="Calibri"/>
              </a:rPr>
              <a:t>List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(www.blablalist.com)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simple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to-do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manager.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It’s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course,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lists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</a:t>
            </a:r>
            <a:r>
              <a:rPr sz="2400" spc="-15" dirty="0">
                <a:latin typeface="Calibri"/>
                <a:cs typeface="Calibri"/>
              </a:rPr>
              <a:t> 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093663"/>
            <a:ext cx="11575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publish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 </a:t>
            </a:r>
            <a:r>
              <a:rPr sz="2400" spc="-15" dirty="0">
                <a:latin typeface="Calibri"/>
                <a:cs typeface="Calibri"/>
              </a:rPr>
              <a:t>RSS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family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5" dirty="0">
                <a:latin typeface="Calibri"/>
                <a:cs typeface="Calibri"/>
              </a:rPr>
              <a:t>coworkers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get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instant </a:t>
            </a:r>
            <a:r>
              <a:rPr sz="2400" spc="-10" dirty="0">
                <a:latin typeface="Calibri"/>
                <a:cs typeface="Calibri"/>
              </a:rPr>
              <a:t>updates.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402" y="0"/>
            <a:ext cx="10735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Exploring</a:t>
            </a:r>
            <a:r>
              <a:rPr spc="-100" dirty="0"/>
              <a:t> </a:t>
            </a:r>
            <a:r>
              <a:rPr spc="-35" dirty="0"/>
              <a:t>Online</a:t>
            </a:r>
            <a:r>
              <a:rPr spc="-85" dirty="0"/>
              <a:t> </a:t>
            </a:r>
            <a:r>
              <a:rPr spc="-35" dirty="0"/>
              <a:t>Planning</a:t>
            </a:r>
            <a:r>
              <a:rPr spc="-95" dirty="0"/>
              <a:t> </a:t>
            </a:r>
            <a:r>
              <a:rPr spc="-25" dirty="0"/>
              <a:t>and</a:t>
            </a:r>
            <a:r>
              <a:rPr spc="-90" dirty="0"/>
              <a:t> </a:t>
            </a:r>
            <a:r>
              <a:rPr spc="-110" dirty="0"/>
              <a:t>Task</a:t>
            </a:r>
            <a:r>
              <a:rPr spc="-80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2093976" y="6477444"/>
            <a:ext cx="2222500" cy="20320"/>
          </a:xfrm>
          <a:custGeom>
            <a:avLst/>
            <a:gdLst/>
            <a:ahLst/>
            <a:cxnLst/>
            <a:rect l="l" t="t" r="r" b="b"/>
            <a:pathLst>
              <a:path w="2222500" h="20320">
                <a:moveTo>
                  <a:pt x="2221992" y="0"/>
                </a:moveTo>
                <a:lnTo>
                  <a:pt x="0" y="0"/>
                </a:lnTo>
                <a:lnTo>
                  <a:pt x="0" y="19811"/>
                </a:lnTo>
                <a:lnTo>
                  <a:pt x="2221992" y="19811"/>
                </a:lnTo>
                <a:lnTo>
                  <a:pt x="2221992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39" y="431187"/>
            <a:ext cx="12024995" cy="693394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b="1" spc="-10" dirty="0">
                <a:latin typeface="Calibri"/>
                <a:cs typeface="Calibri"/>
              </a:rPr>
              <a:t>Hiveminder</a:t>
            </a:r>
            <a:endParaRPr sz="2800" dirty="0">
              <a:latin typeface="Calibri"/>
              <a:cs typeface="Calibri"/>
            </a:endParaRPr>
          </a:p>
          <a:p>
            <a:pPr marL="266700" marR="3048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10" dirty="0">
                <a:latin typeface="Calibri"/>
                <a:cs typeface="Calibri"/>
              </a:rPr>
              <a:t>Hiveminder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(www.hiveminder.com)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similar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previously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discussed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to-do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managers.</a:t>
            </a:r>
            <a:endParaRPr sz="2800" dirty="0">
              <a:latin typeface="Calibri"/>
              <a:cs typeface="Calibri"/>
            </a:endParaRPr>
          </a:p>
          <a:p>
            <a:pPr marL="723900" marR="133350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spc="-15" dirty="0">
                <a:latin typeface="Calibri"/>
                <a:cs typeface="Calibri"/>
              </a:rPr>
              <a:t>What’s </a:t>
            </a:r>
            <a:r>
              <a:rPr sz="2400" spc="-5" dirty="0">
                <a:latin typeface="Calibri"/>
                <a:cs typeface="Calibri"/>
              </a:rPr>
              <a:t>nice </a:t>
            </a:r>
            <a:r>
              <a:rPr sz="2400" dirty="0">
                <a:latin typeface="Calibri"/>
                <a:cs typeface="Calibri"/>
              </a:rPr>
              <a:t>about </a:t>
            </a:r>
            <a:r>
              <a:rPr sz="2400" spc="-5" dirty="0">
                <a:latin typeface="Calibri"/>
                <a:cs typeface="Calibri"/>
              </a:rPr>
              <a:t>Hiveminder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that you can enter list </a:t>
            </a:r>
            <a:r>
              <a:rPr sz="2400" spc="-5" dirty="0">
                <a:latin typeface="Calibri"/>
                <a:cs typeface="Calibri"/>
              </a:rPr>
              <a:t>items </a:t>
            </a:r>
            <a:r>
              <a:rPr sz="2400" dirty="0">
                <a:latin typeface="Calibri"/>
                <a:cs typeface="Calibri"/>
              </a:rPr>
              <a:t>in a kind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freeform </a:t>
            </a:r>
            <a:r>
              <a:rPr sz="2400" spc="-10" dirty="0">
                <a:latin typeface="Calibri"/>
                <a:cs typeface="Calibri"/>
              </a:rPr>
              <a:t>fashion,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prioritize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“brain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dumps.”</a:t>
            </a:r>
            <a:endParaRPr sz="2400" dirty="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b="1" spc="-10" dirty="0">
                <a:latin typeface="Calibri"/>
                <a:cs typeface="Calibri"/>
              </a:rPr>
              <a:t>Remember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-10" dirty="0">
                <a:latin typeface="Calibri"/>
                <a:cs typeface="Calibri"/>
              </a:rPr>
              <a:t> Milk</a:t>
            </a:r>
            <a:endParaRPr sz="2800" dirty="0">
              <a:latin typeface="Calibri"/>
              <a:cs typeface="Calibri"/>
            </a:endParaRPr>
          </a:p>
          <a:p>
            <a:pPr marL="266700" marR="79375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“remember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milk”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grocery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check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aptly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Remember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Milk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(www.rememberthemilk.com)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web-based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todo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manager.</a:t>
            </a:r>
            <a:endParaRPr sz="2800" dirty="0">
              <a:latin typeface="Calibri"/>
              <a:cs typeface="Calibri"/>
            </a:endParaRPr>
          </a:p>
          <a:p>
            <a:pPr marL="723900" marR="696595" lvl="1" indent="-22860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spc="-5" dirty="0">
                <a:latin typeface="Calibri"/>
                <a:cs typeface="Calibri"/>
              </a:rPr>
              <a:t>Once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list, you can arrange reminders </a:t>
            </a:r>
            <a:r>
              <a:rPr sz="2400" dirty="0">
                <a:latin typeface="Calibri"/>
                <a:cs typeface="Calibri"/>
              </a:rPr>
              <a:t>via email, </a:t>
            </a:r>
            <a:r>
              <a:rPr sz="2400" spc="-15" dirty="0">
                <a:latin typeface="Calibri"/>
                <a:cs typeface="Calibri"/>
              </a:rPr>
              <a:t>instant </a:t>
            </a:r>
            <a:r>
              <a:rPr sz="2400" dirty="0">
                <a:latin typeface="Calibri"/>
                <a:cs typeface="Calibri"/>
              </a:rPr>
              <a:t>messaging,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text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mobile </a:t>
            </a:r>
            <a:r>
              <a:rPr sz="2400" spc="-5" dirty="0">
                <a:latin typeface="Calibri"/>
                <a:cs typeface="Calibri"/>
              </a:rPr>
              <a:t>phone.</a:t>
            </a:r>
            <a:endParaRPr sz="2400" dirty="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b="1" spc="-50" dirty="0">
                <a:latin typeface="Calibri"/>
                <a:cs typeface="Calibri"/>
              </a:rPr>
              <a:t>Ta-da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List</a:t>
            </a:r>
            <a:endParaRPr sz="2800" dirty="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40" dirty="0">
                <a:latin typeface="Calibri"/>
                <a:cs typeface="Calibri"/>
              </a:rPr>
              <a:t>Here’s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web-based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to-do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manager.</a:t>
            </a:r>
            <a:endParaRPr lang="en-IN" sz="2800" spc="-40" dirty="0">
              <a:latin typeface="Calibri"/>
              <a:cs typeface="Calibri"/>
            </a:endParaRPr>
          </a:p>
          <a:p>
            <a:pPr marL="266700" indent="-228600">
              <a:spcBef>
                <a:spcPts val="665"/>
              </a:spcBef>
              <a:buFont typeface="Arial MT"/>
              <a:buChar char="•"/>
              <a:tabLst>
                <a:tab pos="266700" algn="l"/>
              </a:tabLst>
            </a:pPr>
            <a:r>
              <a:rPr lang="en-IN" sz="2800" spc="-45" dirty="0">
                <a:latin typeface="Calibri"/>
                <a:cs typeface="Calibri"/>
              </a:rPr>
              <a:t>Ta-da</a:t>
            </a:r>
            <a:r>
              <a:rPr lang="en-IN" sz="2800" spc="15" dirty="0">
                <a:latin typeface="Calibri"/>
                <a:cs typeface="Calibri"/>
              </a:rPr>
              <a:t> </a:t>
            </a:r>
            <a:r>
              <a:rPr lang="en-IN" sz="2800" spc="-10" dirty="0">
                <a:latin typeface="Calibri"/>
                <a:cs typeface="Calibri"/>
              </a:rPr>
              <a:t>List</a:t>
            </a:r>
            <a:r>
              <a:rPr lang="en-IN" sz="2800" spc="15" dirty="0">
                <a:latin typeface="Calibri"/>
                <a:cs typeface="Calibri"/>
              </a:rPr>
              <a:t> </a:t>
            </a:r>
            <a:r>
              <a:rPr lang="en-IN" sz="2800" spc="-170" dirty="0">
                <a:latin typeface="Calibri"/>
                <a:cs typeface="Calibri"/>
              </a:rPr>
              <a:t>(</a:t>
            </a:r>
            <a:r>
              <a:rPr lang="en-IN" sz="2800" spc="-17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www.tadalist.com</a:t>
            </a:r>
            <a:r>
              <a:rPr lang="en-IN" sz="4000" spc="-170" dirty="0">
                <a:solidFill>
                  <a:srgbClr val="0462C1"/>
                </a:solidFill>
                <a:latin typeface="Calibri"/>
                <a:cs typeface="Calibri"/>
              </a:rPr>
              <a:t>)</a:t>
            </a:r>
            <a:endParaRPr lang="en-IN" sz="2800" dirty="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66700" algn="l"/>
              </a:tabLst>
            </a:pPr>
            <a:endParaRPr lang="en-IN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185" y="1688414"/>
            <a:ext cx="7706995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774315" marR="5080" indent="-2762250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latin typeface="Times New Roman"/>
                <a:cs typeface="Times New Roman"/>
              </a:rPr>
              <a:t>Cloud</a:t>
            </a:r>
            <a:r>
              <a:rPr sz="6000" spc="-20" dirty="0">
                <a:latin typeface="Times New Roman"/>
                <a:cs typeface="Times New Roman"/>
              </a:rPr>
              <a:t> </a:t>
            </a:r>
            <a:r>
              <a:rPr sz="6000" spc="-5" dirty="0">
                <a:latin typeface="Times New Roman"/>
                <a:cs typeface="Times New Roman"/>
              </a:rPr>
              <a:t>Computing</a:t>
            </a:r>
            <a:r>
              <a:rPr sz="6000" spc="-40" dirty="0">
                <a:latin typeface="Times New Roman"/>
                <a:cs typeface="Times New Roman"/>
              </a:rPr>
              <a:t> </a:t>
            </a:r>
            <a:r>
              <a:rPr sz="6000" dirty="0">
                <a:latin typeface="Times New Roman"/>
                <a:cs typeface="Times New Roman"/>
              </a:rPr>
              <a:t>for</a:t>
            </a:r>
            <a:r>
              <a:rPr sz="6000" spc="-20" dirty="0">
                <a:latin typeface="Times New Roman"/>
                <a:cs typeface="Times New Roman"/>
              </a:rPr>
              <a:t> </a:t>
            </a:r>
            <a:r>
              <a:rPr sz="6000" dirty="0">
                <a:latin typeface="Times New Roman"/>
                <a:cs typeface="Times New Roman"/>
              </a:rPr>
              <a:t>the </a:t>
            </a:r>
            <a:r>
              <a:rPr sz="6000" spc="-1485" dirty="0">
                <a:latin typeface="Times New Roman"/>
                <a:cs typeface="Times New Roman"/>
              </a:rPr>
              <a:t> </a:t>
            </a:r>
            <a:r>
              <a:rPr sz="6000" spc="-5" dirty="0">
                <a:latin typeface="Times New Roman"/>
                <a:cs typeface="Times New Roman"/>
              </a:rPr>
              <a:t>Family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402" y="0"/>
            <a:ext cx="10735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Exploring</a:t>
            </a:r>
            <a:r>
              <a:rPr spc="-100" dirty="0"/>
              <a:t> </a:t>
            </a:r>
            <a:r>
              <a:rPr spc="-35" dirty="0"/>
              <a:t>Online</a:t>
            </a:r>
            <a:r>
              <a:rPr spc="-85" dirty="0"/>
              <a:t> </a:t>
            </a:r>
            <a:r>
              <a:rPr spc="-35" dirty="0"/>
              <a:t>Planning</a:t>
            </a:r>
            <a:r>
              <a:rPr spc="-95" dirty="0"/>
              <a:t> </a:t>
            </a:r>
            <a:r>
              <a:rPr spc="-25" dirty="0"/>
              <a:t>and</a:t>
            </a:r>
            <a:r>
              <a:rPr spc="-90" dirty="0"/>
              <a:t> </a:t>
            </a:r>
            <a:r>
              <a:rPr spc="-110" dirty="0"/>
              <a:t>Task</a:t>
            </a:r>
            <a:r>
              <a:rPr spc="-80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8516"/>
            <a:ext cx="11995150" cy="60864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40" dirty="0">
                <a:latin typeface="Calibri"/>
                <a:cs typeface="Calibri"/>
              </a:rPr>
              <a:t>Tudu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  <a:p>
            <a:pPr marL="241300" marR="66675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0" dirty="0">
                <a:latin typeface="Calibri"/>
                <a:cs typeface="Calibri"/>
              </a:rPr>
              <a:t>Tudu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(www.tudulist.com)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little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to-do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managers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 includes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web-based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calendar.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Items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added</a:t>
            </a:r>
            <a:r>
              <a:rPr sz="2400" spc="-5" dirty="0">
                <a:latin typeface="Calibri"/>
                <a:cs typeface="Calibri"/>
              </a:rPr>
              <a:t> both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appropriate to-do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calendar,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they’re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due.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35" dirty="0">
                <a:latin typeface="Calibri"/>
                <a:cs typeface="Calibri"/>
              </a:rPr>
              <a:t>TaskTHIS</a:t>
            </a:r>
            <a:endParaRPr sz="2800">
              <a:latin typeface="Calibri"/>
              <a:cs typeface="Calibri"/>
            </a:endParaRPr>
          </a:p>
          <a:p>
            <a:pPr marL="241300" marR="14604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TaskTHIS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(taskthis.darthapo.com)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similar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to-do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managers,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offers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ability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add </a:t>
            </a:r>
            <a:r>
              <a:rPr sz="2800" spc="-15" dirty="0">
                <a:latin typeface="Calibri"/>
                <a:cs typeface="Calibri"/>
              </a:rPr>
              <a:t>extended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task.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publish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RSS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share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others</a:t>
            </a:r>
            <a:r>
              <a:rPr sz="2400" spc="-5" dirty="0">
                <a:latin typeface="Calibri"/>
                <a:cs typeface="Calibri"/>
              </a:rPr>
              <a:t> via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Vitalist</a:t>
            </a:r>
            <a:endParaRPr sz="2800">
              <a:latin typeface="Calibri"/>
              <a:cs typeface="Calibri"/>
            </a:endParaRPr>
          </a:p>
          <a:p>
            <a:pPr marL="241300" marR="52705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to-do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managers,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Vitalist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(www.vitalist.com)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organizes</a:t>
            </a:r>
            <a:r>
              <a:rPr sz="2800" spc="-5" dirty="0">
                <a:latin typeface="Calibri"/>
                <a:cs typeface="Calibri"/>
              </a:rPr>
              <a:t> all </a:t>
            </a:r>
            <a:r>
              <a:rPr sz="2800" spc="-10" dirty="0">
                <a:latin typeface="Calibri"/>
                <a:cs typeface="Calibri"/>
              </a:rPr>
              <a:t>sorts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projects.</a:t>
            </a:r>
            <a:endParaRPr sz="2800">
              <a:latin typeface="Calibri"/>
              <a:cs typeface="Calibri"/>
            </a:endParaRPr>
          </a:p>
          <a:p>
            <a:pPr marL="698500" marR="1475105" lvl="1" indent="-228600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It’s </a:t>
            </a:r>
            <a:r>
              <a:rPr sz="2400" spc="-5" dirty="0">
                <a:latin typeface="Calibri"/>
                <a:cs typeface="Calibri"/>
              </a:rPr>
              <a:t>unique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uses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Getting </a:t>
            </a:r>
            <a:r>
              <a:rPr sz="2400" spc="-5" dirty="0">
                <a:latin typeface="Calibri"/>
                <a:cs typeface="Calibri"/>
              </a:rPr>
              <a:t>Things Done </a:t>
            </a:r>
            <a:r>
              <a:rPr sz="2400" spc="-10" dirty="0">
                <a:latin typeface="Calibri"/>
                <a:cs typeface="Calibri"/>
              </a:rPr>
              <a:t>(GTD) workflow </a:t>
            </a:r>
            <a:r>
              <a:rPr sz="2400" spc="-5" dirty="0">
                <a:latin typeface="Calibri"/>
                <a:cs typeface="Calibri"/>
              </a:rPr>
              <a:t>methodology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popularized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consultant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David </a:t>
            </a:r>
            <a:r>
              <a:rPr sz="2400" dirty="0">
                <a:latin typeface="Calibri"/>
                <a:cs typeface="Calibri"/>
              </a:rPr>
              <a:t>Allen.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402" y="0"/>
            <a:ext cx="10735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Exploring</a:t>
            </a:r>
            <a:r>
              <a:rPr spc="-100" dirty="0"/>
              <a:t> </a:t>
            </a:r>
            <a:r>
              <a:rPr spc="-35" dirty="0"/>
              <a:t>Online</a:t>
            </a:r>
            <a:r>
              <a:rPr spc="-85" dirty="0"/>
              <a:t> </a:t>
            </a:r>
            <a:r>
              <a:rPr spc="-35" dirty="0"/>
              <a:t>Planning</a:t>
            </a:r>
            <a:r>
              <a:rPr spc="-95" dirty="0"/>
              <a:t> </a:t>
            </a:r>
            <a:r>
              <a:rPr spc="-25" dirty="0"/>
              <a:t>and</a:t>
            </a:r>
            <a:r>
              <a:rPr spc="-90" dirty="0"/>
              <a:t> </a:t>
            </a:r>
            <a:r>
              <a:rPr spc="-110" dirty="0"/>
              <a:t>Task</a:t>
            </a:r>
            <a:r>
              <a:rPr spc="-80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8516"/>
            <a:ext cx="11721465" cy="54114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30" dirty="0">
                <a:latin typeface="Calibri"/>
                <a:cs typeface="Calibri"/>
              </a:rPr>
              <a:t>TracksLife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0" dirty="0">
                <a:latin typeface="Calibri"/>
                <a:cs typeface="Calibri"/>
              </a:rPr>
              <a:t>Trackslife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(www.trackslife.com)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database-oriented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manager.</a:t>
            </a:r>
            <a:endParaRPr sz="2800">
              <a:latin typeface="Calibri"/>
              <a:cs typeface="Calibri"/>
            </a:endParaRPr>
          </a:p>
          <a:p>
            <a:pPr marL="698500" marR="318135" lvl="1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Each “track”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5" dirty="0">
                <a:latin typeface="Calibri"/>
                <a:cs typeface="Calibri"/>
              </a:rPr>
              <a:t>separate </a:t>
            </a:r>
            <a:r>
              <a:rPr sz="2400" spc="-10" dirty="0">
                <a:latin typeface="Calibri"/>
                <a:cs typeface="Calibri"/>
              </a:rPr>
              <a:t>database that combines columns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30" dirty="0">
                <a:latin typeface="Calibri"/>
                <a:cs typeface="Calibri"/>
              </a:rPr>
              <a:t>money, </a:t>
            </a:r>
            <a:r>
              <a:rPr sz="2400" spc="-10" dirty="0">
                <a:latin typeface="Calibri"/>
                <a:cs typeface="Calibri"/>
              </a:rPr>
              <a:t>numbers, </a:t>
            </a:r>
            <a:r>
              <a:rPr sz="2400" spc="-15" dirty="0">
                <a:latin typeface="Calibri"/>
                <a:cs typeface="Calibri"/>
              </a:rPr>
              <a:t>words,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paragraphs,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yes/no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responses.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sends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</a:t>
            </a:r>
            <a:r>
              <a:rPr sz="2400" spc="-10" dirty="0">
                <a:latin typeface="Calibri"/>
                <a:cs typeface="Calibri"/>
              </a:rPr>
              <a:t> reminders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critical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via</a:t>
            </a:r>
            <a:r>
              <a:rPr sz="2400" dirty="0">
                <a:latin typeface="Calibri"/>
                <a:cs typeface="Calibri"/>
              </a:rPr>
              <a:t> email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RSS.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30" dirty="0">
                <a:latin typeface="Calibri"/>
                <a:cs typeface="Calibri"/>
              </a:rPr>
              <a:t>Voo2Do</a:t>
            </a:r>
            <a:endParaRPr sz="2800">
              <a:latin typeface="Calibri"/>
              <a:cs typeface="Calibri"/>
            </a:endParaRPr>
          </a:p>
          <a:p>
            <a:pPr marL="241300" marR="186055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Voo2Do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(www.voo2do.com)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moves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beyond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simple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to-do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sophisticated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management.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ct val="9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web-based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projects,</a:t>
            </a:r>
            <a:r>
              <a:rPr sz="2400" spc="-20" dirty="0">
                <a:latin typeface="Calibri"/>
                <a:cs typeface="Calibri"/>
              </a:rPr>
              <a:t> organize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track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10" dirty="0">
                <a:latin typeface="Calibri"/>
                <a:cs typeface="Calibri"/>
              </a:rPr>
              <a:t>spent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remaining 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given task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project, </a:t>
            </a:r>
            <a:r>
              <a:rPr sz="2400" spc="-5" dirty="0">
                <a:latin typeface="Calibri"/>
                <a:cs typeface="Calibri"/>
              </a:rPr>
              <a:t>publish </a:t>
            </a:r>
            <a:r>
              <a:rPr sz="2400" spc="-10" dirty="0">
                <a:latin typeface="Calibri"/>
                <a:cs typeface="Calibri"/>
              </a:rPr>
              <a:t>task </a:t>
            </a:r>
            <a:r>
              <a:rPr sz="2400" spc="-5" dirty="0">
                <a:latin typeface="Calibri"/>
                <a:cs typeface="Calibri"/>
              </a:rPr>
              <a:t>lists,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even </a:t>
            </a:r>
            <a:r>
              <a:rPr sz="2400" dirty="0">
                <a:latin typeface="Calibri"/>
                <a:cs typeface="Calibri"/>
              </a:rPr>
              <a:t>add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 email.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5" dirty="0">
                <a:latin typeface="Calibri"/>
                <a:cs typeface="Calibri"/>
              </a:rPr>
              <a:t>Voo2Do</a:t>
            </a:r>
            <a:r>
              <a:rPr sz="2400" spc="-15" dirty="0">
                <a:latin typeface="Calibri"/>
                <a:cs typeface="Calibri"/>
              </a:rPr>
              <a:t> tracks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pending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completed tasks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 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dashboard.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view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tasks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project, </a:t>
            </a:r>
            <a:r>
              <a:rPr sz="2400" dirty="0">
                <a:latin typeface="Calibri"/>
                <a:cs typeface="Calibri"/>
              </a:rPr>
              <a:t>click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402" y="0"/>
            <a:ext cx="10735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Exploring</a:t>
            </a:r>
            <a:r>
              <a:rPr spc="-100" dirty="0"/>
              <a:t> </a:t>
            </a:r>
            <a:r>
              <a:rPr spc="-35" dirty="0"/>
              <a:t>Online</a:t>
            </a:r>
            <a:r>
              <a:rPr spc="-85" dirty="0"/>
              <a:t> </a:t>
            </a:r>
            <a:r>
              <a:rPr spc="-35" dirty="0"/>
              <a:t>Planning</a:t>
            </a:r>
            <a:r>
              <a:rPr spc="-95" dirty="0"/>
              <a:t> </a:t>
            </a:r>
            <a:r>
              <a:rPr spc="-25" dirty="0"/>
              <a:t>and</a:t>
            </a:r>
            <a:r>
              <a:rPr spc="-90" dirty="0"/>
              <a:t> </a:t>
            </a:r>
            <a:r>
              <a:rPr spc="-110" dirty="0"/>
              <a:t>Task</a:t>
            </a:r>
            <a:r>
              <a:rPr spc="-80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8516"/>
            <a:ext cx="11875135" cy="25514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40" dirty="0">
                <a:latin typeface="Calibri"/>
                <a:cs typeface="Calibri"/>
              </a:rPr>
              <a:t>HiTask</a:t>
            </a:r>
            <a:endParaRPr sz="2800">
              <a:latin typeface="Calibri"/>
              <a:cs typeface="Calibri"/>
            </a:endParaRPr>
          </a:p>
          <a:p>
            <a:pPr marL="241300" marR="2667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sophisticated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HiTask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(www.hitask.com),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business-oriented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manager.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45" dirty="0">
                <a:latin typeface="Calibri"/>
                <a:cs typeface="Calibri"/>
              </a:rPr>
              <a:t>Tasks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added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tagged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easy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viewing.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manager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utilize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drag-and-drop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editing,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share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assign </a:t>
            </a:r>
            <a:r>
              <a:rPr sz="2400" spc="-15" dirty="0">
                <a:latin typeface="Calibri"/>
                <a:cs typeface="Calibri"/>
              </a:rPr>
              <a:t>tasks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group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people via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web.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4540" y="6479844"/>
            <a:ext cx="24117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libri"/>
                <a:cs typeface="Calibri"/>
              </a:rPr>
              <a:t>nontechnical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402" y="0"/>
            <a:ext cx="10735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Exploring</a:t>
            </a:r>
            <a:r>
              <a:rPr spc="-100" dirty="0"/>
              <a:t> </a:t>
            </a:r>
            <a:r>
              <a:rPr spc="-35" dirty="0"/>
              <a:t>Online</a:t>
            </a:r>
            <a:r>
              <a:rPr spc="-85" dirty="0"/>
              <a:t> </a:t>
            </a:r>
            <a:r>
              <a:rPr spc="-35" dirty="0"/>
              <a:t>Planning</a:t>
            </a:r>
            <a:r>
              <a:rPr spc="-95" dirty="0"/>
              <a:t> </a:t>
            </a:r>
            <a:r>
              <a:rPr spc="-25" dirty="0"/>
              <a:t>and</a:t>
            </a:r>
            <a:r>
              <a:rPr spc="-90" dirty="0"/>
              <a:t> </a:t>
            </a:r>
            <a:r>
              <a:rPr spc="-110" dirty="0"/>
              <a:t>Task</a:t>
            </a:r>
            <a:r>
              <a:rPr spc="-80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8516"/>
            <a:ext cx="11810365" cy="60775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Zoho</a:t>
            </a:r>
            <a:r>
              <a:rPr sz="2800" b="1" spc="-10" dirty="0">
                <a:latin typeface="Calibri"/>
                <a:cs typeface="Calibri"/>
              </a:rPr>
              <a:t> Planner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(Important)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Zoho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Planner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(planner.zoho.com)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perhaps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most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sophisticated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planner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evaluated here.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Its</a:t>
            </a:r>
            <a:r>
              <a:rPr sz="2400" spc="-15" dirty="0">
                <a:latin typeface="Calibri"/>
                <a:cs typeface="Calibri"/>
              </a:rPr>
              <a:t> features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functionality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applications.</a:t>
            </a:r>
            <a:endParaRPr sz="2400">
              <a:latin typeface="Calibri"/>
              <a:cs typeface="Calibri"/>
            </a:endParaRPr>
          </a:p>
          <a:p>
            <a:pPr marL="698500" marR="455930" lvl="1" indent="-22860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Zoho </a:t>
            </a:r>
            <a:r>
              <a:rPr sz="2400" spc="-5" dirty="0">
                <a:latin typeface="Calibri"/>
                <a:cs typeface="Calibri"/>
              </a:rPr>
              <a:t>Plan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spc="-20" dirty="0">
                <a:latin typeface="Calibri"/>
                <a:cs typeface="Calibri"/>
              </a:rPr>
              <a:t>you’re </a:t>
            </a:r>
            <a:r>
              <a:rPr sz="2400" spc="-10" dirty="0">
                <a:latin typeface="Calibri"/>
                <a:cs typeface="Calibri"/>
              </a:rPr>
              <a:t>working </a:t>
            </a:r>
            <a:r>
              <a:rPr sz="2400" spc="-5" dirty="0">
                <a:latin typeface="Calibri"/>
                <a:cs typeface="Calibri"/>
              </a:rPr>
              <a:t>on,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Figure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7.15.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to-dos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" dirty="0">
                <a:latin typeface="Calibri"/>
                <a:cs typeface="Calibri"/>
              </a:rPr>
              <a:t> list.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10" dirty="0">
                <a:latin typeface="Calibri"/>
                <a:cs typeface="Calibri"/>
              </a:rPr>
              <a:t> extensive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notes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images.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share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 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designate.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appears </a:t>
            </a:r>
            <a:r>
              <a:rPr sz="2400" spc="-10" dirty="0">
                <a:latin typeface="Calibri"/>
                <a:cs typeface="Calibri"/>
              </a:rPr>
              <a:t>on 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central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calendar.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Zoho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Planner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ideal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small-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medium-sized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projects.</a:t>
            </a:r>
            <a:endParaRPr sz="2800">
              <a:latin typeface="Calibri"/>
              <a:cs typeface="Calibri"/>
            </a:endParaRPr>
          </a:p>
          <a:p>
            <a:pPr marL="698500" marR="413384" lvl="1" indent="-228600">
              <a:lnSpc>
                <a:spcPts val="2590"/>
              </a:lnSpc>
              <a:spcBef>
                <a:spcPts val="57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It’s </a:t>
            </a:r>
            <a:r>
              <a:rPr sz="2400" spc="-10" dirty="0">
                <a:latin typeface="Calibri"/>
                <a:cs typeface="Calibri"/>
              </a:rPr>
              <a:t>probably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overkill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to-do list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iPrioritize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Remember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Milk,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instead),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powerful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enough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corporate</a:t>
            </a:r>
            <a:r>
              <a:rPr sz="2400" spc="-10" dirty="0">
                <a:latin typeface="Calibri"/>
                <a:cs typeface="Calibri"/>
              </a:rPr>
              <a:t> projects.</a:t>
            </a:r>
            <a:endParaRPr sz="2400">
              <a:latin typeface="Calibri"/>
              <a:cs typeface="Calibri"/>
            </a:endParaRPr>
          </a:p>
          <a:p>
            <a:pPr marL="698500" marR="782320" lvl="1" indent="-228600">
              <a:lnSpc>
                <a:spcPts val="259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But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5" dirty="0">
                <a:latin typeface="Calibri"/>
                <a:cs typeface="Calibri"/>
              </a:rPr>
              <a:t>home or </a:t>
            </a:r>
            <a:r>
              <a:rPr sz="2400" spc="-10" dirty="0">
                <a:latin typeface="Calibri"/>
                <a:cs typeface="Calibri"/>
              </a:rPr>
              <a:t>community project, </a:t>
            </a:r>
            <a:r>
              <a:rPr sz="2400" spc="-20" dirty="0">
                <a:latin typeface="Calibri"/>
                <a:cs typeface="Calibri"/>
              </a:rPr>
              <a:t>it’s </a:t>
            </a:r>
            <a:r>
              <a:rPr sz="2400" dirty="0">
                <a:latin typeface="Calibri"/>
                <a:cs typeface="Calibri"/>
              </a:rPr>
              <a:t>an ideal solution— </a:t>
            </a:r>
            <a:r>
              <a:rPr sz="2400" spc="-10" dirty="0">
                <a:latin typeface="Calibri"/>
                <a:cs typeface="Calibri"/>
              </a:rPr>
              <a:t>just </a:t>
            </a:r>
            <a:r>
              <a:rPr sz="2400" dirty="0">
                <a:latin typeface="Calibri"/>
                <a:cs typeface="Calibri"/>
              </a:rPr>
              <a:t>enough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versatility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disparate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5" dirty="0">
                <a:latin typeface="Calibri"/>
                <a:cs typeface="Calibri"/>
              </a:rPr>
              <a:t> complex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scare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off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402" y="0"/>
            <a:ext cx="10735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Exploring</a:t>
            </a:r>
            <a:r>
              <a:rPr spc="-100" dirty="0"/>
              <a:t> </a:t>
            </a:r>
            <a:r>
              <a:rPr spc="-35" dirty="0"/>
              <a:t>Online</a:t>
            </a:r>
            <a:r>
              <a:rPr spc="-85" dirty="0"/>
              <a:t> </a:t>
            </a:r>
            <a:r>
              <a:rPr spc="-35" dirty="0"/>
              <a:t>Planning</a:t>
            </a:r>
            <a:r>
              <a:rPr spc="-95" dirty="0"/>
              <a:t> </a:t>
            </a:r>
            <a:r>
              <a:rPr spc="-25" dirty="0"/>
              <a:t>and</a:t>
            </a:r>
            <a:r>
              <a:rPr spc="-90" dirty="0"/>
              <a:t> </a:t>
            </a:r>
            <a:r>
              <a:rPr spc="-110" dirty="0"/>
              <a:t>Task</a:t>
            </a:r>
            <a:r>
              <a:rPr spc="-80" dirty="0"/>
              <a:t> </a:t>
            </a:r>
            <a:r>
              <a:rPr spc="-50" dirty="0"/>
              <a:t>Management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8858" y="942840"/>
            <a:ext cx="8343649" cy="458470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65" dirty="0"/>
              <a:t>Event</a:t>
            </a:r>
            <a:r>
              <a:rPr spc="-85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39" y="388516"/>
            <a:ext cx="11682095" cy="61861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10" dirty="0">
                <a:latin typeface="Calibri"/>
                <a:cs typeface="Calibri"/>
              </a:rPr>
              <a:t>Scheduling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company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meeting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thing;</a:t>
            </a:r>
            <a:endParaRPr sz="2800" dirty="0">
              <a:latin typeface="Calibri"/>
              <a:cs typeface="Calibri"/>
            </a:endParaRPr>
          </a:p>
          <a:p>
            <a:pPr marL="254000" marR="257175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15" dirty="0">
                <a:latin typeface="Calibri"/>
                <a:cs typeface="Calibri"/>
              </a:rPr>
              <a:t>Putting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together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large-scale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event,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such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conference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seminar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trade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show,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quite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another.</a:t>
            </a:r>
            <a:endParaRPr sz="2800" dirty="0">
              <a:latin typeface="Calibri"/>
              <a:cs typeface="Calibri"/>
            </a:endParaRPr>
          </a:p>
          <a:p>
            <a:pPr marL="711200" marR="17780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undertaking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scale </a:t>
            </a:r>
            <a:r>
              <a:rPr sz="2400" spc="-15" dirty="0">
                <a:latin typeface="Calibri"/>
                <a:cs typeface="Calibri"/>
              </a:rPr>
              <a:t>involves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10" dirty="0">
                <a:latin typeface="Calibri"/>
                <a:cs typeface="Calibri"/>
              </a:rPr>
              <a:t>just </a:t>
            </a:r>
            <a:r>
              <a:rPr sz="2400" dirty="0">
                <a:latin typeface="Calibri"/>
                <a:cs typeface="Calibri"/>
              </a:rPr>
              <a:t>clearing a </a:t>
            </a:r>
            <a:r>
              <a:rPr sz="2400" spc="-25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schedules </a:t>
            </a:r>
            <a:r>
              <a:rPr sz="2400" dirty="0">
                <a:latin typeface="Calibri"/>
                <a:cs typeface="Calibri"/>
              </a:rPr>
              <a:t>and making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conference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room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free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a.m.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Friday.</a:t>
            </a:r>
            <a:endParaRPr sz="2400" dirty="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event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project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tasks.</a:t>
            </a:r>
            <a:endParaRPr sz="2800" dirty="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stage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successful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event,</a:t>
            </a:r>
            <a:endParaRPr sz="28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market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potential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attendees,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sign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attendees,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fee</a:t>
            </a:r>
            <a:r>
              <a:rPr sz="2400" spc="-10" dirty="0">
                <a:latin typeface="Calibri"/>
                <a:cs typeface="Calibri"/>
              </a:rPr>
              <a:t> payments,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spc="-15" dirty="0">
                <a:latin typeface="Calibri"/>
                <a:cs typeface="Calibri"/>
              </a:rPr>
              <a:t>sure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event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conference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rooms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properly</a:t>
            </a:r>
            <a:r>
              <a:rPr sz="2400" spc="-5" dirty="0">
                <a:latin typeface="Calibri"/>
                <a:cs typeface="Calibri"/>
              </a:rPr>
              <a:t> scheduled,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handle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travel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hotel arrangements,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5" dirty="0">
                <a:latin typeface="Calibri"/>
                <a:cs typeface="Calibri"/>
              </a:rPr>
              <a:t>register </a:t>
            </a:r>
            <a:r>
              <a:rPr sz="2400" spc="-10" dirty="0">
                <a:latin typeface="Calibri"/>
                <a:cs typeface="Calibri"/>
              </a:rPr>
              <a:t>attendees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arrive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onsite,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ts val="2445"/>
              </a:lnSpc>
              <a:spcBef>
                <a:spcPts val="21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manage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 </a:t>
            </a:r>
            <a:r>
              <a:rPr sz="2400" spc="-20" dirty="0">
                <a:latin typeface="Calibri"/>
                <a:cs typeface="Calibri"/>
              </a:rPr>
              <a:t>workers,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ts val="2445"/>
              </a:lnSpc>
              <a:buFont typeface="Arial MT"/>
              <a:buChar char="•"/>
              <a:tabLst>
                <a:tab pos="711200" algn="l"/>
              </a:tabLst>
            </a:pPr>
            <a:r>
              <a:rPr lang="en-IN" sz="3600" baseline="-25462" dirty="0">
                <a:latin typeface="Calibri"/>
                <a:cs typeface="Calibri"/>
              </a:rPr>
              <a:t>and</a:t>
            </a:r>
            <a:r>
              <a:rPr lang="en-IN" sz="3600" spc="22" baseline="-25462" dirty="0">
                <a:latin typeface="Calibri"/>
                <a:cs typeface="Calibri"/>
              </a:rPr>
              <a:t> </a:t>
            </a:r>
            <a:r>
              <a:rPr lang="en-IN" sz="3600" spc="-30" baseline="-25462" dirty="0">
                <a:latin typeface="Calibri"/>
                <a:cs typeface="Calibri"/>
              </a:rPr>
              <a:t>make sure that everything run on time 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65" dirty="0"/>
              <a:t>Event</a:t>
            </a:r>
            <a:r>
              <a:rPr spc="-85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8516"/>
            <a:ext cx="12015470" cy="48990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30" dirty="0">
                <a:latin typeface="Calibri"/>
                <a:cs typeface="Calibri"/>
              </a:rPr>
              <a:t>Event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Planning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Workflow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successful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starts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well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advance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its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opening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date.</a:t>
            </a:r>
            <a:endParaRPr sz="2800">
              <a:latin typeface="Calibri"/>
              <a:cs typeface="Calibri"/>
            </a:endParaRPr>
          </a:p>
          <a:p>
            <a:pPr marL="698500" marR="6350" lvl="1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tons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details</a:t>
            </a:r>
            <a:r>
              <a:rPr sz="2400" spc="-15" dirty="0">
                <a:latin typeface="Calibri"/>
                <a:cs typeface="Calibri"/>
              </a:rPr>
              <a:t> involved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size,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</a:t>
            </a:r>
            <a:r>
              <a:rPr sz="2400" spc="-20" dirty="0">
                <a:latin typeface="Calibri"/>
                <a:cs typeface="Calibri"/>
              </a:rPr>
              <a:t> takes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quite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horsepower—just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help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dirty="0">
                <a:latin typeface="Calibri"/>
                <a:cs typeface="Calibri"/>
              </a:rPr>
              <a:t> with.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15" dirty="0">
                <a:latin typeface="Calibri"/>
                <a:cs typeface="Calibri"/>
              </a:rPr>
              <a:t> robust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planning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modules.</a:t>
            </a:r>
            <a:endParaRPr sz="2400">
              <a:latin typeface="Calibri"/>
              <a:cs typeface="Calibri"/>
            </a:endParaRPr>
          </a:p>
          <a:p>
            <a:pPr marL="241300" marR="1139825" indent="-228600">
              <a:lnSpc>
                <a:spcPts val="3020"/>
              </a:lnSpc>
              <a:spcBef>
                <a:spcPts val="10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Need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before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later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started;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know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who’s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doing</a:t>
            </a:r>
            <a:r>
              <a:rPr sz="2400" spc="-10" dirty="0">
                <a:latin typeface="Calibri"/>
                <a:cs typeface="Calibri"/>
              </a:rPr>
              <a:t> what,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alerted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unstaffed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understaffed.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5" dirty="0">
                <a:latin typeface="Calibri"/>
                <a:cs typeface="Calibri"/>
              </a:rPr>
              <a:t>words,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planning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workflow </a:t>
            </a:r>
            <a:r>
              <a:rPr sz="2400" spc="-5" dirty="0">
                <a:latin typeface="Calibri"/>
                <a:cs typeface="Calibri"/>
              </a:rPr>
              <a:t>management functionality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continue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itself,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you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manage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staff</a:t>
            </a:r>
            <a:r>
              <a:rPr sz="2400" dirty="0">
                <a:latin typeface="Calibri"/>
                <a:cs typeface="Calibri"/>
              </a:rPr>
              <a:t> in an </a:t>
            </a:r>
            <a:r>
              <a:rPr sz="2400" spc="-10" dirty="0">
                <a:latin typeface="Calibri"/>
                <a:cs typeface="Calibri"/>
              </a:rPr>
              <a:t>efficient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effective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manner.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65" dirty="0"/>
              <a:t>Event</a:t>
            </a:r>
            <a:r>
              <a:rPr spc="-85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39" y="388516"/>
            <a:ext cx="11938635" cy="644150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b="1" spc="-30" dirty="0">
                <a:latin typeface="Calibri"/>
                <a:cs typeface="Calibri"/>
              </a:rPr>
              <a:t>Event </a:t>
            </a:r>
            <a:r>
              <a:rPr sz="2800" b="1" spc="-15" dirty="0">
                <a:latin typeface="Calibri"/>
                <a:cs typeface="Calibri"/>
              </a:rPr>
              <a:t>Marketing</a:t>
            </a:r>
            <a:endParaRPr sz="2800" dirty="0">
              <a:latin typeface="Calibri"/>
              <a:cs typeface="Calibri"/>
            </a:endParaRPr>
          </a:p>
          <a:p>
            <a:pPr marL="254000" marR="451484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5" dirty="0">
                <a:latin typeface="Calibri"/>
                <a:cs typeface="Calibri"/>
              </a:rPr>
              <a:t>Unless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let people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event,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could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disappointed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attendance.</a:t>
            </a:r>
            <a:endParaRPr sz="2800" dirty="0">
              <a:latin typeface="Calibri"/>
              <a:cs typeface="Calibri"/>
            </a:endParaRPr>
          </a:p>
          <a:p>
            <a:pPr marL="711200" marR="447040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market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event.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ts val="2735"/>
              </a:lnSpc>
              <a:spcBef>
                <a:spcPts val="18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example,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5" dirty="0">
                <a:latin typeface="Calibri"/>
                <a:cs typeface="Calibri"/>
              </a:rPr>
              <a:t> apps </a:t>
            </a:r>
            <a:r>
              <a:rPr sz="2400" spc="-20" dirty="0">
                <a:latin typeface="Calibri"/>
                <a:cs typeface="Calibri"/>
              </a:rPr>
              <a:t>offer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web-based</a:t>
            </a:r>
            <a:r>
              <a:rPr sz="2400" dirty="0">
                <a:latin typeface="Calibri"/>
                <a:cs typeface="Calibri"/>
              </a:rPr>
              <a:t> email</a:t>
            </a:r>
            <a:r>
              <a:rPr sz="2400" spc="-10" dirty="0">
                <a:latin typeface="Calibri"/>
                <a:cs typeface="Calibri"/>
              </a:rPr>
              <a:t> marketing,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promote</a:t>
            </a:r>
            <a:r>
              <a:rPr sz="2400" spc="-10" dirty="0">
                <a:latin typeface="Calibri"/>
                <a:cs typeface="Calibri"/>
              </a:rPr>
              <a:t> your</a:t>
            </a:r>
            <a:endParaRPr sz="2400" dirty="0">
              <a:latin typeface="Calibri"/>
              <a:cs typeface="Calibri"/>
            </a:endParaRPr>
          </a:p>
          <a:p>
            <a:pPr marL="711200">
              <a:lnSpc>
                <a:spcPts val="2735"/>
              </a:lnSpc>
            </a:pP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-5" dirty="0">
                <a:latin typeface="Calibri"/>
                <a:cs typeface="Calibri"/>
              </a:rPr>
              <a:t> via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targeted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messages.</a:t>
            </a:r>
            <a:endParaRPr sz="2400" dirty="0">
              <a:latin typeface="Calibri"/>
              <a:cs typeface="Calibri"/>
            </a:endParaRPr>
          </a:p>
          <a:p>
            <a:pPr marL="711200" marR="17780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Other apps help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spc="-10" dirty="0">
                <a:latin typeface="Calibri"/>
                <a:cs typeface="Calibri"/>
              </a:rPr>
              <a:t>your own </a:t>
            </a:r>
            <a:r>
              <a:rPr sz="2400" spc="-15" dirty="0">
                <a:latin typeface="Calibri"/>
                <a:cs typeface="Calibri"/>
              </a:rPr>
              <a:t>event website </a:t>
            </a:r>
            <a:r>
              <a:rPr sz="2400" spc="-5" dirty="0">
                <a:latin typeface="Calibri"/>
                <a:cs typeface="Calibri"/>
              </a:rPr>
              <a:t>(on </a:t>
            </a:r>
            <a:r>
              <a:rPr sz="2400" dirty="0">
                <a:latin typeface="Calibri"/>
                <a:cs typeface="Calibri"/>
              </a:rPr>
              <a:t>their cloud </a:t>
            </a:r>
            <a:r>
              <a:rPr sz="2400" spc="-10" dirty="0">
                <a:latin typeface="Calibri"/>
                <a:cs typeface="Calibri"/>
              </a:rPr>
              <a:t>computers), </a:t>
            </a:r>
            <a:r>
              <a:rPr sz="2400" dirty="0">
                <a:latin typeface="Calibri"/>
                <a:cs typeface="Calibri"/>
              </a:rPr>
              <a:t>which also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promote</a:t>
            </a:r>
            <a:r>
              <a:rPr sz="2400" spc="-10" dirty="0">
                <a:latin typeface="Calibri"/>
                <a:cs typeface="Calibri"/>
              </a:rPr>
              <a:t> 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event.</a:t>
            </a:r>
            <a:endParaRPr sz="2400" dirty="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b="1" spc="-30" dirty="0">
                <a:latin typeface="Calibri"/>
                <a:cs typeface="Calibri"/>
              </a:rPr>
              <a:t>Event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Calendar</a:t>
            </a:r>
            <a:endParaRPr sz="2800" dirty="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marketing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calendar.</a:t>
            </a:r>
            <a:endParaRPr sz="28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online calendar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displays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happenings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10" dirty="0">
                <a:latin typeface="Calibri"/>
                <a:cs typeface="Calibri"/>
              </a:rPr>
              <a:t> 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event.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ts val="2735"/>
              </a:lnSpc>
              <a:spcBef>
                <a:spcPts val="21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particularly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useful</a:t>
            </a:r>
            <a:r>
              <a:rPr sz="2400" dirty="0">
                <a:latin typeface="Calibri"/>
                <a:cs typeface="Calibri"/>
              </a:rPr>
              <a:t> if </a:t>
            </a:r>
            <a:r>
              <a:rPr sz="2400" spc="-20" dirty="0">
                <a:latin typeface="Calibri"/>
                <a:cs typeface="Calibri"/>
              </a:rPr>
              <a:t>you’re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hosting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conference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 trade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dirty="0">
                <a:latin typeface="Calibri"/>
                <a:cs typeface="Calibri"/>
              </a:rPr>
              <a:t> made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lots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 dirty="0">
              <a:latin typeface="Calibri"/>
              <a:cs typeface="Calibri"/>
            </a:endParaRPr>
          </a:p>
          <a:p>
            <a:pPr marL="7112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panels,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sessions,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meetings.</a:t>
            </a:r>
            <a:endParaRPr lang="en-IN" sz="2400" spc="-5" dirty="0">
              <a:latin typeface="Calibri"/>
              <a:cs typeface="Calibri"/>
            </a:endParaRPr>
          </a:p>
          <a:p>
            <a:pPr marL="1054100" indent="-342900">
              <a:lnSpc>
                <a:spcPts val="2735"/>
              </a:lnSpc>
              <a:buFont typeface="Arial" panose="020B0604020202020204" pitchFamily="34" charset="0"/>
              <a:buChar char="•"/>
            </a:pPr>
            <a:r>
              <a:rPr lang="en-IN" sz="2400" spc="-5" dirty="0">
                <a:latin typeface="Calibri"/>
                <a:cs typeface="Calibri"/>
              </a:rPr>
              <a:t>You can post each individual event on the event calendar easily accessed by any attendee or potential attendee with a web browser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65" dirty="0"/>
              <a:t>Event</a:t>
            </a:r>
            <a:r>
              <a:rPr spc="-85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39" y="388516"/>
            <a:ext cx="11593195" cy="644150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b="1" spc="-15" dirty="0">
                <a:latin typeface="Calibri"/>
                <a:cs typeface="Calibri"/>
              </a:rPr>
              <a:t>Facilities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Scheduling</a:t>
            </a:r>
            <a:endParaRPr sz="2800" dirty="0">
              <a:latin typeface="Calibri"/>
              <a:cs typeface="Calibri"/>
            </a:endParaRPr>
          </a:p>
          <a:p>
            <a:pPr marL="254000" marR="40132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5" dirty="0">
                <a:latin typeface="Calibri"/>
                <a:cs typeface="Calibri"/>
              </a:rPr>
              <a:t>Unless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you’re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running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one-room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meeting,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chances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involves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multiple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rooms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maybe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event</a:t>
            </a:r>
            <a:r>
              <a:rPr sz="2800" spc="-5" dirty="0">
                <a:latin typeface="Calibri"/>
                <a:cs typeface="Calibri"/>
              </a:rPr>
              <a:t> multiple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locations.</a:t>
            </a:r>
            <a:endParaRPr sz="2800" dirty="0">
              <a:latin typeface="Calibri"/>
              <a:cs typeface="Calibri"/>
            </a:endParaRPr>
          </a:p>
          <a:p>
            <a:pPr marL="711200" marR="149860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so,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be </a:t>
            </a:r>
            <a:r>
              <a:rPr sz="2400" dirty="0">
                <a:latin typeface="Calibri"/>
                <a:cs typeface="Calibri"/>
              </a:rPr>
              <a:t>able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schedule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rooms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event;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ts val="2735"/>
              </a:lnSpc>
              <a:spcBef>
                <a:spcPts val="18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participant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group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asks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room,</a:t>
            </a:r>
            <a:r>
              <a:rPr sz="2400" spc="-10" dirty="0">
                <a:latin typeface="Calibri"/>
                <a:cs typeface="Calibri"/>
              </a:rPr>
              <a:t> you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what’s </a:t>
            </a:r>
            <a:r>
              <a:rPr sz="2400" spc="-10" dirty="0">
                <a:latin typeface="Calibri"/>
                <a:cs typeface="Calibri"/>
              </a:rPr>
              <a:t>available</a:t>
            </a:r>
            <a:endParaRPr sz="2400" dirty="0">
              <a:latin typeface="Calibri"/>
              <a:cs typeface="Calibri"/>
            </a:endParaRPr>
          </a:p>
          <a:p>
            <a:pPr marL="7112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when.</a:t>
            </a:r>
          </a:p>
          <a:p>
            <a:pPr marL="7112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-5" dirty="0">
                <a:latin typeface="Calibri"/>
                <a:cs typeface="Calibri"/>
              </a:rPr>
              <a:t> management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facilities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module.</a:t>
            </a:r>
          </a:p>
          <a:p>
            <a:pPr marL="711200" marR="218440" lvl="1" indent="-228600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25" dirty="0">
                <a:latin typeface="Calibri"/>
                <a:cs typeface="Calibri"/>
              </a:rPr>
              <a:t>Ideally,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 ties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host’s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giving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power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scheduling.</a:t>
            </a:r>
            <a:endParaRPr sz="2400" dirty="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b="1" spc="-10" dirty="0">
                <a:latin typeface="Calibri"/>
                <a:cs typeface="Calibri"/>
              </a:rPr>
              <a:t>Advance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Registration</a:t>
            </a:r>
            <a:endParaRPr sz="2800" dirty="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larger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require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encourage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advance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registration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participants.</a:t>
            </a:r>
            <a:endParaRPr sz="2800" dirty="0">
              <a:latin typeface="Calibri"/>
              <a:cs typeface="Calibri"/>
            </a:endParaRPr>
          </a:p>
          <a:p>
            <a:pPr marL="711200" lvl="1" indent="-228600">
              <a:lnSpc>
                <a:spcPts val="2735"/>
              </a:lnSpc>
              <a:spcBef>
                <a:spcPts val="244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end,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include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web-based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registration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module,</a:t>
            </a:r>
            <a:endParaRPr sz="2400" dirty="0">
              <a:latin typeface="Calibri"/>
              <a:cs typeface="Calibri"/>
            </a:endParaRPr>
          </a:p>
          <a:p>
            <a:pPr marL="7112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attendees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 up (and,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pay)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event.</a:t>
            </a:r>
            <a:endParaRPr lang="en-IN" sz="2400" spc="-10" dirty="0">
              <a:latin typeface="Calibri"/>
              <a:cs typeface="Calibri"/>
            </a:endParaRPr>
          </a:p>
          <a:p>
            <a:pPr marL="711200">
              <a:lnSpc>
                <a:spcPts val="2735"/>
              </a:lnSpc>
            </a:pPr>
            <a:r>
              <a:rPr lang="en-IN" sz="2400" spc="-10" dirty="0">
                <a:latin typeface="Calibri"/>
                <a:cs typeface="Calibri"/>
              </a:rPr>
              <a:t>Attendee information is entered into a webform and the data is then stored in the application provider’s cloud server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65" dirty="0"/>
              <a:t>Event</a:t>
            </a:r>
            <a:r>
              <a:rPr spc="-85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55802"/>
            <a:ext cx="11849735" cy="56603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 access</a:t>
            </a:r>
            <a:r>
              <a:rPr sz="2400" spc="-15" dirty="0">
                <a:latin typeface="Calibri"/>
                <a:cs typeface="Calibri"/>
              </a:rPr>
              <a:t> attendee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own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computer,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wherever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5" dirty="0">
                <a:latin typeface="Calibri"/>
                <a:cs typeface="Calibri"/>
              </a:rPr>
              <a:t> be.</a:t>
            </a:r>
            <a:endParaRPr sz="2400">
              <a:latin typeface="Calibri"/>
              <a:cs typeface="Calibri"/>
            </a:endParaRPr>
          </a:p>
          <a:p>
            <a:pPr marL="698500" marR="1169670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Some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more sophisticated advance </a:t>
            </a:r>
            <a:r>
              <a:rPr sz="2400" spc="-15" dirty="0">
                <a:latin typeface="Calibri"/>
                <a:cs typeface="Calibri"/>
              </a:rPr>
              <a:t>registration </a:t>
            </a:r>
            <a:r>
              <a:rPr sz="2400" dirty="0">
                <a:latin typeface="Calibri"/>
                <a:cs typeface="Calibri"/>
              </a:rPr>
              <a:t>modules </a:t>
            </a: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dirty="0">
                <a:latin typeface="Calibri"/>
                <a:cs typeface="Calibri"/>
              </a:rPr>
              <a:t>additional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functionality.</a:t>
            </a:r>
            <a:endParaRPr sz="2400">
              <a:latin typeface="Calibri"/>
              <a:cs typeface="Calibri"/>
            </a:endParaRPr>
          </a:p>
          <a:p>
            <a:pPr marL="698500" marR="5080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example, you </a:t>
            </a:r>
            <a:r>
              <a:rPr sz="2400" spc="-5" dirty="0">
                <a:latin typeface="Calibri"/>
                <a:cs typeface="Calibri"/>
              </a:rPr>
              <a:t>might </a:t>
            </a:r>
            <a:r>
              <a:rPr sz="2400" spc="-15" dirty="0">
                <a:latin typeface="Calibri"/>
                <a:cs typeface="Calibri"/>
              </a:rPr>
              <a:t>want to </a:t>
            </a:r>
            <a:r>
              <a:rPr sz="2400" spc="-10" dirty="0">
                <a:latin typeface="Calibri"/>
                <a:cs typeface="Calibri"/>
              </a:rPr>
              <a:t>collect demographic </a:t>
            </a:r>
            <a:r>
              <a:rPr sz="2400" spc="-5" dirty="0">
                <a:latin typeface="Calibri"/>
                <a:cs typeface="Calibri"/>
              </a:rPr>
              <a:t>or other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0" dirty="0">
                <a:latin typeface="Calibri"/>
                <a:cs typeface="Calibri"/>
              </a:rPr>
              <a:t>attendees,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5" dirty="0">
                <a:latin typeface="Calibri"/>
                <a:cs typeface="Calibri"/>
              </a:rPr>
              <a:t>use 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 plan specific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 </a:t>
            </a:r>
            <a:r>
              <a:rPr sz="2400" spc="-5" dirty="0">
                <a:latin typeface="Calibri"/>
                <a:cs typeface="Calibri"/>
              </a:rPr>
              <a:t>during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event.</a:t>
            </a:r>
            <a:endParaRPr sz="2400">
              <a:latin typeface="Calibri"/>
              <a:cs typeface="Calibri"/>
            </a:endParaRPr>
          </a:p>
          <a:p>
            <a:pPr marL="698500" marR="710565" indent="-228600">
              <a:lnSpc>
                <a:spcPts val="2590"/>
              </a:lnSpc>
              <a:spcBef>
                <a:spcPts val="49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5" dirty="0">
                <a:latin typeface="Calibri"/>
                <a:cs typeface="Calibri"/>
              </a:rPr>
              <a:t> registration </a:t>
            </a: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might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hotel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reservations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automatically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reserve </a:t>
            </a:r>
            <a:r>
              <a:rPr sz="2400" spc="-10" dirty="0">
                <a:latin typeface="Calibri"/>
                <a:cs typeface="Calibri"/>
              </a:rPr>
              <a:t>hotel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rooms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dirty="0"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registration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backbone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entire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Budget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241300" marR="111760" indent="-228600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Running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expensive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complex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undertaking;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overall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budget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hundreds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individual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expense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items.</a:t>
            </a:r>
            <a:endParaRPr sz="2800">
              <a:latin typeface="Calibri"/>
              <a:cs typeface="Calibri"/>
            </a:endParaRPr>
          </a:p>
          <a:p>
            <a:pPr marL="241300" marR="544195" indent="-228600">
              <a:lnSpc>
                <a:spcPct val="90000"/>
              </a:lnSpc>
              <a:spcBef>
                <a:spcPts val="94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end,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robust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accounting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budget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expenses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income.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8227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Centralizing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Email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8586"/>
            <a:ext cx="9782175" cy="32423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Before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cloud computing,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email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access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was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single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computer.</a:t>
            </a:r>
            <a:endParaRPr sz="2800">
              <a:latin typeface="Times New Roman"/>
              <a:cs typeface="Times New Roman"/>
            </a:endParaRPr>
          </a:p>
          <a:p>
            <a:pPr marL="241300" marR="163830" indent="-229235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Times New Roman"/>
                <a:cs typeface="Times New Roman"/>
              </a:rPr>
              <a:t>Email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clients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(e.g.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Microsoft</a:t>
            </a:r>
            <a:r>
              <a:rPr sz="2800" dirty="0">
                <a:latin typeface="Times New Roman"/>
                <a:cs typeface="Times New Roman"/>
              </a:rPr>
              <a:t> Outlook, </a:t>
            </a:r>
            <a:r>
              <a:rPr sz="2800" spc="-5" dirty="0">
                <a:latin typeface="Times New Roman"/>
                <a:cs typeface="Times New Roman"/>
              </a:rPr>
              <a:t>Outlook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Express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etc.)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were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fetch the </a:t>
            </a:r>
            <a:r>
              <a:rPr sz="2800" spc="-10" dirty="0">
                <a:latin typeface="Times New Roman"/>
                <a:cs typeface="Times New Roman"/>
              </a:rPr>
              <a:t>mail.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Messages get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directly downloaded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PC.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Disadvantages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Cannot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mails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locations.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  <a:tab pos="3997960" algn="l"/>
              </a:tabLst>
            </a:pPr>
            <a:r>
              <a:rPr sz="2400" dirty="0">
                <a:latin typeface="Times New Roman"/>
                <a:cs typeface="Times New Roman"/>
              </a:rPr>
              <a:t>Sync issues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pc	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ISP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65" dirty="0"/>
              <a:t>Event</a:t>
            </a:r>
            <a:r>
              <a:rPr spc="-85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8516"/>
            <a:ext cx="11981815" cy="44430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5" dirty="0">
                <a:latin typeface="Calibri"/>
                <a:cs typeface="Calibri"/>
              </a:rPr>
              <a:t>Post-Event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Reporting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event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(finally!)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over,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isn’t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quite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yet.</a:t>
            </a:r>
            <a:endParaRPr sz="2800">
              <a:latin typeface="Calibri"/>
              <a:cs typeface="Calibri"/>
            </a:endParaRPr>
          </a:p>
          <a:p>
            <a:pPr marL="241300" marR="561975" indent="-228600" algn="just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Not </a:t>
            </a:r>
            <a:r>
              <a:rPr sz="2800" spc="-10" dirty="0">
                <a:latin typeface="Calibri"/>
                <a:cs typeface="Calibri"/>
              </a:rPr>
              <a:t>only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balance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books,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0" dirty="0">
                <a:latin typeface="Calibri"/>
                <a:cs typeface="Calibri"/>
              </a:rPr>
              <a:t>need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look </a:t>
            </a:r>
            <a:r>
              <a:rPr sz="2800" spc="-10" dirty="0">
                <a:latin typeface="Calibri"/>
                <a:cs typeface="Calibri"/>
              </a:rPr>
              <a:t>back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entire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event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determine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successful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was.</a:t>
            </a:r>
            <a:endParaRPr sz="2800">
              <a:latin typeface="Calibri"/>
              <a:cs typeface="Calibri"/>
            </a:endParaRPr>
          </a:p>
          <a:p>
            <a:pPr marL="698500" marR="1137285" lvl="1" indent="-228600" algn="just">
              <a:lnSpc>
                <a:spcPts val="2600"/>
              </a:lnSpc>
              <a:spcBef>
                <a:spcPts val="52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That’s why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15" dirty="0">
                <a:latin typeface="Calibri"/>
                <a:cs typeface="Calibri"/>
              </a:rPr>
              <a:t>event </a:t>
            </a:r>
            <a:r>
              <a:rPr sz="2400" spc="-5" dirty="0">
                <a:latin typeface="Calibri"/>
                <a:cs typeface="Calibri"/>
              </a:rPr>
              <a:t>management applications </a:t>
            </a:r>
            <a:r>
              <a:rPr sz="2400" dirty="0">
                <a:latin typeface="Calibri"/>
                <a:cs typeface="Calibri"/>
              </a:rPr>
              <a:t>include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5" dirty="0">
                <a:latin typeface="Calibri"/>
                <a:cs typeface="Calibri"/>
              </a:rPr>
              <a:t>form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post-event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reporting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analysis.</a:t>
            </a:r>
            <a:endParaRPr sz="2400">
              <a:latin typeface="Calibri"/>
              <a:cs typeface="Calibri"/>
            </a:endParaRPr>
          </a:p>
          <a:p>
            <a:pPr marL="698500" marR="452120" lvl="1" indent="-228600" algn="just">
              <a:lnSpc>
                <a:spcPts val="2590"/>
              </a:lnSpc>
              <a:spcBef>
                <a:spcPts val="48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Some apps </a:t>
            </a:r>
            <a:r>
              <a:rPr sz="2400" spc="-15" dirty="0">
                <a:latin typeface="Calibri"/>
                <a:cs typeface="Calibri"/>
              </a:rPr>
              <a:t>even </a:t>
            </a:r>
            <a:r>
              <a:rPr sz="2400" dirty="0">
                <a:latin typeface="Calibri"/>
                <a:cs typeface="Calibri"/>
              </a:rPr>
              <a:t>let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attendee </a:t>
            </a:r>
            <a:r>
              <a:rPr sz="2400" spc="-10" dirty="0">
                <a:latin typeface="Calibri"/>
                <a:cs typeface="Calibri"/>
              </a:rPr>
              <a:t>surveys,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can provide valuable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feedback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those </a:t>
            </a:r>
            <a:r>
              <a:rPr sz="2400" dirty="0">
                <a:latin typeface="Calibri"/>
                <a:cs typeface="Calibri"/>
              </a:rPr>
              <a:t>who </a:t>
            </a:r>
            <a:r>
              <a:rPr sz="2400" spc="-15" dirty="0">
                <a:latin typeface="Calibri"/>
                <a:cs typeface="Calibri"/>
              </a:rPr>
              <a:t>were </a:t>
            </a:r>
            <a:r>
              <a:rPr sz="2400" spc="-10" dirty="0">
                <a:latin typeface="Calibri"/>
                <a:cs typeface="Calibri"/>
              </a:rPr>
              <a:t>there. </a:t>
            </a:r>
            <a:r>
              <a:rPr sz="2400" spc="-5" dirty="0">
                <a:latin typeface="Calibri"/>
                <a:cs typeface="Calibri"/>
              </a:rPr>
              <a:t>Look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reporting </a:t>
            </a:r>
            <a:r>
              <a:rPr sz="2400" dirty="0">
                <a:latin typeface="Calibri"/>
                <a:cs typeface="Calibri"/>
              </a:rPr>
              <a:t>module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lets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see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glance</a:t>
            </a:r>
            <a:r>
              <a:rPr sz="2400" spc="-10" dirty="0">
                <a:latin typeface="Calibri"/>
                <a:cs typeface="Calibri"/>
              </a:rPr>
              <a:t> how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plan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number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areas,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financial.</a:t>
            </a:r>
            <a:endParaRPr sz="2400">
              <a:latin typeface="Calibri"/>
              <a:cs typeface="Calibri"/>
            </a:endParaRPr>
          </a:p>
          <a:p>
            <a:pPr marL="698500" lvl="1" indent="-228600" algn="just">
              <a:lnSpc>
                <a:spcPts val="2735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(For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example, how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10" dirty="0">
                <a:latin typeface="Calibri"/>
                <a:cs typeface="Calibri"/>
              </a:rPr>
              <a:t> hotel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rooms</a:t>
            </a:r>
            <a:r>
              <a:rPr sz="2400" spc="-15" dirty="0">
                <a:latin typeface="Calibri"/>
                <a:cs typeface="Calibri"/>
              </a:rPr>
              <a:t> were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blocked</a:t>
            </a:r>
            <a:r>
              <a:rPr sz="2400" spc="-5" dirty="0">
                <a:latin typeface="Calibri"/>
                <a:cs typeface="Calibri"/>
              </a:rPr>
              <a:t> out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advance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versus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rooms</a:t>
            </a:r>
            <a:endParaRPr sz="2400">
              <a:latin typeface="Calibri"/>
              <a:cs typeface="Calibri"/>
            </a:endParaRPr>
          </a:p>
          <a:p>
            <a:pPr marL="698500" algn="just">
              <a:lnSpc>
                <a:spcPts val="2735"/>
              </a:lnSpc>
            </a:pPr>
            <a:r>
              <a:rPr sz="2400" spc="-15" dirty="0">
                <a:latin typeface="Calibri"/>
                <a:cs typeface="Calibri"/>
              </a:rPr>
              <a:t>were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used?)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65" dirty="0"/>
              <a:t>Event</a:t>
            </a:r>
            <a:r>
              <a:rPr spc="-85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6467652"/>
            <a:ext cx="2179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factors.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39" y="388516"/>
            <a:ext cx="11899265" cy="62106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b="1" spc="-5" dirty="0">
                <a:latin typeface="Calibri"/>
                <a:cs typeface="Calibri"/>
              </a:rPr>
              <a:t>Exploring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Event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Management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Applications</a:t>
            </a:r>
            <a:endParaRPr sz="2800" dirty="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b="1" spc="-5" dirty="0">
                <a:latin typeface="Calibri"/>
                <a:cs typeface="Calibri"/>
              </a:rPr>
              <a:t>123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Signup</a:t>
            </a:r>
            <a:endParaRPr sz="2800" dirty="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company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offers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applications:</a:t>
            </a:r>
            <a:endParaRPr sz="2800" dirty="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b="1" spc="-30" dirty="0">
                <a:latin typeface="Calibri"/>
                <a:cs typeface="Calibri"/>
              </a:rPr>
              <a:t>Event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Manager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Association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Manager,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Training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Manager,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Member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Directory.</a:t>
            </a:r>
            <a:endParaRPr sz="28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123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Event</a:t>
            </a:r>
            <a:r>
              <a:rPr sz="2400" spc="-5" dirty="0">
                <a:latin typeface="Calibri"/>
                <a:cs typeface="Calibri"/>
              </a:rPr>
              <a:t> Manager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scalable,</a:t>
            </a:r>
            <a:endParaRPr sz="2400" dirty="0">
              <a:latin typeface="Calibri"/>
              <a:cs typeface="Calibri"/>
            </a:endParaRPr>
          </a:p>
          <a:p>
            <a:pPr marL="711200" marR="685800" lvl="1" indent="-228600">
              <a:lnSpc>
                <a:spcPts val="2590"/>
              </a:lnSpc>
              <a:spcBef>
                <a:spcPts val="55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both smaller (employee </a:t>
            </a:r>
            <a:r>
              <a:rPr sz="2400" dirty="0">
                <a:latin typeface="Calibri"/>
                <a:cs typeface="Calibri"/>
              </a:rPr>
              <a:t>meetings, </a:t>
            </a:r>
            <a:r>
              <a:rPr sz="2400" spc="-10" dirty="0">
                <a:latin typeface="Calibri"/>
                <a:cs typeface="Calibri"/>
              </a:rPr>
              <a:t>stockholder </a:t>
            </a:r>
            <a:r>
              <a:rPr sz="2400" dirty="0">
                <a:latin typeface="Calibri"/>
                <a:cs typeface="Calibri"/>
              </a:rPr>
              <a:t>meetings, alumni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meetings,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so</a:t>
            </a:r>
            <a:r>
              <a:rPr sz="2400" spc="-15" dirty="0">
                <a:latin typeface="Calibri"/>
                <a:cs typeface="Calibri"/>
              </a:rPr>
              <a:t> forth)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larger (trade shows,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fundraisers,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conferences,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events.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handles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combination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front-office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back-office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tasks.</a:t>
            </a:r>
            <a:endParaRPr sz="2400" dirty="0">
              <a:latin typeface="Calibri"/>
              <a:cs typeface="Calibri"/>
            </a:endParaRPr>
          </a:p>
          <a:p>
            <a:pPr marL="711200" marR="449580" lvl="1" indent="-228600">
              <a:lnSpc>
                <a:spcPts val="2590"/>
              </a:lnSpc>
              <a:spcBef>
                <a:spcPts val="55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5" dirty="0">
                <a:latin typeface="Calibri"/>
                <a:cs typeface="Calibri"/>
              </a:rPr>
              <a:t>Front-office tasks </a:t>
            </a:r>
            <a:r>
              <a:rPr sz="2400" dirty="0">
                <a:latin typeface="Calibri"/>
                <a:cs typeface="Calibri"/>
              </a:rPr>
              <a:t>include </a:t>
            </a:r>
            <a:r>
              <a:rPr sz="2400" spc="-10" dirty="0">
                <a:latin typeface="Calibri"/>
                <a:cs typeface="Calibri"/>
              </a:rPr>
              <a:t>defining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marketing events, automatically generating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registration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marketing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targeted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messages.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ts val="2735"/>
              </a:lnSpc>
              <a:spcBef>
                <a:spcPts val="17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Back-office</a:t>
            </a:r>
            <a:r>
              <a:rPr sz="2400" spc="-10" dirty="0">
                <a:latin typeface="Calibri"/>
                <a:cs typeface="Calibri"/>
              </a:rPr>
              <a:t> tasks </a:t>
            </a:r>
            <a:r>
              <a:rPr sz="2400" dirty="0">
                <a:latin typeface="Calibri"/>
                <a:cs typeface="Calibri"/>
              </a:rPr>
              <a:t>include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registration,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badge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printing,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payment</a:t>
            </a:r>
            <a:r>
              <a:rPr sz="2400" spc="-10" dirty="0">
                <a:latin typeface="Calibri"/>
                <a:cs typeface="Calibri"/>
              </a:rPr>
              <a:t> collection,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</a:p>
          <a:p>
            <a:pPr marL="7112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management.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</a:t>
            </a:r>
            <a:r>
              <a:rPr lang="en-IN" sz="2400" spc="-10" dirty="0">
                <a:latin typeface="Calibri"/>
                <a:cs typeface="Calibri"/>
              </a:rPr>
              <a:t> provides real time reports on registration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attendance,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collections,</a:t>
            </a:r>
            <a:r>
              <a:rPr sz="2400" dirty="0">
                <a:latin typeface="Calibri"/>
                <a:cs typeface="Calibri"/>
              </a:rPr>
              <a:t> and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65" dirty="0"/>
              <a:t>Event</a:t>
            </a:r>
            <a:r>
              <a:rPr spc="-85" dirty="0"/>
              <a:t> </a:t>
            </a:r>
            <a:r>
              <a:rPr spc="-50" dirty="0"/>
              <a:t>Management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506104"/>
            <a:ext cx="9456129" cy="575594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65" dirty="0"/>
              <a:t>Event</a:t>
            </a:r>
            <a:r>
              <a:rPr spc="-85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8516"/>
            <a:ext cx="11668125" cy="57315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latin typeface="Calibri"/>
                <a:cs typeface="Calibri"/>
              </a:rPr>
              <a:t>Acteva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Acteva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(www.acteva.com) </a:t>
            </a:r>
            <a:r>
              <a:rPr sz="2800" spc="-30" dirty="0">
                <a:latin typeface="Calibri"/>
                <a:cs typeface="Calibri"/>
              </a:rPr>
              <a:t>offers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registration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payments.</a:t>
            </a:r>
            <a:endParaRPr sz="2800">
              <a:latin typeface="Calibri"/>
              <a:cs typeface="Calibri"/>
            </a:endParaRPr>
          </a:p>
          <a:p>
            <a:pPr marL="698500" marR="497205" lvl="1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Acteva’s</a:t>
            </a:r>
            <a:r>
              <a:rPr sz="2400" spc="-10" dirty="0">
                <a:latin typeface="Calibri"/>
                <a:cs typeface="Calibri"/>
              </a:rPr>
              <a:t> web-based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solutions,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registration,</a:t>
            </a:r>
            <a:r>
              <a:rPr sz="2400" spc="-10" dirty="0">
                <a:latin typeface="Calibri"/>
                <a:cs typeface="Calibri"/>
              </a:rPr>
              <a:t> ticketing,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payment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handling (via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major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credit</a:t>
            </a:r>
            <a:r>
              <a:rPr sz="2400" spc="-15" dirty="0">
                <a:latin typeface="Calibri"/>
                <a:cs typeface="Calibri"/>
              </a:rPr>
              <a:t> card) </a:t>
            </a:r>
            <a:r>
              <a:rPr sz="2400" spc="-5" dirty="0">
                <a:latin typeface="Calibri"/>
                <a:cs typeface="Calibri"/>
              </a:rPr>
              <a:t>directly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own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website.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5" dirty="0">
                <a:latin typeface="Calibri"/>
                <a:cs typeface="Calibri"/>
              </a:rPr>
              <a:t> sort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registration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online.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Acteva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Active </a:t>
            </a:r>
            <a:r>
              <a:rPr sz="2400" spc="-25" dirty="0">
                <a:latin typeface="Calibri"/>
                <a:cs typeface="Calibri"/>
              </a:rPr>
              <a:t>Page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event;</a:t>
            </a:r>
            <a:endParaRPr sz="2400">
              <a:latin typeface="Calibri"/>
              <a:cs typeface="Calibri"/>
            </a:endParaRPr>
          </a:p>
          <a:p>
            <a:pPr marL="1155700" marR="73025" lvl="2" indent="-229235">
              <a:lnSpc>
                <a:spcPts val="2160"/>
              </a:lnSpc>
              <a:spcBef>
                <a:spcPts val="55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page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built-in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payment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handling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processing.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(You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Active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Page</a:t>
            </a:r>
            <a:r>
              <a:rPr sz="2000" spc="-5" dirty="0">
                <a:latin typeface="Calibri"/>
                <a:cs typeface="Calibri"/>
              </a:rPr>
              <a:t> 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a </a:t>
            </a:r>
            <a:r>
              <a:rPr sz="2000" spc="-25" dirty="0">
                <a:latin typeface="Calibri"/>
                <a:cs typeface="Calibri"/>
              </a:rPr>
              <a:t>few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 </a:t>
            </a:r>
            <a:r>
              <a:rPr sz="2000" spc="-15" dirty="0">
                <a:latin typeface="Calibri"/>
                <a:cs typeface="Calibri"/>
              </a:rPr>
              <a:t>forms—it’s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quite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easy.)</a:t>
            </a:r>
            <a:endParaRPr sz="2000">
              <a:latin typeface="Calibri"/>
              <a:cs typeface="Calibri"/>
            </a:endParaRPr>
          </a:p>
          <a:p>
            <a:pPr marL="698500" marR="63500" lvl="1" indent="-228600">
              <a:lnSpc>
                <a:spcPts val="259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After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you’ve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published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Acteva’s </a:t>
            </a:r>
            <a:r>
              <a:rPr sz="2400" spc="-15" dirty="0">
                <a:latin typeface="Calibri"/>
                <a:cs typeface="Calibri"/>
              </a:rPr>
              <a:t>EventMail</a:t>
            </a:r>
            <a:r>
              <a:rPr sz="2400" dirty="0">
                <a:latin typeface="Calibri"/>
                <a:cs typeface="Calibri"/>
              </a:rPr>
              <a:t> service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notification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potential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attendees.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Interested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parties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5" dirty="0">
                <a:latin typeface="Calibri"/>
                <a:cs typeface="Calibri"/>
              </a:rPr>
              <a:t>visit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5" dirty="0">
                <a:latin typeface="Calibri"/>
                <a:cs typeface="Calibri"/>
              </a:rPr>
              <a:t> Active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event.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Acteva </a:t>
            </a:r>
            <a:r>
              <a:rPr sz="2400" spc="-10" dirty="0">
                <a:latin typeface="Calibri"/>
                <a:cs typeface="Calibri"/>
              </a:rPr>
              <a:t>processes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confirms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registration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sends</a:t>
            </a:r>
            <a:r>
              <a:rPr sz="2400" dirty="0">
                <a:latin typeface="Calibri"/>
                <a:cs typeface="Calibri"/>
              </a:rPr>
              <a:t> an email</a:t>
            </a:r>
            <a:r>
              <a:rPr sz="2400" spc="-10" dirty="0">
                <a:latin typeface="Calibri"/>
                <a:cs typeface="Calibri"/>
              </a:rPr>
              <a:t> confirmation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participant.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735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Acteva’s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online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tools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lists, </a:t>
            </a:r>
            <a:r>
              <a:rPr sz="2400" dirty="0">
                <a:latin typeface="Calibri"/>
                <a:cs typeface="Calibri"/>
              </a:rPr>
              <a:t>meal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15" dirty="0">
                <a:latin typeface="Calibri"/>
                <a:cs typeface="Calibri"/>
              </a:rPr>
              <a:t>preference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tags,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badges,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like.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65" dirty="0"/>
              <a:t>Event</a:t>
            </a:r>
            <a:r>
              <a:rPr spc="-85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8516"/>
            <a:ext cx="12035155" cy="44945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Conference.com</a:t>
            </a:r>
            <a:endParaRPr sz="2800">
              <a:latin typeface="Calibri"/>
              <a:cs typeface="Calibri"/>
            </a:endParaRPr>
          </a:p>
          <a:p>
            <a:pPr marL="241300" marR="17145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Conference.com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(www.conference.com)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offers</a:t>
            </a:r>
            <a:r>
              <a:rPr sz="2800" spc="-5" dirty="0">
                <a:latin typeface="Calibri"/>
                <a:cs typeface="Calibri"/>
              </a:rPr>
              <a:t> one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full-featured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web-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today.</a:t>
            </a:r>
            <a:endParaRPr sz="2800">
              <a:latin typeface="Calibri"/>
              <a:cs typeface="Calibri"/>
            </a:endParaRPr>
          </a:p>
          <a:p>
            <a:pPr marL="698500" marR="779145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spc="-20" dirty="0">
                <a:latin typeface="Calibri"/>
                <a:cs typeface="Calibri"/>
              </a:rPr>
              <a:t>Conference.com’s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 </a:t>
            </a:r>
            <a:r>
              <a:rPr sz="2400" spc="-10" dirty="0">
                <a:latin typeface="Calibri"/>
                <a:cs typeface="Calibri"/>
              </a:rPr>
              <a:t>servers,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utilize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company’s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powerful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tools,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designed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needs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largest </a:t>
            </a:r>
            <a:r>
              <a:rPr sz="2400" spc="-10" dirty="0">
                <a:latin typeface="Calibri"/>
                <a:cs typeface="Calibri"/>
              </a:rPr>
              <a:t>events.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735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5" dirty="0">
                <a:latin typeface="Calibri"/>
                <a:cs typeface="Calibri"/>
              </a:rPr>
              <a:t>Your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(and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behind-the-scenes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modules)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hosted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Conference.com’s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secure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servers,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accessible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Internet-enabled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location.</a:t>
            </a:r>
            <a:endParaRPr sz="2400">
              <a:latin typeface="Calibri"/>
              <a:cs typeface="Calibri"/>
            </a:endParaRPr>
          </a:p>
          <a:p>
            <a:pPr marL="698500" marR="1170305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  <a:tab pos="382397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offered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	</a:t>
            </a:r>
            <a:r>
              <a:rPr sz="2400" spc="-10" dirty="0">
                <a:latin typeface="Calibri"/>
                <a:cs typeface="Calibri"/>
              </a:rPr>
              <a:t>wizard-based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setup, real-time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credit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authorization,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customizable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pages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onsite processing,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like.</a:t>
            </a:r>
            <a:endParaRPr sz="2400">
              <a:latin typeface="Calibri"/>
              <a:cs typeface="Calibri"/>
            </a:endParaRPr>
          </a:p>
          <a:p>
            <a:pPr marL="241300" marR="1131570" indent="-228600">
              <a:lnSpc>
                <a:spcPts val="303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Conference.com’s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Event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actually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suite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interlocking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shown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diagram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Figure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8.2.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4540" y="6327444"/>
            <a:ext cx="21837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65" dirty="0"/>
              <a:t>Event</a:t>
            </a:r>
            <a:r>
              <a:rPr spc="-85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38262"/>
            <a:ext cx="11968480" cy="58750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These </a:t>
            </a:r>
            <a:r>
              <a:rPr sz="2800" spc="-5" dirty="0">
                <a:latin typeface="Calibri"/>
                <a:cs typeface="Calibri"/>
              </a:rPr>
              <a:t>modules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following:</a:t>
            </a:r>
            <a:endParaRPr sz="2800">
              <a:latin typeface="Calibri"/>
              <a:cs typeface="Calibri"/>
            </a:endParaRPr>
          </a:p>
          <a:p>
            <a:pPr marL="698500" marR="476884" lvl="1" indent="-228600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10" dirty="0">
                <a:latin typeface="Calibri"/>
                <a:cs typeface="Calibri"/>
              </a:rPr>
              <a:t>Appointment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Manager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online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meeting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 application.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enables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attendees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self-schedule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one-to-one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sessions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participants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slots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predefine.</a:t>
            </a:r>
            <a:endParaRPr sz="2400">
              <a:latin typeface="Calibri"/>
              <a:cs typeface="Calibri"/>
            </a:endParaRPr>
          </a:p>
          <a:p>
            <a:pPr marL="698500" marR="838835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10" dirty="0">
                <a:latin typeface="Calibri"/>
                <a:cs typeface="Calibri"/>
              </a:rPr>
              <a:t>Credit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Card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Manager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offering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real-time </a:t>
            </a:r>
            <a:r>
              <a:rPr sz="2400" spc="-5" dirty="0">
                <a:latin typeface="Calibri"/>
                <a:cs typeface="Calibri"/>
              </a:rPr>
              <a:t>credit </a:t>
            </a:r>
            <a:r>
              <a:rPr sz="2400" spc="-15" dirty="0">
                <a:latin typeface="Calibri"/>
                <a:cs typeface="Calibri"/>
              </a:rPr>
              <a:t>card</a:t>
            </a:r>
            <a:r>
              <a:rPr sz="2400" spc="-5" dirty="0">
                <a:latin typeface="Calibri"/>
                <a:cs typeface="Calibri"/>
              </a:rPr>
              <a:t> authorization</a:t>
            </a:r>
            <a:r>
              <a:rPr sz="2400" spc="-15" dirty="0">
                <a:latin typeface="Calibri"/>
                <a:cs typeface="Calibri"/>
              </a:rPr>
              <a:t> integrated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registration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698500" marR="250190" lvl="1" indent="-228600">
              <a:lnSpc>
                <a:spcPts val="259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dirty="0">
                <a:latin typeface="Calibri"/>
                <a:cs typeface="Calibri"/>
              </a:rPr>
              <a:t>Email </a:t>
            </a:r>
            <a:r>
              <a:rPr sz="2400" b="1" spc="-5" dirty="0">
                <a:latin typeface="Calibri"/>
                <a:cs typeface="Calibri"/>
              </a:rPr>
              <a:t>Manager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an email </a:t>
            </a:r>
            <a:r>
              <a:rPr sz="2400" spc="-10" dirty="0">
                <a:latin typeface="Calibri"/>
                <a:cs typeface="Calibri"/>
              </a:rPr>
              <a:t>broadcasting </a:t>
            </a:r>
            <a:r>
              <a:rPr sz="2400" spc="-5" dirty="0">
                <a:latin typeface="Calibri"/>
                <a:cs typeface="Calibri"/>
              </a:rPr>
              <a:t>utility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dynamically pulls </a:t>
            </a:r>
            <a:r>
              <a:rPr sz="2400" spc="-10" dirty="0">
                <a:latin typeface="Calibri"/>
                <a:cs typeface="Calibri"/>
              </a:rPr>
              <a:t>recipient </a:t>
            </a:r>
            <a:r>
              <a:rPr sz="2400" spc="-5" dirty="0">
                <a:latin typeface="Calibri"/>
                <a:cs typeface="Calibri"/>
              </a:rPr>
              <a:t>names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registration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698500" marR="506095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dirty="0">
                <a:latin typeface="Calibri"/>
                <a:cs typeface="Calibri"/>
              </a:rPr>
              <a:t>Export </a:t>
            </a:r>
            <a:r>
              <a:rPr sz="2400" b="1" spc="-5" dirty="0">
                <a:latin typeface="Calibri"/>
                <a:cs typeface="Calibri"/>
              </a:rPr>
              <a:t>Manager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export/import </a:t>
            </a:r>
            <a:r>
              <a:rPr sz="2400" spc="-5" dirty="0">
                <a:latin typeface="Calibri"/>
                <a:cs typeface="Calibri"/>
              </a:rPr>
              <a:t>utility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lets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copy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from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5" dirty="0">
                <a:latin typeface="Calibri"/>
                <a:cs typeface="Calibri"/>
              </a:rPr>
              <a:t>event 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dirty="0">
                <a:latin typeface="Calibri"/>
                <a:cs typeface="Calibri"/>
              </a:rPr>
              <a:t> in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698500" marR="485775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10" dirty="0">
                <a:latin typeface="Calibri"/>
                <a:cs typeface="Calibri"/>
              </a:rPr>
              <a:t>Hotel </a:t>
            </a:r>
            <a:r>
              <a:rPr sz="2400" b="1" spc="-5" dirty="0">
                <a:latin typeface="Calibri"/>
                <a:cs typeface="Calibri"/>
              </a:rPr>
              <a:t>Manager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professional </a:t>
            </a:r>
            <a:r>
              <a:rPr sz="2400" spc="-15" dirty="0">
                <a:latin typeface="Calibri"/>
                <a:cs typeface="Calibri"/>
              </a:rPr>
              <a:t>room </a:t>
            </a:r>
            <a:r>
              <a:rPr sz="2400" spc="-5" dirty="0">
                <a:latin typeface="Calibri"/>
                <a:cs typeface="Calibri"/>
              </a:rPr>
              <a:t>block management </a:t>
            </a:r>
            <a:r>
              <a:rPr sz="2400" spc="-15" dirty="0">
                <a:latin typeface="Calibri"/>
                <a:cs typeface="Calibri"/>
              </a:rPr>
              <a:t>tool </a:t>
            </a:r>
            <a:r>
              <a:rPr sz="2400" spc="-5" dirty="0">
                <a:latin typeface="Calibri"/>
                <a:cs typeface="Calibri"/>
              </a:rPr>
              <a:t>tightly </a:t>
            </a:r>
            <a:r>
              <a:rPr sz="2400" spc="-15" dirty="0">
                <a:latin typeface="Calibri"/>
                <a:cs typeface="Calibri"/>
              </a:rPr>
              <a:t>integrated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company’s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Registration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module.</a:t>
            </a:r>
            <a:endParaRPr sz="2400">
              <a:latin typeface="Calibri"/>
              <a:cs typeface="Calibri"/>
            </a:endParaRPr>
          </a:p>
          <a:p>
            <a:pPr marL="698500" marR="450850" lvl="1" indent="-228600">
              <a:lnSpc>
                <a:spcPts val="2590"/>
              </a:lnSpc>
              <a:spcBef>
                <a:spcPts val="49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dirty="0">
                <a:latin typeface="Calibri"/>
                <a:cs typeface="Calibri"/>
              </a:rPr>
              <a:t>Lead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Track</a:t>
            </a:r>
            <a:r>
              <a:rPr sz="2400" b="1" spc="-10" dirty="0">
                <a:latin typeface="Calibri"/>
                <a:cs typeface="Calibri"/>
              </a:rPr>
              <a:t> Manager </a:t>
            </a:r>
            <a:r>
              <a:rPr sz="2400" spc="-5" dirty="0">
                <a:latin typeface="Calibri"/>
                <a:cs typeface="Calibri"/>
              </a:rPr>
              <a:t>uses bar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spc="-5" dirty="0">
                <a:latin typeface="Calibri"/>
                <a:cs typeface="Calibri"/>
              </a:rPr>
              <a:t> technology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verify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session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attendance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</a:t>
            </a:r>
            <a:r>
              <a:rPr sz="2400" spc="-10" dirty="0">
                <a:latin typeface="Calibri"/>
                <a:cs typeface="Calibri"/>
              </a:rPr>
              <a:t> tracking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exhibitors.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735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Profile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Manager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links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member,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customer,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prospect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15" dirty="0">
                <a:latin typeface="Calibri"/>
                <a:cs typeface="Calibri"/>
              </a:rPr>
              <a:t>conference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registration </a:t>
            </a:r>
            <a:r>
              <a:rPr sz="2400" spc="-10" dirty="0">
                <a:latin typeface="Calibri"/>
                <a:cs typeface="Calibri"/>
              </a:rPr>
              <a:t>processing,</a:t>
            </a:r>
            <a:r>
              <a:rPr sz="2400" spc="-5" dirty="0">
                <a:latin typeface="Calibri"/>
                <a:cs typeface="Calibri"/>
              </a:rPr>
              <a:t> enabling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attendees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authenticate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themselves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65" dirty="0"/>
              <a:t>Event</a:t>
            </a:r>
            <a:r>
              <a:rPr spc="-85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83234"/>
            <a:ext cx="11557635" cy="28244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5" dirty="0">
                <a:latin typeface="Calibri"/>
                <a:cs typeface="Calibri"/>
              </a:rPr>
              <a:t>Registration </a:t>
            </a:r>
            <a:r>
              <a:rPr sz="2400" b="1" spc="-10" dirty="0">
                <a:latin typeface="Calibri"/>
                <a:cs typeface="Calibri"/>
              </a:rPr>
              <a:t>Manager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20" dirty="0">
                <a:latin typeface="Calibri"/>
                <a:cs typeface="Calibri"/>
              </a:rPr>
              <a:t>core </a:t>
            </a:r>
            <a:r>
              <a:rPr sz="2400" dirty="0">
                <a:latin typeface="Calibri"/>
                <a:cs typeface="Calibri"/>
              </a:rPr>
              <a:t>module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Conference.com’s </a:t>
            </a:r>
            <a:r>
              <a:rPr sz="2400" spc="-25" dirty="0">
                <a:latin typeface="Calibri"/>
                <a:cs typeface="Calibri"/>
              </a:rPr>
              <a:t>Event </a:t>
            </a:r>
            <a:r>
              <a:rPr sz="2400" spc="-5" dirty="0">
                <a:latin typeface="Calibri"/>
                <a:cs typeface="Calibri"/>
              </a:rPr>
              <a:t>Manager </a:t>
            </a:r>
            <a:r>
              <a:rPr sz="2400" spc="-20" dirty="0">
                <a:latin typeface="Calibri"/>
                <a:cs typeface="Calibri"/>
              </a:rPr>
              <a:t>systems.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accounting </a:t>
            </a:r>
            <a:r>
              <a:rPr sz="2400" dirty="0">
                <a:latin typeface="Calibri"/>
                <a:cs typeface="Calibri"/>
              </a:rPr>
              <a:t>engine, </a:t>
            </a:r>
            <a:r>
              <a:rPr sz="2400" spc="-10" dirty="0">
                <a:latin typeface="Calibri"/>
                <a:cs typeface="Calibri"/>
              </a:rPr>
              <a:t>report </a:t>
            </a:r>
            <a:r>
              <a:rPr sz="2400" dirty="0">
                <a:latin typeface="Calibri"/>
                <a:cs typeface="Calibri"/>
              </a:rPr>
              <a:t>engine, a </a:t>
            </a:r>
            <a:r>
              <a:rPr sz="2400" spc="-10" dirty="0">
                <a:latin typeface="Calibri"/>
                <a:cs typeface="Calibri"/>
              </a:rPr>
              <a:t>graphical report </a:t>
            </a:r>
            <a:r>
              <a:rPr sz="2400" spc="-25" dirty="0">
                <a:latin typeface="Calibri"/>
                <a:cs typeface="Calibri"/>
              </a:rPr>
              <a:t>library,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integrate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modules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suite.</a:t>
            </a:r>
            <a:endParaRPr sz="2400">
              <a:latin typeface="Calibri"/>
              <a:cs typeface="Calibri"/>
            </a:endParaRPr>
          </a:p>
          <a:p>
            <a:pPr marL="241300" marR="73660" indent="-228600">
              <a:lnSpc>
                <a:spcPts val="259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Survey</a:t>
            </a:r>
            <a:r>
              <a:rPr sz="2400" b="1" spc="-10" dirty="0">
                <a:latin typeface="Calibri"/>
                <a:cs typeface="Calibri"/>
              </a:rPr>
              <a:t> Manager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enables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professional-looking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online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surveys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solicit </a:t>
            </a:r>
            <a:r>
              <a:rPr sz="2400" spc="-10" dirty="0">
                <a:latin typeface="Calibri"/>
                <a:cs typeface="Calibri"/>
              </a:rPr>
              <a:t>pre-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post-event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attendee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surveys;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Survey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lets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invitations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hyperlinks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correct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survey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35"/>
              </a:lnSpc>
              <a:spcBef>
                <a:spcPts val="1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40" dirty="0">
                <a:latin typeface="Calibri"/>
                <a:cs typeface="Calibri"/>
              </a:rPr>
              <a:t>Travel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Manager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 </a:t>
            </a:r>
            <a:r>
              <a:rPr sz="2400" spc="-10" dirty="0">
                <a:latin typeface="Calibri"/>
                <a:cs typeface="Calibri"/>
              </a:rPr>
              <a:t>ground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airports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event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hotels.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65" dirty="0"/>
              <a:t>Event</a:t>
            </a:r>
            <a:r>
              <a:rPr spc="-85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542328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" y="388516"/>
            <a:ext cx="11953240" cy="639021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79400" algn="l"/>
              </a:tabLst>
            </a:pPr>
            <a:r>
              <a:rPr sz="2800" b="1" spc="-20" dirty="0">
                <a:latin typeface="Calibri"/>
                <a:cs typeface="Calibri"/>
              </a:rPr>
              <a:t>Cvent</a:t>
            </a:r>
            <a:endParaRPr sz="2800" dirty="0">
              <a:latin typeface="Calibri"/>
              <a:cs typeface="Calibri"/>
            </a:endParaRPr>
          </a:p>
          <a:p>
            <a:pPr marL="279400" marR="713105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79400" algn="l"/>
              </a:tabLst>
            </a:pPr>
            <a:r>
              <a:rPr sz="2800" spc="-10" dirty="0">
                <a:latin typeface="Calibri"/>
                <a:cs typeface="Calibri"/>
              </a:rPr>
              <a:t>Competing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Conference.com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Cvent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(www.cvent.com),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Event</a:t>
            </a:r>
            <a:r>
              <a:rPr sz="2800" spc="-10" dirty="0">
                <a:latin typeface="Calibri"/>
                <a:cs typeface="Calibri"/>
              </a:rPr>
              <a:t> Management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 dirty="0">
              <a:latin typeface="Calibri"/>
              <a:cs typeface="Calibri"/>
            </a:endParaRPr>
          </a:p>
          <a:p>
            <a:pPr marL="736600" marR="441325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spc="-25" dirty="0">
                <a:latin typeface="Calibri"/>
                <a:cs typeface="Calibri"/>
              </a:rPr>
              <a:t>Like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Conference.com,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Cvent’s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suite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interrelated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tools,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following:</a:t>
            </a:r>
            <a:endParaRPr sz="2400" dirty="0">
              <a:latin typeface="Calibri"/>
              <a:cs typeface="Calibri"/>
            </a:endParaRPr>
          </a:p>
          <a:p>
            <a:pPr marL="805180" lvl="1" indent="-297180">
              <a:lnSpc>
                <a:spcPts val="2735"/>
              </a:lnSpc>
              <a:spcBef>
                <a:spcPts val="180"/>
              </a:spcBef>
              <a:buFont typeface="Arial MT"/>
              <a:buChar char="•"/>
              <a:tabLst>
                <a:tab pos="804545" algn="l"/>
                <a:tab pos="805180" algn="l"/>
              </a:tabLst>
            </a:pPr>
            <a:r>
              <a:rPr sz="2400" b="1" spc="-25" dirty="0">
                <a:latin typeface="Calibri"/>
                <a:cs typeface="Calibri"/>
              </a:rPr>
              <a:t>Event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Registration</a:t>
            </a:r>
            <a:r>
              <a:rPr sz="2400" spc="-15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including </a:t>
            </a:r>
            <a:r>
              <a:rPr sz="2400" spc="-5" dirty="0">
                <a:latin typeface="Calibri"/>
                <a:cs typeface="Calibri"/>
              </a:rPr>
              <a:t>online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registration,</a:t>
            </a:r>
            <a:r>
              <a:rPr sz="2400" spc="-10" dirty="0">
                <a:latin typeface="Calibri"/>
                <a:cs typeface="Calibri"/>
              </a:rPr>
              <a:t> branded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websites,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7366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collection,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name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badges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mailing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labels</a:t>
            </a:r>
          </a:p>
          <a:p>
            <a:pPr marL="736600" marR="303530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b="1" dirty="0">
                <a:latin typeface="Calibri"/>
                <a:cs typeface="Calibri"/>
              </a:rPr>
              <a:t>Email </a:t>
            </a:r>
            <a:r>
              <a:rPr sz="2400" b="1" spc="-10" dirty="0">
                <a:latin typeface="Calibri"/>
                <a:cs typeface="Calibri"/>
              </a:rPr>
              <a:t>Marketing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automated invitations, </a:t>
            </a:r>
            <a:r>
              <a:rPr sz="2400" spc="-15" dirty="0">
                <a:latin typeface="Calibri"/>
                <a:cs typeface="Calibri"/>
              </a:rPr>
              <a:t>“save-the-date” </a:t>
            </a:r>
            <a:r>
              <a:rPr sz="2400" spc="-10" dirty="0">
                <a:latin typeface="Calibri"/>
                <a:cs typeface="Calibri"/>
              </a:rPr>
              <a:t>reminders, confirmations,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post-event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“thank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you”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messages</a:t>
            </a:r>
            <a:endParaRPr sz="2400" dirty="0">
              <a:latin typeface="Calibri"/>
              <a:cs typeface="Calibri"/>
            </a:endParaRPr>
          </a:p>
          <a:p>
            <a:pPr marL="736600" lvl="1" indent="-228600">
              <a:lnSpc>
                <a:spcPts val="2735"/>
              </a:lnSpc>
              <a:spcBef>
                <a:spcPts val="170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b="1" spc="-5" dirty="0">
                <a:latin typeface="Calibri"/>
                <a:cs typeface="Calibri"/>
              </a:rPr>
              <a:t>Secure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Online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Payment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Processing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accept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payment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 major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credit</a:t>
            </a:r>
            <a:endParaRPr sz="2400" dirty="0">
              <a:latin typeface="Calibri"/>
              <a:cs typeface="Calibri"/>
            </a:endParaRPr>
          </a:p>
          <a:p>
            <a:pPr marL="7366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cards—and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offer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“early-bird”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discounts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motivated</a:t>
            </a:r>
            <a:r>
              <a:rPr sz="2400" spc="-5" dirty="0">
                <a:latin typeface="Calibri"/>
                <a:cs typeface="Calibri"/>
              </a:rPr>
              <a:t> participants</a:t>
            </a:r>
            <a:endParaRPr sz="2400" dirty="0">
              <a:latin typeface="Calibri"/>
              <a:cs typeface="Calibri"/>
            </a:endParaRPr>
          </a:p>
          <a:p>
            <a:pPr marL="736600" marR="43180" lvl="1" indent="-22860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b="1" spc="-5" dirty="0">
                <a:latin typeface="Calibri"/>
                <a:cs typeface="Calibri"/>
              </a:rPr>
              <a:t>Housing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Travel</a:t>
            </a:r>
            <a:r>
              <a:rPr sz="2400" b="1" spc="-10" dirty="0">
                <a:latin typeface="Calibri"/>
                <a:cs typeface="Calibri"/>
              </a:rPr>
              <a:t> Management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15" dirty="0">
                <a:latin typeface="Calibri"/>
                <a:cs typeface="Calibri"/>
              </a:rPr>
              <a:t>one-step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attendees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5" dirty="0">
                <a:latin typeface="Calibri"/>
                <a:cs typeface="Calibri"/>
              </a:rPr>
              <a:t> sign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up, </a:t>
            </a:r>
            <a:r>
              <a:rPr sz="2400" spc="-55" dirty="0">
                <a:latin typeface="Calibri"/>
                <a:cs typeface="Calibri"/>
              </a:rPr>
              <a:t>pay,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hotel </a:t>
            </a:r>
            <a:r>
              <a:rPr sz="2400" spc="-15" dirty="0">
                <a:latin typeface="Calibri"/>
                <a:cs typeface="Calibri"/>
              </a:rPr>
              <a:t>room,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reserve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airline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flight,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10" dirty="0">
                <a:latin typeface="Calibri"/>
                <a:cs typeface="Calibri"/>
              </a:rPr>
              <a:t>receive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relevant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follow-up </a:t>
            </a:r>
            <a:r>
              <a:rPr sz="2400" spc="-10" dirty="0">
                <a:latin typeface="Calibri"/>
                <a:cs typeface="Calibri"/>
              </a:rPr>
              <a:t> communications</a:t>
            </a:r>
            <a:endParaRPr sz="2400" dirty="0">
              <a:latin typeface="Calibri"/>
              <a:cs typeface="Calibri"/>
            </a:endParaRPr>
          </a:p>
          <a:p>
            <a:pPr marL="7366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b="1" spc="-10" dirty="0">
                <a:latin typeface="Calibri"/>
                <a:cs typeface="Calibri"/>
              </a:rPr>
              <a:t>Contact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Management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which</a:t>
            </a:r>
            <a:r>
              <a:rPr sz="2400" spc="-10" dirty="0">
                <a:latin typeface="Calibri"/>
                <a:cs typeface="Calibri"/>
              </a:rPr>
              <a:t> creates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professional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directory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</a:p>
          <a:p>
            <a:pPr marL="736600">
              <a:lnSpc>
                <a:spcPct val="100000"/>
              </a:lnSpc>
              <a:spcBef>
                <a:spcPts val="405"/>
              </a:spcBef>
            </a:pPr>
            <a:r>
              <a:rPr sz="3600" spc="-22" baseline="16203" dirty="0">
                <a:latin typeface="Calibri"/>
                <a:cs typeface="Calibri"/>
              </a:rPr>
              <a:t>entered</a:t>
            </a:r>
            <a:r>
              <a:rPr sz="3600" spc="15" baseline="16203" dirty="0">
                <a:latin typeface="Calibri"/>
                <a:cs typeface="Calibri"/>
              </a:rPr>
              <a:t> </a:t>
            </a:r>
            <a:r>
              <a:rPr sz="3600" spc="-7" baseline="16203" dirty="0">
                <a:latin typeface="Calibri"/>
                <a:cs typeface="Calibri"/>
              </a:rPr>
              <a:t>participant</a:t>
            </a:r>
            <a:r>
              <a:rPr sz="3600" spc="-30" baseline="16203" dirty="0">
                <a:latin typeface="Calibri"/>
                <a:cs typeface="Calibri"/>
              </a:rPr>
              <a:t> </a:t>
            </a:r>
            <a:r>
              <a:rPr lang="en-IN" sz="3600" spc="-345" baseline="16203" dirty="0">
                <a:latin typeface="Calibri"/>
                <a:cs typeface="Calibri"/>
              </a:rPr>
              <a:t>information.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04" y="0"/>
            <a:ext cx="80746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65" dirty="0"/>
              <a:t>Event</a:t>
            </a:r>
            <a:r>
              <a:rPr spc="-85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73458"/>
            <a:ext cx="11897360" cy="57188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10" dirty="0">
                <a:latin typeface="Calibri"/>
                <a:cs typeface="Calibri"/>
              </a:rPr>
              <a:t>Budget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Management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which</a:t>
            </a:r>
            <a:r>
              <a:rPr sz="2400" spc="-5" dirty="0">
                <a:latin typeface="Calibri"/>
                <a:cs typeface="Calibri"/>
              </a:rPr>
              <a:t> helps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build,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track,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analyze budgets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events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ts val="274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15" dirty="0">
                <a:latin typeface="Calibri"/>
                <a:cs typeface="Calibri"/>
              </a:rPr>
              <a:t>Custom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Event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Websites</a:t>
            </a:r>
            <a:r>
              <a:rPr sz="2400" spc="-15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website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event—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40"/>
              </a:lnSpc>
            </a:pPr>
            <a:r>
              <a:rPr sz="2400" spc="-10" dirty="0">
                <a:latin typeface="Calibri"/>
                <a:cs typeface="Calibri"/>
              </a:rPr>
              <a:t>complete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onsite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promotion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sponsors</a:t>
            </a:r>
            <a:endParaRPr sz="2400">
              <a:latin typeface="Calibri"/>
              <a:cs typeface="Calibri"/>
            </a:endParaRPr>
          </a:p>
          <a:p>
            <a:pPr marL="698500" marR="23495" indent="-22860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25" dirty="0">
                <a:latin typeface="Calibri"/>
                <a:cs typeface="Calibri"/>
              </a:rPr>
              <a:t>Event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Workflow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Management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manage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entire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planning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finish,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to-do</a:t>
            </a:r>
            <a:r>
              <a:rPr sz="2400" spc="-10" dirty="0">
                <a:latin typeface="Calibri"/>
                <a:cs typeface="Calibri"/>
              </a:rPr>
              <a:t> 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staff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25" dirty="0">
                <a:latin typeface="Calibri"/>
                <a:cs typeface="Calibri"/>
              </a:rPr>
              <a:t>Event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Calendar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web-based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displays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registration.</a:t>
            </a:r>
            <a:endParaRPr sz="2400">
              <a:latin typeface="Calibri"/>
              <a:cs typeface="Calibri"/>
            </a:endParaRPr>
          </a:p>
          <a:p>
            <a:pPr marL="698500" marR="5080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10" dirty="0">
                <a:latin typeface="Calibri"/>
                <a:cs typeface="Calibri"/>
              </a:rPr>
              <a:t>On-Site </a:t>
            </a:r>
            <a:r>
              <a:rPr sz="2400" b="1" spc="-5" dirty="0">
                <a:latin typeface="Calibri"/>
                <a:cs typeface="Calibri"/>
              </a:rPr>
              <a:t>Functionality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which enables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check in </a:t>
            </a:r>
            <a:r>
              <a:rPr sz="2400" spc="-10" dirty="0">
                <a:latin typeface="Calibri"/>
                <a:cs typeface="Calibri"/>
              </a:rPr>
              <a:t>attendees </a:t>
            </a:r>
            <a:r>
              <a:rPr sz="2400" dirty="0">
                <a:latin typeface="Calibri"/>
                <a:cs typeface="Calibri"/>
              </a:rPr>
              <a:t>as they </a:t>
            </a:r>
            <a:r>
              <a:rPr sz="2400" spc="-5" dirty="0">
                <a:latin typeface="Calibri"/>
                <a:cs typeface="Calibri"/>
              </a:rPr>
              <a:t>arrive </a:t>
            </a:r>
            <a:r>
              <a:rPr sz="2400" spc="-10" dirty="0">
                <a:latin typeface="Calibri"/>
                <a:cs typeface="Calibri"/>
              </a:rPr>
              <a:t>onsite,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self-registration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kiosks,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print sessionattendee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lists,</a:t>
            </a:r>
            <a:r>
              <a:rPr sz="2400" spc="-15" dirty="0">
                <a:latin typeface="Calibri"/>
                <a:cs typeface="Calibri"/>
              </a:rPr>
              <a:t> create</a:t>
            </a:r>
            <a:r>
              <a:rPr sz="2400" spc="-5" dirty="0">
                <a:latin typeface="Calibri"/>
                <a:cs typeface="Calibri"/>
              </a:rPr>
              <a:t> bar-coded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spc="-10" dirty="0">
                <a:latin typeface="Calibri"/>
                <a:cs typeface="Calibri"/>
              </a:rPr>
              <a:t>badges,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process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credit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payments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ts val="2735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25" dirty="0">
                <a:latin typeface="Calibri"/>
                <a:cs typeface="Calibri"/>
              </a:rPr>
              <a:t>Event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Reporting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real-time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library of </a:t>
            </a:r>
            <a:r>
              <a:rPr sz="2400" spc="-15" dirty="0">
                <a:latin typeface="Calibri"/>
                <a:cs typeface="Calibri"/>
              </a:rPr>
              <a:t>standard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custom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reports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Other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Event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Management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Applications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25" dirty="0">
                <a:latin typeface="Calibri"/>
                <a:cs typeface="Calibri"/>
              </a:rPr>
              <a:t>Event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Wax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15" dirty="0">
                <a:latin typeface="Calibri"/>
                <a:cs typeface="Calibri"/>
              </a:rPr>
              <a:t>Eventsbot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10" dirty="0">
                <a:latin typeface="Calibri"/>
                <a:cs typeface="Calibri"/>
              </a:rPr>
              <a:t>RegOnline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068059"/>
            <a:ext cx="1378585" cy="8089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latin typeface="Calibri"/>
                <a:cs typeface="Calibri"/>
              </a:rPr>
              <a:t>Setdot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204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endenci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236" y="0"/>
            <a:ext cx="8401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00" dirty="0"/>
              <a:t> </a:t>
            </a:r>
            <a:r>
              <a:rPr spc="-15" dirty="0"/>
              <a:t>on</a:t>
            </a:r>
            <a:r>
              <a:rPr spc="-85" dirty="0"/>
              <a:t> </a:t>
            </a:r>
            <a:r>
              <a:rPr spc="-50" dirty="0"/>
              <a:t>Project</a:t>
            </a:r>
            <a:r>
              <a:rPr spc="-80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92190"/>
            <a:ext cx="11890375" cy="52451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latin typeface="Calibri"/>
                <a:cs typeface="Calibri"/>
              </a:rPr>
              <a:t>Understanding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Project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35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act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planning,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organizing,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bring about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successful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objectives.</a:t>
            </a:r>
            <a:endParaRPr sz="2400">
              <a:latin typeface="Calibri"/>
              <a:cs typeface="Calibri"/>
            </a:endParaRPr>
          </a:p>
          <a:p>
            <a:pPr marL="241300" marR="248920" indent="-228600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challenge,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course,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project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assigned</a:t>
            </a:r>
            <a:r>
              <a:rPr sz="2400" spc="-5" dirty="0">
                <a:latin typeface="Calibri"/>
                <a:cs typeface="Calibri"/>
              </a:rPr>
              <a:t> date—and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agreed-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upon</a:t>
            </a:r>
            <a:r>
              <a:rPr sz="2400" spc="-10" dirty="0">
                <a:latin typeface="Calibri"/>
                <a:cs typeface="Calibri"/>
              </a:rPr>
              <a:t> budget.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Calibri"/>
                <a:cs typeface="Calibri"/>
              </a:rPr>
              <a:t>Key to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tight management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each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task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comprises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project;</a:t>
            </a:r>
            <a:endParaRPr sz="2000">
              <a:latin typeface="Calibri"/>
              <a:cs typeface="Calibri"/>
            </a:endParaRPr>
          </a:p>
          <a:p>
            <a:pPr marL="698500" marR="468630" lvl="1" indent="-228600">
              <a:lnSpc>
                <a:spcPts val="2160"/>
              </a:lnSpc>
              <a:spcBef>
                <a:spcPts val="5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component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budget,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entire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completed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planned.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 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slip—and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can’t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lost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elsewhere—your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late.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28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individual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requires</a:t>
            </a:r>
            <a:r>
              <a:rPr sz="2000" dirty="0">
                <a:latin typeface="Calibri"/>
                <a:cs typeface="Calibri"/>
              </a:rPr>
              <a:t> managing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larger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resources—people,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course,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money,</a:t>
            </a:r>
            <a:r>
              <a:rPr sz="2000" spc="-10" dirty="0">
                <a:latin typeface="Calibri"/>
                <a:cs typeface="Calibri"/>
              </a:rPr>
              <a:t> materials,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space,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communications,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like.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resource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crucial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ensuring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eventual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project.</a:t>
            </a:r>
            <a:endParaRPr sz="2000">
              <a:latin typeface="Calibri"/>
              <a:cs typeface="Calibri"/>
            </a:endParaRPr>
          </a:p>
          <a:p>
            <a:pPr marL="698500" marR="148590" lvl="1" indent="-22860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key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effective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 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techniques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team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organize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10" dirty="0">
                <a:latin typeface="Calibri"/>
                <a:cs typeface="Calibri"/>
              </a:rPr>
              <a:t>work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meet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 </a:t>
            </a:r>
            <a:r>
              <a:rPr sz="2000" spc="-10" dirty="0">
                <a:latin typeface="Calibri"/>
                <a:cs typeface="Calibri"/>
              </a:rPr>
              <a:t>constraints.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And,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surprisingly,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web-based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8227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Centralizing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Email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8586"/>
            <a:ext cx="10013950" cy="35166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latin typeface="Times New Roman"/>
                <a:cs typeface="Times New Roman"/>
              </a:rPr>
              <a:t>Solution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use web </a:t>
            </a:r>
            <a:r>
              <a:rPr sz="2800" dirty="0">
                <a:latin typeface="Times New Roman"/>
                <a:cs typeface="Times New Roman"/>
              </a:rPr>
              <a:t>based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 are</a:t>
            </a:r>
            <a:r>
              <a:rPr sz="2800" dirty="0">
                <a:latin typeface="Times New Roman"/>
                <a:cs typeface="Times New Roman"/>
              </a:rPr>
              <a:t> hosted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cloud.</a:t>
            </a:r>
            <a:endParaRPr sz="2800">
              <a:latin typeface="Times New Roman"/>
              <a:cs typeface="Times New Roman"/>
            </a:endParaRPr>
          </a:p>
          <a:p>
            <a:pPr marL="241300" marR="203200" indent="-229235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latin typeface="Times New Roman"/>
                <a:cs typeface="Times New Roman"/>
              </a:rPr>
              <a:t>Popular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applications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Gmail,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Yahoo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Mail.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Microsoft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Live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Hotmail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Advantages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Mails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anywhere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PC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internet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connection.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Unlike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email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clients,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versatile.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Easy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setup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remember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username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password.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236" y="0"/>
            <a:ext cx="8401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00" dirty="0"/>
              <a:t> </a:t>
            </a:r>
            <a:r>
              <a:rPr spc="-15" dirty="0"/>
              <a:t>on</a:t>
            </a:r>
            <a:r>
              <a:rPr spc="-85" dirty="0"/>
              <a:t> </a:t>
            </a:r>
            <a:r>
              <a:rPr spc="-50" dirty="0"/>
              <a:t>Project</a:t>
            </a:r>
            <a:r>
              <a:rPr spc="-80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8516"/>
            <a:ext cx="12002135" cy="28809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@task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web-based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project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@task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(www.attask.com)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offers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variety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traditional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projection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functions.</a:t>
            </a:r>
            <a:endParaRPr sz="2800">
              <a:latin typeface="Calibri"/>
              <a:cs typeface="Calibri"/>
            </a:endParaRPr>
          </a:p>
          <a:p>
            <a:pPr marL="698500" marR="339090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 application </a:t>
            </a:r>
            <a:r>
              <a:rPr sz="2400" dirty="0">
                <a:latin typeface="Calibri"/>
                <a:cs typeface="Calibri"/>
              </a:rPr>
              <a:t>includes an </a:t>
            </a:r>
            <a:r>
              <a:rPr sz="2400" spc="-15" dirty="0">
                <a:latin typeface="Calibri"/>
                <a:cs typeface="Calibri"/>
              </a:rPr>
              <a:t>interactive </a:t>
            </a:r>
            <a:r>
              <a:rPr sz="2400" spc="-10" dirty="0">
                <a:latin typeface="Calibri"/>
                <a:cs typeface="Calibri"/>
              </a:rPr>
              <a:t>drag-and-drop </a:t>
            </a:r>
            <a:r>
              <a:rPr sz="2400" spc="-15" dirty="0">
                <a:latin typeface="Calibri"/>
                <a:cs typeface="Calibri"/>
              </a:rPr>
              <a:t>Gantt </a:t>
            </a:r>
            <a:r>
              <a:rPr sz="2400" dirty="0">
                <a:latin typeface="Calibri"/>
                <a:cs typeface="Calibri"/>
              </a:rPr>
              <a:t>chart </a:t>
            </a:r>
            <a:r>
              <a:rPr sz="2400" spc="-5" dirty="0">
                <a:latin typeface="Calibri"/>
                <a:cs typeface="Calibri"/>
              </a:rPr>
              <a:t>(shown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Figure 10.1),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critical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spc="-5" dirty="0">
                <a:latin typeface="Calibri"/>
                <a:cs typeface="Calibri"/>
              </a:rPr>
              <a:t> analysis,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milestones,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planned/projected/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estimated comparisons,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issue management,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calendar</a:t>
            </a:r>
            <a:r>
              <a:rPr sz="2400" spc="-10" dirty="0">
                <a:latin typeface="Calibri"/>
                <a:cs typeface="Calibri"/>
              </a:rPr>
              <a:t> views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project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45" dirty="0">
                <a:latin typeface="Calibri"/>
                <a:cs typeface="Calibri"/>
              </a:rPr>
              <a:t>Tasks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even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remotely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special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-5" dirty="0">
                <a:latin typeface="Calibri"/>
                <a:cs typeface="Calibri"/>
              </a:rPr>
              <a:t> widget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Apple’s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iPhone.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9444" y="3407752"/>
            <a:ext cx="6472153" cy="3244468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236" y="0"/>
            <a:ext cx="8401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00" dirty="0"/>
              <a:t> </a:t>
            </a:r>
            <a:r>
              <a:rPr spc="-15" dirty="0"/>
              <a:t>on</a:t>
            </a:r>
            <a:r>
              <a:rPr spc="-85" dirty="0"/>
              <a:t> </a:t>
            </a:r>
            <a:r>
              <a:rPr spc="-50" dirty="0"/>
              <a:t>Project</a:t>
            </a:r>
            <a:r>
              <a:rPr spc="-80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92190"/>
            <a:ext cx="11751310" cy="31718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AceProject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35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AceProject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(www.aceproject.com)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easy-to-use web-based </a:t>
            </a:r>
            <a:r>
              <a:rPr sz="2400" spc="-10" dirty="0">
                <a:latin typeface="Calibri"/>
                <a:cs typeface="Calibri"/>
              </a:rPr>
              <a:t>project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application.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projects</a:t>
            </a:r>
            <a:r>
              <a:rPr sz="2000" spc="-5" dirty="0">
                <a:latin typeface="Calibri"/>
                <a:cs typeface="Calibri"/>
              </a:rPr>
              <a:t> 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resources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share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resources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across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projects.</a:t>
            </a:r>
            <a:endParaRPr sz="2000">
              <a:latin typeface="Calibri"/>
              <a:cs typeface="Calibri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40" dirty="0">
                <a:latin typeface="Calibri"/>
                <a:cs typeface="Calibri"/>
              </a:rPr>
              <a:t>Tasks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tracked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variety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filters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fine-tune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offers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r>
              <a:rPr sz="2000" spc="-5" dirty="0">
                <a:latin typeface="Calibri"/>
                <a:cs typeface="Calibri"/>
              </a:rPr>
              <a:t> reports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statistics.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280"/>
              </a:lnSpc>
              <a:spcBef>
                <a:spcPts val="2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AceProject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offers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tracking, </a:t>
            </a:r>
            <a:r>
              <a:rPr sz="2000" spc="-5" dirty="0">
                <a:latin typeface="Calibri"/>
                <a:cs typeface="Calibri"/>
              </a:rPr>
              <a:t>email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notification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5" dirty="0">
                <a:latin typeface="Calibri"/>
                <a:cs typeface="Calibri"/>
              </a:rPr>
              <a:t> task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deadlines,</a:t>
            </a:r>
            <a:r>
              <a:rPr sz="2000" dirty="0">
                <a:latin typeface="Calibri"/>
                <a:cs typeface="Calibri"/>
              </a:rPr>
              <a:t> and 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monthly</a:t>
            </a:r>
            <a:r>
              <a:rPr sz="2000" spc="-10" dirty="0">
                <a:latin typeface="Calibri"/>
                <a:cs typeface="Calibri"/>
              </a:rPr>
              <a:t> project </a:t>
            </a:r>
            <a:r>
              <a:rPr sz="2000" spc="-20" dirty="0">
                <a:latin typeface="Calibri"/>
                <a:cs typeface="Calibri"/>
              </a:rPr>
              <a:t>calendar,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shown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Figure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10.2.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start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end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individual </a:t>
            </a:r>
            <a:r>
              <a:rPr sz="2000" spc="-10" dirty="0">
                <a:latin typeface="Calibri"/>
                <a:cs typeface="Calibri"/>
              </a:rPr>
              <a:t>dates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red,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respectively).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8023" y="3602740"/>
            <a:ext cx="5497478" cy="318515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236" y="0"/>
            <a:ext cx="8401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00" dirty="0"/>
              <a:t> </a:t>
            </a:r>
            <a:r>
              <a:rPr spc="-15" dirty="0"/>
              <a:t>on</a:t>
            </a:r>
            <a:r>
              <a:rPr spc="-85" dirty="0"/>
              <a:t> </a:t>
            </a:r>
            <a:r>
              <a:rPr spc="-50" dirty="0"/>
              <a:t>Project</a:t>
            </a:r>
            <a:r>
              <a:rPr spc="-80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39" y="388516"/>
            <a:ext cx="11986260" cy="6137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b="1" spc="-5" dirty="0">
                <a:latin typeface="Calibri"/>
                <a:cs typeface="Calibri"/>
              </a:rPr>
              <a:t>Basecamp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(Imp)</a:t>
            </a:r>
            <a:endParaRPr sz="2800" dirty="0">
              <a:latin typeface="Calibri"/>
              <a:cs typeface="Calibri"/>
            </a:endParaRPr>
          </a:p>
          <a:p>
            <a:pPr marL="254000" marR="51435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project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today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Basecamp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(www.basecamphq.com).</a:t>
            </a:r>
            <a:endParaRPr sz="28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Its</a:t>
            </a:r>
            <a:r>
              <a:rPr sz="2400" spc="-10" dirty="0">
                <a:latin typeface="Calibri"/>
                <a:cs typeface="Calibri"/>
              </a:rPr>
              <a:t> web-based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nature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makes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viable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internal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external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(client)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projects.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provided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special</a:t>
            </a:r>
            <a:r>
              <a:rPr sz="2400" spc="-10" dirty="0">
                <a:latin typeface="Calibri"/>
                <a:cs typeface="Calibri"/>
              </a:rPr>
              <a:t> dashboard,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Figure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10.3.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ts val="2740"/>
              </a:lnSpc>
              <a:spcBef>
                <a:spcPts val="21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dashboard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displays</a:t>
            </a:r>
            <a:r>
              <a:rPr sz="2400" dirty="0">
                <a:latin typeface="Calibri"/>
                <a:cs typeface="Calibri"/>
              </a:rPr>
              <a:t> 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10" dirty="0">
                <a:latin typeface="Calibri"/>
                <a:cs typeface="Calibri"/>
              </a:rPr>
              <a:t> screen,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late</a:t>
            </a:r>
            <a:r>
              <a:rPr sz="2400" spc="-5" dirty="0">
                <a:latin typeface="Calibri"/>
                <a:cs typeface="Calibri"/>
              </a:rPr>
              <a:t> items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</a:t>
            </a:r>
            <a:endParaRPr sz="2400" dirty="0">
              <a:latin typeface="Calibri"/>
              <a:cs typeface="Calibri"/>
            </a:endParaRPr>
          </a:p>
          <a:p>
            <a:pPr marL="711200">
              <a:lnSpc>
                <a:spcPts val="2740"/>
              </a:lnSpc>
            </a:pPr>
            <a:r>
              <a:rPr sz="2400" spc="-5" dirty="0">
                <a:latin typeface="Calibri"/>
                <a:cs typeface="Calibri"/>
              </a:rPr>
              <a:t>due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highlighted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screen.</a:t>
            </a:r>
            <a:endParaRPr sz="2400" dirty="0">
              <a:latin typeface="Calibri"/>
              <a:cs typeface="Calibri"/>
            </a:endParaRPr>
          </a:p>
          <a:p>
            <a:pPr marL="711200" marR="1202690" lvl="1" indent="-228600">
              <a:lnSpc>
                <a:spcPts val="2590"/>
              </a:lnSpc>
              <a:spcBef>
                <a:spcPts val="53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addition </a:t>
            </a:r>
            <a:r>
              <a:rPr sz="2400" spc="-15" dirty="0">
                <a:latin typeface="Calibri"/>
                <a:cs typeface="Calibri"/>
              </a:rPr>
              <a:t>to standard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spc="-5" dirty="0">
                <a:latin typeface="Calibri"/>
                <a:cs typeface="Calibri"/>
              </a:rPr>
              <a:t>management </a:t>
            </a:r>
            <a:r>
              <a:rPr sz="2400" spc="-10" dirty="0">
                <a:latin typeface="Calibri"/>
                <a:cs typeface="Calibri"/>
              </a:rPr>
              <a:t>operations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time </a:t>
            </a:r>
            <a:r>
              <a:rPr sz="2400" spc="-10" dirty="0">
                <a:latin typeface="Calibri"/>
                <a:cs typeface="Calibri"/>
              </a:rPr>
              <a:t>tracking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milestones,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Basecamp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includes</a:t>
            </a:r>
          </a:p>
          <a:p>
            <a:pPr marL="711200" lvl="1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to-do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lists,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sharing,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message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boards,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wiki-like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web-based </a:t>
            </a:r>
            <a:r>
              <a:rPr sz="2400" spc="-5" dirty="0">
                <a:latin typeface="Calibri"/>
                <a:cs typeface="Calibri"/>
              </a:rPr>
              <a:t>documents,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collaboration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features.</a:t>
            </a:r>
            <a:endParaRPr sz="2400" dirty="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eb</a:t>
            </a:r>
            <a:r>
              <a:rPr sz="2800" spc="-10" dirty="0">
                <a:latin typeface="Calibri"/>
                <a:cs typeface="Calibri"/>
              </a:rPr>
              <a:t>-base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pa</a:t>
            </a:r>
            <a:r>
              <a:rPr sz="2800" spc="-30" dirty="0" err="1">
                <a:latin typeface="Calibri"/>
                <a:cs typeface="Calibri"/>
              </a:rPr>
              <a:t>g</a:t>
            </a:r>
            <a:r>
              <a:rPr lang="en-IN" sz="2800" spc="-5" dirty="0">
                <a:latin typeface="Calibri"/>
                <a:cs typeface="Calibri"/>
              </a:rPr>
              <a:t>es created by the program can be fully customized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236" y="0"/>
            <a:ext cx="8401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00" dirty="0"/>
              <a:t> </a:t>
            </a:r>
            <a:r>
              <a:rPr spc="-15" dirty="0"/>
              <a:t>on</a:t>
            </a:r>
            <a:r>
              <a:rPr spc="-85" dirty="0"/>
              <a:t> </a:t>
            </a:r>
            <a:r>
              <a:rPr spc="-50" dirty="0"/>
              <a:t>Project</a:t>
            </a:r>
            <a:r>
              <a:rPr spc="-80" dirty="0"/>
              <a:t> </a:t>
            </a:r>
            <a:r>
              <a:rPr spc="-50" dirty="0"/>
              <a:t>Management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0304" y="505999"/>
            <a:ext cx="8684954" cy="5817076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236" y="0"/>
            <a:ext cx="8401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00" dirty="0"/>
              <a:t> </a:t>
            </a:r>
            <a:r>
              <a:rPr spc="-15" dirty="0"/>
              <a:t>on</a:t>
            </a:r>
            <a:r>
              <a:rPr spc="-85" dirty="0"/>
              <a:t> </a:t>
            </a:r>
            <a:r>
              <a:rPr spc="-50" dirty="0"/>
              <a:t>Project</a:t>
            </a:r>
            <a:r>
              <a:rPr spc="-80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92190"/>
            <a:ext cx="11969750" cy="24415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latin typeface="Calibri"/>
                <a:cs typeface="Calibri"/>
              </a:rPr>
              <a:t>Zoho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Projects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Zoho</a:t>
            </a:r>
            <a:r>
              <a:rPr sz="2400" spc="-10" dirty="0">
                <a:latin typeface="Calibri"/>
                <a:cs typeface="Calibri"/>
              </a:rPr>
              <a:t> Projects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(projects.zoho.com),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another popular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Zoho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combine.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5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Zoho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tasks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milestones,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calendar,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Gantt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charts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reports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(including the</a:t>
            </a:r>
            <a:r>
              <a:rPr sz="2000" spc="-5" dirty="0">
                <a:latin typeface="Calibri"/>
                <a:cs typeface="Calibri"/>
              </a:rPr>
              <a:t> task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view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Figure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10.5),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tracking,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sharing.</a:t>
            </a:r>
            <a:endParaRPr sz="2000">
              <a:latin typeface="Calibri"/>
              <a:cs typeface="Calibri"/>
            </a:endParaRPr>
          </a:p>
          <a:p>
            <a:pPr marL="698500" marR="518795" lvl="1" indent="-228600">
              <a:lnSpc>
                <a:spcPts val="216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Zoho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offers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several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versions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Projects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singleproject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Free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version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Enterprise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version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unlimited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projects.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3827" y="2866738"/>
            <a:ext cx="5719572" cy="38540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236" y="0"/>
            <a:ext cx="8401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00" dirty="0"/>
              <a:t> </a:t>
            </a:r>
            <a:r>
              <a:rPr spc="-15" dirty="0"/>
              <a:t>on</a:t>
            </a:r>
            <a:r>
              <a:rPr spc="-85" dirty="0"/>
              <a:t> </a:t>
            </a:r>
            <a:r>
              <a:rPr spc="-50" dirty="0"/>
              <a:t>Project</a:t>
            </a:r>
            <a:r>
              <a:rPr spc="-80" dirty="0"/>
              <a:t> </a:t>
            </a:r>
            <a:r>
              <a:rPr spc="-5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38262"/>
            <a:ext cx="6859270" cy="28479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Other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Project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Management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Applications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Copper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eStudio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TaskTracker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onProject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Project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Drive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20" dirty="0">
                <a:latin typeface="Calibri"/>
                <a:cs typeface="Calibri"/>
              </a:rPr>
              <a:t>Vertabase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30" dirty="0">
                <a:latin typeface="Calibri"/>
                <a:cs typeface="Calibri"/>
              </a:rPr>
              <a:t>Wrike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345" y="0"/>
            <a:ext cx="7437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4" dirty="0"/>
              <a:t> </a:t>
            </a:r>
            <a:r>
              <a:rPr spc="-15" dirty="0"/>
              <a:t>on</a:t>
            </a:r>
            <a:r>
              <a:rPr spc="-100" dirty="0"/>
              <a:t> </a:t>
            </a:r>
            <a:r>
              <a:rPr spc="-95" dirty="0"/>
              <a:t>Word</a:t>
            </a:r>
            <a:r>
              <a:rPr spc="-125" dirty="0"/>
              <a:t> </a:t>
            </a:r>
            <a:r>
              <a:rPr spc="-4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8516"/>
            <a:ext cx="12025630" cy="60261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Benefits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Web-Based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Word</a:t>
            </a:r>
            <a:r>
              <a:rPr sz="2800" b="1" spc="-10" dirty="0">
                <a:latin typeface="Calibri"/>
                <a:cs typeface="Calibri"/>
              </a:rPr>
              <a:t> Processors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you’re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aware,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obvious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benefit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cloud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accessed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wherever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are,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PC.</a:t>
            </a:r>
          </a:p>
          <a:p>
            <a:pPr marL="1155700" marR="587375" lvl="2" indent="-229235">
              <a:lnSpc>
                <a:spcPts val="2160"/>
              </a:lnSpc>
              <a:spcBef>
                <a:spcPts val="5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With 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web-based </a:t>
            </a:r>
            <a:r>
              <a:rPr sz="2000" spc="-15" dirty="0">
                <a:latin typeface="Calibri"/>
                <a:cs typeface="Calibri"/>
              </a:rPr>
              <a:t>word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you’ll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never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discover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document</a:t>
            </a:r>
            <a:r>
              <a:rPr sz="2000" spc="-10" dirty="0">
                <a:latin typeface="Calibri"/>
                <a:cs typeface="Calibri"/>
              </a:rPr>
              <a:t> 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office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you’re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home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away.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8500" algn="l"/>
                <a:tab pos="10071735" algn="l"/>
              </a:tabLst>
            </a:pP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" dirty="0">
                <a:latin typeface="Calibri"/>
                <a:cs typeface="Calibri"/>
              </a:rPr>
              <a:t> nice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that, 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being</a:t>
            </a:r>
            <a:r>
              <a:rPr sz="2400" spc="-10" dirty="0">
                <a:latin typeface="Calibri"/>
                <a:cs typeface="Calibri"/>
              </a:rPr>
              <a:t> web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easily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documents	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others.</a:t>
            </a:r>
            <a:endParaRPr sz="2400" dirty="0">
              <a:latin typeface="Calibri"/>
              <a:cs typeface="Calibri"/>
            </a:endParaRPr>
          </a:p>
          <a:p>
            <a:pPr marL="1155700" marR="770255" lvl="2" indent="-229235">
              <a:lnSpc>
                <a:spcPts val="2160"/>
              </a:lnSpc>
              <a:spcBef>
                <a:spcPts val="55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workgroup collaboration</a:t>
            </a:r>
            <a:r>
              <a:rPr sz="2000" spc="-5" dirty="0">
                <a:latin typeface="Calibri"/>
                <a:cs typeface="Calibri"/>
              </a:rPr>
              <a:t> possible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anywhere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around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globe,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something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don’t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Microsoft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Word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similar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desktop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programs.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10" dirty="0">
                <a:latin typeface="Calibri"/>
                <a:cs typeface="Calibri"/>
              </a:rPr>
              <a:t> benefit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being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can’t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work—theoretically,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anyway.</a:t>
            </a:r>
            <a:endParaRPr sz="2400" dirty="0">
              <a:latin typeface="Calibri"/>
              <a:cs typeface="Calibri"/>
            </a:endParaRPr>
          </a:p>
          <a:p>
            <a:pPr marL="1155700" marR="99060" lvl="2" indent="-229235">
              <a:lnSpc>
                <a:spcPct val="90000"/>
              </a:lnSpc>
              <a:spcBef>
                <a:spcPts val="52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you’ve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named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document </a:t>
            </a:r>
            <a:r>
              <a:rPr sz="2000" spc="-20" dirty="0">
                <a:latin typeface="Calibri"/>
                <a:cs typeface="Calibri"/>
              </a:rPr>
              <a:t>you’re</a:t>
            </a:r>
            <a:r>
              <a:rPr sz="2000" spc="-10" dirty="0">
                <a:latin typeface="Calibri"/>
                <a:cs typeface="Calibri"/>
              </a:rPr>
              <a:t> working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web-based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saves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 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servers.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every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make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document gets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saved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servers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automatically.</a:t>
            </a:r>
            <a:endParaRPr sz="2000" dirty="0">
              <a:latin typeface="Calibri"/>
              <a:cs typeface="Calibri"/>
            </a:endParaRPr>
          </a:p>
          <a:p>
            <a:pPr marL="1155700" marR="727710" lvl="2" indent="-229235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Nothing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close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browser,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navigate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-10" dirty="0">
                <a:latin typeface="Calibri"/>
                <a:cs typeface="Calibri"/>
              </a:rPr>
              <a:t> website,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even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computer.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Everything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saved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web.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web-based applications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free.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That’s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free,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itcosts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zero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dollars,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unlike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increasingly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expensive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Microsoft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Office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suite.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Being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free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easy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take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drive,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even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add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applications.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345" y="0"/>
            <a:ext cx="7437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4" dirty="0"/>
              <a:t> </a:t>
            </a:r>
            <a:r>
              <a:rPr spc="-15" dirty="0"/>
              <a:t>on</a:t>
            </a:r>
            <a:r>
              <a:rPr spc="-100" dirty="0"/>
              <a:t> </a:t>
            </a:r>
            <a:r>
              <a:rPr spc="-95" dirty="0"/>
              <a:t>Word</a:t>
            </a:r>
            <a:r>
              <a:rPr spc="-125" dirty="0"/>
              <a:t> </a:t>
            </a:r>
            <a:r>
              <a:rPr spc="-4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17956"/>
            <a:ext cx="12004675" cy="4947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web-based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holds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promise:</a:t>
            </a:r>
            <a:endParaRPr sz="2800">
              <a:latin typeface="Calibri"/>
              <a:cs typeface="Calibri"/>
            </a:endParaRPr>
          </a:p>
          <a:p>
            <a:pPr marL="698500" marR="148590" lvl="1" indent="-228600">
              <a:lnSpc>
                <a:spcPts val="2160"/>
              </a:lnSpc>
              <a:spcBef>
                <a:spcPts val="5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latin typeface="Calibri"/>
                <a:cs typeface="Calibri"/>
              </a:rPr>
              <a:t>Beginning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users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you’re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starting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world,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there’s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start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web-based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application.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slightly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limited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benefit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beginning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 marL="698500" marR="28575" lvl="1" indent="-228600">
              <a:lnSpc>
                <a:spcPts val="2160"/>
              </a:lnSpc>
              <a:spcBef>
                <a:spcPts val="4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b="1" spc="-5" dirty="0">
                <a:latin typeface="Calibri"/>
                <a:cs typeface="Calibri"/>
              </a:rPr>
              <a:t>Casual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users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web-based </a:t>
            </a:r>
            <a:r>
              <a:rPr sz="2000" spc="-15" dirty="0">
                <a:latin typeface="Calibri"/>
                <a:cs typeface="Calibri"/>
              </a:rPr>
              <a:t>word </a:t>
            </a:r>
            <a:r>
              <a:rPr sz="2000" spc="-10" dirty="0">
                <a:latin typeface="Calibri"/>
                <a:cs typeface="Calibri"/>
              </a:rPr>
              <a:t>processor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good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choice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needs.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20" dirty="0">
                <a:latin typeface="Calibri"/>
                <a:cs typeface="Calibri"/>
              </a:rPr>
              <a:t>you’re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writing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memos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15" dirty="0">
                <a:latin typeface="Calibri"/>
                <a:cs typeface="Calibri"/>
              </a:rPr>
              <a:t>letters,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web-based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 gets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job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ease.</a:t>
            </a:r>
            <a:endParaRPr sz="2000">
              <a:latin typeface="Calibri"/>
              <a:cs typeface="Calibri"/>
            </a:endParaRPr>
          </a:p>
          <a:p>
            <a:pPr marL="698500" marR="170815" lvl="1" indent="-228600">
              <a:lnSpc>
                <a:spcPct val="90000"/>
              </a:lnSpc>
              <a:spcBef>
                <a:spcPts val="4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b="1" spc="-10" dirty="0">
                <a:latin typeface="Calibri"/>
                <a:cs typeface="Calibri"/>
              </a:rPr>
              <a:t>Anyone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who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wants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access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their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documents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from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multiple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locations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web-based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processor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solves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home.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Wherever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(home,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office,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road),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you’re </a:t>
            </a:r>
            <a:r>
              <a:rPr sz="2000" spc="-15" dirty="0">
                <a:latin typeface="Calibri"/>
                <a:cs typeface="Calibri"/>
              </a:rPr>
              <a:t> always</a:t>
            </a:r>
            <a:r>
              <a:rPr sz="2000" dirty="0">
                <a:latin typeface="Calibri"/>
                <a:cs typeface="Calibri"/>
              </a:rPr>
              <a:t> accessing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version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your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document,</a:t>
            </a:r>
            <a:r>
              <a:rPr sz="2000" spc="-15" dirty="0">
                <a:latin typeface="Calibri"/>
                <a:cs typeface="Calibri"/>
              </a:rPr>
              <a:t> stored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synchronization </a:t>
            </a:r>
            <a:r>
              <a:rPr sz="2000" spc="-5" dirty="0">
                <a:latin typeface="Calibri"/>
                <a:cs typeface="Calibri"/>
              </a:rPr>
              <a:t> issues;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</a:t>
            </a:r>
            <a:r>
              <a:rPr sz="2000" spc="-5" dirty="0">
                <a:latin typeface="Calibri"/>
                <a:cs typeface="Calibri"/>
              </a:rPr>
              <a:t> 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wherever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go.</a:t>
            </a:r>
            <a:endParaRPr sz="2000">
              <a:latin typeface="Calibri"/>
              <a:cs typeface="Calibri"/>
            </a:endParaRPr>
          </a:p>
          <a:p>
            <a:pPr marL="698500" marR="206375" lvl="1" indent="-22860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b="1" spc="-10" dirty="0">
                <a:latin typeface="Calibri"/>
                <a:cs typeface="Calibri"/>
              </a:rPr>
              <a:t>Anyone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who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needs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5" dirty="0">
                <a:latin typeface="Calibri"/>
                <a:cs typeface="Calibri"/>
              </a:rPr>
              <a:t> share </a:t>
            </a:r>
            <a:r>
              <a:rPr sz="2000" b="1" dirty="0">
                <a:latin typeface="Calibri"/>
                <a:cs typeface="Calibri"/>
              </a:rPr>
              <a:t>their </a:t>
            </a:r>
            <a:r>
              <a:rPr sz="2000" b="1" spc="-5" dirty="0">
                <a:latin typeface="Calibri"/>
                <a:cs typeface="Calibri"/>
              </a:rPr>
              <a:t>documents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with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others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Sometimes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others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view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spc="-20" dirty="0">
                <a:latin typeface="Calibri"/>
                <a:cs typeface="Calibri"/>
              </a:rPr>
              <a:t>you’re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Whatever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need,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web-based</a:t>
            </a:r>
            <a:r>
              <a:rPr sz="2000" spc="-15" dirty="0">
                <a:latin typeface="Calibri"/>
                <a:cs typeface="Calibri"/>
              </a:rPr>
              <a:t> word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anyone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like,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Internet.</a:t>
            </a:r>
            <a:endParaRPr sz="2000">
              <a:latin typeface="Calibri"/>
              <a:cs typeface="Calibri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4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b="1" spc="-10" dirty="0">
                <a:latin typeface="Calibri"/>
                <a:cs typeface="Calibri"/>
              </a:rPr>
              <a:t>Anyone </a:t>
            </a:r>
            <a:r>
              <a:rPr sz="2000" b="1" spc="-5" dirty="0">
                <a:latin typeface="Calibri"/>
                <a:cs typeface="Calibri"/>
              </a:rPr>
              <a:t>who </a:t>
            </a:r>
            <a:r>
              <a:rPr sz="2000" b="1" dirty="0">
                <a:latin typeface="Calibri"/>
                <a:cs typeface="Calibri"/>
              </a:rPr>
              <a:t>needs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spc="-5" dirty="0">
                <a:latin typeface="Calibri"/>
                <a:cs typeface="Calibri"/>
              </a:rPr>
              <a:t>edit </a:t>
            </a:r>
            <a:r>
              <a:rPr sz="2000" b="1" dirty="0">
                <a:latin typeface="Calibri"/>
                <a:cs typeface="Calibri"/>
              </a:rPr>
              <a:t>their </a:t>
            </a:r>
            <a:r>
              <a:rPr sz="2000" b="1" spc="-5" dirty="0">
                <a:latin typeface="Calibri"/>
                <a:cs typeface="Calibri"/>
              </a:rPr>
              <a:t>documents </a:t>
            </a:r>
            <a:r>
              <a:rPr sz="2000" b="1" dirty="0">
                <a:latin typeface="Calibri"/>
                <a:cs typeface="Calibri"/>
              </a:rPr>
              <a:t>in a </a:t>
            </a:r>
            <a:r>
              <a:rPr sz="2000" b="1" spc="-10" dirty="0">
                <a:latin typeface="Calibri"/>
                <a:cs typeface="Calibri"/>
              </a:rPr>
              <a:t>collaborative environment</a:t>
            </a:r>
            <a:r>
              <a:rPr sz="2000" spc="-10" dirty="0">
                <a:latin typeface="Calibri"/>
                <a:cs typeface="Calibri"/>
              </a:rPr>
              <a:t>. </a:t>
            </a:r>
            <a:r>
              <a:rPr sz="2000" spc="-5" dirty="0">
                <a:latin typeface="Calibri"/>
                <a:cs typeface="Calibri"/>
              </a:rPr>
              <a:t>Sharing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dirty="0">
                <a:latin typeface="Calibri"/>
                <a:cs typeface="Calibri"/>
              </a:rPr>
              <a:t>thing;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collaborative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editing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another.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web-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 </a:t>
            </a:r>
            <a:r>
              <a:rPr sz="2000" spc="-15" dirty="0">
                <a:latin typeface="Calibri"/>
                <a:cs typeface="Calibri"/>
              </a:rPr>
              <a:t>word </a:t>
            </a:r>
            <a:r>
              <a:rPr sz="2000" spc="-10" dirty="0">
                <a:latin typeface="Calibri"/>
                <a:cs typeface="Calibri"/>
              </a:rPr>
              <a:t>processor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things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impossible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Microsoft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Word.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 example: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Google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345" y="0"/>
            <a:ext cx="7437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4" dirty="0"/>
              <a:t> </a:t>
            </a:r>
            <a:r>
              <a:rPr spc="-15" dirty="0"/>
              <a:t>on</a:t>
            </a:r>
            <a:r>
              <a:rPr spc="-100" dirty="0"/>
              <a:t> </a:t>
            </a:r>
            <a:r>
              <a:rPr spc="-95" dirty="0"/>
              <a:t>Word</a:t>
            </a:r>
            <a:r>
              <a:rPr spc="-125" dirty="0"/>
              <a:t> </a:t>
            </a:r>
            <a:r>
              <a:rPr spc="-4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8516"/>
            <a:ext cx="12020550" cy="60401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web-based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41300" marR="572135" indent="-228600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b="1" spc="-20" dirty="0">
                <a:latin typeface="Calibri"/>
                <a:cs typeface="Calibri"/>
              </a:rPr>
              <a:t>Power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users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25" dirty="0">
                <a:latin typeface="Calibri"/>
                <a:cs typeface="Calibri"/>
              </a:rPr>
              <a:t>you’ve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templates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Microsoft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Word,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especially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those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fancy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macros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like,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web-based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processor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latin typeface="Calibri"/>
                <a:cs typeface="Calibri"/>
              </a:rPr>
              <a:t>Anyone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who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wants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create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sophisticated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printouts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today’s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web-based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processors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lack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sophisticated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options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Word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take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granted.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Won’t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print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fancy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prinouts.</a:t>
            </a:r>
            <a:endParaRPr sz="2800">
              <a:latin typeface="Calibri"/>
              <a:cs typeface="Calibri"/>
            </a:endParaRPr>
          </a:p>
          <a:p>
            <a:pPr marL="241300" marR="536575" indent="-228600">
              <a:lnSpc>
                <a:spcPct val="9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latin typeface="Calibri"/>
                <a:cs typeface="Calibri"/>
              </a:rPr>
              <a:t>Anyone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working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sensitive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documents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Web-based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(and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web)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good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tools</a:t>
            </a:r>
            <a:r>
              <a:rPr sz="2800" spc="-5" dirty="0">
                <a:latin typeface="Calibri"/>
                <a:cs typeface="Calibri"/>
              </a:rPr>
              <a:t> 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company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secrets</a:t>
            </a:r>
            <a:r>
              <a:rPr sz="2800" spc="-5" dirty="0">
                <a:latin typeface="Calibri"/>
                <a:cs typeface="Calibri"/>
              </a:rPr>
              <a:t> 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protect.</a:t>
            </a:r>
            <a:endParaRPr sz="2800">
              <a:latin typeface="Calibri"/>
              <a:cs typeface="Calibri"/>
            </a:endParaRPr>
          </a:p>
          <a:p>
            <a:pPr marL="241300" marR="670560" indent="-228600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latin typeface="Calibri"/>
                <a:cs typeface="Calibri"/>
              </a:rPr>
              <a:t>Anyone</a:t>
            </a:r>
            <a:r>
              <a:rPr sz="2800" b="1" dirty="0">
                <a:latin typeface="Calibri"/>
                <a:cs typeface="Calibri"/>
              </a:rPr>
              <a:t> who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needs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work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when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not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connected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Internet</a:t>
            </a:r>
            <a:r>
              <a:rPr sz="2800" spc="-15" dirty="0">
                <a:latin typeface="Calibri"/>
                <a:cs typeface="Calibri"/>
              </a:rPr>
              <a:t>.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blatantly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obvious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you’re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connected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Internet,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can’t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</a:t>
            </a:r>
            <a:r>
              <a:rPr sz="2800" spc="-5" dirty="0">
                <a:latin typeface="Calibri"/>
                <a:cs typeface="Calibri"/>
              </a:rPr>
              <a:t> 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web-based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application.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offline,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Microsoft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Word.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4540" y="6417360"/>
            <a:ext cx="19958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345" y="0"/>
            <a:ext cx="7437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4" dirty="0"/>
              <a:t> </a:t>
            </a:r>
            <a:r>
              <a:rPr spc="-15" dirty="0"/>
              <a:t>on</a:t>
            </a:r>
            <a:r>
              <a:rPr spc="-100" dirty="0"/>
              <a:t> </a:t>
            </a:r>
            <a:r>
              <a:rPr spc="-95" dirty="0"/>
              <a:t>Word</a:t>
            </a:r>
            <a:r>
              <a:rPr spc="-125" dirty="0"/>
              <a:t> </a:t>
            </a:r>
            <a:r>
              <a:rPr spc="-4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8516"/>
            <a:ext cx="11938635" cy="60147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Exploring</a:t>
            </a:r>
            <a:r>
              <a:rPr sz="2800" b="1" spc="-15" dirty="0">
                <a:latin typeface="Calibri"/>
                <a:cs typeface="Calibri"/>
              </a:rPr>
              <a:t> Web-Based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Word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Processors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Google </a:t>
            </a:r>
            <a:r>
              <a:rPr sz="2800" b="1" spc="-5" dirty="0">
                <a:latin typeface="Calibri"/>
                <a:cs typeface="Calibri"/>
              </a:rPr>
              <a:t>Docs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(Imp)</a:t>
            </a:r>
            <a:endParaRPr sz="2800">
              <a:latin typeface="Calibri"/>
              <a:cs typeface="Calibri"/>
            </a:endParaRPr>
          </a:p>
          <a:p>
            <a:pPr marL="241300" marR="307975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Google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(docs.google.com)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web-based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today.</a:t>
            </a:r>
            <a:endParaRPr sz="2800">
              <a:latin typeface="Calibri"/>
              <a:cs typeface="Calibri"/>
            </a:endParaRPr>
          </a:p>
          <a:p>
            <a:pPr marL="698500" marR="204470" lvl="1" indent="-228600">
              <a:lnSpc>
                <a:spcPts val="2600"/>
              </a:lnSpc>
              <a:spcBef>
                <a:spcPts val="52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Docs </a:t>
            </a:r>
            <a:r>
              <a:rPr sz="2400" dirty="0">
                <a:latin typeface="Calibri"/>
                <a:cs typeface="Calibri"/>
              </a:rPr>
              <a:t>is actually a </a:t>
            </a:r>
            <a:r>
              <a:rPr sz="2400" spc="-10" dirty="0">
                <a:latin typeface="Calibri"/>
                <a:cs typeface="Calibri"/>
              </a:rPr>
              <a:t>suite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applications that </a:t>
            </a:r>
            <a:r>
              <a:rPr sz="2400" dirty="0">
                <a:latin typeface="Calibri"/>
                <a:cs typeface="Calibri"/>
              </a:rPr>
              <a:t>also includes </a:t>
            </a:r>
            <a:r>
              <a:rPr sz="2400" spc="-5" dirty="0">
                <a:latin typeface="Calibri"/>
                <a:cs typeface="Calibri"/>
              </a:rPr>
              <a:t>Google </a:t>
            </a:r>
            <a:r>
              <a:rPr sz="2400" spc="-10" dirty="0">
                <a:latin typeface="Calibri"/>
                <a:cs typeface="Calibri"/>
              </a:rPr>
              <a:t>Spreadsheets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Google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Presentations;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Docs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Docs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suite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actual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spc="-5" dirty="0">
                <a:latin typeface="Calibri"/>
                <a:cs typeface="Calibri"/>
              </a:rPr>
              <a:t>application.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5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all things </a:t>
            </a:r>
            <a:r>
              <a:rPr sz="2400" spc="-5" dirty="0">
                <a:latin typeface="Calibri"/>
                <a:cs typeface="Calibri"/>
              </a:rPr>
              <a:t>Google,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Google Docs </a:t>
            </a:r>
            <a:r>
              <a:rPr sz="2400" spc="-15" dirty="0">
                <a:latin typeface="Calibri"/>
                <a:cs typeface="Calibri"/>
              </a:rPr>
              <a:t>interface </a:t>
            </a:r>
            <a:r>
              <a:rPr sz="2400" dirty="0">
                <a:latin typeface="Calibri"/>
                <a:cs typeface="Calibri"/>
              </a:rPr>
              <a:t>is clean and,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important,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works </a:t>
            </a:r>
            <a:r>
              <a:rPr sz="2400" spc="-10" dirty="0">
                <a:latin typeface="Calibri"/>
                <a:cs typeface="Calibri"/>
              </a:rPr>
              <a:t>well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steep</a:t>
            </a:r>
            <a:r>
              <a:rPr sz="2400" spc="-5" dirty="0">
                <a:latin typeface="Calibri"/>
                <a:cs typeface="Calibri"/>
              </a:rPr>
              <a:t> learning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curve.</a:t>
            </a:r>
            <a:endParaRPr sz="2400">
              <a:latin typeface="Calibri"/>
              <a:cs typeface="Calibri"/>
            </a:endParaRPr>
          </a:p>
          <a:p>
            <a:pPr marL="698500" marR="213360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easy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enough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storage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generous,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sharing/</a:t>
            </a:r>
            <a:r>
              <a:rPr sz="2400" spc="-10" dirty="0">
                <a:latin typeface="Calibri"/>
                <a:cs typeface="Calibri"/>
              </a:rPr>
              <a:t> collaboration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snap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processing</a:t>
            </a:r>
            <a:r>
              <a:rPr sz="2400" spc="-5" dirty="0">
                <a:latin typeface="Calibri"/>
                <a:cs typeface="Calibri"/>
              </a:rPr>
              <a:t> document,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button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select </a:t>
            </a:r>
            <a:r>
              <a:rPr sz="2400" spc="-10" dirty="0">
                <a:latin typeface="Calibri"/>
                <a:cs typeface="Calibri"/>
              </a:rPr>
              <a:t>Document.</a:t>
            </a:r>
            <a:endParaRPr sz="2400">
              <a:latin typeface="Calibri"/>
              <a:cs typeface="Calibri"/>
            </a:endParaRPr>
          </a:p>
          <a:p>
            <a:pPr marL="698500" marR="374650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0" dirty="0">
                <a:latin typeface="Calibri"/>
                <a:cs typeface="Calibri"/>
              </a:rPr>
              <a:t>Your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looks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big blank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browser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window,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pull-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down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toolbar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top.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10" dirty="0">
                <a:latin typeface="Calibri"/>
                <a:cs typeface="Calibri"/>
              </a:rPr>
              <a:t>toolbar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buttons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pull-down</a:t>
            </a:r>
            <a:r>
              <a:rPr sz="2400" dirty="0">
                <a:latin typeface="Calibri"/>
                <a:cs typeface="Calibri"/>
              </a:rPr>
              <a:t> menu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edit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6205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Collaborating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Schedules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8586"/>
            <a:ext cx="9780270" cy="37909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Scheduling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done </a:t>
            </a: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cloud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hosted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web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applications.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latin typeface="Times New Roman"/>
                <a:cs typeface="Times New Roman"/>
              </a:rPr>
              <a:t>Popular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applications –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Google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Calendar,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Yahoo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Calendar.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Advantages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anywhere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connection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family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friends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one’s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calendar.</a:t>
            </a:r>
            <a:endParaRPr sz="2400">
              <a:latin typeface="Times New Roman"/>
              <a:cs typeface="Times New Roman"/>
            </a:endParaRPr>
          </a:p>
          <a:p>
            <a:pPr marL="698500" marR="120014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see</a:t>
            </a:r>
            <a:r>
              <a:rPr sz="2400" dirty="0">
                <a:latin typeface="Times New Roman"/>
                <a:cs typeface="Times New Roman"/>
              </a:rPr>
              <a:t> 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events recorded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other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members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event.</a:t>
            </a:r>
            <a:endParaRPr sz="24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49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Help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make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decision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conflicting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reschedule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345" y="0"/>
            <a:ext cx="7437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4" dirty="0"/>
              <a:t> </a:t>
            </a:r>
            <a:r>
              <a:rPr spc="-15" dirty="0"/>
              <a:t>on</a:t>
            </a:r>
            <a:r>
              <a:rPr spc="-100" dirty="0"/>
              <a:t> </a:t>
            </a:r>
            <a:r>
              <a:rPr spc="-95" dirty="0"/>
              <a:t>Word</a:t>
            </a:r>
            <a:r>
              <a:rPr spc="-125" dirty="0"/>
              <a:t> </a:t>
            </a:r>
            <a:r>
              <a:rPr spc="-4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8516"/>
            <a:ext cx="11844655" cy="411035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Zoho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Writer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(Imp)</a:t>
            </a:r>
            <a:endParaRPr sz="2800">
              <a:latin typeface="Calibri"/>
              <a:cs typeface="Calibri"/>
            </a:endParaRPr>
          </a:p>
          <a:p>
            <a:pPr marL="241300" marR="686435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instances,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Zoho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right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Google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functionality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features.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Zoho </a:t>
            </a:r>
            <a:r>
              <a:rPr sz="2400" spc="-20" dirty="0">
                <a:latin typeface="Calibri"/>
                <a:cs typeface="Calibri"/>
              </a:rPr>
              <a:t>Writer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(writer.zoho.com),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" dirty="0">
                <a:latin typeface="Calibri"/>
                <a:cs typeface="Calibri"/>
              </a:rPr>
              <a:t> easily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holds</a:t>
            </a:r>
            <a:r>
              <a:rPr sz="2400" dirty="0">
                <a:latin typeface="Calibri"/>
                <a:cs typeface="Calibri"/>
              </a:rPr>
              <a:t> 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own,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surpasses, Google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Docs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web-based </a:t>
            </a:r>
            <a:r>
              <a:rPr sz="2400" spc="-20" dirty="0">
                <a:latin typeface="Calibri"/>
                <a:cs typeface="Calibri"/>
              </a:rPr>
              <a:t>word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race.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documents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display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window,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thanks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Zoho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Writer’s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tabbed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interface.</a:t>
            </a:r>
            <a:endParaRPr sz="2400">
              <a:latin typeface="Calibri"/>
              <a:cs typeface="Calibri"/>
            </a:endParaRPr>
          </a:p>
          <a:p>
            <a:pPr marL="698500" marR="584200" lvl="1" indent="-228600">
              <a:lnSpc>
                <a:spcPts val="2590"/>
              </a:lnSpc>
              <a:spcBef>
                <a:spcPts val="55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6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get </a:t>
            </a:r>
            <a:r>
              <a:rPr sz="2400" dirty="0">
                <a:latin typeface="Calibri"/>
                <a:cs typeface="Calibri"/>
              </a:rPr>
              <a:t>all the </a:t>
            </a:r>
            <a:r>
              <a:rPr sz="2400" spc="-10" dirty="0">
                <a:latin typeface="Calibri"/>
                <a:cs typeface="Calibri"/>
              </a:rPr>
              <a:t>standard </a:t>
            </a:r>
            <a:r>
              <a:rPr sz="2400" dirty="0">
                <a:latin typeface="Calibri"/>
                <a:cs typeface="Calibri"/>
              </a:rPr>
              <a:t>editing and </a:t>
            </a:r>
            <a:r>
              <a:rPr sz="2400" spc="-15" dirty="0">
                <a:latin typeface="Calibri"/>
                <a:cs typeface="Calibri"/>
              </a:rPr>
              <a:t>formatting features,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well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dirty="0">
                <a:latin typeface="Calibri"/>
                <a:cs typeface="Calibri"/>
              </a:rPr>
              <a:t>numbering,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headers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footers,</a:t>
            </a:r>
            <a:r>
              <a:rPr sz="2400" spc="-15" dirty="0">
                <a:latin typeface="Calibri"/>
                <a:cs typeface="Calibri"/>
              </a:rPr>
              <a:t> footnotes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endnotes,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contents,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other advanced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</a:t>
            </a:r>
            <a:r>
              <a:rPr sz="2400" spc="-5" dirty="0">
                <a:latin typeface="Calibri"/>
                <a:cs typeface="Calibri"/>
              </a:rPr>
              <a:t> 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web-based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processors.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Other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Web-Based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40" dirty="0">
                <a:latin typeface="Calibri"/>
                <a:cs typeface="Calibri"/>
              </a:rPr>
              <a:t>Word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Processors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482490"/>
            <a:ext cx="1795145" cy="22904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15" dirty="0">
                <a:latin typeface="Calibri"/>
                <a:cs typeface="Calibri"/>
              </a:rPr>
              <a:t>ajaxWrite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Docly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Glide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Write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15" dirty="0">
                <a:latin typeface="Calibri"/>
                <a:cs typeface="Calibri"/>
              </a:rPr>
              <a:t>iNetWord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Calibri"/>
                <a:cs typeface="Calibri"/>
              </a:rPr>
              <a:t>Kbdocs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10" dirty="0">
                <a:latin typeface="Calibri"/>
                <a:cs typeface="Calibri"/>
              </a:rPr>
              <a:t>Peepel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WebWriter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10" dirty="0">
                <a:latin typeface="Calibri"/>
                <a:cs typeface="Calibri"/>
              </a:rPr>
              <a:t>ThinkFree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Write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15" dirty="0">
                <a:latin typeface="Calibri"/>
                <a:cs typeface="Calibri"/>
              </a:rPr>
              <a:t>WriteBoard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766" y="0"/>
            <a:ext cx="60331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45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8516"/>
            <a:ext cx="11791315" cy="51111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How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Databases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Work</a:t>
            </a:r>
            <a:endParaRPr sz="2800">
              <a:latin typeface="Calibri"/>
              <a:cs typeface="Calibri"/>
            </a:endParaRPr>
          </a:p>
          <a:p>
            <a:pPr marL="241300" marR="730885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spc="-5" dirty="0">
                <a:latin typeface="Calibri"/>
                <a:cs typeface="Calibri"/>
              </a:rPr>
              <a:t> does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 things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spreadsheet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does,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often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efficient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manner.</a:t>
            </a:r>
            <a:endParaRPr sz="2800">
              <a:latin typeface="Calibri"/>
              <a:cs typeface="Calibri"/>
            </a:endParaRPr>
          </a:p>
          <a:p>
            <a:pPr marL="698500" marR="687070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can use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anything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large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amount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example, 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database 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contains</a:t>
            </a:r>
            <a:r>
              <a:rPr sz="2400" dirty="0">
                <a:latin typeface="Calibri"/>
                <a:cs typeface="Calibri"/>
              </a:rPr>
              <a:t> 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20" dirty="0">
                <a:latin typeface="Calibri"/>
                <a:cs typeface="Calibri"/>
              </a:rPr>
              <a:t>favorite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recipes.</a:t>
            </a:r>
            <a:endParaRPr sz="2400">
              <a:latin typeface="Calibri"/>
              <a:cs typeface="Calibri"/>
            </a:endParaRPr>
          </a:p>
          <a:p>
            <a:pPr marL="698500" marR="424180" lvl="1" indent="-228600">
              <a:lnSpc>
                <a:spcPts val="2590"/>
              </a:lnSpc>
              <a:spcBef>
                <a:spcPts val="55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businesses,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house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spc="-5" dirty="0">
                <a:latin typeface="Calibri"/>
                <a:cs typeface="Calibri"/>
              </a:rPr>
              <a:t> amounts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granular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data—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customers,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sales.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49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spc="-5" dirty="0">
                <a:latin typeface="Calibri"/>
                <a:cs typeface="Calibri"/>
              </a:rPr>
              <a:t>management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5" dirty="0">
                <a:latin typeface="Calibri"/>
                <a:cs typeface="Calibri"/>
              </a:rPr>
              <a:t>not only </a:t>
            </a:r>
            <a:r>
              <a:rPr sz="2400" spc="-20" dirty="0">
                <a:latin typeface="Calibri"/>
                <a:cs typeface="Calibri"/>
              </a:rPr>
              <a:t>stores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10" dirty="0">
                <a:latin typeface="Calibri"/>
                <a:cs typeface="Calibri"/>
              </a:rPr>
              <a:t>automates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30" dirty="0">
                <a:latin typeface="Calibri"/>
                <a:cs typeface="Calibri"/>
              </a:rPr>
              <a:t>entry,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retrieval,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analysis.</a:t>
            </a:r>
            <a:endParaRPr sz="2400">
              <a:latin typeface="Calibri"/>
              <a:cs typeface="Calibri"/>
            </a:endParaRPr>
          </a:p>
          <a:p>
            <a:pPr marL="698500" marR="167640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5" dirty="0">
                <a:latin typeface="Calibri"/>
                <a:cs typeface="Calibri"/>
              </a:rPr>
              <a:t>businesses build </a:t>
            </a:r>
            <a:r>
              <a:rPr sz="2400" spc="-10" dirty="0">
                <a:latin typeface="Calibri"/>
                <a:cs typeface="Calibri"/>
              </a:rPr>
              <a:t>custom </a:t>
            </a:r>
            <a:r>
              <a:rPr sz="2400" spc="-5" dirty="0">
                <a:latin typeface="Calibri"/>
                <a:cs typeface="Calibri"/>
              </a:rPr>
              <a:t>applications </a:t>
            </a:r>
            <a:r>
              <a:rPr sz="2400" spc="-10" dirty="0">
                <a:latin typeface="Calibri"/>
                <a:cs typeface="Calibri"/>
              </a:rPr>
              <a:t>around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0" dirty="0">
                <a:latin typeface="Calibri"/>
                <a:cs typeface="Calibri"/>
              </a:rPr>
              <a:t>databases,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itself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becomes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somewhat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transparent.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Users </a:t>
            </a:r>
            <a:r>
              <a:rPr sz="2400" spc="-5" dirty="0">
                <a:latin typeface="Calibri"/>
                <a:cs typeface="Calibri"/>
              </a:rPr>
              <a:t>see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front</a:t>
            </a:r>
            <a:r>
              <a:rPr sz="2400" dirty="0">
                <a:latin typeface="Calibri"/>
                <a:cs typeface="Calibri"/>
              </a:rPr>
              <a:t> end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pulls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766" y="0"/>
            <a:ext cx="60331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45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39" y="388516"/>
            <a:ext cx="12059920" cy="627614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b="1" spc="-5" dirty="0">
                <a:latin typeface="Calibri"/>
                <a:cs typeface="Calibri"/>
              </a:rPr>
              <a:t>How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Online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Databases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Work</a:t>
            </a:r>
            <a:endParaRPr sz="2800" dirty="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computer.</a:t>
            </a:r>
            <a:endParaRPr sz="2800" dirty="0">
              <a:latin typeface="Calibri"/>
              <a:cs typeface="Calibri"/>
            </a:endParaRPr>
          </a:p>
          <a:p>
            <a:pPr marL="254000" marR="183515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networked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connected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accessible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20" dirty="0">
                <a:latin typeface="Calibri"/>
                <a:cs typeface="Calibri"/>
              </a:rPr>
              <a:t>computers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connected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network.</a:t>
            </a:r>
            <a:endParaRPr sz="2800" dirty="0">
              <a:latin typeface="Calibri"/>
              <a:cs typeface="Calibri"/>
            </a:endParaRPr>
          </a:p>
          <a:p>
            <a:pPr marL="254000" marR="447675" indent="-228600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35" dirty="0">
                <a:latin typeface="Calibri"/>
                <a:cs typeface="Calibri"/>
              </a:rPr>
              <a:t>Finally,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web-based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cloud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servers </a:t>
            </a:r>
            <a:r>
              <a:rPr sz="2800" spc="-10" dirty="0">
                <a:latin typeface="Calibri"/>
                <a:cs typeface="Calibri"/>
              </a:rPr>
              <a:t> somewhere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Internet,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accessible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authorized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r>
              <a:rPr sz="2800" spc="-10" dirty="0">
                <a:latin typeface="Calibri"/>
                <a:cs typeface="Calibri"/>
              </a:rPr>
              <a:t> connection.</a:t>
            </a:r>
            <a:endParaRPr sz="2800" dirty="0">
              <a:latin typeface="Calibri"/>
              <a:cs typeface="Calibri"/>
            </a:endParaRPr>
          </a:p>
          <a:p>
            <a:pPr marL="711200" lvl="1" indent="-228600">
              <a:lnSpc>
                <a:spcPts val="2735"/>
              </a:lnSpc>
              <a:spcBef>
                <a:spcPts val="21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advantage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web-based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data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shared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</a:p>
          <a:p>
            <a:pPr marL="711200">
              <a:lnSpc>
                <a:spcPts val="2735"/>
              </a:lnSpc>
            </a:pP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spc="-5" dirty="0">
                <a:latin typeface="Calibri"/>
                <a:cs typeface="Calibri"/>
              </a:rPr>
              <a:t> 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other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users,</a:t>
            </a:r>
            <a:r>
              <a:rPr sz="2400" spc="-5" dirty="0">
                <a:latin typeface="Calibri"/>
                <a:cs typeface="Calibri"/>
              </a:rPr>
              <a:t> no</a:t>
            </a:r>
            <a:r>
              <a:rPr sz="2400" spc="-15" dirty="0">
                <a:latin typeface="Calibri"/>
                <a:cs typeface="Calibri"/>
              </a:rPr>
              <a:t> matter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they</a:t>
            </a:r>
            <a:r>
              <a:rPr sz="2400" spc="-15" dirty="0">
                <a:latin typeface="Calibri"/>
                <a:cs typeface="Calibri"/>
              </a:rPr>
              <a:t> may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located.</a:t>
            </a:r>
            <a:endParaRPr sz="2400" dirty="0">
              <a:latin typeface="Calibri"/>
              <a:cs typeface="Calibri"/>
            </a:endParaRPr>
          </a:p>
          <a:p>
            <a:pPr marL="1168400" marR="450850" lvl="2" indent="-229235">
              <a:lnSpc>
                <a:spcPts val="2160"/>
              </a:lnSpc>
              <a:spcBef>
                <a:spcPts val="550"/>
              </a:spcBef>
              <a:buFont typeface="Arial MT"/>
              <a:buChar char="•"/>
              <a:tabLst>
                <a:tab pos="1168400" algn="l"/>
                <a:tab pos="1169035" algn="l"/>
              </a:tabLst>
            </a:pPr>
            <a:r>
              <a:rPr sz="2000" dirty="0">
                <a:latin typeface="Calibri"/>
                <a:cs typeface="Calibri"/>
              </a:rPr>
              <a:t>When </a:t>
            </a:r>
            <a:r>
              <a:rPr sz="2000" spc="-10" dirty="0">
                <a:latin typeface="Calibri"/>
                <a:cs typeface="Calibri"/>
              </a:rPr>
              <a:t>your </a:t>
            </a:r>
            <a:r>
              <a:rPr sz="2000" spc="-5" dirty="0">
                <a:latin typeface="Calibri"/>
                <a:cs typeface="Calibri"/>
              </a:rPr>
              <a:t>employee database </a:t>
            </a:r>
            <a:r>
              <a:rPr sz="2000" dirty="0">
                <a:latin typeface="Calibri"/>
                <a:cs typeface="Calibri"/>
              </a:rPr>
              <a:t>is in the cloud,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example, </a:t>
            </a:r>
            <a:r>
              <a:rPr sz="2000" dirty="0">
                <a:latin typeface="Calibri"/>
                <a:cs typeface="Calibri"/>
              </a:rPr>
              <a:t>the human </a:t>
            </a:r>
            <a:r>
              <a:rPr sz="2000" spc="-5" dirty="0">
                <a:latin typeface="Calibri"/>
                <a:cs typeface="Calibri"/>
              </a:rPr>
              <a:t>resources department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your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Alaska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branch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employee</a:t>
            </a:r>
            <a:r>
              <a:rPr sz="2000" spc="-10" dirty="0">
                <a:latin typeface="Calibri"/>
                <a:cs typeface="Calibri"/>
              </a:rPr>
              <a:t> information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easily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staff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Chicago—as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traveling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across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country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various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job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fairs.</a:t>
            </a:r>
            <a:endParaRPr sz="2000" dirty="0">
              <a:latin typeface="Calibri"/>
              <a:cs typeface="Calibri"/>
            </a:endParaRPr>
          </a:p>
          <a:p>
            <a:pPr marL="711200" lvl="1" indent="-228600">
              <a:lnSpc>
                <a:spcPts val="2735"/>
              </a:lnSpc>
              <a:spcBef>
                <a:spcPts val="16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And, </a:t>
            </a:r>
            <a:r>
              <a:rPr sz="2400" spc="-5" dirty="0">
                <a:latin typeface="Calibri"/>
                <a:cs typeface="Calibri"/>
              </a:rPr>
              <a:t>because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data </a:t>
            </a:r>
            <a:r>
              <a:rPr sz="2400" dirty="0">
                <a:latin typeface="Calibri"/>
                <a:cs typeface="Calibri"/>
              </a:rPr>
              <a:t>itself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stored</a:t>
            </a:r>
            <a:r>
              <a:rPr sz="2400" dirty="0">
                <a:latin typeface="Calibri"/>
                <a:cs typeface="Calibri"/>
              </a:rPr>
              <a:t> in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cloud,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updates</a:t>
            </a:r>
            <a:r>
              <a:rPr sz="2400" dirty="0">
                <a:latin typeface="Calibri"/>
                <a:cs typeface="Calibri"/>
              </a:rPr>
              <a:t> a</a:t>
            </a:r>
          </a:p>
          <a:p>
            <a:pPr marL="711200">
              <a:lnSpc>
                <a:spcPts val="2260"/>
              </a:lnSpc>
            </a:pPr>
            <a:r>
              <a:rPr sz="2400" spc="-15" dirty="0">
                <a:latin typeface="Calibri"/>
                <a:cs typeface="Calibri"/>
              </a:rPr>
              <a:t>record,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everyone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database </a:t>
            </a:r>
            <a:r>
              <a:rPr sz="2400" spc="-5" dirty="0">
                <a:latin typeface="Calibri"/>
                <a:cs typeface="Calibri"/>
              </a:rPr>
              <a:t>sees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711200" lvl="1" indent="-228600">
              <a:lnSpc>
                <a:spcPts val="2400"/>
              </a:lnSpc>
              <a:buFont typeface="Arial MT"/>
              <a:buChar char="•"/>
              <a:tabLst>
                <a:tab pos="711200" algn="l"/>
              </a:tabLst>
            </a:pPr>
            <a:r>
              <a:rPr sz="3600" spc="-37" baseline="-26620" dirty="0">
                <a:latin typeface="Calibri"/>
                <a:cs typeface="Calibri"/>
              </a:rPr>
              <a:t>S</a:t>
            </a:r>
            <a:r>
              <a:rPr sz="3600" baseline="-26620" dirty="0">
                <a:latin typeface="Calibri"/>
                <a:cs typeface="Calibri"/>
              </a:rPr>
              <a:t>yn</a:t>
            </a:r>
            <a:r>
              <a:rPr sz="3600" spc="7" baseline="-26620" dirty="0">
                <a:latin typeface="Calibri"/>
                <a:cs typeface="Calibri"/>
              </a:rPr>
              <a:t>c</a:t>
            </a:r>
            <a:r>
              <a:rPr sz="3600" spc="-7" baseline="-26620" dirty="0">
                <a:latin typeface="Calibri"/>
                <a:cs typeface="Calibri"/>
              </a:rPr>
              <a:t>h</a:t>
            </a:r>
            <a:r>
              <a:rPr sz="3600" spc="-52" baseline="-26620" dirty="0">
                <a:latin typeface="Calibri"/>
                <a:cs typeface="Calibri"/>
              </a:rPr>
              <a:t>r</a:t>
            </a:r>
            <a:r>
              <a:rPr sz="3600" spc="-7" baseline="-26620" dirty="0">
                <a:latin typeface="Calibri"/>
                <a:cs typeface="Calibri"/>
              </a:rPr>
              <a:t>oni</a:t>
            </a:r>
            <a:r>
              <a:rPr sz="3600" spc="-67" baseline="-26620" dirty="0">
                <a:latin typeface="Calibri"/>
                <a:cs typeface="Calibri"/>
              </a:rPr>
              <a:t>z</a:t>
            </a:r>
            <a:r>
              <a:rPr sz="3600" spc="-37" baseline="-26620" dirty="0">
                <a:latin typeface="Calibri"/>
                <a:cs typeface="Calibri"/>
              </a:rPr>
              <a:t>a</a:t>
            </a:r>
            <a:r>
              <a:rPr sz="3600" baseline="-26620" dirty="0">
                <a:latin typeface="Calibri"/>
                <a:cs typeface="Calibri"/>
              </a:rPr>
              <a:t>tion</a:t>
            </a:r>
            <a:r>
              <a:rPr sz="3600" spc="-52" baseline="-26620" dirty="0">
                <a:latin typeface="Calibri"/>
                <a:cs typeface="Calibri"/>
              </a:rPr>
              <a:t> </a:t>
            </a:r>
            <a:r>
              <a:rPr sz="3600" baseline="-26620" dirty="0">
                <a:latin typeface="Calibri"/>
                <a:cs typeface="Calibri"/>
              </a:rPr>
              <a:t>is </a:t>
            </a:r>
            <a:r>
              <a:rPr sz="3600" spc="-7" baseline="-26620" dirty="0">
                <a:latin typeface="Calibri"/>
                <a:cs typeface="Calibri"/>
              </a:rPr>
              <a:t>n</a:t>
            </a:r>
            <a:r>
              <a:rPr sz="3600" spc="-22" baseline="-26620" dirty="0">
                <a:latin typeface="Calibri"/>
                <a:cs typeface="Calibri"/>
              </a:rPr>
              <a:t>o</a:t>
            </a:r>
            <a:r>
              <a:rPr sz="3600" baseline="-26620" dirty="0">
                <a:latin typeface="Calibri"/>
                <a:cs typeface="Calibri"/>
              </a:rPr>
              <a:t>t an</a:t>
            </a:r>
            <a:r>
              <a:rPr lang="en-IN" sz="3600" baseline="-26620" dirty="0">
                <a:latin typeface="Calibri"/>
                <a:cs typeface="Calibri"/>
              </a:rPr>
              <a:t> issue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766" y="0"/>
            <a:ext cx="60331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45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8516"/>
            <a:ext cx="11974195" cy="5621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Exploring</a:t>
            </a:r>
            <a:r>
              <a:rPr sz="2800" b="1" spc="-15" dirty="0">
                <a:latin typeface="Calibri"/>
                <a:cs typeface="Calibri"/>
              </a:rPr>
              <a:t> Web-Based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Databases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Blist</a:t>
            </a:r>
            <a:endParaRPr sz="2800">
              <a:latin typeface="Calibri"/>
              <a:cs typeface="Calibri"/>
            </a:endParaRPr>
          </a:p>
          <a:p>
            <a:pPr marL="241300" marR="170942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newest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entrants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web-based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market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Blist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(www.blist.com).</a:t>
            </a:r>
            <a:endParaRPr sz="2800">
              <a:latin typeface="Calibri"/>
              <a:cs typeface="Calibri"/>
            </a:endParaRPr>
          </a:p>
          <a:p>
            <a:pPr marL="698500" marR="22860" lvl="1" indent="-228600">
              <a:lnSpc>
                <a:spcPts val="2600"/>
              </a:lnSpc>
              <a:spcBef>
                <a:spcPts val="52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Blist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relatively easy-to-use database </a:t>
            </a:r>
            <a:r>
              <a:rPr sz="2400" spc="-5" dirty="0">
                <a:latin typeface="Calibri"/>
                <a:cs typeface="Calibri"/>
              </a:rPr>
              <a:t>designed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nontechnical </a:t>
            </a:r>
            <a:r>
              <a:rPr sz="2400" spc="-5" dirty="0">
                <a:latin typeface="Calibri"/>
                <a:cs typeface="Calibri"/>
              </a:rPr>
              <a:t>businesspeople;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fact,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company</a:t>
            </a:r>
            <a:r>
              <a:rPr sz="2400" spc="-5" dirty="0">
                <a:latin typeface="Calibri"/>
                <a:cs typeface="Calibri"/>
              </a:rPr>
              <a:t> bills</a:t>
            </a:r>
            <a:r>
              <a:rPr sz="2400" dirty="0">
                <a:latin typeface="Calibri"/>
                <a:cs typeface="Calibri"/>
              </a:rPr>
              <a:t> 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something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cross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spreadsheet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spc="-15" dirty="0">
                <a:latin typeface="Calibri"/>
                <a:cs typeface="Calibri"/>
              </a:rPr>
              <a:t>program.</a:t>
            </a:r>
            <a:endParaRPr sz="2400">
              <a:latin typeface="Calibri"/>
              <a:cs typeface="Calibri"/>
            </a:endParaRPr>
          </a:p>
          <a:p>
            <a:pPr marL="698500" marR="466725" lvl="1" indent="-228600">
              <a:lnSpc>
                <a:spcPts val="2590"/>
              </a:lnSpc>
              <a:spcBef>
                <a:spcPts val="48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surprisingly,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default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Blist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interface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uses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spreadsheet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metaphor,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rows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columns.</a:t>
            </a:r>
            <a:endParaRPr sz="2400">
              <a:latin typeface="Calibri"/>
              <a:cs typeface="Calibri"/>
            </a:endParaRPr>
          </a:p>
          <a:p>
            <a:pPr marL="698500" marR="355600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switch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forms-based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perhaps </a:t>
            </a:r>
            <a:r>
              <a:rPr sz="2400" spc="-15" dirty="0">
                <a:latin typeface="Calibri"/>
                <a:cs typeface="Calibri"/>
              </a:rPr>
              <a:t>better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entering </a:t>
            </a:r>
            <a:r>
              <a:rPr sz="2400" spc="-20" dirty="0">
                <a:latin typeface="Calibri"/>
                <a:cs typeface="Calibri"/>
              </a:rPr>
              <a:t>raw</a:t>
            </a:r>
            <a:r>
              <a:rPr sz="2400" spc="-15" dirty="0">
                <a:latin typeface="Calibri"/>
                <a:cs typeface="Calibri"/>
              </a:rPr>
              <a:t> data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record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Blist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5" dirty="0">
                <a:latin typeface="Calibri"/>
                <a:cs typeface="Calibri"/>
              </a:rPr>
              <a:t>robust</a:t>
            </a:r>
            <a:r>
              <a:rPr sz="2400" spc="-10" dirty="0">
                <a:latin typeface="Calibri"/>
                <a:cs typeface="Calibri"/>
              </a:rPr>
              <a:t> database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reporting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capabilities.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completely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designated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users.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Databases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read-only,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adding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deleting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old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766" y="0"/>
            <a:ext cx="60331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45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66141"/>
            <a:ext cx="1306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Cebase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878204"/>
            <a:ext cx="11808460" cy="52692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Cebase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(www.cebase.com)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create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few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clicks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mouse;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Fill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choices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pull-down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entry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displayed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spreadsheet-like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layout.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sort, </a:t>
            </a:r>
            <a:r>
              <a:rPr sz="2400" spc="-35" dirty="0">
                <a:latin typeface="Calibri"/>
                <a:cs typeface="Calibri"/>
              </a:rPr>
              <a:t>filter,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group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you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like.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Sharing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accomplished</a:t>
            </a:r>
            <a:r>
              <a:rPr sz="2400" spc="-10" dirty="0">
                <a:latin typeface="Calibri"/>
                <a:cs typeface="Calibri"/>
              </a:rPr>
              <a:t> by </a:t>
            </a:r>
            <a:r>
              <a:rPr sz="2400" dirty="0">
                <a:latin typeface="Calibri"/>
                <a:cs typeface="Calibri"/>
              </a:rPr>
              <a:t>clicking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Share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page.</a:t>
            </a:r>
            <a:endParaRPr sz="2400">
              <a:latin typeface="Calibri"/>
              <a:cs typeface="Calibri"/>
            </a:endParaRPr>
          </a:p>
          <a:p>
            <a:pPr marL="698500" marR="142875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invite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then </a:t>
            </a:r>
            <a:r>
              <a:rPr sz="2400" spc="-10" dirty="0">
                <a:latin typeface="Calibri"/>
                <a:cs typeface="Calibri"/>
              </a:rPr>
              <a:t>adjust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5" dirty="0">
                <a:latin typeface="Calibri"/>
                <a:cs typeface="Calibri"/>
              </a:rPr>
              <a:t> permissions </a:t>
            </a:r>
            <a:r>
              <a:rPr sz="2400" spc="-10" dirty="0">
                <a:latin typeface="Calibri"/>
                <a:cs typeface="Calibri"/>
              </a:rPr>
              <a:t>after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they’ve</a:t>
            </a:r>
            <a:r>
              <a:rPr sz="2400" spc="-5" dirty="0">
                <a:latin typeface="Calibri"/>
                <a:cs typeface="Calibri"/>
              </a:rPr>
              <a:t> accepted</a:t>
            </a:r>
            <a:r>
              <a:rPr sz="2400" spc="-10" dirty="0">
                <a:latin typeface="Calibri"/>
                <a:cs typeface="Calibri"/>
              </a:rPr>
              <a:t> 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invitation.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Zoho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Creator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Offers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products: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Zoho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Creator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Zoho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DB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Reports.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two,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Zoho Creator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easiest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suited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casual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users.</a:t>
            </a:r>
            <a:endParaRPr sz="2400">
              <a:latin typeface="Calibri"/>
              <a:cs typeface="Calibri"/>
            </a:endParaRPr>
          </a:p>
          <a:p>
            <a:pPr marL="698500" marR="289560" lvl="1" indent="-22860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Zoho Creator </a:t>
            </a:r>
            <a:r>
              <a:rPr sz="2400" spc="-25" dirty="0">
                <a:latin typeface="Calibri"/>
                <a:cs typeface="Calibri"/>
              </a:rPr>
              <a:t>(creator.zoho.com)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versatile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25" dirty="0">
                <a:latin typeface="Calibri"/>
                <a:cs typeface="Calibri"/>
              </a:rPr>
              <a:t>repository, </a:t>
            </a:r>
            <a:r>
              <a:rPr sz="2400" spc="-15" dirty="0">
                <a:latin typeface="Calibri"/>
                <a:cs typeface="Calibri"/>
              </a:rPr>
              <a:t>complete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data-entry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spreadsheet-like list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views.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766" y="0"/>
            <a:ext cx="60331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45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66141"/>
            <a:ext cx="3053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Zoho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DB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&amp;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Reports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878204"/>
            <a:ext cx="11979910" cy="37909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05613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robust,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turn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Zoho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DB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Reports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(db.zoho.com).</a:t>
            </a:r>
            <a:endParaRPr sz="2800">
              <a:latin typeface="Calibri"/>
              <a:cs typeface="Calibri"/>
            </a:endParaRPr>
          </a:p>
          <a:p>
            <a:pPr marL="698500" marR="781685" lvl="1" indent="-228600">
              <a:lnSpc>
                <a:spcPts val="259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Zoho </a:t>
            </a:r>
            <a:r>
              <a:rPr sz="2400" spc="-5" dirty="0">
                <a:latin typeface="Calibri"/>
                <a:cs typeface="Calibri"/>
              </a:rPr>
              <a:t>DB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offers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in-depth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reporting</a:t>
            </a:r>
            <a:r>
              <a:rPr sz="2400" dirty="0">
                <a:latin typeface="Calibri"/>
                <a:cs typeface="Calibri"/>
              </a:rPr>
              <a:t> than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Zoho </a:t>
            </a:r>
            <a:r>
              <a:rPr sz="2400" spc="-40" dirty="0">
                <a:latin typeface="Calibri"/>
                <a:cs typeface="Calibri"/>
              </a:rPr>
              <a:t>Creator,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charts,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other </a:t>
            </a:r>
            <a:r>
              <a:rPr sz="2400" spc="-10" dirty="0">
                <a:latin typeface="Calibri"/>
                <a:cs typeface="Calibri"/>
              </a:rPr>
              <a:t>report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addition, </a:t>
            </a:r>
            <a:r>
              <a:rPr sz="2400" spc="-15" dirty="0">
                <a:latin typeface="Calibri"/>
                <a:cs typeface="Calibri"/>
              </a:rPr>
              <a:t>Zoho </a:t>
            </a:r>
            <a:r>
              <a:rPr sz="2400" spc="-5" dirty="0">
                <a:latin typeface="Calibri"/>
                <a:cs typeface="Calibri"/>
              </a:rPr>
              <a:t>DB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web-based </a:t>
            </a:r>
            <a:r>
              <a:rPr sz="2400" dirty="0">
                <a:latin typeface="Calibri"/>
                <a:cs typeface="Calibri"/>
              </a:rPr>
              <a:t>APIs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enable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serve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back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own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hosted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applications;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SQL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 robust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queries.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5" dirty="0">
                <a:latin typeface="Calibri"/>
                <a:cs typeface="Calibri"/>
              </a:rPr>
              <a:t>Like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Zoho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Creator,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Zoho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DB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Internet-connected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computer.</a:t>
            </a:r>
            <a:endParaRPr sz="2400">
              <a:latin typeface="Calibri"/>
              <a:cs typeface="Calibri"/>
            </a:endParaRPr>
          </a:p>
          <a:p>
            <a:pPr marL="698500" marR="361950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can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share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reports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collaborative</a:t>
            </a:r>
            <a:r>
              <a:rPr sz="2400" spc="-10" dirty="0">
                <a:latin typeface="Calibri"/>
                <a:cs typeface="Calibri"/>
              </a:rPr>
              <a:t> development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analysis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embed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reports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own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website.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766" y="0"/>
            <a:ext cx="60331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Collaborating</a:t>
            </a:r>
            <a:r>
              <a:rPr spc="-110" dirty="0"/>
              <a:t> </a:t>
            </a:r>
            <a:r>
              <a:rPr spc="-15" dirty="0"/>
              <a:t>on</a:t>
            </a:r>
            <a:r>
              <a:rPr spc="-95" dirty="0"/>
              <a:t> </a:t>
            </a:r>
            <a:r>
              <a:rPr spc="-45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29922"/>
            <a:ext cx="5132070" cy="333168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endParaRPr lang="en-IN" sz="2800" b="1" spc="-1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Other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Web-Based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Databases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are: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Dabble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DB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dirty="0">
                <a:latin typeface="Calibri"/>
                <a:cs typeface="Calibri"/>
              </a:rPr>
              <a:t>Lazybase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20" dirty="0">
                <a:latin typeface="Calibri"/>
                <a:cs typeface="Calibri"/>
              </a:rPr>
              <a:t>MyWebDB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QuickBase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30" dirty="0">
                <a:latin typeface="Calibri"/>
                <a:cs typeface="Calibri"/>
              </a:rPr>
              <a:t>TeamDesk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25" dirty="0">
                <a:latin typeface="Calibri"/>
                <a:cs typeface="Calibri"/>
              </a:rPr>
              <a:t>Trackvia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6891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Collaborating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Contact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8586"/>
            <a:ext cx="10246360" cy="42849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There will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quite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contacts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associated with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family.</a:t>
            </a:r>
            <a:endParaRPr sz="2800">
              <a:latin typeface="Times New Roman"/>
              <a:cs typeface="Times New Roman"/>
            </a:endParaRPr>
          </a:p>
          <a:p>
            <a:pPr marL="241300" marR="276225" indent="-229235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Contacts </a:t>
            </a:r>
            <a:r>
              <a:rPr sz="2800" dirty="0">
                <a:latin typeface="Times New Roman"/>
                <a:cs typeface="Times New Roman"/>
              </a:rPr>
              <a:t>lists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collaborated </a:t>
            </a:r>
            <a:r>
              <a:rPr sz="2800" spc="-10" dirty="0">
                <a:latin typeface="Times New Roman"/>
                <a:cs typeface="Times New Roman"/>
              </a:rPr>
              <a:t>efficiently </a:t>
            </a: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cloud </a:t>
            </a:r>
            <a:r>
              <a:rPr sz="2800" dirty="0">
                <a:latin typeface="Times New Roman"/>
                <a:cs typeface="Times New Roman"/>
              </a:rPr>
              <a:t>hosted </a:t>
            </a:r>
            <a:r>
              <a:rPr sz="2800" spc="-10" dirty="0">
                <a:latin typeface="Times New Roman"/>
                <a:cs typeface="Times New Roman"/>
              </a:rPr>
              <a:t>web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applications.</a:t>
            </a:r>
            <a:endParaRPr sz="2800">
              <a:latin typeface="Times New Roman"/>
              <a:cs typeface="Times New Roman"/>
            </a:endParaRPr>
          </a:p>
          <a:p>
            <a:pPr marL="241300" marR="741680" indent="-229235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Popular applications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Contact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offered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Google,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Yahoo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etc..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Advantages</a:t>
            </a:r>
            <a:endParaRPr sz="28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your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contacts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 includes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email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postal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address, phone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etc.</a:t>
            </a:r>
            <a:endParaRPr sz="24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735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Applications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MyEvents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Highrise </a:t>
            </a:r>
            <a:r>
              <a:rPr sz="2400" spc="-5" dirty="0">
                <a:latin typeface="Times New Roman"/>
                <a:cs typeface="Times New Roman"/>
              </a:rPr>
              <a:t>provide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10" dirty="0">
                <a:latin typeface="Times New Roman"/>
                <a:cs typeface="Times New Roman"/>
              </a:rPr>
              <a:t>home</a:t>
            </a:r>
            <a:r>
              <a:rPr sz="2400" dirty="0">
                <a:latin typeface="Times New Roman"/>
                <a:cs typeface="Times New Roman"/>
              </a:rPr>
              <a:t> user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managing </a:t>
            </a:r>
            <a:r>
              <a:rPr sz="2400" dirty="0">
                <a:latin typeface="Times New Roman"/>
                <a:cs typeface="Times New Roman"/>
              </a:rPr>
              <a:t>holiday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185" y="1688414"/>
            <a:ext cx="7706995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033270" marR="5080" indent="-2021205">
              <a:lnSpc>
                <a:spcPts val="6480"/>
              </a:lnSpc>
              <a:spcBef>
                <a:spcPts val="915"/>
              </a:spcBef>
            </a:pPr>
            <a:r>
              <a:rPr sz="6000" dirty="0">
                <a:latin typeface="Times New Roman"/>
                <a:cs typeface="Times New Roman"/>
              </a:rPr>
              <a:t>Cloud</a:t>
            </a:r>
            <a:r>
              <a:rPr sz="6000" spc="-20" dirty="0">
                <a:latin typeface="Times New Roman"/>
                <a:cs typeface="Times New Roman"/>
              </a:rPr>
              <a:t> </a:t>
            </a:r>
            <a:r>
              <a:rPr sz="6000" spc="-5" dirty="0">
                <a:latin typeface="Times New Roman"/>
                <a:cs typeface="Times New Roman"/>
              </a:rPr>
              <a:t>Computing</a:t>
            </a:r>
            <a:r>
              <a:rPr sz="6000" spc="-40" dirty="0">
                <a:latin typeface="Times New Roman"/>
                <a:cs typeface="Times New Roman"/>
              </a:rPr>
              <a:t> </a:t>
            </a:r>
            <a:r>
              <a:rPr sz="6000" dirty="0">
                <a:latin typeface="Times New Roman"/>
                <a:cs typeface="Times New Roman"/>
              </a:rPr>
              <a:t>for</a:t>
            </a:r>
            <a:r>
              <a:rPr sz="6000" spc="-20" dirty="0">
                <a:latin typeface="Times New Roman"/>
                <a:cs typeface="Times New Roman"/>
              </a:rPr>
              <a:t> </a:t>
            </a:r>
            <a:r>
              <a:rPr sz="6000" dirty="0">
                <a:latin typeface="Times New Roman"/>
                <a:cs typeface="Times New Roman"/>
              </a:rPr>
              <a:t>the </a:t>
            </a:r>
            <a:r>
              <a:rPr sz="6000" spc="-1485" dirty="0">
                <a:latin typeface="Times New Roman"/>
                <a:cs typeface="Times New Roman"/>
              </a:rPr>
              <a:t> </a:t>
            </a:r>
            <a:r>
              <a:rPr sz="6000" dirty="0">
                <a:latin typeface="Times New Roman"/>
                <a:cs typeface="Times New Roman"/>
              </a:rPr>
              <a:t>Community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8959</Words>
  <Application>Microsoft Office PowerPoint</Application>
  <PresentationFormat>Widescreen</PresentationFormat>
  <Paragraphs>666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Cloud Computing Module 6</vt:lpstr>
      <vt:lpstr>Cloud Computing Computing – Text Books</vt:lpstr>
      <vt:lpstr>PowerPoint Presentation</vt:lpstr>
      <vt:lpstr>Cloud Computing for the  Family</vt:lpstr>
      <vt:lpstr>Centralizing Email Communications</vt:lpstr>
      <vt:lpstr>Centralizing Email Communications</vt:lpstr>
      <vt:lpstr>Collaborating on Schedules</vt:lpstr>
      <vt:lpstr>Collaborating on Contact Lists</vt:lpstr>
      <vt:lpstr>Cloud Computing for the  Community</vt:lpstr>
      <vt:lpstr>Communicating Across the Community</vt:lpstr>
      <vt:lpstr>Collaborating on Schedules</vt:lpstr>
      <vt:lpstr>Collaborating on Schedules</vt:lpstr>
      <vt:lpstr>Collaborating on Schedules</vt:lpstr>
      <vt:lpstr>Collaborating on Group Projects and Events</vt:lpstr>
      <vt:lpstr>Collaborating on Group Projects and Events</vt:lpstr>
      <vt:lpstr>Collaborating on Group Projects and Events</vt:lpstr>
      <vt:lpstr>Collaborating on Group Projects and Events</vt:lpstr>
      <vt:lpstr>Using Cloud Services</vt:lpstr>
      <vt:lpstr>Exploring Online Calendar Applications</vt:lpstr>
      <vt:lpstr>Exploring Online Calendar Applications</vt:lpstr>
      <vt:lpstr>Exploring Online Calendar Applications</vt:lpstr>
      <vt:lpstr>Exploring Online Calendar Applications</vt:lpstr>
      <vt:lpstr>Exploring Online Calendar Applications</vt:lpstr>
      <vt:lpstr>Exploring Online Calendar Applications</vt:lpstr>
      <vt:lpstr>Exploring Online Calendar Applications</vt:lpstr>
      <vt:lpstr>Exploring Online Calendar Applications</vt:lpstr>
      <vt:lpstr>Exploring Online Calendar Applications</vt:lpstr>
      <vt:lpstr>Exploring Online Calendar Applications</vt:lpstr>
      <vt:lpstr>Exploring Online Calendar Applications</vt:lpstr>
      <vt:lpstr>Exploring Online Scheduling Applications</vt:lpstr>
      <vt:lpstr>Exploring Online Scheduling Applications</vt:lpstr>
      <vt:lpstr>Exploring Online Scheduling Applications</vt:lpstr>
      <vt:lpstr>Exploring Online Scheduling Applications</vt:lpstr>
      <vt:lpstr>Exploring Online Scheduling Applications</vt:lpstr>
      <vt:lpstr>Exploring Online Scheduling Applications</vt:lpstr>
      <vt:lpstr>Exploring Online Scheduling Applications</vt:lpstr>
      <vt:lpstr>Exploring Online Scheduling Applications</vt:lpstr>
      <vt:lpstr>Exploring Online Planning and Task Management</vt:lpstr>
      <vt:lpstr>Exploring Online Planning and Task Management</vt:lpstr>
      <vt:lpstr>Exploring Online Planning and Task Management</vt:lpstr>
      <vt:lpstr>Exploring Online Planning and Task Management</vt:lpstr>
      <vt:lpstr>Exploring Online Planning and Task Management</vt:lpstr>
      <vt:lpstr>Exploring Online Planning and Task Management</vt:lpstr>
      <vt:lpstr>Exploring Online Planning and Task Management</vt:lpstr>
      <vt:lpstr>Collaborating on Event Management</vt:lpstr>
      <vt:lpstr>Collaborating on Event Management</vt:lpstr>
      <vt:lpstr>Collaborating on Event Management</vt:lpstr>
      <vt:lpstr>Collaborating on Event Management</vt:lpstr>
      <vt:lpstr>Collaborating on Event Management</vt:lpstr>
      <vt:lpstr>Collaborating on Event Management</vt:lpstr>
      <vt:lpstr>Collaborating on Event Management</vt:lpstr>
      <vt:lpstr>Collaborating on Event Management</vt:lpstr>
      <vt:lpstr>Collaborating on Event Management</vt:lpstr>
      <vt:lpstr>Collaborating on Event Management</vt:lpstr>
      <vt:lpstr>Collaborating on Event Management</vt:lpstr>
      <vt:lpstr>Collaborating on Event Management</vt:lpstr>
      <vt:lpstr>Collaborating on Event Management</vt:lpstr>
      <vt:lpstr>Collaborating on Event Management</vt:lpstr>
      <vt:lpstr>Collaborating on Project Management</vt:lpstr>
      <vt:lpstr>Collaborating on Project Management</vt:lpstr>
      <vt:lpstr>Collaborating on Project Management</vt:lpstr>
      <vt:lpstr>Collaborating on Project Management</vt:lpstr>
      <vt:lpstr>Collaborating on Project Management</vt:lpstr>
      <vt:lpstr>Collaborating on Project Management</vt:lpstr>
      <vt:lpstr>Collaborating on Project Management</vt:lpstr>
      <vt:lpstr>Collaborating on Word Processing</vt:lpstr>
      <vt:lpstr>Collaborating on Word Processing</vt:lpstr>
      <vt:lpstr>Collaborating on Word Processing</vt:lpstr>
      <vt:lpstr>Collaborating on Word Processing</vt:lpstr>
      <vt:lpstr>Collaborating on Word Processing</vt:lpstr>
      <vt:lpstr>Collaborating on Databases</vt:lpstr>
      <vt:lpstr>Collaborating on Databases</vt:lpstr>
      <vt:lpstr>Collaborating on Databases</vt:lpstr>
      <vt:lpstr>Collaborating on Databases</vt:lpstr>
      <vt:lpstr>Collaborating on Databases</vt:lpstr>
      <vt:lpstr>Collaborating on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</dc:creator>
  <cp:lastModifiedBy>EMMANUEL MUNDATHANAM</cp:lastModifiedBy>
  <cp:revision>25</cp:revision>
  <dcterms:created xsi:type="dcterms:W3CDTF">2021-06-09T05:58:18Z</dcterms:created>
  <dcterms:modified xsi:type="dcterms:W3CDTF">2021-06-09T17:59:03Z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2021-06-09T00:00:00Z</vt:filetime>
  </property>
</Properties>
</file>