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19.jpg" ContentType="image/png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95"/>
  </p:notesMasterIdLst>
  <p:sldIdLst>
    <p:sldId id="256" r:id="rId2"/>
    <p:sldId id="431" r:id="rId3"/>
    <p:sldId id="432" r:id="rId4"/>
    <p:sldId id="257" r:id="rId5"/>
    <p:sldId id="258" r:id="rId6"/>
    <p:sldId id="259" r:id="rId7"/>
    <p:sldId id="260" r:id="rId8"/>
    <p:sldId id="434" r:id="rId9"/>
    <p:sldId id="263" r:id="rId10"/>
    <p:sldId id="433" r:id="rId11"/>
    <p:sldId id="359" r:id="rId12"/>
    <p:sldId id="348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351" r:id="rId29"/>
    <p:sldId id="349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438" r:id="rId38"/>
    <p:sldId id="361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436" r:id="rId50"/>
    <p:sldId id="382" r:id="rId51"/>
    <p:sldId id="384" r:id="rId52"/>
    <p:sldId id="385" r:id="rId53"/>
    <p:sldId id="386" r:id="rId54"/>
    <p:sldId id="387" r:id="rId55"/>
    <p:sldId id="388" r:id="rId56"/>
    <p:sldId id="389" r:id="rId57"/>
    <p:sldId id="390" r:id="rId58"/>
    <p:sldId id="391" r:id="rId59"/>
    <p:sldId id="392" r:id="rId60"/>
    <p:sldId id="393" r:id="rId61"/>
    <p:sldId id="394" r:id="rId62"/>
    <p:sldId id="395" r:id="rId63"/>
    <p:sldId id="396" r:id="rId64"/>
    <p:sldId id="397" r:id="rId65"/>
    <p:sldId id="398" r:id="rId66"/>
    <p:sldId id="399" r:id="rId67"/>
    <p:sldId id="400" r:id="rId68"/>
    <p:sldId id="401" r:id="rId69"/>
    <p:sldId id="402" r:id="rId70"/>
    <p:sldId id="403" r:id="rId71"/>
    <p:sldId id="404" r:id="rId72"/>
    <p:sldId id="405" r:id="rId73"/>
    <p:sldId id="406" r:id="rId74"/>
    <p:sldId id="407" r:id="rId75"/>
    <p:sldId id="408" r:id="rId76"/>
    <p:sldId id="409" r:id="rId77"/>
    <p:sldId id="410" r:id="rId78"/>
    <p:sldId id="411" r:id="rId79"/>
    <p:sldId id="417" r:id="rId80"/>
    <p:sldId id="418" r:id="rId81"/>
    <p:sldId id="419" r:id="rId82"/>
    <p:sldId id="420" r:id="rId83"/>
    <p:sldId id="421" r:id="rId84"/>
    <p:sldId id="422" r:id="rId85"/>
    <p:sldId id="423" r:id="rId86"/>
    <p:sldId id="424" r:id="rId87"/>
    <p:sldId id="425" r:id="rId88"/>
    <p:sldId id="426" r:id="rId89"/>
    <p:sldId id="427" r:id="rId90"/>
    <p:sldId id="428" r:id="rId91"/>
    <p:sldId id="429" r:id="rId92"/>
    <p:sldId id="437" r:id="rId93"/>
    <p:sldId id="430" r:id="rId9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220D1-E028-4D39-B692-44B72316FAA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7E114-6FC7-4BB1-84EC-F60FC9836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195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2B8F9-6C15-4B06-9170-1BAADF676A52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639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2B8F9-6C15-4B06-9170-1BAADF676A52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395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4184D6-FECF-4167-949B-008C92A221D8}" type="slidenum">
              <a:rPr lang="en-US"/>
              <a:pPr/>
              <a:t>52</a:t>
            </a:fld>
            <a:endParaRPr lang="en-US"/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669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2B8F9-6C15-4B06-9170-1BAADF676A52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654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1065D-D8D2-4719-8A3F-4FDEB69A506C}" type="slidenum">
              <a:rPr lang="en-US" altLang="en-US"/>
              <a:pPr/>
              <a:t>91</a:t>
            </a:fld>
            <a:endParaRPr lang="en-US" altLang="en-US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37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C75C3-DD61-418D-B9F2-6D6711132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D5085-38FB-4407-8E8E-6254DD246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B2BC7-01F2-4713-A7DD-56B47A71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5269-06AA-45E0-A22F-EBD86F59F806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AD929-6B5C-4ECE-8E2D-C02E0D46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4E3DE-AC57-4E82-B5E5-CFAD6BDB8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72972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B5C72-F725-4A3B-978F-316668D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F96B9-C796-449E-8F0D-1414C121D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8A9CE-5FF2-47D3-83B4-CBA64A99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E62C2-855F-4CBB-9F5E-B7BD49F36CD4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F2292-5F56-475D-A189-1BD47C38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800E6-3ADA-4D81-A0B3-FA6201D3B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07481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1C040D-781B-4ADA-9BF3-F920AE3F6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D571BF-DAFF-4F41-A95F-F5D2906E1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B75AA-F3E6-4EC0-B2BD-A10417BA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FED7-C8E7-44DA-8C67-5C8689E56181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05CA9-B012-45C6-812E-BE5A76879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5E23A-CC34-4309-86A5-9C1813C2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3099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7A3B-8B9C-443E-964C-AD3977E8C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D3D2-5E51-40F3-9C70-1D2B69409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34B3C-ED5E-4661-8157-B5AE918CE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D7FD-0CBA-49D1-AB90-4DB4D892526E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5A9F3-8366-4D39-9923-A06C7160C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87FE7-98E4-42B5-85C7-8E5E8F0D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26792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58DA-206A-4F48-B7E8-E0546903A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B4BC8-BB6A-43E8-9C73-4B1E2F29E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BF18A-39D7-41F7-9204-19874E1F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0B47-75C9-48AA-B445-CCDDA782B52A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412E0-7539-45C5-A238-BBC5DD415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B2BD8-1898-45CF-9776-32EE9131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1778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41A96-6DA1-4488-889C-12C0D155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1E80E-DF62-416D-9A66-D195A90BE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AF67A-DA58-4D19-9F77-B6E057051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341F2-26E6-46AA-B124-757215E38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9AB6-0491-456F-A0E4-32D4A5A3CED9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AB305-2D5D-40E0-B492-8BC653E9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89F47-584B-482A-8E1A-31E00D52A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48826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32A8-450B-47EE-8D6D-40FF5D9F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66CA9-BFB1-41DD-B1BF-23492D2FA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72619-B7A7-4CCE-8BAA-FA49AEB29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8332E-656F-43D5-BC3C-BA2503D0C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E2955-EEBC-4A88-83C2-9429C6FBB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638925-4C68-438D-9F72-558E81A0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4A6F-C062-4586-9D99-27D1F2673704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FFC102-601D-4E04-A824-CB25C882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864DB0-F19C-40E8-91F7-E58BBA887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4733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06CE-FA7D-4D89-BEDD-83F2172C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49398-8DBA-4594-B4A1-44F786A9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FBEC-018A-4028-B459-59B55DE41610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E3E64-7584-42DA-A03E-B2152D728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DD1DB-CF18-4237-A4D3-F086D4B2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17865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92186-BFBC-44E5-876B-26DB245C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030C-932C-4D84-8CA5-1186C73652E1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40B9F-65CB-4DF9-B2C3-1F2C340D5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467B9-C28C-4E90-A0C8-31B84642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884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1A672-C3B1-40AC-B30E-63A283B5B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926D2-B6FF-40D3-80BE-1EA3907A7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8B0EA-9A3F-4DEB-9F59-038878796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64552-4557-4DFA-AC7F-EFF97185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CD08-AEA0-4A20-8BCB-C10C99CCFB0F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F796D-8394-4217-AF01-31BC631E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E4D53-7F5E-4799-8017-3EA758F7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3834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3B85-A3CC-4878-8C3C-25930C18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ADB1D5-4529-41FD-ABC5-92CF9310F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B3B3E-B35F-49FB-80DA-D47B89313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2ADFB-92D2-4CED-9C9B-02FD4BEE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4188-A552-4087-A621-E31C95CD710F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74161-272F-42D4-AA0C-E8B597F7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788AC-C92D-4918-9982-DB9E7923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5056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CFBCFB-4123-43FC-A707-6607F58AD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B1352-3F87-4116-BCC7-F652396BD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E8343-96BE-4A9D-8844-9FEB13DC2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55CF0-3B73-4DA0-9101-15CE0DFB751A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B31D4-8C66-4261-9189-21D871C08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A271C-7565-437D-B1C3-D33C01702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98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</a:rPr>
              <a:t>CS 402: DATA MINING AND WAREHOUSING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96782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3CFF-213C-428C-AFCE-E16F02D8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1A6E5-86EF-4AED-9B53-6CF3AD7C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9218" name="Picture 2" descr="data cube in data warehouse sales">
            <a:extLst>
              <a:ext uri="{FF2B5EF4-FFF2-40B4-BE49-F238E27FC236}">
                <a16:creationId xmlns:a16="http://schemas.microsoft.com/office/drawing/2014/main" id="{BAEA5E7B-037D-47F7-A253-05360A1E39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396" y="2291556"/>
            <a:ext cx="3976179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09267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Mining:- Concepts and Applications</a:t>
            </a:r>
          </a:p>
          <a:p>
            <a:r>
              <a:rPr lang="en-US" dirty="0"/>
              <a:t>Data Mining Stages</a:t>
            </a:r>
          </a:p>
          <a:p>
            <a:r>
              <a:rPr lang="en-US" dirty="0">
                <a:solidFill>
                  <a:srgbClr val="FFFF00"/>
                </a:solidFill>
              </a:rPr>
              <a:t>Data Mining Models</a:t>
            </a:r>
          </a:p>
          <a:p>
            <a:r>
              <a:rPr lang="en-US" dirty="0"/>
              <a:t>Data Warehousing (DWH) </a:t>
            </a:r>
          </a:p>
          <a:p>
            <a:r>
              <a:rPr lang="en-US" dirty="0"/>
              <a:t>On-Line Analytical Processing (OLAP)</a:t>
            </a:r>
          </a:p>
          <a:p>
            <a:r>
              <a:rPr lang="en-US" dirty="0"/>
              <a:t>Need for Data Warehousing</a:t>
            </a:r>
          </a:p>
          <a:p>
            <a:r>
              <a:rPr lang="en-US" dirty="0"/>
              <a:t>Challenges, Application of Data Mining Principles</a:t>
            </a:r>
          </a:p>
          <a:p>
            <a:r>
              <a:rPr lang="en-US" dirty="0"/>
              <a:t> OLTP Vs </a:t>
            </a:r>
            <a:r>
              <a:rPr lang="en-IN" dirty="0"/>
              <a:t>DWH</a:t>
            </a:r>
          </a:p>
          <a:p>
            <a:r>
              <a:rPr lang="en-IN" dirty="0"/>
              <a:t>Applications of DWH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90777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019" y="451603"/>
            <a:ext cx="7772400" cy="1508760"/>
          </a:xfrm>
        </p:spPr>
        <p:txBody>
          <a:bodyPr>
            <a:normAutofit/>
          </a:bodyPr>
          <a:lstStyle/>
          <a:p>
            <a:r>
              <a:rPr lang="en-IN" dirty="0"/>
              <a:t>Data Mining MODELS and tasks- </a:t>
            </a:r>
            <a:r>
              <a:rPr lang="en-IN" dirty="0">
                <a:solidFill>
                  <a:srgbClr val="FF0000"/>
                </a:solidFill>
              </a:rPr>
              <a:t>What kinds of patterns can be mined?</a:t>
            </a:r>
            <a:br>
              <a:rPr lang="en-IN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Concept/Class Description: Characterization and Discrimination</a:t>
            </a:r>
          </a:p>
          <a:p>
            <a:r>
              <a:rPr lang="en-IN" dirty="0"/>
              <a:t>Mining Frequent Patterns, Associations, and Correlations</a:t>
            </a:r>
          </a:p>
          <a:p>
            <a:r>
              <a:rPr lang="en-IN" dirty="0"/>
              <a:t>Classification </a:t>
            </a:r>
            <a:r>
              <a:rPr lang="en-IN"/>
              <a:t>and Regression</a:t>
            </a:r>
            <a:endParaRPr lang="en-IN" dirty="0"/>
          </a:p>
          <a:p>
            <a:r>
              <a:rPr lang="en-IN" dirty="0"/>
              <a:t>Cluster Analysis</a:t>
            </a:r>
          </a:p>
          <a:p>
            <a:r>
              <a:rPr lang="en-IN" dirty="0"/>
              <a:t>Outlier Analysis</a:t>
            </a:r>
          </a:p>
          <a:p>
            <a:r>
              <a:rPr lang="en-IN" dirty="0"/>
              <a:t>Evolution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92657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Concept/Class Description: Characterization and Discrimination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Data can be associated with classes or concepts</a:t>
            </a:r>
          </a:p>
          <a:p>
            <a:pPr lvl="1" algn="just"/>
            <a:r>
              <a:rPr lang="en-IN" dirty="0"/>
              <a:t>For example, in the </a:t>
            </a:r>
            <a:r>
              <a:rPr lang="en-IN" dirty="0" err="1"/>
              <a:t>AllElectronics</a:t>
            </a:r>
            <a:r>
              <a:rPr lang="en-IN" dirty="0"/>
              <a:t> store</a:t>
            </a:r>
            <a:r>
              <a:rPr lang="en-IN" dirty="0">
                <a:solidFill>
                  <a:srgbClr val="FF0000"/>
                </a:solidFill>
              </a:rPr>
              <a:t>, </a:t>
            </a:r>
            <a:r>
              <a:rPr lang="en-IN" b="1" dirty="0">
                <a:solidFill>
                  <a:srgbClr val="FF0000"/>
                </a:solidFill>
              </a:rPr>
              <a:t>classes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of items for sale include </a:t>
            </a:r>
            <a:r>
              <a:rPr lang="en-IN" b="1" dirty="0">
                <a:solidFill>
                  <a:srgbClr val="FF0000"/>
                </a:solidFill>
              </a:rPr>
              <a:t>computers and printers</a:t>
            </a:r>
            <a:r>
              <a:rPr lang="en-IN" dirty="0"/>
              <a:t>, and </a:t>
            </a:r>
            <a:r>
              <a:rPr lang="en-IN" b="1" dirty="0">
                <a:solidFill>
                  <a:srgbClr val="FF0000"/>
                </a:solidFill>
              </a:rPr>
              <a:t>concepts</a:t>
            </a:r>
            <a:r>
              <a:rPr lang="en-IN" dirty="0"/>
              <a:t> of customers include </a:t>
            </a:r>
            <a:r>
              <a:rPr lang="en-IN" b="1" dirty="0" err="1">
                <a:solidFill>
                  <a:srgbClr val="FF0000"/>
                </a:solidFill>
              </a:rPr>
              <a:t>bigSpenders</a:t>
            </a:r>
            <a:r>
              <a:rPr lang="en-IN" b="1" dirty="0">
                <a:solidFill>
                  <a:srgbClr val="FF0000"/>
                </a:solidFill>
              </a:rPr>
              <a:t> and </a:t>
            </a:r>
            <a:r>
              <a:rPr lang="en-IN" b="1" dirty="0" err="1">
                <a:solidFill>
                  <a:srgbClr val="FF0000"/>
                </a:solidFill>
              </a:rPr>
              <a:t>budgetSpenders</a:t>
            </a:r>
            <a:r>
              <a:rPr lang="en-IN" dirty="0">
                <a:solidFill>
                  <a:srgbClr val="FF0000"/>
                </a:solidFill>
              </a:rPr>
              <a:t>.</a:t>
            </a:r>
          </a:p>
          <a:p>
            <a:pPr algn="just"/>
            <a:r>
              <a:rPr lang="en-IN" dirty="0"/>
              <a:t>It can be useful to describe individual classes and concepts in summarized, concise, and yet precise terms</a:t>
            </a:r>
          </a:p>
          <a:p>
            <a:pPr algn="just"/>
            <a:r>
              <a:rPr lang="en-IN" dirty="0"/>
              <a:t>Such descriptions of a class or a concept are called class/concept descriptions.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0474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Characterization and Discrimination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Concept/Class Description are derived via</a:t>
            </a:r>
          </a:p>
          <a:p>
            <a:pPr lvl="1"/>
            <a:r>
              <a:rPr lang="en-IN" dirty="0"/>
              <a:t>Data Characterization</a:t>
            </a:r>
          </a:p>
          <a:p>
            <a:pPr lvl="1"/>
            <a:r>
              <a:rPr lang="en-IN" dirty="0"/>
              <a:t>Data Discrimination</a:t>
            </a:r>
          </a:p>
          <a:p>
            <a:pPr lvl="1"/>
            <a:r>
              <a:rPr lang="en-IN" dirty="0"/>
              <a:t>Both data characterization and discrimination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65166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Characterization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>
                <a:solidFill>
                  <a:srgbClr val="FF0000"/>
                </a:solidFill>
              </a:rPr>
              <a:t>summarizing the data of the class under study</a:t>
            </a:r>
            <a:r>
              <a:rPr lang="en-IN" b="1" dirty="0">
                <a:solidFill>
                  <a:srgbClr val="FFFF00"/>
                </a:solidFill>
              </a:rPr>
              <a:t> </a:t>
            </a:r>
            <a:r>
              <a:rPr lang="en-IN" dirty="0"/>
              <a:t>(often called the target class)</a:t>
            </a:r>
          </a:p>
          <a:p>
            <a:pPr algn="just"/>
            <a:r>
              <a:rPr lang="en-IN" dirty="0"/>
              <a:t>typically collected by a database query</a:t>
            </a:r>
          </a:p>
          <a:p>
            <a:pPr algn="just"/>
            <a:r>
              <a:rPr lang="en-IN" dirty="0">
                <a:solidFill>
                  <a:srgbClr val="FF0000"/>
                </a:solidFill>
              </a:rPr>
              <a:t>Example</a:t>
            </a:r>
            <a:r>
              <a:rPr lang="en-IN" dirty="0"/>
              <a:t>, to study the characteristics of software products whose sales increased by 10% in the last year</a:t>
            </a:r>
          </a:p>
          <a:p>
            <a:pPr lvl="1" algn="just"/>
            <a:r>
              <a:rPr lang="en-IN" dirty="0"/>
              <a:t>the data related to such products can be collected by executing an SQL query.</a:t>
            </a:r>
          </a:p>
          <a:p>
            <a:pPr algn="just"/>
            <a:r>
              <a:rPr lang="en-IN" dirty="0"/>
              <a:t>The output of data characterization can be presented in various forms </a:t>
            </a:r>
            <a:r>
              <a:rPr lang="en-IN" dirty="0">
                <a:solidFill>
                  <a:srgbClr val="FF0000"/>
                </a:solidFill>
              </a:rPr>
              <a:t>like pie charts, bar charts, curves, multidimensional data cubes, and multidimensional tables </a:t>
            </a:r>
            <a:r>
              <a:rPr lang="en-IN" dirty="0"/>
              <a:t>etc.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16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Discrimination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solidFill>
                  <a:srgbClr val="FF0000"/>
                </a:solidFill>
              </a:rPr>
              <a:t>comparison</a:t>
            </a:r>
            <a:r>
              <a:rPr lang="en-IN" dirty="0"/>
              <a:t> of the </a:t>
            </a:r>
            <a:r>
              <a:rPr lang="en-IN" dirty="0">
                <a:solidFill>
                  <a:srgbClr val="FF0000"/>
                </a:solidFill>
              </a:rPr>
              <a:t>target class </a:t>
            </a:r>
            <a:r>
              <a:rPr lang="en-IN" dirty="0"/>
              <a:t>with </a:t>
            </a:r>
            <a:r>
              <a:rPr lang="en-IN" dirty="0">
                <a:solidFill>
                  <a:srgbClr val="FF0000"/>
                </a:solidFill>
              </a:rPr>
              <a:t>one or a set of comparative classes </a:t>
            </a:r>
            <a:r>
              <a:rPr lang="en-IN" dirty="0"/>
              <a:t>(often called the contrasting classes)</a:t>
            </a:r>
          </a:p>
          <a:p>
            <a:pPr algn="just"/>
            <a:r>
              <a:rPr lang="en-IN" dirty="0"/>
              <a:t>The target and contrasting classes can be specified by the user, and the corresponding data objects retrieved through database queries.</a:t>
            </a:r>
          </a:p>
          <a:p>
            <a:pPr lvl="1" algn="just"/>
            <a:r>
              <a:rPr lang="en-IN" dirty="0"/>
              <a:t>Example, the user may like to compare the general features of software products whose sales increased by 10% in the last year with those whose sales decreased by at least 30% during the same period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73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Mining Frequent Patterns, Associations, and Correlations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>
                <a:solidFill>
                  <a:srgbClr val="FF0000"/>
                </a:solidFill>
              </a:rPr>
              <a:t>Frequent patterns - </a:t>
            </a:r>
            <a:r>
              <a:rPr lang="en-IN" dirty="0"/>
              <a:t>Patterns that occur frequently in data</a:t>
            </a:r>
          </a:p>
          <a:p>
            <a:pPr algn="just"/>
            <a:r>
              <a:rPr lang="en-IN" b="1" dirty="0">
                <a:solidFill>
                  <a:srgbClr val="FF0000"/>
                </a:solidFill>
              </a:rPr>
              <a:t>Frequent </a:t>
            </a:r>
            <a:r>
              <a:rPr lang="en-IN" b="1" dirty="0" err="1">
                <a:solidFill>
                  <a:srgbClr val="FF0000"/>
                </a:solidFill>
              </a:rPr>
              <a:t>Itemset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-</a:t>
            </a:r>
            <a:r>
              <a:rPr lang="en-IN" dirty="0"/>
              <a:t> set of items that frequently appear together in a transactional data set, such as milk and bread.</a:t>
            </a:r>
          </a:p>
          <a:p>
            <a:pPr algn="just"/>
            <a:r>
              <a:rPr lang="en-IN" dirty="0">
                <a:solidFill>
                  <a:srgbClr val="FF0000"/>
                </a:solidFill>
              </a:rPr>
              <a:t>Frequent subsequence</a:t>
            </a:r>
            <a:r>
              <a:rPr lang="en-IN" dirty="0"/>
              <a:t> -A frequently occurring subsequence, such as the pattern that customers tend to purchase first a PC, followed by a digital camera, and then a memory card, is a </a:t>
            </a:r>
            <a:r>
              <a:rPr lang="en-IN" dirty="0">
                <a:solidFill>
                  <a:srgbClr val="FF0000"/>
                </a:solidFill>
              </a:rPr>
              <a:t>(frequent) sequential pattern.</a:t>
            </a:r>
          </a:p>
          <a:p>
            <a:pPr algn="just"/>
            <a:r>
              <a:rPr lang="en-IN" dirty="0"/>
              <a:t>Mining frequent patterns leads to the discovery of interesting </a:t>
            </a:r>
            <a:r>
              <a:rPr lang="en-IN" dirty="0">
                <a:solidFill>
                  <a:srgbClr val="FF0000"/>
                </a:solidFill>
              </a:rPr>
              <a:t>associations and correlations </a:t>
            </a:r>
            <a:r>
              <a:rPr lang="en-IN" dirty="0"/>
              <a:t>within data.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87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Association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buys(X; “computer”)⇒buys(X; “software”) [support = 1%; confidence = 50%]</a:t>
            </a:r>
          </a:p>
          <a:p>
            <a:pPr lvl="1" algn="just"/>
            <a:r>
              <a:rPr lang="en-IN" dirty="0"/>
              <a:t>Where X is a variable representing a customer</a:t>
            </a:r>
          </a:p>
          <a:p>
            <a:pPr lvl="1" algn="just"/>
            <a:r>
              <a:rPr lang="en-IN" dirty="0"/>
              <a:t>A confidence, or certainty, of 50% means that if a customer buys a computer, there is a 50% chance that she will buy software as well.</a:t>
            </a:r>
          </a:p>
          <a:p>
            <a:pPr lvl="1" algn="just"/>
            <a:r>
              <a:rPr lang="en-IN" dirty="0"/>
              <a:t>A 1% support means that 1% of all of the transactions under analysis showed that computer and software were purchased together</a:t>
            </a:r>
          </a:p>
          <a:p>
            <a:pPr lvl="1" algn="just"/>
            <a:r>
              <a:rPr lang="en-IN" dirty="0"/>
              <a:t>This association rule involves a </a:t>
            </a:r>
            <a:r>
              <a:rPr lang="en-IN" dirty="0">
                <a:solidFill>
                  <a:srgbClr val="FF0000"/>
                </a:solidFill>
              </a:rPr>
              <a:t>single attribute or predicate </a:t>
            </a:r>
            <a:r>
              <a:rPr lang="en-IN" dirty="0"/>
              <a:t>(i.e., buys) that repeats - </a:t>
            </a:r>
            <a:r>
              <a:rPr lang="en-IN" dirty="0">
                <a:solidFill>
                  <a:srgbClr val="FF0000"/>
                </a:solidFill>
              </a:rPr>
              <a:t>single-dimensional association rules</a:t>
            </a:r>
          </a:p>
          <a:p>
            <a:pPr algn="just"/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542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Association analysis </a:t>
            </a:r>
            <a:r>
              <a:rPr lang="en-IN" dirty="0" err="1"/>
              <a:t>Contd</a:t>
            </a:r>
            <a:r>
              <a:rPr lang="en-IN" dirty="0"/>
              <a:t>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age(X, “20…29”)^income(X, “20K….29K”)) ⇒buys(X, “CD player”) [support = 2%, confidence = 60%]</a:t>
            </a:r>
          </a:p>
          <a:p>
            <a:pPr algn="just"/>
            <a:r>
              <a:rPr lang="en-IN" dirty="0"/>
              <a:t>An association between more than one attribute, or predicate (i.e., age, income, and buys) - </a:t>
            </a:r>
            <a:r>
              <a:rPr lang="en-IN" dirty="0">
                <a:solidFill>
                  <a:srgbClr val="FF0000"/>
                </a:solidFill>
              </a:rPr>
              <a:t>multidimensional association rule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878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9ABD-5C70-478A-A7AE-9C2F5F492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8D51-9C43-4BB9-A43D-BDB496E64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45F6E-91F3-44DA-967F-6108C7B3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E9310F-8449-41E0-933D-5B127123E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681038"/>
            <a:ext cx="7677150" cy="549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6713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Association rules are discarded as uninteresting if they do not satisfy </a:t>
            </a:r>
            <a:r>
              <a:rPr lang="en-IN" dirty="0">
                <a:solidFill>
                  <a:srgbClr val="FF0000"/>
                </a:solidFill>
              </a:rPr>
              <a:t>both a minimum support threshold and a minimum confidence threshold</a:t>
            </a:r>
          </a:p>
          <a:p>
            <a:pPr algn="just"/>
            <a:r>
              <a:rPr lang="en-IN" dirty="0"/>
              <a:t>Correlations are used to solve this problem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7908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Classification and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Classification</a:t>
            </a:r>
          </a:p>
          <a:p>
            <a:pPr lvl="1" algn="just"/>
            <a:r>
              <a:rPr lang="en-IN" dirty="0"/>
              <a:t>process of </a:t>
            </a:r>
            <a:r>
              <a:rPr lang="en-IN" dirty="0">
                <a:solidFill>
                  <a:srgbClr val="FF0000"/>
                </a:solidFill>
              </a:rPr>
              <a:t>finding a model </a:t>
            </a:r>
            <a:r>
              <a:rPr lang="en-IN" dirty="0"/>
              <a:t>(or function) that describes and distinguishes data classes or concepts, for the purpose of being able to use the model </a:t>
            </a:r>
            <a:r>
              <a:rPr lang="en-IN" dirty="0">
                <a:solidFill>
                  <a:srgbClr val="FF0000"/>
                </a:solidFill>
              </a:rPr>
              <a:t>to predict the class of objects whose class label is unknown.</a:t>
            </a:r>
          </a:p>
          <a:p>
            <a:pPr algn="just"/>
            <a:r>
              <a:rPr lang="en-IN" dirty="0"/>
              <a:t>The derived model may be represented in various forms, such as </a:t>
            </a:r>
          </a:p>
          <a:p>
            <a:pPr lvl="1" algn="just"/>
            <a:r>
              <a:rPr lang="en-IN" dirty="0"/>
              <a:t>classification (IF-THEN) rules,</a:t>
            </a:r>
          </a:p>
          <a:p>
            <a:pPr lvl="1" algn="just"/>
            <a:r>
              <a:rPr lang="en-IN" dirty="0"/>
              <a:t>decision trees, </a:t>
            </a:r>
          </a:p>
          <a:p>
            <a:pPr lvl="1" algn="just"/>
            <a:r>
              <a:rPr lang="en-IN" dirty="0"/>
              <a:t>mathematical formulae,</a:t>
            </a:r>
          </a:p>
          <a:p>
            <a:pPr lvl="1" algn="just"/>
            <a:r>
              <a:rPr lang="en-IN" dirty="0"/>
              <a:t>neural networks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2025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Following are the examples of cases where the data analysis task is Classification :</a:t>
            </a:r>
          </a:p>
          <a:p>
            <a:endParaRPr lang="en-IN" dirty="0"/>
          </a:p>
          <a:p>
            <a:r>
              <a:rPr lang="en-IN" dirty="0"/>
              <a:t>A bank loan officer wants to analyse the data in order to know which customer (loan applicant) are risky or which are safe.</a:t>
            </a:r>
          </a:p>
          <a:p>
            <a:endParaRPr lang="en-IN" dirty="0"/>
          </a:p>
          <a:p>
            <a:r>
              <a:rPr lang="en-IN" dirty="0"/>
              <a:t>A marketing manager at a company needs to analyse to guess a customer with a given profile will buy a new computer.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74964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Classification and Regression Contd..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04" y="1792936"/>
            <a:ext cx="8041225" cy="472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1952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classification predicts categorical (discrete, unordered) labels, </a:t>
            </a:r>
          </a:p>
          <a:p>
            <a:pPr algn="just"/>
            <a:r>
              <a:rPr lang="en-IN" dirty="0"/>
              <a:t>Regression  models predicts continuous-valued functions. </a:t>
            </a:r>
          </a:p>
          <a:p>
            <a:pPr lvl="1" algn="just"/>
            <a:r>
              <a:rPr lang="en-IN" dirty="0"/>
              <a:t>It is used to predict missing or unavailable numerical data values rather than class labels.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93160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Clustering is used if </a:t>
            </a:r>
            <a:r>
              <a:rPr lang="en-IN" dirty="0">
                <a:solidFill>
                  <a:srgbClr val="FF0000"/>
                </a:solidFill>
              </a:rPr>
              <a:t>the class label is unknown</a:t>
            </a:r>
          </a:p>
          <a:p>
            <a:pPr algn="just"/>
            <a:r>
              <a:rPr lang="en-IN" dirty="0"/>
              <a:t>The objects are clustered or grouped based on the principle of </a:t>
            </a:r>
            <a:r>
              <a:rPr lang="en-IN" dirty="0">
                <a:solidFill>
                  <a:srgbClr val="FF0000"/>
                </a:solidFill>
              </a:rPr>
              <a:t>maximizing the </a:t>
            </a:r>
            <a:r>
              <a:rPr lang="en-IN" dirty="0" err="1">
                <a:solidFill>
                  <a:srgbClr val="FF0000"/>
                </a:solidFill>
              </a:rPr>
              <a:t>intraclass</a:t>
            </a:r>
            <a:r>
              <a:rPr lang="en-IN" dirty="0">
                <a:solidFill>
                  <a:srgbClr val="FF0000"/>
                </a:solidFill>
              </a:rPr>
              <a:t> similarity and minimizing the interclass similarity.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918" y="3593206"/>
            <a:ext cx="5641501" cy="282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78595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 database may contain data objects that </a:t>
            </a:r>
            <a:r>
              <a:rPr lang="en-IN" dirty="0">
                <a:solidFill>
                  <a:srgbClr val="FF0000"/>
                </a:solidFill>
              </a:rPr>
              <a:t>do not comply with the general behaviour </a:t>
            </a:r>
            <a:r>
              <a:rPr lang="en-IN" dirty="0"/>
              <a:t>or model of the data. These data objects are </a:t>
            </a:r>
            <a:r>
              <a:rPr lang="en-IN" dirty="0">
                <a:solidFill>
                  <a:srgbClr val="FF0000"/>
                </a:solidFill>
              </a:rPr>
              <a:t>outliers.</a:t>
            </a:r>
          </a:p>
          <a:p>
            <a:pPr algn="just"/>
            <a:r>
              <a:rPr lang="en-IN" dirty="0"/>
              <a:t>In some applications such as fraud detection, the rare events can be more interesting than the more regularly occurring ones. </a:t>
            </a:r>
          </a:p>
          <a:p>
            <a:pPr algn="just"/>
            <a:r>
              <a:rPr lang="en-IN" dirty="0"/>
              <a:t>The analysis of outlier data is referred to as </a:t>
            </a:r>
            <a:r>
              <a:rPr lang="en-IN" dirty="0">
                <a:solidFill>
                  <a:srgbClr val="FF0000"/>
                </a:solidFill>
              </a:rPr>
              <a:t>outlier analysis or anomaly mining.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84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Evolution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Describes and models regularities or trends for objects whose behaviour changes over time.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660887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Mining:- Concepts and Applications</a:t>
            </a:r>
          </a:p>
          <a:p>
            <a:r>
              <a:rPr lang="en-US" dirty="0"/>
              <a:t>Data Mining Models</a:t>
            </a:r>
          </a:p>
          <a:p>
            <a:r>
              <a:rPr lang="en-US" dirty="0">
                <a:solidFill>
                  <a:srgbClr val="FFFF00"/>
                </a:solidFill>
              </a:rPr>
              <a:t>Data Mining Stages</a:t>
            </a:r>
          </a:p>
          <a:p>
            <a:r>
              <a:rPr lang="en-US" dirty="0"/>
              <a:t>Data Warehousing (DWH) </a:t>
            </a:r>
          </a:p>
          <a:p>
            <a:r>
              <a:rPr lang="en-US" dirty="0"/>
              <a:t>On-Line Analytical Processing (OLAP)</a:t>
            </a:r>
          </a:p>
          <a:p>
            <a:r>
              <a:rPr lang="en-US" dirty="0"/>
              <a:t>Need for Data Warehousing</a:t>
            </a:r>
          </a:p>
          <a:p>
            <a:r>
              <a:rPr lang="en-US" dirty="0"/>
              <a:t>Challenges, Application of Data Mining Principles</a:t>
            </a:r>
          </a:p>
          <a:p>
            <a:r>
              <a:rPr lang="en-US" dirty="0"/>
              <a:t> OLTP Vs </a:t>
            </a:r>
            <a:r>
              <a:rPr lang="en-IN" dirty="0"/>
              <a:t>DWH</a:t>
            </a:r>
          </a:p>
          <a:p>
            <a:r>
              <a:rPr lang="en-IN" dirty="0"/>
              <a:t>Applications of DWH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408854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Knowledge Discovery (KDD) Process</a:t>
            </a:r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023" y="1792935"/>
            <a:ext cx="4991978" cy="494271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4481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909D-EF25-45D5-8BC4-A7F5A3130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D9E5B-4AFD-4731-8184-B3ABCA24E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BB047-AA01-47AC-8FF6-93DA2170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297B17-76A4-4990-83FE-DB511FDC9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30" y="136524"/>
            <a:ext cx="8339459" cy="658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76146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Mining Stages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Data Cleaning</a:t>
            </a:r>
            <a:r>
              <a:rPr lang="en-US" dirty="0"/>
              <a:t>: Data cleaning is defined as removal of noisy and irrelevant data from collection.</a:t>
            </a:r>
          </a:p>
          <a:p>
            <a:endParaRPr lang="en-US" dirty="0"/>
          </a:p>
          <a:p>
            <a:pPr lvl="1"/>
            <a:r>
              <a:rPr lang="en-US" dirty="0"/>
              <a:t>Cleaning in case of </a:t>
            </a:r>
            <a:r>
              <a:rPr lang="en-US" dirty="0">
                <a:solidFill>
                  <a:srgbClr val="FF0000"/>
                </a:solidFill>
              </a:rPr>
              <a:t>Missing values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Cleaning </a:t>
            </a:r>
            <a:r>
              <a:rPr lang="en-US" dirty="0">
                <a:solidFill>
                  <a:srgbClr val="FF0000"/>
                </a:solidFill>
              </a:rPr>
              <a:t>noisy </a:t>
            </a:r>
            <a:r>
              <a:rPr lang="en-US" dirty="0"/>
              <a:t>data, where noise is a random or variance error.</a:t>
            </a:r>
          </a:p>
          <a:p>
            <a:pPr lvl="1"/>
            <a:r>
              <a:rPr lang="en-US" dirty="0"/>
              <a:t>Cleaning with Data</a:t>
            </a:r>
            <a:r>
              <a:rPr lang="en-US" dirty="0">
                <a:solidFill>
                  <a:srgbClr val="FF0000"/>
                </a:solidFill>
              </a:rPr>
              <a:t> discrepancy detection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Data transformation </a:t>
            </a:r>
            <a:r>
              <a:rPr lang="en-US" dirty="0"/>
              <a:t>tools.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89115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Mining Stages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57899" cy="4351338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Data Integration</a:t>
            </a:r>
            <a:r>
              <a:rPr lang="en-IN" dirty="0"/>
              <a:t>: Data integration is defined as heterogeneous data from multiple sources combined in a common source (Data Warehouse).</a:t>
            </a:r>
          </a:p>
          <a:p>
            <a:endParaRPr lang="en-IN" dirty="0"/>
          </a:p>
          <a:p>
            <a:pPr lvl="1"/>
            <a:r>
              <a:rPr lang="en-IN" dirty="0"/>
              <a:t>Data integration using </a:t>
            </a:r>
            <a:r>
              <a:rPr lang="en-IN" dirty="0">
                <a:solidFill>
                  <a:srgbClr val="FF0000"/>
                </a:solidFill>
              </a:rPr>
              <a:t>Data Migration tools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Data integration using </a:t>
            </a:r>
            <a:r>
              <a:rPr lang="en-IN" dirty="0">
                <a:solidFill>
                  <a:srgbClr val="FF0000"/>
                </a:solidFill>
              </a:rPr>
              <a:t>Data Synchronization tools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Data integration using </a:t>
            </a:r>
            <a:r>
              <a:rPr lang="en-IN" dirty="0">
                <a:solidFill>
                  <a:srgbClr val="FF0000"/>
                </a:solidFill>
              </a:rPr>
              <a:t>ETL</a:t>
            </a:r>
            <a:r>
              <a:rPr lang="en-IN" dirty="0"/>
              <a:t>(Extract-Load-Transformation) process.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912207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Mining Stages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Data Selection: </a:t>
            </a:r>
            <a:r>
              <a:rPr lang="en-US" dirty="0"/>
              <a:t>Data selection is defined as the process where data relevant to the analysis is decided and retrieved from the data collection.</a:t>
            </a:r>
          </a:p>
          <a:p>
            <a:endParaRPr lang="en-US" dirty="0"/>
          </a:p>
          <a:p>
            <a:pPr lvl="1"/>
            <a:r>
              <a:rPr lang="en-US" dirty="0"/>
              <a:t>Data selection using </a:t>
            </a:r>
            <a:r>
              <a:rPr lang="en-US" dirty="0">
                <a:solidFill>
                  <a:srgbClr val="FFFF00"/>
                </a:solidFill>
              </a:rPr>
              <a:t>Neural network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Data selection using </a:t>
            </a:r>
            <a:r>
              <a:rPr lang="en-US" dirty="0">
                <a:solidFill>
                  <a:srgbClr val="FFFF00"/>
                </a:solidFill>
              </a:rPr>
              <a:t>Decision Trees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Data selection using </a:t>
            </a:r>
            <a:r>
              <a:rPr lang="en-US" dirty="0">
                <a:solidFill>
                  <a:srgbClr val="FFFF00"/>
                </a:solidFill>
              </a:rPr>
              <a:t>Naive Bayes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Data selection using </a:t>
            </a:r>
            <a:r>
              <a:rPr lang="en-US" dirty="0">
                <a:solidFill>
                  <a:srgbClr val="FFFF00"/>
                </a:solidFill>
              </a:rPr>
              <a:t>Clustering, Regression</a:t>
            </a:r>
            <a:r>
              <a:rPr lang="en-US" dirty="0"/>
              <a:t>, etc.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77517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Mining Stages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Data Transformation</a:t>
            </a:r>
            <a:r>
              <a:rPr lang="en-US" dirty="0"/>
              <a:t>: Data Transformation is defined as the process of transforming data into appropriate form required by mining procedure.</a:t>
            </a:r>
          </a:p>
          <a:p>
            <a:endParaRPr lang="en-US" dirty="0"/>
          </a:p>
          <a:p>
            <a:pPr lvl="1"/>
            <a:r>
              <a:rPr lang="en-US" dirty="0"/>
              <a:t>Data Transformation is a two step process: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Data Mapping</a:t>
            </a:r>
            <a:r>
              <a:rPr lang="en-US" dirty="0"/>
              <a:t>: Assigning elements from source base to destination to capture transformations.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Code generation</a:t>
            </a:r>
            <a:r>
              <a:rPr lang="en-US" dirty="0"/>
              <a:t>: Creation of the actual transformation program.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457658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Mining Stages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Data Mining</a:t>
            </a:r>
            <a:r>
              <a:rPr lang="en-US" dirty="0"/>
              <a:t>: Data mining is defined as clever techniques that are applied to extract patterns potentially useful.</a:t>
            </a:r>
          </a:p>
          <a:p>
            <a:endParaRPr lang="en-US" dirty="0"/>
          </a:p>
          <a:p>
            <a:pPr lvl="1"/>
            <a:r>
              <a:rPr lang="en-US" dirty="0"/>
              <a:t>Transforms task relevant data into </a:t>
            </a:r>
            <a:r>
              <a:rPr lang="en-US" dirty="0">
                <a:solidFill>
                  <a:srgbClr val="FFFF00"/>
                </a:solidFill>
              </a:rPr>
              <a:t>patterns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Decides purpose of model using </a:t>
            </a:r>
            <a:r>
              <a:rPr lang="en-US" dirty="0">
                <a:solidFill>
                  <a:srgbClr val="FFFF00"/>
                </a:solidFill>
              </a:rPr>
              <a:t>classification</a:t>
            </a:r>
            <a:r>
              <a:rPr lang="en-US" dirty="0"/>
              <a:t> or </a:t>
            </a:r>
            <a:r>
              <a:rPr lang="en-US" dirty="0">
                <a:solidFill>
                  <a:srgbClr val="FFFF00"/>
                </a:solidFill>
              </a:rPr>
              <a:t>characterization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004671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Mining Stages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Pattern Evaluation</a:t>
            </a:r>
            <a:r>
              <a:rPr lang="en-US" dirty="0"/>
              <a:t>: Pattern Evaluation is defined as  identifying strictly increasing patterns representing knowledge based on given measures.</a:t>
            </a:r>
          </a:p>
          <a:p>
            <a:endParaRPr lang="en-US" dirty="0"/>
          </a:p>
          <a:p>
            <a:pPr lvl="1"/>
            <a:r>
              <a:rPr lang="en-US" dirty="0"/>
              <a:t>Find </a:t>
            </a:r>
            <a:r>
              <a:rPr lang="en-US" dirty="0">
                <a:solidFill>
                  <a:srgbClr val="FFFF00"/>
                </a:solidFill>
              </a:rPr>
              <a:t>interestingness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score</a:t>
            </a:r>
            <a:r>
              <a:rPr lang="en-US" dirty="0"/>
              <a:t> of each pattern.</a:t>
            </a:r>
          </a:p>
          <a:p>
            <a:pPr lvl="1"/>
            <a:r>
              <a:rPr lang="en-US" dirty="0"/>
              <a:t>Uses </a:t>
            </a:r>
            <a:r>
              <a:rPr lang="en-US" dirty="0">
                <a:solidFill>
                  <a:srgbClr val="FFFF00"/>
                </a:solidFill>
              </a:rPr>
              <a:t>summarization</a:t>
            </a:r>
            <a:r>
              <a:rPr lang="en-US" dirty="0"/>
              <a:t> and </a:t>
            </a:r>
            <a:r>
              <a:rPr lang="en-US" dirty="0">
                <a:solidFill>
                  <a:srgbClr val="FFFF00"/>
                </a:solidFill>
              </a:rPr>
              <a:t>Visualization</a:t>
            </a:r>
            <a:r>
              <a:rPr lang="en-US" dirty="0"/>
              <a:t> to make data understandable by user.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609115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Mining Stages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Knowledge representation</a:t>
            </a:r>
            <a:r>
              <a:rPr lang="en-US" dirty="0"/>
              <a:t>: Knowledge representation is defined as technique which utilizes visualization tools to represent data mining results.</a:t>
            </a:r>
          </a:p>
          <a:p>
            <a:endParaRPr lang="en-US" dirty="0"/>
          </a:p>
          <a:p>
            <a:pPr lvl="1"/>
            <a:r>
              <a:rPr lang="en-US" dirty="0"/>
              <a:t>Generate </a:t>
            </a:r>
            <a:r>
              <a:rPr lang="en-US" dirty="0">
                <a:solidFill>
                  <a:srgbClr val="FFFF00"/>
                </a:solidFill>
              </a:rPr>
              <a:t>reports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Generate </a:t>
            </a:r>
            <a:r>
              <a:rPr lang="en-US" dirty="0">
                <a:solidFill>
                  <a:srgbClr val="FFFF00"/>
                </a:solidFill>
              </a:rPr>
              <a:t>tables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Generate </a:t>
            </a:r>
            <a:r>
              <a:rPr lang="en-US" dirty="0">
                <a:solidFill>
                  <a:srgbClr val="FFFF00"/>
                </a:solidFill>
              </a:rPr>
              <a:t>discriminant rules, classification rules, characterization rules</a:t>
            </a:r>
            <a:r>
              <a:rPr lang="en-US" dirty="0"/>
              <a:t>, etc.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610639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A52F-0834-4406-8A0B-D97426655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Data mining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BCAD1-7DDE-47A0-A8AF-5A324A2A9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</a:t>
            </a:r>
            <a:r>
              <a:rPr lang="en-US"/>
              <a:t>popular applications</a:t>
            </a:r>
          </a:p>
          <a:p>
            <a:r>
              <a:rPr lang="en-US" dirty="0"/>
              <a:t>Business Intelligence</a:t>
            </a:r>
          </a:p>
          <a:p>
            <a:r>
              <a:rPr lang="en-US" dirty="0"/>
              <a:t>Web Search Engines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FF361-6700-4EAC-832E-88DBB24D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92937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Mining:- Concepts and Applications</a:t>
            </a:r>
          </a:p>
          <a:p>
            <a:r>
              <a:rPr lang="en-US" dirty="0"/>
              <a:t>Data Mining Models</a:t>
            </a:r>
          </a:p>
          <a:p>
            <a:r>
              <a:rPr lang="en-US" dirty="0"/>
              <a:t>Data Mining Stages</a:t>
            </a:r>
          </a:p>
          <a:p>
            <a:r>
              <a:rPr lang="en-US" dirty="0">
                <a:solidFill>
                  <a:srgbClr val="FFFF00"/>
                </a:solidFill>
              </a:rPr>
              <a:t>Data Warehousing (DWH) </a:t>
            </a:r>
          </a:p>
          <a:p>
            <a:r>
              <a:rPr lang="en-US" dirty="0"/>
              <a:t>On-Line Analytical Processing (OLAP)</a:t>
            </a:r>
          </a:p>
          <a:p>
            <a:r>
              <a:rPr lang="en-US" dirty="0"/>
              <a:t>Need for Data Warehousing</a:t>
            </a:r>
          </a:p>
          <a:p>
            <a:r>
              <a:rPr lang="en-US" dirty="0"/>
              <a:t>Challenges, Application of Data Mining Principles</a:t>
            </a:r>
          </a:p>
          <a:p>
            <a:r>
              <a:rPr lang="en-US" dirty="0"/>
              <a:t> OLTP Vs </a:t>
            </a:r>
            <a:r>
              <a:rPr lang="en-IN" dirty="0"/>
              <a:t>DWH</a:t>
            </a:r>
          </a:p>
          <a:p>
            <a:r>
              <a:rPr lang="en-IN" dirty="0"/>
              <a:t>Applications of DWH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493082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5922" name="Object 2"/>
          <p:cNvGraphicFramePr>
            <a:graphicFrameLocks noChangeAspect="1"/>
          </p:cNvGraphicFramePr>
          <p:nvPr/>
        </p:nvGraphicFramePr>
        <p:xfrm>
          <a:off x="3486153" y="3028954"/>
          <a:ext cx="1966913" cy="1697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Clip" r:id="rId4" imgW="3946320" imgH="3970080" progId="MS_ClipArt_Gallery.2">
                  <p:embed/>
                </p:oleObj>
              </mc:Choice>
              <mc:Fallback>
                <p:oleObj name="Clip" r:id="rId4" imgW="3946320" imgH="3970080" progId="MS_ClipArt_Gallery.2">
                  <p:embed/>
                  <p:pic>
                    <p:nvPicPr>
                      <p:cNvPr id="11059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153" y="3028954"/>
                        <a:ext cx="1966913" cy="16978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05923" name="Group 3"/>
          <p:cNvGrpSpPr>
            <a:grpSpLocks/>
          </p:cNvGrpSpPr>
          <p:nvPr/>
        </p:nvGrpSpPr>
        <p:grpSpPr bwMode="auto">
          <a:xfrm>
            <a:off x="3429001" y="2057401"/>
            <a:ext cx="2210937" cy="1067991"/>
            <a:chOff x="1920" y="1008"/>
            <a:chExt cx="1545" cy="897"/>
          </a:xfrm>
          <a:solidFill>
            <a:schemeClr val="accent1"/>
          </a:solidFill>
        </p:grpSpPr>
        <p:sp>
          <p:nvSpPr>
            <p:cNvPr id="1105924" name="Oval 4"/>
            <p:cNvSpPr>
              <a:spLocks noChangeArrowheads="1"/>
            </p:cNvSpPr>
            <p:nvPr/>
          </p:nvSpPr>
          <p:spPr bwMode="auto">
            <a:xfrm>
              <a:off x="1920" y="1008"/>
              <a:ext cx="1545" cy="68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sz="1350" dirty="0">
                  <a:latin typeface="Tahoma" panose="020B0604030504040204" pitchFamily="34" charset="0"/>
                </a:rPr>
                <a:t>Which are our</a:t>
              </a:r>
              <a:br>
                <a:rPr lang="en-US" altLang="en-US" sz="1350" dirty="0">
                  <a:latin typeface="Tahoma" panose="020B0604030504040204" pitchFamily="34" charset="0"/>
                </a:rPr>
              </a:br>
              <a:r>
                <a:rPr lang="en-US" altLang="en-US" sz="1350" dirty="0">
                  <a:latin typeface="Tahoma" panose="020B0604030504040204" pitchFamily="34" charset="0"/>
                </a:rPr>
                <a:t> lowest/highest margin </a:t>
              </a:r>
              <a:br>
                <a:rPr lang="en-US" altLang="en-US" sz="1350" dirty="0">
                  <a:latin typeface="Tahoma" panose="020B0604030504040204" pitchFamily="34" charset="0"/>
                </a:rPr>
              </a:br>
              <a:r>
                <a:rPr lang="en-US" altLang="en-US" sz="1350" dirty="0">
                  <a:latin typeface="Tahoma" panose="020B0604030504040204" pitchFamily="34" charset="0"/>
                </a:rPr>
                <a:t>customers ?</a:t>
              </a:r>
              <a:endParaRPr lang="en-US" altLang="en-US" sz="1050" dirty="0"/>
            </a:p>
          </p:txBody>
        </p:sp>
        <p:sp>
          <p:nvSpPr>
            <p:cNvPr id="1105925" name="Line 5"/>
            <p:cNvSpPr>
              <a:spLocks noChangeShapeType="1"/>
            </p:cNvSpPr>
            <p:nvPr/>
          </p:nvSpPr>
          <p:spPr bwMode="auto">
            <a:xfrm>
              <a:off x="2688" y="1680"/>
              <a:ext cx="0" cy="225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</p:grpSp>
      <p:grpSp>
        <p:nvGrpSpPr>
          <p:cNvPr id="1105926" name="Group 6"/>
          <p:cNvGrpSpPr>
            <a:grpSpLocks/>
          </p:cNvGrpSpPr>
          <p:nvPr/>
        </p:nvGrpSpPr>
        <p:grpSpPr bwMode="auto">
          <a:xfrm>
            <a:off x="5257803" y="2571750"/>
            <a:ext cx="2551510" cy="1085850"/>
            <a:chOff x="3456" y="1440"/>
            <a:chExt cx="2143" cy="912"/>
          </a:xfrm>
        </p:grpSpPr>
        <p:sp>
          <p:nvSpPr>
            <p:cNvPr id="1105927" name="Oval 7"/>
            <p:cNvSpPr>
              <a:spLocks noChangeArrowheads="1"/>
            </p:cNvSpPr>
            <p:nvPr/>
          </p:nvSpPr>
          <p:spPr bwMode="auto">
            <a:xfrm>
              <a:off x="3600" y="1440"/>
              <a:ext cx="1999" cy="9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sz="1350" dirty="0">
                  <a:latin typeface="Tahoma" panose="020B0604030504040204" pitchFamily="34" charset="0"/>
                </a:rPr>
                <a:t>Who are my customers </a:t>
              </a:r>
              <a:br>
                <a:rPr lang="en-US" altLang="en-US" sz="1350" dirty="0">
                  <a:latin typeface="Tahoma" panose="020B0604030504040204" pitchFamily="34" charset="0"/>
                </a:rPr>
              </a:br>
              <a:r>
                <a:rPr lang="en-US" altLang="en-US" sz="1350" dirty="0">
                  <a:latin typeface="Tahoma" panose="020B0604030504040204" pitchFamily="34" charset="0"/>
                </a:rPr>
                <a:t>and what products </a:t>
              </a:r>
              <a:br>
                <a:rPr lang="en-US" altLang="en-US" sz="1350" dirty="0">
                  <a:latin typeface="Tahoma" panose="020B0604030504040204" pitchFamily="34" charset="0"/>
                </a:rPr>
              </a:br>
              <a:r>
                <a:rPr lang="en-US" altLang="en-US" sz="1350" dirty="0">
                  <a:latin typeface="Tahoma" panose="020B0604030504040204" pitchFamily="34" charset="0"/>
                </a:rPr>
                <a:t>are they buying?</a:t>
              </a:r>
              <a:endParaRPr lang="en-US" altLang="en-US" sz="1050" dirty="0"/>
            </a:p>
          </p:txBody>
        </p:sp>
        <p:sp>
          <p:nvSpPr>
            <p:cNvPr id="1105928" name="Line 8"/>
            <p:cNvSpPr>
              <a:spLocks noChangeShapeType="1"/>
            </p:cNvSpPr>
            <p:nvPr/>
          </p:nvSpPr>
          <p:spPr bwMode="auto">
            <a:xfrm flipH="1">
              <a:off x="3456" y="2112"/>
              <a:ext cx="25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</p:grpSp>
      <p:grpSp>
        <p:nvGrpSpPr>
          <p:cNvPr id="1105929" name="Group 9"/>
          <p:cNvGrpSpPr>
            <a:grpSpLocks/>
          </p:cNvGrpSpPr>
          <p:nvPr/>
        </p:nvGrpSpPr>
        <p:grpSpPr bwMode="auto">
          <a:xfrm>
            <a:off x="5143503" y="4057653"/>
            <a:ext cx="2665810" cy="929879"/>
            <a:chOff x="3360" y="2688"/>
            <a:chExt cx="2239" cy="781"/>
          </a:xfrm>
        </p:grpSpPr>
        <p:sp>
          <p:nvSpPr>
            <p:cNvPr id="1105930" name="Oval 10"/>
            <p:cNvSpPr>
              <a:spLocks noChangeArrowheads="1"/>
            </p:cNvSpPr>
            <p:nvPr/>
          </p:nvSpPr>
          <p:spPr bwMode="auto">
            <a:xfrm>
              <a:off x="3840" y="2688"/>
              <a:ext cx="1759" cy="7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sz="1350" dirty="0">
                  <a:latin typeface="Tahoma" panose="020B0604030504040204" pitchFamily="34" charset="0"/>
                </a:rPr>
                <a:t>Which customers</a:t>
              </a:r>
              <a:br>
                <a:rPr lang="en-US" altLang="en-US" sz="1350" dirty="0">
                  <a:latin typeface="Tahoma" panose="020B0604030504040204" pitchFamily="34" charset="0"/>
                </a:rPr>
              </a:br>
              <a:r>
                <a:rPr lang="en-US" altLang="en-US" sz="1350" dirty="0">
                  <a:latin typeface="Tahoma" panose="020B0604030504040204" pitchFamily="34" charset="0"/>
                </a:rPr>
                <a:t> are most likely to go </a:t>
              </a:r>
              <a:br>
                <a:rPr lang="en-US" altLang="en-US" sz="1350" dirty="0">
                  <a:latin typeface="Tahoma" panose="020B0604030504040204" pitchFamily="34" charset="0"/>
                </a:rPr>
              </a:br>
              <a:r>
                <a:rPr lang="en-US" altLang="en-US" sz="1350" dirty="0">
                  <a:latin typeface="Tahoma" panose="020B0604030504040204" pitchFamily="34" charset="0"/>
                </a:rPr>
                <a:t>to the competition ?</a:t>
              </a:r>
              <a:r>
                <a:rPr lang="en-US" altLang="en-US" sz="1050" dirty="0"/>
                <a:t> </a:t>
              </a:r>
            </a:p>
          </p:txBody>
        </p:sp>
        <p:sp>
          <p:nvSpPr>
            <p:cNvPr id="1105931" name="Line 11"/>
            <p:cNvSpPr>
              <a:spLocks noChangeShapeType="1"/>
            </p:cNvSpPr>
            <p:nvPr/>
          </p:nvSpPr>
          <p:spPr bwMode="auto">
            <a:xfrm flipH="1" flipV="1">
              <a:off x="3360" y="3024"/>
              <a:ext cx="48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</p:grpSp>
      <p:grpSp>
        <p:nvGrpSpPr>
          <p:cNvPr id="1105932" name="Group 12"/>
          <p:cNvGrpSpPr>
            <a:grpSpLocks/>
          </p:cNvGrpSpPr>
          <p:nvPr/>
        </p:nvGrpSpPr>
        <p:grpSpPr bwMode="auto">
          <a:xfrm>
            <a:off x="3486152" y="4629150"/>
            <a:ext cx="2153841" cy="1257300"/>
            <a:chOff x="1968" y="3168"/>
            <a:chExt cx="1809" cy="1056"/>
          </a:xfrm>
        </p:grpSpPr>
        <p:sp>
          <p:nvSpPr>
            <p:cNvPr id="1105933" name="Oval 13"/>
            <p:cNvSpPr>
              <a:spLocks noChangeArrowheads="1"/>
            </p:cNvSpPr>
            <p:nvPr/>
          </p:nvSpPr>
          <p:spPr bwMode="auto">
            <a:xfrm>
              <a:off x="1968" y="3360"/>
              <a:ext cx="1809" cy="86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sz="1350" dirty="0">
                  <a:latin typeface="Tahoma" panose="020B0604030504040204" pitchFamily="34" charset="0"/>
                </a:rPr>
                <a:t>What impact will </a:t>
              </a:r>
              <a:br>
                <a:rPr lang="en-US" altLang="en-US" sz="1350" dirty="0">
                  <a:latin typeface="Tahoma" panose="020B0604030504040204" pitchFamily="34" charset="0"/>
                </a:rPr>
              </a:br>
              <a:r>
                <a:rPr lang="en-US" altLang="en-US" sz="1350" dirty="0">
                  <a:latin typeface="Tahoma" panose="020B0604030504040204" pitchFamily="34" charset="0"/>
                </a:rPr>
                <a:t>new products/services </a:t>
              </a:r>
            </a:p>
            <a:p>
              <a:pPr algn="ctr"/>
              <a:r>
                <a:rPr lang="en-US" altLang="en-US" sz="1350" dirty="0">
                  <a:latin typeface="Tahoma" panose="020B0604030504040204" pitchFamily="34" charset="0"/>
                </a:rPr>
                <a:t>have on revenue </a:t>
              </a:r>
              <a:br>
                <a:rPr lang="en-US" altLang="en-US" sz="1350" dirty="0">
                  <a:latin typeface="Tahoma" panose="020B0604030504040204" pitchFamily="34" charset="0"/>
                </a:rPr>
              </a:br>
              <a:r>
                <a:rPr lang="en-US" altLang="en-US" sz="1350" dirty="0">
                  <a:latin typeface="Tahoma" panose="020B0604030504040204" pitchFamily="34" charset="0"/>
                </a:rPr>
                <a:t>and margins?</a:t>
              </a:r>
              <a:endParaRPr lang="en-US" altLang="en-US" sz="1050" dirty="0"/>
            </a:p>
          </p:txBody>
        </p:sp>
        <p:sp>
          <p:nvSpPr>
            <p:cNvPr id="1105934" name="Line 14"/>
            <p:cNvSpPr>
              <a:spLocks noChangeShapeType="1"/>
            </p:cNvSpPr>
            <p:nvPr/>
          </p:nvSpPr>
          <p:spPr bwMode="auto">
            <a:xfrm flipV="1">
              <a:off x="2784" y="316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</p:grpSp>
      <p:grpSp>
        <p:nvGrpSpPr>
          <p:cNvPr id="1105935" name="Group 15"/>
          <p:cNvGrpSpPr>
            <a:grpSpLocks/>
          </p:cNvGrpSpPr>
          <p:nvPr/>
        </p:nvGrpSpPr>
        <p:grpSpPr bwMode="auto">
          <a:xfrm>
            <a:off x="484585" y="4000502"/>
            <a:ext cx="2855432" cy="1088231"/>
            <a:chOff x="96" y="2592"/>
            <a:chExt cx="2005" cy="914"/>
          </a:xfrm>
        </p:grpSpPr>
        <p:sp>
          <p:nvSpPr>
            <p:cNvPr id="1105936" name="Oval 16"/>
            <p:cNvSpPr>
              <a:spLocks noChangeArrowheads="1"/>
            </p:cNvSpPr>
            <p:nvPr/>
          </p:nvSpPr>
          <p:spPr bwMode="auto">
            <a:xfrm>
              <a:off x="96" y="2592"/>
              <a:ext cx="1619" cy="9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sz="1350" dirty="0">
                  <a:latin typeface="Tahoma" panose="020B0604030504040204" pitchFamily="34" charset="0"/>
                </a:rPr>
                <a:t>What product prom-</a:t>
              </a:r>
              <a:br>
                <a:rPr lang="en-US" altLang="en-US" sz="1350" dirty="0">
                  <a:latin typeface="Tahoma" panose="020B0604030504040204" pitchFamily="34" charset="0"/>
                </a:rPr>
              </a:br>
              <a:r>
                <a:rPr lang="en-US" altLang="en-US" sz="1350" dirty="0">
                  <a:latin typeface="Tahoma" panose="020B0604030504040204" pitchFamily="34" charset="0"/>
                </a:rPr>
                <a:t>-</a:t>
              </a:r>
              <a:r>
                <a:rPr lang="en-US" altLang="en-US" sz="1350" dirty="0" err="1">
                  <a:latin typeface="Tahoma" panose="020B0604030504040204" pitchFamily="34" charset="0"/>
                </a:rPr>
                <a:t>otions</a:t>
              </a:r>
              <a:r>
                <a:rPr lang="en-US" altLang="en-US" sz="1350" dirty="0">
                  <a:latin typeface="Tahoma" panose="020B0604030504040204" pitchFamily="34" charset="0"/>
                </a:rPr>
                <a:t> have the biggest </a:t>
              </a:r>
              <a:br>
                <a:rPr lang="en-US" altLang="en-US" sz="1350" dirty="0">
                  <a:latin typeface="Tahoma" panose="020B0604030504040204" pitchFamily="34" charset="0"/>
                </a:rPr>
              </a:br>
              <a:r>
                <a:rPr lang="en-US" altLang="en-US" sz="1350" dirty="0">
                  <a:latin typeface="Tahoma" panose="020B0604030504040204" pitchFamily="34" charset="0"/>
                </a:rPr>
                <a:t>impact on revenue?</a:t>
              </a:r>
              <a:endParaRPr lang="en-US" altLang="en-US" sz="1050" dirty="0"/>
            </a:p>
          </p:txBody>
        </p:sp>
        <p:sp>
          <p:nvSpPr>
            <p:cNvPr id="1105937" name="Line 17"/>
            <p:cNvSpPr>
              <a:spLocks noChangeShapeType="1"/>
            </p:cNvSpPr>
            <p:nvPr/>
          </p:nvSpPr>
          <p:spPr bwMode="auto">
            <a:xfrm flipV="1">
              <a:off x="1746" y="3024"/>
              <a:ext cx="3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</p:grpSp>
      <p:grpSp>
        <p:nvGrpSpPr>
          <p:cNvPr id="1105938" name="Group 18"/>
          <p:cNvGrpSpPr>
            <a:grpSpLocks/>
          </p:cNvGrpSpPr>
          <p:nvPr/>
        </p:nvGrpSpPr>
        <p:grpSpPr bwMode="auto">
          <a:xfrm>
            <a:off x="1218064" y="2914654"/>
            <a:ext cx="2382387" cy="897731"/>
            <a:chOff x="288" y="1728"/>
            <a:chExt cx="1776" cy="754"/>
          </a:xfrm>
        </p:grpSpPr>
        <p:sp>
          <p:nvSpPr>
            <p:cNvPr id="1105939" name="Oval 19"/>
            <p:cNvSpPr>
              <a:spLocks noChangeArrowheads="1"/>
            </p:cNvSpPr>
            <p:nvPr/>
          </p:nvSpPr>
          <p:spPr bwMode="auto">
            <a:xfrm>
              <a:off x="288" y="1728"/>
              <a:ext cx="1536" cy="7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sz="1350" dirty="0">
                  <a:latin typeface="Tahoma" panose="020B0604030504040204" pitchFamily="34" charset="0"/>
                </a:rPr>
                <a:t>What is the most </a:t>
              </a:r>
              <a:br>
                <a:rPr lang="en-US" altLang="en-US" sz="1350" dirty="0">
                  <a:latin typeface="Tahoma" panose="020B0604030504040204" pitchFamily="34" charset="0"/>
                </a:rPr>
              </a:br>
              <a:r>
                <a:rPr lang="en-US" altLang="en-US" sz="1350" dirty="0">
                  <a:latin typeface="Tahoma" panose="020B0604030504040204" pitchFamily="34" charset="0"/>
                </a:rPr>
                <a:t>effective distribution </a:t>
              </a:r>
              <a:br>
                <a:rPr lang="en-US" altLang="en-US" sz="1350" dirty="0">
                  <a:latin typeface="Tahoma" panose="020B0604030504040204" pitchFamily="34" charset="0"/>
                </a:rPr>
              </a:br>
              <a:r>
                <a:rPr lang="en-US" altLang="en-US" sz="1350" dirty="0">
                  <a:latin typeface="Tahoma" panose="020B0604030504040204" pitchFamily="34" charset="0"/>
                </a:rPr>
                <a:t>channel?</a:t>
              </a:r>
              <a:endParaRPr lang="en-US" altLang="en-US" sz="1050" dirty="0"/>
            </a:p>
          </p:txBody>
        </p:sp>
        <p:sp>
          <p:nvSpPr>
            <p:cNvPr id="1105940" name="Line 20"/>
            <p:cNvSpPr>
              <a:spLocks noChangeShapeType="1"/>
            </p:cNvSpPr>
            <p:nvPr/>
          </p:nvSpPr>
          <p:spPr bwMode="auto">
            <a:xfrm>
              <a:off x="1824" y="2160"/>
              <a:ext cx="24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</p:grpSp>
      <p:sp>
        <p:nvSpPr>
          <p:cNvPr id="1105941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00"/>
              <a:t>A producer wants to know….</a:t>
            </a: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8261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Mining:- Concepts and Applications</a:t>
            </a:r>
          </a:p>
          <a:p>
            <a:r>
              <a:rPr lang="en-US" dirty="0"/>
              <a:t>Data Mining Stages</a:t>
            </a:r>
          </a:p>
          <a:p>
            <a:r>
              <a:rPr lang="en-US" dirty="0"/>
              <a:t>Data Mining Models</a:t>
            </a:r>
          </a:p>
          <a:p>
            <a:r>
              <a:rPr lang="en-US" dirty="0"/>
              <a:t>Data Warehousing (DWH) </a:t>
            </a:r>
          </a:p>
          <a:p>
            <a:r>
              <a:rPr lang="en-US" dirty="0"/>
              <a:t>On-Line Analytical Processing (OLAP)</a:t>
            </a:r>
          </a:p>
          <a:p>
            <a:r>
              <a:rPr lang="en-US" dirty="0"/>
              <a:t>Need for Data Warehousing</a:t>
            </a:r>
          </a:p>
          <a:p>
            <a:r>
              <a:rPr lang="en-US" dirty="0"/>
              <a:t>Challenges, Application of Data Mining Principles</a:t>
            </a:r>
          </a:p>
          <a:p>
            <a:r>
              <a:rPr lang="en-US" dirty="0"/>
              <a:t> OLTP Vs </a:t>
            </a:r>
            <a:r>
              <a:rPr lang="en-IN" dirty="0"/>
              <a:t>DWH</a:t>
            </a:r>
          </a:p>
          <a:p>
            <a:r>
              <a:rPr lang="en-IN" dirty="0"/>
              <a:t>Applications of DWH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46127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Need for Data Warehouse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2"/>
          <a:stretch/>
        </p:blipFill>
        <p:spPr>
          <a:xfrm>
            <a:off x="665922" y="1943102"/>
            <a:ext cx="5764696" cy="378327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829722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Data Warehouse</a:t>
            </a:r>
            <a:r>
              <a:rPr lang="en-IN" dirty="0">
                <a:latin typeface="Akshar Unicode" panose="00000400000000000000" pitchFamily="2" charset="0"/>
                <a:cs typeface="Akshar Unicode" panose="00000400000000000000" pitchFamily="2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3" y="1943102"/>
            <a:ext cx="7748481" cy="4485407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dirty="0"/>
              <a:t>Defined in many different ways, but not rigorously.</a:t>
            </a:r>
          </a:p>
          <a:p>
            <a:pPr lvl="1">
              <a:lnSpc>
                <a:spcPct val="140000"/>
              </a:lnSpc>
            </a:pPr>
            <a:r>
              <a:rPr lang="en-US" sz="1500" dirty="0"/>
              <a:t>A decision support database that is maintained </a:t>
            </a:r>
            <a:r>
              <a:rPr lang="en-US" sz="1500" b="1" dirty="0"/>
              <a:t>separately</a:t>
            </a:r>
            <a:r>
              <a:rPr lang="en-US" sz="1500" dirty="0">
                <a:solidFill>
                  <a:schemeClr val="hlink"/>
                </a:solidFill>
              </a:rPr>
              <a:t> </a:t>
            </a:r>
            <a:r>
              <a:rPr lang="en-US" sz="1500" dirty="0"/>
              <a:t>from the organization’s operational database</a:t>
            </a:r>
          </a:p>
          <a:p>
            <a:pPr lvl="1">
              <a:lnSpc>
                <a:spcPct val="140000"/>
              </a:lnSpc>
            </a:pPr>
            <a:r>
              <a:rPr lang="en-US" sz="1500" dirty="0"/>
              <a:t>Support </a:t>
            </a:r>
            <a:r>
              <a:rPr lang="en-US" sz="1500" b="1" dirty="0"/>
              <a:t>information processing </a:t>
            </a:r>
            <a:r>
              <a:rPr lang="en-US" sz="1500" dirty="0"/>
              <a:t>by providing a solid platform of consolidated, historical data for analysis.</a:t>
            </a:r>
          </a:p>
          <a:p>
            <a:pPr algn="just">
              <a:lnSpc>
                <a:spcPct val="140000"/>
              </a:lnSpc>
            </a:pPr>
            <a:r>
              <a:rPr lang="en-US" dirty="0"/>
              <a:t>“A data warehouse is a </a:t>
            </a:r>
            <a:r>
              <a:rPr lang="en-US" u="sng" dirty="0"/>
              <a:t>subject-oriented</a:t>
            </a:r>
            <a:r>
              <a:rPr lang="en-US" dirty="0"/>
              <a:t>,</a:t>
            </a:r>
            <a:r>
              <a:rPr lang="en-US" u="sng" dirty="0"/>
              <a:t> integrated</a:t>
            </a:r>
            <a:r>
              <a:rPr lang="en-US" dirty="0"/>
              <a:t>, </a:t>
            </a:r>
            <a:r>
              <a:rPr lang="en-US" u="sng" dirty="0"/>
              <a:t>time-variant</a:t>
            </a:r>
            <a:r>
              <a:rPr lang="en-US" dirty="0"/>
              <a:t>, and </a:t>
            </a:r>
            <a:r>
              <a:rPr lang="en-US" u="sng" dirty="0"/>
              <a:t>nonvolatile</a:t>
            </a:r>
            <a:r>
              <a:rPr lang="en-US" dirty="0"/>
              <a:t> collection of data in support of management’s decision-making process.”</a:t>
            </a:r>
          </a:p>
          <a:p>
            <a:pPr>
              <a:lnSpc>
                <a:spcPct val="140000"/>
              </a:lnSpc>
            </a:pPr>
            <a:r>
              <a:rPr lang="en-US" dirty="0"/>
              <a:t>Data warehousing:</a:t>
            </a:r>
          </a:p>
          <a:p>
            <a:pPr lvl="1">
              <a:lnSpc>
                <a:spcPct val="140000"/>
              </a:lnSpc>
            </a:pPr>
            <a:r>
              <a:rPr lang="en-US" sz="1500" dirty="0"/>
              <a:t>The process of constructing and using data warehouses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37159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8917" y="841525"/>
            <a:ext cx="7772400" cy="560555"/>
          </a:xfrm>
          <a:noFill/>
          <a:ln/>
        </p:spPr>
        <p:txBody>
          <a:bodyPr vert="horz" lIns="69056" tIns="34529" rIns="69056" bIns="34529" rtlCol="0" anchor="t">
            <a:noAutofit/>
          </a:bodyPr>
          <a:lstStyle/>
          <a:p>
            <a:r>
              <a:rPr lang="en-US" sz="2700" dirty="0"/>
              <a:t>Data Warehouse—Subject-Oriented</a:t>
            </a:r>
          </a:p>
        </p:txBody>
      </p:sp>
      <p:sp>
        <p:nvSpPr>
          <p:cNvPr id="796675" name="Rectangle 3"/>
          <p:cNvSpPr>
            <a:spLocks noGrp="1" noChangeArrowheads="1"/>
          </p:cNvSpPr>
          <p:nvPr>
            <p:ph idx="1"/>
          </p:nvPr>
        </p:nvSpPr>
        <p:spPr>
          <a:xfrm>
            <a:off x="706583" y="2000253"/>
            <a:ext cx="7684734" cy="3456385"/>
          </a:xfrm>
          <a:noFill/>
          <a:ln/>
        </p:spPr>
        <p:txBody>
          <a:bodyPr vert="horz" lIns="69056" tIns="34529" rIns="69056" bIns="34529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sz="2400" dirty="0"/>
              <a:t>Organized around major subjects, such as </a:t>
            </a:r>
            <a:r>
              <a:rPr lang="en-US" sz="2400" dirty="0">
                <a:solidFill>
                  <a:srgbClr val="FFFF00"/>
                </a:solidFill>
              </a:rPr>
              <a:t>customer, product, sales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Focusing on the modeling and analysis of data for decision makers, not on daily operations or transaction processing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Provide </a:t>
            </a:r>
            <a:r>
              <a:rPr lang="en-US" sz="2400" dirty="0">
                <a:solidFill>
                  <a:srgbClr val="FFFF00"/>
                </a:solidFill>
              </a:rPr>
              <a:t>a simple and concise </a:t>
            </a:r>
            <a:r>
              <a:rPr lang="en-US" sz="2400" dirty="0"/>
              <a:t>view around particular subject issues by </a:t>
            </a:r>
            <a:r>
              <a:rPr lang="en-US" sz="2400" dirty="0">
                <a:solidFill>
                  <a:srgbClr val="FFFF00"/>
                </a:solidFill>
              </a:rPr>
              <a:t>excluding data that are not useful in the decision support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7905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Data Warehouse—Subject-Oriented </a:t>
            </a:r>
            <a:r>
              <a:rPr lang="en-US" sz="2700" dirty="0" err="1"/>
              <a:t>Contd</a:t>
            </a:r>
            <a:r>
              <a:rPr lang="en-US" sz="2700" dirty="0"/>
              <a:t>…</a:t>
            </a:r>
            <a:endParaRPr lang="en-IN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43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76621" y="3543300"/>
            <a:ext cx="1143000" cy="685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Equity</a:t>
            </a:r>
          </a:p>
          <a:p>
            <a:r>
              <a:rPr lang="en-US" sz="1800">
                <a:solidFill>
                  <a:schemeClr val="tx1"/>
                </a:solidFill>
              </a:rPr>
              <a:t>Plans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548271" y="3886200"/>
            <a:ext cx="1257300" cy="40005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Shares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777121" y="3771900"/>
            <a:ext cx="1314450" cy="12573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Customer</a:t>
            </a:r>
          </a:p>
          <a:p>
            <a:r>
              <a:rPr lang="en-US" sz="1800">
                <a:solidFill>
                  <a:schemeClr val="tx1"/>
                </a:solidFill>
              </a:rPr>
              <a:t>financial</a:t>
            </a:r>
          </a:p>
          <a:p>
            <a:r>
              <a:rPr lang="en-US" sz="1800">
                <a:solidFill>
                  <a:schemeClr val="tx1"/>
                </a:solidFill>
              </a:rPr>
              <a:t>information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491121" y="4800600"/>
            <a:ext cx="13716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Savings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776621" y="4457700"/>
            <a:ext cx="1257300" cy="40005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Insurance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776621" y="5086350"/>
            <a:ext cx="1257300" cy="40005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Loans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233821" y="3086102"/>
            <a:ext cx="19567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</a:rPr>
              <a:t>OLTP Applications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148471" y="3143252"/>
            <a:ext cx="25601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sz="1800">
                <a:solidFill>
                  <a:schemeClr val="tx1"/>
                </a:solidFill>
              </a:rPr>
              <a:t>Data  Warehouse  Subject</a:t>
            </a:r>
          </a:p>
        </p:txBody>
      </p:sp>
    </p:spTree>
    <p:extLst>
      <p:ext uri="{BB962C8B-B14F-4D97-AF65-F5344CB8AC3E}">
        <p14:creationId xmlns:p14="http://schemas.microsoft.com/office/powerpoint/2010/main" val="1981685542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69056" tIns="34529" rIns="69056" bIns="34529" rtlCol="0" anchor="t">
            <a:noAutofit/>
          </a:bodyPr>
          <a:lstStyle/>
          <a:p>
            <a:r>
              <a:rPr lang="en-US" dirty="0"/>
              <a:t>Data Warehouse—Integrated</a:t>
            </a:r>
          </a:p>
        </p:txBody>
      </p:sp>
      <p:sp>
        <p:nvSpPr>
          <p:cNvPr id="797699" name="Rectangle 3"/>
          <p:cNvSpPr>
            <a:spLocks noGrp="1" noChangeArrowheads="1"/>
          </p:cNvSpPr>
          <p:nvPr>
            <p:ph idx="1"/>
          </p:nvPr>
        </p:nvSpPr>
        <p:spPr>
          <a:xfrm>
            <a:off x="497289" y="1943099"/>
            <a:ext cx="7894027" cy="4111337"/>
          </a:xfrm>
          <a:noFill/>
          <a:ln/>
        </p:spPr>
        <p:txBody>
          <a:bodyPr vert="horz" lIns="69056" tIns="34529" rIns="69056" bIns="34529" rtlCol="0">
            <a:noAutofit/>
          </a:bodyPr>
          <a:lstStyle/>
          <a:p>
            <a:r>
              <a:rPr lang="en-US" sz="2400" dirty="0"/>
              <a:t>Constructed by integrating multiple, heterogeneous data sources</a:t>
            </a:r>
          </a:p>
          <a:p>
            <a:pPr lvl="1"/>
            <a:r>
              <a:rPr lang="en-US" sz="2400" dirty="0"/>
              <a:t>relational databases, flat files, on-line transaction records</a:t>
            </a:r>
          </a:p>
          <a:p>
            <a:r>
              <a:rPr lang="en-US" sz="2400" dirty="0"/>
              <a:t>Data cleaning and data integration techniques are applied.</a:t>
            </a:r>
          </a:p>
          <a:p>
            <a:pPr lvl="1"/>
            <a:r>
              <a:rPr lang="en-US" sz="2400" dirty="0"/>
              <a:t>Ensure consistency in naming conventions, encoding structures, attribute measures, etc. among different data sources</a:t>
            </a:r>
          </a:p>
          <a:p>
            <a:pPr lvl="2"/>
            <a:r>
              <a:rPr lang="en-US" dirty="0"/>
              <a:t>E.g., Hotel price: currency, tax, breakfast covered, etc.</a:t>
            </a:r>
          </a:p>
          <a:p>
            <a:pPr lvl="1"/>
            <a:r>
              <a:rPr lang="en-US" sz="2400" dirty="0"/>
              <a:t>When data is moved to the warehouse, it is converted.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59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3"/>
          <p:cNvGraphicFramePr>
            <a:graphicFrameLocks noChangeAspect="1"/>
          </p:cNvGraphicFramePr>
          <p:nvPr>
            <p:extLst/>
          </p:nvPr>
        </p:nvGraphicFramePr>
        <p:xfrm>
          <a:off x="5918753" y="2571750"/>
          <a:ext cx="858441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8" name="Clip" r:id="rId3" imgW="327028" imgH="974690" progId="MS_ClipArt_Gallery.2">
                  <p:embed/>
                </p:oleObj>
              </mc:Choice>
              <mc:Fallback>
                <p:oleObj name="Clip" r:id="rId3" imgW="327028" imgH="974690" progId="MS_ClipArt_Gallery.2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753" y="2571750"/>
                        <a:ext cx="858441" cy="257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/>
          </p:nvPr>
        </p:nvGraphicFramePr>
        <p:xfrm>
          <a:off x="1575356" y="3314700"/>
          <a:ext cx="77033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9" name="Clip" r:id="rId5" imgW="327028" imgH="974690" progId="MS_ClipArt_Gallery.2">
                  <p:embed/>
                </p:oleObj>
              </mc:Choice>
              <mc:Fallback>
                <p:oleObj name="Clip" r:id="rId5" imgW="327028" imgH="974690" progId="MS_ClipArt_Gallery.2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4754" b="40588"/>
                      <a:stretch>
                        <a:fillRect/>
                      </a:stretch>
                    </p:blipFill>
                    <p:spPr bwMode="auto">
                      <a:xfrm>
                        <a:off x="1575356" y="3314700"/>
                        <a:ext cx="77033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/>
          </p:nvPr>
        </p:nvGraphicFramePr>
        <p:xfrm>
          <a:off x="1575356" y="4400553"/>
          <a:ext cx="770335" cy="937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0" name="Clip" r:id="rId6" imgW="327028" imgH="974690" progId="MS_ClipArt_Gallery.2">
                  <p:embed/>
                </p:oleObj>
              </mc:Choice>
              <mc:Fallback>
                <p:oleObj name="Clip" r:id="rId6" imgW="327028" imgH="974690" progId="MS_ClipArt_Gallery.2">
                  <p:embed/>
                  <p:pic>
                    <p:nvPicPr>
                      <p:cNvPr id="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59412"/>
                      <a:stretch>
                        <a:fillRect/>
                      </a:stretch>
                    </p:blipFill>
                    <p:spPr bwMode="auto">
                      <a:xfrm>
                        <a:off x="1575356" y="4400553"/>
                        <a:ext cx="770335" cy="9370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289602" y="5314952"/>
            <a:ext cx="19567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sz="1800">
                <a:solidFill>
                  <a:schemeClr val="tx1"/>
                </a:solidFill>
              </a:rPr>
              <a:t>OLTP Applications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489753" y="2571750"/>
            <a:ext cx="1143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r>
              <a:rPr lang="en-US" sz="1350"/>
              <a:t>Savings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489753" y="3429000"/>
            <a:ext cx="1143000" cy="571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r>
              <a:rPr lang="en-US" sz="1350"/>
              <a:t>Current</a:t>
            </a:r>
          </a:p>
          <a:p>
            <a:pPr>
              <a:defRPr/>
            </a:pPr>
            <a:r>
              <a:rPr lang="en-US" sz="1350"/>
              <a:t>accounts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489753" y="4457700"/>
            <a:ext cx="1143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r>
              <a:rPr lang="en-US" sz="1350"/>
              <a:t>Loans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632753" y="2800350"/>
            <a:ext cx="21717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1350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3632753" y="3600450"/>
            <a:ext cx="21717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1350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3632753" y="4629150"/>
            <a:ext cx="21717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1350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690154" y="5372102"/>
            <a:ext cx="16945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sz="1800">
                <a:solidFill>
                  <a:schemeClr val="tx1"/>
                </a:solidFill>
              </a:rPr>
              <a:t>Data Warehouse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6606934" y="4514852"/>
            <a:ext cx="10823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sz="1800">
                <a:solidFill>
                  <a:schemeClr val="tx1"/>
                </a:solidFill>
              </a:rPr>
              <a:t>Customer</a:t>
            </a:r>
          </a:p>
        </p:txBody>
      </p:sp>
      <p:graphicFrame>
        <p:nvGraphicFramePr>
          <p:cNvPr id="18" name="Object 4"/>
          <p:cNvGraphicFramePr>
            <a:graphicFrameLocks noChangeAspect="1"/>
          </p:cNvGraphicFramePr>
          <p:nvPr>
            <p:extLst/>
          </p:nvPr>
        </p:nvGraphicFramePr>
        <p:xfrm>
          <a:off x="1575356" y="2514600"/>
          <a:ext cx="77033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1" name="Clip" r:id="rId7" imgW="327028" imgH="974690" progId="MS_ClipArt_Gallery.2">
                  <p:embed/>
                </p:oleObj>
              </mc:Choice>
              <mc:Fallback>
                <p:oleObj name="Clip" r:id="rId7" imgW="327028" imgH="974690" progId="MS_ClipArt_Gallery.2">
                  <p:embed/>
                  <p:pic>
                    <p:nvPicPr>
                      <p:cNvPr id="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75246"/>
                      <a:stretch>
                        <a:fillRect/>
                      </a:stretch>
                    </p:blipFill>
                    <p:spPr bwMode="auto">
                      <a:xfrm>
                        <a:off x="1575356" y="2514600"/>
                        <a:ext cx="77033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929811" y="549801"/>
            <a:ext cx="7053542" cy="1050398"/>
          </a:xfrm>
          <a:prstGeom prst="rect">
            <a:avLst/>
          </a:prstGeom>
          <a:noFill/>
          <a:ln/>
        </p:spPr>
        <p:txBody>
          <a:bodyPr vert="horz" lIns="69056" tIns="34529" rIns="69056" bIns="34529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700" cap="all" dirty="0">
                <a:solidFill>
                  <a:schemeClr val="bg2"/>
                </a:solidFill>
              </a:rPr>
              <a:t>Data Warehouse—Integrated </a:t>
            </a:r>
            <a:r>
              <a:rPr lang="en-US" sz="2700" cap="all" dirty="0" err="1">
                <a:solidFill>
                  <a:schemeClr val="bg2"/>
                </a:solidFill>
              </a:rPr>
              <a:t>Contd</a:t>
            </a:r>
            <a:r>
              <a:rPr lang="en-US" sz="3150" dirty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774379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69056" tIns="34529" rIns="69056" bIns="34529" rtlCol="0" anchor="t">
            <a:noAutofit/>
          </a:bodyPr>
          <a:lstStyle/>
          <a:p>
            <a:r>
              <a:rPr lang="en-US"/>
              <a:t>Data Warehouse—Time Variant</a:t>
            </a:r>
          </a:p>
        </p:txBody>
      </p:sp>
      <p:sp>
        <p:nvSpPr>
          <p:cNvPr id="799747" name="Rectangle 1027"/>
          <p:cNvSpPr>
            <a:spLocks noGrp="1" noChangeArrowheads="1"/>
          </p:cNvSpPr>
          <p:nvPr>
            <p:ph idx="1"/>
          </p:nvPr>
        </p:nvSpPr>
        <p:spPr>
          <a:xfrm>
            <a:off x="692727" y="1943100"/>
            <a:ext cx="7698590" cy="3931227"/>
          </a:xfrm>
          <a:noFill/>
          <a:ln/>
        </p:spPr>
        <p:txBody>
          <a:bodyPr vert="horz" lIns="69056" tIns="34529" rIns="69056" bIns="34529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The time horizon for the data warehouse is significantly longer than that of operational systems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Operational database: current value data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warehouse data: provide information from a historical perspective (e.g., past 5-10 years)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Every key structure in the data warehouse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Contains an element of time, explicitly or implicitly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But the key of operational data may or may not contain “time element”</a:t>
            </a:r>
          </a:p>
          <a:p>
            <a:pPr lvl="1">
              <a:lnSpc>
                <a:spcPct val="110000"/>
              </a:lnSpc>
            </a:pP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8547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69056" tIns="34529" rIns="69056" bIns="34529" rtlCol="0" anchor="t">
            <a:noAutofit/>
          </a:bodyPr>
          <a:lstStyle/>
          <a:p>
            <a:r>
              <a:rPr lang="en-US" dirty="0"/>
              <a:t>Data Warehouse—Nonvolatile</a:t>
            </a:r>
          </a:p>
        </p:txBody>
      </p:sp>
      <p:sp>
        <p:nvSpPr>
          <p:cNvPr id="798723" name="Rectangle 1027"/>
          <p:cNvSpPr>
            <a:spLocks noGrp="1" noChangeArrowheads="1"/>
          </p:cNvSpPr>
          <p:nvPr>
            <p:ph idx="1"/>
          </p:nvPr>
        </p:nvSpPr>
        <p:spPr>
          <a:xfrm>
            <a:off x="623455" y="1885950"/>
            <a:ext cx="7767862" cy="3657600"/>
          </a:xfrm>
          <a:noFill/>
          <a:ln/>
        </p:spPr>
        <p:txBody>
          <a:bodyPr vert="horz" lIns="69056" tIns="34529" rIns="69056" bIns="34529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FFFF00"/>
                </a:solidFill>
              </a:rPr>
              <a:t>physically separate store </a:t>
            </a:r>
            <a:r>
              <a:rPr lang="en-US" sz="2400" dirty="0"/>
              <a:t>of data transformed from the operational environment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Operational </a:t>
            </a:r>
            <a:r>
              <a:rPr lang="en-US" sz="2400" dirty="0">
                <a:solidFill>
                  <a:srgbClr val="FFFF00"/>
                </a:solidFill>
              </a:rPr>
              <a:t>update of data does not occur </a:t>
            </a:r>
            <a:r>
              <a:rPr lang="en-US" sz="2400" dirty="0"/>
              <a:t>in the data warehouse environment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Does not require transaction processing, recovery, and concurrency control mechanisms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Requires only two operations in data accessing: </a:t>
            </a:r>
          </a:p>
          <a:p>
            <a:pPr lvl="2">
              <a:lnSpc>
                <a:spcPct val="130000"/>
              </a:lnSpc>
            </a:pPr>
            <a:r>
              <a:rPr lang="en-US" sz="2400" i="1" dirty="0">
                <a:solidFill>
                  <a:srgbClr val="FFFF00"/>
                </a:solidFill>
              </a:rPr>
              <a:t>initial loading of data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rgbClr val="FFFF00"/>
                </a:solidFill>
              </a:rPr>
              <a:t>access of data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567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495839" y="3143250"/>
            <a:ext cx="742950" cy="514350"/>
          </a:xfrm>
          <a:prstGeom prst="flowChartMagneticDisk">
            <a:avLst/>
          </a:prstGeom>
          <a:solidFill>
            <a:schemeClr val="accent1"/>
          </a:solidFill>
          <a:ln w="12700" cap="sq">
            <a:noFill/>
            <a:round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410239" y="3143250"/>
            <a:ext cx="742950" cy="514350"/>
          </a:xfrm>
          <a:prstGeom prst="flowChartMagneticDisk">
            <a:avLst/>
          </a:prstGeom>
          <a:solidFill>
            <a:schemeClr val="accent1"/>
          </a:solidFill>
          <a:ln w="12700" cap="sq">
            <a:noFill/>
            <a:round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3324639" y="3143250"/>
            <a:ext cx="742950" cy="514350"/>
          </a:xfrm>
          <a:prstGeom prst="flowChartMagneticDisk">
            <a:avLst/>
          </a:prstGeom>
          <a:solidFill>
            <a:schemeClr val="accent1"/>
          </a:solidFill>
          <a:ln w="12700" cap="sq">
            <a:noFill/>
            <a:round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067839" y="3143250"/>
            <a:ext cx="914400" cy="514350"/>
          </a:xfrm>
          <a:prstGeom prst="flowChartMagneticDisk">
            <a:avLst/>
          </a:prstGeom>
          <a:solidFill>
            <a:schemeClr val="accent1"/>
          </a:solidFill>
          <a:ln w="12700" cap="sq">
            <a:noFill/>
            <a:round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610140" y="4286252"/>
            <a:ext cx="85151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sz="1800">
                <a:solidFill>
                  <a:schemeClr val="tx1"/>
                </a:solidFill>
              </a:rPr>
              <a:t>Insert 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Update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381793" y="4286252"/>
            <a:ext cx="6591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sz="180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410743" y="4286252"/>
            <a:ext cx="6591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sz="180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941133" y="2659859"/>
            <a:ext cx="12747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sz="1800">
                <a:solidFill>
                  <a:schemeClr val="tx1"/>
                </a:solidFill>
              </a:rPr>
              <a:t>Operational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884483" y="2717009"/>
            <a:ext cx="12049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sz="1800">
                <a:solidFill>
                  <a:schemeClr val="tx1"/>
                </a:solidFill>
              </a:rPr>
              <a:t>Warehouse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1895889" y="3714750"/>
            <a:ext cx="0" cy="3429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1350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2810289" y="3714750"/>
            <a:ext cx="0" cy="3429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1350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353089" y="3714750"/>
            <a:ext cx="0" cy="3429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1350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6525039" y="3657600"/>
            <a:ext cx="0" cy="4000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1350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6696489" y="3657600"/>
            <a:ext cx="0" cy="4000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1350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6353589" y="3657600"/>
            <a:ext cx="0" cy="4000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1350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3667539" y="3657600"/>
            <a:ext cx="0" cy="4000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1350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4810543" y="3429002"/>
            <a:ext cx="6591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sz="1800">
                <a:solidFill>
                  <a:schemeClr val="tx1"/>
                </a:solidFill>
              </a:rPr>
              <a:t>Load</a:t>
            </a: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4067589" y="3429000"/>
            <a:ext cx="19431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1350"/>
          </a:p>
        </p:txBody>
      </p:sp>
      <p:sp>
        <p:nvSpPr>
          <p:cNvPr id="2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1557" y="518729"/>
            <a:ext cx="7053542" cy="1050398"/>
          </a:xfrm>
          <a:noFill/>
          <a:ln/>
        </p:spPr>
        <p:txBody>
          <a:bodyPr vert="horz" lIns="69056" tIns="34529" rIns="69056" bIns="34529" rtlCol="0" anchor="t">
            <a:noAutofit/>
          </a:bodyPr>
          <a:lstStyle/>
          <a:p>
            <a:r>
              <a:rPr lang="en-US" dirty="0"/>
              <a:t>Data Warehouse—Nonvolatile </a:t>
            </a:r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447809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D0AC1-48CC-499B-B71C-EB5BF4D4B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OLAP(On Line Analytical Processing)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097E9-F730-43C2-8757-2AA89860F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OLAP Technology uses data warehouses for online analysis , providing quick responses to quires.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8E063-20D5-42D4-B08B-73E0211A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504ED6-4165-4569-AAE8-19905C0BC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14" y="2594188"/>
            <a:ext cx="7725236" cy="36724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3A9B9B-3B0F-4560-851D-D9608E5785EA}"/>
              </a:ext>
            </a:extLst>
          </p:cNvPr>
          <p:cNvSpPr txBox="1"/>
          <p:nvPr/>
        </p:nvSpPr>
        <p:spPr>
          <a:xfrm>
            <a:off x="3000652" y="6356351"/>
            <a:ext cx="283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warehousing and OLAP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579449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Data Mining?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The Explosive Growth of Data: from terabytes to petabytes</a:t>
            </a:r>
          </a:p>
          <a:p>
            <a:pPr lvl="1" algn="just"/>
            <a:r>
              <a:rPr lang="en-IN" dirty="0"/>
              <a:t>Data collection and data availability</a:t>
            </a:r>
          </a:p>
          <a:p>
            <a:pPr lvl="2" algn="just"/>
            <a:r>
              <a:rPr lang="en-IN" dirty="0"/>
              <a:t>Automated data collection tools, database systems, Web, computerized society</a:t>
            </a:r>
          </a:p>
          <a:p>
            <a:pPr lvl="1" algn="just"/>
            <a:r>
              <a:rPr lang="en-IN" dirty="0"/>
              <a:t>Major sources of abundant data</a:t>
            </a:r>
          </a:p>
          <a:p>
            <a:pPr lvl="2" algn="just"/>
            <a:r>
              <a:rPr lang="en-IN" dirty="0"/>
              <a:t>Business: Web, e-commerce, transactions, stocks, … </a:t>
            </a:r>
          </a:p>
          <a:p>
            <a:pPr lvl="2" algn="just"/>
            <a:r>
              <a:rPr lang="en-IN" dirty="0"/>
              <a:t>Science: Remote sensing, bioinformatics, scientific simulation, … </a:t>
            </a:r>
          </a:p>
          <a:p>
            <a:pPr lvl="2" algn="just"/>
            <a:r>
              <a:rPr lang="en-IN" dirty="0"/>
              <a:t>Society and everyone: news, digital cameras, YouTube   </a:t>
            </a:r>
          </a:p>
          <a:p>
            <a:pPr algn="just"/>
            <a:r>
              <a:rPr lang="en-IN" dirty="0"/>
              <a:t>We are drowning in data, but starving for knowledge! </a:t>
            </a:r>
          </a:p>
          <a:p>
            <a:pPr algn="just"/>
            <a:r>
              <a:rPr lang="en-IN" dirty="0"/>
              <a:t>“Necessity is the mother of invention”— Data mining—Automated analysis of massive data sets</a:t>
            </a:r>
          </a:p>
          <a:p>
            <a:pPr algn="just"/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655846" y="342266"/>
            <a:ext cx="1429555" cy="161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69914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OLTP vs OLAP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93" y="1440873"/>
            <a:ext cx="8487015" cy="51988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02450034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Multidimensional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5" y="2033516"/>
            <a:ext cx="4785788" cy="4435523"/>
          </a:xfrm>
        </p:spPr>
        <p:txBody>
          <a:bodyPr>
            <a:normAutofit/>
          </a:bodyPr>
          <a:lstStyle/>
          <a:p>
            <a:r>
              <a:rPr lang="en-IN" dirty="0"/>
              <a:t>Data warehouses and OLAP tools are based on a </a:t>
            </a:r>
            <a:r>
              <a:rPr lang="en-IN" b="1" i="1" dirty="0"/>
              <a:t>multidimensional data model.</a:t>
            </a:r>
          </a:p>
          <a:p>
            <a:r>
              <a:rPr lang="en-IN" dirty="0"/>
              <a:t>This model views data in the form of a </a:t>
            </a:r>
            <a:r>
              <a:rPr lang="en-IN" b="1" i="1" dirty="0"/>
              <a:t>data cube.</a:t>
            </a:r>
          </a:p>
          <a:p>
            <a:pPr lvl="1" algn="just">
              <a:lnSpc>
                <a:spcPct val="110000"/>
              </a:lnSpc>
            </a:pPr>
            <a:r>
              <a:rPr lang="en-US" dirty="0"/>
              <a:t>an n-Dimensional base cube is called a </a:t>
            </a:r>
            <a:r>
              <a:rPr lang="en-US" dirty="0">
                <a:solidFill>
                  <a:srgbClr val="FFFF66"/>
                </a:solidFill>
              </a:rPr>
              <a:t>base cuboid</a:t>
            </a:r>
            <a:r>
              <a:rPr lang="en-US" dirty="0"/>
              <a:t> </a:t>
            </a:r>
          </a:p>
          <a:p>
            <a:pPr lvl="1" algn="just">
              <a:lnSpc>
                <a:spcPct val="110000"/>
              </a:lnSpc>
            </a:pPr>
            <a:r>
              <a:rPr lang="en-US" dirty="0"/>
              <a:t>The top most 0-D cuboid, which holds the highest-level of summarization, is called the </a:t>
            </a:r>
            <a:r>
              <a:rPr lang="en-US" dirty="0">
                <a:solidFill>
                  <a:srgbClr val="FFFF66"/>
                </a:solidFill>
              </a:rPr>
              <a:t>apex cuboid</a:t>
            </a:r>
            <a:r>
              <a:rPr lang="en-US" dirty="0"/>
              <a:t>  </a:t>
            </a:r>
          </a:p>
          <a:p>
            <a:pPr lvl="1" algn="just">
              <a:lnSpc>
                <a:spcPct val="110000"/>
              </a:lnSpc>
            </a:pPr>
            <a:r>
              <a:rPr lang="en-US" dirty="0"/>
              <a:t>The lattice of cuboids forms a </a:t>
            </a:r>
            <a:r>
              <a:rPr lang="en-US" dirty="0">
                <a:solidFill>
                  <a:srgbClr val="FFFF66"/>
                </a:solidFill>
              </a:rPr>
              <a:t>data cube</a:t>
            </a:r>
          </a:p>
          <a:p>
            <a:endParaRPr lang="en-IN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643" y="2033516"/>
            <a:ext cx="3552993" cy="414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46777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981776" y="288133"/>
            <a:ext cx="6112565" cy="51435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Cube: A Lattice of Cuboids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52</a:t>
            </a:fld>
            <a:endParaRPr lang="en-US" dirty="0"/>
          </a:p>
        </p:txBody>
      </p:sp>
      <p:sp>
        <p:nvSpPr>
          <p:cNvPr id="887864" name="Text Box 56"/>
          <p:cNvSpPr txBox="1">
            <a:spLocks noChangeArrowheads="1"/>
          </p:cNvSpPr>
          <p:nvPr/>
        </p:nvSpPr>
        <p:spPr bwMode="auto">
          <a:xfrm>
            <a:off x="1245398" y="3646886"/>
            <a:ext cx="8066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200" b="1">
                <a:latin typeface="Times New Roman" panose="02020603050405020304" pitchFamily="18" charset="0"/>
                <a:ea typeface="SimSun" panose="02010600030101010101" pitchFamily="2" charset="-122"/>
              </a:rPr>
              <a:t>time,item</a:t>
            </a:r>
            <a:endParaRPr lang="en-US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87870" name="Text Box 62"/>
          <p:cNvSpPr txBox="1">
            <a:spLocks noChangeArrowheads="1"/>
          </p:cNvSpPr>
          <p:nvPr/>
        </p:nvSpPr>
        <p:spPr bwMode="auto">
          <a:xfrm>
            <a:off x="1245394" y="4561286"/>
            <a:ext cx="13676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200" b="1">
                <a:latin typeface="Times New Roman" panose="02020603050405020304" pitchFamily="18" charset="0"/>
                <a:ea typeface="SimSun" panose="02010600030101010101" pitchFamily="2" charset="-122"/>
              </a:rPr>
              <a:t>time,item,location</a:t>
            </a:r>
            <a:endParaRPr lang="en-US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87875" name="Text Box 67"/>
          <p:cNvSpPr txBox="1">
            <a:spLocks noChangeArrowheads="1"/>
          </p:cNvSpPr>
          <p:nvPr/>
        </p:nvSpPr>
        <p:spPr bwMode="auto">
          <a:xfrm>
            <a:off x="2628904" y="5314952"/>
            <a:ext cx="206017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200" b="1">
                <a:latin typeface="Times New Roman" panose="02020603050405020304" pitchFamily="18" charset="0"/>
                <a:ea typeface="SimSun" panose="02010600030101010101" pitchFamily="2" charset="-122"/>
              </a:rPr>
              <a:t>time, item, location, supplier</a:t>
            </a:r>
            <a:endParaRPr lang="en-US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pSp>
        <p:nvGrpSpPr>
          <p:cNvPr id="887881" name="Group 73"/>
          <p:cNvGrpSpPr>
            <a:grpSpLocks/>
          </p:cNvGrpSpPr>
          <p:nvPr/>
        </p:nvGrpSpPr>
        <p:grpSpPr bwMode="auto">
          <a:xfrm>
            <a:off x="1600201" y="2000253"/>
            <a:ext cx="6256736" cy="3361135"/>
            <a:chOff x="384" y="1209"/>
            <a:chExt cx="5255" cy="2823"/>
          </a:xfrm>
        </p:grpSpPr>
        <p:sp>
          <p:nvSpPr>
            <p:cNvPr id="887811" name="AutoShape 3"/>
            <p:cNvSpPr>
              <a:spLocks noChangeArrowheads="1"/>
            </p:cNvSpPr>
            <p:nvPr/>
          </p:nvSpPr>
          <p:spPr bwMode="auto">
            <a:xfrm>
              <a:off x="1872" y="1440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12" name="AutoShape 4"/>
            <p:cNvSpPr>
              <a:spLocks noChangeArrowheads="1"/>
            </p:cNvSpPr>
            <p:nvPr/>
          </p:nvSpPr>
          <p:spPr bwMode="auto">
            <a:xfrm>
              <a:off x="816" y="196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13" name="AutoShape 5"/>
            <p:cNvSpPr>
              <a:spLocks noChangeArrowheads="1"/>
            </p:cNvSpPr>
            <p:nvPr/>
          </p:nvSpPr>
          <p:spPr bwMode="auto">
            <a:xfrm>
              <a:off x="1536" y="196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14" name="AutoShape 6"/>
            <p:cNvSpPr>
              <a:spLocks noChangeArrowheads="1"/>
            </p:cNvSpPr>
            <p:nvPr/>
          </p:nvSpPr>
          <p:spPr bwMode="auto">
            <a:xfrm>
              <a:off x="2256" y="196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15" name="AutoShape 7"/>
            <p:cNvSpPr>
              <a:spLocks noChangeArrowheads="1"/>
            </p:cNvSpPr>
            <p:nvPr/>
          </p:nvSpPr>
          <p:spPr bwMode="auto">
            <a:xfrm>
              <a:off x="1728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16" name="AutoShape 8"/>
            <p:cNvSpPr>
              <a:spLocks noChangeArrowheads="1"/>
            </p:cNvSpPr>
            <p:nvPr/>
          </p:nvSpPr>
          <p:spPr bwMode="auto">
            <a:xfrm>
              <a:off x="2976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17" name="AutoShape 9"/>
            <p:cNvSpPr>
              <a:spLocks noChangeArrowheads="1"/>
            </p:cNvSpPr>
            <p:nvPr/>
          </p:nvSpPr>
          <p:spPr bwMode="auto">
            <a:xfrm>
              <a:off x="2400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18" name="AutoShape 10"/>
            <p:cNvSpPr>
              <a:spLocks noChangeArrowheads="1"/>
            </p:cNvSpPr>
            <p:nvPr/>
          </p:nvSpPr>
          <p:spPr bwMode="auto">
            <a:xfrm>
              <a:off x="1056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19" name="AutoShape 11"/>
            <p:cNvSpPr>
              <a:spLocks noChangeArrowheads="1"/>
            </p:cNvSpPr>
            <p:nvPr/>
          </p:nvSpPr>
          <p:spPr bwMode="auto">
            <a:xfrm>
              <a:off x="384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20" name="AutoShape 12"/>
            <p:cNvSpPr>
              <a:spLocks noChangeArrowheads="1"/>
            </p:cNvSpPr>
            <p:nvPr/>
          </p:nvSpPr>
          <p:spPr bwMode="auto">
            <a:xfrm>
              <a:off x="2880" y="2016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21" name="AutoShape 13"/>
            <p:cNvSpPr>
              <a:spLocks noChangeArrowheads="1"/>
            </p:cNvSpPr>
            <p:nvPr/>
          </p:nvSpPr>
          <p:spPr bwMode="auto">
            <a:xfrm>
              <a:off x="816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22" name="AutoShape 14"/>
            <p:cNvSpPr>
              <a:spLocks noChangeArrowheads="1"/>
            </p:cNvSpPr>
            <p:nvPr/>
          </p:nvSpPr>
          <p:spPr bwMode="auto">
            <a:xfrm>
              <a:off x="3552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23" name="AutoShape 15"/>
            <p:cNvSpPr>
              <a:spLocks noChangeArrowheads="1"/>
            </p:cNvSpPr>
            <p:nvPr/>
          </p:nvSpPr>
          <p:spPr bwMode="auto">
            <a:xfrm>
              <a:off x="1920" y="388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24" name="AutoShape 16"/>
            <p:cNvSpPr>
              <a:spLocks noChangeArrowheads="1"/>
            </p:cNvSpPr>
            <p:nvPr/>
          </p:nvSpPr>
          <p:spPr bwMode="auto">
            <a:xfrm>
              <a:off x="2784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25" name="AutoShape 17"/>
            <p:cNvSpPr>
              <a:spLocks noChangeArrowheads="1"/>
            </p:cNvSpPr>
            <p:nvPr/>
          </p:nvSpPr>
          <p:spPr bwMode="auto">
            <a:xfrm>
              <a:off x="2112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26" name="AutoShape 18"/>
            <p:cNvSpPr>
              <a:spLocks noChangeArrowheads="1"/>
            </p:cNvSpPr>
            <p:nvPr/>
          </p:nvSpPr>
          <p:spPr bwMode="auto">
            <a:xfrm>
              <a:off x="1440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27" name="Text Box 19"/>
            <p:cNvSpPr txBox="1">
              <a:spLocks noChangeArrowheads="1"/>
            </p:cNvSpPr>
            <p:nvPr/>
          </p:nvSpPr>
          <p:spPr bwMode="auto">
            <a:xfrm>
              <a:off x="1744" y="1209"/>
              <a:ext cx="315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500">
                  <a:latin typeface="Times New Roman" panose="02020603050405020304" pitchFamily="18" charset="0"/>
                  <a:ea typeface="SimSun" panose="02010600030101010101" pitchFamily="2" charset="-122"/>
                </a:rPr>
                <a:t>all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87828" name="Text Box 20"/>
            <p:cNvSpPr txBox="1">
              <a:spLocks noChangeArrowheads="1"/>
            </p:cNvSpPr>
            <p:nvPr/>
          </p:nvSpPr>
          <p:spPr bwMode="auto">
            <a:xfrm>
              <a:off x="758" y="1737"/>
              <a:ext cx="44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500">
                  <a:latin typeface="Times New Roman" panose="02020603050405020304" pitchFamily="18" charset="0"/>
                  <a:ea typeface="SimSun" panose="02010600030101010101" pitchFamily="2" charset="-122"/>
                </a:rPr>
                <a:t>time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87829" name="Text Box 21"/>
            <p:cNvSpPr txBox="1">
              <a:spLocks noChangeArrowheads="1"/>
            </p:cNvSpPr>
            <p:nvPr/>
          </p:nvSpPr>
          <p:spPr bwMode="auto">
            <a:xfrm>
              <a:off x="1478" y="1737"/>
              <a:ext cx="44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500">
                  <a:latin typeface="Times New Roman" panose="02020603050405020304" pitchFamily="18" charset="0"/>
                  <a:ea typeface="SimSun" panose="02010600030101010101" pitchFamily="2" charset="-122"/>
                </a:rPr>
                <a:t>item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87830" name="Text Box 22"/>
            <p:cNvSpPr txBox="1">
              <a:spLocks noChangeArrowheads="1"/>
            </p:cNvSpPr>
            <p:nvPr/>
          </p:nvSpPr>
          <p:spPr bwMode="auto">
            <a:xfrm>
              <a:off x="2198" y="1737"/>
              <a:ext cx="673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500">
                  <a:latin typeface="Times New Roman" panose="02020603050405020304" pitchFamily="18" charset="0"/>
                  <a:ea typeface="SimSun" panose="02010600030101010101" pitchFamily="2" charset="-122"/>
                </a:rPr>
                <a:t>location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87831" name="Text Box 23"/>
            <p:cNvSpPr txBox="1">
              <a:spLocks noChangeArrowheads="1"/>
            </p:cNvSpPr>
            <p:nvPr/>
          </p:nvSpPr>
          <p:spPr bwMode="auto">
            <a:xfrm>
              <a:off x="2918" y="1737"/>
              <a:ext cx="675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500">
                  <a:latin typeface="Times New Roman" panose="02020603050405020304" pitchFamily="18" charset="0"/>
                  <a:ea typeface="SimSun" panose="02010600030101010101" pitchFamily="2" charset="-122"/>
                </a:rPr>
                <a:t>supplier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87832" name="Line 24"/>
            <p:cNvSpPr>
              <a:spLocks noChangeShapeType="1"/>
            </p:cNvSpPr>
            <p:nvPr/>
          </p:nvSpPr>
          <p:spPr bwMode="auto">
            <a:xfrm flipH="1">
              <a:off x="864" y="1488"/>
              <a:ext cx="105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33" name="Line 25"/>
            <p:cNvSpPr>
              <a:spLocks noChangeShapeType="1"/>
            </p:cNvSpPr>
            <p:nvPr/>
          </p:nvSpPr>
          <p:spPr bwMode="auto">
            <a:xfrm flipH="1">
              <a:off x="1632" y="1488"/>
              <a:ext cx="28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34" name="Line 26"/>
            <p:cNvSpPr>
              <a:spLocks noChangeShapeType="1"/>
            </p:cNvSpPr>
            <p:nvPr/>
          </p:nvSpPr>
          <p:spPr bwMode="auto">
            <a:xfrm>
              <a:off x="1920" y="1488"/>
              <a:ext cx="38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35" name="Line 27"/>
            <p:cNvSpPr>
              <a:spLocks noChangeShapeType="1"/>
            </p:cNvSpPr>
            <p:nvPr/>
          </p:nvSpPr>
          <p:spPr bwMode="auto">
            <a:xfrm>
              <a:off x="1920" y="1488"/>
              <a:ext cx="105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36" name="Line 28"/>
            <p:cNvSpPr>
              <a:spLocks noChangeShapeType="1"/>
            </p:cNvSpPr>
            <p:nvPr/>
          </p:nvSpPr>
          <p:spPr bwMode="auto">
            <a:xfrm flipH="1">
              <a:off x="432" y="2016"/>
              <a:ext cx="43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37" name="Line 29"/>
            <p:cNvSpPr>
              <a:spLocks noChangeShapeType="1"/>
            </p:cNvSpPr>
            <p:nvPr/>
          </p:nvSpPr>
          <p:spPr bwMode="auto">
            <a:xfrm>
              <a:off x="864" y="2016"/>
              <a:ext cx="24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38" name="Line 30"/>
            <p:cNvSpPr>
              <a:spLocks noChangeShapeType="1"/>
            </p:cNvSpPr>
            <p:nvPr/>
          </p:nvSpPr>
          <p:spPr bwMode="auto">
            <a:xfrm>
              <a:off x="864" y="2016"/>
              <a:ext cx="91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39" name="Line 31"/>
            <p:cNvSpPr>
              <a:spLocks noChangeShapeType="1"/>
            </p:cNvSpPr>
            <p:nvPr/>
          </p:nvSpPr>
          <p:spPr bwMode="auto">
            <a:xfrm flipH="1">
              <a:off x="432" y="2016"/>
              <a:ext cx="120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40" name="Line 32"/>
            <p:cNvSpPr>
              <a:spLocks noChangeShapeType="1"/>
            </p:cNvSpPr>
            <p:nvPr/>
          </p:nvSpPr>
          <p:spPr bwMode="auto">
            <a:xfrm>
              <a:off x="1632" y="2016"/>
              <a:ext cx="81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41" name="Line 33"/>
            <p:cNvSpPr>
              <a:spLocks noChangeShapeType="1"/>
            </p:cNvSpPr>
            <p:nvPr/>
          </p:nvSpPr>
          <p:spPr bwMode="auto">
            <a:xfrm>
              <a:off x="1632" y="2016"/>
              <a:ext cx="13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42" name="Line 34"/>
            <p:cNvSpPr>
              <a:spLocks noChangeShapeType="1"/>
            </p:cNvSpPr>
            <p:nvPr/>
          </p:nvSpPr>
          <p:spPr bwMode="auto">
            <a:xfrm>
              <a:off x="2304" y="2016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43" name="Line 35"/>
            <p:cNvSpPr>
              <a:spLocks noChangeShapeType="1"/>
            </p:cNvSpPr>
            <p:nvPr/>
          </p:nvSpPr>
          <p:spPr bwMode="auto">
            <a:xfrm>
              <a:off x="2304" y="2016"/>
              <a:ext cx="129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44" name="Line 36"/>
            <p:cNvSpPr>
              <a:spLocks noChangeShapeType="1"/>
            </p:cNvSpPr>
            <p:nvPr/>
          </p:nvSpPr>
          <p:spPr bwMode="auto">
            <a:xfrm flipH="1">
              <a:off x="1104" y="2016"/>
              <a:ext cx="120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45" name="Line 37"/>
            <p:cNvSpPr>
              <a:spLocks noChangeShapeType="1"/>
            </p:cNvSpPr>
            <p:nvPr/>
          </p:nvSpPr>
          <p:spPr bwMode="auto">
            <a:xfrm flipH="1">
              <a:off x="1776" y="2064"/>
              <a:ext cx="120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46" name="Line 38"/>
            <p:cNvSpPr>
              <a:spLocks noChangeShapeType="1"/>
            </p:cNvSpPr>
            <p:nvPr/>
          </p:nvSpPr>
          <p:spPr bwMode="auto">
            <a:xfrm>
              <a:off x="2976" y="2064"/>
              <a:ext cx="4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47" name="Line 39"/>
            <p:cNvSpPr>
              <a:spLocks noChangeShapeType="1"/>
            </p:cNvSpPr>
            <p:nvPr/>
          </p:nvSpPr>
          <p:spPr bwMode="auto">
            <a:xfrm>
              <a:off x="2976" y="2064"/>
              <a:ext cx="62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48" name="Line 40"/>
            <p:cNvSpPr>
              <a:spLocks noChangeShapeType="1"/>
            </p:cNvSpPr>
            <p:nvPr/>
          </p:nvSpPr>
          <p:spPr bwMode="auto">
            <a:xfrm>
              <a:off x="432" y="2640"/>
              <a:ext cx="43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49" name="Line 41"/>
            <p:cNvSpPr>
              <a:spLocks noChangeShapeType="1"/>
            </p:cNvSpPr>
            <p:nvPr/>
          </p:nvSpPr>
          <p:spPr bwMode="auto">
            <a:xfrm>
              <a:off x="432" y="2640"/>
              <a:ext cx="105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50" name="Line 42"/>
            <p:cNvSpPr>
              <a:spLocks noChangeShapeType="1"/>
            </p:cNvSpPr>
            <p:nvPr/>
          </p:nvSpPr>
          <p:spPr bwMode="auto">
            <a:xfrm flipH="1">
              <a:off x="864" y="2640"/>
              <a:ext cx="24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51" name="Line 43"/>
            <p:cNvSpPr>
              <a:spLocks noChangeShapeType="1"/>
            </p:cNvSpPr>
            <p:nvPr/>
          </p:nvSpPr>
          <p:spPr bwMode="auto">
            <a:xfrm>
              <a:off x="1104" y="2640"/>
              <a:ext cx="105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52" name="Line 44"/>
            <p:cNvSpPr>
              <a:spLocks noChangeShapeType="1"/>
            </p:cNvSpPr>
            <p:nvPr/>
          </p:nvSpPr>
          <p:spPr bwMode="auto">
            <a:xfrm flipH="1">
              <a:off x="1488" y="2640"/>
              <a:ext cx="28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53" name="Line 45"/>
            <p:cNvSpPr>
              <a:spLocks noChangeShapeType="1"/>
            </p:cNvSpPr>
            <p:nvPr/>
          </p:nvSpPr>
          <p:spPr bwMode="auto">
            <a:xfrm>
              <a:off x="1776" y="2640"/>
              <a:ext cx="38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54" name="Line 46"/>
            <p:cNvSpPr>
              <a:spLocks noChangeShapeType="1"/>
            </p:cNvSpPr>
            <p:nvPr/>
          </p:nvSpPr>
          <p:spPr bwMode="auto">
            <a:xfrm flipH="1">
              <a:off x="864" y="2640"/>
              <a:ext cx="1584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55" name="Line 47"/>
            <p:cNvSpPr>
              <a:spLocks noChangeShapeType="1"/>
            </p:cNvSpPr>
            <p:nvPr/>
          </p:nvSpPr>
          <p:spPr bwMode="auto">
            <a:xfrm>
              <a:off x="2448" y="2640"/>
              <a:ext cx="38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56" name="Line 48"/>
            <p:cNvSpPr>
              <a:spLocks noChangeShapeType="1"/>
            </p:cNvSpPr>
            <p:nvPr/>
          </p:nvSpPr>
          <p:spPr bwMode="auto">
            <a:xfrm flipH="1">
              <a:off x="1488" y="2640"/>
              <a:ext cx="153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57" name="Line 49"/>
            <p:cNvSpPr>
              <a:spLocks noChangeShapeType="1"/>
            </p:cNvSpPr>
            <p:nvPr/>
          </p:nvSpPr>
          <p:spPr bwMode="auto">
            <a:xfrm flipH="1">
              <a:off x="2832" y="2640"/>
              <a:ext cx="19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58" name="Line 50"/>
            <p:cNvSpPr>
              <a:spLocks noChangeShapeType="1"/>
            </p:cNvSpPr>
            <p:nvPr/>
          </p:nvSpPr>
          <p:spPr bwMode="auto">
            <a:xfrm flipH="1">
              <a:off x="2832" y="2640"/>
              <a:ext cx="76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59" name="Line 51"/>
            <p:cNvSpPr>
              <a:spLocks noChangeShapeType="1"/>
            </p:cNvSpPr>
            <p:nvPr/>
          </p:nvSpPr>
          <p:spPr bwMode="auto">
            <a:xfrm flipH="1">
              <a:off x="2160" y="2640"/>
              <a:ext cx="144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60" name="Line 52"/>
            <p:cNvSpPr>
              <a:spLocks noChangeShapeType="1"/>
            </p:cNvSpPr>
            <p:nvPr/>
          </p:nvSpPr>
          <p:spPr bwMode="auto">
            <a:xfrm>
              <a:off x="864" y="3360"/>
              <a:ext cx="110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61" name="Line 53"/>
            <p:cNvSpPr>
              <a:spLocks noChangeShapeType="1"/>
            </p:cNvSpPr>
            <p:nvPr/>
          </p:nvSpPr>
          <p:spPr bwMode="auto">
            <a:xfrm>
              <a:off x="1488" y="3312"/>
              <a:ext cx="52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62" name="Line 54"/>
            <p:cNvSpPr>
              <a:spLocks noChangeShapeType="1"/>
            </p:cNvSpPr>
            <p:nvPr/>
          </p:nvSpPr>
          <p:spPr bwMode="auto">
            <a:xfrm flipH="1">
              <a:off x="2016" y="331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63" name="Line 55"/>
            <p:cNvSpPr>
              <a:spLocks noChangeShapeType="1"/>
            </p:cNvSpPr>
            <p:nvPr/>
          </p:nvSpPr>
          <p:spPr bwMode="auto">
            <a:xfrm flipH="1">
              <a:off x="1968" y="3360"/>
              <a:ext cx="86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887865" name="Text Box 57"/>
            <p:cNvSpPr txBox="1">
              <a:spLocks noChangeArrowheads="1"/>
            </p:cNvSpPr>
            <p:nvPr/>
          </p:nvSpPr>
          <p:spPr bwMode="auto">
            <a:xfrm>
              <a:off x="806" y="2343"/>
              <a:ext cx="87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latin typeface="Times New Roman" panose="02020603050405020304" pitchFamily="18" charset="0"/>
                  <a:ea typeface="SimSun" panose="02010600030101010101" pitchFamily="2" charset="-122"/>
                </a:rPr>
                <a:t>time,location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87866" name="Text Box 58"/>
            <p:cNvSpPr txBox="1">
              <a:spLocks noChangeArrowheads="1"/>
            </p:cNvSpPr>
            <p:nvPr/>
          </p:nvSpPr>
          <p:spPr bwMode="auto">
            <a:xfrm>
              <a:off x="1430" y="2679"/>
              <a:ext cx="8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latin typeface="Times New Roman" panose="02020603050405020304" pitchFamily="18" charset="0"/>
                  <a:ea typeface="SimSun" panose="02010600030101010101" pitchFamily="2" charset="-122"/>
                </a:rPr>
                <a:t>time,supplier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87867" name="Text Box 59"/>
            <p:cNvSpPr txBox="1">
              <a:spLocks noChangeArrowheads="1"/>
            </p:cNvSpPr>
            <p:nvPr/>
          </p:nvSpPr>
          <p:spPr bwMode="auto">
            <a:xfrm>
              <a:off x="2102" y="2343"/>
              <a:ext cx="87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latin typeface="Times New Roman" panose="02020603050405020304" pitchFamily="18" charset="0"/>
                  <a:ea typeface="SimSun" panose="02010600030101010101" pitchFamily="2" charset="-122"/>
                </a:rPr>
                <a:t>item,location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87868" name="Text Box 60"/>
            <p:cNvSpPr txBox="1">
              <a:spLocks noChangeArrowheads="1"/>
            </p:cNvSpPr>
            <p:nvPr/>
          </p:nvSpPr>
          <p:spPr bwMode="auto">
            <a:xfrm>
              <a:off x="2678" y="2727"/>
              <a:ext cx="8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latin typeface="Times New Roman" panose="02020603050405020304" pitchFamily="18" charset="0"/>
                  <a:ea typeface="SimSun" panose="02010600030101010101" pitchFamily="2" charset="-122"/>
                </a:rPr>
                <a:t>item,supplier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87869" name="Text Box 61"/>
            <p:cNvSpPr txBox="1">
              <a:spLocks noChangeArrowheads="1"/>
            </p:cNvSpPr>
            <p:nvPr/>
          </p:nvSpPr>
          <p:spPr bwMode="auto">
            <a:xfrm>
              <a:off x="3398" y="2343"/>
              <a:ext cx="107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latin typeface="Times New Roman" panose="02020603050405020304" pitchFamily="18" charset="0"/>
                  <a:ea typeface="SimSun" panose="02010600030101010101" pitchFamily="2" charset="-122"/>
                </a:rPr>
                <a:t>location,supplier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87871" name="Text Box 63"/>
            <p:cNvSpPr txBox="1">
              <a:spLocks noChangeArrowheads="1"/>
            </p:cNvSpPr>
            <p:nvPr/>
          </p:nvSpPr>
          <p:spPr bwMode="auto">
            <a:xfrm>
              <a:off x="1046" y="3463"/>
              <a:ext cx="103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050" b="1">
                  <a:latin typeface="Times New Roman" panose="02020603050405020304" pitchFamily="18" charset="0"/>
                  <a:ea typeface="SimSun" panose="02010600030101010101" pitchFamily="2" charset="-122"/>
                </a:rPr>
                <a:t>time,item,supplier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87872" name="Text Box 64"/>
            <p:cNvSpPr txBox="1">
              <a:spLocks noChangeArrowheads="1"/>
            </p:cNvSpPr>
            <p:nvPr/>
          </p:nvSpPr>
          <p:spPr bwMode="auto">
            <a:xfrm>
              <a:off x="1728" y="3024"/>
              <a:ext cx="12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050" b="1">
                  <a:latin typeface="Times New Roman" panose="02020603050405020304" pitchFamily="18" charset="0"/>
                  <a:ea typeface="SimSun" panose="02010600030101010101" pitchFamily="2" charset="-122"/>
                </a:rPr>
                <a:t>time,location,supplier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87874" name="Text Box 66"/>
            <p:cNvSpPr txBox="1">
              <a:spLocks noChangeArrowheads="1"/>
            </p:cNvSpPr>
            <p:nvPr/>
          </p:nvSpPr>
          <p:spPr bwMode="auto">
            <a:xfrm>
              <a:off x="2486" y="3447"/>
              <a:ext cx="1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latin typeface="Times New Roman" panose="02020603050405020304" pitchFamily="18" charset="0"/>
                  <a:ea typeface="SimSun" panose="02010600030101010101" pitchFamily="2" charset="-122"/>
                </a:rPr>
                <a:t>item,location,supplier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87876" name="Text Box 68"/>
            <p:cNvSpPr txBox="1">
              <a:spLocks noChangeArrowheads="1"/>
            </p:cNvSpPr>
            <p:nvPr/>
          </p:nvSpPr>
          <p:spPr bwMode="auto">
            <a:xfrm>
              <a:off x="4320" y="1296"/>
              <a:ext cx="129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500">
                  <a:latin typeface="Times New Roman" panose="02020603050405020304" pitchFamily="18" charset="0"/>
                  <a:ea typeface="SimSun" panose="02010600030101010101" pitchFamily="2" charset="-122"/>
                </a:rPr>
                <a:t>0-</a:t>
              </a:r>
              <a:r>
                <a:rPr lang="en-US" altLang="zh-CN" sz="1500">
                  <a:latin typeface="Times New Roman" panose="02020603050405020304" pitchFamily="18" charset="0"/>
                  <a:ea typeface="SimSun" panose="02010600030101010101" pitchFamily="2" charset="-122"/>
                </a:rPr>
                <a:t>D(apex) cuboid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87877" name="Text Box 69"/>
            <p:cNvSpPr txBox="1">
              <a:spLocks noChangeArrowheads="1"/>
            </p:cNvSpPr>
            <p:nvPr/>
          </p:nvSpPr>
          <p:spPr bwMode="auto">
            <a:xfrm>
              <a:off x="4310" y="1881"/>
              <a:ext cx="94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500">
                  <a:latin typeface="Times New Roman" panose="02020603050405020304" pitchFamily="18" charset="0"/>
                  <a:ea typeface="SimSun" panose="02010600030101010101" pitchFamily="2" charset="-122"/>
                </a:rPr>
                <a:t>1-</a:t>
              </a:r>
              <a:r>
                <a:rPr lang="en-US" altLang="zh-CN" sz="1500">
                  <a:latin typeface="Times New Roman" panose="02020603050405020304" pitchFamily="18" charset="0"/>
                  <a:ea typeface="SimSun" panose="02010600030101010101" pitchFamily="2" charset="-122"/>
                </a:rPr>
                <a:t>D cuboids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87878" name="Text Box 70"/>
            <p:cNvSpPr txBox="1">
              <a:spLocks noChangeArrowheads="1"/>
            </p:cNvSpPr>
            <p:nvPr/>
          </p:nvSpPr>
          <p:spPr bwMode="auto">
            <a:xfrm>
              <a:off x="4310" y="2553"/>
              <a:ext cx="94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500">
                  <a:latin typeface="Times New Roman" panose="02020603050405020304" pitchFamily="18" charset="0"/>
                  <a:ea typeface="SimSun" panose="02010600030101010101" pitchFamily="2" charset="-122"/>
                </a:rPr>
                <a:t>2-</a:t>
              </a:r>
              <a:r>
                <a:rPr lang="en-US" altLang="zh-CN" sz="1500">
                  <a:latin typeface="Times New Roman" panose="02020603050405020304" pitchFamily="18" charset="0"/>
                  <a:ea typeface="SimSun" panose="02010600030101010101" pitchFamily="2" charset="-122"/>
                </a:rPr>
                <a:t>D cuboids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87879" name="Text Box 71"/>
            <p:cNvSpPr txBox="1">
              <a:spLocks noChangeArrowheads="1"/>
            </p:cNvSpPr>
            <p:nvPr/>
          </p:nvSpPr>
          <p:spPr bwMode="auto">
            <a:xfrm>
              <a:off x="4310" y="3129"/>
              <a:ext cx="94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500">
                  <a:latin typeface="Times New Roman" panose="02020603050405020304" pitchFamily="18" charset="0"/>
                  <a:ea typeface="SimSun" panose="02010600030101010101" pitchFamily="2" charset="-122"/>
                </a:rPr>
                <a:t>3-</a:t>
              </a:r>
              <a:r>
                <a:rPr lang="en-US" altLang="zh-CN" sz="1500">
                  <a:latin typeface="Times New Roman" panose="02020603050405020304" pitchFamily="18" charset="0"/>
                  <a:ea typeface="SimSun" panose="02010600030101010101" pitchFamily="2" charset="-122"/>
                </a:rPr>
                <a:t>D cuboids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87880" name="Text Box 72"/>
            <p:cNvSpPr txBox="1">
              <a:spLocks noChangeArrowheads="1"/>
            </p:cNvSpPr>
            <p:nvPr/>
          </p:nvSpPr>
          <p:spPr bwMode="auto">
            <a:xfrm>
              <a:off x="4358" y="3705"/>
              <a:ext cx="1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500">
                  <a:latin typeface="Times New Roman" panose="02020603050405020304" pitchFamily="18" charset="0"/>
                  <a:ea typeface="SimSun" panose="02010600030101010101" pitchFamily="2" charset="-122"/>
                </a:rPr>
                <a:t>4-</a:t>
              </a:r>
              <a:r>
                <a:rPr lang="en-US" altLang="zh-CN" sz="1500">
                  <a:latin typeface="Times New Roman" panose="02020603050405020304" pitchFamily="18" charset="0"/>
                  <a:ea typeface="SimSun" panose="02010600030101010101" pitchFamily="2" charset="-122"/>
                </a:rPr>
                <a:t>D(base) cuboid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23969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What is a data cube </a:t>
            </a:r>
            <a:r>
              <a:rPr lang="en-IN" i="1" dirty="0">
                <a:latin typeface="Akshar Unicode" panose="00000400000000000000" pitchFamily="2" charset="0"/>
                <a:cs typeface="Akshar Unicode" panose="00000400000000000000" pitchFamily="2" charset="0"/>
              </a:rPr>
              <a:t>?</a:t>
            </a:r>
            <a:endParaRPr lang="en-IN" dirty="0">
              <a:latin typeface="Akshar Unicode" panose="00000400000000000000" pitchFamily="2" charset="0"/>
              <a:cs typeface="Akshar Unicode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413" y="2384977"/>
            <a:ext cx="3183870" cy="3146611"/>
          </a:xfrm>
        </p:spPr>
        <p:txBody>
          <a:bodyPr/>
          <a:lstStyle/>
          <a:p>
            <a:r>
              <a:rPr lang="en-IN" dirty="0"/>
              <a:t>A data cube allows data to be modelled and viewed in multiple dimensions. </a:t>
            </a:r>
          </a:p>
          <a:p>
            <a:r>
              <a:rPr lang="en-IN" dirty="0"/>
              <a:t>It is defined by </a:t>
            </a:r>
            <a:r>
              <a:rPr lang="en-IN" b="1" dirty="0"/>
              <a:t>dimensions</a:t>
            </a:r>
            <a:r>
              <a:rPr lang="en-IN" dirty="0"/>
              <a:t> and </a:t>
            </a:r>
            <a:r>
              <a:rPr lang="en-IN" b="1" dirty="0"/>
              <a:t>facts</a:t>
            </a:r>
            <a:r>
              <a:rPr lang="en-IN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400" y="1652246"/>
            <a:ext cx="4957300" cy="461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26798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dirty="0"/>
              <a:t>From Tables and Spreadsheets to Data Cubes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56" y="2314576"/>
            <a:ext cx="7045898" cy="361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68092"/>
      </p:ext>
    </p:extLst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From Tables and Spreadsheets to Data Cubes </a:t>
            </a:r>
            <a:r>
              <a:rPr lang="en-US" sz="3000" dirty="0" err="1"/>
              <a:t>Contd</a:t>
            </a:r>
            <a:r>
              <a:rPr lang="en-US" sz="3000" dirty="0"/>
              <a:t>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84" y="2582932"/>
            <a:ext cx="8002754" cy="340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76838"/>
      </p:ext>
    </p:extLst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dirty="0"/>
              <a:t>From Tables and Spreadsheets to Data Cubes </a:t>
            </a:r>
            <a:r>
              <a:rPr lang="en-US" sz="3300" dirty="0" err="1"/>
              <a:t>Contd</a:t>
            </a:r>
            <a:r>
              <a:rPr lang="en-US" sz="3300" dirty="0"/>
              <a:t>….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492" y="2002436"/>
            <a:ext cx="5828241" cy="460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86981"/>
      </p:ext>
    </p:extLst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34888"/>
          </a:xfrm>
        </p:spPr>
        <p:txBody>
          <a:bodyPr/>
          <a:lstStyle/>
          <a:p>
            <a:r>
              <a:rPr lang="en-IN" sz="2400" b="1" dirty="0"/>
              <a:t>Stars, Snowflakes, and Fact Constellations:</a:t>
            </a:r>
            <a:br>
              <a:rPr lang="en-IN" sz="2400" b="1" dirty="0"/>
            </a:br>
            <a:r>
              <a:rPr lang="en-IN" sz="2400" b="1" dirty="0"/>
              <a:t>Schemas for Multidimensional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794" y="1684222"/>
            <a:ext cx="7906607" cy="4238489"/>
          </a:xfrm>
        </p:spPr>
        <p:txBody>
          <a:bodyPr>
            <a:noAutofit/>
          </a:bodyPr>
          <a:lstStyle/>
          <a:p>
            <a:pPr marL="457189" indent="-457189">
              <a:lnSpc>
                <a:spcPct val="130000"/>
              </a:lnSpc>
              <a:spcBef>
                <a:spcPct val="10000"/>
              </a:spcBef>
            </a:pPr>
            <a:r>
              <a:rPr lang="en-US" dirty="0">
                <a:solidFill>
                  <a:srgbClr val="FFFF66"/>
                </a:solidFill>
              </a:rPr>
              <a:t>Star schema</a:t>
            </a:r>
            <a:r>
              <a:rPr lang="en-US" dirty="0"/>
              <a:t> </a:t>
            </a:r>
          </a:p>
          <a:p>
            <a:pPr marL="742931" lvl="1" indent="-400040" algn="just">
              <a:lnSpc>
                <a:spcPct val="130000"/>
              </a:lnSpc>
              <a:spcBef>
                <a:spcPct val="10000"/>
              </a:spcBef>
            </a:pPr>
            <a:r>
              <a:rPr lang="en-US" sz="2000" dirty="0"/>
              <a:t>A fact table in the middle connected to a set of dimension tables</a:t>
            </a:r>
            <a:r>
              <a:rPr lang="en-US" sz="2000" dirty="0">
                <a:solidFill>
                  <a:srgbClr val="006666"/>
                </a:solidFill>
              </a:rPr>
              <a:t> </a:t>
            </a:r>
          </a:p>
          <a:p>
            <a:pPr marL="457189" indent="-457189" algn="just">
              <a:lnSpc>
                <a:spcPct val="130000"/>
              </a:lnSpc>
              <a:spcBef>
                <a:spcPct val="10000"/>
              </a:spcBef>
            </a:pPr>
            <a:r>
              <a:rPr lang="en-US" dirty="0">
                <a:solidFill>
                  <a:srgbClr val="FFFF66"/>
                </a:solidFill>
              </a:rPr>
              <a:t>Snowflake schema</a:t>
            </a:r>
            <a:endParaRPr lang="en-US" dirty="0"/>
          </a:p>
          <a:p>
            <a:pPr marL="742931" lvl="1" indent="-400040" algn="just">
              <a:lnSpc>
                <a:spcPct val="130000"/>
              </a:lnSpc>
              <a:spcBef>
                <a:spcPct val="10000"/>
              </a:spcBef>
            </a:pPr>
            <a:r>
              <a:rPr lang="en-US" sz="2000" dirty="0"/>
              <a:t>A refinement of star schema where some dimensional hierarchy is normalized into a set of smaller dimension tables, forming a shape similar to snowflake</a:t>
            </a:r>
          </a:p>
          <a:p>
            <a:pPr marL="457189" indent="-457189" algn="just">
              <a:lnSpc>
                <a:spcPct val="130000"/>
              </a:lnSpc>
              <a:spcBef>
                <a:spcPct val="10000"/>
              </a:spcBef>
            </a:pPr>
            <a:r>
              <a:rPr lang="en-US" dirty="0">
                <a:solidFill>
                  <a:srgbClr val="FFFF66"/>
                </a:solidFill>
              </a:rPr>
              <a:t>Fact constellations</a:t>
            </a:r>
            <a:r>
              <a:rPr lang="en-US" dirty="0"/>
              <a:t>  </a:t>
            </a:r>
          </a:p>
          <a:p>
            <a:pPr marL="742931" lvl="1" indent="-400040" algn="just">
              <a:lnSpc>
                <a:spcPct val="130000"/>
              </a:lnSpc>
              <a:spcBef>
                <a:spcPct val="10000"/>
              </a:spcBef>
            </a:pPr>
            <a:r>
              <a:rPr lang="en-US" sz="2000" dirty="0"/>
              <a:t>Multiple fact tables share dimension tables, viewed as a collection of stars, therefore called </a:t>
            </a:r>
            <a:r>
              <a:rPr lang="en-US" sz="2000" dirty="0">
                <a:solidFill>
                  <a:schemeClr val="folHlink"/>
                </a:solidFill>
              </a:rPr>
              <a:t>galaxy schema</a:t>
            </a:r>
            <a:r>
              <a:rPr lang="en-US" sz="2000" dirty="0"/>
              <a:t> or fact constellation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041639"/>
      </p:ext>
    </p:extLst>
  </p:cSld>
  <p:clrMapOvr>
    <a:masterClrMapping/>
  </p:clrMapOvr>
  <p:transition spd="slow">
    <p:push dir="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48249"/>
          </a:xfrm>
        </p:spPr>
        <p:txBody>
          <a:bodyPr/>
          <a:lstStyle/>
          <a:p>
            <a:r>
              <a:rPr lang="en-IN" dirty="0"/>
              <a:t>Star Schema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58</a:t>
            </a:fld>
            <a:endParaRPr lang="en-US" dirty="0"/>
          </a:p>
        </p:txBody>
      </p:sp>
      <p:sp>
        <p:nvSpPr>
          <p:cNvPr id="30" name="AutoShape 2"/>
          <p:cNvSpPr>
            <a:spLocks noChangeArrowheads="1"/>
          </p:cNvSpPr>
          <p:nvPr/>
        </p:nvSpPr>
        <p:spPr bwMode="auto">
          <a:xfrm>
            <a:off x="3727745" y="5199307"/>
            <a:ext cx="1565672" cy="32504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1800">
                <a:solidFill>
                  <a:schemeClr val="tx1"/>
                </a:solidFill>
                <a:latin typeface="Arial" panose="020B0604020202020204" pitchFamily="34" charset="0"/>
              </a:rPr>
              <a:t>Avg_sales</a:t>
            </a:r>
            <a:endParaRPr 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1" name="AutoShape 3"/>
          <p:cNvSpPr>
            <a:spLocks noChangeArrowheads="1"/>
          </p:cNvSpPr>
          <p:nvPr/>
        </p:nvSpPr>
        <p:spPr bwMode="auto">
          <a:xfrm>
            <a:off x="3727745" y="4875457"/>
            <a:ext cx="1565672" cy="32504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1800">
                <a:solidFill>
                  <a:schemeClr val="tx1"/>
                </a:solidFill>
                <a:latin typeface="Arial" panose="020B0604020202020204" pitchFamily="34" charset="0"/>
              </a:rPr>
              <a:t>Euros_sold</a:t>
            </a:r>
            <a:endParaRPr 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2" name="AutoShape 4"/>
          <p:cNvSpPr>
            <a:spLocks noChangeArrowheads="1"/>
          </p:cNvSpPr>
          <p:nvPr/>
        </p:nvSpPr>
        <p:spPr bwMode="auto">
          <a:xfrm>
            <a:off x="3727745" y="4551607"/>
            <a:ext cx="1565672" cy="32504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1800">
                <a:solidFill>
                  <a:schemeClr val="tx1"/>
                </a:solidFill>
                <a:latin typeface="Arial" panose="020B0604020202020204" pitchFamily="34" charset="0"/>
              </a:rPr>
              <a:t>Unit_sold</a:t>
            </a:r>
            <a:endParaRPr 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3" name="AutoShape 5"/>
          <p:cNvSpPr>
            <a:spLocks noChangeArrowheads="1"/>
          </p:cNvSpPr>
          <p:nvPr/>
        </p:nvSpPr>
        <p:spPr bwMode="auto">
          <a:xfrm>
            <a:off x="3727745" y="4227757"/>
            <a:ext cx="1565672" cy="32504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1800">
                <a:solidFill>
                  <a:schemeClr val="tx1"/>
                </a:solidFill>
                <a:latin typeface="Arial" panose="020B0604020202020204" pitchFamily="34" charset="0"/>
              </a:rPr>
              <a:t>Location_key</a:t>
            </a:r>
            <a:endParaRPr 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1310186" y="4490886"/>
            <a:ext cx="1409102" cy="900729"/>
          </a:xfrm>
          <a:prstGeom prst="rect">
            <a:avLst/>
          </a:prstGeom>
          <a:solidFill>
            <a:srgbClr val="CCEC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ECFF"/>
            </a:extrusionClr>
            <a:contourClr>
              <a:srgbClr val="CCECFF"/>
            </a:contourClr>
          </a:sp3d>
        </p:spPr>
        <p:txBody>
          <a:bodyPr wrap="square" lIns="69056" tIns="34529" rIns="69056" bIns="34529">
            <a:spAutoFit/>
            <a:flatTx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sz="1800">
                <a:solidFill>
                  <a:schemeClr val="tx1"/>
                </a:solidFill>
              </a:rPr>
              <a:t>branch_key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branch_name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branch_type</a:t>
            </a:r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938351" y="1914352"/>
            <a:ext cx="1780936" cy="1731726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8000"/>
            </a:extrusionClr>
            <a:contourClr>
              <a:srgbClr val="008000"/>
            </a:contourClr>
          </a:sp3d>
        </p:spPr>
        <p:txBody>
          <a:bodyPr wrap="none" lIns="69056" tIns="34529" rIns="69056" bIns="34529">
            <a:spAutoFit/>
            <a:flatTx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sz="1800">
                <a:solidFill>
                  <a:schemeClr val="tx1"/>
                </a:solidFill>
              </a:rPr>
              <a:t>time_key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day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day_of_the_week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month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quarter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year</a:t>
            </a:r>
          </a:p>
        </p:txBody>
      </p:sp>
      <p:sp>
        <p:nvSpPr>
          <p:cNvPr id="36" name="Rectangle 9"/>
          <p:cNvSpPr>
            <a:spLocks noChangeArrowheads="1"/>
          </p:cNvSpPr>
          <p:nvPr/>
        </p:nvSpPr>
        <p:spPr bwMode="auto">
          <a:xfrm>
            <a:off x="6036366" y="4432545"/>
            <a:ext cx="1870704" cy="1454727"/>
          </a:xfrm>
          <a:prstGeom prst="rect">
            <a:avLst/>
          </a:prstGeom>
          <a:solidFill>
            <a:srgbClr val="CC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0000"/>
            </a:extrusionClr>
            <a:contourClr>
              <a:srgbClr val="CC0000"/>
            </a:contourClr>
          </a:sp3d>
        </p:spPr>
        <p:txBody>
          <a:bodyPr wrap="none" lIns="69056" tIns="34529" rIns="69056" bIns="34529">
            <a:spAutoFit/>
            <a:flatTx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sz="1800">
                <a:solidFill>
                  <a:schemeClr val="tx1"/>
                </a:solidFill>
              </a:rPr>
              <a:t>location_key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street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city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province_or_street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2470245" y="5654125"/>
            <a:ext cx="1070570" cy="346731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</p:spPr>
        <p:txBody>
          <a:bodyPr wrap="square" lIns="69056" tIns="34529" rIns="69056" bIns="34529">
            <a:spAutoFit/>
            <a:flatTx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Measures</a:t>
            </a:r>
          </a:p>
        </p:txBody>
      </p:sp>
      <p:sp>
        <p:nvSpPr>
          <p:cNvPr id="38" name="Rectangle 11"/>
          <p:cNvSpPr>
            <a:spLocks noChangeArrowheads="1"/>
          </p:cNvSpPr>
          <p:nvPr/>
        </p:nvSpPr>
        <p:spPr bwMode="auto">
          <a:xfrm>
            <a:off x="6645372" y="2123566"/>
            <a:ext cx="1393160" cy="1454727"/>
          </a:xfrm>
          <a:prstGeom prst="rect">
            <a:avLst/>
          </a:prstGeom>
          <a:solidFill>
            <a:srgbClr val="FFCC9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  <a:contourClr>
              <a:srgbClr val="FFCC99"/>
            </a:contourClr>
          </a:sp3d>
        </p:spPr>
        <p:txBody>
          <a:bodyPr wrap="square" lIns="69056" tIns="34529" rIns="69056" bIns="34529">
            <a:spAutoFit/>
            <a:flatTx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sz="1800">
                <a:solidFill>
                  <a:schemeClr val="tx1"/>
                </a:solidFill>
              </a:rPr>
              <a:t>item_key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item_name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brand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type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supplier_type</a:t>
            </a:r>
          </a:p>
        </p:txBody>
      </p:sp>
      <p:sp>
        <p:nvSpPr>
          <p:cNvPr id="39" name="AutoShape 12"/>
          <p:cNvSpPr>
            <a:spLocks noChangeArrowheads="1"/>
          </p:cNvSpPr>
          <p:nvPr/>
        </p:nvSpPr>
        <p:spPr bwMode="auto">
          <a:xfrm>
            <a:off x="3727745" y="3903907"/>
            <a:ext cx="1565672" cy="32504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Branch_key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40" name="AutoShape 13"/>
          <p:cNvCxnSpPr>
            <a:cxnSpLocks noChangeShapeType="1"/>
            <a:stCxn id="32" idx="1"/>
            <a:endCxn id="37" idx="0"/>
          </p:cNvCxnSpPr>
          <p:nvPr/>
        </p:nvCxnSpPr>
        <p:spPr bwMode="auto">
          <a:xfrm flipH="1">
            <a:off x="3005530" y="4714128"/>
            <a:ext cx="722215" cy="9399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14"/>
          <p:cNvCxnSpPr>
            <a:cxnSpLocks noChangeShapeType="1"/>
            <a:stCxn id="31" idx="1"/>
            <a:endCxn id="37" idx="0"/>
          </p:cNvCxnSpPr>
          <p:nvPr/>
        </p:nvCxnSpPr>
        <p:spPr bwMode="auto">
          <a:xfrm flipH="1">
            <a:off x="3005530" y="5037978"/>
            <a:ext cx="722215" cy="61614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15"/>
          <p:cNvCxnSpPr>
            <a:cxnSpLocks noChangeShapeType="1"/>
            <a:stCxn id="30" idx="1"/>
            <a:endCxn id="37" idx="0"/>
          </p:cNvCxnSpPr>
          <p:nvPr/>
        </p:nvCxnSpPr>
        <p:spPr bwMode="auto">
          <a:xfrm flipH="1">
            <a:off x="3005530" y="5361828"/>
            <a:ext cx="722215" cy="2922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AutoShape 16"/>
          <p:cNvSpPr>
            <a:spLocks noChangeArrowheads="1"/>
          </p:cNvSpPr>
          <p:nvPr/>
        </p:nvSpPr>
        <p:spPr bwMode="auto">
          <a:xfrm>
            <a:off x="1812031" y="4228949"/>
            <a:ext cx="756047" cy="270272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ECFF"/>
            </a:extrusionClr>
            <a:contourClr>
              <a:srgbClr val="CCECFF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1350" dirty="0">
                <a:solidFill>
                  <a:schemeClr val="tx1"/>
                </a:solidFill>
                <a:latin typeface="Arial" panose="020B0604020202020204" pitchFamily="34" charset="0"/>
              </a:rPr>
              <a:t>Branch</a:t>
            </a:r>
            <a:endParaRPr 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4" name="AutoShape 17"/>
          <p:cNvSpPr>
            <a:spLocks noChangeArrowheads="1"/>
          </p:cNvSpPr>
          <p:nvPr/>
        </p:nvSpPr>
        <p:spPr bwMode="auto">
          <a:xfrm>
            <a:off x="1136653" y="1594610"/>
            <a:ext cx="702469" cy="32385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8000"/>
            </a:extrusionClr>
            <a:contourClr>
              <a:srgbClr val="008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1350">
                <a:solidFill>
                  <a:schemeClr val="tx1"/>
                </a:solidFill>
                <a:latin typeface="Arial" panose="020B0604020202020204" pitchFamily="34" charset="0"/>
              </a:rPr>
              <a:t>Time</a:t>
            </a:r>
            <a:endParaRPr lang="en-US" sz="135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5" name="AutoShape 18"/>
          <p:cNvSpPr>
            <a:spLocks noChangeArrowheads="1"/>
          </p:cNvSpPr>
          <p:nvPr/>
        </p:nvSpPr>
        <p:spPr bwMode="auto">
          <a:xfrm>
            <a:off x="6863518" y="1832161"/>
            <a:ext cx="594122" cy="27027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  <a:contourClr>
              <a:srgbClr val="FFCC99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1800">
                <a:solidFill>
                  <a:schemeClr val="tx1"/>
                </a:solidFill>
                <a:latin typeface="Arial" panose="020B0604020202020204" pitchFamily="34" charset="0"/>
              </a:rPr>
              <a:t>Item</a:t>
            </a:r>
            <a:endParaRPr 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6" name="AutoShape 19"/>
          <p:cNvSpPr>
            <a:spLocks noChangeArrowheads="1"/>
          </p:cNvSpPr>
          <p:nvPr/>
        </p:nvSpPr>
        <p:spPr bwMode="auto">
          <a:xfrm>
            <a:off x="6294732" y="4175371"/>
            <a:ext cx="917972" cy="269081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0000"/>
            </a:extrusionClr>
            <a:contourClr>
              <a:srgbClr val="CC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1800">
                <a:solidFill>
                  <a:schemeClr val="tx1"/>
                </a:solidFill>
                <a:latin typeface="Arial" panose="020B0604020202020204" pitchFamily="34" charset="0"/>
              </a:rPr>
              <a:t>Location</a:t>
            </a:r>
            <a:endParaRPr 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47" name="AutoShape 20"/>
          <p:cNvCxnSpPr>
            <a:cxnSpLocks noChangeShapeType="1"/>
            <a:stCxn id="33" idx="3"/>
            <a:endCxn id="36" idx="1"/>
          </p:cNvCxnSpPr>
          <p:nvPr/>
        </p:nvCxnSpPr>
        <p:spPr bwMode="auto">
          <a:xfrm>
            <a:off x="5293417" y="4390278"/>
            <a:ext cx="742949" cy="769631"/>
          </a:xfrm>
          <a:prstGeom prst="straightConnector1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21"/>
          <p:cNvCxnSpPr>
            <a:cxnSpLocks noChangeShapeType="1"/>
            <a:stCxn id="52" idx="3"/>
            <a:endCxn id="38" idx="1"/>
          </p:cNvCxnSpPr>
          <p:nvPr/>
        </p:nvCxnSpPr>
        <p:spPr bwMode="auto">
          <a:xfrm flipV="1">
            <a:off x="5293417" y="2850930"/>
            <a:ext cx="1351955" cy="891648"/>
          </a:xfrm>
          <a:prstGeom prst="straightConnector1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22"/>
          <p:cNvCxnSpPr>
            <a:cxnSpLocks noChangeShapeType="1"/>
            <a:stCxn id="53" idx="1"/>
            <a:endCxn id="35" idx="3"/>
          </p:cNvCxnSpPr>
          <p:nvPr/>
        </p:nvCxnSpPr>
        <p:spPr bwMode="auto">
          <a:xfrm flipH="1" flipV="1">
            <a:off x="2719287" y="2780215"/>
            <a:ext cx="1008458" cy="638513"/>
          </a:xfrm>
          <a:prstGeom prst="straightConnector1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AutoShape 23"/>
          <p:cNvCxnSpPr>
            <a:cxnSpLocks noChangeShapeType="1"/>
            <a:stCxn id="39" idx="1"/>
            <a:endCxn id="34" idx="3"/>
          </p:cNvCxnSpPr>
          <p:nvPr/>
        </p:nvCxnSpPr>
        <p:spPr bwMode="auto">
          <a:xfrm flipH="1">
            <a:off x="2719288" y="4066428"/>
            <a:ext cx="1008457" cy="874823"/>
          </a:xfrm>
          <a:prstGeom prst="straightConnector1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Rectangle 24"/>
          <p:cNvSpPr>
            <a:spLocks noChangeArrowheads="1"/>
          </p:cNvSpPr>
          <p:nvPr/>
        </p:nvSpPr>
        <p:spPr bwMode="auto">
          <a:xfrm>
            <a:off x="3828539" y="2679057"/>
            <a:ext cx="1645258" cy="34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</a:rPr>
              <a:t>Sales Fact Table</a:t>
            </a:r>
          </a:p>
        </p:txBody>
      </p:sp>
      <p:sp>
        <p:nvSpPr>
          <p:cNvPr id="52" name="AutoShape 25"/>
          <p:cNvSpPr>
            <a:spLocks noChangeArrowheads="1"/>
          </p:cNvSpPr>
          <p:nvPr/>
        </p:nvSpPr>
        <p:spPr bwMode="auto">
          <a:xfrm>
            <a:off x="3727745" y="3580057"/>
            <a:ext cx="1565672" cy="32504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1800">
                <a:solidFill>
                  <a:schemeClr val="tx1"/>
                </a:solidFill>
                <a:latin typeface="Arial" panose="020B0604020202020204" pitchFamily="34" charset="0"/>
              </a:rPr>
              <a:t>Item_key</a:t>
            </a:r>
            <a:endParaRPr 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3" name="AutoShape 26"/>
          <p:cNvSpPr>
            <a:spLocks noChangeArrowheads="1"/>
          </p:cNvSpPr>
          <p:nvPr/>
        </p:nvSpPr>
        <p:spPr bwMode="auto">
          <a:xfrm>
            <a:off x="3727745" y="3256207"/>
            <a:ext cx="1565672" cy="32504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1800">
                <a:solidFill>
                  <a:schemeClr val="tx1"/>
                </a:solidFill>
                <a:latin typeface="Arial" panose="020B0604020202020204" pitchFamily="34" charset="0"/>
              </a:rPr>
              <a:t>Time_key</a:t>
            </a:r>
            <a:endParaRPr 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65466"/>
      </p:ext>
    </p:extLst>
  </p:cSld>
  <p:clrMapOvr>
    <a:masterClrMapping/>
  </p:clrMapOvr>
  <p:transition spd="slow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43" y="245852"/>
            <a:ext cx="7471935" cy="933208"/>
          </a:xfrm>
        </p:spPr>
        <p:txBody>
          <a:bodyPr>
            <a:normAutofit fontScale="90000"/>
          </a:bodyPr>
          <a:lstStyle/>
          <a:p>
            <a:r>
              <a:rPr lang="en-IN" dirty="0"/>
              <a:t>Snowflake schema Example</a:t>
            </a:r>
            <a:br>
              <a:rPr lang="en-IN" dirty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59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6911" y="5056673"/>
            <a:ext cx="1479278" cy="900729"/>
          </a:xfrm>
          <a:prstGeom prst="rect">
            <a:avLst/>
          </a:prstGeom>
          <a:solidFill>
            <a:srgbClr val="CCEC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ECFF"/>
            </a:extrusionClr>
            <a:contourClr>
              <a:srgbClr val="CCECFF"/>
            </a:contourClr>
          </a:sp3d>
        </p:spPr>
        <p:txBody>
          <a:bodyPr wrap="square" lIns="69056" tIns="34529" rIns="69056" bIns="34529">
            <a:spAutoFit/>
            <a:flatTx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sz="1800">
                <a:solidFill>
                  <a:schemeClr val="tx1"/>
                </a:solidFill>
              </a:rPr>
              <a:t>branch_key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branch_name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branch_type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34543" y="2460764"/>
            <a:ext cx="1780936" cy="1731726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8000"/>
            </a:extrusionClr>
            <a:contourClr>
              <a:srgbClr val="008000"/>
            </a:contourClr>
          </a:sp3d>
        </p:spPr>
        <p:txBody>
          <a:bodyPr wrap="none" lIns="69056" tIns="34529" rIns="69056" bIns="34529">
            <a:spAutoFit/>
            <a:flatTx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sz="1800">
                <a:solidFill>
                  <a:schemeClr val="tx1"/>
                </a:solidFill>
              </a:rPr>
              <a:t>time_key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day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day_of_the_week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month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quarter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year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19253" y="5691653"/>
            <a:ext cx="1124448" cy="346731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</p:spPr>
        <p:txBody>
          <a:bodyPr wrap="square" lIns="69056" tIns="34529" rIns="69056" bIns="34529">
            <a:spAutoFit/>
            <a:flatTx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Measures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788611" y="3330215"/>
            <a:ext cx="1462064" cy="1454727"/>
          </a:xfrm>
          <a:prstGeom prst="rect">
            <a:avLst/>
          </a:prstGeom>
          <a:solidFill>
            <a:srgbClr val="FFCC9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  <a:contourClr>
              <a:srgbClr val="FFCC99"/>
            </a:contourClr>
          </a:sp3d>
        </p:spPr>
        <p:txBody>
          <a:bodyPr wrap="square" lIns="69056" tIns="34529" rIns="69056" bIns="34529">
            <a:spAutoFit/>
            <a:flatTx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sz="1800" dirty="0" err="1">
                <a:solidFill>
                  <a:schemeClr val="tx1"/>
                </a:solidFill>
              </a:rPr>
              <a:t>item_key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</a:rPr>
              <a:t>item_name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brand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type</a:t>
            </a:r>
          </a:p>
          <a:p>
            <a:pPr algn="l"/>
            <a:r>
              <a:rPr lang="en-GB" sz="1800" dirty="0" err="1">
                <a:solidFill>
                  <a:schemeClr val="tx1"/>
                </a:solidFill>
              </a:rPr>
              <a:t>supplier_key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0" name="AutoShape 7"/>
          <p:cNvCxnSpPr>
            <a:cxnSpLocks noChangeShapeType="1"/>
            <a:stCxn id="25" idx="1"/>
            <a:endCxn id="8" idx="0"/>
          </p:cNvCxnSpPr>
          <p:nvPr/>
        </p:nvCxnSpPr>
        <p:spPr bwMode="auto">
          <a:xfrm flipH="1">
            <a:off x="2781477" y="3867300"/>
            <a:ext cx="140840" cy="18243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8"/>
          <p:cNvCxnSpPr>
            <a:cxnSpLocks noChangeShapeType="1"/>
            <a:stCxn id="24" idx="1"/>
            <a:endCxn id="8" idx="0"/>
          </p:cNvCxnSpPr>
          <p:nvPr/>
        </p:nvCxnSpPr>
        <p:spPr bwMode="auto">
          <a:xfrm flipH="1">
            <a:off x="2781477" y="4191150"/>
            <a:ext cx="140840" cy="15005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9"/>
          <p:cNvCxnSpPr>
            <a:cxnSpLocks noChangeShapeType="1"/>
            <a:stCxn id="23" idx="1"/>
            <a:endCxn id="8" idx="0"/>
          </p:cNvCxnSpPr>
          <p:nvPr/>
        </p:nvCxnSpPr>
        <p:spPr bwMode="auto">
          <a:xfrm flipH="1">
            <a:off x="2781477" y="4514999"/>
            <a:ext cx="140840" cy="117665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327046" y="4786401"/>
            <a:ext cx="756047" cy="270272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ECFF"/>
            </a:extrusionClr>
            <a:contourClr>
              <a:srgbClr val="CCECFF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1800">
                <a:solidFill>
                  <a:schemeClr val="tx1"/>
                </a:solidFill>
                <a:latin typeface="Arial" panose="020B0604020202020204" pitchFamily="34" charset="0"/>
              </a:rPr>
              <a:t>Branch</a:t>
            </a:r>
            <a:endParaRPr 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472680" y="2129771"/>
            <a:ext cx="702469" cy="32385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8000"/>
            </a:extrusionClr>
            <a:contourClr>
              <a:srgbClr val="008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1800">
                <a:solidFill>
                  <a:schemeClr val="tx1"/>
                </a:solidFill>
                <a:latin typeface="Arial" panose="020B0604020202020204" pitchFamily="34" charset="0"/>
              </a:rPr>
              <a:t>Time</a:t>
            </a:r>
            <a:endParaRPr 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5032093" y="2999518"/>
            <a:ext cx="803491" cy="27027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  <a:contourClr>
              <a:srgbClr val="FFCC99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1800">
                <a:solidFill>
                  <a:schemeClr val="tx1"/>
                </a:solidFill>
                <a:latin typeface="Arial" panose="020B0604020202020204" pitchFamily="34" charset="0"/>
              </a:rPr>
              <a:t>Item</a:t>
            </a:r>
            <a:endParaRPr 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16" name="Group 13"/>
          <p:cNvGrpSpPr>
            <a:grpSpLocks/>
          </p:cNvGrpSpPr>
          <p:nvPr/>
        </p:nvGrpSpPr>
        <p:grpSpPr bwMode="auto">
          <a:xfrm>
            <a:off x="4284976" y="5321838"/>
            <a:ext cx="1332310" cy="1158478"/>
            <a:chOff x="3334" y="2262"/>
            <a:chExt cx="1119" cy="973"/>
          </a:xfrm>
        </p:grpSpPr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334" y="2478"/>
              <a:ext cx="1119" cy="757"/>
            </a:xfrm>
            <a:prstGeom prst="rect">
              <a:avLst/>
            </a:prstGeom>
            <a:solidFill>
              <a:srgbClr val="CC00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0000"/>
              </a:extrusionClr>
              <a:contourClr>
                <a:srgbClr val="CC0000"/>
              </a:contourClr>
            </a:sp3d>
          </p:spPr>
          <p:txBody>
            <a:bodyPr wrap="none" lIns="69056" tIns="34529" rIns="69056" bIns="34529">
              <a:spAutoFit/>
              <a:flatTx/>
            </a:bodyPr>
            <a:lstStyle>
              <a:lvl1pPr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</a:rPr>
                <a:t>location_key</a:t>
              </a:r>
            </a:p>
            <a:p>
              <a:pPr algn="l"/>
              <a:r>
                <a:rPr lang="en-US" sz="1800">
                  <a:solidFill>
                    <a:schemeClr val="tx1"/>
                  </a:solidFill>
                </a:rPr>
                <a:t>street</a:t>
              </a:r>
            </a:p>
            <a:p>
              <a:pPr algn="l"/>
              <a:r>
                <a:rPr lang="en-GB" sz="1800">
                  <a:solidFill>
                    <a:schemeClr val="tx1"/>
                  </a:solidFill>
                </a:rPr>
                <a:t>city_key</a:t>
              </a: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8" name="AutoShape 15"/>
            <p:cNvSpPr>
              <a:spLocks noChangeArrowheads="1"/>
            </p:cNvSpPr>
            <p:nvPr/>
          </p:nvSpPr>
          <p:spPr bwMode="auto">
            <a:xfrm>
              <a:off x="3470" y="2262"/>
              <a:ext cx="644" cy="226"/>
            </a:xfrm>
            <a:prstGeom prst="roundRect">
              <a:avLst>
                <a:gd name="adj" fmla="val 16667"/>
              </a:avLst>
            </a:prstGeom>
            <a:solidFill>
              <a:srgbClr val="CC0000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0000"/>
              </a:extrusionClr>
              <a:contourClr>
                <a:srgbClr val="CC0000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Location</a:t>
              </a:r>
              <a:endParaRPr lang="en-US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cxnSp>
        <p:nvCxnSpPr>
          <p:cNvPr id="19" name="AutoShape 16"/>
          <p:cNvCxnSpPr>
            <a:cxnSpLocks noChangeShapeType="1"/>
            <a:stCxn id="29" idx="1"/>
            <a:endCxn id="7" idx="3"/>
          </p:cNvCxnSpPr>
          <p:nvPr/>
        </p:nvCxnSpPr>
        <p:spPr bwMode="auto">
          <a:xfrm flipH="1">
            <a:off x="1915479" y="2571900"/>
            <a:ext cx="1006838" cy="754727"/>
          </a:xfrm>
          <a:prstGeom prst="straightConnector1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7"/>
          <p:cNvCxnSpPr>
            <a:cxnSpLocks noChangeShapeType="1"/>
            <a:stCxn id="27" idx="1"/>
            <a:endCxn id="6" idx="3"/>
          </p:cNvCxnSpPr>
          <p:nvPr/>
        </p:nvCxnSpPr>
        <p:spPr bwMode="auto">
          <a:xfrm flipH="1">
            <a:off x="1516189" y="3219600"/>
            <a:ext cx="1406128" cy="2287438"/>
          </a:xfrm>
          <a:prstGeom prst="straightConnector1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2930772" y="1815440"/>
            <a:ext cx="1645258" cy="34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</a:rPr>
              <a:t>Sales Fact Table</a:t>
            </a:r>
          </a:p>
        </p:txBody>
      </p: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2922317" y="2409379"/>
            <a:ext cx="1378744" cy="2268140"/>
            <a:chOff x="2221" y="1706"/>
            <a:chExt cx="1315" cy="1905"/>
          </a:xfrm>
        </p:grpSpPr>
        <p:sp>
          <p:nvSpPr>
            <p:cNvPr id="23" name="AutoShape 20"/>
            <p:cNvSpPr>
              <a:spLocks noChangeArrowheads="1"/>
            </p:cNvSpPr>
            <p:nvPr/>
          </p:nvSpPr>
          <p:spPr bwMode="auto">
            <a:xfrm>
              <a:off x="2221" y="3338"/>
              <a:ext cx="1315" cy="27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sz="1800">
                  <a:solidFill>
                    <a:schemeClr val="tx1"/>
                  </a:solidFill>
                  <a:latin typeface="Arial" panose="020B0604020202020204" pitchFamily="34" charset="0"/>
                </a:rPr>
                <a:t>Avg_sales</a:t>
              </a:r>
              <a:endParaRPr 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AutoShape 21"/>
            <p:cNvSpPr>
              <a:spLocks noChangeArrowheads="1"/>
            </p:cNvSpPr>
            <p:nvPr/>
          </p:nvSpPr>
          <p:spPr bwMode="auto">
            <a:xfrm>
              <a:off x="2221" y="3066"/>
              <a:ext cx="1315" cy="27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sz="1800">
                  <a:solidFill>
                    <a:schemeClr val="tx1"/>
                  </a:solidFill>
                  <a:latin typeface="Arial" panose="020B0604020202020204" pitchFamily="34" charset="0"/>
                </a:rPr>
                <a:t>Euros_sold</a:t>
              </a:r>
              <a:endParaRPr 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AutoShape 22"/>
            <p:cNvSpPr>
              <a:spLocks noChangeArrowheads="1"/>
            </p:cNvSpPr>
            <p:nvPr/>
          </p:nvSpPr>
          <p:spPr bwMode="auto">
            <a:xfrm>
              <a:off x="2221" y="2794"/>
              <a:ext cx="1315" cy="27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sz="1800">
                  <a:solidFill>
                    <a:schemeClr val="tx1"/>
                  </a:solidFill>
                  <a:latin typeface="Arial" panose="020B0604020202020204" pitchFamily="34" charset="0"/>
                </a:rPr>
                <a:t>Unit_sold</a:t>
              </a:r>
              <a:endParaRPr 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AutoShape 23"/>
            <p:cNvSpPr>
              <a:spLocks noChangeArrowheads="1"/>
            </p:cNvSpPr>
            <p:nvPr/>
          </p:nvSpPr>
          <p:spPr bwMode="auto">
            <a:xfrm>
              <a:off x="2221" y="2522"/>
              <a:ext cx="1315" cy="27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sz="1800">
                  <a:solidFill>
                    <a:schemeClr val="tx1"/>
                  </a:solidFill>
                  <a:latin typeface="Arial" panose="020B0604020202020204" pitchFamily="34" charset="0"/>
                </a:rPr>
                <a:t>Location_key</a:t>
              </a:r>
              <a:endParaRPr 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AutoShape 24"/>
            <p:cNvSpPr>
              <a:spLocks noChangeArrowheads="1"/>
            </p:cNvSpPr>
            <p:nvPr/>
          </p:nvSpPr>
          <p:spPr bwMode="auto">
            <a:xfrm>
              <a:off x="2221" y="2250"/>
              <a:ext cx="1315" cy="27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sz="1800">
                  <a:solidFill>
                    <a:schemeClr val="tx1"/>
                  </a:solidFill>
                  <a:latin typeface="Arial" panose="020B0604020202020204" pitchFamily="34" charset="0"/>
                </a:rPr>
                <a:t>Branch_key</a:t>
              </a:r>
              <a:endParaRPr 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" name="AutoShape 25"/>
            <p:cNvSpPr>
              <a:spLocks noChangeArrowheads="1"/>
            </p:cNvSpPr>
            <p:nvPr/>
          </p:nvSpPr>
          <p:spPr bwMode="auto">
            <a:xfrm>
              <a:off x="2221" y="1978"/>
              <a:ext cx="1315" cy="27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sz="1800">
                  <a:solidFill>
                    <a:schemeClr val="tx1"/>
                  </a:solidFill>
                  <a:latin typeface="Arial" panose="020B0604020202020204" pitchFamily="34" charset="0"/>
                </a:rPr>
                <a:t>Item_key</a:t>
              </a:r>
              <a:endParaRPr 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" name="AutoShape 26"/>
            <p:cNvSpPr>
              <a:spLocks noChangeArrowheads="1"/>
            </p:cNvSpPr>
            <p:nvPr/>
          </p:nvSpPr>
          <p:spPr bwMode="auto">
            <a:xfrm>
              <a:off x="2221" y="1706"/>
              <a:ext cx="1315" cy="27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sz="1800">
                  <a:solidFill>
                    <a:schemeClr val="tx1"/>
                  </a:solidFill>
                  <a:latin typeface="Arial" panose="020B0604020202020204" pitchFamily="34" charset="0"/>
                </a:rPr>
                <a:t>Time_key</a:t>
              </a:r>
              <a:endParaRPr 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cxnSp>
        <p:nvCxnSpPr>
          <p:cNvPr id="30" name="AutoShape 27"/>
          <p:cNvCxnSpPr>
            <a:cxnSpLocks noChangeShapeType="1"/>
            <a:stCxn id="26" idx="3"/>
            <a:endCxn id="17" idx="1"/>
          </p:cNvCxnSpPr>
          <p:nvPr/>
        </p:nvCxnSpPr>
        <p:spPr bwMode="auto">
          <a:xfrm flipH="1">
            <a:off x="4284976" y="3543450"/>
            <a:ext cx="16085" cy="2486215"/>
          </a:xfrm>
          <a:prstGeom prst="straightConnector1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8"/>
          <p:cNvCxnSpPr>
            <a:cxnSpLocks noChangeShapeType="1"/>
            <a:stCxn id="28" idx="3"/>
            <a:endCxn id="9" idx="1"/>
          </p:cNvCxnSpPr>
          <p:nvPr/>
        </p:nvCxnSpPr>
        <p:spPr bwMode="auto">
          <a:xfrm>
            <a:off x="4301061" y="2895750"/>
            <a:ext cx="487550" cy="1161829"/>
          </a:xfrm>
          <a:prstGeom prst="straightConnector1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7093579" y="1785649"/>
            <a:ext cx="1396215" cy="623730"/>
          </a:xfrm>
          <a:prstGeom prst="rect">
            <a:avLst/>
          </a:prstGeom>
          <a:solidFill>
            <a:srgbClr val="FFCC9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  <a:contourClr>
              <a:srgbClr val="FFCC99"/>
            </a:contourClr>
          </a:sp3d>
        </p:spPr>
        <p:txBody>
          <a:bodyPr wrap="none" lIns="69056" tIns="34529" rIns="69056" bIns="34529">
            <a:spAutoFit/>
            <a:flatTx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sz="1800">
                <a:solidFill>
                  <a:schemeClr val="tx1"/>
                </a:solidFill>
              </a:rPr>
              <a:t>supplier_key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supplier_type</a:t>
            </a:r>
          </a:p>
        </p:txBody>
      </p:sp>
      <p:grpSp>
        <p:nvGrpSpPr>
          <p:cNvPr id="33" name="Group 30"/>
          <p:cNvGrpSpPr>
            <a:grpSpLocks/>
          </p:cNvGrpSpPr>
          <p:nvPr/>
        </p:nvGrpSpPr>
        <p:grpSpPr bwMode="auto">
          <a:xfrm>
            <a:off x="7093578" y="3820460"/>
            <a:ext cx="1870472" cy="1501379"/>
            <a:chOff x="4332" y="3113"/>
            <a:chExt cx="1571" cy="1261"/>
          </a:xfrm>
        </p:grpSpPr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4332" y="3385"/>
              <a:ext cx="1571" cy="989"/>
            </a:xfrm>
            <a:prstGeom prst="rect">
              <a:avLst/>
            </a:prstGeom>
            <a:solidFill>
              <a:srgbClr val="CC00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0000"/>
              </a:extrusionClr>
              <a:contourClr>
                <a:srgbClr val="CC0000"/>
              </a:contourClr>
            </a:sp3d>
          </p:spPr>
          <p:txBody>
            <a:bodyPr wrap="none" lIns="69056" tIns="34529" rIns="69056" bIns="34529">
              <a:spAutoFit/>
              <a:flatTx/>
            </a:bodyPr>
            <a:lstStyle>
              <a:lvl1pPr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</a:rPr>
                <a:t>city_key</a:t>
              </a:r>
            </a:p>
            <a:p>
              <a:pPr algn="l"/>
              <a:r>
                <a:rPr lang="en-US" sz="1800">
                  <a:solidFill>
                    <a:schemeClr val="tx1"/>
                  </a:solidFill>
                </a:rPr>
                <a:t>city</a:t>
              </a:r>
            </a:p>
            <a:p>
              <a:pPr algn="l"/>
              <a:r>
                <a:rPr lang="en-US" sz="1800">
                  <a:solidFill>
                    <a:schemeClr val="tx1"/>
                  </a:solidFill>
                </a:rPr>
                <a:t>province_or_street</a:t>
              </a:r>
            </a:p>
            <a:p>
              <a:pPr algn="l"/>
              <a:r>
                <a:rPr lang="en-US" sz="1800">
                  <a:solidFill>
                    <a:schemeClr val="tx1"/>
                  </a:solidFill>
                </a:rPr>
                <a:t>country</a:t>
              </a:r>
            </a:p>
          </p:txBody>
        </p:sp>
        <p:sp>
          <p:nvSpPr>
            <p:cNvPr id="35" name="AutoShape 32"/>
            <p:cNvSpPr>
              <a:spLocks noChangeArrowheads="1"/>
            </p:cNvSpPr>
            <p:nvPr/>
          </p:nvSpPr>
          <p:spPr bwMode="auto">
            <a:xfrm>
              <a:off x="4604" y="3113"/>
              <a:ext cx="499" cy="272"/>
            </a:xfrm>
            <a:prstGeom prst="roundRect">
              <a:avLst>
                <a:gd name="adj" fmla="val 16667"/>
              </a:avLst>
            </a:prstGeom>
            <a:solidFill>
              <a:srgbClr val="CC0000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0000"/>
              </a:extrusionClr>
              <a:contourClr>
                <a:srgbClr val="CC0000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sz="1800">
                  <a:solidFill>
                    <a:schemeClr val="tx1"/>
                  </a:solidFill>
                  <a:latin typeface="Arial" panose="020B0604020202020204" pitchFamily="34" charset="0"/>
                </a:rPr>
                <a:t>City</a:t>
              </a:r>
              <a:endParaRPr 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cxnSp>
        <p:nvCxnSpPr>
          <p:cNvPr id="36" name="AutoShape 33"/>
          <p:cNvCxnSpPr>
            <a:cxnSpLocks noChangeShapeType="1"/>
            <a:stCxn id="17" idx="3"/>
            <a:endCxn id="34" idx="1"/>
          </p:cNvCxnSpPr>
          <p:nvPr/>
        </p:nvCxnSpPr>
        <p:spPr bwMode="auto">
          <a:xfrm flipV="1">
            <a:off x="5617286" y="4733075"/>
            <a:ext cx="1476292" cy="1296590"/>
          </a:xfrm>
          <a:prstGeom prst="straightConnector1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AutoShape 34"/>
          <p:cNvSpPr>
            <a:spLocks noChangeArrowheads="1"/>
          </p:cNvSpPr>
          <p:nvPr/>
        </p:nvSpPr>
        <p:spPr bwMode="auto">
          <a:xfrm>
            <a:off x="7256569" y="1475422"/>
            <a:ext cx="1134748" cy="310227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  <a:contourClr>
              <a:srgbClr val="FFCC99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1800">
                <a:solidFill>
                  <a:schemeClr val="tx1"/>
                </a:solidFill>
                <a:latin typeface="Arial" panose="020B0604020202020204" pitchFamily="34" charset="0"/>
              </a:rPr>
              <a:t>Supplier</a:t>
            </a:r>
            <a:endParaRPr 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38" name="AutoShape 35"/>
          <p:cNvCxnSpPr>
            <a:cxnSpLocks noChangeShapeType="1"/>
            <a:stCxn id="9" idx="3"/>
            <a:endCxn id="32" idx="1"/>
          </p:cNvCxnSpPr>
          <p:nvPr/>
        </p:nvCxnSpPr>
        <p:spPr bwMode="auto">
          <a:xfrm flipV="1">
            <a:off x="6250675" y="2097514"/>
            <a:ext cx="842904" cy="1960065"/>
          </a:xfrm>
          <a:prstGeom prst="straightConnector1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1337717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Data Mining?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Data mining (knowledge discovery from data) </a:t>
            </a:r>
          </a:p>
          <a:p>
            <a:pPr lvl="1" algn="just"/>
            <a:r>
              <a:rPr lang="en-IN" dirty="0">
                <a:solidFill>
                  <a:srgbClr val="FF0000"/>
                </a:solidFill>
              </a:rPr>
              <a:t>Extraction of interesting (non-trivial, implicit, previously unknown and potentially useful) patterns or knowledge from huge amount of data</a:t>
            </a:r>
          </a:p>
          <a:p>
            <a:r>
              <a:rPr lang="en-IN" dirty="0"/>
              <a:t>Alternative names</a:t>
            </a:r>
          </a:p>
          <a:p>
            <a:pPr lvl="1" algn="just"/>
            <a:r>
              <a:rPr lang="en-IN" dirty="0"/>
              <a:t>Knowledge discovery (mining) in databases (KDD), knowledge extraction, data/pattern analysis, data </a:t>
            </a:r>
            <a:r>
              <a:rPr lang="en-IN" dirty="0" err="1"/>
              <a:t>archeology</a:t>
            </a:r>
            <a:r>
              <a:rPr lang="en-IN" dirty="0"/>
              <a:t>, data dredging, information harvesting, business intelligence, etc.</a:t>
            </a:r>
          </a:p>
          <a:p>
            <a:r>
              <a:rPr lang="en-IN" dirty="0"/>
              <a:t>Watch out: Is everything “data mining”? </a:t>
            </a:r>
          </a:p>
          <a:p>
            <a:pPr lvl="1"/>
            <a:r>
              <a:rPr lang="en-IN" dirty="0"/>
              <a:t>Simple search and query processing   </a:t>
            </a:r>
          </a:p>
          <a:p>
            <a:pPr lvl="1"/>
            <a:r>
              <a:rPr lang="en-IN" dirty="0"/>
              <a:t>(Deductive) expert systems</a:t>
            </a:r>
          </a:p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769125"/>
              </p:ext>
            </p:extLst>
          </p:nvPr>
        </p:nvGraphicFramePr>
        <p:xfrm>
          <a:off x="7899044" y="462620"/>
          <a:ext cx="1116749" cy="1330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" name="Clip" r:id="rId3" imgW="1088640" imgH="1174680" progId="MS_ClipArt_Gallery.2">
                  <p:embed/>
                </p:oleObj>
              </mc:Choice>
              <mc:Fallback>
                <p:oleObj name="Clip" r:id="rId3" imgW="1088640" imgH="117468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044" y="462620"/>
                        <a:ext cx="1116749" cy="13303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3968997"/>
      </p:ext>
    </p:extLst>
  </p:cSld>
  <p:clrMapOvr>
    <a:masterClrMapping/>
  </p:clrMapOvr>
  <p:transition spd="slow">
    <p:push dir="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09" y="452718"/>
            <a:ext cx="7281721" cy="886556"/>
          </a:xfrm>
        </p:spPr>
        <p:txBody>
          <a:bodyPr>
            <a:normAutofit/>
          </a:bodyPr>
          <a:lstStyle/>
          <a:p>
            <a:r>
              <a:rPr lang="en-IN" dirty="0"/>
              <a:t>Fact constellations Schema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60</a:t>
            </a:fld>
            <a:endParaRPr lang="en-US" dirty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5525329" y="5539202"/>
            <a:ext cx="1428750" cy="342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8580" tIns="34290" rIns="68580" bIns="34290" rtlCol="0" anchor="b"/>
          <a:lstStyle>
            <a:defPPr>
              <a:defRPr lang="en-US"/>
            </a:defPPr>
            <a:lvl1pPr marL="0" algn="l" defTabSz="457200" rtl="0" eaLnBrk="1" latinLnBrk="0" hangingPunct="1">
              <a:defRPr sz="2400" b="0" i="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defRPr sz="24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defRPr sz="24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defRPr sz="24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defRPr sz="24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ct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ct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ct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ct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DECB014D-AF85-492F-9E56-BA7F0EAAF9B0}" type="slidenum">
              <a:rPr lang="en-US" sz="1050">
                <a:solidFill>
                  <a:schemeClr val="tx1"/>
                </a:solidFill>
                <a:latin typeface="Arial" panose="020B0604020202020204" pitchFamily="34" charset="0"/>
              </a:rPr>
              <a:pPr/>
              <a:t>60</a:t>
            </a:fld>
            <a:endParaRPr lang="en-US" sz="105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34193" y="4115215"/>
            <a:ext cx="1393031" cy="900729"/>
          </a:xfrm>
          <a:prstGeom prst="rect">
            <a:avLst/>
          </a:prstGeom>
          <a:solidFill>
            <a:srgbClr val="CCEC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ECFF"/>
            </a:extrusionClr>
            <a:contourClr>
              <a:srgbClr val="CCECFF"/>
            </a:contourClr>
          </a:sp3d>
        </p:spPr>
        <p:txBody>
          <a:bodyPr wrap="square" lIns="69056" tIns="34529" rIns="69056" bIns="34529">
            <a:spAutoFit/>
            <a:flatTx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sz="1800">
                <a:solidFill>
                  <a:schemeClr val="tx1"/>
                </a:solidFill>
              </a:rPr>
              <a:t>branch_key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branch_name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branch_type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44358" y="1760790"/>
            <a:ext cx="1780936" cy="1731726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8000"/>
            </a:extrusionClr>
            <a:contourClr>
              <a:srgbClr val="008000"/>
            </a:contourClr>
          </a:sp3d>
        </p:spPr>
        <p:txBody>
          <a:bodyPr wrap="none" lIns="69056" tIns="34529" rIns="69056" bIns="34529">
            <a:spAutoFit/>
            <a:flatTx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sz="1800">
                <a:solidFill>
                  <a:schemeClr val="tx1"/>
                </a:solidFill>
              </a:rPr>
              <a:t>time_key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day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day_of_the_week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month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quarter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year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018815" y="6034170"/>
            <a:ext cx="914400" cy="623730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</p:spPr>
        <p:txBody>
          <a:bodyPr lIns="69056" tIns="34529" rIns="69056" bIns="34529">
            <a:spAutoFit/>
            <a:flatTx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Measures</a:t>
            </a:r>
          </a:p>
        </p:txBody>
      </p:sp>
      <p:cxnSp>
        <p:nvCxnSpPr>
          <p:cNvPr id="10" name="AutoShape 6"/>
          <p:cNvCxnSpPr>
            <a:cxnSpLocks noChangeShapeType="1"/>
            <a:stCxn id="26" idx="1"/>
            <a:endCxn id="9" idx="0"/>
          </p:cNvCxnSpPr>
          <p:nvPr/>
        </p:nvCxnSpPr>
        <p:spPr bwMode="auto">
          <a:xfrm flipH="1">
            <a:off x="1476015" y="5050645"/>
            <a:ext cx="971536" cy="983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7"/>
          <p:cNvCxnSpPr>
            <a:cxnSpLocks noChangeShapeType="1"/>
            <a:stCxn id="25" idx="1"/>
            <a:endCxn id="9" idx="0"/>
          </p:cNvCxnSpPr>
          <p:nvPr/>
        </p:nvCxnSpPr>
        <p:spPr bwMode="auto">
          <a:xfrm flipH="1">
            <a:off x="1476015" y="5374495"/>
            <a:ext cx="971536" cy="659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8"/>
          <p:cNvCxnSpPr>
            <a:cxnSpLocks noChangeShapeType="1"/>
            <a:stCxn id="24" idx="1"/>
            <a:endCxn id="9" idx="0"/>
          </p:cNvCxnSpPr>
          <p:nvPr/>
        </p:nvCxnSpPr>
        <p:spPr bwMode="auto">
          <a:xfrm flipH="1">
            <a:off x="1476015" y="5698345"/>
            <a:ext cx="971536" cy="335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596129" y="3853371"/>
            <a:ext cx="756047" cy="270272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ECFF"/>
            </a:extrusionClr>
            <a:contourClr>
              <a:srgbClr val="CCECFF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1800">
                <a:solidFill>
                  <a:schemeClr val="tx1"/>
                </a:solidFill>
                <a:latin typeface="Arial" panose="020B0604020202020204" pitchFamily="34" charset="0"/>
              </a:rPr>
              <a:t>Branch</a:t>
            </a:r>
            <a:endParaRPr 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auto">
          <a:xfrm>
            <a:off x="719968" y="1515068"/>
            <a:ext cx="702469" cy="32385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8000"/>
            </a:extrusionClr>
            <a:contourClr>
              <a:srgbClr val="008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</a:rPr>
              <a:t>Time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15" name="Group 11"/>
          <p:cNvGrpSpPr>
            <a:grpSpLocks/>
          </p:cNvGrpSpPr>
          <p:nvPr/>
        </p:nvGrpSpPr>
        <p:grpSpPr bwMode="auto">
          <a:xfrm>
            <a:off x="4186659" y="2060140"/>
            <a:ext cx="1535827" cy="1807975"/>
            <a:chOff x="3379" y="1374"/>
            <a:chExt cx="908" cy="1907"/>
          </a:xfrm>
        </p:grpSpPr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3379" y="1594"/>
              <a:ext cx="908" cy="1687"/>
            </a:xfrm>
            <a:prstGeom prst="rect">
              <a:avLst/>
            </a:prstGeom>
            <a:solidFill>
              <a:srgbClr val="FFCC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99"/>
              </a:extrusionClr>
              <a:contourClr>
                <a:srgbClr val="FFCC99"/>
              </a:contourClr>
            </a:sp3d>
          </p:spPr>
          <p:txBody>
            <a:bodyPr lIns="69056" tIns="34529" rIns="69056" bIns="34529">
              <a:spAutoFit/>
              <a:flatTx/>
            </a:bodyPr>
            <a:lstStyle>
              <a:lvl1pPr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</a:rPr>
                <a:t>item_key</a:t>
              </a:r>
            </a:p>
            <a:p>
              <a:pPr algn="l"/>
              <a:r>
                <a:rPr lang="en-US" sz="1800">
                  <a:solidFill>
                    <a:schemeClr val="tx1"/>
                  </a:solidFill>
                </a:rPr>
                <a:t>item_name</a:t>
              </a:r>
            </a:p>
            <a:p>
              <a:pPr algn="l"/>
              <a:r>
                <a:rPr lang="en-US" sz="1800">
                  <a:solidFill>
                    <a:schemeClr val="tx1"/>
                  </a:solidFill>
                </a:rPr>
                <a:t>brand</a:t>
              </a:r>
            </a:p>
            <a:p>
              <a:pPr algn="l"/>
              <a:r>
                <a:rPr lang="en-US" sz="1800">
                  <a:solidFill>
                    <a:schemeClr val="tx1"/>
                  </a:solidFill>
                </a:rPr>
                <a:t>type</a:t>
              </a:r>
            </a:p>
            <a:p>
              <a:pPr algn="l"/>
              <a:r>
                <a:rPr lang="en-GB" sz="1800">
                  <a:solidFill>
                    <a:schemeClr val="tx1"/>
                  </a:solidFill>
                </a:rPr>
                <a:t>supplier_key</a:t>
              </a: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7" name="AutoShape 13"/>
            <p:cNvSpPr>
              <a:spLocks noChangeArrowheads="1"/>
            </p:cNvSpPr>
            <p:nvPr/>
          </p:nvSpPr>
          <p:spPr bwMode="auto">
            <a:xfrm>
              <a:off x="3637" y="1374"/>
              <a:ext cx="499" cy="227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99"/>
              </a:extrusionClr>
              <a:contourClr>
                <a:srgbClr val="FFCC99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sz="1800">
                  <a:solidFill>
                    <a:schemeClr val="tx1"/>
                  </a:solidFill>
                  <a:latin typeface="Arial" panose="020B0604020202020204" pitchFamily="34" charset="0"/>
                </a:rPr>
                <a:t>Item</a:t>
              </a:r>
              <a:endParaRPr 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213778" y="4722983"/>
            <a:ext cx="1678344" cy="1454727"/>
          </a:xfrm>
          <a:prstGeom prst="rect">
            <a:avLst/>
          </a:prstGeom>
          <a:solidFill>
            <a:srgbClr val="CC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0000"/>
            </a:extrusionClr>
            <a:contourClr>
              <a:srgbClr val="CC0000"/>
            </a:contourClr>
          </a:sp3d>
        </p:spPr>
        <p:txBody>
          <a:bodyPr wrap="none" lIns="69056" tIns="34529" rIns="69056" bIns="34529">
            <a:spAutoFit/>
            <a:flatTx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sz="1800">
                <a:solidFill>
                  <a:schemeClr val="tx1"/>
                </a:solidFill>
              </a:rPr>
              <a:t>location_key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street</a:t>
            </a:r>
          </a:p>
          <a:p>
            <a:pPr algn="l"/>
            <a:r>
              <a:rPr lang="en-GB" sz="1800">
                <a:solidFill>
                  <a:schemeClr val="tx1"/>
                </a:solidFill>
              </a:rPr>
              <a:t>city</a:t>
            </a:r>
            <a:endParaRPr lang="en-US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Province/street</a:t>
            </a:r>
          </a:p>
          <a:p>
            <a:pPr algn="l"/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country</a:t>
            </a:r>
          </a:p>
        </p:txBody>
      </p:sp>
      <p:sp>
        <p:nvSpPr>
          <p:cNvPr id="19" name="AutoShape 15"/>
          <p:cNvSpPr>
            <a:spLocks noChangeArrowheads="1"/>
          </p:cNvSpPr>
          <p:nvPr/>
        </p:nvSpPr>
        <p:spPr bwMode="auto">
          <a:xfrm>
            <a:off x="4527450" y="4553862"/>
            <a:ext cx="929321" cy="254334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0000"/>
            </a:extrusionClr>
            <a:contourClr>
              <a:srgbClr val="CC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</a:rPr>
              <a:t>Location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20" name="AutoShape 16"/>
          <p:cNvCxnSpPr>
            <a:cxnSpLocks noChangeShapeType="1"/>
            <a:stCxn id="30" idx="1"/>
            <a:endCxn id="8" idx="3"/>
          </p:cNvCxnSpPr>
          <p:nvPr/>
        </p:nvCxnSpPr>
        <p:spPr bwMode="auto">
          <a:xfrm flipH="1" flipV="1">
            <a:off x="2125294" y="2626653"/>
            <a:ext cx="322257" cy="1128592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7"/>
          <p:cNvCxnSpPr>
            <a:cxnSpLocks noChangeShapeType="1"/>
            <a:stCxn id="28" idx="1"/>
            <a:endCxn id="7" idx="3"/>
          </p:cNvCxnSpPr>
          <p:nvPr/>
        </p:nvCxnSpPr>
        <p:spPr bwMode="auto">
          <a:xfrm flipH="1">
            <a:off x="1627224" y="4402945"/>
            <a:ext cx="820327" cy="16263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2410732" y="3073090"/>
            <a:ext cx="1645258" cy="34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</a:rPr>
              <a:t>Sales Fact Table</a:t>
            </a:r>
          </a:p>
        </p:txBody>
      </p:sp>
      <p:grpSp>
        <p:nvGrpSpPr>
          <p:cNvPr id="23" name="Group 19"/>
          <p:cNvGrpSpPr>
            <a:grpSpLocks/>
          </p:cNvGrpSpPr>
          <p:nvPr/>
        </p:nvGrpSpPr>
        <p:grpSpPr bwMode="auto">
          <a:xfrm>
            <a:off x="2447551" y="3592724"/>
            <a:ext cx="1241822" cy="2268141"/>
            <a:chOff x="2221" y="1706"/>
            <a:chExt cx="1315" cy="1905"/>
          </a:xfrm>
        </p:grpSpPr>
        <p:sp>
          <p:nvSpPr>
            <p:cNvPr id="24" name="AutoShape 20"/>
            <p:cNvSpPr>
              <a:spLocks noChangeArrowheads="1"/>
            </p:cNvSpPr>
            <p:nvPr/>
          </p:nvSpPr>
          <p:spPr bwMode="auto">
            <a:xfrm>
              <a:off x="2221" y="3338"/>
              <a:ext cx="1315" cy="27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sz="1800">
                  <a:solidFill>
                    <a:schemeClr val="tx1"/>
                  </a:solidFill>
                  <a:latin typeface="Arial" panose="020B0604020202020204" pitchFamily="34" charset="0"/>
                </a:rPr>
                <a:t>Avg_sales</a:t>
              </a:r>
              <a:endParaRPr 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AutoShape 21"/>
            <p:cNvSpPr>
              <a:spLocks noChangeArrowheads="1"/>
            </p:cNvSpPr>
            <p:nvPr/>
          </p:nvSpPr>
          <p:spPr bwMode="auto">
            <a:xfrm>
              <a:off x="2221" y="3066"/>
              <a:ext cx="1315" cy="27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sz="1800">
                  <a:solidFill>
                    <a:schemeClr val="tx1"/>
                  </a:solidFill>
                  <a:latin typeface="Arial" panose="020B0604020202020204" pitchFamily="34" charset="0"/>
                </a:rPr>
                <a:t>Euros_sold</a:t>
              </a:r>
              <a:endParaRPr 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AutoShape 22"/>
            <p:cNvSpPr>
              <a:spLocks noChangeArrowheads="1"/>
            </p:cNvSpPr>
            <p:nvPr/>
          </p:nvSpPr>
          <p:spPr bwMode="auto">
            <a:xfrm>
              <a:off x="2221" y="2794"/>
              <a:ext cx="1315" cy="27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sz="1800">
                  <a:solidFill>
                    <a:schemeClr val="tx1"/>
                  </a:solidFill>
                  <a:latin typeface="Arial" panose="020B0604020202020204" pitchFamily="34" charset="0"/>
                </a:rPr>
                <a:t>Unit_sold</a:t>
              </a:r>
              <a:endParaRPr 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AutoShape 23"/>
            <p:cNvSpPr>
              <a:spLocks noChangeArrowheads="1"/>
            </p:cNvSpPr>
            <p:nvPr/>
          </p:nvSpPr>
          <p:spPr bwMode="auto">
            <a:xfrm>
              <a:off x="2221" y="2522"/>
              <a:ext cx="1315" cy="27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sz="1800">
                  <a:solidFill>
                    <a:schemeClr val="tx1"/>
                  </a:solidFill>
                  <a:latin typeface="Arial" panose="020B0604020202020204" pitchFamily="34" charset="0"/>
                </a:rPr>
                <a:t>Location_key</a:t>
              </a:r>
              <a:endParaRPr 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" name="AutoShape 24"/>
            <p:cNvSpPr>
              <a:spLocks noChangeArrowheads="1"/>
            </p:cNvSpPr>
            <p:nvPr/>
          </p:nvSpPr>
          <p:spPr bwMode="auto">
            <a:xfrm>
              <a:off x="2221" y="2250"/>
              <a:ext cx="1315" cy="27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sz="1800">
                  <a:solidFill>
                    <a:schemeClr val="tx1"/>
                  </a:solidFill>
                  <a:latin typeface="Arial" panose="020B0604020202020204" pitchFamily="34" charset="0"/>
                </a:rPr>
                <a:t>Branch_key</a:t>
              </a:r>
              <a:endParaRPr 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" name="AutoShape 25"/>
            <p:cNvSpPr>
              <a:spLocks noChangeArrowheads="1"/>
            </p:cNvSpPr>
            <p:nvPr/>
          </p:nvSpPr>
          <p:spPr bwMode="auto">
            <a:xfrm>
              <a:off x="2221" y="1978"/>
              <a:ext cx="1315" cy="27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sz="1800">
                  <a:solidFill>
                    <a:schemeClr val="tx1"/>
                  </a:solidFill>
                  <a:latin typeface="Arial" panose="020B0604020202020204" pitchFamily="34" charset="0"/>
                </a:rPr>
                <a:t>Item_key</a:t>
              </a:r>
              <a:endParaRPr 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" name="AutoShape 26"/>
            <p:cNvSpPr>
              <a:spLocks noChangeArrowheads="1"/>
            </p:cNvSpPr>
            <p:nvPr/>
          </p:nvSpPr>
          <p:spPr bwMode="auto">
            <a:xfrm>
              <a:off x="2221" y="1706"/>
              <a:ext cx="1315" cy="27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sz="1800">
                  <a:solidFill>
                    <a:schemeClr val="tx1"/>
                  </a:solidFill>
                  <a:latin typeface="Arial" panose="020B0604020202020204" pitchFamily="34" charset="0"/>
                </a:rPr>
                <a:t>Time_key</a:t>
              </a:r>
              <a:endParaRPr 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cxnSp>
        <p:nvCxnSpPr>
          <p:cNvPr id="31" name="AutoShape 27"/>
          <p:cNvCxnSpPr>
            <a:cxnSpLocks noChangeShapeType="1"/>
            <a:stCxn id="27" idx="3"/>
            <a:endCxn id="18" idx="1"/>
          </p:cNvCxnSpPr>
          <p:nvPr/>
        </p:nvCxnSpPr>
        <p:spPr bwMode="auto">
          <a:xfrm>
            <a:off x="3689373" y="4726795"/>
            <a:ext cx="524405" cy="723552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28"/>
          <p:cNvCxnSpPr>
            <a:cxnSpLocks noChangeShapeType="1"/>
            <a:stCxn id="29" idx="3"/>
            <a:endCxn id="16" idx="1"/>
          </p:cNvCxnSpPr>
          <p:nvPr/>
        </p:nvCxnSpPr>
        <p:spPr bwMode="auto">
          <a:xfrm flipV="1">
            <a:off x="3689373" y="3068416"/>
            <a:ext cx="497286" cy="1010679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3" name="Group 29"/>
          <p:cNvGrpSpPr>
            <a:grpSpLocks/>
          </p:cNvGrpSpPr>
          <p:nvPr/>
        </p:nvGrpSpPr>
        <p:grpSpPr bwMode="auto">
          <a:xfrm>
            <a:off x="6475492" y="5271839"/>
            <a:ext cx="1434704" cy="1501379"/>
            <a:chOff x="4286" y="3249"/>
            <a:chExt cx="1205" cy="1261"/>
          </a:xfrm>
        </p:grpSpPr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286" y="3521"/>
              <a:ext cx="1205" cy="989"/>
            </a:xfrm>
            <a:prstGeom prst="rect">
              <a:avLst/>
            </a:prstGeom>
            <a:solidFill>
              <a:srgbClr val="CC00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0000"/>
              </a:extrusionClr>
              <a:contourClr>
                <a:srgbClr val="CC0000"/>
              </a:contourClr>
            </a:sp3d>
          </p:spPr>
          <p:txBody>
            <a:bodyPr wrap="none" lIns="69056" tIns="34529" rIns="69056" bIns="34529">
              <a:spAutoFit/>
              <a:flatTx/>
            </a:bodyPr>
            <a:lstStyle>
              <a:lvl1pPr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sz="1800" dirty="0" err="1">
                  <a:solidFill>
                    <a:schemeClr val="tx1"/>
                  </a:solidFill>
                </a:rPr>
                <a:t>shipper_key</a:t>
              </a:r>
              <a:endParaRPr lang="en-US" sz="1800" dirty="0">
                <a:solidFill>
                  <a:schemeClr val="tx1"/>
                </a:solidFill>
              </a:endParaRPr>
            </a:p>
            <a:p>
              <a:pPr algn="l"/>
              <a:r>
                <a:rPr lang="en-US" sz="1800" dirty="0" err="1">
                  <a:solidFill>
                    <a:schemeClr val="tx1"/>
                  </a:solidFill>
                </a:rPr>
                <a:t>shipper_name</a:t>
              </a:r>
              <a:endParaRPr lang="en-US" sz="1800" dirty="0">
                <a:solidFill>
                  <a:schemeClr val="tx1"/>
                </a:solidFill>
              </a:endParaRPr>
            </a:p>
            <a:p>
              <a:pPr algn="l"/>
              <a:r>
                <a:rPr lang="en-US" sz="1800" dirty="0" err="1">
                  <a:solidFill>
                    <a:schemeClr val="tx1"/>
                  </a:solidFill>
                </a:rPr>
                <a:t>location_key</a:t>
              </a:r>
              <a:endParaRPr lang="en-US" sz="1800" dirty="0">
                <a:solidFill>
                  <a:schemeClr val="tx1"/>
                </a:solidFill>
              </a:endParaRPr>
            </a:p>
            <a:p>
              <a:pPr algn="l"/>
              <a:r>
                <a:rPr lang="en-US" sz="1800" dirty="0" err="1">
                  <a:solidFill>
                    <a:schemeClr val="tx1"/>
                  </a:solidFill>
                </a:rPr>
                <a:t>shipper_type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5" name="AutoShape 31"/>
            <p:cNvSpPr>
              <a:spLocks noChangeArrowheads="1"/>
            </p:cNvSpPr>
            <p:nvPr/>
          </p:nvSpPr>
          <p:spPr bwMode="auto">
            <a:xfrm>
              <a:off x="4468" y="3249"/>
              <a:ext cx="499" cy="272"/>
            </a:xfrm>
            <a:prstGeom prst="roundRect">
              <a:avLst>
                <a:gd name="adj" fmla="val 16667"/>
              </a:avLst>
            </a:prstGeom>
            <a:solidFill>
              <a:srgbClr val="CC0000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0000"/>
              </a:extrusionClr>
              <a:contourClr>
                <a:srgbClr val="CC0000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shipper</a:t>
              </a:r>
              <a:endParaRPr lang="en-US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6" name="Group 32"/>
          <p:cNvGrpSpPr>
            <a:grpSpLocks/>
          </p:cNvGrpSpPr>
          <p:nvPr/>
        </p:nvGrpSpPr>
        <p:grpSpPr bwMode="auto">
          <a:xfrm>
            <a:off x="7104744" y="1869484"/>
            <a:ext cx="1749647" cy="2268140"/>
            <a:chOff x="2221" y="1706"/>
            <a:chExt cx="1315" cy="1905"/>
          </a:xfrm>
        </p:grpSpPr>
        <p:sp>
          <p:nvSpPr>
            <p:cNvPr id="37" name="AutoShape 33"/>
            <p:cNvSpPr>
              <a:spLocks noChangeArrowheads="1"/>
            </p:cNvSpPr>
            <p:nvPr/>
          </p:nvSpPr>
          <p:spPr bwMode="auto">
            <a:xfrm>
              <a:off x="2221" y="3338"/>
              <a:ext cx="1315" cy="273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CCFF"/>
              </a:extrusionClr>
              <a:contourClr>
                <a:srgbClr val="33CCFF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sz="1800">
                  <a:solidFill>
                    <a:schemeClr val="tx1"/>
                  </a:solidFill>
                  <a:latin typeface="Arial" panose="020B0604020202020204" pitchFamily="34" charset="0"/>
                </a:rPr>
                <a:t>unit_shipped</a:t>
              </a:r>
              <a:endParaRPr 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/>
          </p:nvSpPr>
          <p:spPr bwMode="auto">
            <a:xfrm>
              <a:off x="2221" y="3066"/>
              <a:ext cx="1315" cy="273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CCFF"/>
              </a:extrusionClr>
              <a:contourClr>
                <a:srgbClr val="33CCFF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sz="1800">
                  <a:solidFill>
                    <a:schemeClr val="tx1"/>
                  </a:solidFill>
                  <a:latin typeface="Arial" panose="020B0604020202020204" pitchFamily="34" charset="0"/>
                </a:rPr>
                <a:t>Euros_sold</a:t>
              </a:r>
              <a:endParaRPr 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" name="AutoShape 35"/>
            <p:cNvSpPr>
              <a:spLocks noChangeArrowheads="1"/>
            </p:cNvSpPr>
            <p:nvPr/>
          </p:nvSpPr>
          <p:spPr bwMode="auto">
            <a:xfrm>
              <a:off x="2221" y="2794"/>
              <a:ext cx="1315" cy="273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CCFF"/>
              </a:extrusionClr>
              <a:contourClr>
                <a:srgbClr val="33CCFF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sz="1800">
                  <a:solidFill>
                    <a:schemeClr val="tx1"/>
                  </a:solidFill>
                  <a:latin typeface="Arial" panose="020B0604020202020204" pitchFamily="34" charset="0"/>
                </a:rPr>
                <a:t>to_location</a:t>
              </a:r>
              <a:endParaRPr 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0" name="AutoShape 36"/>
            <p:cNvSpPr>
              <a:spLocks noChangeArrowheads="1"/>
            </p:cNvSpPr>
            <p:nvPr/>
          </p:nvSpPr>
          <p:spPr bwMode="auto">
            <a:xfrm>
              <a:off x="2221" y="2522"/>
              <a:ext cx="1315" cy="273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CCFF"/>
              </a:extrusionClr>
              <a:contourClr>
                <a:srgbClr val="33CCFF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sz="1800">
                  <a:solidFill>
                    <a:schemeClr val="tx1"/>
                  </a:solidFill>
                  <a:latin typeface="Arial" panose="020B0604020202020204" pitchFamily="34" charset="0"/>
                </a:rPr>
                <a:t>from_location</a:t>
              </a:r>
              <a:endParaRPr 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" name="AutoShape 37"/>
            <p:cNvSpPr>
              <a:spLocks noChangeArrowheads="1"/>
            </p:cNvSpPr>
            <p:nvPr/>
          </p:nvSpPr>
          <p:spPr bwMode="auto">
            <a:xfrm>
              <a:off x="2221" y="2250"/>
              <a:ext cx="1315" cy="273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CCFF"/>
              </a:extrusionClr>
              <a:contourClr>
                <a:srgbClr val="33CCFF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sz="1800">
                  <a:solidFill>
                    <a:schemeClr val="tx1"/>
                  </a:solidFill>
                  <a:latin typeface="Arial" panose="020B0604020202020204" pitchFamily="34" charset="0"/>
                </a:rPr>
                <a:t>shipper_key</a:t>
              </a:r>
              <a:endParaRPr 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2" name="AutoShape 38"/>
            <p:cNvSpPr>
              <a:spLocks noChangeArrowheads="1"/>
            </p:cNvSpPr>
            <p:nvPr/>
          </p:nvSpPr>
          <p:spPr bwMode="auto">
            <a:xfrm>
              <a:off x="2221" y="1978"/>
              <a:ext cx="1315" cy="273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CCFF"/>
              </a:extrusionClr>
              <a:contourClr>
                <a:srgbClr val="33CCFF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sz="1800">
                  <a:solidFill>
                    <a:schemeClr val="tx1"/>
                  </a:solidFill>
                  <a:latin typeface="Arial" panose="020B0604020202020204" pitchFamily="34" charset="0"/>
                </a:rPr>
                <a:t>Item_key</a:t>
              </a:r>
              <a:endParaRPr 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" name="AutoShape 39"/>
            <p:cNvSpPr>
              <a:spLocks noChangeArrowheads="1"/>
            </p:cNvSpPr>
            <p:nvPr/>
          </p:nvSpPr>
          <p:spPr bwMode="auto">
            <a:xfrm>
              <a:off x="2221" y="1706"/>
              <a:ext cx="1315" cy="273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CCFF"/>
              </a:extrusionClr>
              <a:contourClr>
                <a:srgbClr val="33CCFF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sz="1800">
                  <a:solidFill>
                    <a:schemeClr val="tx1"/>
                  </a:solidFill>
                  <a:latin typeface="Arial" panose="020B0604020202020204" pitchFamily="34" charset="0"/>
                </a:rPr>
                <a:t>Time_key</a:t>
              </a:r>
              <a:endParaRPr 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cxnSp>
        <p:nvCxnSpPr>
          <p:cNvPr id="44" name="AutoShape 40"/>
          <p:cNvCxnSpPr>
            <a:cxnSpLocks noChangeShapeType="1"/>
            <a:stCxn id="42" idx="1"/>
            <a:endCxn id="16" idx="3"/>
          </p:cNvCxnSpPr>
          <p:nvPr/>
        </p:nvCxnSpPr>
        <p:spPr bwMode="auto">
          <a:xfrm flipH="1">
            <a:off x="5722486" y="2355855"/>
            <a:ext cx="1382258" cy="712561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41"/>
          <p:cNvCxnSpPr>
            <a:cxnSpLocks noChangeShapeType="1"/>
            <a:stCxn id="43" idx="1"/>
            <a:endCxn id="8" idx="3"/>
          </p:cNvCxnSpPr>
          <p:nvPr/>
        </p:nvCxnSpPr>
        <p:spPr bwMode="auto">
          <a:xfrm rot="10800000" flipV="1">
            <a:off x="2125294" y="2032005"/>
            <a:ext cx="4979450" cy="594648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42"/>
          <p:cNvCxnSpPr>
            <a:cxnSpLocks noChangeShapeType="1"/>
            <a:stCxn id="40" idx="1"/>
            <a:endCxn id="19" idx="0"/>
          </p:cNvCxnSpPr>
          <p:nvPr/>
        </p:nvCxnSpPr>
        <p:spPr bwMode="auto">
          <a:xfrm flipH="1">
            <a:off x="4992111" y="3003555"/>
            <a:ext cx="2112633" cy="1550307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AutoShape 43"/>
          <p:cNvCxnSpPr>
            <a:cxnSpLocks noChangeShapeType="1"/>
            <a:stCxn id="39" idx="1"/>
            <a:endCxn id="19" idx="0"/>
          </p:cNvCxnSpPr>
          <p:nvPr/>
        </p:nvCxnSpPr>
        <p:spPr bwMode="auto">
          <a:xfrm flipH="1">
            <a:off x="4992111" y="3327405"/>
            <a:ext cx="2112633" cy="1226457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44"/>
          <p:cNvCxnSpPr>
            <a:cxnSpLocks noChangeShapeType="1"/>
            <a:stCxn id="41" idx="3"/>
            <a:endCxn id="34" idx="3"/>
          </p:cNvCxnSpPr>
          <p:nvPr/>
        </p:nvCxnSpPr>
        <p:spPr bwMode="auto">
          <a:xfrm flipH="1">
            <a:off x="7910196" y="2679705"/>
            <a:ext cx="944195" cy="3504749"/>
          </a:xfrm>
          <a:prstGeom prst="bentConnector3">
            <a:avLst>
              <a:gd name="adj1" fmla="val -24211"/>
            </a:avLst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45"/>
          <p:cNvCxnSpPr>
            <a:cxnSpLocks noChangeShapeType="1"/>
            <a:stCxn id="34" idx="1"/>
            <a:endCxn id="18" idx="2"/>
          </p:cNvCxnSpPr>
          <p:nvPr/>
        </p:nvCxnSpPr>
        <p:spPr bwMode="auto">
          <a:xfrm rot="10800000">
            <a:off x="5052950" y="6177710"/>
            <a:ext cx="1422542" cy="6744"/>
          </a:xfrm>
          <a:prstGeom prst="bentConnector2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Rectangle 46"/>
          <p:cNvSpPr>
            <a:spLocks noChangeArrowheads="1"/>
          </p:cNvSpPr>
          <p:nvPr/>
        </p:nvSpPr>
        <p:spPr bwMode="auto">
          <a:xfrm>
            <a:off x="6862886" y="1412821"/>
            <a:ext cx="1991506" cy="34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</a:rPr>
              <a:t>Shipping Fact Table</a:t>
            </a:r>
          </a:p>
        </p:txBody>
      </p:sp>
    </p:spTree>
    <p:extLst>
      <p:ext uri="{BB962C8B-B14F-4D97-AF65-F5344CB8AC3E}">
        <p14:creationId xmlns:p14="http://schemas.microsoft.com/office/powerpoint/2010/main" val="4248203429"/>
      </p:ext>
    </p:extLst>
  </p:cSld>
  <p:clrMapOvr>
    <a:masterClrMapping/>
  </p:clrMapOvr>
  <p:transition spd="slow"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DMQL: Language Primitives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Cube Definition (Fact Table)</a:t>
            </a:r>
          </a:p>
          <a:p>
            <a:pPr lvl="1"/>
            <a:r>
              <a:rPr lang="en-US" dirty="0">
                <a:solidFill>
                  <a:srgbClr val="FFFF66"/>
                </a:solidFill>
              </a:rPr>
              <a:t>define cube</a:t>
            </a:r>
            <a:r>
              <a:rPr lang="en-US" dirty="0"/>
              <a:t> &lt;</a:t>
            </a:r>
            <a:r>
              <a:rPr lang="en-US" dirty="0" err="1"/>
              <a:t>cube_name</a:t>
            </a:r>
            <a:r>
              <a:rPr lang="en-US" dirty="0"/>
              <a:t>&gt; [&lt;</a:t>
            </a:r>
            <a:r>
              <a:rPr lang="en-US" dirty="0" err="1"/>
              <a:t>dimension_list</a:t>
            </a:r>
            <a:r>
              <a:rPr lang="en-US" dirty="0"/>
              <a:t>&gt;]:         &lt;</a:t>
            </a:r>
            <a:r>
              <a:rPr lang="en-US" dirty="0" err="1"/>
              <a:t>measure_list</a:t>
            </a:r>
            <a:r>
              <a:rPr lang="en-US" dirty="0"/>
              <a:t>&gt;</a:t>
            </a:r>
          </a:p>
          <a:p>
            <a:pPr lvl="1"/>
            <a:endParaRPr lang="en-US" sz="1500" dirty="0"/>
          </a:p>
          <a:p>
            <a:r>
              <a:rPr lang="en-US" sz="2400" dirty="0"/>
              <a:t>Dimension Definition (Dimension Table)</a:t>
            </a:r>
          </a:p>
          <a:p>
            <a:pPr lvl="1"/>
            <a:r>
              <a:rPr lang="en-US" dirty="0">
                <a:solidFill>
                  <a:srgbClr val="FFFF66"/>
                </a:solidFill>
              </a:rPr>
              <a:t>define dimension</a:t>
            </a:r>
            <a:r>
              <a:rPr lang="en-US" dirty="0"/>
              <a:t> &lt;</a:t>
            </a:r>
            <a:r>
              <a:rPr lang="en-US" dirty="0" err="1"/>
              <a:t>dimension_name</a:t>
            </a:r>
            <a:r>
              <a:rPr lang="en-US" dirty="0"/>
              <a:t>&gt; </a:t>
            </a:r>
            <a:r>
              <a:rPr lang="en-US" dirty="0">
                <a:solidFill>
                  <a:srgbClr val="FFFF66"/>
                </a:solidFill>
              </a:rPr>
              <a:t>as</a:t>
            </a:r>
            <a:r>
              <a:rPr lang="en-US" dirty="0"/>
              <a:t> (&lt;</a:t>
            </a:r>
            <a:r>
              <a:rPr lang="en-US" dirty="0" err="1"/>
              <a:t>attribute_or_subdimension_list</a:t>
            </a:r>
            <a:r>
              <a:rPr lang="en-US" dirty="0"/>
              <a:t>&gt;)</a:t>
            </a:r>
          </a:p>
          <a:p>
            <a:pPr lvl="1"/>
            <a:endParaRPr lang="en-US" sz="1500" dirty="0"/>
          </a:p>
          <a:p>
            <a:r>
              <a:rPr lang="en-US" sz="2400" dirty="0"/>
              <a:t>Special Case (Shared Dimension Tables)</a:t>
            </a:r>
            <a:endParaRPr lang="en-US" sz="2400" dirty="0">
              <a:solidFill>
                <a:schemeClr val="hlink"/>
              </a:solidFill>
            </a:endParaRPr>
          </a:p>
          <a:p>
            <a:pPr lvl="1"/>
            <a:r>
              <a:rPr lang="en-US" dirty="0">
                <a:solidFill>
                  <a:srgbClr val="FFFF66"/>
                </a:solidFill>
              </a:rPr>
              <a:t>First time as “cube definition”</a:t>
            </a:r>
          </a:p>
          <a:p>
            <a:pPr lvl="1"/>
            <a:r>
              <a:rPr lang="en-US" dirty="0">
                <a:solidFill>
                  <a:srgbClr val="FFFF66"/>
                </a:solidFill>
              </a:rPr>
              <a:t>define dimension</a:t>
            </a:r>
            <a:r>
              <a:rPr lang="en-US" dirty="0"/>
              <a:t> &lt;</a:t>
            </a:r>
            <a:r>
              <a:rPr lang="en-US" dirty="0" err="1"/>
              <a:t>dimension_name</a:t>
            </a:r>
            <a:r>
              <a:rPr lang="en-US" dirty="0"/>
              <a:t>&gt; </a:t>
            </a:r>
            <a:r>
              <a:rPr lang="en-US" dirty="0">
                <a:solidFill>
                  <a:srgbClr val="FFFF66"/>
                </a:solidFill>
              </a:rPr>
              <a:t>as </a:t>
            </a:r>
            <a:r>
              <a:rPr lang="en-US" dirty="0"/>
              <a:t>&lt;</a:t>
            </a:r>
            <a:r>
              <a:rPr lang="en-US" dirty="0" err="1"/>
              <a:t>dimension_name_first_time</a:t>
            </a:r>
            <a:r>
              <a:rPr lang="en-US" dirty="0"/>
              <a:t>&gt; </a:t>
            </a:r>
            <a:r>
              <a:rPr lang="en-US" dirty="0">
                <a:solidFill>
                  <a:srgbClr val="FFFF66"/>
                </a:solidFill>
              </a:rPr>
              <a:t>in cube</a:t>
            </a:r>
            <a:r>
              <a:rPr lang="en-US" dirty="0"/>
              <a:t> &lt;</a:t>
            </a:r>
            <a:r>
              <a:rPr lang="en-US" dirty="0" err="1"/>
              <a:t>cube_name_first_time</a:t>
            </a:r>
            <a:r>
              <a:rPr lang="en-US" dirty="0"/>
              <a:t>&gt;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5849"/>
      </p:ext>
    </p:extLst>
  </p:cSld>
  <p:clrMapOvr>
    <a:masterClrMapping/>
  </p:clrMapOvr>
  <p:transition spd="slow"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09" y="452718"/>
            <a:ext cx="7417345" cy="610705"/>
          </a:xfrm>
        </p:spPr>
        <p:txBody>
          <a:bodyPr>
            <a:normAutofit/>
          </a:bodyPr>
          <a:lstStyle/>
          <a:p>
            <a:r>
              <a:rPr lang="en-IN" dirty="0"/>
              <a:t>Defining a Star Schema in DMQL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en-US" sz="2400" dirty="0">
                <a:solidFill>
                  <a:srgbClr val="FFFF66"/>
                </a:solidFill>
              </a:rPr>
              <a:t>define cube</a:t>
            </a:r>
            <a:r>
              <a:rPr lang="en-US" sz="2400" dirty="0"/>
              <a:t> </a:t>
            </a:r>
            <a:r>
              <a:rPr lang="en-US" sz="2400" dirty="0" err="1"/>
              <a:t>sales_star</a:t>
            </a:r>
            <a:r>
              <a:rPr lang="en-US" sz="2400" dirty="0"/>
              <a:t> [time, item, branch, location]:</a:t>
            </a:r>
          </a:p>
          <a:p>
            <a:pPr lvl="2">
              <a:buFont typeface="Monotype Sorts" pitchFamily="2" charset="2"/>
              <a:buNone/>
            </a:pPr>
            <a:r>
              <a:rPr lang="en-US" sz="1800" dirty="0" err="1"/>
              <a:t>dollars_sold</a:t>
            </a:r>
            <a:r>
              <a:rPr lang="en-US" sz="1800" dirty="0"/>
              <a:t> = sum(</a:t>
            </a:r>
            <a:r>
              <a:rPr lang="en-US" sz="1800" dirty="0" err="1"/>
              <a:t>sales_in_dollars</a:t>
            </a:r>
            <a:r>
              <a:rPr lang="en-US" sz="1800" dirty="0"/>
              <a:t>), </a:t>
            </a:r>
          </a:p>
          <a:p>
            <a:pPr lvl="2">
              <a:buFont typeface="Monotype Sorts" pitchFamily="2" charset="2"/>
              <a:buNone/>
            </a:pPr>
            <a:r>
              <a:rPr lang="en-US" sz="1800" dirty="0" err="1"/>
              <a:t>avg_sales</a:t>
            </a:r>
            <a:r>
              <a:rPr lang="en-US" sz="1800" dirty="0"/>
              <a:t> = </a:t>
            </a:r>
            <a:r>
              <a:rPr lang="en-US" sz="1800" dirty="0" err="1"/>
              <a:t>avg</a:t>
            </a:r>
            <a:r>
              <a:rPr lang="en-US" sz="1800" dirty="0"/>
              <a:t>(</a:t>
            </a:r>
            <a:r>
              <a:rPr lang="en-US" sz="1800" dirty="0" err="1"/>
              <a:t>sales_in_dollars</a:t>
            </a:r>
            <a:r>
              <a:rPr lang="en-US" sz="1800" dirty="0"/>
              <a:t>), </a:t>
            </a:r>
          </a:p>
          <a:p>
            <a:pPr lvl="2">
              <a:buFont typeface="Monotype Sorts" pitchFamily="2" charset="2"/>
              <a:buNone/>
            </a:pPr>
            <a:r>
              <a:rPr lang="en-US" sz="1800" dirty="0" err="1"/>
              <a:t>units_sold</a:t>
            </a:r>
            <a:r>
              <a:rPr lang="en-US" sz="1800" dirty="0"/>
              <a:t> = count(*)</a:t>
            </a:r>
          </a:p>
          <a:p>
            <a:pPr>
              <a:buFont typeface="Monotype Sorts" pitchFamily="2" charset="2"/>
              <a:buNone/>
            </a:pPr>
            <a:r>
              <a:rPr lang="en-US" sz="2400" dirty="0">
                <a:solidFill>
                  <a:srgbClr val="FFFF66"/>
                </a:solidFill>
              </a:rPr>
              <a:t>define dimension</a:t>
            </a:r>
            <a:r>
              <a:rPr lang="en-US" sz="2400" dirty="0"/>
              <a:t> time </a:t>
            </a:r>
            <a:r>
              <a:rPr lang="en-US" sz="2400" dirty="0">
                <a:solidFill>
                  <a:srgbClr val="FFFF66"/>
                </a:solidFill>
              </a:rPr>
              <a:t>as</a:t>
            </a:r>
            <a:r>
              <a:rPr lang="en-US" sz="2400" dirty="0"/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sz="2400" dirty="0"/>
              <a:t>		</a:t>
            </a:r>
            <a:r>
              <a:rPr lang="en-US" sz="2800" dirty="0"/>
              <a:t>(</a:t>
            </a:r>
            <a:r>
              <a:rPr lang="en-US" sz="2800" dirty="0" err="1"/>
              <a:t>time_key</a:t>
            </a:r>
            <a:r>
              <a:rPr lang="en-US" sz="2800" dirty="0"/>
              <a:t>, day, </a:t>
            </a:r>
            <a:r>
              <a:rPr lang="en-US" sz="2800" dirty="0" err="1"/>
              <a:t>day_of_week</a:t>
            </a:r>
            <a:r>
              <a:rPr lang="en-US" sz="2800" dirty="0"/>
              <a:t>, month, quarter, year)</a:t>
            </a:r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908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928" y="2254795"/>
            <a:ext cx="8409909" cy="4953318"/>
          </a:xfrm>
        </p:spPr>
        <p:txBody>
          <a:bodyPr>
            <a:noAutofit/>
          </a:bodyPr>
          <a:lstStyle/>
          <a:p>
            <a:pPr>
              <a:buFont typeface="Monotype Sorts" pitchFamily="2" charset="2"/>
              <a:buNone/>
            </a:pPr>
            <a:r>
              <a:rPr lang="en-US" sz="2400" dirty="0">
                <a:solidFill>
                  <a:srgbClr val="FFFF66"/>
                </a:solidFill>
              </a:rPr>
              <a:t>define dimension</a:t>
            </a:r>
            <a:r>
              <a:rPr lang="en-US" sz="2400" dirty="0">
                <a:solidFill>
                  <a:schemeClr val="hlink"/>
                </a:solidFill>
              </a:rPr>
              <a:t> </a:t>
            </a:r>
            <a:r>
              <a:rPr lang="en-US" sz="2400" dirty="0"/>
              <a:t>item </a:t>
            </a:r>
            <a:r>
              <a:rPr lang="en-US" sz="2400" dirty="0">
                <a:solidFill>
                  <a:srgbClr val="FFFF66"/>
                </a:solidFill>
              </a:rPr>
              <a:t>as</a:t>
            </a:r>
            <a:r>
              <a:rPr lang="en-US" sz="2400" dirty="0"/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sz="2800" dirty="0"/>
              <a:t>		(</a:t>
            </a:r>
            <a:r>
              <a:rPr lang="en-US" sz="2800" dirty="0" err="1"/>
              <a:t>item_key</a:t>
            </a:r>
            <a:r>
              <a:rPr lang="en-US" sz="2800" dirty="0"/>
              <a:t>, </a:t>
            </a:r>
            <a:r>
              <a:rPr lang="en-US" sz="2800" dirty="0" err="1"/>
              <a:t>item_name</a:t>
            </a:r>
            <a:r>
              <a:rPr lang="en-US" sz="2800" dirty="0"/>
              <a:t>, brand, type, </a:t>
            </a:r>
            <a:r>
              <a:rPr lang="en-US" sz="2800" dirty="0" err="1"/>
              <a:t>supplier_type</a:t>
            </a:r>
            <a:r>
              <a:rPr lang="en-US" sz="2800" dirty="0"/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sz="2400" dirty="0">
                <a:solidFill>
                  <a:srgbClr val="FFFF66"/>
                </a:solidFill>
              </a:rPr>
              <a:t>define dimension</a:t>
            </a:r>
            <a:r>
              <a:rPr lang="en-US" sz="2400" dirty="0">
                <a:solidFill>
                  <a:schemeClr val="hlink"/>
                </a:solidFill>
              </a:rPr>
              <a:t> </a:t>
            </a:r>
            <a:r>
              <a:rPr lang="en-US" sz="2400" dirty="0"/>
              <a:t>branch </a:t>
            </a:r>
            <a:r>
              <a:rPr lang="en-US" sz="2400" dirty="0">
                <a:solidFill>
                  <a:srgbClr val="FFFF66"/>
                </a:solidFill>
              </a:rPr>
              <a:t>as</a:t>
            </a:r>
            <a:r>
              <a:rPr lang="en-US" sz="2400" dirty="0"/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sz="2800" dirty="0"/>
              <a:t>		(</a:t>
            </a:r>
            <a:r>
              <a:rPr lang="en-US" sz="2800" dirty="0" err="1"/>
              <a:t>branch_key</a:t>
            </a:r>
            <a:r>
              <a:rPr lang="en-US" sz="2800" dirty="0"/>
              <a:t>, </a:t>
            </a:r>
            <a:r>
              <a:rPr lang="en-US" sz="2800" dirty="0" err="1"/>
              <a:t>branch_name</a:t>
            </a:r>
            <a:r>
              <a:rPr lang="en-US" sz="2800" dirty="0"/>
              <a:t>, </a:t>
            </a:r>
            <a:r>
              <a:rPr lang="en-US" sz="2800" dirty="0" err="1"/>
              <a:t>branch_type</a:t>
            </a:r>
            <a:r>
              <a:rPr lang="en-US" sz="2800" dirty="0"/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sz="2400" dirty="0">
                <a:solidFill>
                  <a:srgbClr val="FFFF66"/>
                </a:solidFill>
              </a:rPr>
              <a:t>define dimension</a:t>
            </a:r>
            <a:r>
              <a:rPr lang="en-US" sz="2400" dirty="0"/>
              <a:t> location </a:t>
            </a:r>
            <a:r>
              <a:rPr lang="en-US" sz="2400" dirty="0">
                <a:solidFill>
                  <a:srgbClr val="FFFF66"/>
                </a:solidFill>
              </a:rPr>
              <a:t>as</a:t>
            </a:r>
            <a:r>
              <a:rPr lang="en-US" sz="2400" dirty="0"/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sz="2800" dirty="0"/>
              <a:t>		(</a:t>
            </a:r>
            <a:r>
              <a:rPr lang="en-US" sz="2800" dirty="0" err="1"/>
              <a:t>location_key</a:t>
            </a:r>
            <a:r>
              <a:rPr lang="en-US" sz="2800" dirty="0"/>
              <a:t>, street, city, </a:t>
            </a:r>
            <a:r>
              <a:rPr lang="en-US" sz="2800" dirty="0" err="1"/>
              <a:t>province_or_state</a:t>
            </a:r>
            <a:r>
              <a:rPr lang="en-US" sz="2800" dirty="0"/>
              <a:t>, country)</a:t>
            </a:r>
          </a:p>
          <a:p>
            <a:endParaRPr lang="en-IN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356418"/>
      </p:ext>
    </p:extLst>
  </p:cSld>
  <p:clrMapOvr>
    <a:masterClrMapping/>
  </p:clrMapOvr>
  <p:transition spd="slow">
    <p:push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25" y="452718"/>
            <a:ext cx="7616306" cy="610705"/>
          </a:xfrm>
        </p:spPr>
        <p:txBody>
          <a:bodyPr/>
          <a:lstStyle/>
          <a:p>
            <a:r>
              <a:rPr lang="en-IN" sz="2800" dirty="0"/>
              <a:t>Defining a Snowflake Schema in DMQL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0000"/>
              </a:lnSpc>
              <a:buFont typeface="Monotype Sorts" pitchFamily="2" charset="2"/>
              <a:buNone/>
            </a:pPr>
            <a:r>
              <a:rPr lang="en-US" sz="2800" dirty="0">
                <a:solidFill>
                  <a:srgbClr val="FFFF66"/>
                </a:solidFill>
              </a:rPr>
              <a:t>define cube</a:t>
            </a:r>
            <a:r>
              <a:rPr lang="en-US" sz="2800" dirty="0"/>
              <a:t> </a:t>
            </a:r>
            <a:r>
              <a:rPr lang="en-US" sz="2800" dirty="0" err="1"/>
              <a:t>sales_snowflake</a:t>
            </a:r>
            <a:r>
              <a:rPr lang="en-US" sz="2800" dirty="0"/>
              <a:t> [time, item, branch, location]:</a:t>
            </a:r>
          </a:p>
          <a:p>
            <a:pPr lvl="2" algn="just">
              <a:lnSpc>
                <a:spcPct val="110000"/>
              </a:lnSpc>
              <a:buFont typeface="Monotype Sorts" pitchFamily="2" charset="2"/>
              <a:buNone/>
            </a:pPr>
            <a:r>
              <a:rPr lang="en-US" dirty="0" err="1"/>
              <a:t>dollars_sold</a:t>
            </a:r>
            <a:r>
              <a:rPr lang="en-US" dirty="0"/>
              <a:t> = sum(</a:t>
            </a:r>
            <a:r>
              <a:rPr lang="en-US" dirty="0" err="1"/>
              <a:t>sales_in_dollars</a:t>
            </a:r>
            <a:r>
              <a:rPr lang="en-US" dirty="0"/>
              <a:t>), </a:t>
            </a:r>
          </a:p>
          <a:p>
            <a:pPr lvl="2" algn="just">
              <a:lnSpc>
                <a:spcPct val="110000"/>
              </a:lnSpc>
              <a:buFont typeface="Monotype Sorts" pitchFamily="2" charset="2"/>
              <a:buNone/>
            </a:pPr>
            <a:r>
              <a:rPr lang="en-US" dirty="0" err="1"/>
              <a:t>avg_sales</a:t>
            </a:r>
            <a:r>
              <a:rPr lang="en-US" dirty="0"/>
              <a:t> = </a:t>
            </a:r>
            <a:r>
              <a:rPr lang="en-US" dirty="0" err="1"/>
              <a:t>avg</a:t>
            </a:r>
            <a:r>
              <a:rPr lang="en-US" dirty="0"/>
              <a:t>(</a:t>
            </a:r>
            <a:r>
              <a:rPr lang="en-US" dirty="0" err="1"/>
              <a:t>sales_in_dollars</a:t>
            </a:r>
            <a:r>
              <a:rPr lang="en-US" dirty="0"/>
              <a:t>), </a:t>
            </a:r>
          </a:p>
          <a:p>
            <a:pPr lvl="2" algn="just">
              <a:lnSpc>
                <a:spcPct val="110000"/>
              </a:lnSpc>
              <a:buFont typeface="Monotype Sorts" pitchFamily="2" charset="2"/>
              <a:buNone/>
            </a:pPr>
            <a:r>
              <a:rPr lang="en-US" dirty="0" err="1"/>
              <a:t>units_sold</a:t>
            </a:r>
            <a:r>
              <a:rPr lang="en-US" dirty="0"/>
              <a:t> = count(*)</a:t>
            </a:r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69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10000"/>
              </a:lnSpc>
              <a:buFont typeface="Monotype Sorts" pitchFamily="2" charset="2"/>
              <a:buNone/>
            </a:pPr>
            <a:r>
              <a:rPr lang="en-US" sz="2000" dirty="0">
                <a:solidFill>
                  <a:srgbClr val="FFFF66"/>
                </a:solidFill>
              </a:rPr>
              <a:t>define dimension</a:t>
            </a:r>
            <a:r>
              <a:rPr lang="en-US" sz="2000" dirty="0"/>
              <a:t> time </a:t>
            </a:r>
            <a:r>
              <a:rPr lang="en-US" sz="2000" dirty="0">
                <a:solidFill>
                  <a:srgbClr val="FFFF66"/>
                </a:solidFill>
              </a:rPr>
              <a:t>as</a:t>
            </a:r>
            <a:r>
              <a:rPr lang="en-US" sz="2000" dirty="0"/>
              <a:t> </a:t>
            </a:r>
          </a:p>
          <a:p>
            <a:pPr algn="just">
              <a:lnSpc>
                <a:spcPct val="110000"/>
              </a:lnSpc>
              <a:buFont typeface="Monotype Sorts" pitchFamily="2" charset="2"/>
              <a:buNone/>
            </a:pPr>
            <a:r>
              <a:rPr lang="en-US" sz="2000" dirty="0"/>
              <a:t>		(</a:t>
            </a:r>
            <a:r>
              <a:rPr lang="en-US" sz="2000" dirty="0" err="1"/>
              <a:t>time_key</a:t>
            </a:r>
            <a:r>
              <a:rPr lang="en-US" sz="2000" dirty="0"/>
              <a:t>, day, </a:t>
            </a:r>
            <a:r>
              <a:rPr lang="en-US" sz="2000" dirty="0" err="1"/>
              <a:t>day_of_week</a:t>
            </a:r>
            <a:r>
              <a:rPr lang="en-US" sz="2000" dirty="0"/>
              <a:t>, month, quarter, year)</a:t>
            </a:r>
          </a:p>
          <a:p>
            <a:pPr algn="just">
              <a:lnSpc>
                <a:spcPct val="110000"/>
              </a:lnSpc>
              <a:buFont typeface="Monotype Sorts" pitchFamily="2" charset="2"/>
              <a:buNone/>
            </a:pPr>
            <a:r>
              <a:rPr lang="en-US" sz="2000" dirty="0">
                <a:solidFill>
                  <a:srgbClr val="FFFF66"/>
                </a:solidFill>
              </a:rPr>
              <a:t>define dimension</a:t>
            </a:r>
            <a:r>
              <a:rPr lang="en-US" sz="2000" dirty="0">
                <a:solidFill>
                  <a:schemeClr val="hlink"/>
                </a:solidFill>
              </a:rPr>
              <a:t> </a:t>
            </a:r>
            <a:r>
              <a:rPr lang="en-US" sz="2000" dirty="0"/>
              <a:t>item </a:t>
            </a:r>
            <a:r>
              <a:rPr lang="en-US" sz="2000" dirty="0">
                <a:solidFill>
                  <a:srgbClr val="FFFF66"/>
                </a:solidFill>
              </a:rPr>
              <a:t>as</a:t>
            </a:r>
            <a:r>
              <a:rPr lang="en-US" sz="2000" dirty="0"/>
              <a:t> </a:t>
            </a:r>
          </a:p>
          <a:p>
            <a:pPr algn="just">
              <a:lnSpc>
                <a:spcPct val="110000"/>
              </a:lnSpc>
              <a:buFont typeface="Monotype Sorts" pitchFamily="2" charset="2"/>
              <a:buNone/>
            </a:pPr>
            <a:r>
              <a:rPr lang="en-US" sz="2000" dirty="0"/>
              <a:t>		(</a:t>
            </a:r>
            <a:r>
              <a:rPr lang="en-US" sz="2000" dirty="0" err="1"/>
              <a:t>item_key</a:t>
            </a:r>
            <a:r>
              <a:rPr lang="en-US" sz="2000" dirty="0"/>
              <a:t>, </a:t>
            </a:r>
            <a:r>
              <a:rPr lang="en-US" sz="2000" dirty="0" err="1"/>
              <a:t>item_name</a:t>
            </a:r>
            <a:r>
              <a:rPr lang="en-US" sz="2000" dirty="0"/>
              <a:t>, brand, type, supplier(</a:t>
            </a:r>
            <a:r>
              <a:rPr lang="en-US" sz="2000" dirty="0" err="1"/>
              <a:t>supplier_key</a:t>
            </a:r>
            <a:r>
              <a:rPr lang="en-US" sz="2000" dirty="0"/>
              <a:t>, </a:t>
            </a:r>
            <a:r>
              <a:rPr lang="en-US" sz="2000" dirty="0" err="1"/>
              <a:t>supplier_type</a:t>
            </a:r>
            <a:r>
              <a:rPr lang="en-US" sz="2000" dirty="0"/>
              <a:t>))</a:t>
            </a:r>
          </a:p>
          <a:p>
            <a:pPr algn="just">
              <a:lnSpc>
                <a:spcPct val="110000"/>
              </a:lnSpc>
              <a:buFont typeface="Monotype Sorts" pitchFamily="2" charset="2"/>
              <a:buNone/>
            </a:pPr>
            <a:r>
              <a:rPr lang="en-US" sz="2000" dirty="0">
                <a:solidFill>
                  <a:srgbClr val="FFFF66"/>
                </a:solidFill>
              </a:rPr>
              <a:t>define dimension</a:t>
            </a:r>
            <a:r>
              <a:rPr lang="en-US" sz="2000" dirty="0">
                <a:solidFill>
                  <a:schemeClr val="hlink"/>
                </a:solidFill>
              </a:rPr>
              <a:t> </a:t>
            </a:r>
            <a:r>
              <a:rPr lang="en-US" sz="2000" dirty="0"/>
              <a:t>branch </a:t>
            </a:r>
            <a:r>
              <a:rPr lang="en-US" sz="2000" dirty="0">
                <a:solidFill>
                  <a:srgbClr val="FFFF66"/>
                </a:solidFill>
              </a:rPr>
              <a:t>as</a:t>
            </a:r>
            <a:r>
              <a:rPr lang="en-US" sz="2000" dirty="0"/>
              <a:t> </a:t>
            </a:r>
          </a:p>
          <a:p>
            <a:pPr algn="just">
              <a:lnSpc>
                <a:spcPct val="110000"/>
              </a:lnSpc>
              <a:buFont typeface="Monotype Sorts" pitchFamily="2" charset="2"/>
              <a:buNone/>
            </a:pPr>
            <a:r>
              <a:rPr lang="en-US" sz="2000" dirty="0"/>
              <a:t>		(</a:t>
            </a:r>
            <a:r>
              <a:rPr lang="en-US" sz="2000" dirty="0" err="1"/>
              <a:t>branch_key</a:t>
            </a:r>
            <a:r>
              <a:rPr lang="en-US" sz="2000" dirty="0"/>
              <a:t>, </a:t>
            </a:r>
            <a:r>
              <a:rPr lang="en-US" sz="2000" dirty="0" err="1"/>
              <a:t>branch_name</a:t>
            </a:r>
            <a:r>
              <a:rPr lang="en-US" sz="2000" dirty="0"/>
              <a:t>, </a:t>
            </a:r>
            <a:r>
              <a:rPr lang="en-US" sz="2000" dirty="0" err="1"/>
              <a:t>branch_type</a:t>
            </a:r>
            <a:r>
              <a:rPr lang="en-US" sz="2000" dirty="0"/>
              <a:t>)</a:t>
            </a:r>
          </a:p>
          <a:p>
            <a:pPr algn="just">
              <a:lnSpc>
                <a:spcPct val="110000"/>
              </a:lnSpc>
              <a:buFont typeface="Monotype Sorts" pitchFamily="2" charset="2"/>
              <a:buNone/>
            </a:pPr>
            <a:r>
              <a:rPr lang="en-US" sz="2000" dirty="0">
                <a:solidFill>
                  <a:srgbClr val="FFFF66"/>
                </a:solidFill>
              </a:rPr>
              <a:t>define dimension</a:t>
            </a:r>
            <a:r>
              <a:rPr lang="en-US" sz="2000" dirty="0"/>
              <a:t> location </a:t>
            </a:r>
            <a:r>
              <a:rPr lang="en-US" sz="2000" dirty="0">
                <a:solidFill>
                  <a:srgbClr val="FFFF66"/>
                </a:solidFill>
              </a:rPr>
              <a:t>as</a:t>
            </a:r>
            <a:r>
              <a:rPr lang="en-US" sz="2000" dirty="0"/>
              <a:t> </a:t>
            </a:r>
          </a:p>
          <a:p>
            <a:pPr algn="just">
              <a:lnSpc>
                <a:spcPct val="110000"/>
              </a:lnSpc>
              <a:buFont typeface="Monotype Sorts" pitchFamily="2" charset="2"/>
              <a:buNone/>
            </a:pPr>
            <a:r>
              <a:rPr lang="en-US" sz="2000" dirty="0"/>
              <a:t>		(</a:t>
            </a:r>
            <a:r>
              <a:rPr lang="en-US" sz="2000" dirty="0" err="1"/>
              <a:t>location_key</a:t>
            </a:r>
            <a:r>
              <a:rPr lang="en-US" sz="2000" dirty="0"/>
              <a:t>, street, city(</a:t>
            </a:r>
            <a:r>
              <a:rPr lang="en-US" sz="2000" dirty="0" err="1"/>
              <a:t>city_key</a:t>
            </a:r>
            <a:r>
              <a:rPr lang="en-US" sz="2000" dirty="0"/>
              <a:t>, </a:t>
            </a:r>
            <a:r>
              <a:rPr lang="en-US" sz="2000" dirty="0" err="1"/>
              <a:t>province_or_state</a:t>
            </a:r>
            <a:r>
              <a:rPr lang="en-US" sz="2000" dirty="0"/>
              <a:t>, country))</a:t>
            </a:r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91385"/>
      </p:ext>
    </p:extLst>
  </p:cSld>
  <p:clrMapOvr>
    <a:masterClrMapping/>
  </p:clrMapOvr>
  <p:transition spd="slow">
    <p:push dir="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Defining a Fact Constellation in DMQL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835" y="1880325"/>
            <a:ext cx="8372688" cy="535656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>
                <a:solidFill>
                  <a:srgbClr val="FFFF66"/>
                </a:solidFill>
                <a:latin typeface="Comic Sans MS" panose="030F0702030302020204" pitchFamily="66" charset="0"/>
              </a:rPr>
              <a:t>define cube</a:t>
            </a:r>
            <a:r>
              <a:rPr lang="en-US" sz="2000" dirty="0">
                <a:latin typeface="Comic Sans MS" panose="030F0702030302020204" pitchFamily="66" charset="0"/>
              </a:rPr>
              <a:t>         sales [time, item, branch, location]: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>
                <a:latin typeface="Comic Sans MS" panose="030F0702030302020204" pitchFamily="66" charset="0"/>
              </a:rPr>
              <a:t>	            </a:t>
            </a:r>
            <a:r>
              <a:rPr lang="en-US" sz="2000" dirty="0" err="1">
                <a:latin typeface="Comic Sans MS" panose="030F0702030302020204" pitchFamily="66" charset="0"/>
              </a:rPr>
              <a:t>dollars_sold</a:t>
            </a:r>
            <a:r>
              <a:rPr lang="en-US" sz="2000" dirty="0">
                <a:latin typeface="Comic Sans MS" panose="030F0702030302020204" pitchFamily="66" charset="0"/>
              </a:rPr>
              <a:t> = sum(</a:t>
            </a:r>
            <a:r>
              <a:rPr lang="en-US" sz="2000" dirty="0" err="1">
                <a:latin typeface="Comic Sans MS" panose="030F0702030302020204" pitchFamily="66" charset="0"/>
              </a:rPr>
              <a:t>sales_in_dollars</a:t>
            </a:r>
            <a:r>
              <a:rPr lang="en-US" sz="2000" dirty="0">
                <a:latin typeface="Comic Sans MS" panose="030F0702030302020204" pitchFamily="66" charset="0"/>
              </a:rPr>
              <a:t>), </a:t>
            </a:r>
            <a:r>
              <a:rPr lang="en-US" sz="2000" dirty="0" err="1">
                <a:latin typeface="Comic Sans MS" panose="030F0702030302020204" pitchFamily="66" charset="0"/>
              </a:rPr>
              <a:t>avg_sales</a:t>
            </a:r>
            <a:r>
              <a:rPr lang="en-US" sz="2000" dirty="0">
                <a:latin typeface="Comic Sans MS" panose="030F0702030302020204" pitchFamily="66" charset="0"/>
              </a:rPr>
              <a:t> = </a:t>
            </a:r>
            <a:r>
              <a:rPr lang="en-US" sz="2000" dirty="0" err="1">
                <a:latin typeface="Comic Sans MS" panose="030F0702030302020204" pitchFamily="66" charset="0"/>
              </a:rPr>
              <a:t>avg</a:t>
            </a:r>
            <a:r>
              <a:rPr lang="en-US" sz="2000" dirty="0">
                <a:latin typeface="Comic Sans MS" panose="030F0702030302020204" pitchFamily="66" charset="0"/>
              </a:rPr>
              <a:t>(</a:t>
            </a:r>
            <a:r>
              <a:rPr lang="en-US" sz="2000" dirty="0" err="1">
                <a:latin typeface="Comic Sans MS" panose="030F0702030302020204" pitchFamily="66" charset="0"/>
              </a:rPr>
              <a:t>sales_in_dollars</a:t>
            </a:r>
            <a:r>
              <a:rPr lang="en-US" sz="2000" dirty="0">
                <a:latin typeface="Comic Sans MS" panose="030F0702030302020204" pitchFamily="66" charset="0"/>
              </a:rPr>
              <a:t>),   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>
                <a:latin typeface="Comic Sans MS" panose="030F0702030302020204" pitchFamily="66" charset="0"/>
              </a:rPr>
              <a:t>                </a:t>
            </a:r>
            <a:r>
              <a:rPr lang="en-US" sz="2000" dirty="0" err="1">
                <a:latin typeface="Comic Sans MS" panose="030F0702030302020204" pitchFamily="66" charset="0"/>
              </a:rPr>
              <a:t>units_sold</a:t>
            </a:r>
            <a:r>
              <a:rPr lang="en-US" sz="2000" dirty="0">
                <a:latin typeface="Comic Sans MS" panose="030F0702030302020204" pitchFamily="66" charset="0"/>
              </a:rPr>
              <a:t> = count(*)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>
                <a:solidFill>
                  <a:srgbClr val="FFFF66"/>
                </a:solidFill>
                <a:latin typeface="Comic Sans MS" panose="030F0702030302020204" pitchFamily="66" charset="0"/>
              </a:rPr>
              <a:t>define dimension</a:t>
            </a:r>
            <a:r>
              <a:rPr lang="en-US" sz="2000" dirty="0">
                <a:latin typeface="Comic Sans MS" panose="030F0702030302020204" pitchFamily="66" charset="0"/>
              </a:rPr>
              <a:t> time </a:t>
            </a:r>
            <a:r>
              <a:rPr lang="en-US" sz="2000" dirty="0">
                <a:solidFill>
                  <a:srgbClr val="FFFF66"/>
                </a:solidFill>
                <a:latin typeface="Comic Sans MS" panose="030F0702030302020204" pitchFamily="66" charset="0"/>
              </a:rPr>
              <a:t>as</a:t>
            </a:r>
            <a:r>
              <a:rPr lang="en-US" sz="2000" dirty="0">
                <a:latin typeface="Comic Sans MS" panose="030F0702030302020204" pitchFamily="66" charset="0"/>
              </a:rPr>
              <a:t> (</a:t>
            </a:r>
            <a:r>
              <a:rPr lang="en-US" sz="2000" dirty="0" err="1">
                <a:latin typeface="Comic Sans MS" panose="030F0702030302020204" pitchFamily="66" charset="0"/>
              </a:rPr>
              <a:t>time_key</a:t>
            </a:r>
            <a:r>
              <a:rPr lang="en-US" sz="2000" dirty="0">
                <a:latin typeface="Comic Sans MS" panose="030F0702030302020204" pitchFamily="66" charset="0"/>
              </a:rPr>
              <a:t>, day, </a:t>
            </a:r>
            <a:r>
              <a:rPr lang="en-US" sz="2000" dirty="0" err="1">
                <a:latin typeface="Comic Sans MS" panose="030F0702030302020204" pitchFamily="66" charset="0"/>
              </a:rPr>
              <a:t>day_of_week</a:t>
            </a:r>
            <a:r>
              <a:rPr lang="en-US" sz="2000" dirty="0">
                <a:latin typeface="Comic Sans MS" panose="030F0702030302020204" pitchFamily="66" charset="0"/>
              </a:rPr>
              <a:t>, month, quarter, year)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>
                <a:solidFill>
                  <a:srgbClr val="FFFF66"/>
                </a:solidFill>
                <a:latin typeface="Comic Sans MS" panose="030F0702030302020204" pitchFamily="66" charset="0"/>
              </a:rPr>
              <a:t>define dimension</a:t>
            </a:r>
            <a:r>
              <a:rPr lang="en-US" sz="2000" dirty="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  <a:r>
              <a:rPr lang="en-US" sz="2000" dirty="0">
                <a:latin typeface="Comic Sans MS" panose="030F0702030302020204" pitchFamily="66" charset="0"/>
              </a:rPr>
              <a:t>item </a:t>
            </a:r>
            <a:r>
              <a:rPr lang="en-US" sz="2000" dirty="0">
                <a:solidFill>
                  <a:srgbClr val="FFFF66"/>
                </a:solidFill>
                <a:latin typeface="Comic Sans MS" panose="030F0702030302020204" pitchFamily="66" charset="0"/>
              </a:rPr>
              <a:t>as</a:t>
            </a:r>
            <a:r>
              <a:rPr lang="en-US" sz="2000" dirty="0">
                <a:latin typeface="Comic Sans MS" panose="030F0702030302020204" pitchFamily="66" charset="0"/>
              </a:rPr>
              <a:t> (</a:t>
            </a:r>
            <a:r>
              <a:rPr lang="en-US" sz="2000" dirty="0" err="1">
                <a:latin typeface="Comic Sans MS" panose="030F0702030302020204" pitchFamily="66" charset="0"/>
              </a:rPr>
              <a:t>item_key</a:t>
            </a:r>
            <a:r>
              <a:rPr lang="en-US" sz="2000" dirty="0">
                <a:latin typeface="Comic Sans MS" panose="030F0702030302020204" pitchFamily="66" charset="0"/>
              </a:rPr>
              <a:t>, </a:t>
            </a:r>
            <a:r>
              <a:rPr lang="en-US" sz="2000" dirty="0" err="1">
                <a:latin typeface="Comic Sans MS" panose="030F0702030302020204" pitchFamily="66" charset="0"/>
              </a:rPr>
              <a:t>item_name</a:t>
            </a:r>
            <a:r>
              <a:rPr lang="en-US" sz="2000" dirty="0">
                <a:latin typeface="Comic Sans MS" panose="030F0702030302020204" pitchFamily="66" charset="0"/>
              </a:rPr>
              <a:t>, brand, type, </a:t>
            </a:r>
            <a:r>
              <a:rPr lang="en-US" sz="2000" dirty="0" err="1">
                <a:latin typeface="Comic Sans MS" panose="030F0702030302020204" pitchFamily="66" charset="0"/>
              </a:rPr>
              <a:t>supplier_type</a:t>
            </a:r>
            <a:r>
              <a:rPr lang="en-US" sz="2000" dirty="0">
                <a:latin typeface="Comic Sans MS" panose="030F0702030302020204" pitchFamily="66" charset="0"/>
              </a:rPr>
              <a:t>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>
                <a:solidFill>
                  <a:srgbClr val="FFFF66"/>
                </a:solidFill>
                <a:latin typeface="Comic Sans MS" panose="030F0702030302020204" pitchFamily="66" charset="0"/>
              </a:rPr>
              <a:t>define dimension</a:t>
            </a:r>
            <a:r>
              <a:rPr lang="en-US" sz="2000" dirty="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  <a:r>
              <a:rPr lang="en-US" sz="2000" dirty="0">
                <a:latin typeface="Comic Sans MS" panose="030F0702030302020204" pitchFamily="66" charset="0"/>
              </a:rPr>
              <a:t>branch </a:t>
            </a:r>
            <a:r>
              <a:rPr lang="en-US" sz="2000" dirty="0">
                <a:solidFill>
                  <a:srgbClr val="FFFF66"/>
                </a:solidFill>
                <a:latin typeface="Comic Sans MS" panose="030F0702030302020204" pitchFamily="66" charset="0"/>
              </a:rPr>
              <a:t>as</a:t>
            </a:r>
            <a:r>
              <a:rPr lang="en-US" sz="2000" dirty="0">
                <a:latin typeface="Comic Sans MS" panose="030F0702030302020204" pitchFamily="66" charset="0"/>
              </a:rPr>
              <a:t> (</a:t>
            </a:r>
            <a:r>
              <a:rPr lang="en-US" sz="2000" dirty="0" err="1">
                <a:latin typeface="Comic Sans MS" panose="030F0702030302020204" pitchFamily="66" charset="0"/>
              </a:rPr>
              <a:t>branch_key</a:t>
            </a:r>
            <a:r>
              <a:rPr lang="en-US" sz="2000" dirty="0">
                <a:latin typeface="Comic Sans MS" panose="030F0702030302020204" pitchFamily="66" charset="0"/>
              </a:rPr>
              <a:t>, </a:t>
            </a:r>
            <a:r>
              <a:rPr lang="en-US" sz="2000" dirty="0" err="1">
                <a:latin typeface="Comic Sans MS" panose="030F0702030302020204" pitchFamily="66" charset="0"/>
              </a:rPr>
              <a:t>branch_name</a:t>
            </a:r>
            <a:r>
              <a:rPr lang="en-US" sz="2000" dirty="0">
                <a:latin typeface="Comic Sans MS" panose="030F0702030302020204" pitchFamily="66" charset="0"/>
              </a:rPr>
              <a:t>, </a:t>
            </a:r>
            <a:r>
              <a:rPr lang="en-US" sz="2000" dirty="0" err="1">
                <a:latin typeface="Comic Sans MS" panose="030F0702030302020204" pitchFamily="66" charset="0"/>
              </a:rPr>
              <a:t>branch_type</a:t>
            </a:r>
            <a:r>
              <a:rPr lang="en-US" sz="2000" dirty="0">
                <a:latin typeface="Comic Sans MS" panose="030F0702030302020204" pitchFamily="66" charset="0"/>
              </a:rPr>
              <a:t>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>
                <a:solidFill>
                  <a:srgbClr val="FFFF66"/>
                </a:solidFill>
                <a:latin typeface="Comic Sans MS" panose="030F0702030302020204" pitchFamily="66" charset="0"/>
              </a:rPr>
              <a:t>define dimension</a:t>
            </a:r>
            <a:r>
              <a:rPr lang="en-US" sz="2000" dirty="0">
                <a:latin typeface="Comic Sans MS" panose="030F0702030302020204" pitchFamily="66" charset="0"/>
              </a:rPr>
              <a:t> location </a:t>
            </a:r>
            <a:r>
              <a:rPr lang="en-US" sz="2000" dirty="0">
                <a:solidFill>
                  <a:srgbClr val="FFFF66"/>
                </a:solidFill>
                <a:latin typeface="Comic Sans MS" panose="030F0702030302020204" pitchFamily="66" charset="0"/>
              </a:rPr>
              <a:t>as</a:t>
            </a:r>
            <a:r>
              <a:rPr lang="en-US" sz="2000" dirty="0">
                <a:latin typeface="Comic Sans MS" panose="030F0702030302020204" pitchFamily="66" charset="0"/>
              </a:rPr>
              <a:t> (</a:t>
            </a:r>
            <a:r>
              <a:rPr lang="en-US" sz="2000" dirty="0" err="1">
                <a:latin typeface="Comic Sans MS" panose="030F0702030302020204" pitchFamily="66" charset="0"/>
              </a:rPr>
              <a:t>location_key</a:t>
            </a:r>
            <a:r>
              <a:rPr lang="en-US" sz="2000" dirty="0">
                <a:latin typeface="Comic Sans MS" panose="030F0702030302020204" pitchFamily="66" charset="0"/>
              </a:rPr>
              <a:t>, street, city, </a:t>
            </a:r>
            <a:r>
              <a:rPr lang="en-US" sz="2000" dirty="0" err="1">
                <a:latin typeface="Comic Sans MS" panose="030F0702030302020204" pitchFamily="66" charset="0"/>
              </a:rPr>
              <a:t>province_or_state</a:t>
            </a:r>
            <a:r>
              <a:rPr lang="en-US" sz="2000" dirty="0">
                <a:latin typeface="Comic Sans MS" panose="030F0702030302020204" pitchFamily="66" charset="0"/>
              </a:rPr>
              <a:t>, country)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434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Defining a Fact Constellation in DMQL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>
                <a:solidFill>
                  <a:srgbClr val="FFFF66"/>
                </a:solidFill>
                <a:latin typeface="Comic Sans MS" panose="030F0702030302020204" pitchFamily="66" charset="0"/>
              </a:rPr>
              <a:t>define cube</a:t>
            </a:r>
            <a:r>
              <a:rPr lang="en-US" sz="2400" dirty="0">
                <a:latin typeface="Comic Sans MS" panose="030F0702030302020204" pitchFamily="66" charset="0"/>
              </a:rPr>
              <a:t>         shipping [time, item, shipper, </a:t>
            </a:r>
            <a:r>
              <a:rPr lang="en-US" sz="2400" dirty="0" err="1">
                <a:latin typeface="Comic Sans MS" panose="030F0702030302020204" pitchFamily="66" charset="0"/>
              </a:rPr>
              <a:t>from_location</a:t>
            </a:r>
            <a:r>
              <a:rPr lang="en-US" sz="2400" dirty="0">
                <a:latin typeface="Comic Sans MS" panose="030F0702030302020204" pitchFamily="66" charset="0"/>
              </a:rPr>
              <a:t>, </a:t>
            </a:r>
            <a:r>
              <a:rPr lang="en-US" sz="2400" dirty="0" err="1">
                <a:latin typeface="Comic Sans MS" panose="030F0702030302020204" pitchFamily="66" charset="0"/>
              </a:rPr>
              <a:t>to_location</a:t>
            </a:r>
            <a:r>
              <a:rPr lang="en-US" sz="2400" dirty="0">
                <a:latin typeface="Comic Sans MS" panose="030F0702030302020204" pitchFamily="66" charset="0"/>
              </a:rPr>
              <a:t>]:</a:t>
            </a:r>
          </a:p>
          <a:p>
            <a:pPr lvl="2"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>
                <a:latin typeface="Comic Sans MS" panose="030F0702030302020204" pitchFamily="66" charset="0"/>
              </a:rPr>
              <a:t>	           </a:t>
            </a:r>
            <a:r>
              <a:rPr lang="en-US" sz="2400" dirty="0" err="1">
                <a:latin typeface="Comic Sans MS" panose="030F0702030302020204" pitchFamily="66" charset="0"/>
              </a:rPr>
              <a:t>dollar_cost</a:t>
            </a:r>
            <a:r>
              <a:rPr lang="en-US" sz="2400" dirty="0">
                <a:latin typeface="Comic Sans MS" panose="030F0702030302020204" pitchFamily="66" charset="0"/>
              </a:rPr>
              <a:t> = sum(</a:t>
            </a:r>
            <a:r>
              <a:rPr lang="en-US" sz="2400" dirty="0" err="1">
                <a:latin typeface="Comic Sans MS" panose="030F0702030302020204" pitchFamily="66" charset="0"/>
              </a:rPr>
              <a:t>cost_in_dollars</a:t>
            </a:r>
            <a:r>
              <a:rPr lang="en-US" sz="2400" dirty="0">
                <a:latin typeface="Comic Sans MS" panose="030F0702030302020204" pitchFamily="66" charset="0"/>
              </a:rPr>
              <a:t>), </a:t>
            </a:r>
            <a:r>
              <a:rPr lang="en-US" sz="2400" dirty="0" err="1">
                <a:latin typeface="Comic Sans MS" panose="030F0702030302020204" pitchFamily="66" charset="0"/>
              </a:rPr>
              <a:t>unit_shipped</a:t>
            </a:r>
            <a:r>
              <a:rPr lang="en-US" sz="2400" dirty="0">
                <a:latin typeface="Comic Sans MS" panose="030F0702030302020204" pitchFamily="66" charset="0"/>
              </a:rPr>
              <a:t> = count(*)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>
                <a:solidFill>
                  <a:srgbClr val="FFFF66"/>
                </a:solidFill>
                <a:latin typeface="Comic Sans MS" panose="030F0702030302020204" pitchFamily="66" charset="0"/>
              </a:rPr>
              <a:t>define dimension</a:t>
            </a:r>
            <a:r>
              <a:rPr lang="en-US" sz="2400" dirty="0">
                <a:latin typeface="Comic Sans MS" panose="030F0702030302020204" pitchFamily="66" charset="0"/>
              </a:rPr>
              <a:t> time </a:t>
            </a:r>
            <a:r>
              <a:rPr lang="en-US" sz="2400" dirty="0">
                <a:solidFill>
                  <a:srgbClr val="FFFF66"/>
                </a:solidFill>
                <a:latin typeface="Comic Sans MS" panose="030F0702030302020204" pitchFamily="66" charset="0"/>
              </a:rPr>
              <a:t>as</a:t>
            </a:r>
            <a:r>
              <a:rPr lang="en-US" sz="2400" dirty="0">
                <a:latin typeface="Comic Sans MS" panose="030F0702030302020204" pitchFamily="66" charset="0"/>
              </a:rPr>
              <a:t> time </a:t>
            </a:r>
            <a:r>
              <a:rPr lang="en-US" sz="2400" dirty="0">
                <a:solidFill>
                  <a:srgbClr val="FFFF66"/>
                </a:solidFill>
                <a:latin typeface="Comic Sans MS" panose="030F0702030302020204" pitchFamily="66" charset="0"/>
              </a:rPr>
              <a:t>in cube</a:t>
            </a:r>
            <a:r>
              <a:rPr lang="en-US" sz="2400" dirty="0">
                <a:latin typeface="Comic Sans MS" panose="030F0702030302020204" pitchFamily="66" charset="0"/>
              </a:rPr>
              <a:t> sales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>
                <a:solidFill>
                  <a:srgbClr val="FFFF66"/>
                </a:solidFill>
                <a:latin typeface="Comic Sans MS" panose="030F0702030302020204" pitchFamily="66" charset="0"/>
              </a:rPr>
              <a:t>define dimension</a:t>
            </a:r>
            <a:r>
              <a:rPr lang="en-US" sz="2400" dirty="0">
                <a:latin typeface="Comic Sans MS" panose="030F0702030302020204" pitchFamily="66" charset="0"/>
              </a:rPr>
              <a:t> item </a:t>
            </a:r>
            <a:r>
              <a:rPr lang="en-US" sz="2400" dirty="0">
                <a:solidFill>
                  <a:srgbClr val="FFFF66"/>
                </a:solidFill>
                <a:latin typeface="Comic Sans MS" panose="030F0702030302020204" pitchFamily="66" charset="0"/>
              </a:rPr>
              <a:t>as</a:t>
            </a:r>
            <a:r>
              <a:rPr lang="en-US" sz="2400" dirty="0">
                <a:latin typeface="Comic Sans MS" panose="030F0702030302020204" pitchFamily="66" charset="0"/>
              </a:rPr>
              <a:t> item </a:t>
            </a:r>
            <a:r>
              <a:rPr lang="en-US" sz="2400" dirty="0">
                <a:solidFill>
                  <a:srgbClr val="FFFF66"/>
                </a:solidFill>
                <a:latin typeface="Comic Sans MS" panose="030F0702030302020204" pitchFamily="66" charset="0"/>
              </a:rPr>
              <a:t>in cube</a:t>
            </a:r>
            <a:r>
              <a:rPr lang="en-US" sz="2400" dirty="0">
                <a:latin typeface="Comic Sans MS" panose="030F0702030302020204" pitchFamily="66" charset="0"/>
              </a:rPr>
              <a:t> sales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>
                <a:solidFill>
                  <a:srgbClr val="FFFF66"/>
                </a:solidFill>
                <a:latin typeface="Comic Sans MS" panose="030F0702030302020204" pitchFamily="66" charset="0"/>
              </a:rPr>
              <a:t>define dimension</a:t>
            </a:r>
            <a:r>
              <a:rPr lang="en-US" sz="2400" dirty="0">
                <a:latin typeface="Comic Sans MS" panose="030F0702030302020204" pitchFamily="66" charset="0"/>
              </a:rPr>
              <a:t> shipper </a:t>
            </a:r>
            <a:r>
              <a:rPr lang="en-US" sz="2400" dirty="0">
                <a:solidFill>
                  <a:srgbClr val="FFFF66"/>
                </a:solidFill>
                <a:latin typeface="Comic Sans MS" panose="030F0702030302020204" pitchFamily="66" charset="0"/>
              </a:rPr>
              <a:t>as</a:t>
            </a:r>
            <a:r>
              <a:rPr lang="en-US" sz="2400" dirty="0">
                <a:latin typeface="Comic Sans MS" panose="030F0702030302020204" pitchFamily="66" charset="0"/>
              </a:rPr>
              <a:t> (</a:t>
            </a:r>
            <a:r>
              <a:rPr lang="en-US" sz="2400" dirty="0" err="1">
                <a:latin typeface="Comic Sans MS" panose="030F0702030302020204" pitchFamily="66" charset="0"/>
              </a:rPr>
              <a:t>shipper_key</a:t>
            </a:r>
            <a:r>
              <a:rPr lang="en-US" sz="2400" dirty="0">
                <a:latin typeface="Comic Sans MS" panose="030F0702030302020204" pitchFamily="66" charset="0"/>
              </a:rPr>
              <a:t>, </a:t>
            </a:r>
            <a:r>
              <a:rPr lang="en-US" sz="2400" dirty="0" err="1">
                <a:latin typeface="Comic Sans MS" panose="030F0702030302020204" pitchFamily="66" charset="0"/>
              </a:rPr>
              <a:t>shipper_name</a:t>
            </a:r>
            <a:r>
              <a:rPr lang="en-US" sz="2400" dirty="0">
                <a:latin typeface="Comic Sans MS" panose="030F0702030302020204" pitchFamily="66" charset="0"/>
              </a:rPr>
              <a:t>, location as location in cube               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>
                <a:latin typeface="Comic Sans MS" panose="030F0702030302020204" pitchFamily="66" charset="0"/>
              </a:rPr>
              <a:t>                           sales, </a:t>
            </a:r>
            <a:r>
              <a:rPr lang="en-US" sz="2400" dirty="0" err="1">
                <a:latin typeface="Comic Sans MS" panose="030F0702030302020204" pitchFamily="66" charset="0"/>
              </a:rPr>
              <a:t>shipper_type</a:t>
            </a:r>
            <a:r>
              <a:rPr lang="en-US" sz="2400" dirty="0">
                <a:latin typeface="Comic Sans MS" panose="030F0702030302020204" pitchFamily="66" charset="0"/>
              </a:rPr>
              <a:t>)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>
                <a:solidFill>
                  <a:srgbClr val="FFFF66"/>
                </a:solidFill>
                <a:latin typeface="Comic Sans MS" panose="030F0702030302020204" pitchFamily="66" charset="0"/>
              </a:rPr>
              <a:t>define dimension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from_location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rgbClr val="FFFF66"/>
                </a:solidFill>
                <a:latin typeface="Comic Sans MS" panose="030F0702030302020204" pitchFamily="66" charset="0"/>
              </a:rPr>
              <a:t>as</a:t>
            </a:r>
            <a:r>
              <a:rPr lang="en-US" sz="2400" dirty="0">
                <a:latin typeface="Comic Sans MS" panose="030F0702030302020204" pitchFamily="66" charset="0"/>
              </a:rPr>
              <a:t> location </a:t>
            </a:r>
            <a:r>
              <a:rPr lang="en-US" sz="2400" dirty="0">
                <a:solidFill>
                  <a:srgbClr val="FFFF66"/>
                </a:solidFill>
                <a:latin typeface="Comic Sans MS" panose="030F0702030302020204" pitchFamily="66" charset="0"/>
              </a:rPr>
              <a:t>in cube</a:t>
            </a:r>
            <a:r>
              <a:rPr lang="en-US" sz="2400" dirty="0">
                <a:latin typeface="Comic Sans MS" panose="030F0702030302020204" pitchFamily="66" charset="0"/>
              </a:rPr>
              <a:t> sales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>
                <a:solidFill>
                  <a:srgbClr val="FFFF66"/>
                </a:solidFill>
                <a:latin typeface="Comic Sans MS" panose="030F0702030302020204" pitchFamily="66" charset="0"/>
              </a:rPr>
              <a:t>define dimension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to_location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rgbClr val="FFFF66"/>
                </a:solidFill>
                <a:latin typeface="Comic Sans MS" panose="030F0702030302020204" pitchFamily="66" charset="0"/>
              </a:rPr>
              <a:t>as</a:t>
            </a:r>
            <a:r>
              <a:rPr lang="en-US" sz="2400" dirty="0">
                <a:latin typeface="Comic Sans MS" panose="030F0702030302020204" pitchFamily="66" charset="0"/>
              </a:rPr>
              <a:t> location </a:t>
            </a:r>
            <a:r>
              <a:rPr lang="en-US" sz="2400" dirty="0">
                <a:solidFill>
                  <a:srgbClr val="FFFF66"/>
                </a:solidFill>
                <a:latin typeface="Comic Sans MS" panose="030F0702030302020204" pitchFamily="66" charset="0"/>
              </a:rPr>
              <a:t>in cube</a:t>
            </a:r>
            <a:r>
              <a:rPr lang="en-US" sz="2400" dirty="0">
                <a:latin typeface="Comic Sans MS" panose="030F0702030302020204" pitchFamily="66" charset="0"/>
              </a:rPr>
              <a:t> sales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56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Concept Hierarchy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concept hierarchy defines a sequence of mappings from a set of low-level concepts to higher-level, more general concepts.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82" y="2645545"/>
            <a:ext cx="9150381" cy="419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0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OLAP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Roll-up (Drill-up)</a:t>
            </a:r>
          </a:p>
          <a:p>
            <a:r>
              <a:rPr lang="en-IN" dirty="0"/>
              <a:t>Drill-down</a:t>
            </a:r>
          </a:p>
          <a:p>
            <a:r>
              <a:rPr lang="en-IN" dirty="0"/>
              <a:t>Slice and dice</a:t>
            </a:r>
          </a:p>
          <a:p>
            <a:r>
              <a:rPr lang="en-IN" dirty="0"/>
              <a:t>Pivot (rotate)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6947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(not) Data Mining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IN" dirty="0">
                <a:solidFill>
                  <a:srgbClr val="FFFF00"/>
                </a:solidFill>
              </a:rPr>
              <a:t>What is not Data Mining</a:t>
            </a:r>
          </a:p>
          <a:p>
            <a:pPr lvl="1" algn="just"/>
            <a:endParaRPr lang="en-IN" dirty="0"/>
          </a:p>
          <a:p>
            <a:pPr lvl="1" algn="just"/>
            <a:r>
              <a:rPr lang="en-IN" dirty="0"/>
              <a:t>Look up phone number in phone directory</a:t>
            </a:r>
          </a:p>
          <a:p>
            <a:pPr lvl="1" algn="just"/>
            <a:endParaRPr lang="en-IN" dirty="0"/>
          </a:p>
          <a:p>
            <a:pPr lvl="1" algn="just"/>
            <a:endParaRPr lang="en-IN" dirty="0"/>
          </a:p>
          <a:p>
            <a:pPr lvl="1" algn="just"/>
            <a:r>
              <a:rPr lang="en-IN" dirty="0"/>
              <a:t>Query a Web search engine for information about ”Amazon”</a:t>
            </a:r>
          </a:p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n-IN" dirty="0">
                <a:solidFill>
                  <a:srgbClr val="FFFF00"/>
                </a:solidFill>
              </a:rPr>
              <a:t>What is  Data Mining</a:t>
            </a:r>
          </a:p>
          <a:p>
            <a:pPr lvl="1" algn="just"/>
            <a:endParaRPr lang="en-IN" dirty="0"/>
          </a:p>
          <a:p>
            <a:pPr lvl="1" algn="just"/>
            <a:r>
              <a:rPr lang="en-IN" dirty="0"/>
              <a:t>Certain names are more prevalent in certain US locations (</a:t>
            </a:r>
            <a:r>
              <a:rPr lang="en-IN" dirty="0" err="1"/>
              <a:t>OBrien</a:t>
            </a:r>
            <a:r>
              <a:rPr lang="en-IN" dirty="0"/>
              <a:t>,  </a:t>
            </a:r>
            <a:r>
              <a:rPr lang="en-IN" dirty="0" err="1"/>
              <a:t>ORurke</a:t>
            </a:r>
            <a:r>
              <a:rPr lang="en-IN" dirty="0"/>
              <a:t>, </a:t>
            </a:r>
            <a:r>
              <a:rPr lang="en-IN" dirty="0" err="1"/>
              <a:t>OReilly</a:t>
            </a:r>
            <a:r>
              <a:rPr lang="en-IN" dirty="0"/>
              <a:t>... In Boston area)</a:t>
            </a:r>
          </a:p>
          <a:p>
            <a:pPr lvl="1" algn="just"/>
            <a:endParaRPr lang="en-IN" dirty="0"/>
          </a:p>
          <a:p>
            <a:pPr lvl="1" algn="just"/>
            <a:r>
              <a:rPr lang="en-IN" dirty="0"/>
              <a:t>Group together similar documents returned by search engine according to their context (e.g. Amazon  rainforest, Amazon.com,)</a:t>
            </a:r>
          </a:p>
          <a:p>
            <a:pPr algn="just"/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809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Roll-Up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operation performs aggregation on a data cube in any of the following way:</a:t>
            </a:r>
          </a:p>
          <a:p>
            <a:pPr lvl="1"/>
            <a:r>
              <a:rPr lang="en-IN" dirty="0"/>
              <a:t>By climbing up a concept hierarchy for a dimension</a:t>
            </a:r>
          </a:p>
          <a:p>
            <a:pPr lvl="1"/>
            <a:r>
              <a:rPr lang="en-IN" dirty="0"/>
              <a:t>By dimension reduction.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534676"/>
      </p:ext>
    </p:extLst>
  </p:cSld>
  <p:clrMapOvr>
    <a:masterClrMapping/>
  </p:clrMapOvr>
  <p:transition spd="slow">
    <p:push dir="u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Roll-Up 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84" y="1309969"/>
            <a:ext cx="4200425" cy="389068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7449" y="2175538"/>
            <a:ext cx="41154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08" indent="-214308">
              <a:buFont typeface="Arial" panose="020B0604020202020204" pitchFamily="34" charset="0"/>
              <a:buChar char="•"/>
            </a:pPr>
            <a:r>
              <a:rPr lang="en-IN" sz="1500" dirty="0"/>
              <a:t>The roll-up operation is performed by climbing up a concept hierarchy for the dimension location.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endParaRPr lang="en-IN" sz="1500" dirty="0"/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IN" sz="1500" dirty="0"/>
              <a:t>Initially the concept hierarchy was "street &lt; city &lt; province &lt; country".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endParaRPr lang="en-IN" sz="1500" dirty="0"/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IN" sz="1500" dirty="0"/>
              <a:t>On rolling up the data is aggregated by ascending the location hierarchy from the level of city to level of country.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endParaRPr lang="en-IN" sz="1500" dirty="0"/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IN" sz="1500" dirty="0"/>
              <a:t>The data is grouped into cities rather than countries.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endParaRPr lang="en-IN" sz="1500" dirty="0"/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IN" sz="1500" dirty="0"/>
              <a:t>When roll-up operation is performed then one or more dimensions from the data cube are removed.</a:t>
            </a:r>
          </a:p>
          <a:p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108992379"/>
      </p:ext>
    </p:extLst>
  </p:cSld>
  <p:clrMapOvr>
    <a:masterClrMapping/>
  </p:clrMapOvr>
  <p:transition spd="slow">
    <p:push dir="u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Drill-down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Drill-down operation is reverse of the roll-up. This operation is performed by either of the following way:</a:t>
            </a:r>
          </a:p>
          <a:p>
            <a:pPr lvl="1"/>
            <a:r>
              <a:rPr lang="en-IN" dirty="0"/>
              <a:t>By stepping down a concept hierarchy for a dimension.</a:t>
            </a:r>
          </a:p>
          <a:p>
            <a:pPr lvl="1"/>
            <a:r>
              <a:rPr lang="en-IN" dirty="0"/>
              <a:t>By introducing new dimension.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213358"/>
      </p:ext>
    </p:extLst>
  </p:cSld>
  <p:clrMapOvr>
    <a:masterClrMapping/>
  </p:clrMapOvr>
  <p:transition spd="slow">
    <p:push dir="u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Drill-down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873" y="2281734"/>
            <a:ext cx="3454409" cy="402291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/>
              <a:t>The drill-down operation is performed by stepping down a concept hierarchy for the dimension time.</a:t>
            </a:r>
          </a:p>
          <a:p>
            <a:pPr algn="just"/>
            <a:r>
              <a:rPr lang="en-IN" dirty="0"/>
              <a:t>Initially the concept hierarchy was "day &lt; month &lt; quarter &lt; year."</a:t>
            </a:r>
          </a:p>
          <a:p>
            <a:pPr algn="just"/>
            <a:r>
              <a:rPr lang="en-IN" dirty="0"/>
              <a:t>On drill-up the time dimension is descended from the level quarter to the level of month.</a:t>
            </a:r>
          </a:p>
          <a:p>
            <a:pPr algn="just"/>
            <a:r>
              <a:rPr lang="en-IN" dirty="0"/>
              <a:t>When drill-down operation is performed then one or more dimensions from the data cube are added.</a:t>
            </a:r>
          </a:p>
          <a:p>
            <a:pPr algn="just"/>
            <a:r>
              <a:rPr lang="en-IN" dirty="0"/>
              <a:t>It navigates the data from less detailed data to highly detailed data.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73</a:t>
            </a:fld>
            <a:endParaRPr lang="en-US" dirty="0"/>
          </a:p>
        </p:txBody>
      </p:sp>
      <p:pic>
        <p:nvPicPr>
          <p:cNvPr id="3074" name="Picture 2" descr="http://www.tutorialspoint.com/dwh/images/drill_dow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994" y="1654812"/>
            <a:ext cx="5121664" cy="434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44518"/>
      </p:ext>
    </p:extLst>
  </p:cSld>
  <p:clrMapOvr>
    <a:masterClrMapping/>
  </p:clrMapOvr>
  <p:transition spd="slow">
    <p:push dir="u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slice operation performs </a:t>
            </a:r>
            <a:r>
              <a:rPr lang="en-IN" dirty="0">
                <a:solidFill>
                  <a:srgbClr val="FFFF00"/>
                </a:solidFill>
              </a:rPr>
              <a:t>selection of one dimension </a:t>
            </a:r>
            <a:r>
              <a:rPr lang="en-IN" dirty="0"/>
              <a:t>on a given cube and give us a new sub cube.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588104"/>
      </p:ext>
    </p:extLst>
  </p:cSld>
  <p:clrMapOvr>
    <a:masterClrMapping/>
  </p:clrMapOvr>
  <p:transition spd="slow">
    <p:push dir="u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Slice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5" y="2396940"/>
            <a:ext cx="2969452" cy="3146611"/>
          </a:xfrm>
        </p:spPr>
        <p:txBody>
          <a:bodyPr/>
          <a:lstStyle/>
          <a:p>
            <a:r>
              <a:rPr lang="en-IN" dirty="0"/>
              <a:t>The Slice operation is performed for the dimension time using the criterion time ="Q1".</a:t>
            </a:r>
          </a:p>
          <a:p>
            <a:r>
              <a:rPr lang="en-IN" dirty="0"/>
              <a:t>It will form a new sub cube by selecting one or more dimensions.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75</a:t>
            </a:fld>
            <a:endParaRPr lang="en-US" dirty="0"/>
          </a:p>
        </p:txBody>
      </p:sp>
      <p:pic>
        <p:nvPicPr>
          <p:cNvPr id="6" name="Picture 2" descr="http://www.tutorialspoint.com/dwh/images/sl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368" y="295736"/>
            <a:ext cx="4705689" cy="616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880821"/>
      </p:ext>
    </p:extLst>
  </p:cSld>
  <p:clrMapOvr>
    <a:masterClrMapping/>
  </p:clrMapOvr>
  <p:transition spd="slow">
    <p:push dir="u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Dice operation performs </a:t>
            </a:r>
            <a:r>
              <a:rPr lang="en-IN" dirty="0">
                <a:solidFill>
                  <a:srgbClr val="FFFF00"/>
                </a:solidFill>
              </a:rPr>
              <a:t>selection of two or more dimension </a:t>
            </a:r>
            <a:r>
              <a:rPr lang="en-IN" dirty="0"/>
              <a:t>on a given cube and give us a new </a:t>
            </a:r>
            <a:r>
              <a:rPr lang="en-IN" dirty="0" err="1"/>
              <a:t>subcube</a:t>
            </a:r>
            <a:r>
              <a:rPr lang="en-IN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806240"/>
      </p:ext>
    </p:extLst>
  </p:cSld>
  <p:clrMapOvr>
    <a:masterClrMapping/>
  </p:clrMapOvr>
  <p:transition spd="slow">
    <p:push dir="u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198" y="2086747"/>
            <a:ext cx="3587760" cy="4042297"/>
          </a:xfrm>
        </p:spPr>
        <p:txBody>
          <a:bodyPr/>
          <a:lstStyle/>
          <a:p>
            <a:r>
              <a:rPr lang="en-IN" sz="2400" dirty="0"/>
              <a:t>The dice operation on the cube based on the following selection criteria that involve three dimensions.</a:t>
            </a:r>
          </a:p>
          <a:p>
            <a:pPr lvl="1"/>
            <a:r>
              <a:rPr lang="en-IN" sz="2000" dirty="0"/>
              <a:t>(location = "Toronto" or "Vancouver")</a:t>
            </a:r>
          </a:p>
          <a:p>
            <a:pPr lvl="1"/>
            <a:r>
              <a:rPr lang="en-IN" sz="2000" dirty="0"/>
              <a:t>(time = "Q1" or "Q2")</a:t>
            </a:r>
          </a:p>
          <a:p>
            <a:pPr lvl="1"/>
            <a:r>
              <a:rPr lang="en-IN" sz="2000" dirty="0"/>
              <a:t>(item =" Mobile" or "Modem").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77</a:t>
            </a:fld>
            <a:endParaRPr lang="en-US" dirty="0"/>
          </a:p>
        </p:txBody>
      </p:sp>
      <p:pic>
        <p:nvPicPr>
          <p:cNvPr id="18434" name="Picture 2" descr="http://www.tutorialspoint.com/dwh/images/d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762" y="163454"/>
            <a:ext cx="4756435" cy="643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571700"/>
      </p:ext>
    </p:extLst>
  </p:cSld>
  <p:clrMapOvr>
    <a:masterClrMapping/>
  </p:clrMapOvr>
  <p:transition spd="slow">
    <p:push dir="u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Pivot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2396940"/>
            <a:ext cx="3794212" cy="3146611"/>
          </a:xfrm>
        </p:spPr>
        <p:txBody>
          <a:bodyPr/>
          <a:lstStyle/>
          <a:p>
            <a:r>
              <a:rPr lang="en-IN" dirty="0"/>
              <a:t>The pivot operation is also known as rotation.</a:t>
            </a:r>
          </a:p>
          <a:p>
            <a:r>
              <a:rPr lang="en-IN" dirty="0"/>
              <a:t> It rotates the data axes in view in order to provide an alternative presentation of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78</a:t>
            </a:fld>
            <a:endParaRPr lang="en-US" dirty="0"/>
          </a:p>
        </p:txBody>
      </p:sp>
      <p:pic>
        <p:nvPicPr>
          <p:cNvPr id="20482" name="Picture 2" descr="http://www.tutorialspoint.com/dwh/images/piv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363" y="1801470"/>
            <a:ext cx="3813410" cy="416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9977"/>
      </p:ext>
    </p:extLst>
  </p:cSld>
  <p:clrMapOvr>
    <a:masterClrMapping/>
  </p:clrMapOvr>
  <p:transition spd="slow">
    <p:push dir="u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289" y="308105"/>
            <a:ext cx="7053542" cy="46981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800" dirty="0"/>
              <a:t>A three-tier data warehousing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79</a:t>
            </a:fld>
            <a:endParaRPr lang="en-US" dirty="0"/>
          </a:p>
        </p:txBody>
      </p:sp>
      <p:pic>
        <p:nvPicPr>
          <p:cNvPr id="3074" name="Picture 2" descr="http://dc129.4shared.com/doc/TqXuLWO7/preview_html_m406e2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3"/>
          <a:stretch/>
        </p:blipFill>
        <p:spPr bwMode="auto">
          <a:xfrm>
            <a:off x="63039" y="1172605"/>
            <a:ext cx="8936965" cy="525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11334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DA516-4BB1-4551-9E47-1E13BB05E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Mining as the Evolution of Information Technology 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AA3E3-3353-4D29-9BF7-5012815B5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 and Database Creation(1960s and earlier)</a:t>
            </a:r>
          </a:p>
          <a:p>
            <a:r>
              <a:rPr lang="en-US" dirty="0"/>
              <a:t>Database Management Systems</a:t>
            </a:r>
            <a:r>
              <a:rPr lang="en-IN" dirty="0"/>
              <a:t>(1970s to early 1980s)</a:t>
            </a:r>
          </a:p>
          <a:p>
            <a:r>
              <a:rPr lang="en-IN" dirty="0"/>
              <a:t>Advanced Database Systems(mid-1980s to present)</a:t>
            </a:r>
          </a:p>
          <a:p>
            <a:r>
              <a:rPr lang="en-IN" dirty="0"/>
              <a:t> &amp; Advanced Data Analysis (late-1980s to present)</a:t>
            </a:r>
          </a:p>
          <a:p>
            <a:r>
              <a:rPr lang="en-IN" dirty="0"/>
              <a:t>Future generation of Information Systems(present to future)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AE884-B6A3-4136-BA9A-E7AD1C045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50635"/>
      </p:ext>
    </p:extLst>
  </p:cSld>
  <p:clrMapOvr>
    <a:masterClrMapping/>
  </p:clrMapOvr>
  <p:transition spd="slow">
    <p:push dir="u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dirty="0"/>
              <a:t>A three-tier data warehousing architecture – Bottom Tier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292" y="2168363"/>
            <a:ext cx="7906607" cy="4953318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The bottom tier is a </a:t>
            </a:r>
            <a:r>
              <a:rPr lang="en-IN" b="1" dirty="0">
                <a:solidFill>
                  <a:srgbClr val="FFFF00"/>
                </a:solidFill>
              </a:rPr>
              <a:t>warehouse database server </a:t>
            </a:r>
            <a:r>
              <a:rPr lang="en-IN" dirty="0"/>
              <a:t>that is almost always a relational database system.</a:t>
            </a:r>
          </a:p>
          <a:p>
            <a:pPr algn="just"/>
            <a:r>
              <a:rPr lang="en-IN" dirty="0"/>
              <a:t>Back-end tools and utilities are used to feed data into the bottom tier from operational databases or other external sources</a:t>
            </a:r>
          </a:p>
          <a:p>
            <a:pPr algn="just"/>
            <a:r>
              <a:rPr lang="en-IN" dirty="0"/>
              <a:t>These tools and utilities perform data </a:t>
            </a:r>
            <a:r>
              <a:rPr lang="en-IN" dirty="0">
                <a:solidFill>
                  <a:srgbClr val="FFFF00"/>
                </a:solidFill>
              </a:rPr>
              <a:t>extraction, cleaning, transformation ,load </a:t>
            </a:r>
            <a:r>
              <a:rPr lang="en-IN" dirty="0"/>
              <a:t>and</a:t>
            </a:r>
            <a:r>
              <a:rPr lang="en-IN" dirty="0">
                <a:solidFill>
                  <a:srgbClr val="FFFF00"/>
                </a:solidFill>
              </a:rPr>
              <a:t> refresh</a:t>
            </a:r>
            <a:r>
              <a:rPr lang="en-IN" dirty="0"/>
              <a:t> functions to update the data warehouse</a:t>
            </a:r>
          </a:p>
          <a:p>
            <a:pPr algn="just"/>
            <a:r>
              <a:rPr lang="en-IN" dirty="0"/>
              <a:t>The data are extracted using application program interfaces known as </a:t>
            </a:r>
            <a:r>
              <a:rPr lang="en-IN" dirty="0">
                <a:solidFill>
                  <a:srgbClr val="FFFF00"/>
                </a:solidFill>
              </a:rPr>
              <a:t>gateways</a:t>
            </a:r>
            <a:r>
              <a:rPr lang="en-IN" dirty="0"/>
              <a:t>.</a:t>
            </a:r>
          </a:p>
          <a:p>
            <a:pPr lvl="1" algn="just"/>
            <a:r>
              <a:rPr lang="en-IN" dirty="0"/>
              <a:t>A gateway is supported by the underlying DBMS and allows client programs to generate SQL code to be executed at a server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654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dirty="0"/>
              <a:t>A three-tier data warehousing architecture – Bottom Tier </a:t>
            </a:r>
            <a:r>
              <a:rPr lang="en-IN" sz="2800" dirty="0" err="1"/>
              <a:t>Contd</a:t>
            </a:r>
            <a:r>
              <a:rPr lang="en-IN" sz="2800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32" y="2414202"/>
            <a:ext cx="7906607" cy="4953318"/>
          </a:xfrm>
        </p:spPr>
        <p:txBody>
          <a:bodyPr/>
          <a:lstStyle/>
          <a:p>
            <a:r>
              <a:rPr lang="en-IN" dirty="0"/>
              <a:t>This tier also contains a </a:t>
            </a:r>
            <a:r>
              <a:rPr lang="en-IN" dirty="0">
                <a:solidFill>
                  <a:srgbClr val="FFFF00"/>
                </a:solidFill>
              </a:rPr>
              <a:t>metadata repository</a:t>
            </a:r>
            <a:r>
              <a:rPr lang="en-IN" dirty="0"/>
              <a:t>, </a:t>
            </a:r>
          </a:p>
          <a:p>
            <a:pPr lvl="1"/>
            <a:r>
              <a:rPr lang="en-IN" dirty="0"/>
              <a:t>which stores information about the data warehouse and its contents.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137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400" dirty="0"/>
              <a:t>A three-tier data warehousing architecture – Middle Tier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middle tier is an </a:t>
            </a:r>
            <a:r>
              <a:rPr lang="en-IN" dirty="0">
                <a:solidFill>
                  <a:srgbClr val="FFFF00"/>
                </a:solidFill>
              </a:rPr>
              <a:t>OLAP server</a:t>
            </a:r>
          </a:p>
          <a:p>
            <a:r>
              <a:rPr lang="en-IN" dirty="0"/>
              <a:t>implemented using either</a:t>
            </a:r>
          </a:p>
          <a:p>
            <a:pPr lvl="1"/>
            <a:r>
              <a:rPr lang="en-IN" dirty="0"/>
              <a:t>a </a:t>
            </a:r>
            <a:r>
              <a:rPr lang="en-IN" dirty="0">
                <a:solidFill>
                  <a:srgbClr val="FFFF00"/>
                </a:solidFill>
              </a:rPr>
              <a:t>relational OLAP (ROLAP) </a:t>
            </a:r>
            <a:r>
              <a:rPr lang="en-IN" dirty="0"/>
              <a:t>model</a:t>
            </a:r>
          </a:p>
          <a:p>
            <a:pPr lvl="1"/>
            <a:r>
              <a:rPr lang="en-IN" dirty="0">
                <a:solidFill>
                  <a:srgbClr val="FFFF00"/>
                </a:solidFill>
              </a:rPr>
              <a:t>multidimensional OLAP (MOLAP) </a:t>
            </a:r>
            <a:r>
              <a:rPr lang="en-IN" dirty="0"/>
              <a:t>model</a:t>
            </a:r>
          </a:p>
          <a:p>
            <a:pPr algn="just"/>
            <a:r>
              <a:rPr lang="en-IN" dirty="0">
                <a:solidFill>
                  <a:srgbClr val="FFFF00"/>
                </a:solidFill>
              </a:rPr>
              <a:t>ROLAP</a:t>
            </a:r>
            <a:r>
              <a:rPr lang="en-IN" dirty="0"/>
              <a:t> is an extended relational DBMS that </a:t>
            </a:r>
            <a:r>
              <a:rPr lang="en-IN" dirty="0">
                <a:solidFill>
                  <a:srgbClr val="FFFF00"/>
                </a:solidFill>
              </a:rPr>
              <a:t>maps operations on multidimensional data to standard relational operations</a:t>
            </a:r>
          </a:p>
          <a:p>
            <a:pPr algn="just"/>
            <a:r>
              <a:rPr lang="en-IN" dirty="0">
                <a:solidFill>
                  <a:srgbClr val="FFFF00"/>
                </a:solidFill>
              </a:rPr>
              <a:t>MOLAP</a:t>
            </a:r>
            <a:r>
              <a:rPr lang="en-IN" dirty="0"/>
              <a:t> is a special-purpose server that </a:t>
            </a:r>
            <a:r>
              <a:rPr lang="en-IN" dirty="0">
                <a:solidFill>
                  <a:srgbClr val="FFFF00"/>
                </a:solidFill>
              </a:rPr>
              <a:t>directly implements multidimensional data and operations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58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dirty="0"/>
              <a:t>A three-tier data warehousing architecture – Top Tier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83" y="2222044"/>
            <a:ext cx="7906607" cy="4953318"/>
          </a:xfrm>
        </p:spPr>
        <p:txBody>
          <a:bodyPr/>
          <a:lstStyle/>
          <a:p>
            <a:pPr algn="just"/>
            <a:r>
              <a:rPr lang="en-IN" dirty="0"/>
              <a:t>The top tier is a </a:t>
            </a:r>
            <a:r>
              <a:rPr lang="en-IN" dirty="0">
                <a:solidFill>
                  <a:srgbClr val="FFFF00"/>
                </a:solidFill>
              </a:rPr>
              <a:t>front-end client layer</a:t>
            </a:r>
            <a:r>
              <a:rPr lang="en-IN" dirty="0"/>
              <a:t>,</a:t>
            </a:r>
          </a:p>
          <a:p>
            <a:pPr algn="just"/>
            <a:r>
              <a:rPr lang="en-IN" dirty="0"/>
              <a:t> contains </a:t>
            </a:r>
            <a:r>
              <a:rPr lang="en-IN" dirty="0">
                <a:solidFill>
                  <a:srgbClr val="FFFF00"/>
                </a:solidFill>
              </a:rPr>
              <a:t>query and reporting tools, analysis tools, and/or data mining tools</a:t>
            </a:r>
            <a:r>
              <a:rPr lang="en-IN" dirty="0"/>
              <a:t> (e.g., trend analysis, prediction, and so on).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96501"/>
      </p:ext>
    </p:extLst>
  </p:cSld>
  <p:clrMapOvr>
    <a:masterClrMapping/>
  </p:clrMapOvr>
  <p:transition spd="slow">
    <p:push dir="u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dirty="0"/>
              <a:t>Data Warehouse Back-End Tools and Utilities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12" y="1904682"/>
            <a:ext cx="7906607" cy="4953318"/>
          </a:xfrm>
        </p:spPr>
        <p:txBody>
          <a:bodyPr/>
          <a:lstStyle/>
          <a:p>
            <a:pPr algn="just"/>
            <a:r>
              <a:rPr lang="en-IN" dirty="0"/>
              <a:t>Data warehouse systems use back-end tools and utilities to populate and refresh their data</a:t>
            </a:r>
          </a:p>
          <a:p>
            <a:pPr algn="just"/>
            <a:r>
              <a:rPr lang="en-IN" dirty="0">
                <a:solidFill>
                  <a:srgbClr val="FFFF00"/>
                </a:solidFill>
              </a:rPr>
              <a:t>Data extraction</a:t>
            </a:r>
            <a:r>
              <a:rPr lang="en-IN" dirty="0"/>
              <a:t>, which typically gathers data from multiple, heterogeneous, and external sources.</a:t>
            </a:r>
          </a:p>
          <a:p>
            <a:pPr algn="just"/>
            <a:r>
              <a:rPr lang="en-IN" dirty="0">
                <a:solidFill>
                  <a:srgbClr val="FFFF00"/>
                </a:solidFill>
              </a:rPr>
              <a:t>Data cleaning</a:t>
            </a:r>
            <a:r>
              <a:rPr lang="en-IN" dirty="0"/>
              <a:t>, which detects errors in the data and rectifies them when possible</a:t>
            </a:r>
          </a:p>
          <a:p>
            <a:pPr algn="just"/>
            <a:r>
              <a:rPr lang="en-IN" dirty="0">
                <a:solidFill>
                  <a:srgbClr val="FFFF00"/>
                </a:solidFill>
              </a:rPr>
              <a:t>Data transformation</a:t>
            </a:r>
            <a:r>
              <a:rPr lang="en-IN" dirty="0"/>
              <a:t>, which converts data from legacy or host format to warehouse format</a:t>
            </a:r>
          </a:p>
          <a:p>
            <a:pPr algn="just"/>
            <a:r>
              <a:rPr lang="en-IN" dirty="0">
                <a:solidFill>
                  <a:srgbClr val="FFFF00"/>
                </a:solidFill>
              </a:rPr>
              <a:t>Load</a:t>
            </a:r>
            <a:r>
              <a:rPr lang="en-IN" dirty="0"/>
              <a:t>, which sorts, summarizes, consolidates, computes views, checks integrity, and builds indices and partitions</a:t>
            </a:r>
          </a:p>
          <a:p>
            <a:pPr algn="just"/>
            <a:r>
              <a:rPr lang="en-IN" dirty="0">
                <a:solidFill>
                  <a:srgbClr val="FFFF00"/>
                </a:solidFill>
              </a:rPr>
              <a:t>Refresh</a:t>
            </a:r>
            <a:r>
              <a:rPr lang="en-IN" dirty="0"/>
              <a:t>, which propagates the updates from the data sources to the warehouse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876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Metadata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which stores information about the data warehouse and its contents.</a:t>
            </a:r>
          </a:p>
          <a:p>
            <a:pPr marL="0" indent="0">
              <a:buNone/>
            </a:pPr>
            <a:r>
              <a:rPr lang="en-IN" dirty="0"/>
              <a:t>A metadata repository should contain the following:</a:t>
            </a:r>
          </a:p>
          <a:p>
            <a:r>
              <a:rPr lang="en-IN" dirty="0"/>
              <a:t>A description of the </a:t>
            </a:r>
            <a:r>
              <a:rPr lang="en-IN" i="1" dirty="0">
                <a:solidFill>
                  <a:srgbClr val="FFFF00"/>
                </a:solidFill>
              </a:rPr>
              <a:t>structure of the data warehouse</a:t>
            </a:r>
          </a:p>
          <a:p>
            <a:pPr lvl="1"/>
            <a:r>
              <a:rPr lang="en-IN" i="1" dirty="0"/>
              <a:t>warehouse schema, view, dimensions, hierarchies, and derived data definitions, as well as data mart locations and contents</a:t>
            </a:r>
            <a:endParaRPr lang="en-IN" i="1" dirty="0">
              <a:solidFill>
                <a:srgbClr val="FFFF00"/>
              </a:solidFill>
            </a:endParaRPr>
          </a:p>
          <a:p>
            <a:r>
              <a:rPr lang="en-IN" dirty="0">
                <a:solidFill>
                  <a:srgbClr val="FFFF00"/>
                </a:solidFill>
              </a:rPr>
              <a:t>Operational metadata</a:t>
            </a:r>
            <a:r>
              <a:rPr lang="en-IN" dirty="0"/>
              <a:t>,</a:t>
            </a:r>
          </a:p>
          <a:p>
            <a:pPr lvl="1"/>
            <a:r>
              <a:rPr lang="en-IN" dirty="0"/>
              <a:t>data lineage (history of migrated data and the sequence of transformations applied to it)</a:t>
            </a:r>
          </a:p>
          <a:p>
            <a:pPr lvl="1"/>
            <a:r>
              <a:rPr lang="en-IN" dirty="0"/>
              <a:t>currency of data (active, archived, or purged),</a:t>
            </a:r>
          </a:p>
          <a:p>
            <a:pPr lvl="1"/>
            <a:r>
              <a:rPr lang="en-IN" dirty="0"/>
              <a:t>monitoring information (warehouse usage statistics, error reports, and audit trails)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084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Metadata Repository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>
                <a:solidFill>
                  <a:srgbClr val="FFFF00"/>
                </a:solidFill>
              </a:rPr>
              <a:t>algorithms used for summarization</a:t>
            </a:r>
          </a:p>
          <a:p>
            <a:r>
              <a:rPr lang="en-IN" i="1" dirty="0"/>
              <a:t>The </a:t>
            </a:r>
            <a:r>
              <a:rPr lang="en-IN" i="1" dirty="0">
                <a:solidFill>
                  <a:srgbClr val="FFFF00"/>
                </a:solidFill>
              </a:rPr>
              <a:t>mapping from the operational environment to the data warehouse</a:t>
            </a:r>
          </a:p>
          <a:p>
            <a:pPr lvl="1"/>
            <a:r>
              <a:rPr lang="en-IN" dirty="0"/>
              <a:t>source databases and their contents,</a:t>
            </a:r>
          </a:p>
          <a:p>
            <a:pPr lvl="1"/>
            <a:r>
              <a:rPr lang="en-IN" dirty="0"/>
              <a:t>gateway descriptions, data partitions, data extraction,</a:t>
            </a:r>
          </a:p>
          <a:p>
            <a:pPr lvl="1"/>
            <a:r>
              <a:rPr lang="en-IN" dirty="0"/>
              <a:t>cleaning, transformation rules and defaults,</a:t>
            </a:r>
          </a:p>
          <a:p>
            <a:pPr lvl="1"/>
            <a:r>
              <a:rPr lang="en-IN" dirty="0"/>
              <a:t>data refresh and purging rules, and security (user authorization and access control)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841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Metadata Repository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>
                <a:solidFill>
                  <a:srgbClr val="FFFF00"/>
                </a:solidFill>
              </a:rPr>
              <a:t>Data related to system performance</a:t>
            </a:r>
          </a:p>
          <a:p>
            <a:pPr lvl="1"/>
            <a:r>
              <a:rPr lang="en-IN" dirty="0"/>
              <a:t>indices and profiles that improve data access and retrieval performance</a:t>
            </a:r>
          </a:p>
          <a:p>
            <a:pPr lvl="1"/>
            <a:r>
              <a:rPr lang="en-IN" dirty="0"/>
              <a:t>rules for the timing and scheduling of refresh, update, and replication cycles</a:t>
            </a:r>
          </a:p>
          <a:p>
            <a:r>
              <a:rPr lang="en-IN" i="1" dirty="0">
                <a:solidFill>
                  <a:srgbClr val="FFFF00"/>
                </a:solidFill>
              </a:rPr>
              <a:t>Business metadata</a:t>
            </a:r>
            <a:r>
              <a:rPr lang="en-IN" dirty="0"/>
              <a:t>, </a:t>
            </a:r>
          </a:p>
          <a:p>
            <a:pPr lvl="1"/>
            <a:r>
              <a:rPr lang="en-IN" dirty="0"/>
              <a:t>Business terms and definitions, data ownership information, and charging policies</a:t>
            </a:r>
            <a:endParaRPr lang="en-IN" i="1" dirty="0">
              <a:solidFill>
                <a:srgbClr val="FFFF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706396"/>
      </p:ext>
    </p:extLst>
  </p:cSld>
  <p:clrMapOvr>
    <a:masterClrMapping/>
  </p:clrMapOvr>
  <p:transition spd="slow">
    <p:push dir="u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 </a:t>
            </a:r>
            <a:r>
              <a:rPr lang="en-IN" dirty="0">
                <a:solidFill>
                  <a:srgbClr val="FFFF00"/>
                </a:solidFill>
              </a:rPr>
              <a:t>subset of a data warehouse </a:t>
            </a:r>
            <a:r>
              <a:rPr lang="en-IN" dirty="0"/>
              <a:t>that supports the  requirements of a particular department or business function.</a:t>
            </a:r>
          </a:p>
          <a:p>
            <a:r>
              <a:rPr lang="en-IN" dirty="0"/>
              <a:t>Characteristics include:</a:t>
            </a:r>
          </a:p>
          <a:p>
            <a:pPr lvl="1"/>
            <a:r>
              <a:rPr lang="en-IN" dirty="0"/>
              <a:t>Do not normally contain detailed operational data unlike data warehouses.</a:t>
            </a:r>
          </a:p>
          <a:p>
            <a:pPr lvl="1"/>
            <a:r>
              <a:rPr lang="en-IN" dirty="0"/>
              <a:t>May contain certain levels of aggregation</a:t>
            </a:r>
          </a:p>
          <a:p>
            <a:pPr algn="just"/>
            <a:r>
              <a:rPr lang="en-IN" dirty="0"/>
              <a:t>Depending on the source of data, data marts can be categorized as </a:t>
            </a:r>
          </a:p>
          <a:p>
            <a:pPr lvl="1" algn="just"/>
            <a:r>
              <a:rPr lang="en-IN" dirty="0">
                <a:solidFill>
                  <a:srgbClr val="FFFF00"/>
                </a:solidFill>
              </a:rPr>
              <a:t>Independent</a:t>
            </a:r>
            <a:r>
              <a:rPr lang="en-IN" dirty="0"/>
              <a:t> data mart</a:t>
            </a:r>
          </a:p>
          <a:p>
            <a:pPr lvl="1" algn="just"/>
            <a:r>
              <a:rPr lang="en-IN" dirty="0">
                <a:solidFill>
                  <a:srgbClr val="FFFF00"/>
                </a:solidFill>
              </a:rPr>
              <a:t>Dependent</a:t>
            </a:r>
            <a:r>
              <a:rPr lang="en-IN" dirty="0"/>
              <a:t> data mart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10931"/>
      </p:ext>
    </p:extLst>
  </p:cSld>
  <p:clrMapOvr>
    <a:masterClrMapping/>
  </p:clrMapOvr>
  <p:transition spd="slow">
    <p:push dir="u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Dependent Data Mart</a:t>
            </a:r>
            <a:br>
              <a:rPr lang="en-IN" dirty="0"/>
            </a:br>
            <a:endParaRPr lang="en-IN" dirty="0"/>
          </a:p>
        </p:txBody>
      </p:sp>
      <p:sp>
        <p:nvSpPr>
          <p:cNvPr id="519" name="Content Placeholder 2"/>
          <p:cNvSpPr>
            <a:spLocks noGrp="1"/>
          </p:cNvSpPr>
          <p:nvPr>
            <p:ph idx="1"/>
          </p:nvPr>
        </p:nvSpPr>
        <p:spPr>
          <a:xfrm>
            <a:off x="2774362" y="1808583"/>
            <a:ext cx="6200475" cy="36535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Sourced directly from enterprise data warehouses.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139" y="6483818"/>
            <a:ext cx="709698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89</a:t>
            </a:fld>
            <a:endParaRPr lang="en-US" dirty="0"/>
          </a:p>
        </p:txBody>
      </p:sp>
      <p:sp>
        <p:nvSpPr>
          <p:cNvPr id="7" name="Line 2"/>
          <p:cNvSpPr>
            <a:spLocks noChangeShapeType="1"/>
          </p:cNvSpPr>
          <p:nvPr/>
        </p:nvSpPr>
        <p:spPr bwMode="auto">
          <a:xfrm>
            <a:off x="2667000" y="4773991"/>
            <a:ext cx="12192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2667000" y="3630991"/>
            <a:ext cx="12192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Freeform 4"/>
          <p:cNvSpPr>
            <a:spLocks/>
          </p:cNvSpPr>
          <p:nvPr/>
        </p:nvSpPr>
        <p:spPr bwMode="auto">
          <a:xfrm>
            <a:off x="3124200" y="4926391"/>
            <a:ext cx="1068388" cy="1296988"/>
          </a:xfrm>
          <a:custGeom>
            <a:avLst/>
            <a:gdLst>
              <a:gd name="T0" fmla="*/ 0 w 673"/>
              <a:gd name="T1" fmla="*/ 816 h 817"/>
              <a:gd name="T2" fmla="*/ 672 w 673"/>
              <a:gd name="T3" fmla="*/ 816 h 817"/>
              <a:gd name="T4" fmla="*/ 672 w 673"/>
              <a:gd name="T5" fmla="*/ 0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3" h="817">
                <a:moveTo>
                  <a:pt x="0" y="816"/>
                </a:moveTo>
                <a:lnTo>
                  <a:pt x="672" y="816"/>
                </a:lnTo>
                <a:lnTo>
                  <a:pt x="672" y="0"/>
                </a:lnTo>
              </a:path>
            </a:pathLst>
          </a:custGeom>
          <a:noFill/>
          <a:ln w="50800" cap="rnd" cmpd="sng">
            <a:solidFill>
              <a:schemeClr val="hlink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5943600" y="4850191"/>
            <a:ext cx="763588" cy="458788"/>
          </a:xfrm>
          <a:custGeom>
            <a:avLst/>
            <a:gdLst>
              <a:gd name="T0" fmla="*/ 0 w 481"/>
              <a:gd name="T1" fmla="*/ 0 h 289"/>
              <a:gd name="T2" fmla="*/ 0 w 481"/>
              <a:gd name="T3" fmla="*/ 288 h 289"/>
              <a:gd name="T4" fmla="*/ 480 w 481"/>
              <a:gd name="T5" fmla="*/ 28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1" h="289">
                <a:moveTo>
                  <a:pt x="0" y="0"/>
                </a:moveTo>
                <a:lnTo>
                  <a:pt x="0" y="288"/>
                </a:lnTo>
                <a:lnTo>
                  <a:pt x="480" y="288"/>
                </a:lnTo>
              </a:path>
            </a:pathLst>
          </a:custGeom>
          <a:noFill/>
          <a:ln w="50800" cap="rnd" cmpd="sng">
            <a:solidFill>
              <a:schemeClr val="hlink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5943600" y="2792791"/>
            <a:ext cx="763588" cy="458788"/>
          </a:xfrm>
          <a:custGeom>
            <a:avLst/>
            <a:gdLst>
              <a:gd name="T0" fmla="*/ 0 w 481"/>
              <a:gd name="T1" fmla="*/ 288 h 289"/>
              <a:gd name="T2" fmla="*/ 0 w 481"/>
              <a:gd name="T3" fmla="*/ 0 h 289"/>
              <a:gd name="T4" fmla="*/ 480 w 481"/>
              <a:gd name="T5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1" h="289">
                <a:moveTo>
                  <a:pt x="0" y="288"/>
                </a:moveTo>
                <a:lnTo>
                  <a:pt x="0" y="0"/>
                </a:lnTo>
                <a:lnTo>
                  <a:pt x="480" y="0"/>
                </a:lnTo>
              </a:path>
            </a:pathLst>
          </a:custGeom>
          <a:noFill/>
          <a:ln w="50800" cap="rnd" cmpd="sng">
            <a:solidFill>
              <a:schemeClr val="hlink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2667000" y="4164391"/>
            <a:ext cx="12192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6019800" y="4088191"/>
            <a:ext cx="6858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4" name="Group 9"/>
          <p:cNvGrpSpPr>
            <a:grpSpLocks/>
          </p:cNvGrpSpPr>
          <p:nvPr/>
        </p:nvGrpSpPr>
        <p:grpSpPr bwMode="auto">
          <a:xfrm>
            <a:off x="3957638" y="3143629"/>
            <a:ext cx="2190750" cy="1854200"/>
            <a:chOff x="2493" y="1469"/>
            <a:chExt cx="1380" cy="1168"/>
          </a:xfrm>
        </p:grpSpPr>
        <p:grpSp>
          <p:nvGrpSpPr>
            <p:cNvPr id="15" name="Group 10"/>
            <p:cNvGrpSpPr>
              <a:grpSpLocks/>
            </p:cNvGrpSpPr>
            <p:nvPr/>
          </p:nvGrpSpPr>
          <p:grpSpPr bwMode="auto">
            <a:xfrm>
              <a:off x="2511" y="1469"/>
              <a:ext cx="1344" cy="1168"/>
              <a:chOff x="2511" y="1469"/>
              <a:chExt cx="1344" cy="1168"/>
            </a:xfrm>
          </p:grpSpPr>
          <p:sp>
            <p:nvSpPr>
              <p:cNvPr id="17" name="Rectangle 11"/>
              <p:cNvSpPr>
                <a:spLocks noChangeArrowheads="1"/>
              </p:cNvSpPr>
              <p:nvPr/>
            </p:nvSpPr>
            <p:spPr bwMode="auto">
              <a:xfrm>
                <a:off x="2511" y="1613"/>
                <a:ext cx="1344" cy="870"/>
              </a:xfrm>
              <a:prstGeom prst="rect">
                <a:avLst/>
              </a:prstGeom>
              <a:gradFill rotWithShape="0">
                <a:gsLst>
                  <a:gs pos="0">
                    <a:srgbClr val="CCCCFF">
                      <a:gamma/>
                      <a:shade val="89804"/>
                      <a:invGamma/>
                    </a:srgbClr>
                  </a:gs>
                  <a:gs pos="50000">
                    <a:srgbClr val="CCCCFF"/>
                  </a:gs>
                  <a:gs pos="100000">
                    <a:srgbClr val="CCCC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" name="Oval 12"/>
              <p:cNvSpPr>
                <a:spLocks noChangeArrowheads="1"/>
              </p:cNvSpPr>
              <p:nvPr/>
            </p:nvSpPr>
            <p:spPr bwMode="auto">
              <a:xfrm>
                <a:off x="2511" y="1469"/>
                <a:ext cx="1344" cy="272"/>
              </a:xfrm>
              <a:prstGeom prst="ellipse">
                <a:avLst/>
              </a:prstGeom>
              <a:gradFill rotWithShape="0">
                <a:gsLst>
                  <a:gs pos="0">
                    <a:srgbClr val="CCCCFF">
                      <a:gamma/>
                      <a:shade val="89804"/>
                      <a:invGamma/>
                    </a:srgbClr>
                  </a:gs>
                  <a:gs pos="100000">
                    <a:srgbClr val="CCCC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9" name="Oval 13"/>
              <p:cNvSpPr>
                <a:spLocks noChangeArrowheads="1"/>
              </p:cNvSpPr>
              <p:nvPr/>
            </p:nvSpPr>
            <p:spPr bwMode="auto">
              <a:xfrm>
                <a:off x="2511" y="2368"/>
                <a:ext cx="1344" cy="269"/>
              </a:xfrm>
              <a:prstGeom prst="ellipse">
                <a:avLst/>
              </a:prstGeom>
              <a:gradFill rotWithShape="0">
                <a:gsLst>
                  <a:gs pos="0">
                    <a:srgbClr val="CCCCFF">
                      <a:gamma/>
                      <a:shade val="89804"/>
                      <a:invGamma/>
                    </a:srgbClr>
                  </a:gs>
                  <a:gs pos="50000">
                    <a:srgbClr val="CCCCFF"/>
                  </a:gs>
                  <a:gs pos="100000">
                    <a:srgbClr val="CCCC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493" y="1822"/>
              <a:ext cx="1380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b="1" dirty="0">
                  <a:solidFill>
                    <a:schemeClr val="bg1"/>
                  </a:solidFill>
                </a:rPr>
                <a:t>Marketing</a:t>
              </a:r>
            </a:p>
            <a:p>
              <a:pPr algn="ctr" eaLnBrk="0" hangingPunct="0"/>
              <a:r>
                <a:rPr lang="en-US" altLang="en-US" b="1" dirty="0">
                  <a:solidFill>
                    <a:schemeClr val="bg1"/>
                  </a:solidFill>
                </a:rPr>
                <a:t>Sales</a:t>
              </a:r>
            </a:p>
            <a:p>
              <a:pPr algn="ctr" eaLnBrk="0" hangingPunct="0"/>
              <a:r>
                <a:rPr lang="en-US" altLang="en-US" b="1" dirty="0">
                  <a:solidFill>
                    <a:schemeClr val="bg1"/>
                  </a:solidFill>
                </a:rPr>
                <a:t>Finance</a:t>
              </a:r>
            </a:p>
            <a:p>
              <a:pPr algn="ctr" eaLnBrk="0" hangingPunct="0"/>
              <a:r>
                <a:rPr lang="en-US" altLang="en-US" b="1" dirty="0">
                  <a:solidFill>
                    <a:schemeClr val="bg1"/>
                  </a:solidFill>
                </a:rPr>
                <a:t>Human Resources</a:t>
              </a:r>
            </a:p>
          </p:txBody>
        </p:sp>
      </p:grpSp>
      <p:sp>
        <p:nvSpPr>
          <p:cNvPr id="20" name="Freeform 15"/>
          <p:cNvSpPr>
            <a:spLocks/>
          </p:cNvSpPr>
          <p:nvPr/>
        </p:nvSpPr>
        <p:spPr bwMode="auto">
          <a:xfrm>
            <a:off x="3543300" y="2411791"/>
            <a:ext cx="1182688" cy="725488"/>
          </a:xfrm>
          <a:custGeom>
            <a:avLst/>
            <a:gdLst>
              <a:gd name="T0" fmla="*/ 0 w 745"/>
              <a:gd name="T1" fmla="*/ 0 h 457"/>
              <a:gd name="T2" fmla="*/ 744 w 745"/>
              <a:gd name="T3" fmla="*/ 0 h 457"/>
              <a:gd name="T4" fmla="*/ 744 w 745"/>
              <a:gd name="T5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5" h="457">
                <a:moveTo>
                  <a:pt x="0" y="0"/>
                </a:moveTo>
                <a:lnTo>
                  <a:pt x="744" y="0"/>
                </a:lnTo>
                <a:lnTo>
                  <a:pt x="744" y="456"/>
                </a:lnTo>
              </a:path>
            </a:pathLst>
          </a:custGeom>
          <a:noFill/>
          <a:ln w="50800" cap="rnd" cmpd="sng">
            <a:solidFill>
              <a:schemeClr val="hlink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4381500" y="5058154"/>
            <a:ext cx="13430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5563" tIns="30163" rIns="55563" bIns="30163">
            <a:spAutoFit/>
          </a:bodyPr>
          <a:lstStyle>
            <a:lvl1pPr defTabSz="3333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76225" defTabSz="3333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554038" defTabSz="3333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830263" defTabSz="3333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106488" defTabSz="3333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563688" defTabSz="333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020888" defTabSz="333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478088" defTabSz="333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35288" defTabSz="333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altLang="en-US" b="1" dirty="0"/>
              <a:t>Data </a:t>
            </a:r>
          </a:p>
          <a:p>
            <a:pPr algn="ctr" eaLnBrk="0" hangingPunct="0"/>
            <a:r>
              <a:rPr lang="en-US" altLang="en-US" b="1" dirty="0"/>
              <a:t>Warehouse</a:t>
            </a: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6677127" y="5793166"/>
            <a:ext cx="1292021" cy="337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5563" tIns="30163" rIns="55563" bIns="30163">
            <a:spAutoFit/>
          </a:bodyPr>
          <a:lstStyle>
            <a:lvl1pPr defTabSz="3333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76225" defTabSz="3333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554038" defTabSz="3333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830263" defTabSz="3333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106488" defTabSz="3333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563688" defTabSz="333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020888" defTabSz="333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478088" defTabSz="333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35288" defTabSz="333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altLang="en-US" b="1" dirty="0">
                <a:solidFill>
                  <a:srgbClr val="FFFF00"/>
                </a:solidFill>
              </a:rPr>
              <a:t>Data Marts</a:t>
            </a:r>
          </a:p>
        </p:txBody>
      </p:sp>
      <p:grpSp>
        <p:nvGrpSpPr>
          <p:cNvPr id="23" name="Group 19"/>
          <p:cNvGrpSpPr>
            <a:grpSpLocks/>
          </p:cNvGrpSpPr>
          <p:nvPr/>
        </p:nvGrpSpPr>
        <p:grpSpPr bwMode="auto">
          <a:xfrm>
            <a:off x="2351088" y="5859841"/>
            <a:ext cx="884237" cy="679450"/>
            <a:chOff x="1481" y="3180"/>
            <a:chExt cx="557" cy="428"/>
          </a:xfrm>
        </p:grpSpPr>
        <p:sp>
          <p:nvSpPr>
            <p:cNvPr id="24" name="Oval 20"/>
            <p:cNvSpPr>
              <a:spLocks noChangeArrowheads="1"/>
            </p:cNvSpPr>
            <p:nvPr/>
          </p:nvSpPr>
          <p:spPr bwMode="auto">
            <a:xfrm>
              <a:off x="1481" y="3507"/>
              <a:ext cx="557" cy="101"/>
            </a:xfrm>
            <a:prstGeom prst="ellipse">
              <a:avLst/>
            </a:prstGeom>
            <a:gradFill rotWithShape="0">
              <a:gsLst>
                <a:gs pos="0">
                  <a:srgbClr val="CCFFCC">
                    <a:gamma/>
                    <a:shade val="69804"/>
                    <a:invGamma/>
                  </a:srgbClr>
                </a:gs>
                <a:gs pos="50000">
                  <a:srgbClr val="CCFFCC"/>
                </a:gs>
                <a:gs pos="100000">
                  <a:srgbClr val="CCFFCC">
                    <a:gamma/>
                    <a:shade val="6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1481" y="3223"/>
              <a:ext cx="557" cy="324"/>
            </a:xfrm>
            <a:prstGeom prst="rect">
              <a:avLst/>
            </a:prstGeom>
            <a:gradFill rotWithShape="0">
              <a:gsLst>
                <a:gs pos="0">
                  <a:srgbClr val="CCFFCC">
                    <a:gamma/>
                    <a:shade val="69804"/>
                    <a:invGamma/>
                  </a:srgbClr>
                </a:gs>
                <a:gs pos="50000">
                  <a:srgbClr val="CCFFCC"/>
                </a:gs>
                <a:gs pos="100000">
                  <a:srgbClr val="CCFFCC">
                    <a:gamma/>
                    <a:shade val="6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" name="Oval 22"/>
            <p:cNvSpPr>
              <a:spLocks noChangeArrowheads="1"/>
            </p:cNvSpPr>
            <p:nvPr/>
          </p:nvSpPr>
          <p:spPr bwMode="auto">
            <a:xfrm>
              <a:off x="1481" y="3180"/>
              <a:ext cx="557" cy="102"/>
            </a:xfrm>
            <a:prstGeom prst="ellipse">
              <a:avLst/>
            </a:prstGeom>
            <a:gradFill rotWithShape="0">
              <a:gsLst>
                <a:gs pos="0">
                  <a:srgbClr val="CCFFCC">
                    <a:gamma/>
                    <a:shade val="69804"/>
                    <a:invGamma/>
                  </a:srgbClr>
                </a:gs>
                <a:gs pos="50000">
                  <a:srgbClr val="CCFFCC"/>
                </a:gs>
                <a:gs pos="100000">
                  <a:srgbClr val="CCFFCC">
                    <a:gamma/>
                    <a:shade val="69804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1875484" y="6582154"/>
            <a:ext cx="167193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 b="1" dirty="0"/>
              <a:t>External</a:t>
            </a:r>
            <a:r>
              <a:rPr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b="1" dirty="0"/>
              <a:t>Data</a:t>
            </a: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1536099" y="1930779"/>
            <a:ext cx="110927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 b="1" dirty="0"/>
              <a:t>Flat Files</a:t>
            </a:r>
          </a:p>
        </p:txBody>
      </p:sp>
      <p:pic>
        <p:nvPicPr>
          <p:cNvPr id="29" name="Picture 2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838" y="2184779"/>
            <a:ext cx="684212" cy="668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Rectangle 26"/>
          <p:cNvSpPr>
            <a:spLocks noChangeArrowheads="1"/>
          </p:cNvSpPr>
          <p:nvPr/>
        </p:nvSpPr>
        <p:spPr bwMode="blackWhite">
          <a:xfrm>
            <a:off x="1293813" y="2354641"/>
            <a:ext cx="1601787" cy="3175000"/>
          </a:xfrm>
          <a:prstGeom prst="rect">
            <a:avLst/>
          </a:prstGeom>
          <a:gradFill rotWithShape="0">
            <a:gsLst>
              <a:gs pos="0">
                <a:srgbClr val="FFDC4F">
                  <a:gamma/>
                  <a:shade val="89804"/>
                  <a:invGamma/>
                </a:srgbClr>
              </a:gs>
              <a:gs pos="50000">
                <a:srgbClr val="FFDC4F"/>
              </a:gs>
              <a:gs pos="100000">
                <a:srgbClr val="FFDC4F">
                  <a:gamma/>
                  <a:shade val="89804"/>
                  <a:invGamma/>
                </a:srgbClr>
              </a:gs>
            </a:gsLst>
            <a:lin ang="1890000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Ctr="1"/>
          <a:lstStyle>
            <a:lvl1pPr defTabSz="822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1163" defTabSz="822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2325" defTabSz="822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35075" defTabSz="822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46238" defTabSz="822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en-US" b="1" dirty="0"/>
              <a:t>Operational Systems</a:t>
            </a:r>
          </a:p>
        </p:txBody>
      </p:sp>
      <p:grpSp>
        <p:nvGrpSpPr>
          <p:cNvPr id="31" name="Group 27"/>
          <p:cNvGrpSpPr>
            <a:grpSpLocks/>
          </p:cNvGrpSpPr>
          <p:nvPr/>
        </p:nvGrpSpPr>
        <p:grpSpPr bwMode="auto">
          <a:xfrm>
            <a:off x="1427163" y="3219829"/>
            <a:ext cx="1336675" cy="1898650"/>
            <a:chOff x="899" y="1517"/>
            <a:chExt cx="842" cy="1196"/>
          </a:xfrm>
        </p:grpSpPr>
        <p:grpSp>
          <p:nvGrpSpPr>
            <p:cNvPr id="32" name="Group 28"/>
            <p:cNvGrpSpPr>
              <a:grpSpLocks/>
            </p:cNvGrpSpPr>
            <p:nvPr/>
          </p:nvGrpSpPr>
          <p:grpSpPr bwMode="auto">
            <a:xfrm>
              <a:off x="899" y="2451"/>
              <a:ext cx="842" cy="262"/>
              <a:chOff x="899" y="2451"/>
              <a:chExt cx="842" cy="262"/>
            </a:xfrm>
          </p:grpSpPr>
          <p:sp>
            <p:nvSpPr>
              <p:cNvPr id="207" name="Freeform 29"/>
              <p:cNvSpPr>
                <a:spLocks/>
              </p:cNvSpPr>
              <p:nvPr/>
            </p:nvSpPr>
            <p:spPr bwMode="ltGray">
              <a:xfrm>
                <a:off x="1247" y="2548"/>
                <a:ext cx="399" cy="162"/>
              </a:xfrm>
              <a:custGeom>
                <a:avLst/>
                <a:gdLst>
                  <a:gd name="T0" fmla="*/ 398 w 399"/>
                  <a:gd name="T1" fmla="*/ 112 h 162"/>
                  <a:gd name="T2" fmla="*/ 216 w 399"/>
                  <a:gd name="T3" fmla="*/ 161 h 162"/>
                  <a:gd name="T4" fmla="*/ 149 w 399"/>
                  <a:gd name="T5" fmla="*/ 147 h 162"/>
                  <a:gd name="T6" fmla="*/ 0 w 399"/>
                  <a:gd name="T7" fmla="*/ 80 h 162"/>
                  <a:gd name="T8" fmla="*/ 325 w 399"/>
                  <a:gd name="T9" fmla="*/ 0 h 162"/>
                  <a:gd name="T10" fmla="*/ 398 w 399"/>
                  <a:gd name="T11" fmla="*/ 11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9" h="162">
                    <a:moveTo>
                      <a:pt x="398" y="112"/>
                    </a:moveTo>
                    <a:lnTo>
                      <a:pt x="216" y="161"/>
                    </a:lnTo>
                    <a:lnTo>
                      <a:pt x="149" y="147"/>
                    </a:lnTo>
                    <a:lnTo>
                      <a:pt x="0" y="80"/>
                    </a:lnTo>
                    <a:lnTo>
                      <a:pt x="325" y="0"/>
                    </a:lnTo>
                    <a:lnTo>
                      <a:pt x="398" y="11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8" name="Freeform 30"/>
              <p:cNvSpPr>
                <a:spLocks/>
              </p:cNvSpPr>
              <p:nvPr/>
            </p:nvSpPr>
            <p:spPr bwMode="ltGray">
              <a:xfrm>
                <a:off x="899" y="2552"/>
                <a:ext cx="399" cy="161"/>
              </a:xfrm>
              <a:custGeom>
                <a:avLst/>
                <a:gdLst>
                  <a:gd name="T0" fmla="*/ 398 w 399"/>
                  <a:gd name="T1" fmla="*/ 113 h 161"/>
                  <a:gd name="T2" fmla="*/ 216 w 399"/>
                  <a:gd name="T3" fmla="*/ 160 h 161"/>
                  <a:gd name="T4" fmla="*/ 149 w 399"/>
                  <a:gd name="T5" fmla="*/ 147 h 161"/>
                  <a:gd name="T6" fmla="*/ 0 w 399"/>
                  <a:gd name="T7" fmla="*/ 80 h 161"/>
                  <a:gd name="T8" fmla="*/ 325 w 399"/>
                  <a:gd name="T9" fmla="*/ 0 h 161"/>
                  <a:gd name="T10" fmla="*/ 398 w 399"/>
                  <a:gd name="T11" fmla="*/ 113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9" h="161">
                    <a:moveTo>
                      <a:pt x="398" y="113"/>
                    </a:moveTo>
                    <a:lnTo>
                      <a:pt x="216" y="160"/>
                    </a:lnTo>
                    <a:lnTo>
                      <a:pt x="149" y="147"/>
                    </a:lnTo>
                    <a:lnTo>
                      <a:pt x="0" y="80"/>
                    </a:lnTo>
                    <a:lnTo>
                      <a:pt x="325" y="0"/>
                    </a:lnTo>
                    <a:lnTo>
                      <a:pt x="398" y="11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9" name="Freeform 31"/>
              <p:cNvSpPr>
                <a:spLocks/>
              </p:cNvSpPr>
              <p:nvPr/>
            </p:nvSpPr>
            <p:spPr bwMode="ltGray">
              <a:xfrm>
                <a:off x="1394" y="2457"/>
                <a:ext cx="21" cy="17"/>
              </a:xfrm>
              <a:custGeom>
                <a:avLst/>
                <a:gdLst>
                  <a:gd name="T0" fmla="*/ 10 w 21"/>
                  <a:gd name="T1" fmla="*/ 16 h 17"/>
                  <a:gd name="T2" fmla="*/ 20 w 21"/>
                  <a:gd name="T3" fmla="*/ 16 h 17"/>
                  <a:gd name="T4" fmla="*/ 20 w 21"/>
                  <a:gd name="T5" fmla="*/ 0 h 17"/>
                  <a:gd name="T6" fmla="*/ 0 w 21"/>
                  <a:gd name="T7" fmla="*/ 0 h 17"/>
                  <a:gd name="T8" fmla="*/ 0 w 21"/>
                  <a:gd name="T9" fmla="*/ 16 h 17"/>
                  <a:gd name="T10" fmla="*/ 10 w 21"/>
                  <a:gd name="T11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7">
                    <a:moveTo>
                      <a:pt x="10" y="16"/>
                    </a:moveTo>
                    <a:lnTo>
                      <a:pt x="20" y="16"/>
                    </a:lnTo>
                    <a:lnTo>
                      <a:pt x="20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0" y="1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0" name="Freeform 32"/>
              <p:cNvSpPr>
                <a:spLocks/>
              </p:cNvSpPr>
              <p:nvPr/>
            </p:nvSpPr>
            <p:spPr bwMode="ltGray">
              <a:xfrm>
                <a:off x="1394" y="2456"/>
                <a:ext cx="177" cy="61"/>
              </a:xfrm>
              <a:custGeom>
                <a:avLst/>
                <a:gdLst>
                  <a:gd name="T0" fmla="*/ 174 w 177"/>
                  <a:gd name="T1" fmla="*/ 59 h 61"/>
                  <a:gd name="T2" fmla="*/ 176 w 177"/>
                  <a:gd name="T3" fmla="*/ 58 h 61"/>
                  <a:gd name="T4" fmla="*/ 1 w 177"/>
                  <a:gd name="T5" fmla="*/ 0 h 61"/>
                  <a:gd name="T6" fmla="*/ 0 w 177"/>
                  <a:gd name="T7" fmla="*/ 1 h 61"/>
                  <a:gd name="T8" fmla="*/ 174 w 177"/>
                  <a:gd name="T9" fmla="*/ 60 h 61"/>
                  <a:gd name="T10" fmla="*/ 174 w 177"/>
                  <a:gd name="T11" fmla="*/ 5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7" h="61">
                    <a:moveTo>
                      <a:pt x="174" y="59"/>
                    </a:moveTo>
                    <a:lnTo>
                      <a:pt x="176" y="58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174" y="60"/>
                    </a:lnTo>
                    <a:lnTo>
                      <a:pt x="174" y="59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1" name="Freeform 33"/>
              <p:cNvSpPr>
                <a:spLocks/>
              </p:cNvSpPr>
              <p:nvPr/>
            </p:nvSpPr>
            <p:spPr bwMode="ltGray">
              <a:xfrm>
                <a:off x="1575" y="2515"/>
                <a:ext cx="20" cy="159"/>
              </a:xfrm>
              <a:custGeom>
                <a:avLst/>
                <a:gdLst>
                  <a:gd name="T0" fmla="*/ 9 w 20"/>
                  <a:gd name="T1" fmla="*/ 158 h 159"/>
                  <a:gd name="T2" fmla="*/ 19 w 20"/>
                  <a:gd name="T3" fmla="*/ 158 h 159"/>
                  <a:gd name="T4" fmla="*/ 19 w 20"/>
                  <a:gd name="T5" fmla="*/ 0 h 159"/>
                  <a:gd name="T6" fmla="*/ 0 w 20"/>
                  <a:gd name="T7" fmla="*/ 0 h 159"/>
                  <a:gd name="T8" fmla="*/ 0 w 20"/>
                  <a:gd name="T9" fmla="*/ 158 h 159"/>
                  <a:gd name="T10" fmla="*/ 9 w 20"/>
                  <a:gd name="T11" fmla="*/ 158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59">
                    <a:moveTo>
                      <a:pt x="9" y="158"/>
                    </a:moveTo>
                    <a:lnTo>
                      <a:pt x="19" y="158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0" y="158"/>
                    </a:lnTo>
                    <a:lnTo>
                      <a:pt x="9" y="15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2" name="Freeform 34"/>
              <p:cNvSpPr>
                <a:spLocks/>
              </p:cNvSpPr>
              <p:nvPr/>
            </p:nvSpPr>
            <p:spPr bwMode="ltGray">
              <a:xfrm>
                <a:off x="1692" y="2515"/>
                <a:ext cx="21" cy="159"/>
              </a:xfrm>
              <a:custGeom>
                <a:avLst/>
                <a:gdLst>
                  <a:gd name="T0" fmla="*/ 10 w 21"/>
                  <a:gd name="T1" fmla="*/ 158 h 159"/>
                  <a:gd name="T2" fmla="*/ 20 w 21"/>
                  <a:gd name="T3" fmla="*/ 158 h 159"/>
                  <a:gd name="T4" fmla="*/ 20 w 21"/>
                  <a:gd name="T5" fmla="*/ 0 h 159"/>
                  <a:gd name="T6" fmla="*/ 0 w 21"/>
                  <a:gd name="T7" fmla="*/ 0 h 159"/>
                  <a:gd name="T8" fmla="*/ 0 w 21"/>
                  <a:gd name="T9" fmla="*/ 158 h 159"/>
                  <a:gd name="T10" fmla="*/ 10 w 21"/>
                  <a:gd name="T11" fmla="*/ 158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59">
                    <a:moveTo>
                      <a:pt x="10" y="158"/>
                    </a:moveTo>
                    <a:lnTo>
                      <a:pt x="20" y="158"/>
                    </a:lnTo>
                    <a:lnTo>
                      <a:pt x="20" y="0"/>
                    </a:lnTo>
                    <a:lnTo>
                      <a:pt x="0" y="0"/>
                    </a:lnTo>
                    <a:lnTo>
                      <a:pt x="0" y="158"/>
                    </a:lnTo>
                    <a:lnTo>
                      <a:pt x="10" y="15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3" name="Freeform 35"/>
              <p:cNvSpPr>
                <a:spLocks/>
              </p:cNvSpPr>
              <p:nvPr/>
            </p:nvSpPr>
            <p:spPr bwMode="ltGray">
              <a:xfrm>
                <a:off x="1599" y="2478"/>
                <a:ext cx="125" cy="17"/>
              </a:xfrm>
              <a:custGeom>
                <a:avLst/>
                <a:gdLst>
                  <a:gd name="T0" fmla="*/ 124 w 125"/>
                  <a:gd name="T1" fmla="*/ 8 h 17"/>
                  <a:gd name="T2" fmla="*/ 122 w 125"/>
                  <a:gd name="T3" fmla="*/ 0 h 17"/>
                  <a:gd name="T4" fmla="*/ 0 w 125"/>
                  <a:gd name="T5" fmla="*/ 0 h 17"/>
                  <a:gd name="T6" fmla="*/ 0 w 125"/>
                  <a:gd name="T7" fmla="*/ 16 h 17"/>
                  <a:gd name="T8" fmla="*/ 122 w 125"/>
                  <a:gd name="T9" fmla="*/ 16 h 17"/>
                  <a:gd name="T10" fmla="*/ 121 w 125"/>
                  <a:gd name="T11" fmla="*/ 8 h 17"/>
                  <a:gd name="T12" fmla="*/ 124 w 125"/>
                  <a:gd name="T13" fmla="*/ 8 h 17"/>
                  <a:gd name="T14" fmla="*/ 124 w 125"/>
                  <a:gd name="T15" fmla="*/ 0 h 17"/>
                  <a:gd name="T16" fmla="*/ 122 w 125"/>
                  <a:gd name="T17" fmla="*/ 0 h 17"/>
                  <a:gd name="T18" fmla="*/ 124 w 125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17">
                    <a:moveTo>
                      <a:pt x="124" y="8"/>
                    </a:moveTo>
                    <a:lnTo>
                      <a:pt x="122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22" y="16"/>
                    </a:lnTo>
                    <a:lnTo>
                      <a:pt x="121" y="8"/>
                    </a:lnTo>
                    <a:lnTo>
                      <a:pt x="124" y="8"/>
                    </a:lnTo>
                    <a:lnTo>
                      <a:pt x="124" y="0"/>
                    </a:lnTo>
                    <a:lnTo>
                      <a:pt x="122" y="0"/>
                    </a:lnTo>
                    <a:lnTo>
                      <a:pt x="124" y="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4" name="Freeform 36"/>
              <p:cNvSpPr>
                <a:spLocks/>
              </p:cNvSpPr>
              <p:nvPr/>
            </p:nvSpPr>
            <p:spPr bwMode="ltGray">
              <a:xfrm>
                <a:off x="1719" y="2479"/>
                <a:ext cx="22" cy="159"/>
              </a:xfrm>
              <a:custGeom>
                <a:avLst/>
                <a:gdLst>
                  <a:gd name="T0" fmla="*/ 10 w 22"/>
                  <a:gd name="T1" fmla="*/ 158 h 159"/>
                  <a:gd name="T2" fmla="*/ 21 w 22"/>
                  <a:gd name="T3" fmla="*/ 157 h 159"/>
                  <a:gd name="T4" fmla="*/ 21 w 22"/>
                  <a:gd name="T5" fmla="*/ 0 h 159"/>
                  <a:gd name="T6" fmla="*/ 0 w 22"/>
                  <a:gd name="T7" fmla="*/ 0 h 159"/>
                  <a:gd name="T8" fmla="*/ 0 w 22"/>
                  <a:gd name="T9" fmla="*/ 157 h 159"/>
                  <a:gd name="T10" fmla="*/ 10 w 22"/>
                  <a:gd name="T11" fmla="*/ 156 h 159"/>
                  <a:gd name="T12" fmla="*/ 10 w 22"/>
                  <a:gd name="T13" fmla="*/ 158 h 159"/>
                  <a:gd name="T14" fmla="*/ 21 w 22"/>
                  <a:gd name="T15" fmla="*/ 158 h 159"/>
                  <a:gd name="T16" fmla="*/ 21 w 22"/>
                  <a:gd name="T17" fmla="*/ 157 h 159"/>
                  <a:gd name="T18" fmla="*/ 10 w 22"/>
                  <a:gd name="T19" fmla="*/ 158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59">
                    <a:moveTo>
                      <a:pt x="10" y="158"/>
                    </a:moveTo>
                    <a:lnTo>
                      <a:pt x="21" y="157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157"/>
                    </a:lnTo>
                    <a:lnTo>
                      <a:pt x="10" y="156"/>
                    </a:lnTo>
                    <a:lnTo>
                      <a:pt x="10" y="158"/>
                    </a:lnTo>
                    <a:lnTo>
                      <a:pt x="21" y="158"/>
                    </a:lnTo>
                    <a:lnTo>
                      <a:pt x="21" y="157"/>
                    </a:lnTo>
                    <a:lnTo>
                      <a:pt x="10" y="15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" name="Freeform 37"/>
              <p:cNvSpPr>
                <a:spLocks/>
              </p:cNvSpPr>
              <p:nvPr/>
            </p:nvSpPr>
            <p:spPr bwMode="ltGray">
              <a:xfrm>
                <a:off x="1690" y="2636"/>
                <a:ext cx="32" cy="17"/>
              </a:xfrm>
              <a:custGeom>
                <a:avLst/>
                <a:gdLst>
                  <a:gd name="T0" fmla="*/ 0 w 32"/>
                  <a:gd name="T1" fmla="*/ 8 h 17"/>
                  <a:gd name="T2" fmla="*/ 0 w 32"/>
                  <a:gd name="T3" fmla="*/ 16 h 17"/>
                  <a:gd name="T4" fmla="*/ 31 w 32"/>
                  <a:gd name="T5" fmla="*/ 16 h 17"/>
                  <a:gd name="T6" fmla="*/ 31 w 32"/>
                  <a:gd name="T7" fmla="*/ 0 h 17"/>
                  <a:gd name="T8" fmla="*/ 0 w 32"/>
                  <a:gd name="T9" fmla="*/ 0 h 17"/>
                  <a:gd name="T10" fmla="*/ 0 w 32"/>
                  <a:gd name="T11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7">
                    <a:moveTo>
                      <a:pt x="0" y="8"/>
                    </a:moveTo>
                    <a:lnTo>
                      <a:pt x="0" y="16"/>
                    </a:lnTo>
                    <a:lnTo>
                      <a:pt x="31" y="16"/>
                    </a:lnTo>
                    <a:lnTo>
                      <a:pt x="31" y="0"/>
                    </a:lnTo>
                    <a:lnTo>
                      <a:pt x="0" y="0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6" name="Freeform 38"/>
              <p:cNvSpPr>
                <a:spLocks/>
              </p:cNvSpPr>
              <p:nvPr/>
            </p:nvSpPr>
            <p:spPr bwMode="ltGray">
              <a:xfrm>
                <a:off x="1374" y="2480"/>
                <a:ext cx="21" cy="26"/>
              </a:xfrm>
              <a:custGeom>
                <a:avLst/>
                <a:gdLst>
                  <a:gd name="T0" fmla="*/ 10 w 21"/>
                  <a:gd name="T1" fmla="*/ 25 h 26"/>
                  <a:gd name="T2" fmla="*/ 20 w 21"/>
                  <a:gd name="T3" fmla="*/ 25 h 26"/>
                  <a:gd name="T4" fmla="*/ 20 w 21"/>
                  <a:gd name="T5" fmla="*/ 0 h 26"/>
                  <a:gd name="T6" fmla="*/ 0 w 21"/>
                  <a:gd name="T7" fmla="*/ 0 h 26"/>
                  <a:gd name="T8" fmla="*/ 0 w 21"/>
                  <a:gd name="T9" fmla="*/ 25 h 26"/>
                  <a:gd name="T10" fmla="*/ 10 w 21"/>
                  <a:gd name="T11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26">
                    <a:moveTo>
                      <a:pt x="10" y="25"/>
                    </a:moveTo>
                    <a:lnTo>
                      <a:pt x="20" y="25"/>
                    </a:lnTo>
                    <a:lnTo>
                      <a:pt x="20" y="0"/>
                    </a:lnTo>
                    <a:lnTo>
                      <a:pt x="0" y="0"/>
                    </a:lnTo>
                    <a:lnTo>
                      <a:pt x="0" y="25"/>
                    </a:lnTo>
                    <a:lnTo>
                      <a:pt x="10" y="25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7" name="Freeform 39"/>
              <p:cNvSpPr>
                <a:spLocks/>
              </p:cNvSpPr>
              <p:nvPr/>
            </p:nvSpPr>
            <p:spPr bwMode="ltGray">
              <a:xfrm>
                <a:off x="1564" y="2479"/>
                <a:ext cx="158" cy="158"/>
              </a:xfrm>
              <a:custGeom>
                <a:avLst/>
                <a:gdLst>
                  <a:gd name="T0" fmla="*/ 118 w 158"/>
                  <a:gd name="T1" fmla="*/ 35 h 158"/>
                  <a:gd name="T2" fmla="*/ 0 w 158"/>
                  <a:gd name="T3" fmla="*/ 0 h 158"/>
                  <a:gd name="T4" fmla="*/ 157 w 158"/>
                  <a:gd name="T5" fmla="*/ 0 h 158"/>
                  <a:gd name="T6" fmla="*/ 157 w 158"/>
                  <a:gd name="T7" fmla="*/ 157 h 158"/>
                  <a:gd name="T8" fmla="*/ 118 w 158"/>
                  <a:gd name="T9" fmla="*/ 157 h 158"/>
                  <a:gd name="T10" fmla="*/ 118 w 158"/>
                  <a:gd name="T11" fmla="*/ 35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8" h="158">
                    <a:moveTo>
                      <a:pt x="118" y="35"/>
                    </a:moveTo>
                    <a:lnTo>
                      <a:pt x="0" y="0"/>
                    </a:lnTo>
                    <a:lnTo>
                      <a:pt x="157" y="0"/>
                    </a:lnTo>
                    <a:lnTo>
                      <a:pt x="157" y="157"/>
                    </a:lnTo>
                    <a:lnTo>
                      <a:pt x="118" y="157"/>
                    </a:lnTo>
                    <a:lnTo>
                      <a:pt x="118" y="35"/>
                    </a:lnTo>
                  </a:path>
                </a:pathLst>
              </a:custGeom>
              <a:solidFill>
                <a:srgbClr val="C1C1C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8" name="Freeform 40"/>
              <p:cNvSpPr>
                <a:spLocks/>
              </p:cNvSpPr>
              <p:nvPr/>
            </p:nvSpPr>
            <p:spPr bwMode="ltGray">
              <a:xfrm>
                <a:off x="1558" y="2478"/>
                <a:ext cx="127" cy="38"/>
              </a:xfrm>
              <a:custGeom>
                <a:avLst/>
                <a:gdLst>
                  <a:gd name="T0" fmla="*/ 6 w 127"/>
                  <a:gd name="T1" fmla="*/ 0 h 38"/>
                  <a:gd name="T2" fmla="*/ 6 w 127"/>
                  <a:gd name="T3" fmla="*/ 1 h 38"/>
                  <a:gd name="T4" fmla="*/ 123 w 127"/>
                  <a:gd name="T5" fmla="*/ 37 h 38"/>
                  <a:gd name="T6" fmla="*/ 126 w 127"/>
                  <a:gd name="T7" fmla="*/ 35 h 38"/>
                  <a:gd name="T8" fmla="*/ 7 w 127"/>
                  <a:gd name="T9" fmla="*/ 0 h 38"/>
                  <a:gd name="T10" fmla="*/ 6 w 127"/>
                  <a:gd name="T11" fmla="*/ 1 h 38"/>
                  <a:gd name="T12" fmla="*/ 6 w 127"/>
                  <a:gd name="T13" fmla="*/ 0 h 38"/>
                  <a:gd name="T14" fmla="*/ 0 w 127"/>
                  <a:gd name="T15" fmla="*/ 0 h 38"/>
                  <a:gd name="T16" fmla="*/ 6 w 127"/>
                  <a:gd name="T17" fmla="*/ 1 h 38"/>
                  <a:gd name="T18" fmla="*/ 6 w 127"/>
                  <a:gd name="T1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38">
                    <a:moveTo>
                      <a:pt x="6" y="0"/>
                    </a:moveTo>
                    <a:lnTo>
                      <a:pt x="6" y="1"/>
                    </a:lnTo>
                    <a:lnTo>
                      <a:pt x="123" y="37"/>
                    </a:lnTo>
                    <a:lnTo>
                      <a:pt x="126" y="35"/>
                    </a:lnTo>
                    <a:lnTo>
                      <a:pt x="7" y="0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6" y="1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9" name="Freeform 41"/>
              <p:cNvSpPr>
                <a:spLocks/>
              </p:cNvSpPr>
              <p:nvPr/>
            </p:nvSpPr>
            <p:spPr bwMode="ltGray">
              <a:xfrm>
                <a:off x="1564" y="2478"/>
                <a:ext cx="160" cy="17"/>
              </a:xfrm>
              <a:custGeom>
                <a:avLst/>
                <a:gdLst>
                  <a:gd name="T0" fmla="*/ 159 w 160"/>
                  <a:gd name="T1" fmla="*/ 8 h 17"/>
                  <a:gd name="T2" fmla="*/ 157 w 160"/>
                  <a:gd name="T3" fmla="*/ 0 h 17"/>
                  <a:gd name="T4" fmla="*/ 0 w 160"/>
                  <a:gd name="T5" fmla="*/ 0 h 17"/>
                  <a:gd name="T6" fmla="*/ 0 w 160"/>
                  <a:gd name="T7" fmla="*/ 16 h 17"/>
                  <a:gd name="T8" fmla="*/ 157 w 160"/>
                  <a:gd name="T9" fmla="*/ 16 h 17"/>
                  <a:gd name="T10" fmla="*/ 156 w 160"/>
                  <a:gd name="T11" fmla="*/ 8 h 17"/>
                  <a:gd name="T12" fmla="*/ 159 w 160"/>
                  <a:gd name="T13" fmla="*/ 8 h 17"/>
                  <a:gd name="T14" fmla="*/ 159 w 160"/>
                  <a:gd name="T15" fmla="*/ 0 h 17"/>
                  <a:gd name="T16" fmla="*/ 157 w 160"/>
                  <a:gd name="T17" fmla="*/ 0 h 17"/>
                  <a:gd name="T18" fmla="*/ 159 w 160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0" h="17">
                    <a:moveTo>
                      <a:pt x="159" y="8"/>
                    </a:moveTo>
                    <a:lnTo>
                      <a:pt x="157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57" y="16"/>
                    </a:lnTo>
                    <a:lnTo>
                      <a:pt x="156" y="8"/>
                    </a:lnTo>
                    <a:lnTo>
                      <a:pt x="159" y="8"/>
                    </a:lnTo>
                    <a:lnTo>
                      <a:pt x="159" y="0"/>
                    </a:lnTo>
                    <a:lnTo>
                      <a:pt x="157" y="0"/>
                    </a:lnTo>
                    <a:lnTo>
                      <a:pt x="159" y="8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0" name="Freeform 42"/>
              <p:cNvSpPr>
                <a:spLocks/>
              </p:cNvSpPr>
              <p:nvPr/>
            </p:nvSpPr>
            <p:spPr bwMode="ltGray">
              <a:xfrm>
                <a:off x="1719" y="2479"/>
                <a:ext cx="22" cy="159"/>
              </a:xfrm>
              <a:custGeom>
                <a:avLst/>
                <a:gdLst>
                  <a:gd name="T0" fmla="*/ 10 w 22"/>
                  <a:gd name="T1" fmla="*/ 158 h 159"/>
                  <a:gd name="T2" fmla="*/ 21 w 22"/>
                  <a:gd name="T3" fmla="*/ 157 h 159"/>
                  <a:gd name="T4" fmla="*/ 21 w 22"/>
                  <a:gd name="T5" fmla="*/ 0 h 159"/>
                  <a:gd name="T6" fmla="*/ 0 w 22"/>
                  <a:gd name="T7" fmla="*/ 0 h 159"/>
                  <a:gd name="T8" fmla="*/ 0 w 22"/>
                  <a:gd name="T9" fmla="*/ 157 h 159"/>
                  <a:gd name="T10" fmla="*/ 10 w 22"/>
                  <a:gd name="T11" fmla="*/ 156 h 159"/>
                  <a:gd name="T12" fmla="*/ 10 w 22"/>
                  <a:gd name="T13" fmla="*/ 158 h 159"/>
                  <a:gd name="T14" fmla="*/ 21 w 22"/>
                  <a:gd name="T15" fmla="*/ 158 h 159"/>
                  <a:gd name="T16" fmla="*/ 21 w 22"/>
                  <a:gd name="T17" fmla="*/ 157 h 159"/>
                  <a:gd name="T18" fmla="*/ 10 w 22"/>
                  <a:gd name="T19" fmla="*/ 158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59">
                    <a:moveTo>
                      <a:pt x="10" y="158"/>
                    </a:moveTo>
                    <a:lnTo>
                      <a:pt x="21" y="157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157"/>
                    </a:lnTo>
                    <a:lnTo>
                      <a:pt x="10" y="156"/>
                    </a:lnTo>
                    <a:lnTo>
                      <a:pt x="10" y="158"/>
                    </a:lnTo>
                    <a:lnTo>
                      <a:pt x="21" y="158"/>
                    </a:lnTo>
                    <a:lnTo>
                      <a:pt x="21" y="157"/>
                    </a:lnTo>
                    <a:lnTo>
                      <a:pt x="10" y="158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1" name="Freeform 43"/>
              <p:cNvSpPr>
                <a:spLocks/>
              </p:cNvSpPr>
              <p:nvPr/>
            </p:nvSpPr>
            <p:spPr bwMode="ltGray">
              <a:xfrm>
                <a:off x="1681" y="2636"/>
                <a:ext cx="41" cy="17"/>
              </a:xfrm>
              <a:custGeom>
                <a:avLst/>
                <a:gdLst>
                  <a:gd name="T0" fmla="*/ 0 w 41"/>
                  <a:gd name="T1" fmla="*/ 8 h 17"/>
                  <a:gd name="T2" fmla="*/ 1 w 41"/>
                  <a:gd name="T3" fmla="*/ 16 h 17"/>
                  <a:gd name="T4" fmla="*/ 40 w 41"/>
                  <a:gd name="T5" fmla="*/ 16 h 17"/>
                  <a:gd name="T6" fmla="*/ 40 w 41"/>
                  <a:gd name="T7" fmla="*/ 0 h 17"/>
                  <a:gd name="T8" fmla="*/ 1 w 41"/>
                  <a:gd name="T9" fmla="*/ 0 h 17"/>
                  <a:gd name="T10" fmla="*/ 2 w 41"/>
                  <a:gd name="T11" fmla="*/ 8 h 17"/>
                  <a:gd name="T12" fmla="*/ 0 w 41"/>
                  <a:gd name="T13" fmla="*/ 8 h 17"/>
                  <a:gd name="T14" fmla="*/ 0 w 41"/>
                  <a:gd name="T15" fmla="*/ 16 h 17"/>
                  <a:gd name="T16" fmla="*/ 1 w 41"/>
                  <a:gd name="T17" fmla="*/ 16 h 17"/>
                  <a:gd name="T18" fmla="*/ 0 w 41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17">
                    <a:moveTo>
                      <a:pt x="0" y="8"/>
                    </a:moveTo>
                    <a:lnTo>
                      <a:pt x="1" y="16"/>
                    </a:lnTo>
                    <a:lnTo>
                      <a:pt x="40" y="16"/>
                    </a:lnTo>
                    <a:lnTo>
                      <a:pt x="40" y="0"/>
                    </a:lnTo>
                    <a:lnTo>
                      <a:pt x="1" y="0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1" y="16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2" name="Freeform 44"/>
              <p:cNvSpPr>
                <a:spLocks/>
              </p:cNvSpPr>
              <p:nvPr/>
            </p:nvSpPr>
            <p:spPr bwMode="ltGray">
              <a:xfrm>
                <a:off x="1681" y="2514"/>
                <a:ext cx="22" cy="123"/>
              </a:xfrm>
              <a:custGeom>
                <a:avLst/>
                <a:gdLst>
                  <a:gd name="T0" fmla="*/ 0 w 22"/>
                  <a:gd name="T1" fmla="*/ 1 h 123"/>
                  <a:gd name="T2" fmla="*/ 0 w 22"/>
                  <a:gd name="T3" fmla="*/ 0 h 123"/>
                  <a:gd name="T4" fmla="*/ 0 w 22"/>
                  <a:gd name="T5" fmla="*/ 122 h 123"/>
                  <a:gd name="T6" fmla="*/ 21 w 22"/>
                  <a:gd name="T7" fmla="*/ 122 h 123"/>
                  <a:gd name="T8" fmla="*/ 21 w 22"/>
                  <a:gd name="T9" fmla="*/ 0 h 123"/>
                  <a:gd name="T10" fmla="*/ 21 w 22"/>
                  <a:gd name="T11" fmla="*/ 0 h 123"/>
                  <a:gd name="T12" fmla="*/ 21 w 22"/>
                  <a:gd name="T13" fmla="*/ 0 h 123"/>
                  <a:gd name="T14" fmla="*/ 21 w 22"/>
                  <a:gd name="T15" fmla="*/ 0 h 123"/>
                  <a:gd name="T16" fmla="*/ 21 w 22"/>
                  <a:gd name="T17" fmla="*/ 0 h 123"/>
                  <a:gd name="T18" fmla="*/ 0 w 22"/>
                  <a:gd name="T19" fmla="*/ 1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23">
                    <a:moveTo>
                      <a:pt x="0" y="1"/>
                    </a:moveTo>
                    <a:lnTo>
                      <a:pt x="0" y="0"/>
                    </a:lnTo>
                    <a:lnTo>
                      <a:pt x="0" y="122"/>
                    </a:lnTo>
                    <a:lnTo>
                      <a:pt x="21" y="122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3" name="Freeform 45"/>
              <p:cNvSpPr>
                <a:spLocks/>
              </p:cNvSpPr>
              <p:nvPr/>
            </p:nvSpPr>
            <p:spPr bwMode="ltGray">
              <a:xfrm>
                <a:off x="1394" y="2457"/>
                <a:ext cx="302" cy="59"/>
              </a:xfrm>
              <a:custGeom>
                <a:avLst/>
                <a:gdLst>
                  <a:gd name="T0" fmla="*/ 301 w 302"/>
                  <a:gd name="T1" fmla="*/ 58 h 59"/>
                  <a:gd name="T2" fmla="*/ 98 w 302"/>
                  <a:gd name="T3" fmla="*/ 0 h 59"/>
                  <a:gd name="T4" fmla="*/ 0 w 302"/>
                  <a:gd name="T5" fmla="*/ 0 h 59"/>
                  <a:gd name="T6" fmla="*/ 173 w 302"/>
                  <a:gd name="T7" fmla="*/ 58 h 59"/>
                  <a:gd name="T8" fmla="*/ 301 w 302"/>
                  <a:gd name="T9" fmla="*/ 58 h 59"/>
                  <a:gd name="T10" fmla="*/ 301 w 302"/>
                  <a:gd name="T11" fmla="*/ 5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2" h="59">
                    <a:moveTo>
                      <a:pt x="301" y="58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173" y="58"/>
                    </a:lnTo>
                    <a:lnTo>
                      <a:pt x="301" y="58"/>
                    </a:lnTo>
                    <a:lnTo>
                      <a:pt x="301" y="5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4" name="Freeform 46"/>
              <p:cNvSpPr>
                <a:spLocks/>
              </p:cNvSpPr>
              <p:nvPr/>
            </p:nvSpPr>
            <p:spPr bwMode="ltGray">
              <a:xfrm>
                <a:off x="1493" y="2456"/>
                <a:ext cx="205" cy="61"/>
              </a:xfrm>
              <a:custGeom>
                <a:avLst/>
                <a:gdLst>
                  <a:gd name="T0" fmla="*/ 0 w 205"/>
                  <a:gd name="T1" fmla="*/ 1 h 61"/>
                  <a:gd name="T2" fmla="*/ 0 w 205"/>
                  <a:gd name="T3" fmla="*/ 1 h 61"/>
                  <a:gd name="T4" fmla="*/ 202 w 205"/>
                  <a:gd name="T5" fmla="*/ 60 h 61"/>
                  <a:gd name="T6" fmla="*/ 204 w 205"/>
                  <a:gd name="T7" fmla="*/ 58 h 61"/>
                  <a:gd name="T8" fmla="*/ 1 w 205"/>
                  <a:gd name="T9" fmla="*/ 0 h 61"/>
                  <a:gd name="T10" fmla="*/ 0 w 205"/>
                  <a:gd name="T11" fmla="*/ 0 h 61"/>
                  <a:gd name="T12" fmla="*/ 1 w 205"/>
                  <a:gd name="T13" fmla="*/ 0 h 61"/>
                  <a:gd name="T14" fmla="*/ 1 w 205"/>
                  <a:gd name="T15" fmla="*/ 0 h 61"/>
                  <a:gd name="T16" fmla="*/ 0 w 205"/>
                  <a:gd name="T17" fmla="*/ 0 h 61"/>
                  <a:gd name="T18" fmla="*/ 0 w 205"/>
                  <a:gd name="T19" fmla="*/ 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5" h="61">
                    <a:moveTo>
                      <a:pt x="0" y="1"/>
                    </a:moveTo>
                    <a:lnTo>
                      <a:pt x="0" y="1"/>
                    </a:lnTo>
                    <a:lnTo>
                      <a:pt x="202" y="60"/>
                    </a:lnTo>
                    <a:lnTo>
                      <a:pt x="204" y="58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" name="Freeform 47"/>
              <p:cNvSpPr>
                <a:spLocks/>
              </p:cNvSpPr>
              <p:nvPr/>
            </p:nvSpPr>
            <p:spPr bwMode="ltGray">
              <a:xfrm>
                <a:off x="1389" y="2456"/>
                <a:ext cx="105" cy="17"/>
              </a:xfrm>
              <a:custGeom>
                <a:avLst/>
                <a:gdLst>
                  <a:gd name="T0" fmla="*/ 6 w 105"/>
                  <a:gd name="T1" fmla="*/ 0 h 17"/>
                  <a:gd name="T2" fmla="*/ 6 w 105"/>
                  <a:gd name="T3" fmla="*/ 16 h 17"/>
                  <a:gd name="T4" fmla="*/ 104 w 105"/>
                  <a:gd name="T5" fmla="*/ 16 h 17"/>
                  <a:gd name="T6" fmla="*/ 104 w 105"/>
                  <a:gd name="T7" fmla="*/ 0 h 17"/>
                  <a:gd name="T8" fmla="*/ 6 w 105"/>
                  <a:gd name="T9" fmla="*/ 0 h 17"/>
                  <a:gd name="T10" fmla="*/ 5 w 105"/>
                  <a:gd name="T11" fmla="*/ 16 h 17"/>
                  <a:gd name="T12" fmla="*/ 6 w 105"/>
                  <a:gd name="T13" fmla="*/ 0 h 17"/>
                  <a:gd name="T14" fmla="*/ 0 w 105"/>
                  <a:gd name="T15" fmla="*/ 0 h 17"/>
                  <a:gd name="T16" fmla="*/ 5 w 105"/>
                  <a:gd name="T17" fmla="*/ 16 h 17"/>
                  <a:gd name="T18" fmla="*/ 6 w 105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" h="17">
                    <a:moveTo>
                      <a:pt x="6" y="0"/>
                    </a:moveTo>
                    <a:lnTo>
                      <a:pt x="6" y="16"/>
                    </a:lnTo>
                    <a:lnTo>
                      <a:pt x="104" y="16"/>
                    </a:lnTo>
                    <a:lnTo>
                      <a:pt x="104" y="0"/>
                    </a:lnTo>
                    <a:lnTo>
                      <a:pt x="6" y="0"/>
                    </a:lnTo>
                    <a:lnTo>
                      <a:pt x="5" y="1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5" y="16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6" name="Freeform 48"/>
              <p:cNvSpPr>
                <a:spLocks/>
              </p:cNvSpPr>
              <p:nvPr/>
            </p:nvSpPr>
            <p:spPr bwMode="ltGray">
              <a:xfrm>
                <a:off x="1394" y="2456"/>
                <a:ext cx="177" cy="61"/>
              </a:xfrm>
              <a:custGeom>
                <a:avLst/>
                <a:gdLst>
                  <a:gd name="T0" fmla="*/ 174 w 177"/>
                  <a:gd name="T1" fmla="*/ 58 h 61"/>
                  <a:gd name="T2" fmla="*/ 176 w 177"/>
                  <a:gd name="T3" fmla="*/ 58 h 61"/>
                  <a:gd name="T4" fmla="*/ 1 w 177"/>
                  <a:gd name="T5" fmla="*/ 0 h 61"/>
                  <a:gd name="T6" fmla="*/ 0 w 177"/>
                  <a:gd name="T7" fmla="*/ 1 h 61"/>
                  <a:gd name="T8" fmla="*/ 174 w 177"/>
                  <a:gd name="T9" fmla="*/ 60 h 61"/>
                  <a:gd name="T10" fmla="*/ 174 w 177"/>
                  <a:gd name="T11" fmla="*/ 60 h 61"/>
                  <a:gd name="T12" fmla="*/ 174 w 177"/>
                  <a:gd name="T13" fmla="*/ 60 h 61"/>
                  <a:gd name="T14" fmla="*/ 174 w 177"/>
                  <a:gd name="T15" fmla="*/ 60 h 61"/>
                  <a:gd name="T16" fmla="*/ 174 w 177"/>
                  <a:gd name="T17" fmla="*/ 60 h 61"/>
                  <a:gd name="T18" fmla="*/ 174 w 177"/>
                  <a:gd name="T19" fmla="*/ 5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7" h="61">
                    <a:moveTo>
                      <a:pt x="174" y="58"/>
                    </a:moveTo>
                    <a:lnTo>
                      <a:pt x="176" y="58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174" y="60"/>
                    </a:lnTo>
                    <a:lnTo>
                      <a:pt x="174" y="60"/>
                    </a:lnTo>
                    <a:lnTo>
                      <a:pt x="174" y="60"/>
                    </a:lnTo>
                    <a:lnTo>
                      <a:pt x="174" y="60"/>
                    </a:lnTo>
                    <a:lnTo>
                      <a:pt x="174" y="60"/>
                    </a:lnTo>
                    <a:lnTo>
                      <a:pt x="174" y="58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7" name="Freeform 49"/>
              <p:cNvSpPr>
                <a:spLocks/>
              </p:cNvSpPr>
              <p:nvPr/>
            </p:nvSpPr>
            <p:spPr bwMode="ltGray">
              <a:xfrm>
                <a:off x="1568" y="2515"/>
                <a:ext cx="136" cy="17"/>
              </a:xfrm>
              <a:custGeom>
                <a:avLst/>
                <a:gdLst>
                  <a:gd name="T0" fmla="*/ 127 w 136"/>
                  <a:gd name="T1" fmla="*/ 16 h 17"/>
                  <a:gd name="T2" fmla="*/ 127 w 136"/>
                  <a:gd name="T3" fmla="*/ 0 h 17"/>
                  <a:gd name="T4" fmla="*/ 0 w 136"/>
                  <a:gd name="T5" fmla="*/ 0 h 17"/>
                  <a:gd name="T6" fmla="*/ 0 w 136"/>
                  <a:gd name="T7" fmla="*/ 16 h 17"/>
                  <a:gd name="T8" fmla="*/ 127 w 136"/>
                  <a:gd name="T9" fmla="*/ 16 h 17"/>
                  <a:gd name="T10" fmla="*/ 128 w 136"/>
                  <a:gd name="T11" fmla="*/ 0 h 17"/>
                  <a:gd name="T12" fmla="*/ 127 w 136"/>
                  <a:gd name="T13" fmla="*/ 16 h 17"/>
                  <a:gd name="T14" fmla="*/ 135 w 136"/>
                  <a:gd name="T15" fmla="*/ 16 h 17"/>
                  <a:gd name="T16" fmla="*/ 128 w 136"/>
                  <a:gd name="T17" fmla="*/ 0 h 17"/>
                  <a:gd name="T18" fmla="*/ 127 w 136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6" h="17">
                    <a:moveTo>
                      <a:pt x="127" y="16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27" y="16"/>
                    </a:lnTo>
                    <a:lnTo>
                      <a:pt x="128" y="0"/>
                    </a:lnTo>
                    <a:lnTo>
                      <a:pt x="127" y="16"/>
                    </a:lnTo>
                    <a:lnTo>
                      <a:pt x="135" y="16"/>
                    </a:lnTo>
                    <a:lnTo>
                      <a:pt x="128" y="0"/>
                    </a:lnTo>
                    <a:lnTo>
                      <a:pt x="127" y="16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8" name="Freeform 50"/>
              <p:cNvSpPr>
                <a:spLocks/>
              </p:cNvSpPr>
              <p:nvPr/>
            </p:nvSpPr>
            <p:spPr bwMode="ltGray">
              <a:xfrm>
                <a:off x="1695" y="2515"/>
                <a:ext cx="22" cy="17"/>
              </a:xfrm>
              <a:custGeom>
                <a:avLst/>
                <a:gdLst>
                  <a:gd name="T0" fmla="*/ 0 w 22"/>
                  <a:gd name="T1" fmla="*/ 16 h 17"/>
                  <a:gd name="T2" fmla="*/ 0 w 22"/>
                  <a:gd name="T3" fmla="*/ 8 h 17"/>
                  <a:gd name="T4" fmla="*/ 0 w 22"/>
                  <a:gd name="T5" fmla="*/ 8 h 17"/>
                  <a:gd name="T6" fmla="*/ 0 w 22"/>
                  <a:gd name="T7" fmla="*/ 8 h 17"/>
                  <a:gd name="T8" fmla="*/ 0 w 22"/>
                  <a:gd name="T9" fmla="*/ 8 h 17"/>
                  <a:gd name="T10" fmla="*/ 3 w 22"/>
                  <a:gd name="T11" fmla="*/ 0 h 17"/>
                  <a:gd name="T12" fmla="*/ 0 w 22"/>
                  <a:gd name="T13" fmla="*/ 16 h 17"/>
                  <a:gd name="T14" fmla="*/ 21 w 22"/>
                  <a:gd name="T15" fmla="*/ 16 h 17"/>
                  <a:gd name="T16" fmla="*/ 3 w 22"/>
                  <a:gd name="T17" fmla="*/ 0 h 17"/>
                  <a:gd name="T18" fmla="*/ 0 w 22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0" y="16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3" y="0"/>
                    </a:lnTo>
                    <a:lnTo>
                      <a:pt x="0" y="16"/>
                    </a:lnTo>
                    <a:lnTo>
                      <a:pt x="21" y="16"/>
                    </a:lnTo>
                    <a:lnTo>
                      <a:pt x="3" y="0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9" name="Freeform 51"/>
              <p:cNvSpPr>
                <a:spLocks/>
              </p:cNvSpPr>
              <p:nvPr/>
            </p:nvSpPr>
            <p:spPr bwMode="ltGray">
              <a:xfrm>
                <a:off x="1528" y="2470"/>
                <a:ext cx="196" cy="17"/>
              </a:xfrm>
              <a:custGeom>
                <a:avLst/>
                <a:gdLst>
                  <a:gd name="T0" fmla="*/ 0 w 196"/>
                  <a:gd name="T1" fmla="*/ 0 h 17"/>
                  <a:gd name="T2" fmla="*/ 152 w 196"/>
                  <a:gd name="T3" fmla="*/ 0 h 17"/>
                  <a:gd name="T4" fmla="*/ 195 w 196"/>
                  <a:gd name="T5" fmla="*/ 16 h 17"/>
                  <a:gd name="T6" fmla="*/ 28 w 196"/>
                  <a:gd name="T7" fmla="*/ 16 h 17"/>
                  <a:gd name="T8" fmla="*/ 0 w 19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" h="17">
                    <a:moveTo>
                      <a:pt x="0" y="0"/>
                    </a:moveTo>
                    <a:lnTo>
                      <a:pt x="152" y="0"/>
                    </a:lnTo>
                    <a:lnTo>
                      <a:pt x="195" y="16"/>
                    </a:lnTo>
                    <a:lnTo>
                      <a:pt x="28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0" name="Freeform 52"/>
              <p:cNvSpPr>
                <a:spLocks/>
              </p:cNvSpPr>
              <p:nvPr/>
            </p:nvSpPr>
            <p:spPr bwMode="ltGray">
              <a:xfrm>
                <a:off x="1528" y="2469"/>
                <a:ext cx="154" cy="17"/>
              </a:xfrm>
              <a:custGeom>
                <a:avLst/>
                <a:gdLst>
                  <a:gd name="T0" fmla="*/ 153 w 154"/>
                  <a:gd name="T1" fmla="*/ 0 h 17"/>
                  <a:gd name="T2" fmla="*/ 151 w 154"/>
                  <a:gd name="T3" fmla="*/ 0 h 17"/>
                  <a:gd name="T4" fmla="*/ 0 w 154"/>
                  <a:gd name="T5" fmla="*/ 0 h 17"/>
                  <a:gd name="T6" fmla="*/ 0 w 154"/>
                  <a:gd name="T7" fmla="*/ 16 h 17"/>
                  <a:gd name="T8" fmla="*/ 151 w 154"/>
                  <a:gd name="T9" fmla="*/ 16 h 17"/>
                  <a:gd name="T10" fmla="*/ 151 w 154"/>
                  <a:gd name="T11" fmla="*/ 16 h 17"/>
                  <a:gd name="T12" fmla="*/ 153 w 154"/>
                  <a:gd name="T13" fmla="*/ 0 h 17"/>
                  <a:gd name="T14" fmla="*/ 151 w 154"/>
                  <a:gd name="T15" fmla="*/ 0 h 17"/>
                  <a:gd name="T16" fmla="*/ 151 w 154"/>
                  <a:gd name="T17" fmla="*/ 0 h 17"/>
                  <a:gd name="T18" fmla="*/ 153 w 154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4" h="17">
                    <a:moveTo>
                      <a:pt x="153" y="0"/>
                    </a:moveTo>
                    <a:lnTo>
                      <a:pt x="151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51" y="16"/>
                    </a:lnTo>
                    <a:lnTo>
                      <a:pt x="151" y="16"/>
                    </a:lnTo>
                    <a:lnTo>
                      <a:pt x="153" y="0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53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1" name="Freeform 53"/>
              <p:cNvSpPr>
                <a:spLocks/>
              </p:cNvSpPr>
              <p:nvPr/>
            </p:nvSpPr>
            <p:spPr bwMode="ltGray">
              <a:xfrm>
                <a:off x="1680" y="2469"/>
                <a:ext cx="49" cy="17"/>
              </a:xfrm>
              <a:custGeom>
                <a:avLst/>
                <a:gdLst>
                  <a:gd name="T0" fmla="*/ 41 w 49"/>
                  <a:gd name="T1" fmla="*/ 16 h 17"/>
                  <a:gd name="T2" fmla="*/ 41 w 49"/>
                  <a:gd name="T3" fmla="*/ 13 h 17"/>
                  <a:gd name="T4" fmla="*/ 1 w 49"/>
                  <a:gd name="T5" fmla="*/ 0 h 17"/>
                  <a:gd name="T6" fmla="*/ 0 w 49"/>
                  <a:gd name="T7" fmla="*/ 2 h 17"/>
                  <a:gd name="T8" fmla="*/ 40 w 49"/>
                  <a:gd name="T9" fmla="*/ 16 h 17"/>
                  <a:gd name="T10" fmla="*/ 41 w 49"/>
                  <a:gd name="T11" fmla="*/ 13 h 17"/>
                  <a:gd name="T12" fmla="*/ 41 w 49"/>
                  <a:gd name="T13" fmla="*/ 16 h 17"/>
                  <a:gd name="T14" fmla="*/ 48 w 49"/>
                  <a:gd name="T15" fmla="*/ 16 h 17"/>
                  <a:gd name="T16" fmla="*/ 41 w 49"/>
                  <a:gd name="T17" fmla="*/ 13 h 17"/>
                  <a:gd name="T18" fmla="*/ 41 w 49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17">
                    <a:moveTo>
                      <a:pt x="41" y="16"/>
                    </a:moveTo>
                    <a:lnTo>
                      <a:pt x="41" y="13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40" y="16"/>
                    </a:lnTo>
                    <a:lnTo>
                      <a:pt x="41" y="13"/>
                    </a:lnTo>
                    <a:lnTo>
                      <a:pt x="41" y="16"/>
                    </a:lnTo>
                    <a:lnTo>
                      <a:pt x="48" y="16"/>
                    </a:lnTo>
                    <a:lnTo>
                      <a:pt x="41" y="13"/>
                    </a:lnTo>
                    <a:lnTo>
                      <a:pt x="41" y="16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2" name="Freeform 54"/>
              <p:cNvSpPr>
                <a:spLocks/>
              </p:cNvSpPr>
              <p:nvPr/>
            </p:nvSpPr>
            <p:spPr bwMode="ltGray">
              <a:xfrm>
                <a:off x="1556" y="2478"/>
                <a:ext cx="168" cy="17"/>
              </a:xfrm>
              <a:custGeom>
                <a:avLst/>
                <a:gdLst>
                  <a:gd name="T0" fmla="*/ 0 w 168"/>
                  <a:gd name="T1" fmla="*/ 16 h 17"/>
                  <a:gd name="T2" fmla="*/ 0 w 168"/>
                  <a:gd name="T3" fmla="*/ 16 h 17"/>
                  <a:gd name="T4" fmla="*/ 167 w 168"/>
                  <a:gd name="T5" fmla="*/ 16 h 17"/>
                  <a:gd name="T6" fmla="*/ 167 w 168"/>
                  <a:gd name="T7" fmla="*/ 0 h 17"/>
                  <a:gd name="T8" fmla="*/ 0 w 168"/>
                  <a:gd name="T9" fmla="*/ 0 h 17"/>
                  <a:gd name="T10" fmla="*/ 1 w 168"/>
                  <a:gd name="T11" fmla="*/ 0 h 17"/>
                  <a:gd name="T12" fmla="*/ 0 w 168"/>
                  <a:gd name="T13" fmla="*/ 16 h 17"/>
                  <a:gd name="T14" fmla="*/ 0 w 168"/>
                  <a:gd name="T15" fmla="*/ 16 h 17"/>
                  <a:gd name="T16" fmla="*/ 0 w 168"/>
                  <a:gd name="T17" fmla="*/ 16 h 17"/>
                  <a:gd name="T18" fmla="*/ 0 w 168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7">
                    <a:moveTo>
                      <a:pt x="0" y="16"/>
                    </a:moveTo>
                    <a:lnTo>
                      <a:pt x="0" y="16"/>
                    </a:lnTo>
                    <a:lnTo>
                      <a:pt x="167" y="16"/>
                    </a:lnTo>
                    <a:lnTo>
                      <a:pt x="167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3" name="Freeform 55"/>
              <p:cNvSpPr>
                <a:spLocks/>
              </p:cNvSpPr>
              <p:nvPr/>
            </p:nvSpPr>
            <p:spPr bwMode="ltGray">
              <a:xfrm>
                <a:off x="1523" y="2469"/>
                <a:ext cx="36" cy="17"/>
              </a:xfrm>
              <a:custGeom>
                <a:avLst/>
                <a:gdLst>
                  <a:gd name="T0" fmla="*/ 5 w 36"/>
                  <a:gd name="T1" fmla="*/ 0 h 17"/>
                  <a:gd name="T2" fmla="*/ 3 w 36"/>
                  <a:gd name="T3" fmla="*/ 2 h 17"/>
                  <a:gd name="T4" fmla="*/ 33 w 36"/>
                  <a:gd name="T5" fmla="*/ 16 h 17"/>
                  <a:gd name="T6" fmla="*/ 35 w 36"/>
                  <a:gd name="T7" fmla="*/ 13 h 17"/>
                  <a:gd name="T8" fmla="*/ 6 w 36"/>
                  <a:gd name="T9" fmla="*/ 0 h 17"/>
                  <a:gd name="T10" fmla="*/ 5 w 36"/>
                  <a:gd name="T11" fmla="*/ 2 h 17"/>
                  <a:gd name="T12" fmla="*/ 5 w 36"/>
                  <a:gd name="T13" fmla="*/ 0 h 17"/>
                  <a:gd name="T14" fmla="*/ 0 w 36"/>
                  <a:gd name="T15" fmla="*/ 0 h 17"/>
                  <a:gd name="T16" fmla="*/ 3 w 36"/>
                  <a:gd name="T17" fmla="*/ 2 h 17"/>
                  <a:gd name="T18" fmla="*/ 5 w 36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7">
                    <a:moveTo>
                      <a:pt x="5" y="0"/>
                    </a:moveTo>
                    <a:lnTo>
                      <a:pt x="3" y="2"/>
                    </a:lnTo>
                    <a:lnTo>
                      <a:pt x="33" y="16"/>
                    </a:lnTo>
                    <a:lnTo>
                      <a:pt x="35" y="13"/>
                    </a:lnTo>
                    <a:lnTo>
                      <a:pt x="6" y="0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4" name="Freeform 56"/>
              <p:cNvSpPr>
                <a:spLocks/>
              </p:cNvSpPr>
              <p:nvPr/>
            </p:nvSpPr>
            <p:spPr bwMode="ltGray">
              <a:xfrm>
                <a:off x="1064" y="2480"/>
                <a:ext cx="144" cy="143"/>
              </a:xfrm>
              <a:custGeom>
                <a:avLst/>
                <a:gdLst>
                  <a:gd name="T0" fmla="*/ 143 w 144"/>
                  <a:gd name="T1" fmla="*/ 0 h 143"/>
                  <a:gd name="T2" fmla="*/ 0 w 144"/>
                  <a:gd name="T3" fmla="*/ 0 h 143"/>
                  <a:gd name="T4" fmla="*/ 0 w 144"/>
                  <a:gd name="T5" fmla="*/ 142 h 143"/>
                  <a:gd name="T6" fmla="*/ 143 w 144"/>
                  <a:gd name="T7" fmla="*/ 142 h 143"/>
                  <a:gd name="T8" fmla="*/ 143 w 144"/>
                  <a:gd name="T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43">
                    <a:moveTo>
                      <a:pt x="143" y="0"/>
                    </a:moveTo>
                    <a:lnTo>
                      <a:pt x="0" y="0"/>
                    </a:lnTo>
                    <a:lnTo>
                      <a:pt x="0" y="142"/>
                    </a:lnTo>
                    <a:lnTo>
                      <a:pt x="143" y="142"/>
                    </a:lnTo>
                    <a:lnTo>
                      <a:pt x="143" y="0"/>
                    </a:lnTo>
                  </a:path>
                </a:pathLst>
              </a:custGeom>
              <a:solidFill>
                <a:srgbClr val="AAAAA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" name="Freeform 57"/>
              <p:cNvSpPr>
                <a:spLocks/>
              </p:cNvSpPr>
              <p:nvPr/>
            </p:nvSpPr>
            <p:spPr bwMode="ltGray">
              <a:xfrm>
                <a:off x="1064" y="2479"/>
                <a:ext cx="144" cy="17"/>
              </a:xfrm>
              <a:custGeom>
                <a:avLst/>
                <a:gdLst>
                  <a:gd name="T0" fmla="*/ 1 w 144"/>
                  <a:gd name="T1" fmla="*/ 8 h 17"/>
                  <a:gd name="T2" fmla="*/ 1 w 144"/>
                  <a:gd name="T3" fmla="*/ 16 h 17"/>
                  <a:gd name="T4" fmla="*/ 143 w 144"/>
                  <a:gd name="T5" fmla="*/ 16 h 17"/>
                  <a:gd name="T6" fmla="*/ 143 w 144"/>
                  <a:gd name="T7" fmla="*/ 0 h 17"/>
                  <a:gd name="T8" fmla="*/ 1 w 144"/>
                  <a:gd name="T9" fmla="*/ 0 h 17"/>
                  <a:gd name="T10" fmla="*/ 0 w 144"/>
                  <a:gd name="T11" fmla="*/ 8 h 17"/>
                  <a:gd name="T12" fmla="*/ 1 w 144"/>
                  <a:gd name="T13" fmla="*/ 0 h 17"/>
                  <a:gd name="T14" fmla="*/ 0 w 144"/>
                  <a:gd name="T15" fmla="*/ 0 h 17"/>
                  <a:gd name="T16" fmla="*/ 0 w 144"/>
                  <a:gd name="T17" fmla="*/ 8 h 17"/>
                  <a:gd name="T18" fmla="*/ 1 w 144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4" h="17">
                    <a:moveTo>
                      <a:pt x="1" y="8"/>
                    </a:moveTo>
                    <a:lnTo>
                      <a:pt x="1" y="16"/>
                    </a:lnTo>
                    <a:lnTo>
                      <a:pt x="143" y="16"/>
                    </a:lnTo>
                    <a:lnTo>
                      <a:pt x="143" y="0"/>
                    </a:lnTo>
                    <a:lnTo>
                      <a:pt x="1" y="0"/>
                    </a:lnTo>
                    <a:lnTo>
                      <a:pt x="0" y="8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" y="8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6" name="Freeform 58"/>
              <p:cNvSpPr>
                <a:spLocks/>
              </p:cNvSpPr>
              <p:nvPr/>
            </p:nvSpPr>
            <p:spPr bwMode="ltGray">
              <a:xfrm>
                <a:off x="1064" y="2480"/>
                <a:ext cx="20" cy="144"/>
              </a:xfrm>
              <a:custGeom>
                <a:avLst/>
                <a:gdLst>
                  <a:gd name="T0" fmla="*/ 19 w 20"/>
                  <a:gd name="T1" fmla="*/ 141 h 144"/>
                  <a:gd name="T2" fmla="*/ 19 w 20"/>
                  <a:gd name="T3" fmla="*/ 142 h 144"/>
                  <a:gd name="T4" fmla="*/ 19 w 20"/>
                  <a:gd name="T5" fmla="*/ 0 h 144"/>
                  <a:gd name="T6" fmla="*/ 0 w 20"/>
                  <a:gd name="T7" fmla="*/ 0 h 144"/>
                  <a:gd name="T8" fmla="*/ 0 w 20"/>
                  <a:gd name="T9" fmla="*/ 142 h 144"/>
                  <a:gd name="T10" fmla="*/ 19 w 20"/>
                  <a:gd name="T11" fmla="*/ 143 h 144"/>
                  <a:gd name="T12" fmla="*/ 0 w 20"/>
                  <a:gd name="T13" fmla="*/ 142 h 144"/>
                  <a:gd name="T14" fmla="*/ 0 w 20"/>
                  <a:gd name="T15" fmla="*/ 143 h 144"/>
                  <a:gd name="T16" fmla="*/ 19 w 20"/>
                  <a:gd name="T17" fmla="*/ 143 h 144"/>
                  <a:gd name="T18" fmla="*/ 19 w 20"/>
                  <a:gd name="T19" fmla="*/ 141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44">
                    <a:moveTo>
                      <a:pt x="19" y="141"/>
                    </a:moveTo>
                    <a:lnTo>
                      <a:pt x="19" y="142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0" y="142"/>
                    </a:lnTo>
                    <a:lnTo>
                      <a:pt x="19" y="143"/>
                    </a:lnTo>
                    <a:lnTo>
                      <a:pt x="0" y="142"/>
                    </a:lnTo>
                    <a:lnTo>
                      <a:pt x="0" y="143"/>
                    </a:lnTo>
                    <a:lnTo>
                      <a:pt x="19" y="143"/>
                    </a:lnTo>
                    <a:lnTo>
                      <a:pt x="19" y="141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7" name="Freeform 59"/>
              <p:cNvSpPr>
                <a:spLocks/>
              </p:cNvSpPr>
              <p:nvPr/>
            </p:nvSpPr>
            <p:spPr bwMode="ltGray">
              <a:xfrm>
                <a:off x="1064" y="2621"/>
                <a:ext cx="145" cy="17"/>
              </a:xfrm>
              <a:custGeom>
                <a:avLst/>
                <a:gdLst>
                  <a:gd name="T0" fmla="*/ 142 w 145"/>
                  <a:gd name="T1" fmla="*/ 8 h 17"/>
                  <a:gd name="T2" fmla="*/ 142 w 145"/>
                  <a:gd name="T3" fmla="*/ 0 h 17"/>
                  <a:gd name="T4" fmla="*/ 0 w 145"/>
                  <a:gd name="T5" fmla="*/ 0 h 17"/>
                  <a:gd name="T6" fmla="*/ 0 w 145"/>
                  <a:gd name="T7" fmla="*/ 16 h 17"/>
                  <a:gd name="T8" fmla="*/ 142 w 145"/>
                  <a:gd name="T9" fmla="*/ 16 h 17"/>
                  <a:gd name="T10" fmla="*/ 144 w 145"/>
                  <a:gd name="T11" fmla="*/ 8 h 17"/>
                  <a:gd name="T12" fmla="*/ 142 w 145"/>
                  <a:gd name="T13" fmla="*/ 16 h 17"/>
                  <a:gd name="T14" fmla="*/ 144 w 145"/>
                  <a:gd name="T15" fmla="*/ 16 h 17"/>
                  <a:gd name="T16" fmla="*/ 144 w 145"/>
                  <a:gd name="T17" fmla="*/ 8 h 17"/>
                  <a:gd name="T18" fmla="*/ 142 w 145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5" h="17">
                    <a:moveTo>
                      <a:pt x="142" y="8"/>
                    </a:moveTo>
                    <a:lnTo>
                      <a:pt x="142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42" y="16"/>
                    </a:lnTo>
                    <a:lnTo>
                      <a:pt x="144" y="8"/>
                    </a:lnTo>
                    <a:lnTo>
                      <a:pt x="142" y="16"/>
                    </a:lnTo>
                    <a:lnTo>
                      <a:pt x="144" y="16"/>
                    </a:lnTo>
                    <a:lnTo>
                      <a:pt x="144" y="8"/>
                    </a:lnTo>
                    <a:lnTo>
                      <a:pt x="142" y="8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8" name="Freeform 60"/>
              <p:cNvSpPr>
                <a:spLocks/>
              </p:cNvSpPr>
              <p:nvPr/>
            </p:nvSpPr>
            <p:spPr bwMode="ltGray">
              <a:xfrm>
                <a:off x="1207" y="2479"/>
                <a:ext cx="22" cy="144"/>
              </a:xfrm>
              <a:custGeom>
                <a:avLst/>
                <a:gdLst>
                  <a:gd name="T0" fmla="*/ 0 w 22"/>
                  <a:gd name="T1" fmla="*/ 1 h 144"/>
                  <a:gd name="T2" fmla="*/ 0 w 22"/>
                  <a:gd name="T3" fmla="*/ 0 h 144"/>
                  <a:gd name="T4" fmla="*/ 0 w 22"/>
                  <a:gd name="T5" fmla="*/ 143 h 144"/>
                  <a:gd name="T6" fmla="*/ 21 w 22"/>
                  <a:gd name="T7" fmla="*/ 143 h 144"/>
                  <a:gd name="T8" fmla="*/ 21 w 22"/>
                  <a:gd name="T9" fmla="*/ 0 h 144"/>
                  <a:gd name="T10" fmla="*/ 0 w 22"/>
                  <a:gd name="T11" fmla="*/ 0 h 144"/>
                  <a:gd name="T12" fmla="*/ 21 w 22"/>
                  <a:gd name="T13" fmla="*/ 0 h 144"/>
                  <a:gd name="T14" fmla="*/ 21 w 22"/>
                  <a:gd name="T15" fmla="*/ 0 h 144"/>
                  <a:gd name="T16" fmla="*/ 0 w 22"/>
                  <a:gd name="T17" fmla="*/ 0 h 144"/>
                  <a:gd name="T18" fmla="*/ 0 w 22"/>
                  <a:gd name="T19" fmla="*/ 1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44">
                    <a:moveTo>
                      <a:pt x="0" y="1"/>
                    </a:moveTo>
                    <a:lnTo>
                      <a:pt x="0" y="0"/>
                    </a:lnTo>
                    <a:lnTo>
                      <a:pt x="0" y="143"/>
                    </a:lnTo>
                    <a:lnTo>
                      <a:pt x="21" y="143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9" name="Freeform 61"/>
              <p:cNvSpPr>
                <a:spLocks/>
              </p:cNvSpPr>
              <p:nvPr/>
            </p:nvSpPr>
            <p:spPr bwMode="ltGray">
              <a:xfrm>
                <a:off x="1040" y="2470"/>
                <a:ext cx="25" cy="149"/>
              </a:xfrm>
              <a:custGeom>
                <a:avLst/>
                <a:gdLst>
                  <a:gd name="T0" fmla="*/ 0 w 25"/>
                  <a:gd name="T1" fmla="*/ 0 h 149"/>
                  <a:gd name="T2" fmla="*/ 24 w 25"/>
                  <a:gd name="T3" fmla="*/ 10 h 149"/>
                  <a:gd name="T4" fmla="*/ 24 w 25"/>
                  <a:gd name="T5" fmla="*/ 148 h 149"/>
                  <a:gd name="T6" fmla="*/ 0 w 25"/>
                  <a:gd name="T7" fmla="*/ 123 h 149"/>
                  <a:gd name="T8" fmla="*/ 0 w 25"/>
                  <a:gd name="T9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9">
                    <a:moveTo>
                      <a:pt x="0" y="0"/>
                    </a:moveTo>
                    <a:lnTo>
                      <a:pt x="24" y="10"/>
                    </a:lnTo>
                    <a:lnTo>
                      <a:pt x="24" y="148"/>
                    </a:lnTo>
                    <a:lnTo>
                      <a:pt x="0" y="12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40" name="Freeform 62"/>
              <p:cNvSpPr>
                <a:spLocks/>
              </p:cNvSpPr>
              <p:nvPr/>
            </p:nvSpPr>
            <p:spPr bwMode="ltGray">
              <a:xfrm>
                <a:off x="1040" y="2469"/>
                <a:ext cx="25" cy="17"/>
              </a:xfrm>
              <a:custGeom>
                <a:avLst/>
                <a:gdLst>
                  <a:gd name="T0" fmla="*/ 24 w 25"/>
                  <a:gd name="T1" fmla="*/ 16 h 17"/>
                  <a:gd name="T2" fmla="*/ 24 w 25"/>
                  <a:gd name="T3" fmla="*/ 14 h 17"/>
                  <a:gd name="T4" fmla="*/ 2 w 25"/>
                  <a:gd name="T5" fmla="*/ 0 h 17"/>
                  <a:gd name="T6" fmla="*/ 0 w 25"/>
                  <a:gd name="T7" fmla="*/ 2 h 17"/>
                  <a:gd name="T8" fmla="*/ 22 w 25"/>
                  <a:gd name="T9" fmla="*/ 16 h 17"/>
                  <a:gd name="T10" fmla="*/ 22 w 25"/>
                  <a:gd name="T11" fmla="*/ 16 h 17"/>
                  <a:gd name="T12" fmla="*/ 24 w 25"/>
                  <a:gd name="T13" fmla="*/ 16 h 17"/>
                  <a:gd name="T14" fmla="*/ 24 w 25"/>
                  <a:gd name="T15" fmla="*/ 14 h 17"/>
                  <a:gd name="T16" fmla="*/ 24 w 25"/>
                  <a:gd name="T17" fmla="*/ 14 h 17"/>
                  <a:gd name="T18" fmla="*/ 24 w 25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17">
                    <a:moveTo>
                      <a:pt x="24" y="16"/>
                    </a:moveTo>
                    <a:lnTo>
                      <a:pt x="24" y="1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2" y="16"/>
                    </a:lnTo>
                    <a:lnTo>
                      <a:pt x="22" y="16"/>
                    </a:lnTo>
                    <a:lnTo>
                      <a:pt x="24" y="16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4" y="16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41" name="Freeform 63"/>
              <p:cNvSpPr>
                <a:spLocks/>
              </p:cNvSpPr>
              <p:nvPr/>
            </p:nvSpPr>
            <p:spPr bwMode="ltGray">
              <a:xfrm>
                <a:off x="1064" y="2480"/>
                <a:ext cx="20" cy="144"/>
              </a:xfrm>
              <a:custGeom>
                <a:avLst/>
                <a:gdLst>
                  <a:gd name="T0" fmla="*/ 0 w 20"/>
                  <a:gd name="T1" fmla="*/ 140 h 144"/>
                  <a:gd name="T2" fmla="*/ 19 w 20"/>
                  <a:gd name="T3" fmla="*/ 138 h 144"/>
                  <a:gd name="T4" fmla="*/ 19 w 20"/>
                  <a:gd name="T5" fmla="*/ 0 h 144"/>
                  <a:gd name="T6" fmla="*/ 0 w 20"/>
                  <a:gd name="T7" fmla="*/ 0 h 144"/>
                  <a:gd name="T8" fmla="*/ 0 w 20"/>
                  <a:gd name="T9" fmla="*/ 138 h 144"/>
                  <a:gd name="T10" fmla="*/ 19 w 20"/>
                  <a:gd name="T11" fmla="*/ 138 h 144"/>
                  <a:gd name="T12" fmla="*/ 0 w 20"/>
                  <a:gd name="T13" fmla="*/ 140 h 144"/>
                  <a:gd name="T14" fmla="*/ 19 w 20"/>
                  <a:gd name="T15" fmla="*/ 143 h 144"/>
                  <a:gd name="T16" fmla="*/ 19 w 20"/>
                  <a:gd name="T17" fmla="*/ 138 h 144"/>
                  <a:gd name="T18" fmla="*/ 0 w 20"/>
                  <a:gd name="T19" fmla="*/ 14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44">
                    <a:moveTo>
                      <a:pt x="0" y="140"/>
                    </a:moveTo>
                    <a:lnTo>
                      <a:pt x="19" y="138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0" y="138"/>
                    </a:lnTo>
                    <a:lnTo>
                      <a:pt x="19" y="138"/>
                    </a:lnTo>
                    <a:lnTo>
                      <a:pt x="0" y="140"/>
                    </a:lnTo>
                    <a:lnTo>
                      <a:pt x="19" y="143"/>
                    </a:lnTo>
                    <a:lnTo>
                      <a:pt x="19" y="138"/>
                    </a:lnTo>
                    <a:lnTo>
                      <a:pt x="0" y="14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42" name="Freeform 64"/>
              <p:cNvSpPr>
                <a:spLocks/>
              </p:cNvSpPr>
              <p:nvPr/>
            </p:nvSpPr>
            <p:spPr bwMode="ltGray">
              <a:xfrm>
                <a:off x="1040" y="2594"/>
                <a:ext cx="25" cy="27"/>
              </a:xfrm>
              <a:custGeom>
                <a:avLst/>
                <a:gdLst>
                  <a:gd name="T0" fmla="*/ 0 w 25"/>
                  <a:gd name="T1" fmla="*/ 0 h 27"/>
                  <a:gd name="T2" fmla="*/ 0 w 25"/>
                  <a:gd name="T3" fmla="*/ 0 h 27"/>
                  <a:gd name="T4" fmla="*/ 22 w 25"/>
                  <a:gd name="T5" fmla="*/ 26 h 27"/>
                  <a:gd name="T6" fmla="*/ 24 w 25"/>
                  <a:gd name="T7" fmla="*/ 24 h 27"/>
                  <a:gd name="T8" fmla="*/ 2 w 25"/>
                  <a:gd name="T9" fmla="*/ 0 h 27"/>
                  <a:gd name="T10" fmla="*/ 2 w 25"/>
                  <a:gd name="T11" fmla="*/ 0 h 27"/>
                  <a:gd name="T12" fmla="*/ 0 w 25"/>
                  <a:gd name="T13" fmla="*/ 0 h 27"/>
                  <a:gd name="T14" fmla="*/ 0 w 25"/>
                  <a:gd name="T15" fmla="*/ 0 h 27"/>
                  <a:gd name="T16" fmla="*/ 0 w 25"/>
                  <a:gd name="T17" fmla="*/ 0 h 27"/>
                  <a:gd name="T18" fmla="*/ 0 w 25"/>
                  <a:gd name="T1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27">
                    <a:moveTo>
                      <a:pt x="0" y="0"/>
                    </a:moveTo>
                    <a:lnTo>
                      <a:pt x="0" y="0"/>
                    </a:lnTo>
                    <a:lnTo>
                      <a:pt x="22" y="26"/>
                    </a:lnTo>
                    <a:lnTo>
                      <a:pt x="24" y="24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43" name="Freeform 65"/>
              <p:cNvSpPr>
                <a:spLocks/>
              </p:cNvSpPr>
              <p:nvPr/>
            </p:nvSpPr>
            <p:spPr bwMode="ltGray">
              <a:xfrm>
                <a:off x="1040" y="2467"/>
                <a:ext cx="20" cy="128"/>
              </a:xfrm>
              <a:custGeom>
                <a:avLst/>
                <a:gdLst>
                  <a:gd name="T0" fmla="*/ 19 w 20"/>
                  <a:gd name="T1" fmla="*/ 1 h 128"/>
                  <a:gd name="T2" fmla="*/ 0 w 20"/>
                  <a:gd name="T3" fmla="*/ 2 h 128"/>
                  <a:gd name="T4" fmla="*/ 0 w 20"/>
                  <a:gd name="T5" fmla="*/ 127 h 128"/>
                  <a:gd name="T6" fmla="*/ 19 w 20"/>
                  <a:gd name="T7" fmla="*/ 127 h 128"/>
                  <a:gd name="T8" fmla="*/ 19 w 20"/>
                  <a:gd name="T9" fmla="*/ 2 h 128"/>
                  <a:gd name="T10" fmla="*/ 0 w 20"/>
                  <a:gd name="T11" fmla="*/ 3 h 128"/>
                  <a:gd name="T12" fmla="*/ 19 w 20"/>
                  <a:gd name="T13" fmla="*/ 1 h 128"/>
                  <a:gd name="T14" fmla="*/ 0 w 20"/>
                  <a:gd name="T15" fmla="*/ 0 h 128"/>
                  <a:gd name="T16" fmla="*/ 0 w 20"/>
                  <a:gd name="T17" fmla="*/ 2 h 128"/>
                  <a:gd name="T18" fmla="*/ 19 w 20"/>
                  <a:gd name="T19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28">
                    <a:moveTo>
                      <a:pt x="19" y="1"/>
                    </a:moveTo>
                    <a:lnTo>
                      <a:pt x="0" y="2"/>
                    </a:lnTo>
                    <a:lnTo>
                      <a:pt x="0" y="127"/>
                    </a:lnTo>
                    <a:lnTo>
                      <a:pt x="19" y="127"/>
                    </a:lnTo>
                    <a:lnTo>
                      <a:pt x="19" y="2"/>
                    </a:lnTo>
                    <a:lnTo>
                      <a:pt x="0" y="3"/>
                    </a:lnTo>
                    <a:lnTo>
                      <a:pt x="19" y="1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19" y="1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44" name="Freeform 66"/>
              <p:cNvSpPr>
                <a:spLocks/>
              </p:cNvSpPr>
              <p:nvPr/>
            </p:nvSpPr>
            <p:spPr bwMode="ltGray">
              <a:xfrm>
                <a:off x="1040" y="2470"/>
                <a:ext cx="431" cy="17"/>
              </a:xfrm>
              <a:custGeom>
                <a:avLst/>
                <a:gdLst>
                  <a:gd name="T0" fmla="*/ 0 w 431"/>
                  <a:gd name="T1" fmla="*/ 0 h 17"/>
                  <a:gd name="T2" fmla="*/ 24 w 431"/>
                  <a:gd name="T3" fmla="*/ 16 h 17"/>
                  <a:gd name="T4" fmla="*/ 430 w 431"/>
                  <a:gd name="T5" fmla="*/ 16 h 17"/>
                  <a:gd name="T6" fmla="*/ 394 w 431"/>
                  <a:gd name="T7" fmla="*/ 0 h 17"/>
                  <a:gd name="T8" fmla="*/ 0 w 431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17">
                    <a:moveTo>
                      <a:pt x="0" y="0"/>
                    </a:moveTo>
                    <a:lnTo>
                      <a:pt x="24" y="16"/>
                    </a:lnTo>
                    <a:lnTo>
                      <a:pt x="430" y="16"/>
                    </a:lnTo>
                    <a:lnTo>
                      <a:pt x="39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45" name="Freeform 67"/>
              <p:cNvSpPr>
                <a:spLocks/>
              </p:cNvSpPr>
              <p:nvPr/>
            </p:nvSpPr>
            <p:spPr bwMode="ltGray">
              <a:xfrm>
                <a:off x="1040" y="2469"/>
                <a:ext cx="25" cy="17"/>
              </a:xfrm>
              <a:custGeom>
                <a:avLst/>
                <a:gdLst>
                  <a:gd name="T0" fmla="*/ 24 w 25"/>
                  <a:gd name="T1" fmla="*/ 13 h 17"/>
                  <a:gd name="T2" fmla="*/ 24 w 25"/>
                  <a:gd name="T3" fmla="*/ 13 h 17"/>
                  <a:gd name="T4" fmla="*/ 2 w 25"/>
                  <a:gd name="T5" fmla="*/ 0 h 17"/>
                  <a:gd name="T6" fmla="*/ 0 w 25"/>
                  <a:gd name="T7" fmla="*/ 2 h 17"/>
                  <a:gd name="T8" fmla="*/ 22 w 25"/>
                  <a:gd name="T9" fmla="*/ 16 h 17"/>
                  <a:gd name="T10" fmla="*/ 24 w 25"/>
                  <a:gd name="T11" fmla="*/ 16 h 17"/>
                  <a:gd name="T12" fmla="*/ 22 w 25"/>
                  <a:gd name="T13" fmla="*/ 16 h 17"/>
                  <a:gd name="T14" fmla="*/ 22 w 25"/>
                  <a:gd name="T15" fmla="*/ 16 h 17"/>
                  <a:gd name="T16" fmla="*/ 24 w 25"/>
                  <a:gd name="T17" fmla="*/ 16 h 17"/>
                  <a:gd name="T18" fmla="*/ 24 w 25"/>
                  <a:gd name="T19" fmla="*/ 1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17">
                    <a:moveTo>
                      <a:pt x="24" y="13"/>
                    </a:moveTo>
                    <a:lnTo>
                      <a:pt x="24" y="13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2" y="16"/>
                    </a:lnTo>
                    <a:lnTo>
                      <a:pt x="24" y="16"/>
                    </a:lnTo>
                    <a:lnTo>
                      <a:pt x="22" y="16"/>
                    </a:lnTo>
                    <a:lnTo>
                      <a:pt x="22" y="16"/>
                    </a:lnTo>
                    <a:lnTo>
                      <a:pt x="24" y="16"/>
                    </a:lnTo>
                    <a:lnTo>
                      <a:pt x="24" y="13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46" name="Freeform 68"/>
              <p:cNvSpPr>
                <a:spLocks/>
              </p:cNvSpPr>
              <p:nvPr/>
            </p:nvSpPr>
            <p:spPr bwMode="ltGray">
              <a:xfrm>
                <a:off x="1064" y="2479"/>
                <a:ext cx="416" cy="17"/>
              </a:xfrm>
              <a:custGeom>
                <a:avLst/>
                <a:gdLst>
                  <a:gd name="T0" fmla="*/ 406 w 416"/>
                  <a:gd name="T1" fmla="*/ 16 h 17"/>
                  <a:gd name="T2" fmla="*/ 406 w 416"/>
                  <a:gd name="T3" fmla="*/ 0 h 17"/>
                  <a:gd name="T4" fmla="*/ 0 w 416"/>
                  <a:gd name="T5" fmla="*/ 0 h 17"/>
                  <a:gd name="T6" fmla="*/ 0 w 416"/>
                  <a:gd name="T7" fmla="*/ 16 h 17"/>
                  <a:gd name="T8" fmla="*/ 406 w 416"/>
                  <a:gd name="T9" fmla="*/ 16 h 17"/>
                  <a:gd name="T10" fmla="*/ 406 w 416"/>
                  <a:gd name="T11" fmla="*/ 0 h 17"/>
                  <a:gd name="T12" fmla="*/ 406 w 416"/>
                  <a:gd name="T13" fmla="*/ 16 h 17"/>
                  <a:gd name="T14" fmla="*/ 415 w 416"/>
                  <a:gd name="T15" fmla="*/ 16 h 17"/>
                  <a:gd name="T16" fmla="*/ 406 w 416"/>
                  <a:gd name="T17" fmla="*/ 0 h 17"/>
                  <a:gd name="T18" fmla="*/ 406 w 416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6" h="17">
                    <a:moveTo>
                      <a:pt x="406" y="16"/>
                    </a:moveTo>
                    <a:lnTo>
                      <a:pt x="40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406" y="16"/>
                    </a:lnTo>
                    <a:lnTo>
                      <a:pt x="406" y="0"/>
                    </a:lnTo>
                    <a:lnTo>
                      <a:pt x="406" y="16"/>
                    </a:lnTo>
                    <a:lnTo>
                      <a:pt x="415" y="16"/>
                    </a:lnTo>
                    <a:lnTo>
                      <a:pt x="406" y="0"/>
                    </a:lnTo>
                    <a:lnTo>
                      <a:pt x="406" y="16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47" name="Freeform 69"/>
              <p:cNvSpPr>
                <a:spLocks/>
              </p:cNvSpPr>
              <p:nvPr/>
            </p:nvSpPr>
            <p:spPr bwMode="ltGray">
              <a:xfrm>
                <a:off x="1434" y="2469"/>
                <a:ext cx="37" cy="17"/>
              </a:xfrm>
              <a:custGeom>
                <a:avLst/>
                <a:gdLst>
                  <a:gd name="T0" fmla="*/ 0 w 37"/>
                  <a:gd name="T1" fmla="*/ 2 h 17"/>
                  <a:gd name="T2" fmla="*/ 0 w 37"/>
                  <a:gd name="T3" fmla="*/ 2 h 17"/>
                  <a:gd name="T4" fmla="*/ 36 w 37"/>
                  <a:gd name="T5" fmla="*/ 16 h 17"/>
                  <a:gd name="T6" fmla="*/ 36 w 37"/>
                  <a:gd name="T7" fmla="*/ 13 h 17"/>
                  <a:gd name="T8" fmla="*/ 1 w 37"/>
                  <a:gd name="T9" fmla="*/ 0 h 17"/>
                  <a:gd name="T10" fmla="*/ 0 w 37"/>
                  <a:gd name="T11" fmla="*/ 0 h 17"/>
                  <a:gd name="T12" fmla="*/ 1 w 37"/>
                  <a:gd name="T13" fmla="*/ 0 h 17"/>
                  <a:gd name="T14" fmla="*/ 1 w 37"/>
                  <a:gd name="T15" fmla="*/ 0 h 17"/>
                  <a:gd name="T16" fmla="*/ 0 w 37"/>
                  <a:gd name="T17" fmla="*/ 0 h 17"/>
                  <a:gd name="T18" fmla="*/ 0 w 37"/>
                  <a:gd name="T1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" h="17">
                    <a:moveTo>
                      <a:pt x="0" y="2"/>
                    </a:moveTo>
                    <a:lnTo>
                      <a:pt x="0" y="2"/>
                    </a:lnTo>
                    <a:lnTo>
                      <a:pt x="36" y="16"/>
                    </a:lnTo>
                    <a:lnTo>
                      <a:pt x="36" y="13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48" name="Freeform 70"/>
              <p:cNvSpPr>
                <a:spLocks/>
              </p:cNvSpPr>
              <p:nvPr/>
            </p:nvSpPr>
            <p:spPr bwMode="ltGray">
              <a:xfrm>
                <a:off x="1035" y="2469"/>
                <a:ext cx="400" cy="17"/>
              </a:xfrm>
              <a:custGeom>
                <a:avLst/>
                <a:gdLst>
                  <a:gd name="T0" fmla="*/ 6 w 400"/>
                  <a:gd name="T1" fmla="*/ 0 h 17"/>
                  <a:gd name="T2" fmla="*/ 5 w 400"/>
                  <a:gd name="T3" fmla="*/ 16 h 17"/>
                  <a:gd name="T4" fmla="*/ 399 w 400"/>
                  <a:gd name="T5" fmla="*/ 16 h 17"/>
                  <a:gd name="T6" fmla="*/ 399 w 400"/>
                  <a:gd name="T7" fmla="*/ 0 h 17"/>
                  <a:gd name="T8" fmla="*/ 5 w 400"/>
                  <a:gd name="T9" fmla="*/ 0 h 17"/>
                  <a:gd name="T10" fmla="*/ 3 w 400"/>
                  <a:gd name="T11" fmla="*/ 16 h 17"/>
                  <a:gd name="T12" fmla="*/ 5 w 400"/>
                  <a:gd name="T13" fmla="*/ 0 h 17"/>
                  <a:gd name="T14" fmla="*/ 0 w 400"/>
                  <a:gd name="T15" fmla="*/ 0 h 17"/>
                  <a:gd name="T16" fmla="*/ 3 w 400"/>
                  <a:gd name="T17" fmla="*/ 16 h 17"/>
                  <a:gd name="T18" fmla="*/ 6 w 400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0" h="17">
                    <a:moveTo>
                      <a:pt x="6" y="0"/>
                    </a:moveTo>
                    <a:lnTo>
                      <a:pt x="5" y="16"/>
                    </a:lnTo>
                    <a:lnTo>
                      <a:pt x="399" y="16"/>
                    </a:lnTo>
                    <a:lnTo>
                      <a:pt x="399" y="0"/>
                    </a:lnTo>
                    <a:lnTo>
                      <a:pt x="5" y="0"/>
                    </a:lnTo>
                    <a:lnTo>
                      <a:pt x="3" y="16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3" y="16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49" name="Freeform 71"/>
              <p:cNvSpPr>
                <a:spLocks/>
              </p:cNvSpPr>
              <p:nvPr/>
            </p:nvSpPr>
            <p:spPr bwMode="ltGray">
              <a:xfrm>
                <a:off x="1313" y="2480"/>
                <a:ext cx="152" cy="145"/>
              </a:xfrm>
              <a:custGeom>
                <a:avLst/>
                <a:gdLst>
                  <a:gd name="T0" fmla="*/ 0 w 152"/>
                  <a:gd name="T1" fmla="*/ 0 h 145"/>
                  <a:gd name="T2" fmla="*/ 81 w 152"/>
                  <a:gd name="T3" fmla="*/ 35 h 145"/>
                  <a:gd name="T4" fmla="*/ 81 w 152"/>
                  <a:gd name="T5" fmla="*/ 144 h 145"/>
                  <a:gd name="T6" fmla="*/ 151 w 152"/>
                  <a:gd name="T7" fmla="*/ 144 h 145"/>
                  <a:gd name="T8" fmla="*/ 151 w 152"/>
                  <a:gd name="T9" fmla="*/ 0 h 145"/>
                  <a:gd name="T10" fmla="*/ 0 w 152"/>
                  <a:gd name="T11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2" h="145">
                    <a:moveTo>
                      <a:pt x="0" y="0"/>
                    </a:moveTo>
                    <a:lnTo>
                      <a:pt x="81" y="35"/>
                    </a:lnTo>
                    <a:lnTo>
                      <a:pt x="81" y="144"/>
                    </a:lnTo>
                    <a:lnTo>
                      <a:pt x="151" y="144"/>
                    </a:lnTo>
                    <a:lnTo>
                      <a:pt x="151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2828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0" name="Freeform 72"/>
              <p:cNvSpPr>
                <a:spLocks/>
              </p:cNvSpPr>
              <p:nvPr/>
            </p:nvSpPr>
            <p:spPr bwMode="ltGray">
              <a:xfrm>
                <a:off x="1312" y="2479"/>
                <a:ext cx="85" cy="38"/>
              </a:xfrm>
              <a:custGeom>
                <a:avLst/>
                <a:gdLst>
                  <a:gd name="T0" fmla="*/ 84 w 85"/>
                  <a:gd name="T1" fmla="*/ 36 h 38"/>
                  <a:gd name="T2" fmla="*/ 82 w 85"/>
                  <a:gd name="T3" fmla="*/ 35 h 38"/>
                  <a:gd name="T4" fmla="*/ 2 w 85"/>
                  <a:gd name="T5" fmla="*/ 0 h 38"/>
                  <a:gd name="T6" fmla="*/ 0 w 85"/>
                  <a:gd name="T7" fmla="*/ 1 h 38"/>
                  <a:gd name="T8" fmla="*/ 81 w 85"/>
                  <a:gd name="T9" fmla="*/ 37 h 38"/>
                  <a:gd name="T10" fmla="*/ 81 w 85"/>
                  <a:gd name="T11" fmla="*/ 36 h 38"/>
                  <a:gd name="T12" fmla="*/ 84 w 85"/>
                  <a:gd name="T13" fmla="*/ 36 h 38"/>
                  <a:gd name="T14" fmla="*/ 84 w 85"/>
                  <a:gd name="T15" fmla="*/ 36 h 38"/>
                  <a:gd name="T16" fmla="*/ 82 w 85"/>
                  <a:gd name="T17" fmla="*/ 35 h 38"/>
                  <a:gd name="T18" fmla="*/ 84 w 85"/>
                  <a:gd name="T19" fmla="*/ 3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" h="38">
                    <a:moveTo>
                      <a:pt x="84" y="36"/>
                    </a:moveTo>
                    <a:lnTo>
                      <a:pt x="82" y="35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81" y="37"/>
                    </a:lnTo>
                    <a:lnTo>
                      <a:pt x="81" y="36"/>
                    </a:lnTo>
                    <a:lnTo>
                      <a:pt x="84" y="36"/>
                    </a:lnTo>
                    <a:lnTo>
                      <a:pt x="84" y="36"/>
                    </a:lnTo>
                    <a:lnTo>
                      <a:pt x="82" y="35"/>
                    </a:lnTo>
                    <a:lnTo>
                      <a:pt x="84" y="36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1" name="Freeform 73"/>
              <p:cNvSpPr>
                <a:spLocks/>
              </p:cNvSpPr>
              <p:nvPr/>
            </p:nvSpPr>
            <p:spPr bwMode="ltGray">
              <a:xfrm>
                <a:off x="1394" y="2515"/>
                <a:ext cx="21" cy="110"/>
              </a:xfrm>
              <a:custGeom>
                <a:avLst/>
                <a:gdLst>
                  <a:gd name="T0" fmla="*/ 10 w 21"/>
                  <a:gd name="T1" fmla="*/ 107 h 110"/>
                  <a:gd name="T2" fmla="*/ 20 w 21"/>
                  <a:gd name="T3" fmla="*/ 108 h 110"/>
                  <a:gd name="T4" fmla="*/ 20 w 21"/>
                  <a:gd name="T5" fmla="*/ 0 h 110"/>
                  <a:gd name="T6" fmla="*/ 0 w 21"/>
                  <a:gd name="T7" fmla="*/ 0 h 110"/>
                  <a:gd name="T8" fmla="*/ 0 w 21"/>
                  <a:gd name="T9" fmla="*/ 108 h 110"/>
                  <a:gd name="T10" fmla="*/ 10 w 21"/>
                  <a:gd name="T11" fmla="*/ 109 h 110"/>
                  <a:gd name="T12" fmla="*/ 0 w 21"/>
                  <a:gd name="T13" fmla="*/ 108 h 110"/>
                  <a:gd name="T14" fmla="*/ 0 w 21"/>
                  <a:gd name="T15" fmla="*/ 109 h 110"/>
                  <a:gd name="T16" fmla="*/ 10 w 21"/>
                  <a:gd name="T17" fmla="*/ 109 h 110"/>
                  <a:gd name="T18" fmla="*/ 10 w 21"/>
                  <a:gd name="T19" fmla="*/ 10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10">
                    <a:moveTo>
                      <a:pt x="10" y="107"/>
                    </a:moveTo>
                    <a:lnTo>
                      <a:pt x="20" y="108"/>
                    </a:lnTo>
                    <a:lnTo>
                      <a:pt x="20" y="0"/>
                    </a:lnTo>
                    <a:lnTo>
                      <a:pt x="0" y="0"/>
                    </a:lnTo>
                    <a:lnTo>
                      <a:pt x="0" y="108"/>
                    </a:lnTo>
                    <a:lnTo>
                      <a:pt x="10" y="109"/>
                    </a:lnTo>
                    <a:lnTo>
                      <a:pt x="0" y="108"/>
                    </a:lnTo>
                    <a:lnTo>
                      <a:pt x="0" y="109"/>
                    </a:lnTo>
                    <a:lnTo>
                      <a:pt x="10" y="109"/>
                    </a:lnTo>
                    <a:lnTo>
                      <a:pt x="10" y="107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2" name="Freeform 74"/>
              <p:cNvSpPr>
                <a:spLocks/>
              </p:cNvSpPr>
              <p:nvPr/>
            </p:nvSpPr>
            <p:spPr bwMode="ltGray">
              <a:xfrm>
                <a:off x="1394" y="2623"/>
                <a:ext cx="72" cy="17"/>
              </a:xfrm>
              <a:custGeom>
                <a:avLst/>
                <a:gdLst>
                  <a:gd name="T0" fmla="*/ 68 w 72"/>
                  <a:gd name="T1" fmla="*/ 8 h 17"/>
                  <a:gd name="T2" fmla="*/ 69 w 72"/>
                  <a:gd name="T3" fmla="*/ 0 h 17"/>
                  <a:gd name="T4" fmla="*/ 0 w 72"/>
                  <a:gd name="T5" fmla="*/ 0 h 17"/>
                  <a:gd name="T6" fmla="*/ 0 w 72"/>
                  <a:gd name="T7" fmla="*/ 16 h 17"/>
                  <a:gd name="T8" fmla="*/ 69 w 72"/>
                  <a:gd name="T9" fmla="*/ 16 h 17"/>
                  <a:gd name="T10" fmla="*/ 71 w 72"/>
                  <a:gd name="T11" fmla="*/ 8 h 17"/>
                  <a:gd name="T12" fmla="*/ 69 w 72"/>
                  <a:gd name="T13" fmla="*/ 16 h 17"/>
                  <a:gd name="T14" fmla="*/ 71 w 72"/>
                  <a:gd name="T15" fmla="*/ 16 h 17"/>
                  <a:gd name="T16" fmla="*/ 71 w 72"/>
                  <a:gd name="T17" fmla="*/ 8 h 17"/>
                  <a:gd name="T18" fmla="*/ 68 w 72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17">
                    <a:moveTo>
                      <a:pt x="68" y="8"/>
                    </a:moveTo>
                    <a:lnTo>
                      <a:pt x="6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69" y="16"/>
                    </a:lnTo>
                    <a:lnTo>
                      <a:pt x="71" y="8"/>
                    </a:lnTo>
                    <a:lnTo>
                      <a:pt x="69" y="16"/>
                    </a:lnTo>
                    <a:lnTo>
                      <a:pt x="71" y="16"/>
                    </a:lnTo>
                    <a:lnTo>
                      <a:pt x="71" y="8"/>
                    </a:lnTo>
                    <a:lnTo>
                      <a:pt x="68" y="8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3" name="Freeform 75"/>
              <p:cNvSpPr>
                <a:spLocks/>
              </p:cNvSpPr>
              <p:nvPr/>
            </p:nvSpPr>
            <p:spPr bwMode="ltGray">
              <a:xfrm>
                <a:off x="1462" y="2479"/>
                <a:ext cx="22" cy="146"/>
              </a:xfrm>
              <a:custGeom>
                <a:avLst/>
                <a:gdLst>
                  <a:gd name="T0" fmla="*/ 10 w 22"/>
                  <a:gd name="T1" fmla="*/ 1 h 146"/>
                  <a:gd name="T2" fmla="*/ 0 w 22"/>
                  <a:gd name="T3" fmla="*/ 0 h 146"/>
                  <a:gd name="T4" fmla="*/ 0 w 22"/>
                  <a:gd name="T5" fmla="*/ 145 h 146"/>
                  <a:gd name="T6" fmla="*/ 21 w 22"/>
                  <a:gd name="T7" fmla="*/ 145 h 146"/>
                  <a:gd name="T8" fmla="*/ 21 w 22"/>
                  <a:gd name="T9" fmla="*/ 0 h 146"/>
                  <a:gd name="T10" fmla="*/ 10 w 22"/>
                  <a:gd name="T11" fmla="*/ 0 h 146"/>
                  <a:gd name="T12" fmla="*/ 21 w 22"/>
                  <a:gd name="T13" fmla="*/ 0 h 146"/>
                  <a:gd name="T14" fmla="*/ 21 w 22"/>
                  <a:gd name="T15" fmla="*/ 0 h 146"/>
                  <a:gd name="T16" fmla="*/ 10 w 22"/>
                  <a:gd name="T17" fmla="*/ 0 h 146"/>
                  <a:gd name="T18" fmla="*/ 10 w 22"/>
                  <a:gd name="T19" fmla="*/ 1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46">
                    <a:moveTo>
                      <a:pt x="10" y="1"/>
                    </a:moveTo>
                    <a:lnTo>
                      <a:pt x="0" y="0"/>
                    </a:lnTo>
                    <a:lnTo>
                      <a:pt x="0" y="145"/>
                    </a:lnTo>
                    <a:lnTo>
                      <a:pt x="21" y="145"/>
                    </a:lnTo>
                    <a:lnTo>
                      <a:pt x="21" y="0"/>
                    </a:lnTo>
                    <a:lnTo>
                      <a:pt x="10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10" y="0"/>
                    </a:lnTo>
                    <a:lnTo>
                      <a:pt x="10" y="1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4" name="Freeform 76"/>
              <p:cNvSpPr>
                <a:spLocks/>
              </p:cNvSpPr>
              <p:nvPr/>
            </p:nvSpPr>
            <p:spPr bwMode="ltGray">
              <a:xfrm>
                <a:off x="1308" y="2479"/>
                <a:ext cx="157" cy="17"/>
              </a:xfrm>
              <a:custGeom>
                <a:avLst/>
                <a:gdLst>
                  <a:gd name="T0" fmla="*/ 6 w 157"/>
                  <a:gd name="T1" fmla="*/ 0 h 17"/>
                  <a:gd name="T2" fmla="*/ 5 w 157"/>
                  <a:gd name="T3" fmla="*/ 16 h 17"/>
                  <a:gd name="T4" fmla="*/ 156 w 157"/>
                  <a:gd name="T5" fmla="*/ 16 h 17"/>
                  <a:gd name="T6" fmla="*/ 156 w 157"/>
                  <a:gd name="T7" fmla="*/ 0 h 17"/>
                  <a:gd name="T8" fmla="*/ 5 w 157"/>
                  <a:gd name="T9" fmla="*/ 0 h 17"/>
                  <a:gd name="T10" fmla="*/ 3 w 157"/>
                  <a:gd name="T11" fmla="*/ 16 h 17"/>
                  <a:gd name="T12" fmla="*/ 5 w 157"/>
                  <a:gd name="T13" fmla="*/ 0 h 17"/>
                  <a:gd name="T14" fmla="*/ 0 w 157"/>
                  <a:gd name="T15" fmla="*/ 0 h 17"/>
                  <a:gd name="T16" fmla="*/ 3 w 157"/>
                  <a:gd name="T17" fmla="*/ 16 h 17"/>
                  <a:gd name="T18" fmla="*/ 6 w 157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7" h="17">
                    <a:moveTo>
                      <a:pt x="6" y="0"/>
                    </a:moveTo>
                    <a:lnTo>
                      <a:pt x="5" y="16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5" y="0"/>
                    </a:lnTo>
                    <a:lnTo>
                      <a:pt x="3" y="16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3" y="16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5" name="Freeform 77"/>
              <p:cNvSpPr>
                <a:spLocks/>
              </p:cNvSpPr>
              <p:nvPr/>
            </p:nvSpPr>
            <p:spPr bwMode="ltGray">
              <a:xfrm>
                <a:off x="1394" y="2457"/>
                <a:ext cx="35" cy="17"/>
              </a:xfrm>
              <a:custGeom>
                <a:avLst/>
                <a:gdLst>
                  <a:gd name="T0" fmla="*/ 0 w 35"/>
                  <a:gd name="T1" fmla="*/ 0 h 17"/>
                  <a:gd name="T2" fmla="*/ 0 w 35"/>
                  <a:gd name="T3" fmla="*/ 16 h 17"/>
                  <a:gd name="T4" fmla="*/ 34 w 35"/>
                  <a:gd name="T5" fmla="*/ 16 h 17"/>
                  <a:gd name="T6" fmla="*/ 0 w 35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17">
                    <a:moveTo>
                      <a:pt x="0" y="0"/>
                    </a:moveTo>
                    <a:lnTo>
                      <a:pt x="0" y="16"/>
                    </a:lnTo>
                    <a:lnTo>
                      <a:pt x="34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2828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" name="Freeform 78"/>
              <p:cNvSpPr>
                <a:spLocks/>
              </p:cNvSpPr>
              <p:nvPr/>
            </p:nvSpPr>
            <p:spPr bwMode="ltGray">
              <a:xfrm>
                <a:off x="1394" y="2457"/>
                <a:ext cx="21" cy="17"/>
              </a:xfrm>
              <a:custGeom>
                <a:avLst/>
                <a:gdLst>
                  <a:gd name="T0" fmla="*/ 10 w 21"/>
                  <a:gd name="T1" fmla="*/ 14 h 17"/>
                  <a:gd name="T2" fmla="*/ 20 w 21"/>
                  <a:gd name="T3" fmla="*/ 15 h 17"/>
                  <a:gd name="T4" fmla="*/ 20 w 21"/>
                  <a:gd name="T5" fmla="*/ 0 h 17"/>
                  <a:gd name="T6" fmla="*/ 0 w 21"/>
                  <a:gd name="T7" fmla="*/ 0 h 17"/>
                  <a:gd name="T8" fmla="*/ 0 w 21"/>
                  <a:gd name="T9" fmla="*/ 15 h 17"/>
                  <a:gd name="T10" fmla="*/ 10 w 21"/>
                  <a:gd name="T11" fmla="*/ 16 h 17"/>
                  <a:gd name="T12" fmla="*/ 0 w 21"/>
                  <a:gd name="T13" fmla="*/ 15 h 17"/>
                  <a:gd name="T14" fmla="*/ 0 w 21"/>
                  <a:gd name="T15" fmla="*/ 16 h 17"/>
                  <a:gd name="T16" fmla="*/ 10 w 21"/>
                  <a:gd name="T17" fmla="*/ 16 h 17"/>
                  <a:gd name="T18" fmla="*/ 10 w 21"/>
                  <a:gd name="T19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10" y="14"/>
                    </a:moveTo>
                    <a:lnTo>
                      <a:pt x="20" y="15"/>
                    </a:lnTo>
                    <a:lnTo>
                      <a:pt x="20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0" y="16"/>
                    </a:lnTo>
                    <a:lnTo>
                      <a:pt x="0" y="15"/>
                    </a:lnTo>
                    <a:lnTo>
                      <a:pt x="0" y="16"/>
                    </a:lnTo>
                    <a:lnTo>
                      <a:pt x="10" y="16"/>
                    </a:lnTo>
                    <a:lnTo>
                      <a:pt x="10" y="14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" name="Freeform 79"/>
              <p:cNvSpPr>
                <a:spLocks/>
              </p:cNvSpPr>
              <p:nvPr/>
            </p:nvSpPr>
            <p:spPr bwMode="ltGray">
              <a:xfrm>
                <a:off x="1394" y="2469"/>
                <a:ext cx="41" cy="17"/>
              </a:xfrm>
              <a:custGeom>
                <a:avLst/>
                <a:gdLst>
                  <a:gd name="T0" fmla="*/ 32 w 41"/>
                  <a:gd name="T1" fmla="*/ 16 h 17"/>
                  <a:gd name="T2" fmla="*/ 33 w 41"/>
                  <a:gd name="T3" fmla="*/ 0 h 17"/>
                  <a:gd name="T4" fmla="*/ 0 w 41"/>
                  <a:gd name="T5" fmla="*/ 0 h 17"/>
                  <a:gd name="T6" fmla="*/ 0 w 41"/>
                  <a:gd name="T7" fmla="*/ 16 h 17"/>
                  <a:gd name="T8" fmla="*/ 33 w 41"/>
                  <a:gd name="T9" fmla="*/ 16 h 17"/>
                  <a:gd name="T10" fmla="*/ 33 w 41"/>
                  <a:gd name="T11" fmla="*/ 0 h 17"/>
                  <a:gd name="T12" fmla="*/ 33 w 41"/>
                  <a:gd name="T13" fmla="*/ 16 h 17"/>
                  <a:gd name="T14" fmla="*/ 40 w 41"/>
                  <a:gd name="T15" fmla="*/ 16 h 17"/>
                  <a:gd name="T16" fmla="*/ 33 w 41"/>
                  <a:gd name="T17" fmla="*/ 0 h 17"/>
                  <a:gd name="T18" fmla="*/ 32 w 41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17">
                    <a:moveTo>
                      <a:pt x="32" y="16"/>
                    </a:moveTo>
                    <a:lnTo>
                      <a:pt x="33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33" y="16"/>
                    </a:lnTo>
                    <a:lnTo>
                      <a:pt x="33" y="0"/>
                    </a:lnTo>
                    <a:lnTo>
                      <a:pt x="33" y="16"/>
                    </a:lnTo>
                    <a:lnTo>
                      <a:pt x="40" y="16"/>
                    </a:lnTo>
                    <a:lnTo>
                      <a:pt x="33" y="0"/>
                    </a:lnTo>
                    <a:lnTo>
                      <a:pt x="32" y="16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8" name="Freeform 80"/>
              <p:cNvSpPr>
                <a:spLocks/>
              </p:cNvSpPr>
              <p:nvPr/>
            </p:nvSpPr>
            <p:spPr bwMode="ltGray">
              <a:xfrm>
                <a:off x="1394" y="2456"/>
                <a:ext cx="35" cy="17"/>
              </a:xfrm>
              <a:custGeom>
                <a:avLst/>
                <a:gdLst>
                  <a:gd name="T0" fmla="*/ 2 w 35"/>
                  <a:gd name="T1" fmla="*/ 0 h 17"/>
                  <a:gd name="T2" fmla="*/ 0 w 35"/>
                  <a:gd name="T3" fmla="*/ 1 h 17"/>
                  <a:gd name="T4" fmla="*/ 32 w 35"/>
                  <a:gd name="T5" fmla="*/ 16 h 17"/>
                  <a:gd name="T6" fmla="*/ 34 w 35"/>
                  <a:gd name="T7" fmla="*/ 14 h 17"/>
                  <a:gd name="T8" fmla="*/ 1 w 35"/>
                  <a:gd name="T9" fmla="*/ 0 h 17"/>
                  <a:gd name="T10" fmla="*/ 0 w 35"/>
                  <a:gd name="T11" fmla="*/ 0 h 17"/>
                  <a:gd name="T12" fmla="*/ 1 w 35"/>
                  <a:gd name="T13" fmla="*/ 0 h 17"/>
                  <a:gd name="T14" fmla="*/ 0 w 35"/>
                  <a:gd name="T15" fmla="*/ 0 h 17"/>
                  <a:gd name="T16" fmla="*/ 0 w 35"/>
                  <a:gd name="T17" fmla="*/ 0 h 17"/>
                  <a:gd name="T18" fmla="*/ 2 w 35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17">
                    <a:moveTo>
                      <a:pt x="2" y="0"/>
                    </a:moveTo>
                    <a:lnTo>
                      <a:pt x="0" y="1"/>
                    </a:lnTo>
                    <a:lnTo>
                      <a:pt x="32" y="16"/>
                    </a:lnTo>
                    <a:lnTo>
                      <a:pt x="34" y="14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9" name="Freeform 81"/>
              <p:cNvSpPr>
                <a:spLocks/>
              </p:cNvSpPr>
              <p:nvPr/>
            </p:nvSpPr>
            <p:spPr bwMode="ltGray">
              <a:xfrm>
                <a:off x="1207" y="2480"/>
                <a:ext cx="60" cy="194"/>
              </a:xfrm>
              <a:custGeom>
                <a:avLst/>
                <a:gdLst>
                  <a:gd name="T0" fmla="*/ 0 w 60"/>
                  <a:gd name="T1" fmla="*/ 0 h 194"/>
                  <a:gd name="T2" fmla="*/ 59 w 60"/>
                  <a:gd name="T3" fmla="*/ 35 h 194"/>
                  <a:gd name="T4" fmla="*/ 59 w 60"/>
                  <a:gd name="T5" fmla="*/ 193 h 194"/>
                  <a:gd name="T6" fmla="*/ 0 w 60"/>
                  <a:gd name="T7" fmla="*/ 142 h 194"/>
                  <a:gd name="T8" fmla="*/ 0 w 60"/>
                  <a:gd name="T9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194">
                    <a:moveTo>
                      <a:pt x="0" y="0"/>
                    </a:moveTo>
                    <a:lnTo>
                      <a:pt x="59" y="35"/>
                    </a:lnTo>
                    <a:lnTo>
                      <a:pt x="59" y="193"/>
                    </a:lnTo>
                    <a:lnTo>
                      <a:pt x="0" y="14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72727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60" name="Freeform 82"/>
              <p:cNvSpPr>
                <a:spLocks/>
              </p:cNvSpPr>
              <p:nvPr/>
            </p:nvSpPr>
            <p:spPr bwMode="ltGray">
              <a:xfrm>
                <a:off x="1207" y="2479"/>
                <a:ext cx="63" cy="38"/>
              </a:xfrm>
              <a:custGeom>
                <a:avLst/>
                <a:gdLst>
                  <a:gd name="T0" fmla="*/ 62 w 63"/>
                  <a:gd name="T1" fmla="*/ 36 h 38"/>
                  <a:gd name="T2" fmla="*/ 60 w 63"/>
                  <a:gd name="T3" fmla="*/ 35 h 38"/>
                  <a:gd name="T4" fmla="*/ 1 w 63"/>
                  <a:gd name="T5" fmla="*/ 0 h 38"/>
                  <a:gd name="T6" fmla="*/ 0 w 63"/>
                  <a:gd name="T7" fmla="*/ 1 h 38"/>
                  <a:gd name="T8" fmla="*/ 59 w 63"/>
                  <a:gd name="T9" fmla="*/ 37 h 38"/>
                  <a:gd name="T10" fmla="*/ 58 w 63"/>
                  <a:gd name="T11" fmla="*/ 36 h 38"/>
                  <a:gd name="T12" fmla="*/ 62 w 63"/>
                  <a:gd name="T13" fmla="*/ 36 h 38"/>
                  <a:gd name="T14" fmla="*/ 62 w 63"/>
                  <a:gd name="T15" fmla="*/ 36 h 38"/>
                  <a:gd name="T16" fmla="*/ 60 w 63"/>
                  <a:gd name="T17" fmla="*/ 35 h 38"/>
                  <a:gd name="T18" fmla="*/ 62 w 63"/>
                  <a:gd name="T19" fmla="*/ 3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38">
                    <a:moveTo>
                      <a:pt x="62" y="36"/>
                    </a:moveTo>
                    <a:lnTo>
                      <a:pt x="60" y="35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59" y="37"/>
                    </a:lnTo>
                    <a:lnTo>
                      <a:pt x="58" y="36"/>
                    </a:lnTo>
                    <a:lnTo>
                      <a:pt x="62" y="36"/>
                    </a:lnTo>
                    <a:lnTo>
                      <a:pt x="62" y="36"/>
                    </a:lnTo>
                    <a:lnTo>
                      <a:pt x="60" y="35"/>
                    </a:lnTo>
                    <a:lnTo>
                      <a:pt x="62" y="36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61" name="Freeform 83"/>
              <p:cNvSpPr>
                <a:spLocks/>
              </p:cNvSpPr>
              <p:nvPr/>
            </p:nvSpPr>
            <p:spPr bwMode="ltGray">
              <a:xfrm>
                <a:off x="1265" y="2515"/>
                <a:ext cx="21" cy="161"/>
              </a:xfrm>
              <a:custGeom>
                <a:avLst/>
                <a:gdLst>
                  <a:gd name="T0" fmla="*/ 0 w 21"/>
                  <a:gd name="T1" fmla="*/ 158 h 161"/>
                  <a:gd name="T2" fmla="*/ 20 w 21"/>
                  <a:gd name="T3" fmla="*/ 157 h 161"/>
                  <a:gd name="T4" fmla="*/ 20 w 21"/>
                  <a:gd name="T5" fmla="*/ 0 h 161"/>
                  <a:gd name="T6" fmla="*/ 0 w 21"/>
                  <a:gd name="T7" fmla="*/ 0 h 161"/>
                  <a:gd name="T8" fmla="*/ 0 w 21"/>
                  <a:gd name="T9" fmla="*/ 157 h 161"/>
                  <a:gd name="T10" fmla="*/ 13 w 21"/>
                  <a:gd name="T11" fmla="*/ 156 h 161"/>
                  <a:gd name="T12" fmla="*/ 0 w 21"/>
                  <a:gd name="T13" fmla="*/ 158 h 161"/>
                  <a:gd name="T14" fmla="*/ 20 w 21"/>
                  <a:gd name="T15" fmla="*/ 160 h 161"/>
                  <a:gd name="T16" fmla="*/ 20 w 21"/>
                  <a:gd name="T17" fmla="*/ 157 h 161"/>
                  <a:gd name="T18" fmla="*/ 0 w 21"/>
                  <a:gd name="T19" fmla="*/ 158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61">
                    <a:moveTo>
                      <a:pt x="0" y="158"/>
                    </a:moveTo>
                    <a:lnTo>
                      <a:pt x="20" y="157"/>
                    </a:lnTo>
                    <a:lnTo>
                      <a:pt x="20" y="0"/>
                    </a:lnTo>
                    <a:lnTo>
                      <a:pt x="0" y="0"/>
                    </a:lnTo>
                    <a:lnTo>
                      <a:pt x="0" y="157"/>
                    </a:lnTo>
                    <a:lnTo>
                      <a:pt x="13" y="156"/>
                    </a:lnTo>
                    <a:lnTo>
                      <a:pt x="0" y="158"/>
                    </a:lnTo>
                    <a:lnTo>
                      <a:pt x="20" y="160"/>
                    </a:lnTo>
                    <a:lnTo>
                      <a:pt x="20" y="157"/>
                    </a:lnTo>
                    <a:lnTo>
                      <a:pt x="0" y="158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62" name="Freeform 84"/>
              <p:cNvSpPr>
                <a:spLocks/>
              </p:cNvSpPr>
              <p:nvPr/>
            </p:nvSpPr>
            <p:spPr bwMode="ltGray">
              <a:xfrm>
                <a:off x="1207" y="2621"/>
                <a:ext cx="61" cy="53"/>
              </a:xfrm>
              <a:custGeom>
                <a:avLst/>
                <a:gdLst>
                  <a:gd name="T0" fmla="*/ 0 w 61"/>
                  <a:gd name="T1" fmla="*/ 0 h 53"/>
                  <a:gd name="T2" fmla="*/ 0 w 61"/>
                  <a:gd name="T3" fmla="*/ 0 h 53"/>
                  <a:gd name="T4" fmla="*/ 57 w 61"/>
                  <a:gd name="T5" fmla="*/ 52 h 53"/>
                  <a:gd name="T6" fmla="*/ 60 w 61"/>
                  <a:gd name="T7" fmla="*/ 50 h 53"/>
                  <a:gd name="T8" fmla="*/ 1 w 61"/>
                  <a:gd name="T9" fmla="*/ 0 h 53"/>
                  <a:gd name="T10" fmla="*/ 1 w 61"/>
                  <a:gd name="T11" fmla="*/ 0 h 53"/>
                  <a:gd name="T12" fmla="*/ 0 w 61"/>
                  <a:gd name="T13" fmla="*/ 0 h 53"/>
                  <a:gd name="T14" fmla="*/ 0 w 61"/>
                  <a:gd name="T15" fmla="*/ 0 h 53"/>
                  <a:gd name="T16" fmla="*/ 0 w 61"/>
                  <a:gd name="T17" fmla="*/ 0 h 53"/>
                  <a:gd name="T18" fmla="*/ 0 w 61"/>
                  <a:gd name="T1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" h="53">
                    <a:moveTo>
                      <a:pt x="0" y="0"/>
                    </a:moveTo>
                    <a:lnTo>
                      <a:pt x="0" y="0"/>
                    </a:lnTo>
                    <a:lnTo>
                      <a:pt x="57" y="52"/>
                    </a:lnTo>
                    <a:lnTo>
                      <a:pt x="60" y="5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63" name="Freeform 85"/>
              <p:cNvSpPr>
                <a:spLocks/>
              </p:cNvSpPr>
              <p:nvPr/>
            </p:nvSpPr>
            <p:spPr bwMode="ltGray">
              <a:xfrm>
                <a:off x="1207" y="2478"/>
                <a:ext cx="22" cy="145"/>
              </a:xfrm>
              <a:custGeom>
                <a:avLst/>
                <a:gdLst>
                  <a:gd name="T0" fmla="*/ 21 w 22"/>
                  <a:gd name="T1" fmla="*/ 0 h 145"/>
                  <a:gd name="T2" fmla="*/ 0 w 22"/>
                  <a:gd name="T3" fmla="*/ 1 h 145"/>
                  <a:gd name="T4" fmla="*/ 0 w 22"/>
                  <a:gd name="T5" fmla="*/ 144 h 145"/>
                  <a:gd name="T6" fmla="*/ 21 w 22"/>
                  <a:gd name="T7" fmla="*/ 144 h 145"/>
                  <a:gd name="T8" fmla="*/ 21 w 22"/>
                  <a:gd name="T9" fmla="*/ 1 h 145"/>
                  <a:gd name="T10" fmla="*/ 0 w 22"/>
                  <a:gd name="T11" fmla="*/ 2 h 145"/>
                  <a:gd name="T12" fmla="*/ 21 w 22"/>
                  <a:gd name="T13" fmla="*/ 0 h 145"/>
                  <a:gd name="T14" fmla="*/ 0 w 22"/>
                  <a:gd name="T15" fmla="*/ 0 h 145"/>
                  <a:gd name="T16" fmla="*/ 0 w 22"/>
                  <a:gd name="T17" fmla="*/ 1 h 145"/>
                  <a:gd name="T18" fmla="*/ 21 w 22"/>
                  <a:gd name="T19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45">
                    <a:moveTo>
                      <a:pt x="21" y="0"/>
                    </a:moveTo>
                    <a:lnTo>
                      <a:pt x="0" y="1"/>
                    </a:lnTo>
                    <a:lnTo>
                      <a:pt x="0" y="144"/>
                    </a:lnTo>
                    <a:lnTo>
                      <a:pt x="21" y="144"/>
                    </a:lnTo>
                    <a:lnTo>
                      <a:pt x="21" y="1"/>
                    </a:lnTo>
                    <a:lnTo>
                      <a:pt x="0" y="2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21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64" name="Freeform 86"/>
              <p:cNvSpPr>
                <a:spLocks/>
              </p:cNvSpPr>
              <p:nvPr/>
            </p:nvSpPr>
            <p:spPr bwMode="ltGray">
              <a:xfrm>
                <a:off x="1169" y="2457"/>
                <a:ext cx="21" cy="17"/>
              </a:xfrm>
              <a:custGeom>
                <a:avLst/>
                <a:gdLst>
                  <a:gd name="T0" fmla="*/ 0 w 21"/>
                  <a:gd name="T1" fmla="*/ 0 h 17"/>
                  <a:gd name="T2" fmla="*/ 0 w 21"/>
                  <a:gd name="T3" fmla="*/ 16 h 17"/>
                  <a:gd name="T4" fmla="*/ 20 w 21"/>
                  <a:gd name="T5" fmla="*/ 16 h 17"/>
                  <a:gd name="T6" fmla="*/ 0 w 21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17">
                    <a:moveTo>
                      <a:pt x="0" y="0"/>
                    </a:moveTo>
                    <a:lnTo>
                      <a:pt x="0" y="16"/>
                    </a:lnTo>
                    <a:lnTo>
                      <a:pt x="2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72727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65" name="Freeform 87"/>
              <p:cNvSpPr>
                <a:spLocks/>
              </p:cNvSpPr>
              <p:nvPr/>
            </p:nvSpPr>
            <p:spPr bwMode="ltGray">
              <a:xfrm>
                <a:off x="1168" y="2457"/>
                <a:ext cx="21" cy="17"/>
              </a:xfrm>
              <a:custGeom>
                <a:avLst/>
                <a:gdLst>
                  <a:gd name="T0" fmla="*/ 10 w 21"/>
                  <a:gd name="T1" fmla="*/ 14 h 17"/>
                  <a:gd name="T2" fmla="*/ 20 w 21"/>
                  <a:gd name="T3" fmla="*/ 15 h 17"/>
                  <a:gd name="T4" fmla="*/ 20 w 21"/>
                  <a:gd name="T5" fmla="*/ 0 h 17"/>
                  <a:gd name="T6" fmla="*/ 0 w 21"/>
                  <a:gd name="T7" fmla="*/ 0 h 17"/>
                  <a:gd name="T8" fmla="*/ 0 w 21"/>
                  <a:gd name="T9" fmla="*/ 15 h 17"/>
                  <a:gd name="T10" fmla="*/ 10 w 21"/>
                  <a:gd name="T11" fmla="*/ 16 h 17"/>
                  <a:gd name="T12" fmla="*/ 0 w 21"/>
                  <a:gd name="T13" fmla="*/ 15 h 17"/>
                  <a:gd name="T14" fmla="*/ 0 w 21"/>
                  <a:gd name="T15" fmla="*/ 16 h 17"/>
                  <a:gd name="T16" fmla="*/ 10 w 21"/>
                  <a:gd name="T17" fmla="*/ 16 h 17"/>
                  <a:gd name="T18" fmla="*/ 10 w 21"/>
                  <a:gd name="T19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10" y="14"/>
                    </a:moveTo>
                    <a:lnTo>
                      <a:pt x="20" y="15"/>
                    </a:lnTo>
                    <a:lnTo>
                      <a:pt x="20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0" y="16"/>
                    </a:lnTo>
                    <a:lnTo>
                      <a:pt x="0" y="15"/>
                    </a:lnTo>
                    <a:lnTo>
                      <a:pt x="0" y="16"/>
                    </a:lnTo>
                    <a:lnTo>
                      <a:pt x="10" y="16"/>
                    </a:lnTo>
                    <a:lnTo>
                      <a:pt x="10" y="14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66" name="Freeform 88"/>
              <p:cNvSpPr>
                <a:spLocks/>
              </p:cNvSpPr>
              <p:nvPr/>
            </p:nvSpPr>
            <p:spPr bwMode="ltGray">
              <a:xfrm>
                <a:off x="1169" y="2469"/>
                <a:ext cx="21" cy="17"/>
              </a:xfrm>
              <a:custGeom>
                <a:avLst/>
                <a:gdLst>
                  <a:gd name="T0" fmla="*/ 14 w 21"/>
                  <a:gd name="T1" fmla="*/ 16 h 17"/>
                  <a:gd name="T2" fmla="*/ 16 w 21"/>
                  <a:gd name="T3" fmla="*/ 0 h 17"/>
                  <a:gd name="T4" fmla="*/ 0 w 21"/>
                  <a:gd name="T5" fmla="*/ 0 h 17"/>
                  <a:gd name="T6" fmla="*/ 0 w 21"/>
                  <a:gd name="T7" fmla="*/ 16 h 17"/>
                  <a:gd name="T8" fmla="*/ 16 w 21"/>
                  <a:gd name="T9" fmla="*/ 16 h 17"/>
                  <a:gd name="T10" fmla="*/ 17 w 21"/>
                  <a:gd name="T11" fmla="*/ 8 h 17"/>
                  <a:gd name="T12" fmla="*/ 16 w 21"/>
                  <a:gd name="T13" fmla="*/ 16 h 17"/>
                  <a:gd name="T14" fmla="*/ 20 w 21"/>
                  <a:gd name="T15" fmla="*/ 16 h 17"/>
                  <a:gd name="T16" fmla="*/ 17 w 21"/>
                  <a:gd name="T17" fmla="*/ 8 h 17"/>
                  <a:gd name="T18" fmla="*/ 14 w 21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14" y="16"/>
                    </a:moveTo>
                    <a:lnTo>
                      <a:pt x="1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6" y="16"/>
                    </a:lnTo>
                    <a:lnTo>
                      <a:pt x="17" y="8"/>
                    </a:lnTo>
                    <a:lnTo>
                      <a:pt x="16" y="16"/>
                    </a:lnTo>
                    <a:lnTo>
                      <a:pt x="20" y="16"/>
                    </a:lnTo>
                    <a:lnTo>
                      <a:pt x="17" y="8"/>
                    </a:lnTo>
                    <a:lnTo>
                      <a:pt x="14" y="16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67" name="Freeform 89"/>
              <p:cNvSpPr>
                <a:spLocks/>
              </p:cNvSpPr>
              <p:nvPr/>
            </p:nvSpPr>
            <p:spPr bwMode="ltGray">
              <a:xfrm>
                <a:off x="1168" y="2454"/>
                <a:ext cx="21" cy="18"/>
              </a:xfrm>
              <a:custGeom>
                <a:avLst/>
                <a:gdLst>
                  <a:gd name="T0" fmla="*/ 2 w 21"/>
                  <a:gd name="T1" fmla="*/ 2 h 18"/>
                  <a:gd name="T2" fmla="*/ 0 w 21"/>
                  <a:gd name="T3" fmla="*/ 3 h 18"/>
                  <a:gd name="T4" fmla="*/ 17 w 21"/>
                  <a:gd name="T5" fmla="*/ 17 h 18"/>
                  <a:gd name="T6" fmla="*/ 20 w 21"/>
                  <a:gd name="T7" fmla="*/ 16 h 18"/>
                  <a:gd name="T8" fmla="*/ 2 w 21"/>
                  <a:gd name="T9" fmla="*/ 2 h 18"/>
                  <a:gd name="T10" fmla="*/ 0 w 21"/>
                  <a:gd name="T11" fmla="*/ 2 h 18"/>
                  <a:gd name="T12" fmla="*/ 2 w 21"/>
                  <a:gd name="T13" fmla="*/ 2 h 18"/>
                  <a:gd name="T14" fmla="*/ 0 w 21"/>
                  <a:gd name="T15" fmla="*/ 0 h 18"/>
                  <a:gd name="T16" fmla="*/ 0 w 21"/>
                  <a:gd name="T17" fmla="*/ 2 h 18"/>
                  <a:gd name="T18" fmla="*/ 2 w 21"/>
                  <a:gd name="T19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8">
                    <a:moveTo>
                      <a:pt x="2" y="2"/>
                    </a:moveTo>
                    <a:lnTo>
                      <a:pt x="0" y="3"/>
                    </a:lnTo>
                    <a:lnTo>
                      <a:pt x="17" y="17"/>
                    </a:lnTo>
                    <a:lnTo>
                      <a:pt x="20" y="16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68" name="Freeform 90"/>
              <p:cNvSpPr>
                <a:spLocks/>
              </p:cNvSpPr>
              <p:nvPr/>
            </p:nvSpPr>
            <p:spPr bwMode="ltGray">
              <a:xfrm>
                <a:off x="1620" y="2551"/>
                <a:ext cx="34" cy="17"/>
              </a:xfrm>
              <a:custGeom>
                <a:avLst/>
                <a:gdLst>
                  <a:gd name="T0" fmla="*/ 0 w 34"/>
                  <a:gd name="T1" fmla="*/ 16 h 17"/>
                  <a:gd name="T2" fmla="*/ 0 w 34"/>
                  <a:gd name="T3" fmla="*/ 0 h 17"/>
                  <a:gd name="T4" fmla="*/ 33 w 34"/>
                  <a:gd name="T5" fmla="*/ 0 h 17"/>
                  <a:gd name="T6" fmla="*/ 33 w 34"/>
                  <a:gd name="T7" fmla="*/ 16 h 17"/>
                  <a:gd name="T8" fmla="*/ 0 w 34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7">
                    <a:moveTo>
                      <a:pt x="0" y="16"/>
                    </a:moveTo>
                    <a:lnTo>
                      <a:pt x="0" y="0"/>
                    </a:lnTo>
                    <a:lnTo>
                      <a:pt x="33" y="0"/>
                    </a:lnTo>
                    <a:lnTo>
                      <a:pt x="33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69" name="Freeform 91"/>
              <p:cNvSpPr>
                <a:spLocks/>
              </p:cNvSpPr>
              <p:nvPr/>
            </p:nvSpPr>
            <p:spPr bwMode="ltGray">
              <a:xfrm>
                <a:off x="1619" y="2551"/>
                <a:ext cx="21" cy="17"/>
              </a:xfrm>
              <a:custGeom>
                <a:avLst/>
                <a:gdLst>
                  <a:gd name="T0" fmla="*/ 6 w 21"/>
                  <a:gd name="T1" fmla="*/ 0 h 17"/>
                  <a:gd name="T2" fmla="*/ 0 w 21"/>
                  <a:gd name="T3" fmla="*/ 0 h 17"/>
                  <a:gd name="T4" fmla="*/ 0 w 21"/>
                  <a:gd name="T5" fmla="*/ 16 h 17"/>
                  <a:gd name="T6" fmla="*/ 20 w 21"/>
                  <a:gd name="T7" fmla="*/ 16 h 17"/>
                  <a:gd name="T8" fmla="*/ 20 w 21"/>
                  <a:gd name="T9" fmla="*/ 0 h 17"/>
                  <a:gd name="T10" fmla="*/ 6 w 21"/>
                  <a:gd name="T11" fmla="*/ 2 h 17"/>
                  <a:gd name="T12" fmla="*/ 6 w 21"/>
                  <a:gd name="T13" fmla="*/ 0 h 17"/>
                  <a:gd name="T14" fmla="*/ 0 w 21"/>
                  <a:gd name="T15" fmla="*/ 0 h 17"/>
                  <a:gd name="T16" fmla="*/ 0 w 21"/>
                  <a:gd name="T17" fmla="*/ 0 h 17"/>
                  <a:gd name="T18" fmla="*/ 6 w 21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6" y="0"/>
                    </a:moveTo>
                    <a:lnTo>
                      <a:pt x="0" y="0"/>
                    </a:lnTo>
                    <a:lnTo>
                      <a:pt x="0" y="16"/>
                    </a:lnTo>
                    <a:lnTo>
                      <a:pt x="20" y="16"/>
                    </a:lnTo>
                    <a:lnTo>
                      <a:pt x="20" y="0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0" name="Freeform 92"/>
              <p:cNvSpPr>
                <a:spLocks/>
              </p:cNvSpPr>
              <p:nvPr/>
            </p:nvSpPr>
            <p:spPr bwMode="ltGray">
              <a:xfrm>
                <a:off x="1620" y="2551"/>
                <a:ext cx="37" cy="17"/>
              </a:xfrm>
              <a:custGeom>
                <a:avLst/>
                <a:gdLst>
                  <a:gd name="T0" fmla="*/ 36 w 37"/>
                  <a:gd name="T1" fmla="*/ 0 h 17"/>
                  <a:gd name="T2" fmla="*/ 33 w 37"/>
                  <a:gd name="T3" fmla="*/ 0 h 17"/>
                  <a:gd name="T4" fmla="*/ 0 w 37"/>
                  <a:gd name="T5" fmla="*/ 0 h 17"/>
                  <a:gd name="T6" fmla="*/ 0 w 37"/>
                  <a:gd name="T7" fmla="*/ 16 h 17"/>
                  <a:gd name="T8" fmla="*/ 33 w 37"/>
                  <a:gd name="T9" fmla="*/ 16 h 17"/>
                  <a:gd name="T10" fmla="*/ 32 w 37"/>
                  <a:gd name="T11" fmla="*/ 0 h 17"/>
                  <a:gd name="T12" fmla="*/ 36 w 37"/>
                  <a:gd name="T13" fmla="*/ 0 h 17"/>
                  <a:gd name="T14" fmla="*/ 36 w 37"/>
                  <a:gd name="T15" fmla="*/ 0 h 17"/>
                  <a:gd name="T16" fmla="*/ 33 w 37"/>
                  <a:gd name="T17" fmla="*/ 0 h 17"/>
                  <a:gd name="T18" fmla="*/ 36 w 37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" h="17">
                    <a:moveTo>
                      <a:pt x="36" y="0"/>
                    </a:moveTo>
                    <a:lnTo>
                      <a:pt x="33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33" y="16"/>
                    </a:lnTo>
                    <a:lnTo>
                      <a:pt x="32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1" name="Freeform 93"/>
              <p:cNvSpPr>
                <a:spLocks/>
              </p:cNvSpPr>
              <p:nvPr/>
            </p:nvSpPr>
            <p:spPr bwMode="ltGray">
              <a:xfrm>
                <a:off x="1652" y="2551"/>
                <a:ext cx="21" cy="17"/>
              </a:xfrm>
              <a:custGeom>
                <a:avLst/>
                <a:gdLst>
                  <a:gd name="T0" fmla="*/ 6 w 21"/>
                  <a:gd name="T1" fmla="*/ 16 h 17"/>
                  <a:gd name="T2" fmla="*/ 20 w 21"/>
                  <a:gd name="T3" fmla="*/ 15 h 17"/>
                  <a:gd name="T4" fmla="*/ 20 w 21"/>
                  <a:gd name="T5" fmla="*/ 0 h 17"/>
                  <a:gd name="T6" fmla="*/ 0 w 21"/>
                  <a:gd name="T7" fmla="*/ 0 h 17"/>
                  <a:gd name="T8" fmla="*/ 0 w 21"/>
                  <a:gd name="T9" fmla="*/ 15 h 17"/>
                  <a:gd name="T10" fmla="*/ 6 w 21"/>
                  <a:gd name="T11" fmla="*/ 14 h 17"/>
                  <a:gd name="T12" fmla="*/ 6 w 21"/>
                  <a:gd name="T13" fmla="*/ 16 h 17"/>
                  <a:gd name="T14" fmla="*/ 20 w 21"/>
                  <a:gd name="T15" fmla="*/ 16 h 17"/>
                  <a:gd name="T16" fmla="*/ 20 w 21"/>
                  <a:gd name="T17" fmla="*/ 15 h 17"/>
                  <a:gd name="T18" fmla="*/ 6 w 21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6" y="16"/>
                    </a:moveTo>
                    <a:lnTo>
                      <a:pt x="20" y="15"/>
                    </a:lnTo>
                    <a:lnTo>
                      <a:pt x="20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6" y="14"/>
                    </a:lnTo>
                    <a:lnTo>
                      <a:pt x="6" y="16"/>
                    </a:lnTo>
                    <a:lnTo>
                      <a:pt x="20" y="16"/>
                    </a:lnTo>
                    <a:lnTo>
                      <a:pt x="20" y="15"/>
                    </a:lnTo>
                    <a:lnTo>
                      <a:pt x="6" y="16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2" name="Freeform 94"/>
              <p:cNvSpPr>
                <a:spLocks/>
              </p:cNvSpPr>
              <p:nvPr/>
            </p:nvSpPr>
            <p:spPr bwMode="ltGray">
              <a:xfrm>
                <a:off x="1619" y="2563"/>
                <a:ext cx="35" cy="17"/>
              </a:xfrm>
              <a:custGeom>
                <a:avLst/>
                <a:gdLst>
                  <a:gd name="T0" fmla="*/ 0 w 35"/>
                  <a:gd name="T1" fmla="*/ 8 h 17"/>
                  <a:gd name="T2" fmla="*/ 1 w 35"/>
                  <a:gd name="T3" fmla="*/ 16 h 17"/>
                  <a:gd name="T4" fmla="*/ 34 w 35"/>
                  <a:gd name="T5" fmla="*/ 16 h 17"/>
                  <a:gd name="T6" fmla="*/ 34 w 35"/>
                  <a:gd name="T7" fmla="*/ 0 h 17"/>
                  <a:gd name="T8" fmla="*/ 1 w 35"/>
                  <a:gd name="T9" fmla="*/ 0 h 17"/>
                  <a:gd name="T10" fmla="*/ 3 w 35"/>
                  <a:gd name="T11" fmla="*/ 8 h 17"/>
                  <a:gd name="T12" fmla="*/ 0 w 35"/>
                  <a:gd name="T13" fmla="*/ 8 h 17"/>
                  <a:gd name="T14" fmla="*/ 0 w 35"/>
                  <a:gd name="T15" fmla="*/ 16 h 17"/>
                  <a:gd name="T16" fmla="*/ 1 w 35"/>
                  <a:gd name="T17" fmla="*/ 16 h 17"/>
                  <a:gd name="T18" fmla="*/ 0 w 35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17">
                    <a:moveTo>
                      <a:pt x="0" y="8"/>
                    </a:moveTo>
                    <a:lnTo>
                      <a:pt x="1" y="16"/>
                    </a:lnTo>
                    <a:lnTo>
                      <a:pt x="34" y="16"/>
                    </a:lnTo>
                    <a:lnTo>
                      <a:pt x="34" y="0"/>
                    </a:lnTo>
                    <a:lnTo>
                      <a:pt x="1" y="0"/>
                    </a:lnTo>
                    <a:lnTo>
                      <a:pt x="3" y="8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1" y="16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3" name="Freeform 95"/>
              <p:cNvSpPr>
                <a:spLocks/>
              </p:cNvSpPr>
              <p:nvPr/>
            </p:nvSpPr>
            <p:spPr bwMode="ltGray">
              <a:xfrm>
                <a:off x="1117" y="2470"/>
                <a:ext cx="423" cy="17"/>
              </a:xfrm>
              <a:custGeom>
                <a:avLst/>
                <a:gdLst>
                  <a:gd name="T0" fmla="*/ 0 w 423"/>
                  <a:gd name="T1" fmla="*/ 0 h 17"/>
                  <a:gd name="T2" fmla="*/ 422 w 423"/>
                  <a:gd name="T3" fmla="*/ 0 h 17"/>
                  <a:gd name="T4" fmla="*/ 419 w 423"/>
                  <a:gd name="T5" fmla="*/ 11 h 17"/>
                  <a:gd name="T6" fmla="*/ 5 w 423"/>
                  <a:gd name="T7" fmla="*/ 16 h 17"/>
                  <a:gd name="T8" fmla="*/ 5 w 423"/>
                  <a:gd name="T9" fmla="*/ 4 h 17"/>
                  <a:gd name="T10" fmla="*/ 0 w 423"/>
                  <a:gd name="T1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3" h="17">
                    <a:moveTo>
                      <a:pt x="0" y="0"/>
                    </a:moveTo>
                    <a:lnTo>
                      <a:pt x="422" y="0"/>
                    </a:lnTo>
                    <a:lnTo>
                      <a:pt x="419" y="11"/>
                    </a:lnTo>
                    <a:lnTo>
                      <a:pt x="5" y="16"/>
                    </a:lnTo>
                    <a:lnTo>
                      <a:pt x="5" y="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4" name="Freeform 96"/>
              <p:cNvSpPr>
                <a:spLocks/>
              </p:cNvSpPr>
              <p:nvPr/>
            </p:nvSpPr>
            <p:spPr bwMode="ltGray">
              <a:xfrm>
                <a:off x="1117" y="2469"/>
                <a:ext cx="424" cy="17"/>
              </a:xfrm>
              <a:custGeom>
                <a:avLst/>
                <a:gdLst>
                  <a:gd name="T0" fmla="*/ 423 w 424"/>
                  <a:gd name="T1" fmla="*/ 8 h 17"/>
                  <a:gd name="T2" fmla="*/ 421 w 424"/>
                  <a:gd name="T3" fmla="*/ 0 h 17"/>
                  <a:gd name="T4" fmla="*/ 0 w 424"/>
                  <a:gd name="T5" fmla="*/ 0 h 17"/>
                  <a:gd name="T6" fmla="*/ 0 w 424"/>
                  <a:gd name="T7" fmla="*/ 16 h 17"/>
                  <a:gd name="T8" fmla="*/ 421 w 424"/>
                  <a:gd name="T9" fmla="*/ 16 h 17"/>
                  <a:gd name="T10" fmla="*/ 420 w 424"/>
                  <a:gd name="T11" fmla="*/ 8 h 17"/>
                  <a:gd name="T12" fmla="*/ 423 w 424"/>
                  <a:gd name="T13" fmla="*/ 8 h 17"/>
                  <a:gd name="T14" fmla="*/ 423 w 424"/>
                  <a:gd name="T15" fmla="*/ 0 h 17"/>
                  <a:gd name="T16" fmla="*/ 421 w 424"/>
                  <a:gd name="T17" fmla="*/ 0 h 17"/>
                  <a:gd name="T18" fmla="*/ 423 w 424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4" h="17">
                    <a:moveTo>
                      <a:pt x="423" y="8"/>
                    </a:moveTo>
                    <a:lnTo>
                      <a:pt x="421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421" y="16"/>
                    </a:lnTo>
                    <a:lnTo>
                      <a:pt x="420" y="8"/>
                    </a:lnTo>
                    <a:lnTo>
                      <a:pt x="423" y="8"/>
                    </a:lnTo>
                    <a:lnTo>
                      <a:pt x="423" y="0"/>
                    </a:lnTo>
                    <a:lnTo>
                      <a:pt x="421" y="0"/>
                    </a:lnTo>
                    <a:lnTo>
                      <a:pt x="423" y="8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5" name="Freeform 97"/>
              <p:cNvSpPr>
                <a:spLocks/>
              </p:cNvSpPr>
              <p:nvPr/>
            </p:nvSpPr>
            <p:spPr bwMode="ltGray">
              <a:xfrm>
                <a:off x="1533" y="2470"/>
                <a:ext cx="22" cy="17"/>
              </a:xfrm>
              <a:custGeom>
                <a:avLst/>
                <a:gdLst>
                  <a:gd name="T0" fmla="*/ 8 w 22"/>
                  <a:gd name="T1" fmla="*/ 16 h 17"/>
                  <a:gd name="T2" fmla="*/ 12 w 22"/>
                  <a:gd name="T3" fmla="*/ 16 h 17"/>
                  <a:gd name="T4" fmla="*/ 21 w 22"/>
                  <a:gd name="T5" fmla="*/ 0 h 17"/>
                  <a:gd name="T6" fmla="*/ 12 w 22"/>
                  <a:gd name="T7" fmla="*/ 0 h 17"/>
                  <a:gd name="T8" fmla="*/ 0 w 22"/>
                  <a:gd name="T9" fmla="*/ 12 h 17"/>
                  <a:gd name="T10" fmla="*/ 8 w 22"/>
                  <a:gd name="T11" fmla="*/ 9 h 17"/>
                  <a:gd name="T12" fmla="*/ 8 w 22"/>
                  <a:gd name="T13" fmla="*/ 16 h 17"/>
                  <a:gd name="T14" fmla="*/ 12 w 22"/>
                  <a:gd name="T15" fmla="*/ 16 h 17"/>
                  <a:gd name="T16" fmla="*/ 12 w 22"/>
                  <a:gd name="T17" fmla="*/ 16 h 17"/>
                  <a:gd name="T18" fmla="*/ 8 w 22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8" y="16"/>
                    </a:moveTo>
                    <a:lnTo>
                      <a:pt x="12" y="16"/>
                    </a:lnTo>
                    <a:lnTo>
                      <a:pt x="21" y="0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8" y="9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8" y="16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" name="Freeform 98"/>
              <p:cNvSpPr>
                <a:spLocks/>
              </p:cNvSpPr>
              <p:nvPr/>
            </p:nvSpPr>
            <p:spPr bwMode="ltGray">
              <a:xfrm>
                <a:off x="1122" y="2472"/>
                <a:ext cx="416" cy="17"/>
              </a:xfrm>
              <a:custGeom>
                <a:avLst/>
                <a:gdLst>
                  <a:gd name="T0" fmla="*/ 0 w 416"/>
                  <a:gd name="T1" fmla="*/ 10 h 17"/>
                  <a:gd name="T2" fmla="*/ 0 w 416"/>
                  <a:gd name="T3" fmla="*/ 16 h 17"/>
                  <a:gd name="T4" fmla="*/ 415 w 416"/>
                  <a:gd name="T5" fmla="*/ 5 h 17"/>
                  <a:gd name="T6" fmla="*/ 415 w 416"/>
                  <a:gd name="T7" fmla="*/ 0 h 17"/>
                  <a:gd name="T8" fmla="*/ 0 w 416"/>
                  <a:gd name="T9" fmla="*/ 10 h 17"/>
                  <a:gd name="T10" fmla="*/ 1 w 416"/>
                  <a:gd name="T11" fmla="*/ 10 h 17"/>
                  <a:gd name="T12" fmla="*/ 0 w 416"/>
                  <a:gd name="T13" fmla="*/ 10 h 17"/>
                  <a:gd name="T14" fmla="*/ 0 w 416"/>
                  <a:gd name="T15" fmla="*/ 16 h 17"/>
                  <a:gd name="T16" fmla="*/ 0 w 416"/>
                  <a:gd name="T17" fmla="*/ 16 h 17"/>
                  <a:gd name="T18" fmla="*/ 0 w 416"/>
                  <a:gd name="T19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6" h="17">
                    <a:moveTo>
                      <a:pt x="0" y="10"/>
                    </a:moveTo>
                    <a:lnTo>
                      <a:pt x="0" y="16"/>
                    </a:lnTo>
                    <a:lnTo>
                      <a:pt x="415" y="5"/>
                    </a:lnTo>
                    <a:lnTo>
                      <a:pt x="415" y="0"/>
                    </a:lnTo>
                    <a:lnTo>
                      <a:pt x="0" y="10"/>
                    </a:lnTo>
                    <a:lnTo>
                      <a:pt x="1" y="10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" name="Freeform 99"/>
              <p:cNvSpPr>
                <a:spLocks/>
              </p:cNvSpPr>
              <p:nvPr/>
            </p:nvSpPr>
            <p:spPr bwMode="ltGray">
              <a:xfrm>
                <a:off x="1122" y="2471"/>
                <a:ext cx="21" cy="17"/>
              </a:xfrm>
              <a:custGeom>
                <a:avLst/>
                <a:gdLst>
                  <a:gd name="T0" fmla="*/ 0 w 21"/>
                  <a:gd name="T1" fmla="*/ 5 h 17"/>
                  <a:gd name="T2" fmla="*/ 0 w 21"/>
                  <a:gd name="T3" fmla="*/ 2 h 17"/>
                  <a:gd name="T4" fmla="*/ 0 w 21"/>
                  <a:gd name="T5" fmla="*/ 16 h 17"/>
                  <a:gd name="T6" fmla="*/ 20 w 21"/>
                  <a:gd name="T7" fmla="*/ 16 h 17"/>
                  <a:gd name="T8" fmla="*/ 20 w 21"/>
                  <a:gd name="T9" fmla="*/ 2 h 17"/>
                  <a:gd name="T10" fmla="*/ 20 w 21"/>
                  <a:gd name="T11" fmla="*/ 0 h 17"/>
                  <a:gd name="T12" fmla="*/ 20 w 21"/>
                  <a:gd name="T13" fmla="*/ 2 h 17"/>
                  <a:gd name="T14" fmla="*/ 20 w 21"/>
                  <a:gd name="T15" fmla="*/ 0 h 17"/>
                  <a:gd name="T16" fmla="*/ 0 w 21"/>
                  <a:gd name="T17" fmla="*/ 0 h 17"/>
                  <a:gd name="T18" fmla="*/ 0 w 21"/>
                  <a:gd name="T1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0" y="5"/>
                    </a:moveTo>
                    <a:lnTo>
                      <a:pt x="0" y="2"/>
                    </a:lnTo>
                    <a:lnTo>
                      <a:pt x="0" y="16"/>
                    </a:lnTo>
                    <a:lnTo>
                      <a:pt x="20" y="16"/>
                    </a:lnTo>
                    <a:lnTo>
                      <a:pt x="20" y="2"/>
                    </a:lnTo>
                    <a:lnTo>
                      <a:pt x="20" y="0"/>
                    </a:lnTo>
                    <a:lnTo>
                      <a:pt x="20" y="2"/>
                    </a:lnTo>
                    <a:lnTo>
                      <a:pt x="20" y="0"/>
                    </a:lnTo>
                    <a:lnTo>
                      <a:pt x="0" y="0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8" name="Freeform 100"/>
              <p:cNvSpPr>
                <a:spLocks/>
              </p:cNvSpPr>
              <p:nvPr/>
            </p:nvSpPr>
            <p:spPr bwMode="ltGray">
              <a:xfrm>
                <a:off x="1116" y="2469"/>
                <a:ext cx="21" cy="17"/>
              </a:xfrm>
              <a:custGeom>
                <a:avLst/>
                <a:gdLst>
                  <a:gd name="T0" fmla="*/ 3 w 21"/>
                  <a:gd name="T1" fmla="*/ 0 h 17"/>
                  <a:gd name="T2" fmla="*/ 0 w 21"/>
                  <a:gd name="T3" fmla="*/ 8 h 17"/>
                  <a:gd name="T4" fmla="*/ 16 w 21"/>
                  <a:gd name="T5" fmla="*/ 16 h 17"/>
                  <a:gd name="T6" fmla="*/ 20 w 21"/>
                  <a:gd name="T7" fmla="*/ 8 h 17"/>
                  <a:gd name="T8" fmla="*/ 3 w 21"/>
                  <a:gd name="T9" fmla="*/ 0 h 17"/>
                  <a:gd name="T10" fmla="*/ 3 w 21"/>
                  <a:gd name="T11" fmla="*/ 8 h 17"/>
                  <a:gd name="T12" fmla="*/ 3 w 21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7">
                    <a:moveTo>
                      <a:pt x="3" y="0"/>
                    </a:moveTo>
                    <a:lnTo>
                      <a:pt x="0" y="8"/>
                    </a:lnTo>
                    <a:lnTo>
                      <a:pt x="16" y="16"/>
                    </a:lnTo>
                    <a:lnTo>
                      <a:pt x="20" y="8"/>
                    </a:lnTo>
                    <a:lnTo>
                      <a:pt x="3" y="0"/>
                    </a:lnTo>
                    <a:lnTo>
                      <a:pt x="3" y="8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9" name="Freeform 101"/>
              <p:cNvSpPr>
                <a:spLocks/>
              </p:cNvSpPr>
              <p:nvPr/>
            </p:nvSpPr>
            <p:spPr bwMode="ltGray">
              <a:xfrm>
                <a:off x="1267" y="2515"/>
                <a:ext cx="128" cy="159"/>
              </a:xfrm>
              <a:custGeom>
                <a:avLst/>
                <a:gdLst>
                  <a:gd name="T0" fmla="*/ 0 w 128"/>
                  <a:gd name="T1" fmla="*/ 0 h 159"/>
                  <a:gd name="T2" fmla="*/ 127 w 128"/>
                  <a:gd name="T3" fmla="*/ 0 h 159"/>
                  <a:gd name="T4" fmla="*/ 127 w 128"/>
                  <a:gd name="T5" fmla="*/ 158 h 159"/>
                  <a:gd name="T6" fmla="*/ 0 w 128"/>
                  <a:gd name="T7" fmla="*/ 158 h 159"/>
                  <a:gd name="T8" fmla="*/ 0 w 128"/>
                  <a:gd name="T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159">
                    <a:moveTo>
                      <a:pt x="0" y="0"/>
                    </a:moveTo>
                    <a:lnTo>
                      <a:pt x="127" y="0"/>
                    </a:lnTo>
                    <a:lnTo>
                      <a:pt x="127" y="158"/>
                    </a:lnTo>
                    <a:lnTo>
                      <a:pt x="0" y="15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5E5E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0" name="Freeform 102"/>
              <p:cNvSpPr>
                <a:spLocks/>
              </p:cNvSpPr>
              <p:nvPr/>
            </p:nvSpPr>
            <p:spPr bwMode="ltGray">
              <a:xfrm>
                <a:off x="1267" y="2515"/>
                <a:ext cx="130" cy="17"/>
              </a:xfrm>
              <a:custGeom>
                <a:avLst/>
                <a:gdLst>
                  <a:gd name="T0" fmla="*/ 129 w 130"/>
                  <a:gd name="T1" fmla="*/ 8 h 17"/>
                  <a:gd name="T2" fmla="*/ 127 w 130"/>
                  <a:gd name="T3" fmla="*/ 0 h 17"/>
                  <a:gd name="T4" fmla="*/ 0 w 130"/>
                  <a:gd name="T5" fmla="*/ 0 h 17"/>
                  <a:gd name="T6" fmla="*/ 0 w 130"/>
                  <a:gd name="T7" fmla="*/ 16 h 17"/>
                  <a:gd name="T8" fmla="*/ 127 w 130"/>
                  <a:gd name="T9" fmla="*/ 16 h 17"/>
                  <a:gd name="T10" fmla="*/ 126 w 130"/>
                  <a:gd name="T11" fmla="*/ 8 h 17"/>
                  <a:gd name="T12" fmla="*/ 129 w 130"/>
                  <a:gd name="T13" fmla="*/ 8 h 17"/>
                  <a:gd name="T14" fmla="*/ 129 w 130"/>
                  <a:gd name="T15" fmla="*/ 0 h 17"/>
                  <a:gd name="T16" fmla="*/ 127 w 130"/>
                  <a:gd name="T17" fmla="*/ 0 h 17"/>
                  <a:gd name="T18" fmla="*/ 129 w 130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0" h="17">
                    <a:moveTo>
                      <a:pt x="129" y="8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27" y="16"/>
                    </a:lnTo>
                    <a:lnTo>
                      <a:pt x="126" y="8"/>
                    </a:lnTo>
                    <a:lnTo>
                      <a:pt x="129" y="8"/>
                    </a:lnTo>
                    <a:lnTo>
                      <a:pt x="129" y="0"/>
                    </a:lnTo>
                    <a:lnTo>
                      <a:pt x="127" y="0"/>
                    </a:lnTo>
                    <a:lnTo>
                      <a:pt x="129" y="8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1" name="Freeform 103"/>
              <p:cNvSpPr>
                <a:spLocks/>
              </p:cNvSpPr>
              <p:nvPr/>
            </p:nvSpPr>
            <p:spPr bwMode="ltGray">
              <a:xfrm>
                <a:off x="1394" y="2515"/>
                <a:ext cx="21" cy="159"/>
              </a:xfrm>
              <a:custGeom>
                <a:avLst/>
                <a:gdLst>
                  <a:gd name="T0" fmla="*/ 10 w 21"/>
                  <a:gd name="T1" fmla="*/ 158 h 159"/>
                  <a:gd name="T2" fmla="*/ 20 w 21"/>
                  <a:gd name="T3" fmla="*/ 157 h 159"/>
                  <a:gd name="T4" fmla="*/ 20 w 21"/>
                  <a:gd name="T5" fmla="*/ 0 h 159"/>
                  <a:gd name="T6" fmla="*/ 0 w 21"/>
                  <a:gd name="T7" fmla="*/ 0 h 159"/>
                  <a:gd name="T8" fmla="*/ 0 w 21"/>
                  <a:gd name="T9" fmla="*/ 157 h 159"/>
                  <a:gd name="T10" fmla="*/ 10 w 21"/>
                  <a:gd name="T11" fmla="*/ 156 h 159"/>
                  <a:gd name="T12" fmla="*/ 10 w 21"/>
                  <a:gd name="T13" fmla="*/ 158 h 159"/>
                  <a:gd name="T14" fmla="*/ 20 w 21"/>
                  <a:gd name="T15" fmla="*/ 158 h 159"/>
                  <a:gd name="T16" fmla="*/ 20 w 21"/>
                  <a:gd name="T17" fmla="*/ 157 h 159"/>
                  <a:gd name="T18" fmla="*/ 10 w 21"/>
                  <a:gd name="T19" fmla="*/ 158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59">
                    <a:moveTo>
                      <a:pt x="10" y="158"/>
                    </a:moveTo>
                    <a:lnTo>
                      <a:pt x="20" y="157"/>
                    </a:lnTo>
                    <a:lnTo>
                      <a:pt x="20" y="0"/>
                    </a:lnTo>
                    <a:lnTo>
                      <a:pt x="0" y="0"/>
                    </a:lnTo>
                    <a:lnTo>
                      <a:pt x="0" y="157"/>
                    </a:lnTo>
                    <a:lnTo>
                      <a:pt x="10" y="156"/>
                    </a:lnTo>
                    <a:lnTo>
                      <a:pt x="10" y="158"/>
                    </a:lnTo>
                    <a:lnTo>
                      <a:pt x="20" y="158"/>
                    </a:lnTo>
                    <a:lnTo>
                      <a:pt x="20" y="157"/>
                    </a:lnTo>
                    <a:lnTo>
                      <a:pt x="10" y="158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2" name="Freeform 104"/>
              <p:cNvSpPr>
                <a:spLocks/>
              </p:cNvSpPr>
              <p:nvPr/>
            </p:nvSpPr>
            <p:spPr bwMode="ltGray">
              <a:xfrm>
                <a:off x="1265" y="2672"/>
                <a:ext cx="130" cy="17"/>
              </a:xfrm>
              <a:custGeom>
                <a:avLst/>
                <a:gdLst>
                  <a:gd name="T0" fmla="*/ 0 w 130"/>
                  <a:gd name="T1" fmla="*/ 8 h 17"/>
                  <a:gd name="T2" fmla="*/ 2 w 130"/>
                  <a:gd name="T3" fmla="*/ 16 h 17"/>
                  <a:gd name="T4" fmla="*/ 129 w 130"/>
                  <a:gd name="T5" fmla="*/ 16 h 17"/>
                  <a:gd name="T6" fmla="*/ 129 w 130"/>
                  <a:gd name="T7" fmla="*/ 0 h 17"/>
                  <a:gd name="T8" fmla="*/ 2 w 130"/>
                  <a:gd name="T9" fmla="*/ 0 h 17"/>
                  <a:gd name="T10" fmla="*/ 3 w 130"/>
                  <a:gd name="T11" fmla="*/ 8 h 17"/>
                  <a:gd name="T12" fmla="*/ 0 w 130"/>
                  <a:gd name="T13" fmla="*/ 8 h 17"/>
                  <a:gd name="T14" fmla="*/ 0 w 130"/>
                  <a:gd name="T15" fmla="*/ 16 h 17"/>
                  <a:gd name="T16" fmla="*/ 2 w 130"/>
                  <a:gd name="T17" fmla="*/ 16 h 17"/>
                  <a:gd name="T18" fmla="*/ 0 w 130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0" h="17">
                    <a:moveTo>
                      <a:pt x="0" y="8"/>
                    </a:moveTo>
                    <a:lnTo>
                      <a:pt x="2" y="16"/>
                    </a:lnTo>
                    <a:lnTo>
                      <a:pt x="129" y="16"/>
                    </a:lnTo>
                    <a:lnTo>
                      <a:pt x="129" y="0"/>
                    </a:lnTo>
                    <a:lnTo>
                      <a:pt x="2" y="0"/>
                    </a:lnTo>
                    <a:lnTo>
                      <a:pt x="3" y="8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2" y="16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3" name="Freeform 105"/>
              <p:cNvSpPr>
                <a:spLocks/>
              </p:cNvSpPr>
              <p:nvPr/>
            </p:nvSpPr>
            <p:spPr bwMode="ltGray">
              <a:xfrm>
                <a:off x="1265" y="2515"/>
                <a:ext cx="21" cy="159"/>
              </a:xfrm>
              <a:custGeom>
                <a:avLst/>
                <a:gdLst>
                  <a:gd name="T0" fmla="*/ 13 w 21"/>
                  <a:gd name="T1" fmla="*/ 0 h 159"/>
                  <a:gd name="T2" fmla="*/ 0 w 21"/>
                  <a:gd name="T3" fmla="*/ 0 h 159"/>
                  <a:gd name="T4" fmla="*/ 0 w 21"/>
                  <a:gd name="T5" fmla="*/ 158 h 159"/>
                  <a:gd name="T6" fmla="*/ 20 w 21"/>
                  <a:gd name="T7" fmla="*/ 158 h 159"/>
                  <a:gd name="T8" fmla="*/ 20 w 21"/>
                  <a:gd name="T9" fmla="*/ 0 h 159"/>
                  <a:gd name="T10" fmla="*/ 13 w 21"/>
                  <a:gd name="T11" fmla="*/ 1 h 159"/>
                  <a:gd name="T12" fmla="*/ 13 w 21"/>
                  <a:gd name="T13" fmla="*/ 0 h 159"/>
                  <a:gd name="T14" fmla="*/ 0 w 21"/>
                  <a:gd name="T15" fmla="*/ 0 h 159"/>
                  <a:gd name="T16" fmla="*/ 0 w 21"/>
                  <a:gd name="T17" fmla="*/ 0 h 159"/>
                  <a:gd name="T18" fmla="*/ 13 w 21"/>
                  <a:gd name="T1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59">
                    <a:moveTo>
                      <a:pt x="13" y="0"/>
                    </a:moveTo>
                    <a:lnTo>
                      <a:pt x="0" y="0"/>
                    </a:lnTo>
                    <a:lnTo>
                      <a:pt x="0" y="158"/>
                    </a:lnTo>
                    <a:lnTo>
                      <a:pt x="20" y="158"/>
                    </a:lnTo>
                    <a:lnTo>
                      <a:pt x="20" y="0"/>
                    </a:lnTo>
                    <a:lnTo>
                      <a:pt x="13" y="1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4" name="Freeform 106"/>
              <p:cNvSpPr>
                <a:spLocks/>
              </p:cNvSpPr>
              <p:nvPr/>
            </p:nvSpPr>
            <p:spPr bwMode="ltGray">
              <a:xfrm>
                <a:off x="1206" y="2480"/>
                <a:ext cx="189" cy="36"/>
              </a:xfrm>
              <a:custGeom>
                <a:avLst/>
                <a:gdLst>
                  <a:gd name="T0" fmla="*/ 1 w 189"/>
                  <a:gd name="T1" fmla="*/ 0 h 36"/>
                  <a:gd name="T2" fmla="*/ 59 w 189"/>
                  <a:gd name="T3" fmla="*/ 35 h 36"/>
                  <a:gd name="T4" fmla="*/ 188 w 189"/>
                  <a:gd name="T5" fmla="*/ 35 h 36"/>
                  <a:gd name="T6" fmla="*/ 102 w 189"/>
                  <a:gd name="T7" fmla="*/ 0 h 36"/>
                  <a:gd name="T8" fmla="*/ 0 w 189"/>
                  <a:gd name="T9" fmla="*/ 0 h 36"/>
                  <a:gd name="T10" fmla="*/ 1 w 189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36">
                    <a:moveTo>
                      <a:pt x="1" y="0"/>
                    </a:moveTo>
                    <a:lnTo>
                      <a:pt x="59" y="35"/>
                    </a:lnTo>
                    <a:lnTo>
                      <a:pt x="188" y="35"/>
                    </a:lnTo>
                    <a:lnTo>
                      <a:pt x="102" y="0"/>
                    </a:ln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5" name="Freeform 107"/>
              <p:cNvSpPr>
                <a:spLocks/>
              </p:cNvSpPr>
              <p:nvPr/>
            </p:nvSpPr>
            <p:spPr bwMode="ltGray">
              <a:xfrm>
                <a:off x="1207" y="2479"/>
                <a:ext cx="61" cy="38"/>
              </a:xfrm>
              <a:custGeom>
                <a:avLst/>
                <a:gdLst>
                  <a:gd name="T0" fmla="*/ 58 w 61"/>
                  <a:gd name="T1" fmla="*/ 35 h 38"/>
                  <a:gd name="T2" fmla="*/ 60 w 61"/>
                  <a:gd name="T3" fmla="*/ 35 h 38"/>
                  <a:gd name="T4" fmla="*/ 1 w 61"/>
                  <a:gd name="T5" fmla="*/ 0 h 38"/>
                  <a:gd name="T6" fmla="*/ 0 w 61"/>
                  <a:gd name="T7" fmla="*/ 1 h 38"/>
                  <a:gd name="T8" fmla="*/ 58 w 61"/>
                  <a:gd name="T9" fmla="*/ 37 h 38"/>
                  <a:gd name="T10" fmla="*/ 58 w 61"/>
                  <a:gd name="T11" fmla="*/ 37 h 38"/>
                  <a:gd name="T12" fmla="*/ 58 w 61"/>
                  <a:gd name="T13" fmla="*/ 37 h 38"/>
                  <a:gd name="T14" fmla="*/ 58 w 61"/>
                  <a:gd name="T15" fmla="*/ 37 h 38"/>
                  <a:gd name="T16" fmla="*/ 58 w 61"/>
                  <a:gd name="T17" fmla="*/ 37 h 38"/>
                  <a:gd name="T18" fmla="*/ 58 w 61"/>
                  <a:gd name="T19" fmla="*/ 3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" h="38">
                    <a:moveTo>
                      <a:pt x="58" y="35"/>
                    </a:moveTo>
                    <a:lnTo>
                      <a:pt x="60" y="35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58" y="37"/>
                    </a:lnTo>
                    <a:lnTo>
                      <a:pt x="58" y="37"/>
                    </a:lnTo>
                    <a:lnTo>
                      <a:pt x="58" y="37"/>
                    </a:lnTo>
                    <a:lnTo>
                      <a:pt x="58" y="37"/>
                    </a:lnTo>
                    <a:lnTo>
                      <a:pt x="58" y="37"/>
                    </a:lnTo>
                    <a:lnTo>
                      <a:pt x="58" y="35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6" name="Freeform 108"/>
              <p:cNvSpPr>
                <a:spLocks/>
              </p:cNvSpPr>
              <p:nvPr/>
            </p:nvSpPr>
            <p:spPr bwMode="ltGray">
              <a:xfrm>
                <a:off x="1266" y="2515"/>
                <a:ext cx="135" cy="17"/>
              </a:xfrm>
              <a:custGeom>
                <a:avLst/>
                <a:gdLst>
                  <a:gd name="T0" fmla="*/ 127 w 135"/>
                  <a:gd name="T1" fmla="*/ 16 h 17"/>
                  <a:gd name="T2" fmla="*/ 128 w 135"/>
                  <a:gd name="T3" fmla="*/ 0 h 17"/>
                  <a:gd name="T4" fmla="*/ 0 w 135"/>
                  <a:gd name="T5" fmla="*/ 0 h 17"/>
                  <a:gd name="T6" fmla="*/ 0 w 135"/>
                  <a:gd name="T7" fmla="*/ 16 h 17"/>
                  <a:gd name="T8" fmla="*/ 128 w 135"/>
                  <a:gd name="T9" fmla="*/ 16 h 17"/>
                  <a:gd name="T10" fmla="*/ 128 w 135"/>
                  <a:gd name="T11" fmla="*/ 0 h 17"/>
                  <a:gd name="T12" fmla="*/ 128 w 135"/>
                  <a:gd name="T13" fmla="*/ 16 h 17"/>
                  <a:gd name="T14" fmla="*/ 134 w 135"/>
                  <a:gd name="T15" fmla="*/ 16 h 17"/>
                  <a:gd name="T16" fmla="*/ 128 w 135"/>
                  <a:gd name="T17" fmla="*/ 0 h 17"/>
                  <a:gd name="T18" fmla="*/ 127 w 135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5" h="17">
                    <a:moveTo>
                      <a:pt x="127" y="16"/>
                    </a:moveTo>
                    <a:lnTo>
                      <a:pt x="128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28" y="16"/>
                    </a:lnTo>
                    <a:lnTo>
                      <a:pt x="128" y="0"/>
                    </a:lnTo>
                    <a:lnTo>
                      <a:pt x="128" y="16"/>
                    </a:lnTo>
                    <a:lnTo>
                      <a:pt x="134" y="16"/>
                    </a:lnTo>
                    <a:lnTo>
                      <a:pt x="128" y="0"/>
                    </a:lnTo>
                    <a:lnTo>
                      <a:pt x="127" y="16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7" name="Freeform 109"/>
              <p:cNvSpPr>
                <a:spLocks/>
              </p:cNvSpPr>
              <p:nvPr/>
            </p:nvSpPr>
            <p:spPr bwMode="ltGray">
              <a:xfrm>
                <a:off x="1309" y="2479"/>
                <a:ext cx="86" cy="38"/>
              </a:xfrm>
              <a:custGeom>
                <a:avLst/>
                <a:gdLst>
                  <a:gd name="T0" fmla="*/ 0 w 86"/>
                  <a:gd name="T1" fmla="*/ 1 h 38"/>
                  <a:gd name="T2" fmla="*/ 0 w 86"/>
                  <a:gd name="T3" fmla="*/ 1 h 38"/>
                  <a:gd name="T4" fmla="*/ 83 w 86"/>
                  <a:gd name="T5" fmla="*/ 37 h 38"/>
                  <a:gd name="T6" fmla="*/ 85 w 86"/>
                  <a:gd name="T7" fmla="*/ 35 h 38"/>
                  <a:gd name="T8" fmla="*/ 1 w 86"/>
                  <a:gd name="T9" fmla="*/ 0 h 38"/>
                  <a:gd name="T10" fmla="*/ 0 w 86"/>
                  <a:gd name="T11" fmla="*/ 0 h 38"/>
                  <a:gd name="T12" fmla="*/ 1 w 86"/>
                  <a:gd name="T13" fmla="*/ 0 h 38"/>
                  <a:gd name="T14" fmla="*/ 0 w 86"/>
                  <a:gd name="T15" fmla="*/ 0 h 38"/>
                  <a:gd name="T16" fmla="*/ 0 w 86"/>
                  <a:gd name="T17" fmla="*/ 0 h 38"/>
                  <a:gd name="T18" fmla="*/ 0 w 86"/>
                  <a:gd name="T19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38">
                    <a:moveTo>
                      <a:pt x="0" y="1"/>
                    </a:moveTo>
                    <a:lnTo>
                      <a:pt x="0" y="1"/>
                    </a:lnTo>
                    <a:lnTo>
                      <a:pt x="83" y="37"/>
                    </a:lnTo>
                    <a:lnTo>
                      <a:pt x="85" y="35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8" name="Freeform 110"/>
              <p:cNvSpPr>
                <a:spLocks/>
              </p:cNvSpPr>
              <p:nvPr/>
            </p:nvSpPr>
            <p:spPr bwMode="ltGray">
              <a:xfrm>
                <a:off x="1206" y="2479"/>
                <a:ext cx="104" cy="17"/>
              </a:xfrm>
              <a:custGeom>
                <a:avLst/>
                <a:gdLst>
                  <a:gd name="T0" fmla="*/ 0 w 104"/>
                  <a:gd name="T1" fmla="*/ 0 h 17"/>
                  <a:gd name="T2" fmla="*/ 0 w 104"/>
                  <a:gd name="T3" fmla="*/ 16 h 17"/>
                  <a:gd name="T4" fmla="*/ 103 w 104"/>
                  <a:gd name="T5" fmla="*/ 16 h 17"/>
                  <a:gd name="T6" fmla="*/ 103 w 104"/>
                  <a:gd name="T7" fmla="*/ 0 h 17"/>
                  <a:gd name="T8" fmla="*/ 0 w 104"/>
                  <a:gd name="T9" fmla="*/ 0 h 17"/>
                  <a:gd name="T10" fmla="*/ 0 w 104"/>
                  <a:gd name="T11" fmla="*/ 16 h 17"/>
                  <a:gd name="T12" fmla="*/ 0 w 104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17">
                    <a:moveTo>
                      <a:pt x="0" y="0"/>
                    </a:moveTo>
                    <a:lnTo>
                      <a:pt x="0" y="16"/>
                    </a:lnTo>
                    <a:lnTo>
                      <a:pt x="103" y="16"/>
                    </a:lnTo>
                    <a:lnTo>
                      <a:pt x="103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9" name="Freeform 111"/>
              <p:cNvSpPr>
                <a:spLocks/>
              </p:cNvSpPr>
              <p:nvPr/>
            </p:nvSpPr>
            <p:spPr bwMode="ltGray">
              <a:xfrm>
                <a:off x="1206" y="2479"/>
                <a:ext cx="21" cy="17"/>
              </a:xfrm>
              <a:custGeom>
                <a:avLst/>
                <a:gdLst>
                  <a:gd name="T0" fmla="*/ 20 w 21"/>
                  <a:gd name="T1" fmla="*/ 0 h 17"/>
                  <a:gd name="T2" fmla="*/ 10 w 21"/>
                  <a:gd name="T3" fmla="*/ 0 h 17"/>
                  <a:gd name="T4" fmla="*/ 0 w 21"/>
                  <a:gd name="T5" fmla="*/ 0 h 17"/>
                  <a:gd name="T6" fmla="*/ 0 w 21"/>
                  <a:gd name="T7" fmla="*/ 16 h 17"/>
                  <a:gd name="T8" fmla="*/ 10 w 21"/>
                  <a:gd name="T9" fmla="*/ 16 h 17"/>
                  <a:gd name="T10" fmla="*/ 10 w 21"/>
                  <a:gd name="T11" fmla="*/ 16 h 17"/>
                  <a:gd name="T12" fmla="*/ 20 w 21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7">
                    <a:moveTo>
                      <a:pt x="20" y="0"/>
                    </a:moveTo>
                    <a:lnTo>
                      <a:pt x="10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" name="Freeform 112"/>
              <p:cNvSpPr>
                <a:spLocks/>
              </p:cNvSpPr>
              <p:nvPr/>
            </p:nvSpPr>
            <p:spPr bwMode="ltGray">
              <a:xfrm>
                <a:off x="1169" y="2457"/>
                <a:ext cx="226" cy="59"/>
              </a:xfrm>
              <a:custGeom>
                <a:avLst/>
                <a:gdLst>
                  <a:gd name="T0" fmla="*/ 0 w 226"/>
                  <a:gd name="T1" fmla="*/ 0 h 59"/>
                  <a:gd name="T2" fmla="*/ 96 w 226"/>
                  <a:gd name="T3" fmla="*/ 58 h 59"/>
                  <a:gd name="T4" fmla="*/ 225 w 226"/>
                  <a:gd name="T5" fmla="*/ 58 h 59"/>
                  <a:gd name="T6" fmla="*/ 95 w 226"/>
                  <a:gd name="T7" fmla="*/ 0 h 59"/>
                  <a:gd name="T8" fmla="*/ 0 w 226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59">
                    <a:moveTo>
                      <a:pt x="0" y="0"/>
                    </a:moveTo>
                    <a:lnTo>
                      <a:pt x="96" y="58"/>
                    </a:lnTo>
                    <a:lnTo>
                      <a:pt x="225" y="58"/>
                    </a:lnTo>
                    <a:lnTo>
                      <a:pt x="9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1" name="Freeform 113"/>
              <p:cNvSpPr>
                <a:spLocks/>
              </p:cNvSpPr>
              <p:nvPr/>
            </p:nvSpPr>
            <p:spPr bwMode="ltGray">
              <a:xfrm>
                <a:off x="1168" y="2457"/>
                <a:ext cx="100" cy="60"/>
              </a:xfrm>
              <a:custGeom>
                <a:avLst/>
                <a:gdLst>
                  <a:gd name="T0" fmla="*/ 97 w 100"/>
                  <a:gd name="T1" fmla="*/ 57 h 60"/>
                  <a:gd name="T2" fmla="*/ 99 w 100"/>
                  <a:gd name="T3" fmla="*/ 57 h 60"/>
                  <a:gd name="T4" fmla="*/ 2 w 100"/>
                  <a:gd name="T5" fmla="*/ 0 h 60"/>
                  <a:gd name="T6" fmla="*/ 0 w 100"/>
                  <a:gd name="T7" fmla="*/ 0 h 60"/>
                  <a:gd name="T8" fmla="*/ 97 w 100"/>
                  <a:gd name="T9" fmla="*/ 59 h 60"/>
                  <a:gd name="T10" fmla="*/ 97 w 100"/>
                  <a:gd name="T11" fmla="*/ 59 h 60"/>
                  <a:gd name="T12" fmla="*/ 97 w 100"/>
                  <a:gd name="T13" fmla="*/ 59 h 60"/>
                  <a:gd name="T14" fmla="*/ 97 w 100"/>
                  <a:gd name="T15" fmla="*/ 59 h 60"/>
                  <a:gd name="T16" fmla="*/ 97 w 100"/>
                  <a:gd name="T17" fmla="*/ 59 h 60"/>
                  <a:gd name="T18" fmla="*/ 97 w 100"/>
                  <a:gd name="T19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0" h="60">
                    <a:moveTo>
                      <a:pt x="97" y="57"/>
                    </a:moveTo>
                    <a:lnTo>
                      <a:pt x="99" y="57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97" y="59"/>
                    </a:lnTo>
                    <a:lnTo>
                      <a:pt x="97" y="59"/>
                    </a:lnTo>
                    <a:lnTo>
                      <a:pt x="97" y="59"/>
                    </a:lnTo>
                    <a:lnTo>
                      <a:pt x="97" y="59"/>
                    </a:lnTo>
                    <a:lnTo>
                      <a:pt x="97" y="59"/>
                    </a:lnTo>
                    <a:lnTo>
                      <a:pt x="97" y="57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2" name="Freeform 114"/>
              <p:cNvSpPr>
                <a:spLocks/>
              </p:cNvSpPr>
              <p:nvPr/>
            </p:nvSpPr>
            <p:spPr bwMode="ltGray">
              <a:xfrm>
                <a:off x="1266" y="2515"/>
                <a:ext cx="135" cy="17"/>
              </a:xfrm>
              <a:custGeom>
                <a:avLst/>
                <a:gdLst>
                  <a:gd name="T0" fmla="*/ 127 w 135"/>
                  <a:gd name="T1" fmla="*/ 16 h 17"/>
                  <a:gd name="T2" fmla="*/ 128 w 135"/>
                  <a:gd name="T3" fmla="*/ 0 h 17"/>
                  <a:gd name="T4" fmla="*/ 0 w 135"/>
                  <a:gd name="T5" fmla="*/ 0 h 17"/>
                  <a:gd name="T6" fmla="*/ 0 w 135"/>
                  <a:gd name="T7" fmla="*/ 16 h 17"/>
                  <a:gd name="T8" fmla="*/ 128 w 135"/>
                  <a:gd name="T9" fmla="*/ 16 h 17"/>
                  <a:gd name="T10" fmla="*/ 128 w 135"/>
                  <a:gd name="T11" fmla="*/ 0 h 17"/>
                  <a:gd name="T12" fmla="*/ 128 w 135"/>
                  <a:gd name="T13" fmla="*/ 16 h 17"/>
                  <a:gd name="T14" fmla="*/ 134 w 135"/>
                  <a:gd name="T15" fmla="*/ 16 h 17"/>
                  <a:gd name="T16" fmla="*/ 128 w 135"/>
                  <a:gd name="T17" fmla="*/ 0 h 17"/>
                  <a:gd name="T18" fmla="*/ 127 w 135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5" h="17">
                    <a:moveTo>
                      <a:pt x="127" y="16"/>
                    </a:moveTo>
                    <a:lnTo>
                      <a:pt x="128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28" y="16"/>
                    </a:lnTo>
                    <a:lnTo>
                      <a:pt x="128" y="0"/>
                    </a:lnTo>
                    <a:lnTo>
                      <a:pt x="128" y="16"/>
                    </a:lnTo>
                    <a:lnTo>
                      <a:pt x="134" y="16"/>
                    </a:lnTo>
                    <a:lnTo>
                      <a:pt x="128" y="0"/>
                    </a:lnTo>
                    <a:lnTo>
                      <a:pt x="127" y="16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3" name="Freeform 115"/>
              <p:cNvSpPr>
                <a:spLocks/>
              </p:cNvSpPr>
              <p:nvPr/>
            </p:nvSpPr>
            <p:spPr bwMode="ltGray">
              <a:xfrm>
                <a:off x="1264" y="2456"/>
                <a:ext cx="131" cy="61"/>
              </a:xfrm>
              <a:custGeom>
                <a:avLst/>
                <a:gdLst>
                  <a:gd name="T0" fmla="*/ 1 w 131"/>
                  <a:gd name="T1" fmla="*/ 1 h 61"/>
                  <a:gd name="T2" fmla="*/ 0 w 131"/>
                  <a:gd name="T3" fmla="*/ 1 h 61"/>
                  <a:gd name="T4" fmla="*/ 128 w 131"/>
                  <a:gd name="T5" fmla="*/ 60 h 61"/>
                  <a:gd name="T6" fmla="*/ 130 w 131"/>
                  <a:gd name="T7" fmla="*/ 58 h 61"/>
                  <a:gd name="T8" fmla="*/ 1 w 131"/>
                  <a:gd name="T9" fmla="*/ 0 h 61"/>
                  <a:gd name="T10" fmla="*/ 1 w 131"/>
                  <a:gd name="T11" fmla="*/ 0 h 61"/>
                  <a:gd name="T12" fmla="*/ 1 w 131"/>
                  <a:gd name="T13" fmla="*/ 0 h 61"/>
                  <a:gd name="T14" fmla="*/ 1 w 131"/>
                  <a:gd name="T15" fmla="*/ 0 h 61"/>
                  <a:gd name="T16" fmla="*/ 1 w 131"/>
                  <a:gd name="T17" fmla="*/ 0 h 61"/>
                  <a:gd name="T18" fmla="*/ 1 w 131"/>
                  <a:gd name="T19" fmla="*/ 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61">
                    <a:moveTo>
                      <a:pt x="1" y="1"/>
                    </a:moveTo>
                    <a:lnTo>
                      <a:pt x="0" y="1"/>
                    </a:lnTo>
                    <a:lnTo>
                      <a:pt x="128" y="60"/>
                    </a:lnTo>
                    <a:lnTo>
                      <a:pt x="130" y="58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1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4" name="Freeform 116"/>
              <p:cNvSpPr>
                <a:spLocks/>
              </p:cNvSpPr>
              <p:nvPr/>
            </p:nvSpPr>
            <p:spPr bwMode="ltGray">
              <a:xfrm>
                <a:off x="1164" y="2456"/>
                <a:ext cx="102" cy="17"/>
              </a:xfrm>
              <a:custGeom>
                <a:avLst/>
                <a:gdLst>
                  <a:gd name="T0" fmla="*/ 6 w 102"/>
                  <a:gd name="T1" fmla="*/ 8 h 17"/>
                  <a:gd name="T2" fmla="*/ 5 w 102"/>
                  <a:gd name="T3" fmla="*/ 16 h 17"/>
                  <a:gd name="T4" fmla="*/ 101 w 102"/>
                  <a:gd name="T5" fmla="*/ 16 h 17"/>
                  <a:gd name="T6" fmla="*/ 101 w 102"/>
                  <a:gd name="T7" fmla="*/ 0 h 17"/>
                  <a:gd name="T8" fmla="*/ 5 w 102"/>
                  <a:gd name="T9" fmla="*/ 0 h 17"/>
                  <a:gd name="T10" fmla="*/ 3 w 102"/>
                  <a:gd name="T11" fmla="*/ 16 h 17"/>
                  <a:gd name="T12" fmla="*/ 5 w 102"/>
                  <a:gd name="T13" fmla="*/ 0 h 17"/>
                  <a:gd name="T14" fmla="*/ 0 w 102"/>
                  <a:gd name="T15" fmla="*/ 0 h 17"/>
                  <a:gd name="T16" fmla="*/ 3 w 102"/>
                  <a:gd name="T17" fmla="*/ 16 h 17"/>
                  <a:gd name="T18" fmla="*/ 6 w 102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2" h="17">
                    <a:moveTo>
                      <a:pt x="6" y="8"/>
                    </a:moveTo>
                    <a:lnTo>
                      <a:pt x="5" y="16"/>
                    </a:lnTo>
                    <a:lnTo>
                      <a:pt x="101" y="16"/>
                    </a:lnTo>
                    <a:lnTo>
                      <a:pt x="101" y="0"/>
                    </a:lnTo>
                    <a:lnTo>
                      <a:pt x="5" y="0"/>
                    </a:lnTo>
                    <a:lnTo>
                      <a:pt x="3" y="16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3" y="16"/>
                    </a:lnTo>
                    <a:lnTo>
                      <a:pt x="6" y="8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5" name="Freeform 117"/>
              <p:cNvSpPr>
                <a:spLocks/>
              </p:cNvSpPr>
              <p:nvPr/>
            </p:nvSpPr>
            <p:spPr bwMode="ltGray">
              <a:xfrm>
                <a:off x="1317" y="2551"/>
                <a:ext cx="30" cy="17"/>
              </a:xfrm>
              <a:custGeom>
                <a:avLst/>
                <a:gdLst>
                  <a:gd name="T0" fmla="*/ 0 w 30"/>
                  <a:gd name="T1" fmla="*/ 16 h 17"/>
                  <a:gd name="T2" fmla="*/ 0 w 30"/>
                  <a:gd name="T3" fmla="*/ 0 h 17"/>
                  <a:gd name="T4" fmla="*/ 29 w 30"/>
                  <a:gd name="T5" fmla="*/ 0 h 17"/>
                  <a:gd name="T6" fmla="*/ 29 w 30"/>
                  <a:gd name="T7" fmla="*/ 16 h 17"/>
                  <a:gd name="T8" fmla="*/ 0 w 30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7">
                    <a:moveTo>
                      <a:pt x="0" y="16"/>
                    </a:moveTo>
                    <a:lnTo>
                      <a:pt x="0" y="0"/>
                    </a:lnTo>
                    <a:lnTo>
                      <a:pt x="29" y="0"/>
                    </a:lnTo>
                    <a:lnTo>
                      <a:pt x="29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6" name="Freeform 118"/>
              <p:cNvSpPr>
                <a:spLocks/>
              </p:cNvSpPr>
              <p:nvPr/>
            </p:nvSpPr>
            <p:spPr bwMode="ltGray">
              <a:xfrm>
                <a:off x="1316" y="2551"/>
                <a:ext cx="21" cy="17"/>
              </a:xfrm>
              <a:custGeom>
                <a:avLst/>
                <a:gdLst>
                  <a:gd name="T0" fmla="*/ 10 w 21"/>
                  <a:gd name="T1" fmla="*/ 0 h 17"/>
                  <a:gd name="T2" fmla="*/ 0 w 21"/>
                  <a:gd name="T3" fmla="*/ 0 h 17"/>
                  <a:gd name="T4" fmla="*/ 0 w 21"/>
                  <a:gd name="T5" fmla="*/ 16 h 17"/>
                  <a:gd name="T6" fmla="*/ 20 w 21"/>
                  <a:gd name="T7" fmla="*/ 16 h 17"/>
                  <a:gd name="T8" fmla="*/ 20 w 21"/>
                  <a:gd name="T9" fmla="*/ 0 h 17"/>
                  <a:gd name="T10" fmla="*/ 10 w 21"/>
                  <a:gd name="T11" fmla="*/ 2 h 17"/>
                  <a:gd name="T12" fmla="*/ 10 w 21"/>
                  <a:gd name="T13" fmla="*/ 0 h 17"/>
                  <a:gd name="T14" fmla="*/ 0 w 21"/>
                  <a:gd name="T15" fmla="*/ 0 h 17"/>
                  <a:gd name="T16" fmla="*/ 0 w 21"/>
                  <a:gd name="T17" fmla="*/ 0 h 17"/>
                  <a:gd name="T18" fmla="*/ 10 w 21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10" y="0"/>
                    </a:moveTo>
                    <a:lnTo>
                      <a:pt x="0" y="0"/>
                    </a:lnTo>
                    <a:lnTo>
                      <a:pt x="0" y="16"/>
                    </a:lnTo>
                    <a:lnTo>
                      <a:pt x="20" y="16"/>
                    </a:lnTo>
                    <a:lnTo>
                      <a:pt x="20" y="0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7" name="Freeform 119"/>
              <p:cNvSpPr>
                <a:spLocks/>
              </p:cNvSpPr>
              <p:nvPr/>
            </p:nvSpPr>
            <p:spPr bwMode="ltGray">
              <a:xfrm>
                <a:off x="1317" y="2551"/>
                <a:ext cx="31" cy="17"/>
              </a:xfrm>
              <a:custGeom>
                <a:avLst/>
                <a:gdLst>
                  <a:gd name="T0" fmla="*/ 30 w 31"/>
                  <a:gd name="T1" fmla="*/ 0 h 17"/>
                  <a:gd name="T2" fmla="*/ 28 w 31"/>
                  <a:gd name="T3" fmla="*/ 0 h 17"/>
                  <a:gd name="T4" fmla="*/ 0 w 31"/>
                  <a:gd name="T5" fmla="*/ 0 h 17"/>
                  <a:gd name="T6" fmla="*/ 0 w 31"/>
                  <a:gd name="T7" fmla="*/ 16 h 17"/>
                  <a:gd name="T8" fmla="*/ 28 w 31"/>
                  <a:gd name="T9" fmla="*/ 16 h 17"/>
                  <a:gd name="T10" fmla="*/ 27 w 31"/>
                  <a:gd name="T11" fmla="*/ 0 h 17"/>
                  <a:gd name="T12" fmla="*/ 30 w 31"/>
                  <a:gd name="T13" fmla="*/ 0 h 17"/>
                  <a:gd name="T14" fmla="*/ 30 w 31"/>
                  <a:gd name="T15" fmla="*/ 0 h 17"/>
                  <a:gd name="T16" fmla="*/ 28 w 31"/>
                  <a:gd name="T17" fmla="*/ 0 h 17"/>
                  <a:gd name="T18" fmla="*/ 30 w 31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17">
                    <a:moveTo>
                      <a:pt x="30" y="0"/>
                    </a:moveTo>
                    <a:lnTo>
                      <a:pt x="28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28" y="16"/>
                    </a:lnTo>
                    <a:lnTo>
                      <a:pt x="27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30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8" name="Freeform 120"/>
              <p:cNvSpPr>
                <a:spLocks/>
              </p:cNvSpPr>
              <p:nvPr/>
            </p:nvSpPr>
            <p:spPr bwMode="ltGray">
              <a:xfrm>
                <a:off x="1345" y="2551"/>
                <a:ext cx="21" cy="17"/>
              </a:xfrm>
              <a:custGeom>
                <a:avLst/>
                <a:gdLst>
                  <a:gd name="T0" fmla="*/ 10 w 21"/>
                  <a:gd name="T1" fmla="*/ 16 h 17"/>
                  <a:gd name="T2" fmla="*/ 20 w 21"/>
                  <a:gd name="T3" fmla="*/ 15 h 17"/>
                  <a:gd name="T4" fmla="*/ 20 w 21"/>
                  <a:gd name="T5" fmla="*/ 0 h 17"/>
                  <a:gd name="T6" fmla="*/ 0 w 21"/>
                  <a:gd name="T7" fmla="*/ 0 h 17"/>
                  <a:gd name="T8" fmla="*/ 0 w 21"/>
                  <a:gd name="T9" fmla="*/ 15 h 17"/>
                  <a:gd name="T10" fmla="*/ 10 w 21"/>
                  <a:gd name="T11" fmla="*/ 14 h 17"/>
                  <a:gd name="T12" fmla="*/ 10 w 21"/>
                  <a:gd name="T13" fmla="*/ 16 h 17"/>
                  <a:gd name="T14" fmla="*/ 20 w 21"/>
                  <a:gd name="T15" fmla="*/ 16 h 17"/>
                  <a:gd name="T16" fmla="*/ 20 w 21"/>
                  <a:gd name="T17" fmla="*/ 15 h 17"/>
                  <a:gd name="T18" fmla="*/ 10 w 21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10" y="16"/>
                    </a:moveTo>
                    <a:lnTo>
                      <a:pt x="20" y="15"/>
                    </a:lnTo>
                    <a:lnTo>
                      <a:pt x="20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0" y="14"/>
                    </a:lnTo>
                    <a:lnTo>
                      <a:pt x="10" y="16"/>
                    </a:lnTo>
                    <a:lnTo>
                      <a:pt x="20" y="16"/>
                    </a:lnTo>
                    <a:lnTo>
                      <a:pt x="20" y="15"/>
                    </a:lnTo>
                    <a:lnTo>
                      <a:pt x="10" y="16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9" name="Freeform 121"/>
              <p:cNvSpPr>
                <a:spLocks/>
              </p:cNvSpPr>
              <p:nvPr/>
            </p:nvSpPr>
            <p:spPr bwMode="ltGray">
              <a:xfrm>
                <a:off x="1316" y="2563"/>
                <a:ext cx="31" cy="17"/>
              </a:xfrm>
              <a:custGeom>
                <a:avLst/>
                <a:gdLst>
                  <a:gd name="T0" fmla="*/ 0 w 31"/>
                  <a:gd name="T1" fmla="*/ 8 h 17"/>
                  <a:gd name="T2" fmla="*/ 1 w 31"/>
                  <a:gd name="T3" fmla="*/ 16 h 17"/>
                  <a:gd name="T4" fmla="*/ 30 w 31"/>
                  <a:gd name="T5" fmla="*/ 16 h 17"/>
                  <a:gd name="T6" fmla="*/ 30 w 31"/>
                  <a:gd name="T7" fmla="*/ 0 h 17"/>
                  <a:gd name="T8" fmla="*/ 1 w 31"/>
                  <a:gd name="T9" fmla="*/ 0 h 17"/>
                  <a:gd name="T10" fmla="*/ 2 w 31"/>
                  <a:gd name="T11" fmla="*/ 8 h 17"/>
                  <a:gd name="T12" fmla="*/ 0 w 31"/>
                  <a:gd name="T13" fmla="*/ 8 h 17"/>
                  <a:gd name="T14" fmla="*/ 0 w 31"/>
                  <a:gd name="T15" fmla="*/ 16 h 17"/>
                  <a:gd name="T16" fmla="*/ 1 w 31"/>
                  <a:gd name="T17" fmla="*/ 16 h 17"/>
                  <a:gd name="T18" fmla="*/ 0 w 31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17">
                    <a:moveTo>
                      <a:pt x="0" y="8"/>
                    </a:moveTo>
                    <a:lnTo>
                      <a:pt x="1" y="16"/>
                    </a:lnTo>
                    <a:lnTo>
                      <a:pt x="30" y="16"/>
                    </a:lnTo>
                    <a:lnTo>
                      <a:pt x="30" y="0"/>
                    </a:lnTo>
                    <a:lnTo>
                      <a:pt x="1" y="0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1" y="16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0" name="Freeform 122"/>
              <p:cNvSpPr>
                <a:spLocks/>
              </p:cNvSpPr>
              <p:nvPr/>
            </p:nvSpPr>
            <p:spPr bwMode="ltGray">
              <a:xfrm>
                <a:off x="1568" y="2515"/>
                <a:ext cx="128" cy="159"/>
              </a:xfrm>
              <a:custGeom>
                <a:avLst/>
                <a:gdLst>
                  <a:gd name="T0" fmla="*/ 0 w 128"/>
                  <a:gd name="T1" fmla="*/ 0 h 159"/>
                  <a:gd name="T2" fmla="*/ 127 w 128"/>
                  <a:gd name="T3" fmla="*/ 0 h 159"/>
                  <a:gd name="T4" fmla="*/ 127 w 128"/>
                  <a:gd name="T5" fmla="*/ 158 h 159"/>
                  <a:gd name="T6" fmla="*/ 0 w 128"/>
                  <a:gd name="T7" fmla="*/ 158 h 159"/>
                  <a:gd name="T8" fmla="*/ 0 w 128"/>
                  <a:gd name="T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159">
                    <a:moveTo>
                      <a:pt x="0" y="0"/>
                    </a:moveTo>
                    <a:lnTo>
                      <a:pt x="127" y="0"/>
                    </a:lnTo>
                    <a:lnTo>
                      <a:pt x="127" y="158"/>
                    </a:lnTo>
                    <a:lnTo>
                      <a:pt x="0" y="15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5E5E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1" name="Freeform 123"/>
              <p:cNvSpPr>
                <a:spLocks/>
              </p:cNvSpPr>
              <p:nvPr/>
            </p:nvSpPr>
            <p:spPr bwMode="ltGray">
              <a:xfrm>
                <a:off x="1568" y="2515"/>
                <a:ext cx="130" cy="17"/>
              </a:xfrm>
              <a:custGeom>
                <a:avLst/>
                <a:gdLst>
                  <a:gd name="T0" fmla="*/ 129 w 130"/>
                  <a:gd name="T1" fmla="*/ 8 h 17"/>
                  <a:gd name="T2" fmla="*/ 127 w 130"/>
                  <a:gd name="T3" fmla="*/ 0 h 17"/>
                  <a:gd name="T4" fmla="*/ 0 w 130"/>
                  <a:gd name="T5" fmla="*/ 0 h 17"/>
                  <a:gd name="T6" fmla="*/ 0 w 130"/>
                  <a:gd name="T7" fmla="*/ 16 h 17"/>
                  <a:gd name="T8" fmla="*/ 127 w 130"/>
                  <a:gd name="T9" fmla="*/ 16 h 17"/>
                  <a:gd name="T10" fmla="*/ 126 w 130"/>
                  <a:gd name="T11" fmla="*/ 8 h 17"/>
                  <a:gd name="T12" fmla="*/ 129 w 130"/>
                  <a:gd name="T13" fmla="*/ 8 h 17"/>
                  <a:gd name="T14" fmla="*/ 129 w 130"/>
                  <a:gd name="T15" fmla="*/ 0 h 17"/>
                  <a:gd name="T16" fmla="*/ 127 w 130"/>
                  <a:gd name="T17" fmla="*/ 0 h 17"/>
                  <a:gd name="T18" fmla="*/ 129 w 130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0" h="17">
                    <a:moveTo>
                      <a:pt x="129" y="8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27" y="16"/>
                    </a:lnTo>
                    <a:lnTo>
                      <a:pt x="126" y="8"/>
                    </a:lnTo>
                    <a:lnTo>
                      <a:pt x="129" y="8"/>
                    </a:lnTo>
                    <a:lnTo>
                      <a:pt x="129" y="0"/>
                    </a:lnTo>
                    <a:lnTo>
                      <a:pt x="127" y="0"/>
                    </a:lnTo>
                    <a:lnTo>
                      <a:pt x="129" y="8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2" name="Freeform 124"/>
              <p:cNvSpPr>
                <a:spLocks/>
              </p:cNvSpPr>
              <p:nvPr/>
            </p:nvSpPr>
            <p:spPr bwMode="ltGray">
              <a:xfrm>
                <a:off x="1695" y="2515"/>
                <a:ext cx="20" cy="159"/>
              </a:xfrm>
              <a:custGeom>
                <a:avLst/>
                <a:gdLst>
                  <a:gd name="T0" fmla="*/ 9 w 20"/>
                  <a:gd name="T1" fmla="*/ 158 h 159"/>
                  <a:gd name="T2" fmla="*/ 19 w 20"/>
                  <a:gd name="T3" fmla="*/ 157 h 159"/>
                  <a:gd name="T4" fmla="*/ 19 w 20"/>
                  <a:gd name="T5" fmla="*/ 0 h 159"/>
                  <a:gd name="T6" fmla="*/ 0 w 20"/>
                  <a:gd name="T7" fmla="*/ 0 h 159"/>
                  <a:gd name="T8" fmla="*/ 0 w 20"/>
                  <a:gd name="T9" fmla="*/ 157 h 159"/>
                  <a:gd name="T10" fmla="*/ 9 w 20"/>
                  <a:gd name="T11" fmla="*/ 156 h 159"/>
                  <a:gd name="T12" fmla="*/ 9 w 20"/>
                  <a:gd name="T13" fmla="*/ 158 h 159"/>
                  <a:gd name="T14" fmla="*/ 19 w 20"/>
                  <a:gd name="T15" fmla="*/ 158 h 159"/>
                  <a:gd name="T16" fmla="*/ 19 w 20"/>
                  <a:gd name="T17" fmla="*/ 157 h 159"/>
                  <a:gd name="T18" fmla="*/ 9 w 20"/>
                  <a:gd name="T19" fmla="*/ 158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59">
                    <a:moveTo>
                      <a:pt x="9" y="158"/>
                    </a:moveTo>
                    <a:lnTo>
                      <a:pt x="19" y="157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0" y="157"/>
                    </a:lnTo>
                    <a:lnTo>
                      <a:pt x="9" y="156"/>
                    </a:lnTo>
                    <a:lnTo>
                      <a:pt x="9" y="158"/>
                    </a:lnTo>
                    <a:lnTo>
                      <a:pt x="19" y="158"/>
                    </a:lnTo>
                    <a:lnTo>
                      <a:pt x="19" y="157"/>
                    </a:lnTo>
                    <a:lnTo>
                      <a:pt x="9" y="158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3" name="Freeform 125"/>
              <p:cNvSpPr>
                <a:spLocks/>
              </p:cNvSpPr>
              <p:nvPr/>
            </p:nvSpPr>
            <p:spPr bwMode="ltGray">
              <a:xfrm>
                <a:off x="1567" y="2672"/>
                <a:ext cx="129" cy="17"/>
              </a:xfrm>
              <a:custGeom>
                <a:avLst/>
                <a:gdLst>
                  <a:gd name="T0" fmla="*/ 0 w 129"/>
                  <a:gd name="T1" fmla="*/ 8 h 17"/>
                  <a:gd name="T2" fmla="*/ 1 w 129"/>
                  <a:gd name="T3" fmla="*/ 16 h 17"/>
                  <a:gd name="T4" fmla="*/ 128 w 129"/>
                  <a:gd name="T5" fmla="*/ 16 h 17"/>
                  <a:gd name="T6" fmla="*/ 128 w 129"/>
                  <a:gd name="T7" fmla="*/ 0 h 17"/>
                  <a:gd name="T8" fmla="*/ 1 w 129"/>
                  <a:gd name="T9" fmla="*/ 0 h 17"/>
                  <a:gd name="T10" fmla="*/ 3 w 129"/>
                  <a:gd name="T11" fmla="*/ 8 h 17"/>
                  <a:gd name="T12" fmla="*/ 0 w 129"/>
                  <a:gd name="T13" fmla="*/ 8 h 17"/>
                  <a:gd name="T14" fmla="*/ 0 w 129"/>
                  <a:gd name="T15" fmla="*/ 16 h 17"/>
                  <a:gd name="T16" fmla="*/ 1 w 129"/>
                  <a:gd name="T17" fmla="*/ 16 h 17"/>
                  <a:gd name="T18" fmla="*/ 0 w 129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9" h="17">
                    <a:moveTo>
                      <a:pt x="0" y="8"/>
                    </a:moveTo>
                    <a:lnTo>
                      <a:pt x="1" y="16"/>
                    </a:lnTo>
                    <a:lnTo>
                      <a:pt x="128" y="16"/>
                    </a:lnTo>
                    <a:lnTo>
                      <a:pt x="128" y="0"/>
                    </a:lnTo>
                    <a:lnTo>
                      <a:pt x="1" y="0"/>
                    </a:lnTo>
                    <a:lnTo>
                      <a:pt x="3" y="8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1" y="16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4" name="Freeform 126"/>
              <p:cNvSpPr>
                <a:spLocks/>
              </p:cNvSpPr>
              <p:nvPr/>
            </p:nvSpPr>
            <p:spPr bwMode="ltGray">
              <a:xfrm>
                <a:off x="1567" y="2515"/>
                <a:ext cx="21" cy="159"/>
              </a:xfrm>
              <a:custGeom>
                <a:avLst/>
                <a:gdLst>
                  <a:gd name="T0" fmla="*/ 6 w 21"/>
                  <a:gd name="T1" fmla="*/ 0 h 159"/>
                  <a:gd name="T2" fmla="*/ 0 w 21"/>
                  <a:gd name="T3" fmla="*/ 0 h 159"/>
                  <a:gd name="T4" fmla="*/ 0 w 21"/>
                  <a:gd name="T5" fmla="*/ 158 h 159"/>
                  <a:gd name="T6" fmla="*/ 20 w 21"/>
                  <a:gd name="T7" fmla="*/ 158 h 159"/>
                  <a:gd name="T8" fmla="*/ 20 w 21"/>
                  <a:gd name="T9" fmla="*/ 0 h 159"/>
                  <a:gd name="T10" fmla="*/ 6 w 21"/>
                  <a:gd name="T11" fmla="*/ 1 h 159"/>
                  <a:gd name="T12" fmla="*/ 6 w 21"/>
                  <a:gd name="T13" fmla="*/ 0 h 159"/>
                  <a:gd name="T14" fmla="*/ 0 w 21"/>
                  <a:gd name="T15" fmla="*/ 0 h 159"/>
                  <a:gd name="T16" fmla="*/ 0 w 21"/>
                  <a:gd name="T17" fmla="*/ 0 h 159"/>
                  <a:gd name="T18" fmla="*/ 6 w 21"/>
                  <a:gd name="T1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59">
                    <a:moveTo>
                      <a:pt x="6" y="0"/>
                    </a:moveTo>
                    <a:lnTo>
                      <a:pt x="0" y="0"/>
                    </a:lnTo>
                    <a:lnTo>
                      <a:pt x="0" y="158"/>
                    </a:lnTo>
                    <a:lnTo>
                      <a:pt x="20" y="158"/>
                    </a:lnTo>
                    <a:lnTo>
                      <a:pt x="20" y="0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5" name="Freeform 127"/>
              <p:cNvSpPr>
                <a:spLocks/>
              </p:cNvSpPr>
              <p:nvPr/>
            </p:nvSpPr>
            <p:spPr bwMode="ltGray">
              <a:xfrm>
                <a:off x="1464" y="2480"/>
                <a:ext cx="105" cy="194"/>
              </a:xfrm>
              <a:custGeom>
                <a:avLst/>
                <a:gdLst>
                  <a:gd name="T0" fmla="*/ 0 w 105"/>
                  <a:gd name="T1" fmla="*/ 0 h 194"/>
                  <a:gd name="T2" fmla="*/ 104 w 105"/>
                  <a:gd name="T3" fmla="*/ 35 h 194"/>
                  <a:gd name="T4" fmla="*/ 104 w 105"/>
                  <a:gd name="T5" fmla="*/ 193 h 194"/>
                  <a:gd name="T6" fmla="*/ 0 w 105"/>
                  <a:gd name="T7" fmla="*/ 144 h 194"/>
                  <a:gd name="T8" fmla="*/ 0 w 105"/>
                  <a:gd name="T9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94">
                    <a:moveTo>
                      <a:pt x="0" y="0"/>
                    </a:moveTo>
                    <a:lnTo>
                      <a:pt x="104" y="35"/>
                    </a:lnTo>
                    <a:lnTo>
                      <a:pt x="104" y="193"/>
                    </a:lnTo>
                    <a:lnTo>
                      <a:pt x="0" y="14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72727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6" name="Freeform 128"/>
              <p:cNvSpPr>
                <a:spLocks/>
              </p:cNvSpPr>
              <p:nvPr/>
            </p:nvSpPr>
            <p:spPr bwMode="ltGray">
              <a:xfrm>
                <a:off x="1464" y="2479"/>
                <a:ext cx="107" cy="38"/>
              </a:xfrm>
              <a:custGeom>
                <a:avLst/>
                <a:gdLst>
                  <a:gd name="T0" fmla="*/ 106 w 107"/>
                  <a:gd name="T1" fmla="*/ 36 h 38"/>
                  <a:gd name="T2" fmla="*/ 104 w 107"/>
                  <a:gd name="T3" fmla="*/ 35 h 38"/>
                  <a:gd name="T4" fmla="*/ 1 w 107"/>
                  <a:gd name="T5" fmla="*/ 0 h 38"/>
                  <a:gd name="T6" fmla="*/ 0 w 107"/>
                  <a:gd name="T7" fmla="*/ 1 h 38"/>
                  <a:gd name="T8" fmla="*/ 103 w 107"/>
                  <a:gd name="T9" fmla="*/ 37 h 38"/>
                  <a:gd name="T10" fmla="*/ 102 w 107"/>
                  <a:gd name="T11" fmla="*/ 36 h 38"/>
                  <a:gd name="T12" fmla="*/ 106 w 107"/>
                  <a:gd name="T13" fmla="*/ 36 h 38"/>
                  <a:gd name="T14" fmla="*/ 106 w 107"/>
                  <a:gd name="T15" fmla="*/ 35 h 38"/>
                  <a:gd name="T16" fmla="*/ 104 w 107"/>
                  <a:gd name="T17" fmla="*/ 35 h 38"/>
                  <a:gd name="T18" fmla="*/ 106 w 107"/>
                  <a:gd name="T19" fmla="*/ 3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" h="38">
                    <a:moveTo>
                      <a:pt x="106" y="36"/>
                    </a:moveTo>
                    <a:lnTo>
                      <a:pt x="104" y="35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103" y="37"/>
                    </a:lnTo>
                    <a:lnTo>
                      <a:pt x="102" y="36"/>
                    </a:lnTo>
                    <a:lnTo>
                      <a:pt x="106" y="36"/>
                    </a:lnTo>
                    <a:lnTo>
                      <a:pt x="106" y="35"/>
                    </a:lnTo>
                    <a:lnTo>
                      <a:pt x="104" y="35"/>
                    </a:lnTo>
                    <a:lnTo>
                      <a:pt x="106" y="36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7" name="Freeform 129"/>
              <p:cNvSpPr>
                <a:spLocks/>
              </p:cNvSpPr>
              <p:nvPr/>
            </p:nvSpPr>
            <p:spPr bwMode="ltGray">
              <a:xfrm>
                <a:off x="1567" y="2515"/>
                <a:ext cx="21" cy="160"/>
              </a:xfrm>
              <a:custGeom>
                <a:avLst/>
                <a:gdLst>
                  <a:gd name="T0" fmla="*/ 6 w 21"/>
                  <a:gd name="T1" fmla="*/ 158 h 160"/>
                  <a:gd name="T2" fmla="*/ 20 w 21"/>
                  <a:gd name="T3" fmla="*/ 157 h 160"/>
                  <a:gd name="T4" fmla="*/ 20 w 21"/>
                  <a:gd name="T5" fmla="*/ 0 h 160"/>
                  <a:gd name="T6" fmla="*/ 0 w 21"/>
                  <a:gd name="T7" fmla="*/ 0 h 160"/>
                  <a:gd name="T8" fmla="*/ 0 w 21"/>
                  <a:gd name="T9" fmla="*/ 157 h 160"/>
                  <a:gd name="T10" fmla="*/ 13 w 21"/>
                  <a:gd name="T11" fmla="*/ 156 h 160"/>
                  <a:gd name="T12" fmla="*/ 6 w 21"/>
                  <a:gd name="T13" fmla="*/ 158 h 160"/>
                  <a:gd name="T14" fmla="*/ 20 w 21"/>
                  <a:gd name="T15" fmla="*/ 159 h 160"/>
                  <a:gd name="T16" fmla="*/ 20 w 21"/>
                  <a:gd name="T17" fmla="*/ 157 h 160"/>
                  <a:gd name="T18" fmla="*/ 6 w 21"/>
                  <a:gd name="T19" fmla="*/ 158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60">
                    <a:moveTo>
                      <a:pt x="6" y="158"/>
                    </a:moveTo>
                    <a:lnTo>
                      <a:pt x="20" y="157"/>
                    </a:lnTo>
                    <a:lnTo>
                      <a:pt x="20" y="0"/>
                    </a:lnTo>
                    <a:lnTo>
                      <a:pt x="0" y="0"/>
                    </a:lnTo>
                    <a:lnTo>
                      <a:pt x="0" y="157"/>
                    </a:lnTo>
                    <a:lnTo>
                      <a:pt x="13" y="156"/>
                    </a:lnTo>
                    <a:lnTo>
                      <a:pt x="6" y="158"/>
                    </a:lnTo>
                    <a:lnTo>
                      <a:pt x="20" y="159"/>
                    </a:lnTo>
                    <a:lnTo>
                      <a:pt x="20" y="157"/>
                    </a:lnTo>
                    <a:lnTo>
                      <a:pt x="6" y="158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8" name="Freeform 130"/>
              <p:cNvSpPr>
                <a:spLocks/>
              </p:cNvSpPr>
              <p:nvPr/>
            </p:nvSpPr>
            <p:spPr bwMode="ltGray">
              <a:xfrm>
                <a:off x="1462" y="2623"/>
                <a:ext cx="109" cy="51"/>
              </a:xfrm>
              <a:custGeom>
                <a:avLst/>
                <a:gdLst>
                  <a:gd name="T0" fmla="*/ 0 w 109"/>
                  <a:gd name="T1" fmla="*/ 0 h 51"/>
                  <a:gd name="T2" fmla="*/ 1 w 109"/>
                  <a:gd name="T3" fmla="*/ 1 h 51"/>
                  <a:gd name="T4" fmla="*/ 106 w 109"/>
                  <a:gd name="T5" fmla="*/ 50 h 51"/>
                  <a:gd name="T6" fmla="*/ 108 w 109"/>
                  <a:gd name="T7" fmla="*/ 48 h 51"/>
                  <a:gd name="T8" fmla="*/ 2 w 109"/>
                  <a:gd name="T9" fmla="*/ 0 h 51"/>
                  <a:gd name="T10" fmla="*/ 2 w 109"/>
                  <a:gd name="T11" fmla="*/ 0 h 51"/>
                  <a:gd name="T12" fmla="*/ 0 w 109"/>
                  <a:gd name="T13" fmla="*/ 0 h 51"/>
                  <a:gd name="T14" fmla="*/ 0 w 109"/>
                  <a:gd name="T15" fmla="*/ 0 h 51"/>
                  <a:gd name="T16" fmla="*/ 1 w 109"/>
                  <a:gd name="T17" fmla="*/ 1 h 51"/>
                  <a:gd name="T18" fmla="*/ 0 w 109"/>
                  <a:gd name="T1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51">
                    <a:moveTo>
                      <a:pt x="0" y="0"/>
                    </a:moveTo>
                    <a:lnTo>
                      <a:pt x="1" y="1"/>
                    </a:lnTo>
                    <a:lnTo>
                      <a:pt x="106" y="50"/>
                    </a:lnTo>
                    <a:lnTo>
                      <a:pt x="108" y="48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9" name="Freeform 131"/>
              <p:cNvSpPr>
                <a:spLocks/>
              </p:cNvSpPr>
              <p:nvPr/>
            </p:nvSpPr>
            <p:spPr bwMode="ltGray">
              <a:xfrm>
                <a:off x="1462" y="2478"/>
                <a:ext cx="22" cy="147"/>
              </a:xfrm>
              <a:custGeom>
                <a:avLst/>
                <a:gdLst>
                  <a:gd name="T0" fmla="*/ 21 w 22"/>
                  <a:gd name="T1" fmla="*/ 0 h 147"/>
                  <a:gd name="T2" fmla="*/ 0 w 22"/>
                  <a:gd name="T3" fmla="*/ 1 h 147"/>
                  <a:gd name="T4" fmla="*/ 0 w 22"/>
                  <a:gd name="T5" fmla="*/ 146 h 147"/>
                  <a:gd name="T6" fmla="*/ 21 w 22"/>
                  <a:gd name="T7" fmla="*/ 146 h 147"/>
                  <a:gd name="T8" fmla="*/ 21 w 22"/>
                  <a:gd name="T9" fmla="*/ 1 h 147"/>
                  <a:gd name="T10" fmla="*/ 10 w 22"/>
                  <a:gd name="T11" fmla="*/ 2 h 147"/>
                  <a:gd name="T12" fmla="*/ 21 w 22"/>
                  <a:gd name="T13" fmla="*/ 0 h 147"/>
                  <a:gd name="T14" fmla="*/ 0 w 22"/>
                  <a:gd name="T15" fmla="*/ 0 h 147"/>
                  <a:gd name="T16" fmla="*/ 0 w 22"/>
                  <a:gd name="T17" fmla="*/ 1 h 147"/>
                  <a:gd name="T18" fmla="*/ 21 w 22"/>
                  <a:gd name="T19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47">
                    <a:moveTo>
                      <a:pt x="21" y="0"/>
                    </a:moveTo>
                    <a:lnTo>
                      <a:pt x="0" y="1"/>
                    </a:lnTo>
                    <a:lnTo>
                      <a:pt x="0" y="146"/>
                    </a:lnTo>
                    <a:lnTo>
                      <a:pt x="21" y="146"/>
                    </a:lnTo>
                    <a:lnTo>
                      <a:pt x="21" y="1"/>
                    </a:lnTo>
                    <a:lnTo>
                      <a:pt x="10" y="2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21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10" name="Freeform 132"/>
              <p:cNvSpPr>
                <a:spLocks/>
              </p:cNvSpPr>
              <p:nvPr/>
            </p:nvSpPr>
            <p:spPr bwMode="ltGray">
              <a:xfrm>
                <a:off x="1620" y="2551"/>
                <a:ext cx="38" cy="17"/>
              </a:xfrm>
              <a:custGeom>
                <a:avLst/>
                <a:gdLst>
                  <a:gd name="T0" fmla="*/ 0 w 38"/>
                  <a:gd name="T1" fmla="*/ 16 h 17"/>
                  <a:gd name="T2" fmla="*/ 0 w 38"/>
                  <a:gd name="T3" fmla="*/ 0 h 17"/>
                  <a:gd name="T4" fmla="*/ 37 w 38"/>
                  <a:gd name="T5" fmla="*/ 0 h 17"/>
                  <a:gd name="T6" fmla="*/ 37 w 38"/>
                  <a:gd name="T7" fmla="*/ 16 h 17"/>
                  <a:gd name="T8" fmla="*/ 0 w 38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7">
                    <a:moveTo>
                      <a:pt x="0" y="16"/>
                    </a:moveTo>
                    <a:lnTo>
                      <a:pt x="0" y="0"/>
                    </a:lnTo>
                    <a:lnTo>
                      <a:pt x="37" y="0"/>
                    </a:lnTo>
                    <a:lnTo>
                      <a:pt x="37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11" name="Freeform 133"/>
              <p:cNvSpPr>
                <a:spLocks/>
              </p:cNvSpPr>
              <p:nvPr/>
            </p:nvSpPr>
            <p:spPr bwMode="ltGray">
              <a:xfrm>
                <a:off x="1619" y="2551"/>
                <a:ext cx="21" cy="17"/>
              </a:xfrm>
              <a:custGeom>
                <a:avLst/>
                <a:gdLst>
                  <a:gd name="T0" fmla="*/ 6 w 21"/>
                  <a:gd name="T1" fmla="*/ 0 h 17"/>
                  <a:gd name="T2" fmla="*/ 0 w 21"/>
                  <a:gd name="T3" fmla="*/ 0 h 17"/>
                  <a:gd name="T4" fmla="*/ 0 w 21"/>
                  <a:gd name="T5" fmla="*/ 16 h 17"/>
                  <a:gd name="T6" fmla="*/ 20 w 21"/>
                  <a:gd name="T7" fmla="*/ 16 h 17"/>
                  <a:gd name="T8" fmla="*/ 20 w 21"/>
                  <a:gd name="T9" fmla="*/ 0 h 17"/>
                  <a:gd name="T10" fmla="*/ 6 w 21"/>
                  <a:gd name="T11" fmla="*/ 2 h 17"/>
                  <a:gd name="T12" fmla="*/ 6 w 21"/>
                  <a:gd name="T13" fmla="*/ 0 h 17"/>
                  <a:gd name="T14" fmla="*/ 0 w 21"/>
                  <a:gd name="T15" fmla="*/ 0 h 17"/>
                  <a:gd name="T16" fmla="*/ 0 w 21"/>
                  <a:gd name="T17" fmla="*/ 0 h 17"/>
                  <a:gd name="T18" fmla="*/ 6 w 21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6" y="0"/>
                    </a:moveTo>
                    <a:lnTo>
                      <a:pt x="0" y="0"/>
                    </a:lnTo>
                    <a:lnTo>
                      <a:pt x="0" y="16"/>
                    </a:lnTo>
                    <a:lnTo>
                      <a:pt x="20" y="16"/>
                    </a:lnTo>
                    <a:lnTo>
                      <a:pt x="20" y="0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12" name="Freeform 134"/>
              <p:cNvSpPr>
                <a:spLocks/>
              </p:cNvSpPr>
              <p:nvPr/>
            </p:nvSpPr>
            <p:spPr bwMode="ltGray">
              <a:xfrm>
                <a:off x="1620" y="2551"/>
                <a:ext cx="40" cy="17"/>
              </a:xfrm>
              <a:custGeom>
                <a:avLst/>
                <a:gdLst>
                  <a:gd name="T0" fmla="*/ 39 w 40"/>
                  <a:gd name="T1" fmla="*/ 0 h 17"/>
                  <a:gd name="T2" fmla="*/ 37 w 40"/>
                  <a:gd name="T3" fmla="*/ 0 h 17"/>
                  <a:gd name="T4" fmla="*/ 0 w 40"/>
                  <a:gd name="T5" fmla="*/ 0 h 17"/>
                  <a:gd name="T6" fmla="*/ 0 w 40"/>
                  <a:gd name="T7" fmla="*/ 16 h 17"/>
                  <a:gd name="T8" fmla="*/ 37 w 40"/>
                  <a:gd name="T9" fmla="*/ 16 h 17"/>
                  <a:gd name="T10" fmla="*/ 36 w 40"/>
                  <a:gd name="T11" fmla="*/ 0 h 17"/>
                  <a:gd name="T12" fmla="*/ 39 w 40"/>
                  <a:gd name="T13" fmla="*/ 0 h 17"/>
                  <a:gd name="T14" fmla="*/ 39 w 40"/>
                  <a:gd name="T15" fmla="*/ 0 h 17"/>
                  <a:gd name="T16" fmla="*/ 37 w 40"/>
                  <a:gd name="T17" fmla="*/ 0 h 17"/>
                  <a:gd name="T18" fmla="*/ 39 w 40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17">
                    <a:moveTo>
                      <a:pt x="39" y="0"/>
                    </a:moveTo>
                    <a:lnTo>
                      <a:pt x="37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37" y="16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37" y="0"/>
                    </a:lnTo>
                    <a:lnTo>
                      <a:pt x="39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13" name="Freeform 135"/>
              <p:cNvSpPr>
                <a:spLocks/>
              </p:cNvSpPr>
              <p:nvPr/>
            </p:nvSpPr>
            <p:spPr bwMode="ltGray">
              <a:xfrm>
                <a:off x="1656" y="2551"/>
                <a:ext cx="21" cy="17"/>
              </a:xfrm>
              <a:custGeom>
                <a:avLst/>
                <a:gdLst>
                  <a:gd name="T0" fmla="*/ 10 w 21"/>
                  <a:gd name="T1" fmla="*/ 16 h 17"/>
                  <a:gd name="T2" fmla="*/ 20 w 21"/>
                  <a:gd name="T3" fmla="*/ 15 h 17"/>
                  <a:gd name="T4" fmla="*/ 20 w 21"/>
                  <a:gd name="T5" fmla="*/ 0 h 17"/>
                  <a:gd name="T6" fmla="*/ 0 w 21"/>
                  <a:gd name="T7" fmla="*/ 0 h 17"/>
                  <a:gd name="T8" fmla="*/ 0 w 21"/>
                  <a:gd name="T9" fmla="*/ 15 h 17"/>
                  <a:gd name="T10" fmla="*/ 10 w 21"/>
                  <a:gd name="T11" fmla="*/ 14 h 17"/>
                  <a:gd name="T12" fmla="*/ 10 w 21"/>
                  <a:gd name="T13" fmla="*/ 16 h 17"/>
                  <a:gd name="T14" fmla="*/ 20 w 21"/>
                  <a:gd name="T15" fmla="*/ 16 h 17"/>
                  <a:gd name="T16" fmla="*/ 20 w 21"/>
                  <a:gd name="T17" fmla="*/ 15 h 17"/>
                  <a:gd name="T18" fmla="*/ 10 w 21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10" y="16"/>
                    </a:moveTo>
                    <a:lnTo>
                      <a:pt x="20" y="15"/>
                    </a:lnTo>
                    <a:lnTo>
                      <a:pt x="20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0" y="14"/>
                    </a:lnTo>
                    <a:lnTo>
                      <a:pt x="10" y="16"/>
                    </a:lnTo>
                    <a:lnTo>
                      <a:pt x="20" y="16"/>
                    </a:lnTo>
                    <a:lnTo>
                      <a:pt x="20" y="15"/>
                    </a:lnTo>
                    <a:lnTo>
                      <a:pt x="10" y="16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14" name="Freeform 136"/>
              <p:cNvSpPr>
                <a:spLocks/>
              </p:cNvSpPr>
              <p:nvPr/>
            </p:nvSpPr>
            <p:spPr bwMode="ltGray">
              <a:xfrm>
                <a:off x="1619" y="2563"/>
                <a:ext cx="39" cy="17"/>
              </a:xfrm>
              <a:custGeom>
                <a:avLst/>
                <a:gdLst>
                  <a:gd name="T0" fmla="*/ 0 w 39"/>
                  <a:gd name="T1" fmla="*/ 8 h 17"/>
                  <a:gd name="T2" fmla="*/ 1 w 39"/>
                  <a:gd name="T3" fmla="*/ 16 h 17"/>
                  <a:gd name="T4" fmla="*/ 38 w 39"/>
                  <a:gd name="T5" fmla="*/ 16 h 17"/>
                  <a:gd name="T6" fmla="*/ 38 w 39"/>
                  <a:gd name="T7" fmla="*/ 0 h 17"/>
                  <a:gd name="T8" fmla="*/ 1 w 39"/>
                  <a:gd name="T9" fmla="*/ 0 h 17"/>
                  <a:gd name="T10" fmla="*/ 3 w 39"/>
                  <a:gd name="T11" fmla="*/ 8 h 17"/>
                  <a:gd name="T12" fmla="*/ 0 w 39"/>
                  <a:gd name="T13" fmla="*/ 8 h 17"/>
                  <a:gd name="T14" fmla="*/ 0 w 39"/>
                  <a:gd name="T15" fmla="*/ 16 h 17"/>
                  <a:gd name="T16" fmla="*/ 1 w 39"/>
                  <a:gd name="T17" fmla="*/ 16 h 17"/>
                  <a:gd name="T18" fmla="*/ 0 w 39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17">
                    <a:moveTo>
                      <a:pt x="0" y="8"/>
                    </a:moveTo>
                    <a:lnTo>
                      <a:pt x="1" y="16"/>
                    </a:lnTo>
                    <a:lnTo>
                      <a:pt x="38" y="16"/>
                    </a:lnTo>
                    <a:lnTo>
                      <a:pt x="38" y="0"/>
                    </a:lnTo>
                    <a:lnTo>
                      <a:pt x="1" y="0"/>
                    </a:lnTo>
                    <a:lnTo>
                      <a:pt x="3" y="8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1" y="16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15" name="Freeform 137"/>
              <p:cNvSpPr>
                <a:spLocks/>
              </p:cNvSpPr>
              <p:nvPr/>
            </p:nvSpPr>
            <p:spPr bwMode="ltGray">
              <a:xfrm>
                <a:off x="1150" y="2490"/>
                <a:ext cx="58" cy="122"/>
              </a:xfrm>
              <a:custGeom>
                <a:avLst/>
                <a:gdLst>
                  <a:gd name="T0" fmla="*/ 57 w 58"/>
                  <a:gd name="T1" fmla="*/ 0 h 122"/>
                  <a:gd name="T2" fmla="*/ 0 w 58"/>
                  <a:gd name="T3" fmla="*/ 0 h 122"/>
                  <a:gd name="T4" fmla="*/ 0 w 58"/>
                  <a:gd name="T5" fmla="*/ 121 h 122"/>
                  <a:gd name="T6" fmla="*/ 57 w 58"/>
                  <a:gd name="T7" fmla="*/ 121 h 122"/>
                  <a:gd name="T8" fmla="*/ 57 w 58"/>
                  <a:gd name="T9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22">
                    <a:moveTo>
                      <a:pt x="57" y="0"/>
                    </a:moveTo>
                    <a:lnTo>
                      <a:pt x="0" y="0"/>
                    </a:lnTo>
                    <a:lnTo>
                      <a:pt x="0" y="121"/>
                    </a:lnTo>
                    <a:lnTo>
                      <a:pt x="57" y="121"/>
                    </a:lnTo>
                    <a:lnTo>
                      <a:pt x="57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16" name="Freeform 138"/>
              <p:cNvSpPr>
                <a:spLocks/>
              </p:cNvSpPr>
              <p:nvPr/>
            </p:nvSpPr>
            <p:spPr bwMode="ltGray">
              <a:xfrm>
                <a:off x="1149" y="2489"/>
                <a:ext cx="59" cy="17"/>
              </a:xfrm>
              <a:custGeom>
                <a:avLst/>
                <a:gdLst>
                  <a:gd name="T0" fmla="*/ 1 w 59"/>
                  <a:gd name="T1" fmla="*/ 8 h 17"/>
                  <a:gd name="T2" fmla="*/ 1 w 59"/>
                  <a:gd name="T3" fmla="*/ 16 h 17"/>
                  <a:gd name="T4" fmla="*/ 58 w 59"/>
                  <a:gd name="T5" fmla="*/ 16 h 17"/>
                  <a:gd name="T6" fmla="*/ 58 w 59"/>
                  <a:gd name="T7" fmla="*/ 0 h 17"/>
                  <a:gd name="T8" fmla="*/ 1 w 59"/>
                  <a:gd name="T9" fmla="*/ 0 h 17"/>
                  <a:gd name="T10" fmla="*/ 0 w 59"/>
                  <a:gd name="T11" fmla="*/ 8 h 17"/>
                  <a:gd name="T12" fmla="*/ 1 w 59"/>
                  <a:gd name="T13" fmla="*/ 0 h 17"/>
                  <a:gd name="T14" fmla="*/ 0 w 59"/>
                  <a:gd name="T15" fmla="*/ 0 h 17"/>
                  <a:gd name="T16" fmla="*/ 0 w 59"/>
                  <a:gd name="T17" fmla="*/ 8 h 17"/>
                  <a:gd name="T18" fmla="*/ 1 w 59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17">
                    <a:moveTo>
                      <a:pt x="1" y="8"/>
                    </a:moveTo>
                    <a:lnTo>
                      <a:pt x="1" y="16"/>
                    </a:lnTo>
                    <a:lnTo>
                      <a:pt x="58" y="16"/>
                    </a:lnTo>
                    <a:lnTo>
                      <a:pt x="58" y="0"/>
                    </a:lnTo>
                    <a:lnTo>
                      <a:pt x="1" y="0"/>
                    </a:lnTo>
                    <a:lnTo>
                      <a:pt x="0" y="8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" y="8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17" name="Freeform 139"/>
              <p:cNvSpPr>
                <a:spLocks/>
              </p:cNvSpPr>
              <p:nvPr/>
            </p:nvSpPr>
            <p:spPr bwMode="ltGray">
              <a:xfrm>
                <a:off x="1149" y="2490"/>
                <a:ext cx="21" cy="123"/>
              </a:xfrm>
              <a:custGeom>
                <a:avLst/>
                <a:gdLst>
                  <a:gd name="T0" fmla="*/ 20 w 21"/>
                  <a:gd name="T1" fmla="*/ 120 h 123"/>
                  <a:gd name="T2" fmla="*/ 20 w 21"/>
                  <a:gd name="T3" fmla="*/ 121 h 123"/>
                  <a:gd name="T4" fmla="*/ 20 w 21"/>
                  <a:gd name="T5" fmla="*/ 0 h 123"/>
                  <a:gd name="T6" fmla="*/ 0 w 21"/>
                  <a:gd name="T7" fmla="*/ 0 h 123"/>
                  <a:gd name="T8" fmla="*/ 0 w 21"/>
                  <a:gd name="T9" fmla="*/ 121 h 123"/>
                  <a:gd name="T10" fmla="*/ 20 w 21"/>
                  <a:gd name="T11" fmla="*/ 122 h 123"/>
                  <a:gd name="T12" fmla="*/ 0 w 21"/>
                  <a:gd name="T13" fmla="*/ 121 h 123"/>
                  <a:gd name="T14" fmla="*/ 0 w 21"/>
                  <a:gd name="T15" fmla="*/ 122 h 123"/>
                  <a:gd name="T16" fmla="*/ 20 w 21"/>
                  <a:gd name="T17" fmla="*/ 122 h 123"/>
                  <a:gd name="T18" fmla="*/ 20 w 21"/>
                  <a:gd name="T19" fmla="*/ 12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23">
                    <a:moveTo>
                      <a:pt x="20" y="120"/>
                    </a:moveTo>
                    <a:lnTo>
                      <a:pt x="20" y="121"/>
                    </a:lnTo>
                    <a:lnTo>
                      <a:pt x="20" y="0"/>
                    </a:lnTo>
                    <a:lnTo>
                      <a:pt x="0" y="0"/>
                    </a:lnTo>
                    <a:lnTo>
                      <a:pt x="0" y="121"/>
                    </a:lnTo>
                    <a:lnTo>
                      <a:pt x="20" y="122"/>
                    </a:lnTo>
                    <a:lnTo>
                      <a:pt x="0" y="121"/>
                    </a:lnTo>
                    <a:lnTo>
                      <a:pt x="0" y="122"/>
                    </a:lnTo>
                    <a:lnTo>
                      <a:pt x="20" y="122"/>
                    </a:lnTo>
                    <a:lnTo>
                      <a:pt x="20" y="12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18" name="Freeform 140"/>
              <p:cNvSpPr>
                <a:spLocks/>
              </p:cNvSpPr>
              <p:nvPr/>
            </p:nvSpPr>
            <p:spPr bwMode="ltGray">
              <a:xfrm>
                <a:off x="1150" y="2610"/>
                <a:ext cx="59" cy="17"/>
              </a:xfrm>
              <a:custGeom>
                <a:avLst/>
                <a:gdLst>
                  <a:gd name="T0" fmla="*/ 56 w 59"/>
                  <a:gd name="T1" fmla="*/ 8 h 17"/>
                  <a:gd name="T2" fmla="*/ 56 w 59"/>
                  <a:gd name="T3" fmla="*/ 0 h 17"/>
                  <a:gd name="T4" fmla="*/ 0 w 59"/>
                  <a:gd name="T5" fmla="*/ 0 h 17"/>
                  <a:gd name="T6" fmla="*/ 0 w 59"/>
                  <a:gd name="T7" fmla="*/ 16 h 17"/>
                  <a:gd name="T8" fmla="*/ 56 w 59"/>
                  <a:gd name="T9" fmla="*/ 16 h 17"/>
                  <a:gd name="T10" fmla="*/ 58 w 59"/>
                  <a:gd name="T11" fmla="*/ 8 h 17"/>
                  <a:gd name="T12" fmla="*/ 56 w 59"/>
                  <a:gd name="T13" fmla="*/ 16 h 17"/>
                  <a:gd name="T14" fmla="*/ 58 w 59"/>
                  <a:gd name="T15" fmla="*/ 16 h 17"/>
                  <a:gd name="T16" fmla="*/ 58 w 59"/>
                  <a:gd name="T17" fmla="*/ 8 h 17"/>
                  <a:gd name="T18" fmla="*/ 56 w 59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17">
                    <a:moveTo>
                      <a:pt x="56" y="8"/>
                    </a:moveTo>
                    <a:lnTo>
                      <a:pt x="5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56" y="16"/>
                    </a:lnTo>
                    <a:lnTo>
                      <a:pt x="58" y="8"/>
                    </a:lnTo>
                    <a:lnTo>
                      <a:pt x="56" y="16"/>
                    </a:lnTo>
                    <a:lnTo>
                      <a:pt x="58" y="16"/>
                    </a:lnTo>
                    <a:lnTo>
                      <a:pt x="58" y="8"/>
                    </a:lnTo>
                    <a:lnTo>
                      <a:pt x="56" y="8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19" name="Freeform 141"/>
              <p:cNvSpPr>
                <a:spLocks/>
              </p:cNvSpPr>
              <p:nvPr/>
            </p:nvSpPr>
            <p:spPr bwMode="ltGray">
              <a:xfrm>
                <a:off x="1207" y="2489"/>
                <a:ext cx="22" cy="123"/>
              </a:xfrm>
              <a:custGeom>
                <a:avLst/>
                <a:gdLst>
                  <a:gd name="T0" fmla="*/ 0 w 22"/>
                  <a:gd name="T1" fmla="*/ 3 h 123"/>
                  <a:gd name="T2" fmla="*/ 0 w 22"/>
                  <a:gd name="T3" fmla="*/ 1 h 123"/>
                  <a:gd name="T4" fmla="*/ 0 w 22"/>
                  <a:gd name="T5" fmla="*/ 122 h 123"/>
                  <a:gd name="T6" fmla="*/ 21 w 22"/>
                  <a:gd name="T7" fmla="*/ 122 h 123"/>
                  <a:gd name="T8" fmla="*/ 21 w 22"/>
                  <a:gd name="T9" fmla="*/ 1 h 123"/>
                  <a:gd name="T10" fmla="*/ 0 w 22"/>
                  <a:gd name="T11" fmla="*/ 0 h 123"/>
                  <a:gd name="T12" fmla="*/ 21 w 22"/>
                  <a:gd name="T13" fmla="*/ 1 h 123"/>
                  <a:gd name="T14" fmla="*/ 21 w 22"/>
                  <a:gd name="T15" fmla="*/ 0 h 123"/>
                  <a:gd name="T16" fmla="*/ 0 w 22"/>
                  <a:gd name="T17" fmla="*/ 0 h 123"/>
                  <a:gd name="T18" fmla="*/ 0 w 22"/>
                  <a:gd name="T19" fmla="*/ 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23">
                    <a:moveTo>
                      <a:pt x="0" y="3"/>
                    </a:moveTo>
                    <a:lnTo>
                      <a:pt x="0" y="1"/>
                    </a:lnTo>
                    <a:lnTo>
                      <a:pt x="0" y="122"/>
                    </a:lnTo>
                    <a:lnTo>
                      <a:pt x="21" y="122"/>
                    </a:lnTo>
                    <a:lnTo>
                      <a:pt x="21" y="1"/>
                    </a:lnTo>
                    <a:lnTo>
                      <a:pt x="0" y="0"/>
                    </a:lnTo>
                    <a:lnTo>
                      <a:pt x="21" y="1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3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0" name="Freeform 142"/>
              <p:cNvSpPr>
                <a:spLocks/>
              </p:cNvSpPr>
              <p:nvPr/>
            </p:nvSpPr>
            <p:spPr bwMode="ltGray">
              <a:xfrm>
                <a:off x="1207" y="2490"/>
                <a:ext cx="22" cy="135"/>
              </a:xfrm>
              <a:custGeom>
                <a:avLst/>
                <a:gdLst>
                  <a:gd name="T0" fmla="*/ 0 w 22"/>
                  <a:gd name="T1" fmla="*/ 0 h 135"/>
                  <a:gd name="T2" fmla="*/ 0 w 22"/>
                  <a:gd name="T3" fmla="*/ 120 h 135"/>
                  <a:gd name="T4" fmla="*/ 21 w 22"/>
                  <a:gd name="T5" fmla="*/ 134 h 135"/>
                  <a:gd name="T6" fmla="*/ 21 w 22"/>
                  <a:gd name="T7" fmla="*/ 10 h 135"/>
                  <a:gd name="T8" fmla="*/ 0 w 22"/>
                  <a:gd name="T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35">
                    <a:moveTo>
                      <a:pt x="0" y="0"/>
                    </a:moveTo>
                    <a:lnTo>
                      <a:pt x="0" y="120"/>
                    </a:lnTo>
                    <a:lnTo>
                      <a:pt x="21" y="134"/>
                    </a:lnTo>
                    <a:lnTo>
                      <a:pt x="2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1" name="Freeform 143"/>
              <p:cNvSpPr>
                <a:spLocks/>
              </p:cNvSpPr>
              <p:nvPr/>
            </p:nvSpPr>
            <p:spPr bwMode="ltGray">
              <a:xfrm>
                <a:off x="1207" y="2490"/>
                <a:ext cx="22" cy="123"/>
              </a:xfrm>
              <a:custGeom>
                <a:avLst/>
                <a:gdLst>
                  <a:gd name="T0" fmla="*/ 21 w 22"/>
                  <a:gd name="T1" fmla="*/ 121 h 123"/>
                  <a:gd name="T2" fmla="*/ 21 w 22"/>
                  <a:gd name="T3" fmla="*/ 121 h 123"/>
                  <a:gd name="T4" fmla="*/ 21 w 22"/>
                  <a:gd name="T5" fmla="*/ 0 h 123"/>
                  <a:gd name="T6" fmla="*/ 0 w 22"/>
                  <a:gd name="T7" fmla="*/ 0 h 123"/>
                  <a:gd name="T8" fmla="*/ 0 w 22"/>
                  <a:gd name="T9" fmla="*/ 121 h 123"/>
                  <a:gd name="T10" fmla="*/ 0 w 22"/>
                  <a:gd name="T11" fmla="*/ 122 h 123"/>
                  <a:gd name="T12" fmla="*/ 0 w 22"/>
                  <a:gd name="T13" fmla="*/ 121 h 123"/>
                  <a:gd name="T14" fmla="*/ 0 w 22"/>
                  <a:gd name="T15" fmla="*/ 121 h 123"/>
                  <a:gd name="T16" fmla="*/ 0 w 22"/>
                  <a:gd name="T17" fmla="*/ 122 h 123"/>
                  <a:gd name="T18" fmla="*/ 21 w 22"/>
                  <a:gd name="T19" fmla="*/ 121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23">
                    <a:moveTo>
                      <a:pt x="21" y="121"/>
                    </a:moveTo>
                    <a:lnTo>
                      <a:pt x="21" y="121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121"/>
                    </a:lnTo>
                    <a:lnTo>
                      <a:pt x="0" y="122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0" y="122"/>
                    </a:lnTo>
                    <a:lnTo>
                      <a:pt x="21" y="121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2" name="Freeform 144"/>
              <p:cNvSpPr>
                <a:spLocks/>
              </p:cNvSpPr>
              <p:nvPr/>
            </p:nvSpPr>
            <p:spPr bwMode="ltGray">
              <a:xfrm>
                <a:off x="1207" y="2611"/>
                <a:ext cx="22" cy="18"/>
              </a:xfrm>
              <a:custGeom>
                <a:avLst/>
                <a:gdLst>
                  <a:gd name="T0" fmla="*/ 17 w 22"/>
                  <a:gd name="T1" fmla="*/ 12 h 18"/>
                  <a:gd name="T2" fmla="*/ 21 w 22"/>
                  <a:gd name="T3" fmla="*/ 11 h 18"/>
                  <a:gd name="T4" fmla="*/ 1 w 22"/>
                  <a:gd name="T5" fmla="*/ 0 h 18"/>
                  <a:gd name="T6" fmla="*/ 0 w 22"/>
                  <a:gd name="T7" fmla="*/ 0 h 18"/>
                  <a:gd name="T8" fmla="*/ 17 w 22"/>
                  <a:gd name="T9" fmla="*/ 12 h 18"/>
                  <a:gd name="T10" fmla="*/ 21 w 22"/>
                  <a:gd name="T11" fmla="*/ 12 h 18"/>
                  <a:gd name="T12" fmla="*/ 17 w 22"/>
                  <a:gd name="T13" fmla="*/ 12 h 18"/>
                  <a:gd name="T14" fmla="*/ 21 w 22"/>
                  <a:gd name="T15" fmla="*/ 17 h 18"/>
                  <a:gd name="T16" fmla="*/ 21 w 22"/>
                  <a:gd name="T17" fmla="*/ 12 h 18"/>
                  <a:gd name="T18" fmla="*/ 17 w 22"/>
                  <a:gd name="T19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8">
                    <a:moveTo>
                      <a:pt x="17" y="12"/>
                    </a:moveTo>
                    <a:lnTo>
                      <a:pt x="21" y="11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17" y="12"/>
                    </a:lnTo>
                    <a:lnTo>
                      <a:pt x="21" y="12"/>
                    </a:lnTo>
                    <a:lnTo>
                      <a:pt x="17" y="12"/>
                    </a:lnTo>
                    <a:lnTo>
                      <a:pt x="21" y="17"/>
                    </a:lnTo>
                    <a:lnTo>
                      <a:pt x="21" y="12"/>
                    </a:lnTo>
                    <a:lnTo>
                      <a:pt x="17" y="12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3" name="Freeform 145"/>
              <p:cNvSpPr>
                <a:spLocks/>
              </p:cNvSpPr>
              <p:nvPr/>
            </p:nvSpPr>
            <p:spPr bwMode="ltGray">
              <a:xfrm>
                <a:off x="1220" y="2501"/>
                <a:ext cx="22" cy="124"/>
              </a:xfrm>
              <a:custGeom>
                <a:avLst/>
                <a:gdLst>
                  <a:gd name="T0" fmla="*/ 0 w 22"/>
                  <a:gd name="T1" fmla="*/ 0 h 124"/>
                  <a:gd name="T2" fmla="*/ 0 w 22"/>
                  <a:gd name="T3" fmla="*/ 0 h 124"/>
                  <a:gd name="T4" fmla="*/ 0 w 22"/>
                  <a:gd name="T5" fmla="*/ 123 h 124"/>
                  <a:gd name="T6" fmla="*/ 21 w 22"/>
                  <a:gd name="T7" fmla="*/ 123 h 124"/>
                  <a:gd name="T8" fmla="*/ 21 w 22"/>
                  <a:gd name="T9" fmla="*/ 0 h 124"/>
                  <a:gd name="T10" fmla="*/ 21 w 22"/>
                  <a:gd name="T11" fmla="*/ 0 h 124"/>
                  <a:gd name="T12" fmla="*/ 21 w 22"/>
                  <a:gd name="T13" fmla="*/ 0 h 124"/>
                  <a:gd name="T14" fmla="*/ 21 w 22"/>
                  <a:gd name="T15" fmla="*/ 0 h 124"/>
                  <a:gd name="T16" fmla="*/ 21 w 22"/>
                  <a:gd name="T17" fmla="*/ 0 h 124"/>
                  <a:gd name="T18" fmla="*/ 0 w 22"/>
                  <a:gd name="T1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24">
                    <a:moveTo>
                      <a:pt x="0" y="0"/>
                    </a:moveTo>
                    <a:lnTo>
                      <a:pt x="0" y="0"/>
                    </a:lnTo>
                    <a:lnTo>
                      <a:pt x="0" y="123"/>
                    </a:lnTo>
                    <a:lnTo>
                      <a:pt x="21" y="123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4" name="Freeform 146"/>
              <p:cNvSpPr>
                <a:spLocks/>
              </p:cNvSpPr>
              <p:nvPr/>
            </p:nvSpPr>
            <p:spPr bwMode="ltGray">
              <a:xfrm>
                <a:off x="1207" y="2487"/>
                <a:ext cx="22" cy="17"/>
              </a:xfrm>
              <a:custGeom>
                <a:avLst/>
                <a:gdLst>
                  <a:gd name="T0" fmla="*/ 1 w 22"/>
                  <a:gd name="T1" fmla="*/ 3 h 17"/>
                  <a:gd name="T2" fmla="*/ 0 w 22"/>
                  <a:gd name="T3" fmla="*/ 4 h 17"/>
                  <a:gd name="T4" fmla="*/ 17 w 22"/>
                  <a:gd name="T5" fmla="*/ 16 h 17"/>
                  <a:gd name="T6" fmla="*/ 21 w 22"/>
                  <a:gd name="T7" fmla="*/ 15 h 17"/>
                  <a:gd name="T8" fmla="*/ 1 w 22"/>
                  <a:gd name="T9" fmla="*/ 3 h 17"/>
                  <a:gd name="T10" fmla="*/ 0 w 22"/>
                  <a:gd name="T11" fmla="*/ 3 h 17"/>
                  <a:gd name="T12" fmla="*/ 1 w 22"/>
                  <a:gd name="T13" fmla="*/ 3 h 17"/>
                  <a:gd name="T14" fmla="*/ 0 w 22"/>
                  <a:gd name="T15" fmla="*/ 0 h 17"/>
                  <a:gd name="T16" fmla="*/ 0 w 22"/>
                  <a:gd name="T17" fmla="*/ 3 h 17"/>
                  <a:gd name="T18" fmla="*/ 1 w 22"/>
                  <a:gd name="T19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1" y="3"/>
                    </a:moveTo>
                    <a:lnTo>
                      <a:pt x="0" y="4"/>
                    </a:lnTo>
                    <a:lnTo>
                      <a:pt x="17" y="16"/>
                    </a:lnTo>
                    <a:lnTo>
                      <a:pt x="21" y="15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1" y="3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5" name="Freeform 147"/>
              <p:cNvSpPr>
                <a:spLocks/>
              </p:cNvSpPr>
              <p:nvPr/>
            </p:nvSpPr>
            <p:spPr bwMode="ltGray">
              <a:xfrm>
                <a:off x="1464" y="2488"/>
                <a:ext cx="23" cy="138"/>
              </a:xfrm>
              <a:custGeom>
                <a:avLst/>
                <a:gdLst>
                  <a:gd name="T0" fmla="*/ 0 w 23"/>
                  <a:gd name="T1" fmla="*/ 0 h 138"/>
                  <a:gd name="T2" fmla="*/ 22 w 23"/>
                  <a:gd name="T3" fmla="*/ 9 h 138"/>
                  <a:gd name="T4" fmla="*/ 22 w 23"/>
                  <a:gd name="T5" fmla="*/ 133 h 138"/>
                  <a:gd name="T6" fmla="*/ 22 w 23"/>
                  <a:gd name="T7" fmla="*/ 137 h 138"/>
                  <a:gd name="T8" fmla="*/ 0 w 23"/>
                  <a:gd name="T9" fmla="*/ 126 h 138"/>
                  <a:gd name="T10" fmla="*/ 0 w 23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138">
                    <a:moveTo>
                      <a:pt x="0" y="0"/>
                    </a:moveTo>
                    <a:lnTo>
                      <a:pt x="22" y="9"/>
                    </a:lnTo>
                    <a:lnTo>
                      <a:pt x="22" y="133"/>
                    </a:lnTo>
                    <a:lnTo>
                      <a:pt x="22" y="137"/>
                    </a:lnTo>
                    <a:lnTo>
                      <a:pt x="0" y="12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6" name="Freeform 148"/>
              <p:cNvSpPr>
                <a:spLocks/>
              </p:cNvSpPr>
              <p:nvPr/>
            </p:nvSpPr>
            <p:spPr bwMode="ltGray">
              <a:xfrm>
                <a:off x="1464" y="2487"/>
                <a:ext cx="25" cy="17"/>
              </a:xfrm>
              <a:custGeom>
                <a:avLst/>
                <a:gdLst>
                  <a:gd name="T0" fmla="*/ 24 w 25"/>
                  <a:gd name="T1" fmla="*/ 14 h 17"/>
                  <a:gd name="T2" fmla="*/ 24 w 25"/>
                  <a:gd name="T3" fmla="*/ 12 h 17"/>
                  <a:gd name="T4" fmla="*/ 1 w 25"/>
                  <a:gd name="T5" fmla="*/ 0 h 17"/>
                  <a:gd name="T6" fmla="*/ 0 w 25"/>
                  <a:gd name="T7" fmla="*/ 2 h 17"/>
                  <a:gd name="T8" fmla="*/ 22 w 25"/>
                  <a:gd name="T9" fmla="*/ 16 h 17"/>
                  <a:gd name="T10" fmla="*/ 21 w 25"/>
                  <a:gd name="T11" fmla="*/ 14 h 17"/>
                  <a:gd name="T12" fmla="*/ 24 w 25"/>
                  <a:gd name="T13" fmla="*/ 14 h 17"/>
                  <a:gd name="T14" fmla="*/ 24 w 25"/>
                  <a:gd name="T15" fmla="*/ 12 h 17"/>
                  <a:gd name="T16" fmla="*/ 24 w 25"/>
                  <a:gd name="T17" fmla="*/ 12 h 17"/>
                  <a:gd name="T18" fmla="*/ 24 w 25"/>
                  <a:gd name="T19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17">
                    <a:moveTo>
                      <a:pt x="24" y="14"/>
                    </a:moveTo>
                    <a:lnTo>
                      <a:pt x="24" y="12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22" y="16"/>
                    </a:lnTo>
                    <a:lnTo>
                      <a:pt x="21" y="14"/>
                    </a:lnTo>
                    <a:lnTo>
                      <a:pt x="24" y="14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14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7" name="Freeform 149"/>
              <p:cNvSpPr>
                <a:spLocks/>
              </p:cNvSpPr>
              <p:nvPr/>
            </p:nvSpPr>
            <p:spPr bwMode="ltGray">
              <a:xfrm>
                <a:off x="1485" y="2497"/>
                <a:ext cx="22" cy="126"/>
              </a:xfrm>
              <a:custGeom>
                <a:avLst/>
                <a:gdLst>
                  <a:gd name="T0" fmla="*/ 21 w 22"/>
                  <a:gd name="T1" fmla="*/ 125 h 126"/>
                  <a:gd name="T2" fmla="*/ 21 w 22"/>
                  <a:gd name="T3" fmla="*/ 125 h 126"/>
                  <a:gd name="T4" fmla="*/ 21 w 22"/>
                  <a:gd name="T5" fmla="*/ 0 h 126"/>
                  <a:gd name="T6" fmla="*/ 0 w 22"/>
                  <a:gd name="T7" fmla="*/ 0 h 126"/>
                  <a:gd name="T8" fmla="*/ 0 w 22"/>
                  <a:gd name="T9" fmla="*/ 125 h 126"/>
                  <a:gd name="T10" fmla="*/ 0 w 22"/>
                  <a:gd name="T11" fmla="*/ 125 h 126"/>
                  <a:gd name="T12" fmla="*/ 21 w 22"/>
                  <a:gd name="T13" fmla="*/ 12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26">
                    <a:moveTo>
                      <a:pt x="21" y="125"/>
                    </a:moveTo>
                    <a:lnTo>
                      <a:pt x="21" y="125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125"/>
                    </a:lnTo>
                    <a:lnTo>
                      <a:pt x="0" y="125"/>
                    </a:lnTo>
                    <a:lnTo>
                      <a:pt x="21" y="125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8" name="Freeform 150"/>
              <p:cNvSpPr>
                <a:spLocks/>
              </p:cNvSpPr>
              <p:nvPr/>
            </p:nvSpPr>
            <p:spPr bwMode="ltGray">
              <a:xfrm>
                <a:off x="1485" y="2622"/>
                <a:ext cx="22" cy="17"/>
              </a:xfrm>
              <a:custGeom>
                <a:avLst/>
                <a:gdLst>
                  <a:gd name="T0" fmla="*/ 10 w 22"/>
                  <a:gd name="T1" fmla="*/ 11 h 17"/>
                  <a:gd name="T2" fmla="*/ 21 w 22"/>
                  <a:gd name="T3" fmla="*/ 9 h 17"/>
                  <a:gd name="T4" fmla="*/ 21 w 22"/>
                  <a:gd name="T5" fmla="*/ 0 h 17"/>
                  <a:gd name="T6" fmla="*/ 0 w 22"/>
                  <a:gd name="T7" fmla="*/ 0 h 17"/>
                  <a:gd name="T8" fmla="*/ 0 w 22"/>
                  <a:gd name="T9" fmla="*/ 9 h 17"/>
                  <a:gd name="T10" fmla="*/ 21 w 22"/>
                  <a:gd name="T11" fmla="*/ 6 h 17"/>
                  <a:gd name="T12" fmla="*/ 10 w 22"/>
                  <a:gd name="T13" fmla="*/ 11 h 17"/>
                  <a:gd name="T14" fmla="*/ 21 w 22"/>
                  <a:gd name="T15" fmla="*/ 16 h 17"/>
                  <a:gd name="T16" fmla="*/ 21 w 22"/>
                  <a:gd name="T17" fmla="*/ 9 h 17"/>
                  <a:gd name="T18" fmla="*/ 10 w 22"/>
                  <a:gd name="T1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10" y="11"/>
                    </a:moveTo>
                    <a:lnTo>
                      <a:pt x="21" y="9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21" y="6"/>
                    </a:lnTo>
                    <a:lnTo>
                      <a:pt x="10" y="11"/>
                    </a:lnTo>
                    <a:lnTo>
                      <a:pt x="21" y="16"/>
                    </a:lnTo>
                    <a:lnTo>
                      <a:pt x="21" y="9"/>
                    </a:lnTo>
                    <a:lnTo>
                      <a:pt x="10" y="11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9" name="Freeform 151"/>
              <p:cNvSpPr>
                <a:spLocks/>
              </p:cNvSpPr>
              <p:nvPr/>
            </p:nvSpPr>
            <p:spPr bwMode="ltGray">
              <a:xfrm>
                <a:off x="1462" y="2614"/>
                <a:ext cx="27" cy="17"/>
              </a:xfrm>
              <a:custGeom>
                <a:avLst/>
                <a:gdLst>
                  <a:gd name="T0" fmla="*/ 0 w 27"/>
                  <a:gd name="T1" fmla="*/ 1 h 17"/>
                  <a:gd name="T2" fmla="*/ 1 w 27"/>
                  <a:gd name="T3" fmla="*/ 2 h 17"/>
                  <a:gd name="T4" fmla="*/ 24 w 27"/>
                  <a:gd name="T5" fmla="*/ 16 h 17"/>
                  <a:gd name="T6" fmla="*/ 26 w 27"/>
                  <a:gd name="T7" fmla="*/ 13 h 17"/>
                  <a:gd name="T8" fmla="*/ 2 w 27"/>
                  <a:gd name="T9" fmla="*/ 0 h 17"/>
                  <a:gd name="T10" fmla="*/ 2 w 27"/>
                  <a:gd name="T11" fmla="*/ 1 h 17"/>
                  <a:gd name="T12" fmla="*/ 0 w 27"/>
                  <a:gd name="T13" fmla="*/ 1 h 17"/>
                  <a:gd name="T14" fmla="*/ 0 w 27"/>
                  <a:gd name="T15" fmla="*/ 2 h 17"/>
                  <a:gd name="T16" fmla="*/ 1 w 27"/>
                  <a:gd name="T17" fmla="*/ 2 h 17"/>
                  <a:gd name="T18" fmla="*/ 0 w 27"/>
                  <a:gd name="T1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" h="17">
                    <a:moveTo>
                      <a:pt x="0" y="1"/>
                    </a:moveTo>
                    <a:lnTo>
                      <a:pt x="1" y="2"/>
                    </a:lnTo>
                    <a:lnTo>
                      <a:pt x="24" y="16"/>
                    </a:lnTo>
                    <a:lnTo>
                      <a:pt x="26" y="13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0" name="Freeform 152"/>
              <p:cNvSpPr>
                <a:spLocks/>
              </p:cNvSpPr>
              <p:nvPr/>
            </p:nvSpPr>
            <p:spPr bwMode="ltGray">
              <a:xfrm>
                <a:off x="1462" y="2487"/>
                <a:ext cx="22" cy="129"/>
              </a:xfrm>
              <a:custGeom>
                <a:avLst/>
                <a:gdLst>
                  <a:gd name="T0" fmla="*/ 21 w 22"/>
                  <a:gd name="T1" fmla="*/ 0 h 129"/>
                  <a:gd name="T2" fmla="*/ 0 w 22"/>
                  <a:gd name="T3" fmla="*/ 0 h 129"/>
                  <a:gd name="T4" fmla="*/ 0 w 22"/>
                  <a:gd name="T5" fmla="*/ 128 h 129"/>
                  <a:gd name="T6" fmla="*/ 21 w 22"/>
                  <a:gd name="T7" fmla="*/ 128 h 129"/>
                  <a:gd name="T8" fmla="*/ 21 w 22"/>
                  <a:gd name="T9" fmla="*/ 0 h 129"/>
                  <a:gd name="T10" fmla="*/ 10 w 22"/>
                  <a:gd name="T11" fmla="*/ 1 h 129"/>
                  <a:gd name="T12" fmla="*/ 21 w 22"/>
                  <a:gd name="T13" fmla="*/ 0 h 129"/>
                  <a:gd name="T14" fmla="*/ 0 w 22"/>
                  <a:gd name="T15" fmla="*/ 0 h 129"/>
                  <a:gd name="T16" fmla="*/ 0 w 22"/>
                  <a:gd name="T17" fmla="*/ 0 h 129"/>
                  <a:gd name="T18" fmla="*/ 21 w 22"/>
                  <a:gd name="T19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29">
                    <a:moveTo>
                      <a:pt x="21" y="0"/>
                    </a:moveTo>
                    <a:lnTo>
                      <a:pt x="0" y="0"/>
                    </a:lnTo>
                    <a:lnTo>
                      <a:pt x="0" y="128"/>
                    </a:lnTo>
                    <a:lnTo>
                      <a:pt x="21" y="128"/>
                    </a:lnTo>
                    <a:lnTo>
                      <a:pt x="21" y="0"/>
                    </a:lnTo>
                    <a:lnTo>
                      <a:pt x="10" y="1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1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1" name="Freeform 153"/>
              <p:cNvSpPr>
                <a:spLocks/>
              </p:cNvSpPr>
              <p:nvPr/>
            </p:nvSpPr>
            <p:spPr bwMode="ltGray">
              <a:xfrm>
                <a:off x="1389" y="2515"/>
                <a:ext cx="22" cy="159"/>
              </a:xfrm>
              <a:custGeom>
                <a:avLst/>
                <a:gdLst>
                  <a:gd name="T0" fmla="*/ 10 w 22"/>
                  <a:gd name="T1" fmla="*/ 158 h 159"/>
                  <a:gd name="T2" fmla="*/ 21 w 22"/>
                  <a:gd name="T3" fmla="*/ 158 h 159"/>
                  <a:gd name="T4" fmla="*/ 21 w 22"/>
                  <a:gd name="T5" fmla="*/ 0 h 159"/>
                  <a:gd name="T6" fmla="*/ 0 w 22"/>
                  <a:gd name="T7" fmla="*/ 0 h 159"/>
                  <a:gd name="T8" fmla="*/ 0 w 22"/>
                  <a:gd name="T9" fmla="*/ 158 h 159"/>
                  <a:gd name="T10" fmla="*/ 10 w 22"/>
                  <a:gd name="T11" fmla="*/ 158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59">
                    <a:moveTo>
                      <a:pt x="10" y="158"/>
                    </a:moveTo>
                    <a:lnTo>
                      <a:pt x="21" y="158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158"/>
                    </a:lnTo>
                    <a:lnTo>
                      <a:pt x="10" y="158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2" name="Freeform 154"/>
              <p:cNvSpPr>
                <a:spLocks/>
              </p:cNvSpPr>
              <p:nvPr/>
            </p:nvSpPr>
            <p:spPr bwMode="ltGray">
              <a:xfrm>
                <a:off x="1273" y="2515"/>
                <a:ext cx="21" cy="159"/>
              </a:xfrm>
              <a:custGeom>
                <a:avLst/>
                <a:gdLst>
                  <a:gd name="T0" fmla="*/ 10 w 21"/>
                  <a:gd name="T1" fmla="*/ 158 h 159"/>
                  <a:gd name="T2" fmla="*/ 20 w 21"/>
                  <a:gd name="T3" fmla="*/ 158 h 159"/>
                  <a:gd name="T4" fmla="*/ 20 w 21"/>
                  <a:gd name="T5" fmla="*/ 0 h 159"/>
                  <a:gd name="T6" fmla="*/ 0 w 21"/>
                  <a:gd name="T7" fmla="*/ 0 h 159"/>
                  <a:gd name="T8" fmla="*/ 0 w 21"/>
                  <a:gd name="T9" fmla="*/ 158 h 159"/>
                  <a:gd name="T10" fmla="*/ 10 w 21"/>
                  <a:gd name="T11" fmla="*/ 158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59">
                    <a:moveTo>
                      <a:pt x="10" y="158"/>
                    </a:moveTo>
                    <a:lnTo>
                      <a:pt x="20" y="158"/>
                    </a:lnTo>
                    <a:lnTo>
                      <a:pt x="20" y="0"/>
                    </a:lnTo>
                    <a:lnTo>
                      <a:pt x="0" y="0"/>
                    </a:lnTo>
                    <a:lnTo>
                      <a:pt x="0" y="158"/>
                    </a:lnTo>
                    <a:lnTo>
                      <a:pt x="10" y="158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3" name="Freeform 155"/>
              <p:cNvSpPr>
                <a:spLocks/>
              </p:cNvSpPr>
              <p:nvPr/>
            </p:nvSpPr>
            <p:spPr bwMode="ltGray">
              <a:xfrm>
                <a:off x="1269" y="2507"/>
                <a:ext cx="107" cy="17"/>
              </a:xfrm>
              <a:custGeom>
                <a:avLst/>
                <a:gdLst>
                  <a:gd name="T0" fmla="*/ 0 w 107"/>
                  <a:gd name="T1" fmla="*/ 16 h 17"/>
                  <a:gd name="T2" fmla="*/ 106 w 107"/>
                  <a:gd name="T3" fmla="*/ 16 h 17"/>
                  <a:gd name="T4" fmla="*/ 99 w 107"/>
                  <a:gd name="T5" fmla="*/ 0 h 17"/>
                  <a:gd name="T6" fmla="*/ 7 w 107"/>
                  <a:gd name="T7" fmla="*/ 0 h 17"/>
                  <a:gd name="T8" fmla="*/ 0 w 107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7">
                    <a:moveTo>
                      <a:pt x="0" y="16"/>
                    </a:moveTo>
                    <a:lnTo>
                      <a:pt x="106" y="16"/>
                    </a:lnTo>
                    <a:lnTo>
                      <a:pt x="99" y="0"/>
                    </a:lnTo>
                    <a:lnTo>
                      <a:pt x="7" y="0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C1C1C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4" name="Freeform 156"/>
              <p:cNvSpPr>
                <a:spLocks/>
              </p:cNvSpPr>
              <p:nvPr/>
            </p:nvSpPr>
            <p:spPr bwMode="ltGray">
              <a:xfrm>
                <a:off x="1269" y="2513"/>
                <a:ext cx="110" cy="17"/>
              </a:xfrm>
              <a:custGeom>
                <a:avLst/>
                <a:gdLst>
                  <a:gd name="T0" fmla="*/ 105 w 110"/>
                  <a:gd name="T1" fmla="*/ 16 h 17"/>
                  <a:gd name="T2" fmla="*/ 106 w 110"/>
                  <a:gd name="T3" fmla="*/ 0 h 17"/>
                  <a:gd name="T4" fmla="*/ 0 w 110"/>
                  <a:gd name="T5" fmla="*/ 0 h 17"/>
                  <a:gd name="T6" fmla="*/ 0 w 110"/>
                  <a:gd name="T7" fmla="*/ 16 h 17"/>
                  <a:gd name="T8" fmla="*/ 106 w 110"/>
                  <a:gd name="T9" fmla="*/ 16 h 17"/>
                  <a:gd name="T10" fmla="*/ 107 w 110"/>
                  <a:gd name="T11" fmla="*/ 8 h 17"/>
                  <a:gd name="T12" fmla="*/ 106 w 110"/>
                  <a:gd name="T13" fmla="*/ 16 h 17"/>
                  <a:gd name="T14" fmla="*/ 109 w 110"/>
                  <a:gd name="T15" fmla="*/ 16 h 17"/>
                  <a:gd name="T16" fmla="*/ 107 w 110"/>
                  <a:gd name="T17" fmla="*/ 8 h 17"/>
                  <a:gd name="T18" fmla="*/ 105 w 110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0" h="17">
                    <a:moveTo>
                      <a:pt x="105" y="16"/>
                    </a:moveTo>
                    <a:lnTo>
                      <a:pt x="10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06" y="16"/>
                    </a:lnTo>
                    <a:lnTo>
                      <a:pt x="107" y="8"/>
                    </a:lnTo>
                    <a:lnTo>
                      <a:pt x="106" y="16"/>
                    </a:lnTo>
                    <a:lnTo>
                      <a:pt x="109" y="16"/>
                    </a:lnTo>
                    <a:lnTo>
                      <a:pt x="107" y="8"/>
                    </a:lnTo>
                    <a:lnTo>
                      <a:pt x="105" y="1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5" name="Freeform 157"/>
              <p:cNvSpPr>
                <a:spLocks/>
              </p:cNvSpPr>
              <p:nvPr/>
            </p:nvSpPr>
            <p:spPr bwMode="ltGray">
              <a:xfrm>
                <a:off x="1368" y="2507"/>
                <a:ext cx="22" cy="17"/>
              </a:xfrm>
              <a:custGeom>
                <a:avLst/>
                <a:gdLst>
                  <a:gd name="T0" fmla="*/ 3 w 22"/>
                  <a:gd name="T1" fmla="*/ 3 h 17"/>
                  <a:gd name="T2" fmla="*/ 0 w 22"/>
                  <a:gd name="T3" fmla="*/ 1 h 17"/>
                  <a:gd name="T4" fmla="*/ 15 w 22"/>
                  <a:gd name="T5" fmla="*/ 16 h 17"/>
                  <a:gd name="T6" fmla="*/ 21 w 22"/>
                  <a:gd name="T7" fmla="*/ 14 h 17"/>
                  <a:gd name="T8" fmla="*/ 6 w 22"/>
                  <a:gd name="T9" fmla="*/ 0 h 17"/>
                  <a:gd name="T10" fmla="*/ 3 w 22"/>
                  <a:gd name="T11" fmla="*/ 0 h 17"/>
                  <a:gd name="T12" fmla="*/ 6 w 22"/>
                  <a:gd name="T13" fmla="*/ 0 h 17"/>
                  <a:gd name="T14" fmla="*/ 3 w 22"/>
                  <a:gd name="T15" fmla="*/ 0 h 17"/>
                  <a:gd name="T16" fmla="*/ 3 w 22"/>
                  <a:gd name="T17" fmla="*/ 0 h 17"/>
                  <a:gd name="T18" fmla="*/ 3 w 22"/>
                  <a:gd name="T19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3" y="3"/>
                    </a:moveTo>
                    <a:lnTo>
                      <a:pt x="0" y="1"/>
                    </a:lnTo>
                    <a:lnTo>
                      <a:pt x="15" y="16"/>
                    </a:lnTo>
                    <a:lnTo>
                      <a:pt x="21" y="14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3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6" name="Freeform 158"/>
              <p:cNvSpPr>
                <a:spLocks/>
              </p:cNvSpPr>
              <p:nvPr/>
            </p:nvSpPr>
            <p:spPr bwMode="ltGray">
              <a:xfrm>
                <a:off x="1275" y="2507"/>
                <a:ext cx="96" cy="17"/>
              </a:xfrm>
              <a:custGeom>
                <a:avLst/>
                <a:gdLst>
                  <a:gd name="T0" fmla="*/ 3 w 96"/>
                  <a:gd name="T1" fmla="*/ 8 h 17"/>
                  <a:gd name="T2" fmla="*/ 2 w 96"/>
                  <a:gd name="T3" fmla="*/ 16 h 17"/>
                  <a:gd name="T4" fmla="*/ 95 w 96"/>
                  <a:gd name="T5" fmla="*/ 16 h 17"/>
                  <a:gd name="T6" fmla="*/ 95 w 96"/>
                  <a:gd name="T7" fmla="*/ 0 h 17"/>
                  <a:gd name="T8" fmla="*/ 2 w 96"/>
                  <a:gd name="T9" fmla="*/ 0 h 17"/>
                  <a:gd name="T10" fmla="*/ 0 w 96"/>
                  <a:gd name="T11" fmla="*/ 0 h 17"/>
                  <a:gd name="T12" fmla="*/ 2 w 96"/>
                  <a:gd name="T13" fmla="*/ 0 h 17"/>
                  <a:gd name="T14" fmla="*/ 1 w 96"/>
                  <a:gd name="T15" fmla="*/ 0 h 17"/>
                  <a:gd name="T16" fmla="*/ 0 w 96"/>
                  <a:gd name="T17" fmla="*/ 0 h 17"/>
                  <a:gd name="T18" fmla="*/ 3 w 96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" h="17">
                    <a:moveTo>
                      <a:pt x="3" y="8"/>
                    </a:moveTo>
                    <a:lnTo>
                      <a:pt x="2" y="16"/>
                    </a:lnTo>
                    <a:lnTo>
                      <a:pt x="95" y="16"/>
                    </a:lnTo>
                    <a:lnTo>
                      <a:pt x="95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3" y="8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7" name="Freeform 159"/>
              <p:cNvSpPr>
                <a:spLocks/>
              </p:cNvSpPr>
              <p:nvPr/>
            </p:nvSpPr>
            <p:spPr bwMode="ltGray">
              <a:xfrm>
                <a:off x="1267" y="2507"/>
                <a:ext cx="22" cy="17"/>
              </a:xfrm>
              <a:custGeom>
                <a:avLst/>
                <a:gdLst>
                  <a:gd name="T0" fmla="*/ 4 w 22"/>
                  <a:gd name="T1" fmla="*/ 12 h 17"/>
                  <a:gd name="T2" fmla="*/ 7 w 22"/>
                  <a:gd name="T3" fmla="*/ 16 h 17"/>
                  <a:gd name="T4" fmla="*/ 21 w 22"/>
                  <a:gd name="T5" fmla="*/ 1 h 17"/>
                  <a:gd name="T6" fmla="*/ 14 w 22"/>
                  <a:gd name="T7" fmla="*/ 0 h 17"/>
                  <a:gd name="T8" fmla="*/ 2 w 22"/>
                  <a:gd name="T9" fmla="*/ 14 h 17"/>
                  <a:gd name="T10" fmla="*/ 4 w 22"/>
                  <a:gd name="T11" fmla="*/ 16 h 17"/>
                  <a:gd name="T12" fmla="*/ 2 w 22"/>
                  <a:gd name="T13" fmla="*/ 14 h 17"/>
                  <a:gd name="T14" fmla="*/ 0 w 22"/>
                  <a:gd name="T15" fmla="*/ 16 h 17"/>
                  <a:gd name="T16" fmla="*/ 4 w 22"/>
                  <a:gd name="T17" fmla="*/ 16 h 17"/>
                  <a:gd name="T18" fmla="*/ 4 w 22"/>
                  <a:gd name="T19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4" y="12"/>
                    </a:moveTo>
                    <a:lnTo>
                      <a:pt x="7" y="16"/>
                    </a:lnTo>
                    <a:lnTo>
                      <a:pt x="21" y="1"/>
                    </a:lnTo>
                    <a:lnTo>
                      <a:pt x="14" y="0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2" y="14"/>
                    </a:lnTo>
                    <a:lnTo>
                      <a:pt x="0" y="16"/>
                    </a:lnTo>
                    <a:lnTo>
                      <a:pt x="4" y="16"/>
                    </a:lnTo>
                    <a:lnTo>
                      <a:pt x="4" y="12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8" name="Freeform 160"/>
              <p:cNvSpPr>
                <a:spLocks/>
              </p:cNvSpPr>
              <p:nvPr/>
            </p:nvSpPr>
            <p:spPr bwMode="ltGray">
              <a:xfrm>
                <a:off x="1175" y="2457"/>
                <a:ext cx="104" cy="58"/>
              </a:xfrm>
              <a:custGeom>
                <a:avLst/>
                <a:gdLst>
                  <a:gd name="T0" fmla="*/ 95 w 104"/>
                  <a:gd name="T1" fmla="*/ 57 h 58"/>
                  <a:gd name="T2" fmla="*/ 0 w 104"/>
                  <a:gd name="T3" fmla="*/ 1 h 58"/>
                  <a:gd name="T4" fmla="*/ 6 w 104"/>
                  <a:gd name="T5" fmla="*/ 0 h 58"/>
                  <a:gd name="T6" fmla="*/ 103 w 104"/>
                  <a:gd name="T7" fmla="*/ 50 h 58"/>
                  <a:gd name="T8" fmla="*/ 95 w 104"/>
                  <a:gd name="T9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58">
                    <a:moveTo>
                      <a:pt x="95" y="57"/>
                    </a:moveTo>
                    <a:lnTo>
                      <a:pt x="0" y="1"/>
                    </a:lnTo>
                    <a:lnTo>
                      <a:pt x="6" y="0"/>
                    </a:lnTo>
                    <a:lnTo>
                      <a:pt x="103" y="50"/>
                    </a:lnTo>
                    <a:lnTo>
                      <a:pt x="95" y="57"/>
                    </a:lnTo>
                  </a:path>
                </a:pathLst>
              </a:custGeom>
              <a:solidFill>
                <a:srgbClr val="AAAAA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9" name="Freeform 161"/>
              <p:cNvSpPr>
                <a:spLocks/>
              </p:cNvSpPr>
              <p:nvPr/>
            </p:nvSpPr>
            <p:spPr bwMode="ltGray">
              <a:xfrm>
                <a:off x="1172" y="2458"/>
                <a:ext cx="100" cy="58"/>
              </a:xfrm>
              <a:custGeom>
                <a:avLst/>
                <a:gdLst>
                  <a:gd name="T0" fmla="*/ 3 w 100"/>
                  <a:gd name="T1" fmla="*/ 0 h 58"/>
                  <a:gd name="T2" fmla="*/ 2 w 100"/>
                  <a:gd name="T3" fmla="*/ 1 h 58"/>
                  <a:gd name="T4" fmla="*/ 96 w 100"/>
                  <a:gd name="T5" fmla="*/ 57 h 58"/>
                  <a:gd name="T6" fmla="*/ 99 w 100"/>
                  <a:gd name="T7" fmla="*/ 55 h 58"/>
                  <a:gd name="T8" fmla="*/ 5 w 100"/>
                  <a:gd name="T9" fmla="*/ 0 h 58"/>
                  <a:gd name="T10" fmla="*/ 5 w 100"/>
                  <a:gd name="T11" fmla="*/ 1 h 58"/>
                  <a:gd name="T12" fmla="*/ 3 w 100"/>
                  <a:gd name="T13" fmla="*/ 0 h 58"/>
                  <a:gd name="T14" fmla="*/ 0 w 100"/>
                  <a:gd name="T15" fmla="*/ 0 h 58"/>
                  <a:gd name="T16" fmla="*/ 2 w 100"/>
                  <a:gd name="T17" fmla="*/ 1 h 58"/>
                  <a:gd name="T18" fmla="*/ 3 w 100"/>
                  <a:gd name="T1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0" h="58">
                    <a:moveTo>
                      <a:pt x="3" y="0"/>
                    </a:moveTo>
                    <a:lnTo>
                      <a:pt x="2" y="1"/>
                    </a:lnTo>
                    <a:lnTo>
                      <a:pt x="96" y="57"/>
                    </a:lnTo>
                    <a:lnTo>
                      <a:pt x="99" y="55"/>
                    </a:lnTo>
                    <a:lnTo>
                      <a:pt x="5" y="0"/>
                    </a:lnTo>
                    <a:lnTo>
                      <a:pt x="5" y="1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40" name="Freeform 162"/>
              <p:cNvSpPr>
                <a:spLocks/>
              </p:cNvSpPr>
              <p:nvPr/>
            </p:nvSpPr>
            <p:spPr bwMode="ltGray">
              <a:xfrm>
                <a:off x="1175" y="2456"/>
                <a:ext cx="22" cy="17"/>
              </a:xfrm>
              <a:custGeom>
                <a:avLst/>
                <a:gdLst>
                  <a:gd name="T0" fmla="*/ 21 w 22"/>
                  <a:gd name="T1" fmla="*/ 4 h 17"/>
                  <a:gd name="T2" fmla="*/ 14 w 22"/>
                  <a:gd name="T3" fmla="*/ 0 h 17"/>
                  <a:gd name="T4" fmla="*/ 0 w 22"/>
                  <a:gd name="T5" fmla="*/ 12 h 17"/>
                  <a:gd name="T6" fmla="*/ 3 w 22"/>
                  <a:gd name="T7" fmla="*/ 16 h 17"/>
                  <a:gd name="T8" fmla="*/ 17 w 22"/>
                  <a:gd name="T9" fmla="*/ 8 h 17"/>
                  <a:gd name="T10" fmla="*/ 14 w 22"/>
                  <a:gd name="T11" fmla="*/ 8 h 17"/>
                  <a:gd name="T12" fmla="*/ 21 w 22"/>
                  <a:gd name="T13" fmla="*/ 4 h 17"/>
                  <a:gd name="T14" fmla="*/ 17 w 22"/>
                  <a:gd name="T15" fmla="*/ 0 h 17"/>
                  <a:gd name="T16" fmla="*/ 17 w 22"/>
                  <a:gd name="T17" fmla="*/ 0 h 17"/>
                  <a:gd name="T18" fmla="*/ 21 w 22"/>
                  <a:gd name="T19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21" y="4"/>
                    </a:moveTo>
                    <a:lnTo>
                      <a:pt x="14" y="0"/>
                    </a:lnTo>
                    <a:lnTo>
                      <a:pt x="0" y="12"/>
                    </a:lnTo>
                    <a:lnTo>
                      <a:pt x="3" y="16"/>
                    </a:lnTo>
                    <a:lnTo>
                      <a:pt x="17" y="8"/>
                    </a:lnTo>
                    <a:lnTo>
                      <a:pt x="14" y="8"/>
                    </a:lnTo>
                    <a:lnTo>
                      <a:pt x="21" y="4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21" y="4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41" name="Freeform 163"/>
              <p:cNvSpPr>
                <a:spLocks/>
              </p:cNvSpPr>
              <p:nvPr/>
            </p:nvSpPr>
            <p:spPr bwMode="ltGray">
              <a:xfrm>
                <a:off x="1181" y="2457"/>
                <a:ext cx="99" cy="52"/>
              </a:xfrm>
              <a:custGeom>
                <a:avLst/>
                <a:gdLst>
                  <a:gd name="T0" fmla="*/ 98 w 99"/>
                  <a:gd name="T1" fmla="*/ 51 h 52"/>
                  <a:gd name="T2" fmla="*/ 96 w 99"/>
                  <a:gd name="T3" fmla="*/ 50 h 52"/>
                  <a:gd name="T4" fmla="*/ 2 w 99"/>
                  <a:gd name="T5" fmla="*/ 0 h 52"/>
                  <a:gd name="T6" fmla="*/ 0 w 99"/>
                  <a:gd name="T7" fmla="*/ 0 h 52"/>
                  <a:gd name="T8" fmla="*/ 95 w 99"/>
                  <a:gd name="T9" fmla="*/ 51 h 52"/>
                  <a:gd name="T10" fmla="*/ 94 w 99"/>
                  <a:gd name="T11" fmla="*/ 50 h 52"/>
                  <a:gd name="T12" fmla="*/ 98 w 99"/>
                  <a:gd name="T13" fmla="*/ 51 h 52"/>
                  <a:gd name="T14" fmla="*/ 98 w 99"/>
                  <a:gd name="T15" fmla="*/ 50 h 52"/>
                  <a:gd name="T16" fmla="*/ 96 w 99"/>
                  <a:gd name="T17" fmla="*/ 50 h 52"/>
                  <a:gd name="T18" fmla="*/ 98 w 99"/>
                  <a:gd name="T19" fmla="*/ 5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9" h="52">
                    <a:moveTo>
                      <a:pt x="98" y="51"/>
                    </a:moveTo>
                    <a:lnTo>
                      <a:pt x="96" y="5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95" y="51"/>
                    </a:lnTo>
                    <a:lnTo>
                      <a:pt x="94" y="50"/>
                    </a:lnTo>
                    <a:lnTo>
                      <a:pt x="98" y="51"/>
                    </a:lnTo>
                    <a:lnTo>
                      <a:pt x="98" y="50"/>
                    </a:lnTo>
                    <a:lnTo>
                      <a:pt x="96" y="50"/>
                    </a:lnTo>
                    <a:lnTo>
                      <a:pt x="98" y="51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42" name="Freeform 164"/>
              <p:cNvSpPr>
                <a:spLocks/>
              </p:cNvSpPr>
              <p:nvPr/>
            </p:nvSpPr>
            <p:spPr bwMode="ltGray">
              <a:xfrm>
                <a:off x="1269" y="2507"/>
                <a:ext cx="21" cy="17"/>
              </a:xfrm>
              <a:custGeom>
                <a:avLst/>
                <a:gdLst>
                  <a:gd name="T0" fmla="*/ 0 w 21"/>
                  <a:gd name="T1" fmla="*/ 14 h 17"/>
                  <a:gd name="T2" fmla="*/ 5 w 21"/>
                  <a:gd name="T3" fmla="*/ 14 h 17"/>
                  <a:gd name="T4" fmla="*/ 20 w 21"/>
                  <a:gd name="T5" fmla="*/ 1 h 17"/>
                  <a:gd name="T6" fmla="*/ 12 w 21"/>
                  <a:gd name="T7" fmla="*/ 0 h 17"/>
                  <a:gd name="T8" fmla="*/ 0 w 21"/>
                  <a:gd name="T9" fmla="*/ 12 h 17"/>
                  <a:gd name="T10" fmla="*/ 5 w 21"/>
                  <a:gd name="T11" fmla="*/ 11 h 17"/>
                  <a:gd name="T12" fmla="*/ 0 w 21"/>
                  <a:gd name="T13" fmla="*/ 14 h 17"/>
                  <a:gd name="T14" fmla="*/ 5 w 21"/>
                  <a:gd name="T15" fmla="*/ 16 h 17"/>
                  <a:gd name="T16" fmla="*/ 5 w 21"/>
                  <a:gd name="T17" fmla="*/ 12 h 17"/>
                  <a:gd name="T18" fmla="*/ 0 w 21"/>
                  <a:gd name="T19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0" y="14"/>
                    </a:moveTo>
                    <a:lnTo>
                      <a:pt x="5" y="14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5" y="11"/>
                    </a:lnTo>
                    <a:lnTo>
                      <a:pt x="0" y="14"/>
                    </a:lnTo>
                    <a:lnTo>
                      <a:pt x="5" y="16"/>
                    </a:lnTo>
                    <a:lnTo>
                      <a:pt x="5" y="12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43" name="Freeform 165"/>
              <p:cNvSpPr>
                <a:spLocks/>
              </p:cNvSpPr>
              <p:nvPr/>
            </p:nvSpPr>
            <p:spPr bwMode="ltGray">
              <a:xfrm>
                <a:off x="1179" y="2455"/>
                <a:ext cx="192" cy="53"/>
              </a:xfrm>
              <a:custGeom>
                <a:avLst/>
                <a:gdLst>
                  <a:gd name="T0" fmla="*/ 191 w 192"/>
                  <a:gd name="T1" fmla="*/ 52 h 53"/>
                  <a:gd name="T2" fmla="*/ 98 w 192"/>
                  <a:gd name="T3" fmla="*/ 52 h 53"/>
                  <a:gd name="T4" fmla="*/ 0 w 192"/>
                  <a:gd name="T5" fmla="*/ 0 h 53"/>
                  <a:gd name="T6" fmla="*/ 75 w 192"/>
                  <a:gd name="T7" fmla="*/ 0 h 53"/>
                  <a:gd name="T8" fmla="*/ 191 w 192"/>
                  <a:gd name="T9" fmla="*/ 5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53">
                    <a:moveTo>
                      <a:pt x="191" y="52"/>
                    </a:moveTo>
                    <a:lnTo>
                      <a:pt x="98" y="52"/>
                    </a:lnTo>
                    <a:lnTo>
                      <a:pt x="0" y="0"/>
                    </a:lnTo>
                    <a:lnTo>
                      <a:pt x="75" y="0"/>
                    </a:lnTo>
                    <a:lnTo>
                      <a:pt x="191" y="52"/>
                    </a:lnTo>
                  </a:path>
                </a:pathLst>
              </a:custGeom>
              <a:solidFill>
                <a:srgbClr val="E5E5E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44" name="Freeform 166"/>
              <p:cNvSpPr>
                <a:spLocks/>
              </p:cNvSpPr>
              <p:nvPr/>
            </p:nvSpPr>
            <p:spPr bwMode="ltGray">
              <a:xfrm>
                <a:off x="1276" y="2507"/>
                <a:ext cx="95" cy="17"/>
              </a:xfrm>
              <a:custGeom>
                <a:avLst/>
                <a:gdLst>
                  <a:gd name="T0" fmla="*/ 0 w 95"/>
                  <a:gd name="T1" fmla="*/ 8 h 17"/>
                  <a:gd name="T2" fmla="*/ 1 w 95"/>
                  <a:gd name="T3" fmla="*/ 16 h 17"/>
                  <a:gd name="T4" fmla="*/ 94 w 95"/>
                  <a:gd name="T5" fmla="*/ 16 h 17"/>
                  <a:gd name="T6" fmla="*/ 94 w 95"/>
                  <a:gd name="T7" fmla="*/ 0 h 17"/>
                  <a:gd name="T8" fmla="*/ 1 w 95"/>
                  <a:gd name="T9" fmla="*/ 0 h 17"/>
                  <a:gd name="T10" fmla="*/ 1 w 95"/>
                  <a:gd name="T11" fmla="*/ 0 h 17"/>
                  <a:gd name="T12" fmla="*/ 0 w 95"/>
                  <a:gd name="T13" fmla="*/ 8 h 17"/>
                  <a:gd name="T14" fmla="*/ 0 w 95"/>
                  <a:gd name="T15" fmla="*/ 16 h 17"/>
                  <a:gd name="T16" fmla="*/ 1 w 95"/>
                  <a:gd name="T17" fmla="*/ 16 h 17"/>
                  <a:gd name="T18" fmla="*/ 0 w 95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5" h="17">
                    <a:moveTo>
                      <a:pt x="0" y="8"/>
                    </a:moveTo>
                    <a:lnTo>
                      <a:pt x="1" y="16"/>
                    </a:lnTo>
                    <a:lnTo>
                      <a:pt x="94" y="16"/>
                    </a:lnTo>
                    <a:lnTo>
                      <a:pt x="94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1" y="16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45" name="Freeform 167"/>
              <p:cNvSpPr>
                <a:spLocks/>
              </p:cNvSpPr>
              <p:nvPr/>
            </p:nvSpPr>
            <p:spPr bwMode="ltGray">
              <a:xfrm>
                <a:off x="1174" y="2454"/>
                <a:ext cx="105" cy="55"/>
              </a:xfrm>
              <a:custGeom>
                <a:avLst/>
                <a:gdLst>
                  <a:gd name="T0" fmla="*/ 5 w 105"/>
                  <a:gd name="T1" fmla="*/ 0 h 55"/>
                  <a:gd name="T2" fmla="*/ 3 w 105"/>
                  <a:gd name="T3" fmla="*/ 1 h 55"/>
                  <a:gd name="T4" fmla="*/ 102 w 105"/>
                  <a:gd name="T5" fmla="*/ 54 h 55"/>
                  <a:gd name="T6" fmla="*/ 104 w 105"/>
                  <a:gd name="T7" fmla="*/ 53 h 55"/>
                  <a:gd name="T8" fmla="*/ 5 w 105"/>
                  <a:gd name="T9" fmla="*/ 0 h 55"/>
                  <a:gd name="T10" fmla="*/ 5 w 105"/>
                  <a:gd name="T11" fmla="*/ 1 h 55"/>
                  <a:gd name="T12" fmla="*/ 5 w 105"/>
                  <a:gd name="T13" fmla="*/ 0 h 55"/>
                  <a:gd name="T14" fmla="*/ 0 w 105"/>
                  <a:gd name="T15" fmla="*/ 0 h 55"/>
                  <a:gd name="T16" fmla="*/ 3 w 105"/>
                  <a:gd name="T17" fmla="*/ 1 h 55"/>
                  <a:gd name="T18" fmla="*/ 5 w 105"/>
                  <a:gd name="T1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" h="55">
                    <a:moveTo>
                      <a:pt x="5" y="0"/>
                    </a:moveTo>
                    <a:lnTo>
                      <a:pt x="3" y="1"/>
                    </a:lnTo>
                    <a:lnTo>
                      <a:pt x="102" y="54"/>
                    </a:lnTo>
                    <a:lnTo>
                      <a:pt x="104" y="53"/>
                    </a:lnTo>
                    <a:lnTo>
                      <a:pt x="5" y="0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3" y="1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46" name="Freeform 168"/>
              <p:cNvSpPr>
                <a:spLocks/>
              </p:cNvSpPr>
              <p:nvPr/>
            </p:nvSpPr>
            <p:spPr bwMode="ltGray">
              <a:xfrm>
                <a:off x="1179" y="2454"/>
                <a:ext cx="78" cy="17"/>
              </a:xfrm>
              <a:custGeom>
                <a:avLst/>
                <a:gdLst>
                  <a:gd name="T0" fmla="*/ 77 w 78"/>
                  <a:gd name="T1" fmla="*/ 0 h 17"/>
                  <a:gd name="T2" fmla="*/ 75 w 78"/>
                  <a:gd name="T3" fmla="*/ 0 h 17"/>
                  <a:gd name="T4" fmla="*/ 0 w 78"/>
                  <a:gd name="T5" fmla="*/ 0 h 17"/>
                  <a:gd name="T6" fmla="*/ 0 w 78"/>
                  <a:gd name="T7" fmla="*/ 16 h 17"/>
                  <a:gd name="T8" fmla="*/ 75 w 78"/>
                  <a:gd name="T9" fmla="*/ 16 h 17"/>
                  <a:gd name="T10" fmla="*/ 74 w 78"/>
                  <a:gd name="T11" fmla="*/ 16 h 17"/>
                  <a:gd name="T12" fmla="*/ 77 w 78"/>
                  <a:gd name="T13" fmla="*/ 0 h 17"/>
                  <a:gd name="T14" fmla="*/ 75 w 78"/>
                  <a:gd name="T15" fmla="*/ 0 h 17"/>
                  <a:gd name="T16" fmla="*/ 75 w 78"/>
                  <a:gd name="T17" fmla="*/ 0 h 17"/>
                  <a:gd name="T18" fmla="*/ 77 w 78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17">
                    <a:moveTo>
                      <a:pt x="77" y="0"/>
                    </a:moveTo>
                    <a:lnTo>
                      <a:pt x="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75" y="16"/>
                    </a:lnTo>
                    <a:lnTo>
                      <a:pt x="74" y="16"/>
                    </a:lnTo>
                    <a:lnTo>
                      <a:pt x="77" y="0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77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47" name="Freeform 169"/>
              <p:cNvSpPr>
                <a:spLocks/>
              </p:cNvSpPr>
              <p:nvPr/>
            </p:nvSpPr>
            <p:spPr bwMode="ltGray">
              <a:xfrm>
                <a:off x="1253" y="2454"/>
                <a:ext cx="122" cy="56"/>
              </a:xfrm>
              <a:custGeom>
                <a:avLst/>
                <a:gdLst>
                  <a:gd name="T0" fmla="*/ 115 w 122"/>
                  <a:gd name="T1" fmla="*/ 55 h 56"/>
                  <a:gd name="T2" fmla="*/ 115 w 122"/>
                  <a:gd name="T3" fmla="*/ 53 h 56"/>
                  <a:gd name="T4" fmla="*/ 2 w 122"/>
                  <a:gd name="T5" fmla="*/ 0 h 56"/>
                  <a:gd name="T6" fmla="*/ 0 w 122"/>
                  <a:gd name="T7" fmla="*/ 1 h 56"/>
                  <a:gd name="T8" fmla="*/ 114 w 122"/>
                  <a:gd name="T9" fmla="*/ 54 h 56"/>
                  <a:gd name="T10" fmla="*/ 115 w 122"/>
                  <a:gd name="T11" fmla="*/ 53 h 56"/>
                  <a:gd name="T12" fmla="*/ 115 w 122"/>
                  <a:gd name="T13" fmla="*/ 55 h 56"/>
                  <a:gd name="T14" fmla="*/ 121 w 122"/>
                  <a:gd name="T15" fmla="*/ 55 h 56"/>
                  <a:gd name="T16" fmla="*/ 115 w 122"/>
                  <a:gd name="T17" fmla="*/ 53 h 56"/>
                  <a:gd name="T18" fmla="*/ 115 w 122"/>
                  <a:gd name="T19" fmla="*/ 5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56">
                    <a:moveTo>
                      <a:pt x="115" y="55"/>
                    </a:moveTo>
                    <a:lnTo>
                      <a:pt x="115" y="53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114" y="54"/>
                    </a:lnTo>
                    <a:lnTo>
                      <a:pt x="115" y="53"/>
                    </a:lnTo>
                    <a:lnTo>
                      <a:pt x="115" y="55"/>
                    </a:lnTo>
                    <a:lnTo>
                      <a:pt x="121" y="55"/>
                    </a:lnTo>
                    <a:lnTo>
                      <a:pt x="115" y="53"/>
                    </a:lnTo>
                    <a:lnTo>
                      <a:pt x="115" y="55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48" name="Freeform 170"/>
              <p:cNvSpPr>
                <a:spLocks/>
              </p:cNvSpPr>
              <p:nvPr/>
            </p:nvSpPr>
            <p:spPr bwMode="ltGray">
              <a:xfrm>
                <a:off x="1173" y="2455"/>
                <a:ext cx="21" cy="17"/>
              </a:xfrm>
              <a:custGeom>
                <a:avLst/>
                <a:gdLst>
                  <a:gd name="T0" fmla="*/ 20 w 21"/>
                  <a:gd name="T1" fmla="*/ 8 h 17"/>
                  <a:gd name="T2" fmla="*/ 14 w 21"/>
                  <a:gd name="T3" fmla="*/ 0 h 17"/>
                  <a:gd name="T4" fmla="*/ 0 w 21"/>
                  <a:gd name="T5" fmla="*/ 8 h 17"/>
                  <a:gd name="T6" fmla="*/ 5 w 21"/>
                  <a:gd name="T7" fmla="*/ 16 h 17"/>
                  <a:gd name="T8" fmla="*/ 20 w 21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7">
                    <a:moveTo>
                      <a:pt x="20" y="8"/>
                    </a:moveTo>
                    <a:lnTo>
                      <a:pt x="14" y="0"/>
                    </a:lnTo>
                    <a:lnTo>
                      <a:pt x="0" y="8"/>
                    </a:lnTo>
                    <a:lnTo>
                      <a:pt x="5" y="16"/>
                    </a:lnTo>
                    <a:lnTo>
                      <a:pt x="20" y="8"/>
                    </a:lnTo>
                  </a:path>
                </a:pathLst>
              </a:custGeom>
              <a:solidFill>
                <a:srgbClr val="AAAAA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49" name="Freeform 171"/>
              <p:cNvSpPr>
                <a:spLocks/>
              </p:cNvSpPr>
              <p:nvPr/>
            </p:nvSpPr>
            <p:spPr bwMode="ltGray">
              <a:xfrm>
                <a:off x="1178" y="2454"/>
                <a:ext cx="21" cy="17"/>
              </a:xfrm>
              <a:custGeom>
                <a:avLst/>
                <a:gdLst>
                  <a:gd name="T0" fmla="*/ 5 w 21"/>
                  <a:gd name="T1" fmla="*/ 8 h 17"/>
                  <a:gd name="T2" fmla="*/ 0 w 21"/>
                  <a:gd name="T3" fmla="*/ 8 h 17"/>
                  <a:gd name="T4" fmla="*/ 10 w 21"/>
                  <a:gd name="T5" fmla="*/ 16 h 17"/>
                  <a:gd name="T6" fmla="*/ 20 w 21"/>
                  <a:gd name="T7" fmla="*/ 12 h 17"/>
                  <a:gd name="T8" fmla="*/ 5 w 21"/>
                  <a:gd name="T9" fmla="*/ 0 h 17"/>
                  <a:gd name="T10" fmla="*/ 0 w 21"/>
                  <a:gd name="T11" fmla="*/ 0 h 17"/>
                  <a:gd name="T12" fmla="*/ 5 w 21"/>
                  <a:gd name="T13" fmla="*/ 4 h 17"/>
                  <a:gd name="T14" fmla="*/ 5 w 21"/>
                  <a:gd name="T15" fmla="*/ 0 h 17"/>
                  <a:gd name="T16" fmla="*/ 0 w 21"/>
                  <a:gd name="T17" fmla="*/ 4 h 17"/>
                  <a:gd name="T18" fmla="*/ 5 w 21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5" y="8"/>
                    </a:moveTo>
                    <a:lnTo>
                      <a:pt x="0" y="8"/>
                    </a:lnTo>
                    <a:lnTo>
                      <a:pt x="10" y="16"/>
                    </a:lnTo>
                    <a:lnTo>
                      <a:pt x="20" y="12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5" y="4"/>
                    </a:lnTo>
                    <a:lnTo>
                      <a:pt x="5" y="0"/>
                    </a:lnTo>
                    <a:lnTo>
                      <a:pt x="0" y="4"/>
                    </a:lnTo>
                    <a:lnTo>
                      <a:pt x="5" y="8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0" name="Freeform 172"/>
              <p:cNvSpPr>
                <a:spLocks/>
              </p:cNvSpPr>
              <p:nvPr/>
            </p:nvSpPr>
            <p:spPr bwMode="ltGray">
              <a:xfrm>
                <a:off x="1169" y="2454"/>
                <a:ext cx="21" cy="17"/>
              </a:xfrm>
              <a:custGeom>
                <a:avLst/>
                <a:gdLst>
                  <a:gd name="T0" fmla="*/ 7 w 21"/>
                  <a:gd name="T1" fmla="*/ 12 h 17"/>
                  <a:gd name="T2" fmla="*/ 7 w 21"/>
                  <a:gd name="T3" fmla="*/ 16 h 17"/>
                  <a:gd name="T4" fmla="*/ 20 w 21"/>
                  <a:gd name="T5" fmla="*/ 8 h 17"/>
                  <a:gd name="T6" fmla="*/ 17 w 21"/>
                  <a:gd name="T7" fmla="*/ 0 h 17"/>
                  <a:gd name="T8" fmla="*/ 5 w 21"/>
                  <a:gd name="T9" fmla="*/ 8 h 17"/>
                  <a:gd name="T10" fmla="*/ 5 w 21"/>
                  <a:gd name="T11" fmla="*/ 16 h 17"/>
                  <a:gd name="T12" fmla="*/ 5 w 21"/>
                  <a:gd name="T13" fmla="*/ 12 h 17"/>
                  <a:gd name="T14" fmla="*/ 0 w 21"/>
                  <a:gd name="T15" fmla="*/ 16 h 17"/>
                  <a:gd name="T16" fmla="*/ 7 w 21"/>
                  <a:gd name="T17" fmla="*/ 16 h 17"/>
                  <a:gd name="T18" fmla="*/ 7 w 21"/>
                  <a:gd name="T19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7" y="12"/>
                    </a:moveTo>
                    <a:lnTo>
                      <a:pt x="7" y="16"/>
                    </a:lnTo>
                    <a:lnTo>
                      <a:pt x="20" y="8"/>
                    </a:lnTo>
                    <a:lnTo>
                      <a:pt x="17" y="0"/>
                    </a:lnTo>
                    <a:lnTo>
                      <a:pt x="5" y="8"/>
                    </a:lnTo>
                    <a:lnTo>
                      <a:pt x="5" y="16"/>
                    </a:lnTo>
                    <a:lnTo>
                      <a:pt x="5" y="12"/>
                    </a:lnTo>
                    <a:lnTo>
                      <a:pt x="0" y="16"/>
                    </a:lnTo>
                    <a:lnTo>
                      <a:pt x="7" y="16"/>
                    </a:lnTo>
                    <a:lnTo>
                      <a:pt x="7" y="12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1" name="Freeform 173"/>
              <p:cNvSpPr>
                <a:spLocks/>
              </p:cNvSpPr>
              <p:nvPr/>
            </p:nvSpPr>
            <p:spPr bwMode="ltGray">
              <a:xfrm>
                <a:off x="1172" y="2457"/>
                <a:ext cx="21" cy="17"/>
              </a:xfrm>
              <a:custGeom>
                <a:avLst/>
                <a:gdLst>
                  <a:gd name="T0" fmla="*/ 15 w 21"/>
                  <a:gd name="T1" fmla="*/ 10 h 17"/>
                  <a:gd name="T2" fmla="*/ 20 w 21"/>
                  <a:gd name="T3" fmla="*/ 10 h 17"/>
                  <a:gd name="T4" fmla="*/ 5 w 21"/>
                  <a:gd name="T5" fmla="*/ 0 h 17"/>
                  <a:gd name="T6" fmla="*/ 0 w 21"/>
                  <a:gd name="T7" fmla="*/ 5 h 17"/>
                  <a:gd name="T8" fmla="*/ 10 w 21"/>
                  <a:gd name="T9" fmla="*/ 16 h 17"/>
                  <a:gd name="T10" fmla="*/ 20 w 21"/>
                  <a:gd name="T11" fmla="*/ 16 h 17"/>
                  <a:gd name="T12" fmla="*/ 15 w 21"/>
                  <a:gd name="T13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7">
                    <a:moveTo>
                      <a:pt x="15" y="10"/>
                    </a:moveTo>
                    <a:lnTo>
                      <a:pt x="20" y="1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10" y="16"/>
                    </a:lnTo>
                    <a:lnTo>
                      <a:pt x="20" y="16"/>
                    </a:lnTo>
                    <a:lnTo>
                      <a:pt x="15" y="1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2" name="Freeform 174"/>
              <p:cNvSpPr>
                <a:spLocks/>
              </p:cNvSpPr>
              <p:nvPr/>
            </p:nvSpPr>
            <p:spPr bwMode="ltGray">
              <a:xfrm>
                <a:off x="1175" y="2456"/>
                <a:ext cx="22" cy="17"/>
              </a:xfrm>
              <a:custGeom>
                <a:avLst/>
                <a:gdLst>
                  <a:gd name="T0" fmla="*/ 10 w 22"/>
                  <a:gd name="T1" fmla="*/ 8 h 17"/>
                  <a:gd name="T2" fmla="*/ 10 w 22"/>
                  <a:gd name="T3" fmla="*/ 0 h 17"/>
                  <a:gd name="T4" fmla="*/ 0 w 22"/>
                  <a:gd name="T5" fmla="*/ 12 h 17"/>
                  <a:gd name="T6" fmla="*/ 2 w 22"/>
                  <a:gd name="T7" fmla="*/ 16 h 17"/>
                  <a:gd name="T8" fmla="*/ 13 w 22"/>
                  <a:gd name="T9" fmla="*/ 8 h 17"/>
                  <a:gd name="T10" fmla="*/ 15 w 22"/>
                  <a:gd name="T11" fmla="*/ 4 h 17"/>
                  <a:gd name="T12" fmla="*/ 13 w 22"/>
                  <a:gd name="T13" fmla="*/ 8 h 17"/>
                  <a:gd name="T14" fmla="*/ 21 w 22"/>
                  <a:gd name="T15" fmla="*/ 8 h 17"/>
                  <a:gd name="T16" fmla="*/ 15 w 22"/>
                  <a:gd name="T17" fmla="*/ 4 h 17"/>
                  <a:gd name="T18" fmla="*/ 10 w 22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10" y="8"/>
                    </a:moveTo>
                    <a:lnTo>
                      <a:pt x="10" y="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13" y="8"/>
                    </a:lnTo>
                    <a:lnTo>
                      <a:pt x="15" y="4"/>
                    </a:lnTo>
                    <a:lnTo>
                      <a:pt x="13" y="8"/>
                    </a:lnTo>
                    <a:lnTo>
                      <a:pt x="21" y="8"/>
                    </a:lnTo>
                    <a:lnTo>
                      <a:pt x="15" y="4"/>
                    </a:lnTo>
                    <a:lnTo>
                      <a:pt x="10" y="8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3" name="Freeform 175"/>
              <p:cNvSpPr>
                <a:spLocks/>
              </p:cNvSpPr>
              <p:nvPr/>
            </p:nvSpPr>
            <p:spPr bwMode="ltGray">
              <a:xfrm>
                <a:off x="1064" y="2476"/>
                <a:ext cx="149" cy="17"/>
              </a:xfrm>
              <a:custGeom>
                <a:avLst/>
                <a:gdLst>
                  <a:gd name="T0" fmla="*/ 148 w 149"/>
                  <a:gd name="T1" fmla="*/ 16 h 17"/>
                  <a:gd name="T2" fmla="*/ 0 w 149"/>
                  <a:gd name="T3" fmla="*/ 16 h 17"/>
                  <a:gd name="T4" fmla="*/ 1 w 149"/>
                  <a:gd name="T5" fmla="*/ 0 h 17"/>
                  <a:gd name="T6" fmla="*/ 148 w 149"/>
                  <a:gd name="T7" fmla="*/ 0 h 17"/>
                  <a:gd name="T8" fmla="*/ 148 w 149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7">
                    <a:moveTo>
                      <a:pt x="148" y="16"/>
                    </a:moveTo>
                    <a:lnTo>
                      <a:pt x="0" y="16"/>
                    </a:lnTo>
                    <a:lnTo>
                      <a:pt x="1" y="0"/>
                    </a:lnTo>
                    <a:lnTo>
                      <a:pt x="148" y="0"/>
                    </a:lnTo>
                    <a:lnTo>
                      <a:pt x="148" y="16"/>
                    </a:lnTo>
                  </a:path>
                </a:pathLst>
              </a:custGeom>
              <a:solidFill>
                <a:srgbClr val="C1C1C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4" name="Freeform 176"/>
              <p:cNvSpPr>
                <a:spLocks/>
              </p:cNvSpPr>
              <p:nvPr/>
            </p:nvSpPr>
            <p:spPr bwMode="ltGray">
              <a:xfrm>
                <a:off x="1064" y="2479"/>
                <a:ext cx="149" cy="17"/>
              </a:xfrm>
              <a:custGeom>
                <a:avLst/>
                <a:gdLst>
                  <a:gd name="T0" fmla="*/ 0 w 149"/>
                  <a:gd name="T1" fmla="*/ 8 h 17"/>
                  <a:gd name="T2" fmla="*/ 1 w 149"/>
                  <a:gd name="T3" fmla="*/ 16 h 17"/>
                  <a:gd name="T4" fmla="*/ 148 w 149"/>
                  <a:gd name="T5" fmla="*/ 16 h 17"/>
                  <a:gd name="T6" fmla="*/ 148 w 149"/>
                  <a:gd name="T7" fmla="*/ 0 h 17"/>
                  <a:gd name="T8" fmla="*/ 1 w 149"/>
                  <a:gd name="T9" fmla="*/ 0 h 17"/>
                  <a:gd name="T10" fmla="*/ 1 w 149"/>
                  <a:gd name="T11" fmla="*/ 8 h 17"/>
                  <a:gd name="T12" fmla="*/ 0 w 149"/>
                  <a:gd name="T13" fmla="*/ 8 h 17"/>
                  <a:gd name="T14" fmla="*/ 0 w 149"/>
                  <a:gd name="T15" fmla="*/ 16 h 17"/>
                  <a:gd name="T16" fmla="*/ 1 w 149"/>
                  <a:gd name="T17" fmla="*/ 16 h 17"/>
                  <a:gd name="T18" fmla="*/ 0 w 149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7">
                    <a:moveTo>
                      <a:pt x="0" y="8"/>
                    </a:moveTo>
                    <a:lnTo>
                      <a:pt x="1" y="16"/>
                    </a:lnTo>
                    <a:lnTo>
                      <a:pt x="148" y="16"/>
                    </a:lnTo>
                    <a:lnTo>
                      <a:pt x="148" y="0"/>
                    </a:lnTo>
                    <a:lnTo>
                      <a:pt x="1" y="0"/>
                    </a:lnTo>
                    <a:lnTo>
                      <a:pt x="1" y="8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1" y="16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5" name="Freeform 177"/>
              <p:cNvSpPr>
                <a:spLocks/>
              </p:cNvSpPr>
              <p:nvPr/>
            </p:nvSpPr>
            <p:spPr bwMode="ltGray">
              <a:xfrm>
                <a:off x="1064" y="2476"/>
                <a:ext cx="20" cy="17"/>
              </a:xfrm>
              <a:custGeom>
                <a:avLst/>
                <a:gdLst>
                  <a:gd name="T0" fmla="*/ 9 w 20"/>
                  <a:gd name="T1" fmla="*/ 0 h 17"/>
                  <a:gd name="T2" fmla="*/ 4 w 20"/>
                  <a:gd name="T3" fmla="*/ 0 h 17"/>
                  <a:gd name="T4" fmla="*/ 0 w 20"/>
                  <a:gd name="T5" fmla="*/ 16 h 17"/>
                  <a:gd name="T6" fmla="*/ 4 w 20"/>
                  <a:gd name="T7" fmla="*/ 16 h 17"/>
                  <a:gd name="T8" fmla="*/ 19 w 20"/>
                  <a:gd name="T9" fmla="*/ 3 h 17"/>
                  <a:gd name="T10" fmla="*/ 9 w 20"/>
                  <a:gd name="T11" fmla="*/ 6 h 17"/>
                  <a:gd name="T12" fmla="*/ 9 w 20"/>
                  <a:gd name="T13" fmla="*/ 0 h 17"/>
                  <a:gd name="T14" fmla="*/ 4 w 20"/>
                  <a:gd name="T15" fmla="*/ 0 h 17"/>
                  <a:gd name="T16" fmla="*/ 4 w 20"/>
                  <a:gd name="T17" fmla="*/ 0 h 17"/>
                  <a:gd name="T18" fmla="*/ 9 w 20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7">
                    <a:moveTo>
                      <a:pt x="9" y="0"/>
                    </a:moveTo>
                    <a:lnTo>
                      <a:pt x="4" y="0"/>
                    </a:lnTo>
                    <a:lnTo>
                      <a:pt x="0" y="16"/>
                    </a:lnTo>
                    <a:lnTo>
                      <a:pt x="4" y="16"/>
                    </a:lnTo>
                    <a:lnTo>
                      <a:pt x="19" y="3"/>
                    </a:lnTo>
                    <a:lnTo>
                      <a:pt x="9" y="6"/>
                    </a:lnTo>
                    <a:lnTo>
                      <a:pt x="9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6" name="Freeform 178"/>
              <p:cNvSpPr>
                <a:spLocks/>
              </p:cNvSpPr>
              <p:nvPr/>
            </p:nvSpPr>
            <p:spPr bwMode="ltGray">
              <a:xfrm>
                <a:off x="1066" y="2476"/>
                <a:ext cx="147" cy="17"/>
              </a:xfrm>
              <a:custGeom>
                <a:avLst/>
                <a:gdLst>
                  <a:gd name="T0" fmla="*/ 146 w 147"/>
                  <a:gd name="T1" fmla="*/ 0 h 17"/>
                  <a:gd name="T2" fmla="*/ 144 w 147"/>
                  <a:gd name="T3" fmla="*/ 0 h 17"/>
                  <a:gd name="T4" fmla="*/ 0 w 147"/>
                  <a:gd name="T5" fmla="*/ 0 h 17"/>
                  <a:gd name="T6" fmla="*/ 0 w 147"/>
                  <a:gd name="T7" fmla="*/ 16 h 17"/>
                  <a:gd name="T8" fmla="*/ 144 w 147"/>
                  <a:gd name="T9" fmla="*/ 16 h 17"/>
                  <a:gd name="T10" fmla="*/ 142 w 147"/>
                  <a:gd name="T11" fmla="*/ 0 h 17"/>
                  <a:gd name="T12" fmla="*/ 146 w 147"/>
                  <a:gd name="T13" fmla="*/ 0 h 17"/>
                  <a:gd name="T14" fmla="*/ 146 w 147"/>
                  <a:gd name="T15" fmla="*/ 0 h 17"/>
                  <a:gd name="T16" fmla="*/ 144 w 147"/>
                  <a:gd name="T17" fmla="*/ 0 h 17"/>
                  <a:gd name="T18" fmla="*/ 146 w 147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7" h="17">
                    <a:moveTo>
                      <a:pt x="146" y="0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44" y="16"/>
                    </a:lnTo>
                    <a:lnTo>
                      <a:pt x="142" y="0"/>
                    </a:lnTo>
                    <a:lnTo>
                      <a:pt x="146" y="0"/>
                    </a:lnTo>
                    <a:lnTo>
                      <a:pt x="146" y="0"/>
                    </a:lnTo>
                    <a:lnTo>
                      <a:pt x="144" y="0"/>
                    </a:lnTo>
                    <a:lnTo>
                      <a:pt x="146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7" name="Freeform 179"/>
              <p:cNvSpPr>
                <a:spLocks/>
              </p:cNvSpPr>
              <p:nvPr/>
            </p:nvSpPr>
            <p:spPr bwMode="ltGray">
              <a:xfrm>
                <a:off x="1208" y="2476"/>
                <a:ext cx="22" cy="17"/>
              </a:xfrm>
              <a:custGeom>
                <a:avLst/>
                <a:gdLst>
                  <a:gd name="T0" fmla="*/ 14 w 22"/>
                  <a:gd name="T1" fmla="*/ 16 h 17"/>
                  <a:gd name="T2" fmla="*/ 21 w 22"/>
                  <a:gd name="T3" fmla="*/ 13 h 17"/>
                  <a:gd name="T4" fmla="*/ 21 w 22"/>
                  <a:gd name="T5" fmla="*/ 0 h 17"/>
                  <a:gd name="T6" fmla="*/ 0 w 22"/>
                  <a:gd name="T7" fmla="*/ 0 h 17"/>
                  <a:gd name="T8" fmla="*/ 0 w 22"/>
                  <a:gd name="T9" fmla="*/ 13 h 17"/>
                  <a:gd name="T10" fmla="*/ 14 w 22"/>
                  <a:gd name="T11" fmla="*/ 10 h 17"/>
                  <a:gd name="T12" fmla="*/ 14 w 22"/>
                  <a:gd name="T13" fmla="*/ 16 h 17"/>
                  <a:gd name="T14" fmla="*/ 21 w 22"/>
                  <a:gd name="T15" fmla="*/ 16 h 17"/>
                  <a:gd name="T16" fmla="*/ 21 w 22"/>
                  <a:gd name="T17" fmla="*/ 13 h 17"/>
                  <a:gd name="T18" fmla="*/ 14 w 22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14" y="16"/>
                    </a:moveTo>
                    <a:lnTo>
                      <a:pt x="21" y="13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14" y="10"/>
                    </a:lnTo>
                    <a:lnTo>
                      <a:pt x="14" y="16"/>
                    </a:lnTo>
                    <a:lnTo>
                      <a:pt x="21" y="16"/>
                    </a:lnTo>
                    <a:lnTo>
                      <a:pt x="21" y="13"/>
                    </a:lnTo>
                    <a:lnTo>
                      <a:pt x="14" y="1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8" name="Freeform 180"/>
              <p:cNvSpPr>
                <a:spLocks/>
              </p:cNvSpPr>
              <p:nvPr/>
            </p:nvSpPr>
            <p:spPr bwMode="ltGray">
              <a:xfrm>
                <a:off x="1045" y="2466"/>
                <a:ext cx="22" cy="17"/>
              </a:xfrm>
              <a:custGeom>
                <a:avLst/>
                <a:gdLst>
                  <a:gd name="T0" fmla="*/ 19 w 22"/>
                  <a:gd name="T1" fmla="*/ 16 h 17"/>
                  <a:gd name="T2" fmla="*/ 0 w 22"/>
                  <a:gd name="T3" fmla="*/ 4 h 17"/>
                  <a:gd name="T4" fmla="*/ 6 w 22"/>
                  <a:gd name="T5" fmla="*/ 0 h 17"/>
                  <a:gd name="T6" fmla="*/ 21 w 22"/>
                  <a:gd name="T7" fmla="*/ 11 h 17"/>
                  <a:gd name="T8" fmla="*/ 19 w 22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7">
                    <a:moveTo>
                      <a:pt x="19" y="16"/>
                    </a:moveTo>
                    <a:lnTo>
                      <a:pt x="0" y="4"/>
                    </a:lnTo>
                    <a:lnTo>
                      <a:pt x="6" y="0"/>
                    </a:lnTo>
                    <a:lnTo>
                      <a:pt x="21" y="11"/>
                    </a:lnTo>
                    <a:lnTo>
                      <a:pt x="19" y="16"/>
                    </a:lnTo>
                  </a:path>
                </a:pathLst>
              </a:custGeom>
              <a:solidFill>
                <a:srgbClr val="72727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9" name="Freeform 181"/>
              <p:cNvSpPr>
                <a:spLocks/>
              </p:cNvSpPr>
              <p:nvPr/>
            </p:nvSpPr>
            <p:spPr bwMode="ltGray">
              <a:xfrm>
                <a:off x="1042" y="2470"/>
                <a:ext cx="23" cy="17"/>
              </a:xfrm>
              <a:custGeom>
                <a:avLst/>
                <a:gdLst>
                  <a:gd name="T0" fmla="*/ 1 w 23"/>
                  <a:gd name="T1" fmla="*/ 0 h 17"/>
                  <a:gd name="T2" fmla="*/ 1 w 23"/>
                  <a:gd name="T3" fmla="*/ 1 h 17"/>
                  <a:gd name="T4" fmla="*/ 20 w 23"/>
                  <a:gd name="T5" fmla="*/ 16 h 17"/>
                  <a:gd name="T6" fmla="*/ 22 w 23"/>
                  <a:gd name="T7" fmla="*/ 13 h 17"/>
                  <a:gd name="T8" fmla="*/ 3 w 23"/>
                  <a:gd name="T9" fmla="*/ 0 h 17"/>
                  <a:gd name="T10" fmla="*/ 3 w 23"/>
                  <a:gd name="T11" fmla="*/ 1 h 17"/>
                  <a:gd name="T12" fmla="*/ 1 w 23"/>
                  <a:gd name="T13" fmla="*/ 0 h 17"/>
                  <a:gd name="T14" fmla="*/ 0 w 23"/>
                  <a:gd name="T15" fmla="*/ 0 h 17"/>
                  <a:gd name="T16" fmla="*/ 1 w 23"/>
                  <a:gd name="T17" fmla="*/ 1 h 17"/>
                  <a:gd name="T18" fmla="*/ 1 w 23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17">
                    <a:moveTo>
                      <a:pt x="1" y="0"/>
                    </a:moveTo>
                    <a:lnTo>
                      <a:pt x="1" y="1"/>
                    </a:lnTo>
                    <a:lnTo>
                      <a:pt x="20" y="16"/>
                    </a:lnTo>
                    <a:lnTo>
                      <a:pt x="22" y="13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0" name="Freeform 182"/>
              <p:cNvSpPr>
                <a:spLocks/>
              </p:cNvSpPr>
              <p:nvPr/>
            </p:nvSpPr>
            <p:spPr bwMode="ltGray">
              <a:xfrm>
                <a:off x="1043" y="2464"/>
                <a:ext cx="22" cy="17"/>
              </a:xfrm>
              <a:custGeom>
                <a:avLst/>
                <a:gdLst>
                  <a:gd name="T0" fmla="*/ 21 w 22"/>
                  <a:gd name="T1" fmla="*/ 2 h 17"/>
                  <a:gd name="T2" fmla="*/ 15 w 22"/>
                  <a:gd name="T3" fmla="*/ 2 h 17"/>
                  <a:gd name="T4" fmla="*/ 0 w 22"/>
                  <a:gd name="T5" fmla="*/ 14 h 17"/>
                  <a:gd name="T6" fmla="*/ 6 w 22"/>
                  <a:gd name="T7" fmla="*/ 16 h 17"/>
                  <a:gd name="T8" fmla="*/ 21 w 22"/>
                  <a:gd name="T9" fmla="*/ 6 h 17"/>
                  <a:gd name="T10" fmla="*/ 15 w 22"/>
                  <a:gd name="T11" fmla="*/ 6 h 17"/>
                  <a:gd name="T12" fmla="*/ 21 w 22"/>
                  <a:gd name="T13" fmla="*/ 2 h 17"/>
                  <a:gd name="T14" fmla="*/ 18 w 22"/>
                  <a:gd name="T15" fmla="*/ 0 h 17"/>
                  <a:gd name="T16" fmla="*/ 15 w 22"/>
                  <a:gd name="T17" fmla="*/ 2 h 17"/>
                  <a:gd name="T18" fmla="*/ 21 w 22"/>
                  <a:gd name="T1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21" y="2"/>
                    </a:moveTo>
                    <a:lnTo>
                      <a:pt x="15" y="2"/>
                    </a:lnTo>
                    <a:lnTo>
                      <a:pt x="0" y="14"/>
                    </a:lnTo>
                    <a:lnTo>
                      <a:pt x="6" y="16"/>
                    </a:lnTo>
                    <a:lnTo>
                      <a:pt x="21" y="6"/>
                    </a:lnTo>
                    <a:lnTo>
                      <a:pt x="15" y="6"/>
                    </a:lnTo>
                    <a:lnTo>
                      <a:pt x="21" y="2"/>
                    </a:lnTo>
                    <a:lnTo>
                      <a:pt x="18" y="0"/>
                    </a:lnTo>
                    <a:lnTo>
                      <a:pt x="15" y="2"/>
                    </a:lnTo>
                    <a:lnTo>
                      <a:pt x="21" y="2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1" name="Freeform 183"/>
              <p:cNvSpPr>
                <a:spLocks/>
              </p:cNvSpPr>
              <p:nvPr/>
            </p:nvSpPr>
            <p:spPr bwMode="ltGray">
              <a:xfrm>
                <a:off x="1050" y="2465"/>
                <a:ext cx="20" cy="17"/>
              </a:xfrm>
              <a:custGeom>
                <a:avLst/>
                <a:gdLst>
                  <a:gd name="T0" fmla="*/ 19 w 20"/>
                  <a:gd name="T1" fmla="*/ 16 h 17"/>
                  <a:gd name="T2" fmla="*/ 17 w 20"/>
                  <a:gd name="T3" fmla="*/ 14 h 17"/>
                  <a:gd name="T4" fmla="*/ 2 w 20"/>
                  <a:gd name="T5" fmla="*/ 0 h 17"/>
                  <a:gd name="T6" fmla="*/ 0 w 20"/>
                  <a:gd name="T7" fmla="*/ 2 h 17"/>
                  <a:gd name="T8" fmla="*/ 16 w 20"/>
                  <a:gd name="T9" fmla="*/ 16 h 17"/>
                  <a:gd name="T10" fmla="*/ 15 w 20"/>
                  <a:gd name="T11" fmla="*/ 14 h 17"/>
                  <a:gd name="T12" fmla="*/ 19 w 20"/>
                  <a:gd name="T13" fmla="*/ 14 h 17"/>
                  <a:gd name="T14" fmla="*/ 19 w 20"/>
                  <a:gd name="T15" fmla="*/ 14 h 17"/>
                  <a:gd name="T16" fmla="*/ 17 w 20"/>
                  <a:gd name="T17" fmla="*/ 14 h 17"/>
                  <a:gd name="T18" fmla="*/ 19 w 20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7">
                    <a:moveTo>
                      <a:pt x="19" y="16"/>
                    </a:moveTo>
                    <a:lnTo>
                      <a:pt x="17" y="1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16" y="16"/>
                    </a:lnTo>
                    <a:lnTo>
                      <a:pt x="15" y="14"/>
                    </a:lnTo>
                    <a:lnTo>
                      <a:pt x="19" y="14"/>
                    </a:lnTo>
                    <a:lnTo>
                      <a:pt x="19" y="14"/>
                    </a:lnTo>
                    <a:lnTo>
                      <a:pt x="17" y="14"/>
                    </a:lnTo>
                    <a:lnTo>
                      <a:pt x="19" y="1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2" name="Freeform 184"/>
              <p:cNvSpPr>
                <a:spLocks/>
              </p:cNvSpPr>
              <p:nvPr/>
            </p:nvSpPr>
            <p:spPr bwMode="ltGray">
              <a:xfrm>
                <a:off x="1064" y="2476"/>
                <a:ext cx="20" cy="17"/>
              </a:xfrm>
              <a:custGeom>
                <a:avLst/>
                <a:gdLst>
                  <a:gd name="T0" fmla="*/ 0 w 20"/>
                  <a:gd name="T1" fmla="*/ 12 h 17"/>
                  <a:gd name="T2" fmla="*/ 4 w 20"/>
                  <a:gd name="T3" fmla="*/ 10 h 17"/>
                  <a:gd name="T4" fmla="*/ 19 w 20"/>
                  <a:gd name="T5" fmla="*/ 2 h 17"/>
                  <a:gd name="T6" fmla="*/ 4 w 20"/>
                  <a:gd name="T7" fmla="*/ 0 h 17"/>
                  <a:gd name="T8" fmla="*/ 0 w 20"/>
                  <a:gd name="T9" fmla="*/ 10 h 17"/>
                  <a:gd name="T10" fmla="*/ 4 w 20"/>
                  <a:gd name="T11" fmla="*/ 8 h 17"/>
                  <a:gd name="T12" fmla="*/ 0 w 20"/>
                  <a:gd name="T13" fmla="*/ 12 h 17"/>
                  <a:gd name="T14" fmla="*/ 4 w 20"/>
                  <a:gd name="T15" fmla="*/ 16 h 17"/>
                  <a:gd name="T16" fmla="*/ 4 w 20"/>
                  <a:gd name="T17" fmla="*/ 10 h 17"/>
                  <a:gd name="T18" fmla="*/ 0 w 20"/>
                  <a:gd name="T19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7">
                    <a:moveTo>
                      <a:pt x="0" y="12"/>
                    </a:moveTo>
                    <a:lnTo>
                      <a:pt x="4" y="10"/>
                    </a:lnTo>
                    <a:lnTo>
                      <a:pt x="19" y="2"/>
                    </a:lnTo>
                    <a:lnTo>
                      <a:pt x="4" y="0"/>
                    </a:lnTo>
                    <a:lnTo>
                      <a:pt x="0" y="10"/>
                    </a:lnTo>
                    <a:lnTo>
                      <a:pt x="4" y="8"/>
                    </a:lnTo>
                    <a:lnTo>
                      <a:pt x="0" y="12"/>
                    </a:lnTo>
                    <a:lnTo>
                      <a:pt x="4" y="16"/>
                    </a:lnTo>
                    <a:lnTo>
                      <a:pt x="4" y="10"/>
                    </a:lnTo>
                    <a:lnTo>
                      <a:pt x="0" y="12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3" name="Freeform 185"/>
              <p:cNvSpPr>
                <a:spLocks/>
              </p:cNvSpPr>
              <p:nvPr/>
            </p:nvSpPr>
            <p:spPr bwMode="ltGray">
              <a:xfrm>
                <a:off x="1050" y="2466"/>
                <a:ext cx="173" cy="17"/>
              </a:xfrm>
              <a:custGeom>
                <a:avLst/>
                <a:gdLst>
                  <a:gd name="T0" fmla="*/ 0 w 173"/>
                  <a:gd name="T1" fmla="*/ 0 h 17"/>
                  <a:gd name="T2" fmla="*/ 15 w 173"/>
                  <a:gd name="T3" fmla="*/ 16 h 17"/>
                  <a:gd name="T4" fmla="*/ 172 w 173"/>
                  <a:gd name="T5" fmla="*/ 16 h 17"/>
                  <a:gd name="T6" fmla="*/ 152 w 173"/>
                  <a:gd name="T7" fmla="*/ 0 h 17"/>
                  <a:gd name="T8" fmla="*/ 0 w 173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" h="17">
                    <a:moveTo>
                      <a:pt x="0" y="0"/>
                    </a:moveTo>
                    <a:lnTo>
                      <a:pt x="15" y="16"/>
                    </a:lnTo>
                    <a:lnTo>
                      <a:pt x="172" y="16"/>
                    </a:lnTo>
                    <a:lnTo>
                      <a:pt x="15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5E5E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4" name="Freeform 186"/>
              <p:cNvSpPr>
                <a:spLocks/>
              </p:cNvSpPr>
              <p:nvPr/>
            </p:nvSpPr>
            <p:spPr bwMode="ltGray">
              <a:xfrm>
                <a:off x="1050" y="2465"/>
                <a:ext cx="20" cy="17"/>
              </a:xfrm>
              <a:custGeom>
                <a:avLst/>
                <a:gdLst>
                  <a:gd name="T0" fmla="*/ 17 w 20"/>
                  <a:gd name="T1" fmla="*/ 13 h 17"/>
                  <a:gd name="T2" fmla="*/ 19 w 20"/>
                  <a:gd name="T3" fmla="*/ 13 h 17"/>
                  <a:gd name="T4" fmla="*/ 2 w 20"/>
                  <a:gd name="T5" fmla="*/ 0 h 17"/>
                  <a:gd name="T6" fmla="*/ 0 w 20"/>
                  <a:gd name="T7" fmla="*/ 2 h 17"/>
                  <a:gd name="T8" fmla="*/ 17 w 20"/>
                  <a:gd name="T9" fmla="*/ 14 h 17"/>
                  <a:gd name="T10" fmla="*/ 17 w 20"/>
                  <a:gd name="T11" fmla="*/ 16 h 17"/>
                  <a:gd name="T12" fmla="*/ 17 w 20"/>
                  <a:gd name="T13" fmla="*/ 14 h 17"/>
                  <a:gd name="T14" fmla="*/ 17 w 20"/>
                  <a:gd name="T15" fmla="*/ 16 h 17"/>
                  <a:gd name="T16" fmla="*/ 17 w 20"/>
                  <a:gd name="T17" fmla="*/ 16 h 17"/>
                  <a:gd name="T18" fmla="*/ 17 w 20"/>
                  <a:gd name="T19" fmla="*/ 1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7">
                    <a:moveTo>
                      <a:pt x="17" y="13"/>
                    </a:moveTo>
                    <a:lnTo>
                      <a:pt x="19" y="13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17" y="14"/>
                    </a:lnTo>
                    <a:lnTo>
                      <a:pt x="17" y="16"/>
                    </a:lnTo>
                    <a:lnTo>
                      <a:pt x="17" y="14"/>
                    </a:lnTo>
                    <a:lnTo>
                      <a:pt x="17" y="16"/>
                    </a:lnTo>
                    <a:lnTo>
                      <a:pt x="17" y="16"/>
                    </a:lnTo>
                    <a:lnTo>
                      <a:pt x="17" y="13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5" name="Freeform 187"/>
              <p:cNvSpPr>
                <a:spLocks/>
              </p:cNvSpPr>
              <p:nvPr/>
            </p:nvSpPr>
            <p:spPr bwMode="ltGray">
              <a:xfrm>
                <a:off x="1066" y="2476"/>
                <a:ext cx="161" cy="17"/>
              </a:xfrm>
              <a:custGeom>
                <a:avLst/>
                <a:gdLst>
                  <a:gd name="T0" fmla="*/ 154 w 161"/>
                  <a:gd name="T1" fmla="*/ 8 h 17"/>
                  <a:gd name="T2" fmla="*/ 156 w 161"/>
                  <a:gd name="T3" fmla="*/ 0 h 17"/>
                  <a:gd name="T4" fmla="*/ 0 w 161"/>
                  <a:gd name="T5" fmla="*/ 0 h 17"/>
                  <a:gd name="T6" fmla="*/ 0 w 161"/>
                  <a:gd name="T7" fmla="*/ 16 h 17"/>
                  <a:gd name="T8" fmla="*/ 156 w 161"/>
                  <a:gd name="T9" fmla="*/ 16 h 17"/>
                  <a:gd name="T10" fmla="*/ 157 w 161"/>
                  <a:gd name="T11" fmla="*/ 0 h 17"/>
                  <a:gd name="T12" fmla="*/ 156 w 161"/>
                  <a:gd name="T13" fmla="*/ 16 h 17"/>
                  <a:gd name="T14" fmla="*/ 160 w 161"/>
                  <a:gd name="T15" fmla="*/ 16 h 17"/>
                  <a:gd name="T16" fmla="*/ 157 w 161"/>
                  <a:gd name="T17" fmla="*/ 0 h 17"/>
                  <a:gd name="T18" fmla="*/ 154 w 161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1" h="17">
                    <a:moveTo>
                      <a:pt x="154" y="8"/>
                    </a:moveTo>
                    <a:lnTo>
                      <a:pt x="15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56" y="16"/>
                    </a:lnTo>
                    <a:lnTo>
                      <a:pt x="157" y="0"/>
                    </a:lnTo>
                    <a:lnTo>
                      <a:pt x="156" y="16"/>
                    </a:lnTo>
                    <a:lnTo>
                      <a:pt x="160" y="16"/>
                    </a:lnTo>
                    <a:lnTo>
                      <a:pt x="157" y="0"/>
                    </a:lnTo>
                    <a:lnTo>
                      <a:pt x="154" y="8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6" name="Freeform 188"/>
              <p:cNvSpPr>
                <a:spLocks/>
              </p:cNvSpPr>
              <p:nvPr/>
            </p:nvSpPr>
            <p:spPr bwMode="ltGray">
              <a:xfrm>
                <a:off x="1201" y="2465"/>
                <a:ext cx="22" cy="17"/>
              </a:xfrm>
              <a:custGeom>
                <a:avLst/>
                <a:gdLst>
                  <a:gd name="T0" fmla="*/ 1 w 22"/>
                  <a:gd name="T1" fmla="*/ 2 h 17"/>
                  <a:gd name="T2" fmla="*/ 0 w 22"/>
                  <a:gd name="T3" fmla="*/ 2 h 17"/>
                  <a:gd name="T4" fmla="*/ 18 w 22"/>
                  <a:gd name="T5" fmla="*/ 16 h 17"/>
                  <a:gd name="T6" fmla="*/ 21 w 22"/>
                  <a:gd name="T7" fmla="*/ 14 h 17"/>
                  <a:gd name="T8" fmla="*/ 1 w 22"/>
                  <a:gd name="T9" fmla="*/ 0 h 17"/>
                  <a:gd name="T10" fmla="*/ 1 w 22"/>
                  <a:gd name="T11" fmla="*/ 0 h 17"/>
                  <a:gd name="T12" fmla="*/ 1 w 22"/>
                  <a:gd name="T13" fmla="*/ 0 h 17"/>
                  <a:gd name="T14" fmla="*/ 1 w 22"/>
                  <a:gd name="T15" fmla="*/ 0 h 17"/>
                  <a:gd name="T16" fmla="*/ 1 w 22"/>
                  <a:gd name="T17" fmla="*/ 0 h 17"/>
                  <a:gd name="T18" fmla="*/ 1 w 22"/>
                  <a:gd name="T1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1" y="2"/>
                    </a:moveTo>
                    <a:lnTo>
                      <a:pt x="0" y="2"/>
                    </a:lnTo>
                    <a:lnTo>
                      <a:pt x="18" y="16"/>
                    </a:lnTo>
                    <a:lnTo>
                      <a:pt x="21" y="14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2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7" name="Freeform 189"/>
              <p:cNvSpPr>
                <a:spLocks/>
              </p:cNvSpPr>
              <p:nvPr/>
            </p:nvSpPr>
            <p:spPr bwMode="ltGray">
              <a:xfrm>
                <a:off x="1047" y="2465"/>
                <a:ext cx="156" cy="17"/>
              </a:xfrm>
              <a:custGeom>
                <a:avLst/>
                <a:gdLst>
                  <a:gd name="T0" fmla="*/ 5 w 156"/>
                  <a:gd name="T1" fmla="*/ 0 h 17"/>
                  <a:gd name="T2" fmla="*/ 3 w 156"/>
                  <a:gd name="T3" fmla="*/ 16 h 17"/>
                  <a:gd name="T4" fmla="*/ 155 w 156"/>
                  <a:gd name="T5" fmla="*/ 16 h 17"/>
                  <a:gd name="T6" fmla="*/ 155 w 156"/>
                  <a:gd name="T7" fmla="*/ 0 h 17"/>
                  <a:gd name="T8" fmla="*/ 3 w 156"/>
                  <a:gd name="T9" fmla="*/ 0 h 17"/>
                  <a:gd name="T10" fmla="*/ 2 w 156"/>
                  <a:gd name="T11" fmla="*/ 16 h 17"/>
                  <a:gd name="T12" fmla="*/ 3 w 156"/>
                  <a:gd name="T13" fmla="*/ 0 h 17"/>
                  <a:gd name="T14" fmla="*/ 0 w 156"/>
                  <a:gd name="T15" fmla="*/ 0 h 17"/>
                  <a:gd name="T16" fmla="*/ 2 w 156"/>
                  <a:gd name="T17" fmla="*/ 16 h 17"/>
                  <a:gd name="T18" fmla="*/ 5 w 156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6" h="17">
                    <a:moveTo>
                      <a:pt x="5" y="0"/>
                    </a:moveTo>
                    <a:lnTo>
                      <a:pt x="3" y="16"/>
                    </a:lnTo>
                    <a:lnTo>
                      <a:pt x="155" y="16"/>
                    </a:lnTo>
                    <a:lnTo>
                      <a:pt x="155" y="0"/>
                    </a:lnTo>
                    <a:lnTo>
                      <a:pt x="3" y="0"/>
                    </a:lnTo>
                    <a:lnTo>
                      <a:pt x="2" y="16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2" y="16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8" name="Freeform 190"/>
              <p:cNvSpPr>
                <a:spLocks/>
              </p:cNvSpPr>
              <p:nvPr/>
            </p:nvSpPr>
            <p:spPr bwMode="ltGray">
              <a:xfrm>
                <a:off x="1212" y="2476"/>
                <a:ext cx="67" cy="39"/>
              </a:xfrm>
              <a:custGeom>
                <a:avLst/>
                <a:gdLst>
                  <a:gd name="T0" fmla="*/ 2 w 67"/>
                  <a:gd name="T1" fmla="*/ 0 h 39"/>
                  <a:gd name="T2" fmla="*/ 0 w 67"/>
                  <a:gd name="T3" fmla="*/ 4 h 39"/>
                  <a:gd name="T4" fmla="*/ 58 w 67"/>
                  <a:gd name="T5" fmla="*/ 38 h 39"/>
                  <a:gd name="T6" fmla="*/ 66 w 67"/>
                  <a:gd name="T7" fmla="*/ 31 h 39"/>
                  <a:gd name="T8" fmla="*/ 2 w 67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39">
                    <a:moveTo>
                      <a:pt x="2" y="0"/>
                    </a:moveTo>
                    <a:lnTo>
                      <a:pt x="0" y="4"/>
                    </a:lnTo>
                    <a:lnTo>
                      <a:pt x="58" y="38"/>
                    </a:lnTo>
                    <a:lnTo>
                      <a:pt x="66" y="31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AAAAA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9" name="Freeform 191"/>
              <p:cNvSpPr>
                <a:spLocks/>
              </p:cNvSpPr>
              <p:nvPr/>
            </p:nvSpPr>
            <p:spPr bwMode="ltGray">
              <a:xfrm>
                <a:off x="1210" y="2476"/>
                <a:ext cx="22" cy="17"/>
              </a:xfrm>
              <a:custGeom>
                <a:avLst/>
                <a:gdLst>
                  <a:gd name="T0" fmla="*/ 8 w 22"/>
                  <a:gd name="T1" fmla="*/ 12 h 17"/>
                  <a:gd name="T2" fmla="*/ 8 w 22"/>
                  <a:gd name="T3" fmla="*/ 16 h 17"/>
                  <a:gd name="T4" fmla="*/ 21 w 22"/>
                  <a:gd name="T5" fmla="*/ 3 h 17"/>
                  <a:gd name="T6" fmla="*/ 8 w 22"/>
                  <a:gd name="T7" fmla="*/ 0 h 17"/>
                  <a:gd name="T8" fmla="*/ 0 w 22"/>
                  <a:gd name="T9" fmla="*/ 12 h 17"/>
                  <a:gd name="T10" fmla="*/ 0 w 22"/>
                  <a:gd name="T11" fmla="*/ 16 h 17"/>
                  <a:gd name="T12" fmla="*/ 0 w 22"/>
                  <a:gd name="T13" fmla="*/ 16 h 17"/>
                  <a:gd name="T14" fmla="*/ 0 w 22"/>
                  <a:gd name="T15" fmla="*/ 16 h 17"/>
                  <a:gd name="T16" fmla="*/ 0 w 22"/>
                  <a:gd name="T17" fmla="*/ 16 h 17"/>
                  <a:gd name="T18" fmla="*/ 8 w 22"/>
                  <a:gd name="T19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8" y="12"/>
                    </a:moveTo>
                    <a:lnTo>
                      <a:pt x="8" y="16"/>
                    </a:lnTo>
                    <a:lnTo>
                      <a:pt x="21" y="3"/>
                    </a:lnTo>
                    <a:lnTo>
                      <a:pt x="8" y="0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8" y="12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0" name="Freeform 192"/>
              <p:cNvSpPr>
                <a:spLocks/>
              </p:cNvSpPr>
              <p:nvPr/>
            </p:nvSpPr>
            <p:spPr bwMode="ltGray">
              <a:xfrm>
                <a:off x="1210" y="2479"/>
                <a:ext cx="62" cy="37"/>
              </a:xfrm>
              <a:custGeom>
                <a:avLst/>
                <a:gdLst>
                  <a:gd name="T0" fmla="*/ 58 w 62"/>
                  <a:gd name="T1" fmla="*/ 34 h 37"/>
                  <a:gd name="T2" fmla="*/ 61 w 62"/>
                  <a:gd name="T3" fmla="*/ 34 h 37"/>
                  <a:gd name="T4" fmla="*/ 2 w 62"/>
                  <a:gd name="T5" fmla="*/ 0 h 37"/>
                  <a:gd name="T6" fmla="*/ 0 w 62"/>
                  <a:gd name="T7" fmla="*/ 0 h 37"/>
                  <a:gd name="T8" fmla="*/ 58 w 62"/>
                  <a:gd name="T9" fmla="*/ 36 h 37"/>
                  <a:gd name="T10" fmla="*/ 61 w 62"/>
                  <a:gd name="T11" fmla="*/ 35 h 37"/>
                  <a:gd name="T12" fmla="*/ 58 w 62"/>
                  <a:gd name="T13" fmla="*/ 36 h 37"/>
                  <a:gd name="T14" fmla="*/ 61 w 62"/>
                  <a:gd name="T15" fmla="*/ 36 h 37"/>
                  <a:gd name="T16" fmla="*/ 61 w 62"/>
                  <a:gd name="T17" fmla="*/ 35 h 37"/>
                  <a:gd name="T18" fmla="*/ 58 w 62"/>
                  <a:gd name="T19" fmla="*/ 3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37">
                    <a:moveTo>
                      <a:pt x="58" y="34"/>
                    </a:moveTo>
                    <a:lnTo>
                      <a:pt x="61" y="3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58" y="36"/>
                    </a:lnTo>
                    <a:lnTo>
                      <a:pt x="61" y="35"/>
                    </a:lnTo>
                    <a:lnTo>
                      <a:pt x="58" y="36"/>
                    </a:lnTo>
                    <a:lnTo>
                      <a:pt x="61" y="36"/>
                    </a:lnTo>
                    <a:lnTo>
                      <a:pt x="61" y="35"/>
                    </a:lnTo>
                    <a:lnTo>
                      <a:pt x="58" y="34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1" name="Freeform 193"/>
              <p:cNvSpPr>
                <a:spLocks/>
              </p:cNvSpPr>
              <p:nvPr/>
            </p:nvSpPr>
            <p:spPr bwMode="ltGray">
              <a:xfrm>
                <a:off x="1269" y="2507"/>
                <a:ext cx="21" cy="17"/>
              </a:xfrm>
              <a:custGeom>
                <a:avLst/>
                <a:gdLst>
                  <a:gd name="T0" fmla="*/ 15 w 21"/>
                  <a:gd name="T1" fmla="*/ 2 h 17"/>
                  <a:gd name="T2" fmla="*/ 12 w 21"/>
                  <a:gd name="T3" fmla="*/ 0 h 17"/>
                  <a:gd name="T4" fmla="*/ 0 w 21"/>
                  <a:gd name="T5" fmla="*/ 14 h 17"/>
                  <a:gd name="T6" fmla="*/ 5 w 21"/>
                  <a:gd name="T7" fmla="*/ 16 h 17"/>
                  <a:gd name="T8" fmla="*/ 20 w 21"/>
                  <a:gd name="T9" fmla="*/ 2 h 17"/>
                  <a:gd name="T10" fmla="*/ 17 w 21"/>
                  <a:gd name="T11" fmla="*/ 0 h 17"/>
                  <a:gd name="T12" fmla="*/ 20 w 21"/>
                  <a:gd name="T13" fmla="*/ 2 h 17"/>
                  <a:gd name="T14" fmla="*/ 20 w 21"/>
                  <a:gd name="T15" fmla="*/ 0 h 17"/>
                  <a:gd name="T16" fmla="*/ 17 w 21"/>
                  <a:gd name="T17" fmla="*/ 0 h 17"/>
                  <a:gd name="T18" fmla="*/ 15 w 21"/>
                  <a:gd name="T1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15" y="2"/>
                    </a:moveTo>
                    <a:lnTo>
                      <a:pt x="12" y="0"/>
                    </a:lnTo>
                    <a:lnTo>
                      <a:pt x="0" y="14"/>
                    </a:lnTo>
                    <a:lnTo>
                      <a:pt x="5" y="16"/>
                    </a:lnTo>
                    <a:lnTo>
                      <a:pt x="20" y="2"/>
                    </a:lnTo>
                    <a:lnTo>
                      <a:pt x="17" y="0"/>
                    </a:lnTo>
                    <a:lnTo>
                      <a:pt x="20" y="2"/>
                    </a:lnTo>
                    <a:lnTo>
                      <a:pt x="20" y="0"/>
                    </a:lnTo>
                    <a:lnTo>
                      <a:pt x="17" y="0"/>
                    </a:lnTo>
                    <a:lnTo>
                      <a:pt x="15" y="2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2" name="Freeform 194"/>
              <p:cNvSpPr>
                <a:spLocks/>
              </p:cNvSpPr>
              <p:nvPr/>
            </p:nvSpPr>
            <p:spPr bwMode="ltGray">
              <a:xfrm>
                <a:off x="1212" y="2473"/>
                <a:ext cx="67" cy="36"/>
              </a:xfrm>
              <a:custGeom>
                <a:avLst/>
                <a:gdLst>
                  <a:gd name="T0" fmla="*/ 3 w 67"/>
                  <a:gd name="T1" fmla="*/ 3 h 36"/>
                  <a:gd name="T2" fmla="*/ 1 w 67"/>
                  <a:gd name="T3" fmla="*/ 3 h 36"/>
                  <a:gd name="T4" fmla="*/ 64 w 67"/>
                  <a:gd name="T5" fmla="*/ 35 h 36"/>
                  <a:gd name="T6" fmla="*/ 66 w 67"/>
                  <a:gd name="T7" fmla="*/ 34 h 36"/>
                  <a:gd name="T8" fmla="*/ 2 w 67"/>
                  <a:gd name="T9" fmla="*/ 2 h 36"/>
                  <a:gd name="T10" fmla="*/ 0 w 67"/>
                  <a:gd name="T11" fmla="*/ 2 h 36"/>
                  <a:gd name="T12" fmla="*/ 2 w 67"/>
                  <a:gd name="T13" fmla="*/ 2 h 36"/>
                  <a:gd name="T14" fmla="*/ 0 w 67"/>
                  <a:gd name="T15" fmla="*/ 0 h 36"/>
                  <a:gd name="T16" fmla="*/ 0 w 67"/>
                  <a:gd name="T17" fmla="*/ 2 h 36"/>
                  <a:gd name="T18" fmla="*/ 3 w 67"/>
                  <a:gd name="T19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" h="36">
                    <a:moveTo>
                      <a:pt x="3" y="3"/>
                    </a:moveTo>
                    <a:lnTo>
                      <a:pt x="1" y="3"/>
                    </a:lnTo>
                    <a:lnTo>
                      <a:pt x="64" y="35"/>
                    </a:lnTo>
                    <a:lnTo>
                      <a:pt x="66" y="34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3" y="3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3" name="Freeform 195"/>
              <p:cNvSpPr>
                <a:spLocks/>
              </p:cNvSpPr>
              <p:nvPr/>
            </p:nvSpPr>
            <p:spPr bwMode="ltGray">
              <a:xfrm>
                <a:off x="1195" y="2466"/>
                <a:ext cx="331" cy="17"/>
              </a:xfrm>
              <a:custGeom>
                <a:avLst/>
                <a:gdLst>
                  <a:gd name="T0" fmla="*/ 0 w 331"/>
                  <a:gd name="T1" fmla="*/ 0 h 17"/>
                  <a:gd name="T2" fmla="*/ 321 w 331"/>
                  <a:gd name="T3" fmla="*/ 0 h 17"/>
                  <a:gd name="T4" fmla="*/ 327 w 331"/>
                  <a:gd name="T5" fmla="*/ 13 h 17"/>
                  <a:gd name="T6" fmla="*/ 330 w 331"/>
                  <a:gd name="T7" fmla="*/ 16 h 17"/>
                  <a:gd name="T8" fmla="*/ 19 w 331"/>
                  <a:gd name="T9" fmla="*/ 16 h 17"/>
                  <a:gd name="T10" fmla="*/ 0 w 331"/>
                  <a:gd name="T1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1" h="17">
                    <a:moveTo>
                      <a:pt x="0" y="0"/>
                    </a:moveTo>
                    <a:lnTo>
                      <a:pt x="321" y="0"/>
                    </a:lnTo>
                    <a:lnTo>
                      <a:pt x="327" y="13"/>
                    </a:lnTo>
                    <a:lnTo>
                      <a:pt x="330" y="16"/>
                    </a:lnTo>
                    <a:lnTo>
                      <a:pt x="19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5E5E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4" name="Freeform 196"/>
              <p:cNvSpPr>
                <a:spLocks/>
              </p:cNvSpPr>
              <p:nvPr/>
            </p:nvSpPr>
            <p:spPr bwMode="ltGray">
              <a:xfrm>
                <a:off x="1195" y="2465"/>
                <a:ext cx="324" cy="17"/>
              </a:xfrm>
              <a:custGeom>
                <a:avLst/>
                <a:gdLst>
                  <a:gd name="T0" fmla="*/ 323 w 324"/>
                  <a:gd name="T1" fmla="*/ 0 h 17"/>
                  <a:gd name="T2" fmla="*/ 320 w 324"/>
                  <a:gd name="T3" fmla="*/ 0 h 17"/>
                  <a:gd name="T4" fmla="*/ 0 w 324"/>
                  <a:gd name="T5" fmla="*/ 0 h 17"/>
                  <a:gd name="T6" fmla="*/ 0 w 324"/>
                  <a:gd name="T7" fmla="*/ 16 h 17"/>
                  <a:gd name="T8" fmla="*/ 320 w 324"/>
                  <a:gd name="T9" fmla="*/ 16 h 17"/>
                  <a:gd name="T10" fmla="*/ 319 w 324"/>
                  <a:gd name="T11" fmla="*/ 8 h 17"/>
                  <a:gd name="T12" fmla="*/ 323 w 324"/>
                  <a:gd name="T13" fmla="*/ 8 h 17"/>
                  <a:gd name="T14" fmla="*/ 321 w 324"/>
                  <a:gd name="T15" fmla="*/ 0 h 17"/>
                  <a:gd name="T16" fmla="*/ 320 w 324"/>
                  <a:gd name="T17" fmla="*/ 0 h 17"/>
                  <a:gd name="T18" fmla="*/ 323 w 324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4" h="17">
                    <a:moveTo>
                      <a:pt x="323" y="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320" y="16"/>
                    </a:lnTo>
                    <a:lnTo>
                      <a:pt x="319" y="8"/>
                    </a:lnTo>
                    <a:lnTo>
                      <a:pt x="323" y="8"/>
                    </a:lnTo>
                    <a:lnTo>
                      <a:pt x="321" y="0"/>
                    </a:lnTo>
                    <a:lnTo>
                      <a:pt x="320" y="0"/>
                    </a:lnTo>
                    <a:lnTo>
                      <a:pt x="323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5" name="Freeform 197"/>
              <p:cNvSpPr>
                <a:spLocks/>
              </p:cNvSpPr>
              <p:nvPr/>
            </p:nvSpPr>
            <p:spPr bwMode="ltGray">
              <a:xfrm>
                <a:off x="1514" y="2465"/>
                <a:ext cx="22" cy="17"/>
              </a:xfrm>
              <a:custGeom>
                <a:avLst/>
                <a:gdLst>
                  <a:gd name="T0" fmla="*/ 21 w 22"/>
                  <a:gd name="T1" fmla="*/ 14 h 17"/>
                  <a:gd name="T2" fmla="*/ 21 w 22"/>
                  <a:gd name="T3" fmla="*/ 14 h 17"/>
                  <a:gd name="T4" fmla="*/ 9 w 22"/>
                  <a:gd name="T5" fmla="*/ 0 h 17"/>
                  <a:gd name="T6" fmla="*/ 0 w 22"/>
                  <a:gd name="T7" fmla="*/ 1 h 17"/>
                  <a:gd name="T8" fmla="*/ 18 w 22"/>
                  <a:gd name="T9" fmla="*/ 16 h 17"/>
                  <a:gd name="T10" fmla="*/ 18 w 22"/>
                  <a:gd name="T11" fmla="*/ 16 h 17"/>
                  <a:gd name="T12" fmla="*/ 21 w 22"/>
                  <a:gd name="T13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7">
                    <a:moveTo>
                      <a:pt x="21" y="14"/>
                    </a:moveTo>
                    <a:lnTo>
                      <a:pt x="21" y="14"/>
                    </a:lnTo>
                    <a:lnTo>
                      <a:pt x="9" y="0"/>
                    </a:lnTo>
                    <a:lnTo>
                      <a:pt x="0" y="1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21" y="14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6" name="Freeform 198"/>
              <p:cNvSpPr>
                <a:spLocks/>
              </p:cNvSpPr>
              <p:nvPr/>
            </p:nvSpPr>
            <p:spPr bwMode="ltGray">
              <a:xfrm>
                <a:off x="1523" y="2473"/>
                <a:ext cx="20" cy="17"/>
              </a:xfrm>
              <a:custGeom>
                <a:avLst/>
                <a:gdLst>
                  <a:gd name="T0" fmla="*/ 12 w 20"/>
                  <a:gd name="T1" fmla="*/ 16 h 17"/>
                  <a:gd name="T2" fmla="*/ 19 w 20"/>
                  <a:gd name="T3" fmla="*/ 9 h 17"/>
                  <a:gd name="T4" fmla="*/ 6 w 20"/>
                  <a:gd name="T5" fmla="*/ 0 h 17"/>
                  <a:gd name="T6" fmla="*/ 0 w 20"/>
                  <a:gd name="T7" fmla="*/ 3 h 17"/>
                  <a:gd name="T8" fmla="*/ 12 w 20"/>
                  <a:gd name="T9" fmla="*/ 12 h 17"/>
                  <a:gd name="T10" fmla="*/ 12 w 20"/>
                  <a:gd name="T11" fmla="*/ 9 h 17"/>
                  <a:gd name="T12" fmla="*/ 12 w 20"/>
                  <a:gd name="T13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7">
                    <a:moveTo>
                      <a:pt x="12" y="16"/>
                    </a:moveTo>
                    <a:lnTo>
                      <a:pt x="19" y="9"/>
                    </a:lnTo>
                    <a:lnTo>
                      <a:pt x="6" y="0"/>
                    </a:lnTo>
                    <a:lnTo>
                      <a:pt x="0" y="3"/>
                    </a:lnTo>
                    <a:lnTo>
                      <a:pt x="12" y="12"/>
                    </a:lnTo>
                    <a:lnTo>
                      <a:pt x="12" y="9"/>
                    </a:lnTo>
                    <a:lnTo>
                      <a:pt x="12" y="1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7" name="Freeform 199"/>
              <p:cNvSpPr>
                <a:spLocks/>
              </p:cNvSpPr>
              <p:nvPr/>
            </p:nvSpPr>
            <p:spPr bwMode="ltGray">
              <a:xfrm>
                <a:off x="1214" y="2476"/>
                <a:ext cx="312" cy="17"/>
              </a:xfrm>
              <a:custGeom>
                <a:avLst/>
                <a:gdLst>
                  <a:gd name="T0" fmla="*/ 0 w 312"/>
                  <a:gd name="T1" fmla="*/ 8 h 17"/>
                  <a:gd name="T2" fmla="*/ 0 w 312"/>
                  <a:gd name="T3" fmla="*/ 16 h 17"/>
                  <a:gd name="T4" fmla="*/ 311 w 312"/>
                  <a:gd name="T5" fmla="*/ 16 h 17"/>
                  <a:gd name="T6" fmla="*/ 311 w 312"/>
                  <a:gd name="T7" fmla="*/ 0 h 17"/>
                  <a:gd name="T8" fmla="*/ 0 w 312"/>
                  <a:gd name="T9" fmla="*/ 0 h 17"/>
                  <a:gd name="T10" fmla="*/ 1 w 312"/>
                  <a:gd name="T11" fmla="*/ 0 h 17"/>
                  <a:gd name="T12" fmla="*/ 0 w 312"/>
                  <a:gd name="T13" fmla="*/ 8 h 17"/>
                  <a:gd name="T14" fmla="*/ 0 w 312"/>
                  <a:gd name="T15" fmla="*/ 16 h 17"/>
                  <a:gd name="T16" fmla="*/ 0 w 312"/>
                  <a:gd name="T17" fmla="*/ 16 h 17"/>
                  <a:gd name="T18" fmla="*/ 0 w 312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2" h="17">
                    <a:moveTo>
                      <a:pt x="0" y="8"/>
                    </a:moveTo>
                    <a:lnTo>
                      <a:pt x="0" y="16"/>
                    </a:lnTo>
                    <a:lnTo>
                      <a:pt x="311" y="16"/>
                    </a:lnTo>
                    <a:lnTo>
                      <a:pt x="311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8" name="Freeform 200"/>
              <p:cNvSpPr>
                <a:spLocks/>
              </p:cNvSpPr>
              <p:nvPr/>
            </p:nvSpPr>
            <p:spPr bwMode="ltGray">
              <a:xfrm>
                <a:off x="1189" y="2465"/>
                <a:ext cx="27" cy="17"/>
              </a:xfrm>
              <a:custGeom>
                <a:avLst/>
                <a:gdLst>
                  <a:gd name="T0" fmla="*/ 5 w 27"/>
                  <a:gd name="T1" fmla="*/ 0 h 17"/>
                  <a:gd name="T2" fmla="*/ 5 w 27"/>
                  <a:gd name="T3" fmla="*/ 2 h 17"/>
                  <a:gd name="T4" fmla="*/ 24 w 27"/>
                  <a:gd name="T5" fmla="*/ 16 h 17"/>
                  <a:gd name="T6" fmla="*/ 26 w 27"/>
                  <a:gd name="T7" fmla="*/ 14 h 17"/>
                  <a:gd name="T8" fmla="*/ 6 w 27"/>
                  <a:gd name="T9" fmla="*/ 0 h 17"/>
                  <a:gd name="T10" fmla="*/ 5 w 27"/>
                  <a:gd name="T11" fmla="*/ 2 h 17"/>
                  <a:gd name="T12" fmla="*/ 5 w 27"/>
                  <a:gd name="T13" fmla="*/ 0 h 17"/>
                  <a:gd name="T14" fmla="*/ 0 w 27"/>
                  <a:gd name="T15" fmla="*/ 0 h 17"/>
                  <a:gd name="T16" fmla="*/ 5 w 27"/>
                  <a:gd name="T17" fmla="*/ 2 h 17"/>
                  <a:gd name="T18" fmla="*/ 5 w 27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" h="17">
                    <a:moveTo>
                      <a:pt x="5" y="0"/>
                    </a:moveTo>
                    <a:lnTo>
                      <a:pt x="5" y="2"/>
                    </a:lnTo>
                    <a:lnTo>
                      <a:pt x="24" y="16"/>
                    </a:lnTo>
                    <a:lnTo>
                      <a:pt x="26" y="14"/>
                    </a:lnTo>
                    <a:lnTo>
                      <a:pt x="6" y="0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5" y="2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9" name="Freeform 201"/>
              <p:cNvSpPr>
                <a:spLocks/>
              </p:cNvSpPr>
              <p:nvPr/>
            </p:nvSpPr>
            <p:spPr bwMode="ltGray">
              <a:xfrm>
                <a:off x="1556" y="2476"/>
                <a:ext cx="168" cy="17"/>
              </a:xfrm>
              <a:custGeom>
                <a:avLst/>
                <a:gdLst>
                  <a:gd name="T0" fmla="*/ 2 w 168"/>
                  <a:gd name="T1" fmla="*/ 16 h 17"/>
                  <a:gd name="T2" fmla="*/ 167 w 168"/>
                  <a:gd name="T3" fmla="*/ 16 h 17"/>
                  <a:gd name="T4" fmla="*/ 161 w 168"/>
                  <a:gd name="T5" fmla="*/ 0 h 17"/>
                  <a:gd name="T6" fmla="*/ 0 w 168"/>
                  <a:gd name="T7" fmla="*/ 0 h 17"/>
                  <a:gd name="T8" fmla="*/ 2 w 168"/>
                  <a:gd name="T9" fmla="*/ 16 h 17"/>
                  <a:gd name="T10" fmla="*/ 2 w 168"/>
                  <a:gd name="T11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8" h="17">
                    <a:moveTo>
                      <a:pt x="2" y="16"/>
                    </a:moveTo>
                    <a:lnTo>
                      <a:pt x="167" y="16"/>
                    </a:lnTo>
                    <a:lnTo>
                      <a:pt x="161" y="0"/>
                    </a:lnTo>
                    <a:lnTo>
                      <a:pt x="0" y="0"/>
                    </a:lnTo>
                    <a:lnTo>
                      <a:pt x="2" y="16"/>
                    </a:lnTo>
                    <a:lnTo>
                      <a:pt x="2" y="16"/>
                    </a:lnTo>
                  </a:path>
                </a:pathLst>
              </a:custGeom>
              <a:solidFill>
                <a:srgbClr val="C1C1C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0" name="Freeform 202"/>
              <p:cNvSpPr>
                <a:spLocks/>
              </p:cNvSpPr>
              <p:nvPr/>
            </p:nvSpPr>
            <p:spPr bwMode="ltGray">
              <a:xfrm>
                <a:off x="1558" y="2479"/>
                <a:ext cx="171" cy="17"/>
              </a:xfrm>
              <a:custGeom>
                <a:avLst/>
                <a:gdLst>
                  <a:gd name="T0" fmla="*/ 164 w 171"/>
                  <a:gd name="T1" fmla="*/ 16 h 17"/>
                  <a:gd name="T2" fmla="*/ 164 w 171"/>
                  <a:gd name="T3" fmla="*/ 0 h 17"/>
                  <a:gd name="T4" fmla="*/ 0 w 171"/>
                  <a:gd name="T5" fmla="*/ 0 h 17"/>
                  <a:gd name="T6" fmla="*/ 0 w 171"/>
                  <a:gd name="T7" fmla="*/ 16 h 17"/>
                  <a:gd name="T8" fmla="*/ 164 w 171"/>
                  <a:gd name="T9" fmla="*/ 16 h 17"/>
                  <a:gd name="T10" fmla="*/ 166 w 171"/>
                  <a:gd name="T11" fmla="*/ 0 h 17"/>
                  <a:gd name="T12" fmla="*/ 164 w 171"/>
                  <a:gd name="T13" fmla="*/ 16 h 17"/>
                  <a:gd name="T14" fmla="*/ 170 w 171"/>
                  <a:gd name="T15" fmla="*/ 16 h 17"/>
                  <a:gd name="T16" fmla="*/ 166 w 171"/>
                  <a:gd name="T17" fmla="*/ 0 h 17"/>
                  <a:gd name="T18" fmla="*/ 164 w 171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7">
                    <a:moveTo>
                      <a:pt x="164" y="16"/>
                    </a:moveTo>
                    <a:lnTo>
                      <a:pt x="164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64" y="16"/>
                    </a:lnTo>
                    <a:lnTo>
                      <a:pt x="166" y="0"/>
                    </a:lnTo>
                    <a:lnTo>
                      <a:pt x="164" y="16"/>
                    </a:lnTo>
                    <a:lnTo>
                      <a:pt x="170" y="16"/>
                    </a:lnTo>
                    <a:lnTo>
                      <a:pt x="166" y="0"/>
                    </a:lnTo>
                    <a:lnTo>
                      <a:pt x="164" y="1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1" name="Freeform 203"/>
              <p:cNvSpPr>
                <a:spLocks/>
              </p:cNvSpPr>
              <p:nvPr/>
            </p:nvSpPr>
            <p:spPr bwMode="ltGray">
              <a:xfrm>
                <a:off x="1716" y="2476"/>
                <a:ext cx="22" cy="17"/>
              </a:xfrm>
              <a:custGeom>
                <a:avLst/>
                <a:gdLst>
                  <a:gd name="T0" fmla="*/ 3 w 22"/>
                  <a:gd name="T1" fmla="*/ 5 h 17"/>
                  <a:gd name="T2" fmla="*/ 0 w 22"/>
                  <a:gd name="T3" fmla="*/ 2 h 17"/>
                  <a:gd name="T4" fmla="*/ 17 w 22"/>
                  <a:gd name="T5" fmla="*/ 16 h 17"/>
                  <a:gd name="T6" fmla="*/ 21 w 22"/>
                  <a:gd name="T7" fmla="*/ 10 h 17"/>
                  <a:gd name="T8" fmla="*/ 3 w 22"/>
                  <a:gd name="T9" fmla="*/ 0 h 17"/>
                  <a:gd name="T10" fmla="*/ 3 w 22"/>
                  <a:gd name="T11" fmla="*/ 0 h 17"/>
                  <a:gd name="T12" fmla="*/ 3 w 22"/>
                  <a:gd name="T13" fmla="*/ 0 h 17"/>
                  <a:gd name="T14" fmla="*/ 3 w 22"/>
                  <a:gd name="T15" fmla="*/ 0 h 17"/>
                  <a:gd name="T16" fmla="*/ 3 w 22"/>
                  <a:gd name="T17" fmla="*/ 0 h 17"/>
                  <a:gd name="T18" fmla="*/ 3 w 22"/>
                  <a:gd name="T1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3" y="5"/>
                    </a:moveTo>
                    <a:lnTo>
                      <a:pt x="0" y="2"/>
                    </a:lnTo>
                    <a:lnTo>
                      <a:pt x="17" y="16"/>
                    </a:lnTo>
                    <a:lnTo>
                      <a:pt x="21" y="1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5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2" name="Freeform 204"/>
              <p:cNvSpPr>
                <a:spLocks/>
              </p:cNvSpPr>
              <p:nvPr/>
            </p:nvSpPr>
            <p:spPr bwMode="ltGray">
              <a:xfrm>
                <a:off x="1553" y="2476"/>
                <a:ext cx="165" cy="17"/>
              </a:xfrm>
              <a:custGeom>
                <a:avLst/>
                <a:gdLst>
                  <a:gd name="T0" fmla="*/ 3 w 165"/>
                  <a:gd name="T1" fmla="*/ 0 h 17"/>
                  <a:gd name="T2" fmla="*/ 2 w 165"/>
                  <a:gd name="T3" fmla="*/ 16 h 17"/>
                  <a:gd name="T4" fmla="*/ 164 w 165"/>
                  <a:gd name="T5" fmla="*/ 16 h 17"/>
                  <a:gd name="T6" fmla="*/ 164 w 165"/>
                  <a:gd name="T7" fmla="*/ 0 h 17"/>
                  <a:gd name="T8" fmla="*/ 2 w 165"/>
                  <a:gd name="T9" fmla="*/ 0 h 17"/>
                  <a:gd name="T10" fmla="*/ 0 w 165"/>
                  <a:gd name="T11" fmla="*/ 8 h 17"/>
                  <a:gd name="T12" fmla="*/ 2 w 165"/>
                  <a:gd name="T13" fmla="*/ 0 h 17"/>
                  <a:gd name="T14" fmla="*/ 0 w 165"/>
                  <a:gd name="T15" fmla="*/ 0 h 17"/>
                  <a:gd name="T16" fmla="*/ 0 w 165"/>
                  <a:gd name="T17" fmla="*/ 0 h 17"/>
                  <a:gd name="T18" fmla="*/ 3 w 165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" h="17">
                    <a:moveTo>
                      <a:pt x="3" y="0"/>
                    </a:moveTo>
                    <a:lnTo>
                      <a:pt x="2" y="16"/>
                    </a:lnTo>
                    <a:lnTo>
                      <a:pt x="164" y="16"/>
                    </a:lnTo>
                    <a:lnTo>
                      <a:pt x="164" y="0"/>
                    </a:lnTo>
                    <a:lnTo>
                      <a:pt x="2" y="0"/>
                    </a:lnTo>
                    <a:lnTo>
                      <a:pt x="0" y="8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3" name="Freeform 205"/>
              <p:cNvSpPr>
                <a:spLocks/>
              </p:cNvSpPr>
              <p:nvPr/>
            </p:nvSpPr>
            <p:spPr bwMode="ltGray">
              <a:xfrm>
                <a:off x="1553" y="2476"/>
                <a:ext cx="21" cy="17"/>
              </a:xfrm>
              <a:custGeom>
                <a:avLst/>
                <a:gdLst>
                  <a:gd name="T0" fmla="*/ 16 w 21"/>
                  <a:gd name="T1" fmla="*/ 10 h 17"/>
                  <a:gd name="T2" fmla="*/ 20 w 21"/>
                  <a:gd name="T3" fmla="*/ 13 h 17"/>
                  <a:gd name="T4" fmla="*/ 12 w 21"/>
                  <a:gd name="T5" fmla="*/ 0 h 17"/>
                  <a:gd name="T6" fmla="*/ 0 w 21"/>
                  <a:gd name="T7" fmla="*/ 2 h 17"/>
                  <a:gd name="T8" fmla="*/ 12 w 21"/>
                  <a:gd name="T9" fmla="*/ 13 h 17"/>
                  <a:gd name="T10" fmla="*/ 16 w 21"/>
                  <a:gd name="T11" fmla="*/ 16 h 17"/>
                  <a:gd name="T12" fmla="*/ 12 w 21"/>
                  <a:gd name="T13" fmla="*/ 13 h 17"/>
                  <a:gd name="T14" fmla="*/ 12 w 21"/>
                  <a:gd name="T15" fmla="*/ 16 h 17"/>
                  <a:gd name="T16" fmla="*/ 16 w 21"/>
                  <a:gd name="T17" fmla="*/ 16 h 17"/>
                  <a:gd name="T18" fmla="*/ 16 w 21"/>
                  <a:gd name="T19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16" y="10"/>
                    </a:moveTo>
                    <a:lnTo>
                      <a:pt x="20" y="13"/>
                    </a:lnTo>
                    <a:lnTo>
                      <a:pt x="12" y="0"/>
                    </a:lnTo>
                    <a:lnTo>
                      <a:pt x="0" y="2"/>
                    </a:lnTo>
                    <a:lnTo>
                      <a:pt x="12" y="13"/>
                    </a:lnTo>
                    <a:lnTo>
                      <a:pt x="16" y="16"/>
                    </a:lnTo>
                    <a:lnTo>
                      <a:pt x="12" y="13"/>
                    </a:lnTo>
                    <a:lnTo>
                      <a:pt x="12" y="16"/>
                    </a:lnTo>
                    <a:lnTo>
                      <a:pt x="16" y="16"/>
                    </a:lnTo>
                    <a:lnTo>
                      <a:pt x="16" y="1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4" name="Freeform 206"/>
              <p:cNvSpPr>
                <a:spLocks/>
              </p:cNvSpPr>
              <p:nvPr/>
            </p:nvSpPr>
            <p:spPr bwMode="ltGray">
              <a:xfrm>
                <a:off x="1556" y="2479"/>
                <a:ext cx="22" cy="17"/>
              </a:xfrm>
              <a:custGeom>
                <a:avLst/>
                <a:gdLst>
                  <a:gd name="T0" fmla="*/ 21 w 22"/>
                  <a:gd name="T1" fmla="*/ 0 h 17"/>
                  <a:gd name="T2" fmla="*/ 21 w 22"/>
                  <a:gd name="T3" fmla="*/ 8 h 17"/>
                  <a:gd name="T4" fmla="*/ 21 w 22"/>
                  <a:gd name="T5" fmla="*/ 8 h 17"/>
                  <a:gd name="T6" fmla="*/ 21 w 22"/>
                  <a:gd name="T7" fmla="*/ 8 h 17"/>
                  <a:gd name="T8" fmla="*/ 21 w 22"/>
                  <a:gd name="T9" fmla="*/ 8 h 17"/>
                  <a:gd name="T10" fmla="*/ 21 w 22"/>
                  <a:gd name="T11" fmla="*/ 16 h 17"/>
                  <a:gd name="T12" fmla="*/ 0 w 22"/>
                  <a:gd name="T13" fmla="*/ 8 h 17"/>
                  <a:gd name="T14" fmla="*/ 0 w 22"/>
                  <a:gd name="T15" fmla="*/ 16 h 17"/>
                  <a:gd name="T16" fmla="*/ 21 w 22"/>
                  <a:gd name="T17" fmla="*/ 16 h 17"/>
                  <a:gd name="T18" fmla="*/ 21 w 22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21" y="0"/>
                    </a:moveTo>
                    <a:lnTo>
                      <a:pt x="21" y="8"/>
                    </a:lnTo>
                    <a:lnTo>
                      <a:pt x="21" y="8"/>
                    </a:lnTo>
                    <a:lnTo>
                      <a:pt x="21" y="8"/>
                    </a:lnTo>
                    <a:lnTo>
                      <a:pt x="21" y="8"/>
                    </a:lnTo>
                    <a:lnTo>
                      <a:pt x="21" y="16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21" y="16"/>
                    </a:lnTo>
                    <a:lnTo>
                      <a:pt x="21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5" name="Freeform 207"/>
              <p:cNvSpPr>
                <a:spLocks/>
              </p:cNvSpPr>
              <p:nvPr/>
            </p:nvSpPr>
            <p:spPr bwMode="ltGray">
              <a:xfrm>
                <a:off x="1513" y="2466"/>
                <a:ext cx="202" cy="17"/>
              </a:xfrm>
              <a:custGeom>
                <a:avLst/>
                <a:gdLst>
                  <a:gd name="T0" fmla="*/ 201 w 202"/>
                  <a:gd name="T1" fmla="*/ 16 h 17"/>
                  <a:gd name="T2" fmla="*/ 167 w 202"/>
                  <a:gd name="T3" fmla="*/ 0 h 17"/>
                  <a:gd name="T4" fmla="*/ 0 w 202"/>
                  <a:gd name="T5" fmla="*/ 0 h 17"/>
                  <a:gd name="T6" fmla="*/ 6 w 202"/>
                  <a:gd name="T7" fmla="*/ 16 h 17"/>
                  <a:gd name="T8" fmla="*/ 201 w 202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2" h="17">
                    <a:moveTo>
                      <a:pt x="201" y="16"/>
                    </a:moveTo>
                    <a:lnTo>
                      <a:pt x="167" y="0"/>
                    </a:lnTo>
                    <a:lnTo>
                      <a:pt x="0" y="0"/>
                    </a:lnTo>
                    <a:lnTo>
                      <a:pt x="6" y="16"/>
                    </a:lnTo>
                    <a:lnTo>
                      <a:pt x="201" y="16"/>
                    </a:lnTo>
                  </a:path>
                </a:pathLst>
              </a:custGeom>
              <a:solidFill>
                <a:srgbClr val="E5E5E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6" name="Freeform 208"/>
              <p:cNvSpPr>
                <a:spLocks/>
              </p:cNvSpPr>
              <p:nvPr/>
            </p:nvSpPr>
            <p:spPr bwMode="ltGray">
              <a:xfrm>
                <a:off x="1679" y="2465"/>
                <a:ext cx="36" cy="17"/>
              </a:xfrm>
              <a:custGeom>
                <a:avLst/>
                <a:gdLst>
                  <a:gd name="T0" fmla="*/ 1 w 36"/>
                  <a:gd name="T1" fmla="*/ 2 h 17"/>
                  <a:gd name="T2" fmla="*/ 0 w 36"/>
                  <a:gd name="T3" fmla="*/ 2 h 17"/>
                  <a:gd name="T4" fmla="*/ 33 w 36"/>
                  <a:gd name="T5" fmla="*/ 16 h 17"/>
                  <a:gd name="T6" fmla="*/ 35 w 36"/>
                  <a:gd name="T7" fmla="*/ 14 h 17"/>
                  <a:gd name="T8" fmla="*/ 1 w 36"/>
                  <a:gd name="T9" fmla="*/ 0 h 17"/>
                  <a:gd name="T10" fmla="*/ 1 w 36"/>
                  <a:gd name="T11" fmla="*/ 0 h 17"/>
                  <a:gd name="T12" fmla="*/ 1 w 36"/>
                  <a:gd name="T13" fmla="*/ 0 h 17"/>
                  <a:gd name="T14" fmla="*/ 1 w 36"/>
                  <a:gd name="T15" fmla="*/ 0 h 17"/>
                  <a:gd name="T16" fmla="*/ 1 w 36"/>
                  <a:gd name="T17" fmla="*/ 0 h 17"/>
                  <a:gd name="T18" fmla="*/ 1 w 36"/>
                  <a:gd name="T1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7">
                    <a:moveTo>
                      <a:pt x="1" y="2"/>
                    </a:moveTo>
                    <a:lnTo>
                      <a:pt x="0" y="2"/>
                    </a:lnTo>
                    <a:lnTo>
                      <a:pt x="33" y="16"/>
                    </a:lnTo>
                    <a:lnTo>
                      <a:pt x="35" y="14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2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7" name="Freeform 209"/>
              <p:cNvSpPr>
                <a:spLocks/>
              </p:cNvSpPr>
              <p:nvPr/>
            </p:nvSpPr>
            <p:spPr bwMode="ltGray">
              <a:xfrm>
                <a:off x="1511" y="2465"/>
                <a:ext cx="170" cy="17"/>
              </a:xfrm>
              <a:custGeom>
                <a:avLst/>
                <a:gdLst>
                  <a:gd name="T0" fmla="*/ 3 w 170"/>
                  <a:gd name="T1" fmla="*/ 0 h 17"/>
                  <a:gd name="T2" fmla="*/ 2 w 170"/>
                  <a:gd name="T3" fmla="*/ 16 h 17"/>
                  <a:gd name="T4" fmla="*/ 169 w 170"/>
                  <a:gd name="T5" fmla="*/ 16 h 17"/>
                  <a:gd name="T6" fmla="*/ 169 w 170"/>
                  <a:gd name="T7" fmla="*/ 0 h 17"/>
                  <a:gd name="T8" fmla="*/ 2 w 170"/>
                  <a:gd name="T9" fmla="*/ 0 h 17"/>
                  <a:gd name="T10" fmla="*/ 1 w 170"/>
                  <a:gd name="T11" fmla="*/ 8 h 17"/>
                  <a:gd name="T12" fmla="*/ 2 w 170"/>
                  <a:gd name="T13" fmla="*/ 0 h 17"/>
                  <a:gd name="T14" fmla="*/ 0 w 170"/>
                  <a:gd name="T15" fmla="*/ 0 h 17"/>
                  <a:gd name="T16" fmla="*/ 1 w 170"/>
                  <a:gd name="T17" fmla="*/ 8 h 17"/>
                  <a:gd name="T18" fmla="*/ 3 w 170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0" h="17">
                    <a:moveTo>
                      <a:pt x="3" y="0"/>
                    </a:moveTo>
                    <a:lnTo>
                      <a:pt x="2" y="16"/>
                    </a:lnTo>
                    <a:lnTo>
                      <a:pt x="169" y="16"/>
                    </a:lnTo>
                    <a:lnTo>
                      <a:pt x="169" y="0"/>
                    </a:lnTo>
                    <a:lnTo>
                      <a:pt x="2" y="0"/>
                    </a:lnTo>
                    <a:lnTo>
                      <a:pt x="1" y="8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1" y="8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8" name="Freeform 210"/>
              <p:cNvSpPr>
                <a:spLocks/>
              </p:cNvSpPr>
              <p:nvPr/>
            </p:nvSpPr>
            <p:spPr bwMode="ltGray">
              <a:xfrm>
                <a:off x="1512" y="2465"/>
                <a:ext cx="21" cy="17"/>
              </a:xfrm>
              <a:custGeom>
                <a:avLst/>
                <a:gdLst>
                  <a:gd name="T0" fmla="*/ 17 w 21"/>
                  <a:gd name="T1" fmla="*/ 13 h 17"/>
                  <a:gd name="T2" fmla="*/ 20 w 21"/>
                  <a:gd name="T3" fmla="*/ 13 h 17"/>
                  <a:gd name="T4" fmla="*/ 5 w 21"/>
                  <a:gd name="T5" fmla="*/ 0 h 17"/>
                  <a:gd name="T6" fmla="*/ 0 w 21"/>
                  <a:gd name="T7" fmla="*/ 1 h 17"/>
                  <a:gd name="T8" fmla="*/ 14 w 21"/>
                  <a:gd name="T9" fmla="*/ 14 h 17"/>
                  <a:gd name="T10" fmla="*/ 17 w 21"/>
                  <a:gd name="T11" fmla="*/ 16 h 17"/>
                  <a:gd name="T12" fmla="*/ 14 w 21"/>
                  <a:gd name="T13" fmla="*/ 14 h 17"/>
                  <a:gd name="T14" fmla="*/ 14 w 21"/>
                  <a:gd name="T15" fmla="*/ 16 h 17"/>
                  <a:gd name="T16" fmla="*/ 17 w 21"/>
                  <a:gd name="T17" fmla="*/ 16 h 17"/>
                  <a:gd name="T18" fmla="*/ 17 w 21"/>
                  <a:gd name="T19" fmla="*/ 1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17" y="13"/>
                    </a:moveTo>
                    <a:lnTo>
                      <a:pt x="20" y="13"/>
                    </a:lnTo>
                    <a:lnTo>
                      <a:pt x="5" y="0"/>
                    </a:lnTo>
                    <a:lnTo>
                      <a:pt x="0" y="1"/>
                    </a:lnTo>
                    <a:lnTo>
                      <a:pt x="14" y="14"/>
                    </a:lnTo>
                    <a:lnTo>
                      <a:pt x="17" y="16"/>
                    </a:lnTo>
                    <a:lnTo>
                      <a:pt x="14" y="14"/>
                    </a:lnTo>
                    <a:lnTo>
                      <a:pt x="14" y="16"/>
                    </a:lnTo>
                    <a:lnTo>
                      <a:pt x="17" y="16"/>
                    </a:lnTo>
                    <a:lnTo>
                      <a:pt x="17" y="13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9" name="Freeform 211"/>
              <p:cNvSpPr>
                <a:spLocks/>
              </p:cNvSpPr>
              <p:nvPr/>
            </p:nvSpPr>
            <p:spPr bwMode="ltGray">
              <a:xfrm>
                <a:off x="1520" y="2476"/>
                <a:ext cx="200" cy="17"/>
              </a:xfrm>
              <a:custGeom>
                <a:avLst/>
                <a:gdLst>
                  <a:gd name="T0" fmla="*/ 191 w 200"/>
                  <a:gd name="T1" fmla="*/ 8 h 17"/>
                  <a:gd name="T2" fmla="*/ 192 w 200"/>
                  <a:gd name="T3" fmla="*/ 0 h 17"/>
                  <a:gd name="T4" fmla="*/ 0 w 200"/>
                  <a:gd name="T5" fmla="*/ 0 h 17"/>
                  <a:gd name="T6" fmla="*/ 0 w 200"/>
                  <a:gd name="T7" fmla="*/ 16 h 17"/>
                  <a:gd name="T8" fmla="*/ 192 w 200"/>
                  <a:gd name="T9" fmla="*/ 16 h 17"/>
                  <a:gd name="T10" fmla="*/ 192 w 200"/>
                  <a:gd name="T11" fmla="*/ 0 h 17"/>
                  <a:gd name="T12" fmla="*/ 192 w 200"/>
                  <a:gd name="T13" fmla="*/ 16 h 17"/>
                  <a:gd name="T14" fmla="*/ 199 w 200"/>
                  <a:gd name="T15" fmla="*/ 16 h 17"/>
                  <a:gd name="T16" fmla="*/ 192 w 200"/>
                  <a:gd name="T17" fmla="*/ 0 h 17"/>
                  <a:gd name="T18" fmla="*/ 191 w 200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17">
                    <a:moveTo>
                      <a:pt x="191" y="8"/>
                    </a:moveTo>
                    <a:lnTo>
                      <a:pt x="192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92" y="16"/>
                    </a:lnTo>
                    <a:lnTo>
                      <a:pt x="192" y="0"/>
                    </a:lnTo>
                    <a:lnTo>
                      <a:pt x="192" y="16"/>
                    </a:lnTo>
                    <a:lnTo>
                      <a:pt x="199" y="16"/>
                    </a:lnTo>
                    <a:lnTo>
                      <a:pt x="192" y="0"/>
                    </a:lnTo>
                    <a:lnTo>
                      <a:pt x="191" y="8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0" name="Freeform 212"/>
              <p:cNvSpPr>
                <a:spLocks/>
              </p:cNvSpPr>
              <p:nvPr/>
            </p:nvSpPr>
            <p:spPr bwMode="ltGray">
              <a:xfrm>
                <a:off x="1575" y="2507"/>
                <a:ext cx="102" cy="17"/>
              </a:xfrm>
              <a:custGeom>
                <a:avLst/>
                <a:gdLst>
                  <a:gd name="T0" fmla="*/ 0 w 102"/>
                  <a:gd name="T1" fmla="*/ 16 h 17"/>
                  <a:gd name="T2" fmla="*/ 101 w 102"/>
                  <a:gd name="T3" fmla="*/ 16 h 17"/>
                  <a:gd name="T4" fmla="*/ 94 w 102"/>
                  <a:gd name="T5" fmla="*/ 0 h 17"/>
                  <a:gd name="T6" fmla="*/ 2 w 102"/>
                  <a:gd name="T7" fmla="*/ 0 h 17"/>
                  <a:gd name="T8" fmla="*/ 0 w 102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7">
                    <a:moveTo>
                      <a:pt x="0" y="16"/>
                    </a:moveTo>
                    <a:lnTo>
                      <a:pt x="101" y="16"/>
                    </a:lnTo>
                    <a:lnTo>
                      <a:pt x="94" y="0"/>
                    </a:lnTo>
                    <a:lnTo>
                      <a:pt x="2" y="0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C1C1C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1" name="Freeform 213"/>
              <p:cNvSpPr>
                <a:spLocks/>
              </p:cNvSpPr>
              <p:nvPr/>
            </p:nvSpPr>
            <p:spPr bwMode="ltGray">
              <a:xfrm>
                <a:off x="1575" y="2513"/>
                <a:ext cx="105" cy="17"/>
              </a:xfrm>
              <a:custGeom>
                <a:avLst/>
                <a:gdLst>
                  <a:gd name="T0" fmla="*/ 100 w 105"/>
                  <a:gd name="T1" fmla="*/ 16 h 17"/>
                  <a:gd name="T2" fmla="*/ 101 w 105"/>
                  <a:gd name="T3" fmla="*/ 0 h 17"/>
                  <a:gd name="T4" fmla="*/ 0 w 105"/>
                  <a:gd name="T5" fmla="*/ 0 h 17"/>
                  <a:gd name="T6" fmla="*/ 0 w 105"/>
                  <a:gd name="T7" fmla="*/ 16 h 17"/>
                  <a:gd name="T8" fmla="*/ 101 w 105"/>
                  <a:gd name="T9" fmla="*/ 16 h 17"/>
                  <a:gd name="T10" fmla="*/ 102 w 105"/>
                  <a:gd name="T11" fmla="*/ 8 h 17"/>
                  <a:gd name="T12" fmla="*/ 101 w 105"/>
                  <a:gd name="T13" fmla="*/ 16 h 17"/>
                  <a:gd name="T14" fmla="*/ 104 w 105"/>
                  <a:gd name="T15" fmla="*/ 16 h 17"/>
                  <a:gd name="T16" fmla="*/ 102 w 105"/>
                  <a:gd name="T17" fmla="*/ 8 h 17"/>
                  <a:gd name="T18" fmla="*/ 100 w 105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" h="17">
                    <a:moveTo>
                      <a:pt x="100" y="16"/>
                    </a:moveTo>
                    <a:lnTo>
                      <a:pt x="101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01" y="16"/>
                    </a:lnTo>
                    <a:lnTo>
                      <a:pt x="102" y="8"/>
                    </a:lnTo>
                    <a:lnTo>
                      <a:pt x="101" y="16"/>
                    </a:lnTo>
                    <a:lnTo>
                      <a:pt x="104" y="16"/>
                    </a:lnTo>
                    <a:lnTo>
                      <a:pt x="102" y="8"/>
                    </a:lnTo>
                    <a:lnTo>
                      <a:pt x="100" y="1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2" name="Freeform 214"/>
              <p:cNvSpPr>
                <a:spLocks/>
              </p:cNvSpPr>
              <p:nvPr/>
            </p:nvSpPr>
            <p:spPr bwMode="ltGray">
              <a:xfrm>
                <a:off x="1669" y="2507"/>
                <a:ext cx="22" cy="17"/>
              </a:xfrm>
              <a:custGeom>
                <a:avLst/>
                <a:gdLst>
                  <a:gd name="T0" fmla="*/ 3 w 22"/>
                  <a:gd name="T1" fmla="*/ 3 h 17"/>
                  <a:gd name="T2" fmla="*/ 0 w 22"/>
                  <a:gd name="T3" fmla="*/ 1 h 17"/>
                  <a:gd name="T4" fmla="*/ 15 w 22"/>
                  <a:gd name="T5" fmla="*/ 16 h 17"/>
                  <a:gd name="T6" fmla="*/ 21 w 22"/>
                  <a:gd name="T7" fmla="*/ 14 h 17"/>
                  <a:gd name="T8" fmla="*/ 6 w 22"/>
                  <a:gd name="T9" fmla="*/ 0 h 17"/>
                  <a:gd name="T10" fmla="*/ 3 w 22"/>
                  <a:gd name="T11" fmla="*/ 0 h 17"/>
                  <a:gd name="T12" fmla="*/ 6 w 22"/>
                  <a:gd name="T13" fmla="*/ 0 h 17"/>
                  <a:gd name="T14" fmla="*/ 3 w 22"/>
                  <a:gd name="T15" fmla="*/ 0 h 17"/>
                  <a:gd name="T16" fmla="*/ 3 w 22"/>
                  <a:gd name="T17" fmla="*/ 0 h 17"/>
                  <a:gd name="T18" fmla="*/ 3 w 22"/>
                  <a:gd name="T19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3" y="3"/>
                    </a:moveTo>
                    <a:lnTo>
                      <a:pt x="0" y="1"/>
                    </a:lnTo>
                    <a:lnTo>
                      <a:pt x="15" y="16"/>
                    </a:lnTo>
                    <a:lnTo>
                      <a:pt x="21" y="14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3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3" name="Freeform 215"/>
              <p:cNvSpPr>
                <a:spLocks/>
              </p:cNvSpPr>
              <p:nvPr/>
            </p:nvSpPr>
            <p:spPr bwMode="ltGray">
              <a:xfrm>
                <a:off x="1577" y="2507"/>
                <a:ext cx="94" cy="17"/>
              </a:xfrm>
              <a:custGeom>
                <a:avLst/>
                <a:gdLst>
                  <a:gd name="T0" fmla="*/ 2 w 94"/>
                  <a:gd name="T1" fmla="*/ 8 h 17"/>
                  <a:gd name="T2" fmla="*/ 1 w 94"/>
                  <a:gd name="T3" fmla="*/ 16 h 17"/>
                  <a:gd name="T4" fmla="*/ 93 w 94"/>
                  <a:gd name="T5" fmla="*/ 16 h 17"/>
                  <a:gd name="T6" fmla="*/ 93 w 94"/>
                  <a:gd name="T7" fmla="*/ 0 h 17"/>
                  <a:gd name="T8" fmla="*/ 1 w 94"/>
                  <a:gd name="T9" fmla="*/ 0 h 17"/>
                  <a:gd name="T10" fmla="*/ 0 w 94"/>
                  <a:gd name="T11" fmla="*/ 0 h 17"/>
                  <a:gd name="T12" fmla="*/ 1 w 94"/>
                  <a:gd name="T13" fmla="*/ 0 h 17"/>
                  <a:gd name="T14" fmla="*/ 0 w 94"/>
                  <a:gd name="T15" fmla="*/ 0 h 17"/>
                  <a:gd name="T16" fmla="*/ 0 w 94"/>
                  <a:gd name="T17" fmla="*/ 0 h 17"/>
                  <a:gd name="T18" fmla="*/ 2 w 94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4" h="17">
                    <a:moveTo>
                      <a:pt x="2" y="8"/>
                    </a:moveTo>
                    <a:lnTo>
                      <a:pt x="1" y="16"/>
                    </a:lnTo>
                    <a:lnTo>
                      <a:pt x="93" y="16"/>
                    </a:lnTo>
                    <a:lnTo>
                      <a:pt x="93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8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4" name="Freeform 216"/>
              <p:cNvSpPr>
                <a:spLocks/>
              </p:cNvSpPr>
              <p:nvPr/>
            </p:nvSpPr>
            <p:spPr bwMode="ltGray">
              <a:xfrm>
                <a:off x="1575" y="2507"/>
                <a:ext cx="20" cy="17"/>
              </a:xfrm>
              <a:custGeom>
                <a:avLst/>
                <a:gdLst>
                  <a:gd name="T0" fmla="*/ 4 w 20"/>
                  <a:gd name="T1" fmla="*/ 12 h 17"/>
                  <a:gd name="T2" fmla="*/ 9 w 20"/>
                  <a:gd name="T3" fmla="*/ 14 h 17"/>
                  <a:gd name="T4" fmla="*/ 19 w 20"/>
                  <a:gd name="T5" fmla="*/ 1 h 17"/>
                  <a:gd name="T6" fmla="*/ 9 w 20"/>
                  <a:gd name="T7" fmla="*/ 0 h 17"/>
                  <a:gd name="T8" fmla="*/ 0 w 20"/>
                  <a:gd name="T9" fmla="*/ 14 h 17"/>
                  <a:gd name="T10" fmla="*/ 4 w 20"/>
                  <a:gd name="T11" fmla="*/ 16 h 17"/>
                  <a:gd name="T12" fmla="*/ 0 w 20"/>
                  <a:gd name="T13" fmla="*/ 14 h 17"/>
                  <a:gd name="T14" fmla="*/ 0 w 20"/>
                  <a:gd name="T15" fmla="*/ 16 h 17"/>
                  <a:gd name="T16" fmla="*/ 4 w 20"/>
                  <a:gd name="T17" fmla="*/ 16 h 17"/>
                  <a:gd name="T18" fmla="*/ 4 w 20"/>
                  <a:gd name="T19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7">
                    <a:moveTo>
                      <a:pt x="4" y="12"/>
                    </a:moveTo>
                    <a:lnTo>
                      <a:pt x="9" y="14"/>
                    </a:lnTo>
                    <a:lnTo>
                      <a:pt x="19" y="1"/>
                    </a:lnTo>
                    <a:lnTo>
                      <a:pt x="9" y="0"/>
                    </a:lnTo>
                    <a:lnTo>
                      <a:pt x="0" y="14"/>
                    </a:lnTo>
                    <a:lnTo>
                      <a:pt x="4" y="16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4" y="16"/>
                    </a:lnTo>
                    <a:lnTo>
                      <a:pt x="4" y="12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5" name="Freeform 217"/>
              <p:cNvSpPr>
                <a:spLocks/>
              </p:cNvSpPr>
              <p:nvPr/>
            </p:nvSpPr>
            <p:spPr bwMode="ltGray">
              <a:xfrm>
                <a:off x="1414" y="2455"/>
                <a:ext cx="257" cy="53"/>
              </a:xfrm>
              <a:custGeom>
                <a:avLst/>
                <a:gdLst>
                  <a:gd name="T0" fmla="*/ 165 w 257"/>
                  <a:gd name="T1" fmla="*/ 52 h 53"/>
                  <a:gd name="T2" fmla="*/ 0 w 257"/>
                  <a:gd name="T3" fmla="*/ 0 h 53"/>
                  <a:gd name="T4" fmla="*/ 70 w 257"/>
                  <a:gd name="T5" fmla="*/ 0 h 53"/>
                  <a:gd name="T6" fmla="*/ 252 w 257"/>
                  <a:gd name="T7" fmla="*/ 51 h 53"/>
                  <a:gd name="T8" fmla="*/ 256 w 257"/>
                  <a:gd name="T9" fmla="*/ 52 h 53"/>
                  <a:gd name="T10" fmla="*/ 165 w 257"/>
                  <a:gd name="T11" fmla="*/ 5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7" h="53">
                    <a:moveTo>
                      <a:pt x="165" y="52"/>
                    </a:moveTo>
                    <a:lnTo>
                      <a:pt x="0" y="0"/>
                    </a:lnTo>
                    <a:lnTo>
                      <a:pt x="70" y="0"/>
                    </a:lnTo>
                    <a:lnTo>
                      <a:pt x="252" y="51"/>
                    </a:lnTo>
                    <a:lnTo>
                      <a:pt x="256" y="52"/>
                    </a:lnTo>
                    <a:lnTo>
                      <a:pt x="165" y="52"/>
                    </a:lnTo>
                  </a:path>
                </a:pathLst>
              </a:custGeom>
              <a:solidFill>
                <a:srgbClr val="E5E5E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6" name="Freeform 218"/>
              <p:cNvSpPr>
                <a:spLocks/>
              </p:cNvSpPr>
              <p:nvPr/>
            </p:nvSpPr>
            <p:spPr bwMode="ltGray">
              <a:xfrm>
                <a:off x="1408" y="2454"/>
                <a:ext cx="173" cy="55"/>
              </a:xfrm>
              <a:custGeom>
                <a:avLst/>
                <a:gdLst>
                  <a:gd name="T0" fmla="*/ 6 w 173"/>
                  <a:gd name="T1" fmla="*/ 0 h 55"/>
                  <a:gd name="T2" fmla="*/ 6 w 173"/>
                  <a:gd name="T3" fmla="*/ 1 h 55"/>
                  <a:gd name="T4" fmla="*/ 170 w 173"/>
                  <a:gd name="T5" fmla="*/ 54 h 55"/>
                  <a:gd name="T6" fmla="*/ 172 w 173"/>
                  <a:gd name="T7" fmla="*/ 53 h 55"/>
                  <a:gd name="T8" fmla="*/ 6 w 173"/>
                  <a:gd name="T9" fmla="*/ 0 h 55"/>
                  <a:gd name="T10" fmla="*/ 6 w 173"/>
                  <a:gd name="T11" fmla="*/ 1 h 55"/>
                  <a:gd name="T12" fmla="*/ 6 w 173"/>
                  <a:gd name="T13" fmla="*/ 0 h 55"/>
                  <a:gd name="T14" fmla="*/ 0 w 173"/>
                  <a:gd name="T15" fmla="*/ 0 h 55"/>
                  <a:gd name="T16" fmla="*/ 6 w 173"/>
                  <a:gd name="T17" fmla="*/ 1 h 55"/>
                  <a:gd name="T18" fmla="*/ 6 w 173"/>
                  <a:gd name="T1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3" h="55">
                    <a:moveTo>
                      <a:pt x="6" y="0"/>
                    </a:moveTo>
                    <a:lnTo>
                      <a:pt x="6" y="1"/>
                    </a:lnTo>
                    <a:lnTo>
                      <a:pt x="170" y="54"/>
                    </a:lnTo>
                    <a:lnTo>
                      <a:pt x="172" y="53"/>
                    </a:lnTo>
                    <a:lnTo>
                      <a:pt x="6" y="0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6" y="1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7" name="Freeform 219"/>
              <p:cNvSpPr>
                <a:spLocks/>
              </p:cNvSpPr>
              <p:nvPr/>
            </p:nvSpPr>
            <p:spPr bwMode="ltGray">
              <a:xfrm>
                <a:off x="1414" y="2454"/>
                <a:ext cx="71" cy="17"/>
              </a:xfrm>
              <a:custGeom>
                <a:avLst/>
                <a:gdLst>
                  <a:gd name="T0" fmla="*/ 70 w 71"/>
                  <a:gd name="T1" fmla="*/ 0 h 17"/>
                  <a:gd name="T2" fmla="*/ 70 w 71"/>
                  <a:gd name="T3" fmla="*/ 0 h 17"/>
                  <a:gd name="T4" fmla="*/ 0 w 71"/>
                  <a:gd name="T5" fmla="*/ 0 h 17"/>
                  <a:gd name="T6" fmla="*/ 0 w 71"/>
                  <a:gd name="T7" fmla="*/ 16 h 17"/>
                  <a:gd name="T8" fmla="*/ 70 w 71"/>
                  <a:gd name="T9" fmla="*/ 16 h 17"/>
                  <a:gd name="T10" fmla="*/ 68 w 71"/>
                  <a:gd name="T11" fmla="*/ 16 h 17"/>
                  <a:gd name="T12" fmla="*/ 70 w 71"/>
                  <a:gd name="T13" fmla="*/ 0 h 17"/>
                  <a:gd name="T14" fmla="*/ 70 w 71"/>
                  <a:gd name="T15" fmla="*/ 0 h 17"/>
                  <a:gd name="T16" fmla="*/ 70 w 71"/>
                  <a:gd name="T17" fmla="*/ 0 h 17"/>
                  <a:gd name="T18" fmla="*/ 70 w 71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" h="17">
                    <a:moveTo>
                      <a:pt x="70" y="0"/>
                    </a:moveTo>
                    <a:lnTo>
                      <a:pt x="70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70" y="16"/>
                    </a:lnTo>
                    <a:lnTo>
                      <a:pt x="68" y="16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70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8" name="Freeform 220"/>
              <p:cNvSpPr>
                <a:spLocks/>
              </p:cNvSpPr>
              <p:nvPr/>
            </p:nvSpPr>
            <p:spPr bwMode="ltGray">
              <a:xfrm>
                <a:off x="1483" y="2454"/>
                <a:ext cx="185" cy="53"/>
              </a:xfrm>
              <a:custGeom>
                <a:avLst/>
                <a:gdLst>
                  <a:gd name="T0" fmla="*/ 184 w 185"/>
                  <a:gd name="T1" fmla="*/ 51 h 53"/>
                  <a:gd name="T2" fmla="*/ 182 w 185"/>
                  <a:gd name="T3" fmla="*/ 51 h 53"/>
                  <a:gd name="T4" fmla="*/ 1 w 185"/>
                  <a:gd name="T5" fmla="*/ 0 h 53"/>
                  <a:gd name="T6" fmla="*/ 0 w 185"/>
                  <a:gd name="T7" fmla="*/ 1 h 53"/>
                  <a:gd name="T8" fmla="*/ 182 w 185"/>
                  <a:gd name="T9" fmla="*/ 52 h 53"/>
                  <a:gd name="T10" fmla="*/ 182 w 185"/>
                  <a:gd name="T11" fmla="*/ 52 h 53"/>
                  <a:gd name="T12" fmla="*/ 184 w 185"/>
                  <a:gd name="T13" fmla="*/ 5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5" h="53">
                    <a:moveTo>
                      <a:pt x="184" y="51"/>
                    </a:moveTo>
                    <a:lnTo>
                      <a:pt x="182" y="51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182" y="52"/>
                    </a:lnTo>
                    <a:lnTo>
                      <a:pt x="182" y="52"/>
                    </a:lnTo>
                    <a:lnTo>
                      <a:pt x="184" y="51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9" name="Freeform 221"/>
              <p:cNvSpPr>
                <a:spLocks/>
              </p:cNvSpPr>
              <p:nvPr/>
            </p:nvSpPr>
            <p:spPr bwMode="ltGray">
              <a:xfrm>
                <a:off x="1666" y="2505"/>
                <a:ext cx="21" cy="17"/>
              </a:xfrm>
              <a:custGeom>
                <a:avLst/>
                <a:gdLst>
                  <a:gd name="T0" fmla="*/ 20 w 21"/>
                  <a:gd name="T1" fmla="*/ 16 h 17"/>
                  <a:gd name="T2" fmla="*/ 20 w 21"/>
                  <a:gd name="T3" fmla="*/ 8 h 17"/>
                  <a:gd name="T4" fmla="*/ 6 w 21"/>
                  <a:gd name="T5" fmla="*/ 0 h 17"/>
                  <a:gd name="T6" fmla="*/ 0 w 21"/>
                  <a:gd name="T7" fmla="*/ 4 h 17"/>
                  <a:gd name="T8" fmla="*/ 13 w 21"/>
                  <a:gd name="T9" fmla="*/ 12 h 17"/>
                  <a:gd name="T10" fmla="*/ 20 w 21"/>
                  <a:gd name="T11" fmla="*/ 8 h 17"/>
                  <a:gd name="T12" fmla="*/ 20 w 21"/>
                  <a:gd name="T13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7">
                    <a:moveTo>
                      <a:pt x="20" y="16"/>
                    </a:moveTo>
                    <a:lnTo>
                      <a:pt x="20" y="8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3" y="12"/>
                    </a:lnTo>
                    <a:lnTo>
                      <a:pt x="20" y="8"/>
                    </a:lnTo>
                    <a:lnTo>
                      <a:pt x="20" y="1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00" name="Freeform 222"/>
              <p:cNvSpPr>
                <a:spLocks/>
              </p:cNvSpPr>
              <p:nvPr/>
            </p:nvSpPr>
            <p:spPr bwMode="ltGray">
              <a:xfrm>
                <a:off x="1578" y="2507"/>
                <a:ext cx="93" cy="17"/>
              </a:xfrm>
              <a:custGeom>
                <a:avLst/>
                <a:gdLst>
                  <a:gd name="T0" fmla="*/ 0 w 93"/>
                  <a:gd name="T1" fmla="*/ 8 h 17"/>
                  <a:gd name="T2" fmla="*/ 1 w 93"/>
                  <a:gd name="T3" fmla="*/ 16 h 17"/>
                  <a:gd name="T4" fmla="*/ 92 w 93"/>
                  <a:gd name="T5" fmla="*/ 16 h 17"/>
                  <a:gd name="T6" fmla="*/ 92 w 93"/>
                  <a:gd name="T7" fmla="*/ 0 h 17"/>
                  <a:gd name="T8" fmla="*/ 1 w 93"/>
                  <a:gd name="T9" fmla="*/ 0 h 17"/>
                  <a:gd name="T10" fmla="*/ 1 w 93"/>
                  <a:gd name="T11" fmla="*/ 0 h 17"/>
                  <a:gd name="T12" fmla="*/ 0 w 93"/>
                  <a:gd name="T13" fmla="*/ 8 h 17"/>
                  <a:gd name="T14" fmla="*/ 0 w 93"/>
                  <a:gd name="T15" fmla="*/ 16 h 17"/>
                  <a:gd name="T16" fmla="*/ 1 w 93"/>
                  <a:gd name="T17" fmla="*/ 16 h 17"/>
                  <a:gd name="T18" fmla="*/ 0 w 93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17">
                    <a:moveTo>
                      <a:pt x="0" y="8"/>
                    </a:moveTo>
                    <a:lnTo>
                      <a:pt x="1" y="16"/>
                    </a:lnTo>
                    <a:lnTo>
                      <a:pt x="92" y="16"/>
                    </a:lnTo>
                    <a:lnTo>
                      <a:pt x="92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1" y="16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01" name="Freeform 223"/>
              <p:cNvSpPr>
                <a:spLocks/>
              </p:cNvSpPr>
              <p:nvPr/>
            </p:nvSpPr>
            <p:spPr bwMode="ltGray">
              <a:xfrm>
                <a:off x="1405" y="2452"/>
                <a:ext cx="174" cy="63"/>
              </a:xfrm>
              <a:custGeom>
                <a:avLst/>
                <a:gdLst>
                  <a:gd name="T0" fmla="*/ 0 w 174"/>
                  <a:gd name="T1" fmla="*/ 4 h 63"/>
                  <a:gd name="T2" fmla="*/ 170 w 174"/>
                  <a:gd name="T3" fmla="*/ 62 h 63"/>
                  <a:gd name="T4" fmla="*/ 173 w 174"/>
                  <a:gd name="T5" fmla="*/ 55 h 63"/>
                  <a:gd name="T6" fmla="*/ 5 w 174"/>
                  <a:gd name="T7" fmla="*/ 0 h 63"/>
                  <a:gd name="T8" fmla="*/ 0 w 174"/>
                  <a:gd name="T9" fmla="*/ 4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4" h="63">
                    <a:moveTo>
                      <a:pt x="0" y="4"/>
                    </a:moveTo>
                    <a:lnTo>
                      <a:pt x="170" y="62"/>
                    </a:lnTo>
                    <a:lnTo>
                      <a:pt x="173" y="55"/>
                    </a:lnTo>
                    <a:lnTo>
                      <a:pt x="5" y="0"/>
                    </a:lnTo>
                    <a:lnTo>
                      <a:pt x="0" y="4"/>
                    </a:lnTo>
                  </a:path>
                </a:pathLst>
              </a:custGeom>
              <a:solidFill>
                <a:srgbClr val="AAAAA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02" name="Freeform 224"/>
              <p:cNvSpPr>
                <a:spLocks/>
              </p:cNvSpPr>
              <p:nvPr/>
            </p:nvSpPr>
            <p:spPr bwMode="ltGray">
              <a:xfrm>
                <a:off x="1403" y="2456"/>
                <a:ext cx="175" cy="60"/>
              </a:xfrm>
              <a:custGeom>
                <a:avLst/>
                <a:gdLst>
                  <a:gd name="T0" fmla="*/ 171 w 175"/>
                  <a:gd name="T1" fmla="*/ 57 h 60"/>
                  <a:gd name="T2" fmla="*/ 172 w 175"/>
                  <a:gd name="T3" fmla="*/ 56 h 60"/>
                  <a:gd name="T4" fmla="*/ 1 w 175"/>
                  <a:gd name="T5" fmla="*/ 0 h 60"/>
                  <a:gd name="T6" fmla="*/ 0 w 175"/>
                  <a:gd name="T7" fmla="*/ 1 h 60"/>
                  <a:gd name="T8" fmla="*/ 171 w 175"/>
                  <a:gd name="T9" fmla="*/ 58 h 60"/>
                  <a:gd name="T10" fmla="*/ 174 w 175"/>
                  <a:gd name="T11" fmla="*/ 57 h 60"/>
                  <a:gd name="T12" fmla="*/ 171 w 175"/>
                  <a:gd name="T13" fmla="*/ 58 h 60"/>
                  <a:gd name="T14" fmla="*/ 174 w 175"/>
                  <a:gd name="T15" fmla="*/ 59 h 60"/>
                  <a:gd name="T16" fmla="*/ 174 w 175"/>
                  <a:gd name="T17" fmla="*/ 57 h 60"/>
                  <a:gd name="T18" fmla="*/ 171 w 175"/>
                  <a:gd name="T19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5" h="60">
                    <a:moveTo>
                      <a:pt x="171" y="57"/>
                    </a:moveTo>
                    <a:lnTo>
                      <a:pt x="172" y="56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171" y="58"/>
                    </a:lnTo>
                    <a:lnTo>
                      <a:pt x="174" y="57"/>
                    </a:lnTo>
                    <a:lnTo>
                      <a:pt x="171" y="58"/>
                    </a:lnTo>
                    <a:lnTo>
                      <a:pt x="174" y="59"/>
                    </a:lnTo>
                    <a:lnTo>
                      <a:pt x="174" y="57"/>
                    </a:lnTo>
                    <a:lnTo>
                      <a:pt x="171" y="57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03" name="Freeform 225"/>
              <p:cNvSpPr>
                <a:spLocks/>
              </p:cNvSpPr>
              <p:nvPr/>
            </p:nvSpPr>
            <p:spPr bwMode="ltGray">
              <a:xfrm>
                <a:off x="1575" y="2507"/>
                <a:ext cx="20" cy="17"/>
              </a:xfrm>
              <a:custGeom>
                <a:avLst/>
                <a:gdLst>
                  <a:gd name="T0" fmla="*/ 14 w 20"/>
                  <a:gd name="T1" fmla="*/ 2 h 17"/>
                  <a:gd name="T2" fmla="*/ 9 w 20"/>
                  <a:gd name="T3" fmla="*/ 0 h 17"/>
                  <a:gd name="T4" fmla="*/ 0 w 20"/>
                  <a:gd name="T5" fmla="*/ 16 h 17"/>
                  <a:gd name="T6" fmla="*/ 9 w 20"/>
                  <a:gd name="T7" fmla="*/ 16 h 17"/>
                  <a:gd name="T8" fmla="*/ 19 w 20"/>
                  <a:gd name="T9" fmla="*/ 2 h 17"/>
                  <a:gd name="T10" fmla="*/ 19 w 20"/>
                  <a:gd name="T11" fmla="*/ 0 h 17"/>
                  <a:gd name="T12" fmla="*/ 19 w 20"/>
                  <a:gd name="T13" fmla="*/ 0 h 17"/>
                  <a:gd name="T14" fmla="*/ 19 w 20"/>
                  <a:gd name="T15" fmla="*/ 0 h 17"/>
                  <a:gd name="T16" fmla="*/ 19 w 20"/>
                  <a:gd name="T17" fmla="*/ 0 h 17"/>
                  <a:gd name="T18" fmla="*/ 14 w 20"/>
                  <a:gd name="T1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7">
                    <a:moveTo>
                      <a:pt x="14" y="2"/>
                    </a:moveTo>
                    <a:lnTo>
                      <a:pt x="9" y="0"/>
                    </a:lnTo>
                    <a:lnTo>
                      <a:pt x="0" y="16"/>
                    </a:lnTo>
                    <a:lnTo>
                      <a:pt x="9" y="16"/>
                    </a:lnTo>
                    <a:lnTo>
                      <a:pt x="19" y="2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4" y="2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04" name="Freeform 226"/>
              <p:cNvSpPr>
                <a:spLocks/>
              </p:cNvSpPr>
              <p:nvPr/>
            </p:nvSpPr>
            <p:spPr bwMode="ltGray">
              <a:xfrm>
                <a:off x="1410" y="2451"/>
                <a:ext cx="171" cy="58"/>
              </a:xfrm>
              <a:custGeom>
                <a:avLst/>
                <a:gdLst>
                  <a:gd name="T0" fmla="*/ 1 w 171"/>
                  <a:gd name="T1" fmla="*/ 2 h 58"/>
                  <a:gd name="T2" fmla="*/ 0 w 171"/>
                  <a:gd name="T3" fmla="*/ 2 h 58"/>
                  <a:gd name="T4" fmla="*/ 168 w 171"/>
                  <a:gd name="T5" fmla="*/ 57 h 58"/>
                  <a:gd name="T6" fmla="*/ 170 w 171"/>
                  <a:gd name="T7" fmla="*/ 56 h 58"/>
                  <a:gd name="T8" fmla="*/ 1 w 171"/>
                  <a:gd name="T9" fmla="*/ 0 h 58"/>
                  <a:gd name="T10" fmla="*/ 0 w 171"/>
                  <a:gd name="T11" fmla="*/ 0 h 58"/>
                  <a:gd name="T12" fmla="*/ 1 w 171"/>
                  <a:gd name="T13" fmla="*/ 0 h 58"/>
                  <a:gd name="T14" fmla="*/ 0 w 171"/>
                  <a:gd name="T15" fmla="*/ 0 h 58"/>
                  <a:gd name="T16" fmla="*/ 0 w 171"/>
                  <a:gd name="T17" fmla="*/ 0 h 58"/>
                  <a:gd name="T18" fmla="*/ 1 w 171"/>
                  <a:gd name="T19" fmla="*/ 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58">
                    <a:moveTo>
                      <a:pt x="1" y="2"/>
                    </a:moveTo>
                    <a:lnTo>
                      <a:pt x="0" y="2"/>
                    </a:lnTo>
                    <a:lnTo>
                      <a:pt x="168" y="57"/>
                    </a:lnTo>
                    <a:lnTo>
                      <a:pt x="170" y="56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2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05" name="Freeform 227"/>
              <p:cNvSpPr>
                <a:spLocks/>
              </p:cNvSpPr>
              <p:nvPr/>
            </p:nvSpPr>
            <p:spPr bwMode="ltGray">
              <a:xfrm>
                <a:off x="1403" y="2451"/>
                <a:ext cx="20" cy="17"/>
              </a:xfrm>
              <a:custGeom>
                <a:avLst/>
                <a:gdLst>
                  <a:gd name="T0" fmla="*/ 5 w 20"/>
                  <a:gd name="T1" fmla="*/ 11 h 17"/>
                  <a:gd name="T2" fmla="*/ 8 w 20"/>
                  <a:gd name="T3" fmla="*/ 16 h 17"/>
                  <a:gd name="T4" fmla="*/ 19 w 20"/>
                  <a:gd name="T5" fmla="*/ 6 h 17"/>
                  <a:gd name="T6" fmla="*/ 16 w 20"/>
                  <a:gd name="T7" fmla="*/ 0 h 17"/>
                  <a:gd name="T8" fmla="*/ 2 w 20"/>
                  <a:gd name="T9" fmla="*/ 13 h 17"/>
                  <a:gd name="T10" fmla="*/ 2 w 20"/>
                  <a:gd name="T11" fmla="*/ 16 h 17"/>
                  <a:gd name="T12" fmla="*/ 2 w 20"/>
                  <a:gd name="T13" fmla="*/ 13 h 17"/>
                  <a:gd name="T14" fmla="*/ 0 w 20"/>
                  <a:gd name="T15" fmla="*/ 16 h 17"/>
                  <a:gd name="T16" fmla="*/ 2 w 20"/>
                  <a:gd name="T17" fmla="*/ 16 h 17"/>
                  <a:gd name="T18" fmla="*/ 5 w 20"/>
                  <a:gd name="T1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7">
                    <a:moveTo>
                      <a:pt x="5" y="11"/>
                    </a:moveTo>
                    <a:lnTo>
                      <a:pt x="8" y="16"/>
                    </a:lnTo>
                    <a:lnTo>
                      <a:pt x="19" y="6"/>
                    </a:lnTo>
                    <a:lnTo>
                      <a:pt x="16" y="0"/>
                    </a:lnTo>
                    <a:lnTo>
                      <a:pt x="2" y="13"/>
                    </a:lnTo>
                    <a:lnTo>
                      <a:pt x="2" y="16"/>
                    </a:lnTo>
                    <a:lnTo>
                      <a:pt x="2" y="13"/>
                    </a:lnTo>
                    <a:lnTo>
                      <a:pt x="0" y="16"/>
                    </a:lnTo>
                    <a:lnTo>
                      <a:pt x="2" y="16"/>
                    </a:lnTo>
                    <a:lnTo>
                      <a:pt x="5" y="11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06" name="Freeform 228"/>
              <p:cNvSpPr>
                <a:spLocks/>
              </p:cNvSpPr>
              <p:nvPr/>
            </p:nvSpPr>
            <p:spPr bwMode="ltGray">
              <a:xfrm>
                <a:off x="1412" y="2452"/>
                <a:ext cx="259" cy="56"/>
              </a:xfrm>
              <a:custGeom>
                <a:avLst/>
                <a:gdLst>
                  <a:gd name="T0" fmla="*/ 0 w 259"/>
                  <a:gd name="T1" fmla="*/ 0 h 56"/>
                  <a:gd name="T2" fmla="*/ 167 w 259"/>
                  <a:gd name="T3" fmla="*/ 55 h 56"/>
                  <a:gd name="T4" fmla="*/ 258 w 259"/>
                  <a:gd name="T5" fmla="*/ 55 h 56"/>
                  <a:gd name="T6" fmla="*/ 72 w 259"/>
                  <a:gd name="T7" fmla="*/ 0 h 56"/>
                  <a:gd name="T8" fmla="*/ 0 w 259"/>
                  <a:gd name="T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56">
                    <a:moveTo>
                      <a:pt x="0" y="0"/>
                    </a:moveTo>
                    <a:lnTo>
                      <a:pt x="167" y="55"/>
                    </a:lnTo>
                    <a:lnTo>
                      <a:pt x="258" y="55"/>
                    </a:lnTo>
                    <a:lnTo>
                      <a:pt x="7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5E5E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07" name="Freeform 229"/>
              <p:cNvSpPr>
                <a:spLocks/>
              </p:cNvSpPr>
              <p:nvPr/>
            </p:nvSpPr>
            <p:spPr bwMode="ltGray">
              <a:xfrm>
                <a:off x="1410" y="2451"/>
                <a:ext cx="171" cy="59"/>
              </a:xfrm>
              <a:custGeom>
                <a:avLst/>
                <a:gdLst>
                  <a:gd name="T0" fmla="*/ 170 w 171"/>
                  <a:gd name="T1" fmla="*/ 56 h 59"/>
                  <a:gd name="T2" fmla="*/ 170 w 171"/>
                  <a:gd name="T3" fmla="*/ 56 h 59"/>
                  <a:gd name="T4" fmla="*/ 1 w 171"/>
                  <a:gd name="T5" fmla="*/ 0 h 59"/>
                  <a:gd name="T6" fmla="*/ 0 w 171"/>
                  <a:gd name="T7" fmla="*/ 2 h 59"/>
                  <a:gd name="T8" fmla="*/ 168 w 171"/>
                  <a:gd name="T9" fmla="*/ 57 h 59"/>
                  <a:gd name="T10" fmla="*/ 170 w 171"/>
                  <a:gd name="T11" fmla="*/ 58 h 59"/>
                  <a:gd name="T12" fmla="*/ 168 w 171"/>
                  <a:gd name="T13" fmla="*/ 57 h 59"/>
                  <a:gd name="T14" fmla="*/ 168 w 171"/>
                  <a:gd name="T15" fmla="*/ 58 h 59"/>
                  <a:gd name="T16" fmla="*/ 170 w 171"/>
                  <a:gd name="T17" fmla="*/ 58 h 59"/>
                  <a:gd name="T18" fmla="*/ 170 w 171"/>
                  <a:gd name="T19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59">
                    <a:moveTo>
                      <a:pt x="170" y="56"/>
                    </a:moveTo>
                    <a:lnTo>
                      <a:pt x="170" y="56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168" y="57"/>
                    </a:lnTo>
                    <a:lnTo>
                      <a:pt x="170" y="58"/>
                    </a:lnTo>
                    <a:lnTo>
                      <a:pt x="168" y="57"/>
                    </a:lnTo>
                    <a:lnTo>
                      <a:pt x="168" y="58"/>
                    </a:lnTo>
                    <a:lnTo>
                      <a:pt x="170" y="58"/>
                    </a:lnTo>
                    <a:lnTo>
                      <a:pt x="170" y="5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08" name="Freeform 230"/>
              <p:cNvSpPr>
                <a:spLocks/>
              </p:cNvSpPr>
              <p:nvPr/>
            </p:nvSpPr>
            <p:spPr bwMode="ltGray">
              <a:xfrm>
                <a:off x="1580" y="2507"/>
                <a:ext cx="99" cy="17"/>
              </a:xfrm>
              <a:custGeom>
                <a:avLst/>
                <a:gdLst>
                  <a:gd name="T0" fmla="*/ 89 w 99"/>
                  <a:gd name="T1" fmla="*/ 8 h 17"/>
                  <a:gd name="T2" fmla="*/ 90 w 99"/>
                  <a:gd name="T3" fmla="*/ 0 h 17"/>
                  <a:gd name="T4" fmla="*/ 0 w 99"/>
                  <a:gd name="T5" fmla="*/ 0 h 17"/>
                  <a:gd name="T6" fmla="*/ 0 w 99"/>
                  <a:gd name="T7" fmla="*/ 16 h 17"/>
                  <a:gd name="T8" fmla="*/ 90 w 99"/>
                  <a:gd name="T9" fmla="*/ 16 h 17"/>
                  <a:gd name="T10" fmla="*/ 90 w 99"/>
                  <a:gd name="T11" fmla="*/ 0 h 17"/>
                  <a:gd name="T12" fmla="*/ 90 w 99"/>
                  <a:gd name="T13" fmla="*/ 16 h 17"/>
                  <a:gd name="T14" fmla="*/ 98 w 99"/>
                  <a:gd name="T15" fmla="*/ 16 h 17"/>
                  <a:gd name="T16" fmla="*/ 90 w 99"/>
                  <a:gd name="T17" fmla="*/ 0 h 17"/>
                  <a:gd name="T18" fmla="*/ 89 w 99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9" h="17">
                    <a:moveTo>
                      <a:pt x="89" y="8"/>
                    </a:moveTo>
                    <a:lnTo>
                      <a:pt x="90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90" y="16"/>
                    </a:lnTo>
                    <a:lnTo>
                      <a:pt x="90" y="0"/>
                    </a:lnTo>
                    <a:lnTo>
                      <a:pt x="90" y="16"/>
                    </a:lnTo>
                    <a:lnTo>
                      <a:pt x="98" y="16"/>
                    </a:lnTo>
                    <a:lnTo>
                      <a:pt x="90" y="0"/>
                    </a:lnTo>
                    <a:lnTo>
                      <a:pt x="89" y="8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09" name="Freeform 231"/>
              <p:cNvSpPr>
                <a:spLocks/>
              </p:cNvSpPr>
              <p:nvPr/>
            </p:nvSpPr>
            <p:spPr bwMode="ltGray">
              <a:xfrm>
                <a:off x="1483" y="2451"/>
                <a:ext cx="188" cy="58"/>
              </a:xfrm>
              <a:custGeom>
                <a:avLst/>
                <a:gdLst>
                  <a:gd name="T0" fmla="*/ 1 w 188"/>
                  <a:gd name="T1" fmla="*/ 2 h 58"/>
                  <a:gd name="T2" fmla="*/ 0 w 188"/>
                  <a:gd name="T3" fmla="*/ 2 h 58"/>
                  <a:gd name="T4" fmla="*/ 185 w 188"/>
                  <a:gd name="T5" fmla="*/ 57 h 58"/>
                  <a:gd name="T6" fmla="*/ 187 w 188"/>
                  <a:gd name="T7" fmla="*/ 56 h 58"/>
                  <a:gd name="T8" fmla="*/ 1 w 188"/>
                  <a:gd name="T9" fmla="*/ 0 h 58"/>
                  <a:gd name="T10" fmla="*/ 1 w 188"/>
                  <a:gd name="T11" fmla="*/ 0 h 58"/>
                  <a:gd name="T12" fmla="*/ 1 w 188"/>
                  <a:gd name="T13" fmla="*/ 0 h 58"/>
                  <a:gd name="T14" fmla="*/ 1 w 188"/>
                  <a:gd name="T15" fmla="*/ 0 h 58"/>
                  <a:gd name="T16" fmla="*/ 1 w 188"/>
                  <a:gd name="T17" fmla="*/ 0 h 58"/>
                  <a:gd name="T18" fmla="*/ 1 w 188"/>
                  <a:gd name="T19" fmla="*/ 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8" h="58">
                    <a:moveTo>
                      <a:pt x="1" y="2"/>
                    </a:moveTo>
                    <a:lnTo>
                      <a:pt x="0" y="2"/>
                    </a:lnTo>
                    <a:lnTo>
                      <a:pt x="185" y="57"/>
                    </a:lnTo>
                    <a:lnTo>
                      <a:pt x="187" y="56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2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0" name="Freeform 232"/>
              <p:cNvSpPr>
                <a:spLocks/>
              </p:cNvSpPr>
              <p:nvPr/>
            </p:nvSpPr>
            <p:spPr bwMode="ltGray">
              <a:xfrm>
                <a:off x="1405" y="2451"/>
                <a:ext cx="80" cy="17"/>
              </a:xfrm>
              <a:custGeom>
                <a:avLst/>
                <a:gdLst>
                  <a:gd name="T0" fmla="*/ 6 w 80"/>
                  <a:gd name="T1" fmla="*/ 0 h 17"/>
                  <a:gd name="T2" fmla="*/ 6 w 80"/>
                  <a:gd name="T3" fmla="*/ 16 h 17"/>
                  <a:gd name="T4" fmla="*/ 79 w 80"/>
                  <a:gd name="T5" fmla="*/ 16 h 17"/>
                  <a:gd name="T6" fmla="*/ 79 w 80"/>
                  <a:gd name="T7" fmla="*/ 0 h 17"/>
                  <a:gd name="T8" fmla="*/ 6 w 80"/>
                  <a:gd name="T9" fmla="*/ 0 h 17"/>
                  <a:gd name="T10" fmla="*/ 5 w 80"/>
                  <a:gd name="T11" fmla="*/ 16 h 17"/>
                  <a:gd name="T12" fmla="*/ 6 w 80"/>
                  <a:gd name="T13" fmla="*/ 0 h 17"/>
                  <a:gd name="T14" fmla="*/ 0 w 80"/>
                  <a:gd name="T15" fmla="*/ 0 h 17"/>
                  <a:gd name="T16" fmla="*/ 5 w 80"/>
                  <a:gd name="T17" fmla="*/ 16 h 17"/>
                  <a:gd name="T18" fmla="*/ 6 w 80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17">
                    <a:moveTo>
                      <a:pt x="6" y="0"/>
                    </a:moveTo>
                    <a:lnTo>
                      <a:pt x="6" y="16"/>
                    </a:lnTo>
                    <a:lnTo>
                      <a:pt x="79" y="16"/>
                    </a:lnTo>
                    <a:lnTo>
                      <a:pt x="79" y="0"/>
                    </a:lnTo>
                    <a:lnTo>
                      <a:pt x="6" y="0"/>
                    </a:lnTo>
                    <a:lnTo>
                      <a:pt x="5" y="1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5" y="16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1" name="Freeform 233"/>
              <p:cNvSpPr>
                <a:spLocks/>
              </p:cNvSpPr>
              <p:nvPr/>
            </p:nvSpPr>
            <p:spPr bwMode="ltGray">
              <a:xfrm>
                <a:off x="1297" y="2474"/>
                <a:ext cx="170" cy="17"/>
              </a:xfrm>
              <a:custGeom>
                <a:avLst/>
                <a:gdLst>
                  <a:gd name="T0" fmla="*/ 6 w 170"/>
                  <a:gd name="T1" fmla="*/ 6 h 17"/>
                  <a:gd name="T2" fmla="*/ 0 w 170"/>
                  <a:gd name="T3" fmla="*/ 0 h 17"/>
                  <a:gd name="T4" fmla="*/ 169 w 170"/>
                  <a:gd name="T5" fmla="*/ 0 h 17"/>
                  <a:gd name="T6" fmla="*/ 166 w 170"/>
                  <a:gd name="T7" fmla="*/ 16 h 17"/>
                  <a:gd name="T8" fmla="*/ 10 w 170"/>
                  <a:gd name="T9" fmla="*/ 16 h 17"/>
                  <a:gd name="T10" fmla="*/ 6 w 170"/>
                  <a:gd name="T11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7">
                    <a:moveTo>
                      <a:pt x="6" y="6"/>
                    </a:moveTo>
                    <a:lnTo>
                      <a:pt x="0" y="0"/>
                    </a:lnTo>
                    <a:lnTo>
                      <a:pt x="169" y="0"/>
                    </a:lnTo>
                    <a:lnTo>
                      <a:pt x="166" y="16"/>
                    </a:lnTo>
                    <a:lnTo>
                      <a:pt x="10" y="16"/>
                    </a:lnTo>
                    <a:lnTo>
                      <a:pt x="6" y="6"/>
                    </a:lnTo>
                  </a:path>
                </a:pathLst>
              </a:custGeom>
              <a:solidFill>
                <a:srgbClr val="C1C1C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2" name="Freeform 234"/>
              <p:cNvSpPr>
                <a:spLocks/>
              </p:cNvSpPr>
              <p:nvPr/>
            </p:nvSpPr>
            <p:spPr bwMode="ltGray">
              <a:xfrm>
                <a:off x="1295" y="2472"/>
                <a:ext cx="22" cy="17"/>
              </a:xfrm>
              <a:custGeom>
                <a:avLst/>
                <a:gdLst>
                  <a:gd name="T0" fmla="*/ 3 w 22"/>
                  <a:gd name="T1" fmla="*/ 0 h 17"/>
                  <a:gd name="T2" fmla="*/ 0 w 22"/>
                  <a:gd name="T3" fmla="*/ 6 h 17"/>
                  <a:gd name="T4" fmla="*/ 18 w 22"/>
                  <a:gd name="T5" fmla="*/ 16 h 17"/>
                  <a:gd name="T6" fmla="*/ 21 w 22"/>
                  <a:gd name="T7" fmla="*/ 12 h 17"/>
                  <a:gd name="T8" fmla="*/ 3 w 22"/>
                  <a:gd name="T9" fmla="*/ 3 h 17"/>
                  <a:gd name="T10" fmla="*/ 3 w 22"/>
                  <a:gd name="T11" fmla="*/ 6 h 17"/>
                  <a:gd name="T12" fmla="*/ 3 w 2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7">
                    <a:moveTo>
                      <a:pt x="3" y="0"/>
                    </a:moveTo>
                    <a:lnTo>
                      <a:pt x="0" y="6"/>
                    </a:lnTo>
                    <a:lnTo>
                      <a:pt x="18" y="16"/>
                    </a:lnTo>
                    <a:lnTo>
                      <a:pt x="21" y="12"/>
                    </a:lnTo>
                    <a:lnTo>
                      <a:pt x="3" y="3"/>
                    </a:lnTo>
                    <a:lnTo>
                      <a:pt x="3" y="6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3" name="Freeform 235"/>
              <p:cNvSpPr>
                <a:spLocks/>
              </p:cNvSpPr>
              <p:nvPr/>
            </p:nvSpPr>
            <p:spPr bwMode="ltGray">
              <a:xfrm>
                <a:off x="1297" y="2472"/>
                <a:ext cx="174" cy="17"/>
              </a:xfrm>
              <a:custGeom>
                <a:avLst/>
                <a:gdLst>
                  <a:gd name="T0" fmla="*/ 170 w 174"/>
                  <a:gd name="T1" fmla="*/ 16 h 17"/>
                  <a:gd name="T2" fmla="*/ 169 w 174"/>
                  <a:gd name="T3" fmla="*/ 0 h 17"/>
                  <a:gd name="T4" fmla="*/ 0 w 174"/>
                  <a:gd name="T5" fmla="*/ 0 h 17"/>
                  <a:gd name="T6" fmla="*/ 0 w 174"/>
                  <a:gd name="T7" fmla="*/ 16 h 17"/>
                  <a:gd name="T8" fmla="*/ 169 w 174"/>
                  <a:gd name="T9" fmla="*/ 16 h 17"/>
                  <a:gd name="T10" fmla="*/ 167 w 174"/>
                  <a:gd name="T11" fmla="*/ 8 h 17"/>
                  <a:gd name="T12" fmla="*/ 170 w 174"/>
                  <a:gd name="T13" fmla="*/ 16 h 17"/>
                  <a:gd name="T14" fmla="*/ 173 w 174"/>
                  <a:gd name="T15" fmla="*/ 0 h 17"/>
                  <a:gd name="T16" fmla="*/ 169 w 174"/>
                  <a:gd name="T17" fmla="*/ 0 h 17"/>
                  <a:gd name="T18" fmla="*/ 170 w 174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4" h="17">
                    <a:moveTo>
                      <a:pt x="170" y="16"/>
                    </a:moveTo>
                    <a:lnTo>
                      <a:pt x="16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69" y="16"/>
                    </a:lnTo>
                    <a:lnTo>
                      <a:pt x="167" y="8"/>
                    </a:lnTo>
                    <a:lnTo>
                      <a:pt x="170" y="16"/>
                    </a:lnTo>
                    <a:lnTo>
                      <a:pt x="173" y="0"/>
                    </a:lnTo>
                    <a:lnTo>
                      <a:pt x="169" y="0"/>
                    </a:lnTo>
                    <a:lnTo>
                      <a:pt x="170" y="1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4" name="Freeform 236"/>
              <p:cNvSpPr>
                <a:spLocks/>
              </p:cNvSpPr>
              <p:nvPr/>
            </p:nvSpPr>
            <p:spPr bwMode="ltGray">
              <a:xfrm>
                <a:off x="1462" y="2473"/>
                <a:ext cx="22" cy="17"/>
              </a:xfrm>
              <a:custGeom>
                <a:avLst/>
                <a:gdLst>
                  <a:gd name="T0" fmla="*/ 5 w 22"/>
                  <a:gd name="T1" fmla="*/ 16 h 17"/>
                  <a:gd name="T2" fmla="*/ 10 w 22"/>
                  <a:gd name="T3" fmla="*/ 13 h 17"/>
                  <a:gd name="T4" fmla="*/ 21 w 22"/>
                  <a:gd name="T5" fmla="*/ 2 h 17"/>
                  <a:gd name="T6" fmla="*/ 10 w 22"/>
                  <a:gd name="T7" fmla="*/ 0 h 17"/>
                  <a:gd name="T8" fmla="*/ 0 w 22"/>
                  <a:gd name="T9" fmla="*/ 11 h 17"/>
                  <a:gd name="T10" fmla="*/ 5 w 22"/>
                  <a:gd name="T11" fmla="*/ 11 h 17"/>
                  <a:gd name="T12" fmla="*/ 5 w 22"/>
                  <a:gd name="T13" fmla="*/ 16 h 17"/>
                  <a:gd name="T14" fmla="*/ 10 w 22"/>
                  <a:gd name="T15" fmla="*/ 16 h 17"/>
                  <a:gd name="T16" fmla="*/ 10 w 22"/>
                  <a:gd name="T17" fmla="*/ 13 h 17"/>
                  <a:gd name="T18" fmla="*/ 5 w 22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5" y="16"/>
                    </a:moveTo>
                    <a:lnTo>
                      <a:pt x="10" y="13"/>
                    </a:lnTo>
                    <a:lnTo>
                      <a:pt x="21" y="2"/>
                    </a:lnTo>
                    <a:lnTo>
                      <a:pt x="10" y="0"/>
                    </a:lnTo>
                    <a:lnTo>
                      <a:pt x="0" y="11"/>
                    </a:lnTo>
                    <a:lnTo>
                      <a:pt x="5" y="11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3"/>
                    </a:lnTo>
                    <a:lnTo>
                      <a:pt x="5" y="1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5" name="Freeform 237"/>
              <p:cNvSpPr>
                <a:spLocks/>
              </p:cNvSpPr>
              <p:nvPr/>
            </p:nvSpPr>
            <p:spPr bwMode="ltGray">
              <a:xfrm>
                <a:off x="1306" y="2478"/>
                <a:ext cx="159" cy="17"/>
              </a:xfrm>
              <a:custGeom>
                <a:avLst/>
                <a:gdLst>
                  <a:gd name="T0" fmla="*/ 0 w 159"/>
                  <a:gd name="T1" fmla="*/ 8 h 17"/>
                  <a:gd name="T2" fmla="*/ 1 w 159"/>
                  <a:gd name="T3" fmla="*/ 16 h 17"/>
                  <a:gd name="T4" fmla="*/ 158 w 159"/>
                  <a:gd name="T5" fmla="*/ 16 h 17"/>
                  <a:gd name="T6" fmla="*/ 158 w 159"/>
                  <a:gd name="T7" fmla="*/ 0 h 17"/>
                  <a:gd name="T8" fmla="*/ 1 w 159"/>
                  <a:gd name="T9" fmla="*/ 0 h 17"/>
                  <a:gd name="T10" fmla="*/ 1 w 159"/>
                  <a:gd name="T11" fmla="*/ 0 h 17"/>
                  <a:gd name="T12" fmla="*/ 0 w 159"/>
                  <a:gd name="T13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9" h="17">
                    <a:moveTo>
                      <a:pt x="0" y="8"/>
                    </a:moveTo>
                    <a:lnTo>
                      <a:pt x="1" y="16"/>
                    </a:lnTo>
                    <a:lnTo>
                      <a:pt x="158" y="16"/>
                    </a:lnTo>
                    <a:lnTo>
                      <a:pt x="158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6" name="Freeform 238"/>
              <p:cNvSpPr>
                <a:spLocks/>
              </p:cNvSpPr>
              <p:nvPr/>
            </p:nvSpPr>
            <p:spPr bwMode="ltGray">
              <a:xfrm>
                <a:off x="1302" y="2476"/>
                <a:ext cx="21" cy="17"/>
              </a:xfrm>
              <a:custGeom>
                <a:avLst/>
                <a:gdLst>
                  <a:gd name="T0" fmla="*/ 5 w 21"/>
                  <a:gd name="T1" fmla="*/ 5 h 17"/>
                  <a:gd name="T2" fmla="*/ 0 w 21"/>
                  <a:gd name="T3" fmla="*/ 5 h 17"/>
                  <a:gd name="T4" fmla="*/ 15 w 21"/>
                  <a:gd name="T5" fmla="*/ 16 h 17"/>
                  <a:gd name="T6" fmla="*/ 20 w 21"/>
                  <a:gd name="T7" fmla="*/ 10 h 17"/>
                  <a:gd name="T8" fmla="*/ 10 w 21"/>
                  <a:gd name="T9" fmla="*/ 0 h 17"/>
                  <a:gd name="T10" fmla="*/ 10 w 21"/>
                  <a:gd name="T11" fmla="*/ 0 h 17"/>
                  <a:gd name="T12" fmla="*/ 5 w 21"/>
                  <a:gd name="T13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7">
                    <a:moveTo>
                      <a:pt x="5" y="5"/>
                    </a:moveTo>
                    <a:lnTo>
                      <a:pt x="0" y="5"/>
                    </a:lnTo>
                    <a:lnTo>
                      <a:pt x="15" y="16"/>
                    </a:lnTo>
                    <a:lnTo>
                      <a:pt x="20" y="1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5" y="5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7" name="Freeform 239"/>
              <p:cNvSpPr>
                <a:spLocks/>
              </p:cNvSpPr>
              <p:nvPr/>
            </p:nvSpPr>
            <p:spPr bwMode="ltGray">
              <a:xfrm>
                <a:off x="1575" y="2515"/>
                <a:ext cx="20" cy="159"/>
              </a:xfrm>
              <a:custGeom>
                <a:avLst/>
                <a:gdLst>
                  <a:gd name="T0" fmla="*/ 9 w 20"/>
                  <a:gd name="T1" fmla="*/ 158 h 159"/>
                  <a:gd name="T2" fmla="*/ 19 w 20"/>
                  <a:gd name="T3" fmla="*/ 158 h 159"/>
                  <a:gd name="T4" fmla="*/ 19 w 20"/>
                  <a:gd name="T5" fmla="*/ 0 h 159"/>
                  <a:gd name="T6" fmla="*/ 0 w 20"/>
                  <a:gd name="T7" fmla="*/ 0 h 159"/>
                  <a:gd name="T8" fmla="*/ 0 w 20"/>
                  <a:gd name="T9" fmla="*/ 158 h 159"/>
                  <a:gd name="T10" fmla="*/ 9 w 20"/>
                  <a:gd name="T11" fmla="*/ 158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59">
                    <a:moveTo>
                      <a:pt x="9" y="158"/>
                    </a:moveTo>
                    <a:lnTo>
                      <a:pt x="19" y="158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0" y="158"/>
                    </a:lnTo>
                    <a:lnTo>
                      <a:pt x="9" y="158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8" name="Freeform 240"/>
              <p:cNvSpPr>
                <a:spLocks/>
              </p:cNvSpPr>
              <p:nvPr/>
            </p:nvSpPr>
            <p:spPr bwMode="ltGray">
              <a:xfrm>
                <a:off x="1692" y="2515"/>
                <a:ext cx="21" cy="159"/>
              </a:xfrm>
              <a:custGeom>
                <a:avLst/>
                <a:gdLst>
                  <a:gd name="T0" fmla="*/ 10 w 21"/>
                  <a:gd name="T1" fmla="*/ 158 h 159"/>
                  <a:gd name="T2" fmla="*/ 20 w 21"/>
                  <a:gd name="T3" fmla="*/ 158 h 159"/>
                  <a:gd name="T4" fmla="*/ 20 w 21"/>
                  <a:gd name="T5" fmla="*/ 0 h 159"/>
                  <a:gd name="T6" fmla="*/ 0 w 21"/>
                  <a:gd name="T7" fmla="*/ 0 h 159"/>
                  <a:gd name="T8" fmla="*/ 0 w 21"/>
                  <a:gd name="T9" fmla="*/ 158 h 159"/>
                  <a:gd name="T10" fmla="*/ 10 w 21"/>
                  <a:gd name="T11" fmla="*/ 158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59">
                    <a:moveTo>
                      <a:pt x="10" y="158"/>
                    </a:moveTo>
                    <a:lnTo>
                      <a:pt x="20" y="158"/>
                    </a:lnTo>
                    <a:lnTo>
                      <a:pt x="20" y="0"/>
                    </a:lnTo>
                    <a:lnTo>
                      <a:pt x="0" y="0"/>
                    </a:lnTo>
                    <a:lnTo>
                      <a:pt x="0" y="158"/>
                    </a:lnTo>
                    <a:lnTo>
                      <a:pt x="10" y="158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9" name="Freeform 241"/>
              <p:cNvSpPr>
                <a:spLocks/>
              </p:cNvSpPr>
              <p:nvPr/>
            </p:nvSpPr>
            <p:spPr bwMode="ltGray">
              <a:xfrm>
                <a:off x="1523" y="2503"/>
                <a:ext cx="22" cy="149"/>
              </a:xfrm>
              <a:custGeom>
                <a:avLst/>
                <a:gdLst>
                  <a:gd name="T0" fmla="*/ 7 w 22"/>
                  <a:gd name="T1" fmla="*/ 148 h 149"/>
                  <a:gd name="T2" fmla="*/ 21 w 22"/>
                  <a:gd name="T3" fmla="*/ 148 h 149"/>
                  <a:gd name="T4" fmla="*/ 21 w 22"/>
                  <a:gd name="T5" fmla="*/ 0 h 149"/>
                  <a:gd name="T6" fmla="*/ 0 w 22"/>
                  <a:gd name="T7" fmla="*/ 0 h 149"/>
                  <a:gd name="T8" fmla="*/ 0 w 22"/>
                  <a:gd name="T9" fmla="*/ 148 h 149"/>
                  <a:gd name="T10" fmla="*/ 7 w 22"/>
                  <a:gd name="T11" fmla="*/ 14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49">
                    <a:moveTo>
                      <a:pt x="7" y="148"/>
                    </a:moveTo>
                    <a:lnTo>
                      <a:pt x="21" y="148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148"/>
                    </a:lnTo>
                    <a:lnTo>
                      <a:pt x="7" y="148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20" name="Freeform 242"/>
              <p:cNvSpPr>
                <a:spLocks/>
              </p:cNvSpPr>
              <p:nvPr/>
            </p:nvSpPr>
            <p:spPr bwMode="ltGray">
              <a:xfrm>
                <a:off x="1064" y="2467"/>
                <a:ext cx="44" cy="17"/>
              </a:xfrm>
              <a:custGeom>
                <a:avLst/>
                <a:gdLst>
                  <a:gd name="T0" fmla="*/ 0 w 44"/>
                  <a:gd name="T1" fmla="*/ 0 h 17"/>
                  <a:gd name="T2" fmla="*/ 1 w 44"/>
                  <a:gd name="T3" fmla="*/ 16 h 17"/>
                  <a:gd name="T4" fmla="*/ 43 w 44"/>
                  <a:gd name="T5" fmla="*/ 16 h 17"/>
                  <a:gd name="T6" fmla="*/ 35 w 44"/>
                  <a:gd name="T7" fmla="*/ 0 h 17"/>
                  <a:gd name="T8" fmla="*/ 0 w 44"/>
                  <a:gd name="T9" fmla="*/ 0 h 17"/>
                  <a:gd name="T10" fmla="*/ 0 w 44"/>
                  <a:gd name="T1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7">
                    <a:moveTo>
                      <a:pt x="0" y="0"/>
                    </a:moveTo>
                    <a:lnTo>
                      <a:pt x="1" y="16"/>
                    </a:lnTo>
                    <a:lnTo>
                      <a:pt x="43" y="16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21" name="Freeform 243"/>
              <p:cNvSpPr>
                <a:spLocks/>
              </p:cNvSpPr>
              <p:nvPr/>
            </p:nvSpPr>
            <p:spPr bwMode="ltGray">
              <a:xfrm>
                <a:off x="1064" y="2467"/>
                <a:ext cx="20" cy="17"/>
              </a:xfrm>
              <a:custGeom>
                <a:avLst/>
                <a:gdLst>
                  <a:gd name="T0" fmla="*/ 9 w 20"/>
                  <a:gd name="T1" fmla="*/ 10 h 17"/>
                  <a:gd name="T2" fmla="*/ 19 w 20"/>
                  <a:gd name="T3" fmla="*/ 13 h 17"/>
                  <a:gd name="T4" fmla="*/ 4 w 20"/>
                  <a:gd name="T5" fmla="*/ 0 h 17"/>
                  <a:gd name="T6" fmla="*/ 0 w 20"/>
                  <a:gd name="T7" fmla="*/ 0 h 17"/>
                  <a:gd name="T8" fmla="*/ 4 w 20"/>
                  <a:gd name="T9" fmla="*/ 16 h 17"/>
                  <a:gd name="T10" fmla="*/ 9 w 20"/>
                  <a:gd name="T11" fmla="*/ 16 h 17"/>
                  <a:gd name="T12" fmla="*/ 4 w 20"/>
                  <a:gd name="T13" fmla="*/ 13 h 17"/>
                  <a:gd name="T14" fmla="*/ 4 w 20"/>
                  <a:gd name="T15" fmla="*/ 16 h 17"/>
                  <a:gd name="T16" fmla="*/ 9 w 20"/>
                  <a:gd name="T17" fmla="*/ 16 h 17"/>
                  <a:gd name="T18" fmla="*/ 9 w 20"/>
                  <a:gd name="T19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7">
                    <a:moveTo>
                      <a:pt x="9" y="10"/>
                    </a:moveTo>
                    <a:lnTo>
                      <a:pt x="19" y="13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4" y="16"/>
                    </a:lnTo>
                    <a:lnTo>
                      <a:pt x="9" y="16"/>
                    </a:lnTo>
                    <a:lnTo>
                      <a:pt x="4" y="13"/>
                    </a:lnTo>
                    <a:lnTo>
                      <a:pt x="4" y="16"/>
                    </a:lnTo>
                    <a:lnTo>
                      <a:pt x="9" y="16"/>
                    </a:lnTo>
                    <a:lnTo>
                      <a:pt x="9" y="1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22" name="Freeform 244"/>
              <p:cNvSpPr>
                <a:spLocks/>
              </p:cNvSpPr>
              <p:nvPr/>
            </p:nvSpPr>
            <p:spPr bwMode="ltGray">
              <a:xfrm>
                <a:off x="1066" y="2471"/>
                <a:ext cx="46" cy="17"/>
              </a:xfrm>
              <a:custGeom>
                <a:avLst/>
                <a:gdLst>
                  <a:gd name="T0" fmla="*/ 39 w 46"/>
                  <a:gd name="T1" fmla="*/ 16 h 17"/>
                  <a:gd name="T2" fmla="*/ 41 w 46"/>
                  <a:gd name="T3" fmla="*/ 0 h 17"/>
                  <a:gd name="T4" fmla="*/ 0 w 46"/>
                  <a:gd name="T5" fmla="*/ 0 h 17"/>
                  <a:gd name="T6" fmla="*/ 0 w 46"/>
                  <a:gd name="T7" fmla="*/ 16 h 17"/>
                  <a:gd name="T8" fmla="*/ 41 w 46"/>
                  <a:gd name="T9" fmla="*/ 16 h 17"/>
                  <a:gd name="T10" fmla="*/ 42 w 46"/>
                  <a:gd name="T11" fmla="*/ 0 h 17"/>
                  <a:gd name="T12" fmla="*/ 41 w 46"/>
                  <a:gd name="T13" fmla="*/ 16 h 17"/>
                  <a:gd name="T14" fmla="*/ 45 w 46"/>
                  <a:gd name="T15" fmla="*/ 16 h 17"/>
                  <a:gd name="T16" fmla="*/ 42 w 46"/>
                  <a:gd name="T17" fmla="*/ 0 h 17"/>
                  <a:gd name="T18" fmla="*/ 39 w 46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17">
                    <a:moveTo>
                      <a:pt x="39" y="16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41" y="16"/>
                    </a:lnTo>
                    <a:lnTo>
                      <a:pt x="42" y="0"/>
                    </a:lnTo>
                    <a:lnTo>
                      <a:pt x="41" y="16"/>
                    </a:lnTo>
                    <a:lnTo>
                      <a:pt x="45" y="16"/>
                    </a:lnTo>
                    <a:lnTo>
                      <a:pt x="42" y="0"/>
                    </a:lnTo>
                    <a:lnTo>
                      <a:pt x="39" y="1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23" name="Freeform 245"/>
              <p:cNvSpPr>
                <a:spLocks/>
              </p:cNvSpPr>
              <p:nvPr/>
            </p:nvSpPr>
            <p:spPr bwMode="ltGray">
              <a:xfrm>
                <a:off x="1099" y="2466"/>
                <a:ext cx="22" cy="17"/>
              </a:xfrm>
              <a:custGeom>
                <a:avLst/>
                <a:gdLst>
                  <a:gd name="T0" fmla="*/ 0 w 22"/>
                  <a:gd name="T1" fmla="*/ 6 h 17"/>
                  <a:gd name="T2" fmla="*/ 0 w 22"/>
                  <a:gd name="T3" fmla="*/ 6 h 17"/>
                  <a:gd name="T4" fmla="*/ 15 w 22"/>
                  <a:gd name="T5" fmla="*/ 16 h 17"/>
                  <a:gd name="T6" fmla="*/ 21 w 22"/>
                  <a:gd name="T7" fmla="*/ 11 h 17"/>
                  <a:gd name="T8" fmla="*/ 3 w 22"/>
                  <a:gd name="T9" fmla="*/ 0 h 17"/>
                  <a:gd name="T10" fmla="*/ 0 w 22"/>
                  <a:gd name="T11" fmla="*/ 0 h 17"/>
                  <a:gd name="T12" fmla="*/ 3 w 22"/>
                  <a:gd name="T13" fmla="*/ 0 h 17"/>
                  <a:gd name="T14" fmla="*/ 3 w 22"/>
                  <a:gd name="T15" fmla="*/ 0 h 17"/>
                  <a:gd name="T16" fmla="*/ 0 w 22"/>
                  <a:gd name="T17" fmla="*/ 0 h 17"/>
                  <a:gd name="T18" fmla="*/ 0 w 22"/>
                  <a:gd name="T19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0" y="6"/>
                    </a:moveTo>
                    <a:lnTo>
                      <a:pt x="0" y="6"/>
                    </a:lnTo>
                    <a:lnTo>
                      <a:pt x="15" y="16"/>
                    </a:lnTo>
                    <a:lnTo>
                      <a:pt x="21" y="11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24" name="Freeform 246"/>
              <p:cNvSpPr>
                <a:spLocks/>
              </p:cNvSpPr>
              <p:nvPr/>
            </p:nvSpPr>
            <p:spPr bwMode="ltGray">
              <a:xfrm>
                <a:off x="1064" y="2466"/>
                <a:ext cx="36" cy="17"/>
              </a:xfrm>
              <a:custGeom>
                <a:avLst/>
                <a:gdLst>
                  <a:gd name="T0" fmla="*/ 1 w 36"/>
                  <a:gd name="T1" fmla="*/ 5 h 17"/>
                  <a:gd name="T2" fmla="*/ 1 w 36"/>
                  <a:gd name="T3" fmla="*/ 16 h 17"/>
                  <a:gd name="T4" fmla="*/ 35 w 36"/>
                  <a:gd name="T5" fmla="*/ 16 h 17"/>
                  <a:gd name="T6" fmla="*/ 35 w 36"/>
                  <a:gd name="T7" fmla="*/ 0 h 17"/>
                  <a:gd name="T8" fmla="*/ 1 w 36"/>
                  <a:gd name="T9" fmla="*/ 0 h 17"/>
                  <a:gd name="T10" fmla="*/ 0 w 36"/>
                  <a:gd name="T11" fmla="*/ 5 h 17"/>
                  <a:gd name="T12" fmla="*/ 1 w 36"/>
                  <a:gd name="T13" fmla="*/ 0 h 17"/>
                  <a:gd name="T14" fmla="*/ 0 w 36"/>
                  <a:gd name="T15" fmla="*/ 0 h 17"/>
                  <a:gd name="T16" fmla="*/ 0 w 36"/>
                  <a:gd name="T17" fmla="*/ 5 h 17"/>
                  <a:gd name="T18" fmla="*/ 1 w 36"/>
                  <a:gd name="T1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7">
                    <a:moveTo>
                      <a:pt x="1" y="5"/>
                    </a:moveTo>
                    <a:lnTo>
                      <a:pt x="1" y="16"/>
                    </a:lnTo>
                    <a:lnTo>
                      <a:pt x="35" y="16"/>
                    </a:lnTo>
                    <a:lnTo>
                      <a:pt x="35" y="0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1" y="5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25" name="Freeform 247"/>
              <p:cNvSpPr>
                <a:spLocks/>
              </p:cNvSpPr>
              <p:nvPr/>
            </p:nvSpPr>
            <p:spPr bwMode="ltGray">
              <a:xfrm>
                <a:off x="1064" y="2466"/>
                <a:ext cx="20" cy="17"/>
              </a:xfrm>
              <a:custGeom>
                <a:avLst/>
                <a:gdLst>
                  <a:gd name="T0" fmla="*/ 19 w 20"/>
                  <a:gd name="T1" fmla="*/ 16 h 17"/>
                  <a:gd name="T2" fmla="*/ 19 w 20"/>
                  <a:gd name="T3" fmla="*/ 16 h 17"/>
                  <a:gd name="T4" fmla="*/ 19 w 20"/>
                  <a:gd name="T5" fmla="*/ 16 h 17"/>
                  <a:gd name="T6" fmla="*/ 19 w 20"/>
                  <a:gd name="T7" fmla="*/ 16 h 17"/>
                  <a:gd name="T8" fmla="*/ 19 w 20"/>
                  <a:gd name="T9" fmla="*/ 16 h 17"/>
                  <a:gd name="T10" fmla="*/ 0 w 20"/>
                  <a:gd name="T11" fmla="*/ 16 h 17"/>
                  <a:gd name="T12" fmla="*/ 19 w 20"/>
                  <a:gd name="T13" fmla="*/ 0 h 17"/>
                  <a:gd name="T14" fmla="*/ 0 w 20"/>
                  <a:gd name="T15" fmla="*/ 0 h 17"/>
                  <a:gd name="T16" fmla="*/ 0 w 20"/>
                  <a:gd name="T17" fmla="*/ 16 h 17"/>
                  <a:gd name="T18" fmla="*/ 19 w 20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7">
                    <a:moveTo>
                      <a:pt x="19" y="16"/>
                    </a:moveTo>
                    <a:lnTo>
                      <a:pt x="19" y="16"/>
                    </a:lnTo>
                    <a:lnTo>
                      <a:pt x="19" y="16"/>
                    </a:lnTo>
                    <a:lnTo>
                      <a:pt x="19" y="16"/>
                    </a:lnTo>
                    <a:lnTo>
                      <a:pt x="19" y="16"/>
                    </a:lnTo>
                    <a:lnTo>
                      <a:pt x="0" y="16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9" y="1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26" name="Freeform 248"/>
              <p:cNvSpPr>
                <a:spLocks/>
              </p:cNvSpPr>
              <p:nvPr/>
            </p:nvSpPr>
            <p:spPr bwMode="ltGray">
              <a:xfrm>
                <a:off x="1151" y="2467"/>
                <a:ext cx="45" cy="17"/>
              </a:xfrm>
              <a:custGeom>
                <a:avLst/>
                <a:gdLst>
                  <a:gd name="T0" fmla="*/ 0 w 45"/>
                  <a:gd name="T1" fmla="*/ 0 h 17"/>
                  <a:gd name="T2" fmla="*/ 7 w 45"/>
                  <a:gd name="T3" fmla="*/ 16 h 17"/>
                  <a:gd name="T4" fmla="*/ 44 w 45"/>
                  <a:gd name="T5" fmla="*/ 16 h 17"/>
                  <a:gd name="T6" fmla="*/ 37 w 45"/>
                  <a:gd name="T7" fmla="*/ 0 h 17"/>
                  <a:gd name="T8" fmla="*/ 0 w 45"/>
                  <a:gd name="T9" fmla="*/ 0 h 17"/>
                  <a:gd name="T10" fmla="*/ 0 w 45"/>
                  <a:gd name="T1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7">
                    <a:moveTo>
                      <a:pt x="0" y="0"/>
                    </a:moveTo>
                    <a:lnTo>
                      <a:pt x="7" y="16"/>
                    </a:lnTo>
                    <a:lnTo>
                      <a:pt x="44" y="16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27" name="Freeform 249"/>
              <p:cNvSpPr>
                <a:spLocks/>
              </p:cNvSpPr>
              <p:nvPr/>
            </p:nvSpPr>
            <p:spPr bwMode="ltGray">
              <a:xfrm>
                <a:off x="1151" y="2466"/>
                <a:ext cx="22" cy="17"/>
              </a:xfrm>
              <a:custGeom>
                <a:avLst/>
                <a:gdLst>
                  <a:gd name="T0" fmla="*/ 18 w 22"/>
                  <a:gd name="T1" fmla="*/ 11 h 17"/>
                  <a:gd name="T2" fmla="*/ 21 w 22"/>
                  <a:gd name="T3" fmla="*/ 11 h 17"/>
                  <a:gd name="T4" fmla="*/ 3 w 22"/>
                  <a:gd name="T5" fmla="*/ 0 h 17"/>
                  <a:gd name="T6" fmla="*/ 0 w 22"/>
                  <a:gd name="T7" fmla="*/ 6 h 17"/>
                  <a:gd name="T8" fmla="*/ 15 w 22"/>
                  <a:gd name="T9" fmla="*/ 16 h 17"/>
                  <a:gd name="T10" fmla="*/ 18 w 22"/>
                  <a:gd name="T11" fmla="*/ 16 h 17"/>
                  <a:gd name="T12" fmla="*/ 15 w 22"/>
                  <a:gd name="T13" fmla="*/ 16 h 17"/>
                  <a:gd name="T14" fmla="*/ 15 w 22"/>
                  <a:gd name="T15" fmla="*/ 16 h 17"/>
                  <a:gd name="T16" fmla="*/ 18 w 22"/>
                  <a:gd name="T17" fmla="*/ 16 h 17"/>
                  <a:gd name="T18" fmla="*/ 18 w 22"/>
                  <a:gd name="T1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18" y="11"/>
                    </a:moveTo>
                    <a:lnTo>
                      <a:pt x="21" y="11"/>
                    </a:lnTo>
                    <a:lnTo>
                      <a:pt x="3" y="0"/>
                    </a:lnTo>
                    <a:lnTo>
                      <a:pt x="0" y="6"/>
                    </a:lnTo>
                    <a:lnTo>
                      <a:pt x="15" y="16"/>
                    </a:lnTo>
                    <a:lnTo>
                      <a:pt x="18" y="16"/>
                    </a:lnTo>
                    <a:lnTo>
                      <a:pt x="15" y="16"/>
                    </a:lnTo>
                    <a:lnTo>
                      <a:pt x="15" y="16"/>
                    </a:lnTo>
                    <a:lnTo>
                      <a:pt x="18" y="16"/>
                    </a:lnTo>
                    <a:lnTo>
                      <a:pt x="18" y="11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28" name="Freeform 250"/>
              <p:cNvSpPr>
                <a:spLocks/>
              </p:cNvSpPr>
              <p:nvPr/>
            </p:nvSpPr>
            <p:spPr bwMode="ltGray">
              <a:xfrm>
                <a:off x="1159" y="2471"/>
                <a:ext cx="40" cy="17"/>
              </a:xfrm>
              <a:custGeom>
                <a:avLst/>
                <a:gdLst>
                  <a:gd name="T0" fmla="*/ 33 w 40"/>
                  <a:gd name="T1" fmla="*/ 16 h 17"/>
                  <a:gd name="T2" fmla="*/ 35 w 40"/>
                  <a:gd name="T3" fmla="*/ 0 h 17"/>
                  <a:gd name="T4" fmla="*/ 0 w 40"/>
                  <a:gd name="T5" fmla="*/ 0 h 17"/>
                  <a:gd name="T6" fmla="*/ 0 w 40"/>
                  <a:gd name="T7" fmla="*/ 16 h 17"/>
                  <a:gd name="T8" fmla="*/ 35 w 40"/>
                  <a:gd name="T9" fmla="*/ 16 h 17"/>
                  <a:gd name="T10" fmla="*/ 36 w 40"/>
                  <a:gd name="T11" fmla="*/ 0 h 17"/>
                  <a:gd name="T12" fmla="*/ 35 w 40"/>
                  <a:gd name="T13" fmla="*/ 16 h 17"/>
                  <a:gd name="T14" fmla="*/ 39 w 40"/>
                  <a:gd name="T15" fmla="*/ 16 h 17"/>
                  <a:gd name="T16" fmla="*/ 36 w 40"/>
                  <a:gd name="T17" fmla="*/ 0 h 17"/>
                  <a:gd name="T18" fmla="*/ 33 w 40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17">
                    <a:moveTo>
                      <a:pt x="33" y="16"/>
                    </a:moveTo>
                    <a:lnTo>
                      <a:pt x="3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35" y="16"/>
                    </a:lnTo>
                    <a:lnTo>
                      <a:pt x="36" y="0"/>
                    </a:lnTo>
                    <a:lnTo>
                      <a:pt x="35" y="16"/>
                    </a:lnTo>
                    <a:lnTo>
                      <a:pt x="39" y="16"/>
                    </a:lnTo>
                    <a:lnTo>
                      <a:pt x="36" y="0"/>
                    </a:lnTo>
                    <a:lnTo>
                      <a:pt x="33" y="1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29" name="Freeform 251"/>
              <p:cNvSpPr>
                <a:spLocks/>
              </p:cNvSpPr>
              <p:nvPr/>
            </p:nvSpPr>
            <p:spPr bwMode="ltGray">
              <a:xfrm>
                <a:off x="1187" y="2466"/>
                <a:ext cx="21" cy="17"/>
              </a:xfrm>
              <a:custGeom>
                <a:avLst/>
                <a:gdLst>
                  <a:gd name="T0" fmla="*/ 2 w 21"/>
                  <a:gd name="T1" fmla="*/ 6 h 17"/>
                  <a:gd name="T2" fmla="*/ 0 w 21"/>
                  <a:gd name="T3" fmla="*/ 6 h 17"/>
                  <a:gd name="T4" fmla="*/ 14 w 21"/>
                  <a:gd name="T5" fmla="*/ 16 h 17"/>
                  <a:gd name="T6" fmla="*/ 20 w 21"/>
                  <a:gd name="T7" fmla="*/ 11 h 17"/>
                  <a:gd name="T8" fmla="*/ 2 w 21"/>
                  <a:gd name="T9" fmla="*/ 0 h 17"/>
                  <a:gd name="T10" fmla="*/ 2 w 21"/>
                  <a:gd name="T11" fmla="*/ 0 h 17"/>
                  <a:gd name="T12" fmla="*/ 2 w 21"/>
                  <a:gd name="T13" fmla="*/ 0 h 17"/>
                  <a:gd name="T14" fmla="*/ 2 w 21"/>
                  <a:gd name="T15" fmla="*/ 0 h 17"/>
                  <a:gd name="T16" fmla="*/ 2 w 21"/>
                  <a:gd name="T17" fmla="*/ 0 h 17"/>
                  <a:gd name="T18" fmla="*/ 2 w 21"/>
                  <a:gd name="T19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2" y="6"/>
                    </a:moveTo>
                    <a:lnTo>
                      <a:pt x="0" y="6"/>
                    </a:lnTo>
                    <a:lnTo>
                      <a:pt x="14" y="16"/>
                    </a:lnTo>
                    <a:lnTo>
                      <a:pt x="20" y="1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30" name="Freeform 252"/>
              <p:cNvSpPr>
                <a:spLocks/>
              </p:cNvSpPr>
              <p:nvPr/>
            </p:nvSpPr>
            <p:spPr bwMode="ltGray">
              <a:xfrm>
                <a:off x="1149" y="2466"/>
                <a:ext cx="40" cy="17"/>
              </a:xfrm>
              <a:custGeom>
                <a:avLst/>
                <a:gdLst>
                  <a:gd name="T0" fmla="*/ 3 w 40"/>
                  <a:gd name="T1" fmla="*/ 0 h 17"/>
                  <a:gd name="T2" fmla="*/ 2 w 40"/>
                  <a:gd name="T3" fmla="*/ 16 h 17"/>
                  <a:gd name="T4" fmla="*/ 39 w 40"/>
                  <a:gd name="T5" fmla="*/ 16 h 17"/>
                  <a:gd name="T6" fmla="*/ 39 w 40"/>
                  <a:gd name="T7" fmla="*/ 0 h 17"/>
                  <a:gd name="T8" fmla="*/ 2 w 40"/>
                  <a:gd name="T9" fmla="*/ 0 h 17"/>
                  <a:gd name="T10" fmla="*/ 2 w 40"/>
                  <a:gd name="T11" fmla="*/ 16 h 17"/>
                  <a:gd name="T12" fmla="*/ 2 w 40"/>
                  <a:gd name="T13" fmla="*/ 0 h 17"/>
                  <a:gd name="T14" fmla="*/ 0 w 40"/>
                  <a:gd name="T15" fmla="*/ 0 h 17"/>
                  <a:gd name="T16" fmla="*/ 2 w 40"/>
                  <a:gd name="T17" fmla="*/ 16 h 17"/>
                  <a:gd name="T18" fmla="*/ 3 w 40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17">
                    <a:moveTo>
                      <a:pt x="3" y="0"/>
                    </a:moveTo>
                    <a:lnTo>
                      <a:pt x="2" y="16"/>
                    </a:lnTo>
                    <a:lnTo>
                      <a:pt x="39" y="16"/>
                    </a:lnTo>
                    <a:lnTo>
                      <a:pt x="39" y="0"/>
                    </a:lnTo>
                    <a:lnTo>
                      <a:pt x="2" y="0"/>
                    </a:lnTo>
                    <a:lnTo>
                      <a:pt x="2" y="16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16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31" name="Freeform 253"/>
              <p:cNvSpPr>
                <a:spLocks/>
              </p:cNvSpPr>
              <p:nvPr/>
            </p:nvSpPr>
            <p:spPr bwMode="ltGray">
              <a:xfrm>
                <a:off x="1149" y="2466"/>
                <a:ext cx="21" cy="17"/>
              </a:xfrm>
              <a:custGeom>
                <a:avLst/>
                <a:gdLst>
                  <a:gd name="T0" fmla="*/ 20 w 21"/>
                  <a:gd name="T1" fmla="*/ 0 h 17"/>
                  <a:gd name="T2" fmla="*/ 13 w 21"/>
                  <a:gd name="T3" fmla="*/ 5 h 17"/>
                  <a:gd name="T4" fmla="*/ 13 w 21"/>
                  <a:gd name="T5" fmla="*/ 5 h 17"/>
                  <a:gd name="T6" fmla="*/ 13 w 21"/>
                  <a:gd name="T7" fmla="*/ 5 h 17"/>
                  <a:gd name="T8" fmla="*/ 13 w 21"/>
                  <a:gd name="T9" fmla="*/ 5 h 17"/>
                  <a:gd name="T10" fmla="*/ 13 w 21"/>
                  <a:gd name="T11" fmla="*/ 16 h 17"/>
                  <a:gd name="T12" fmla="*/ 13 w 21"/>
                  <a:gd name="T13" fmla="*/ 0 h 17"/>
                  <a:gd name="T14" fmla="*/ 0 w 21"/>
                  <a:gd name="T15" fmla="*/ 0 h 17"/>
                  <a:gd name="T16" fmla="*/ 13 w 21"/>
                  <a:gd name="T17" fmla="*/ 16 h 17"/>
                  <a:gd name="T18" fmla="*/ 20 w 21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20" y="0"/>
                    </a:moveTo>
                    <a:lnTo>
                      <a:pt x="13" y="5"/>
                    </a:lnTo>
                    <a:lnTo>
                      <a:pt x="13" y="5"/>
                    </a:lnTo>
                    <a:lnTo>
                      <a:pt x="13" y="5"/>
                    </a:lnTo>
                    <a:lnTo>
                      <a:pt x="13" y="5"/>
                    </a:lnTo>
                    <a:lnTo>
                      <a:pt x="13" y="1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13" y="16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32" name="Freeform 254"/>
              <p:cNvSpPr>
                <a:spLocks/>
              </p:cNvSpPr>
              <p:nvPr/>
            </p:nvSpPr>
            <p:spPr bwMode="ltGray">
              <a:xfrm>
                <a:off x="1083" y="2467"/>
                <a:ext cx="44" cy="17"/>
              </a:xfrm>
              <a:custGeom>
                <a:avLst/>
                <a:gdLst>
                  <a:gd name="T0" fmla="*/ 0 w 44"/>
                  <a:gd name="T1" fmla="*/ 0 h 17"/>
                  <a:gd name="T2" fmla="*/ 6 w 44"/>
                  <a:gd name="T3" fmla="*/ 16 h 17"/>
                  <a:gd name="T4" fmla="*/ 43 w 44"/>
                  <a:gd name="T5" fmla="*/ 16 h 17"/>
                  <a:gd name="T6" fmla="*/ 37 w 44"/>
                  <a:gd name="T7" fmla="*/ 0 h 17"/>
                  <a:gd name="T8" fmla="*/ 0 w 44"/>
                  <a:gd name="T9" fmla="*/ 0 h 17"/>
                  <a:gd name="T10" fmla="*/ 0 w 44"/>
                  <a:gd name="T1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7">
                    <a:moveTo>
                      <a:pt x="0" y="0"/>
                    </a:moveTo>
                    <a:lnTo>
                      <a:pt x="6" y="16"/>
                    </a:lnTo>
                    <a:lnTo>
                      <a:pt x="43" y="16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33" name="Freeform 255"/>
              <p:cNvSpPr>
                <a:spLocks/>
              </p:cNvSpPr>
              <p:nvPr/>
            </p:nvSpPr>
            <p:spPr bwMode="ltGray">
              <a:xfrm>
                <a:off x="1083" y="2466"/>
                <a:ext cx="21" cy="17"/>
              </a:xfrm>
              <a:custGeom>
                <a:avLst/>
                <a:gdLst>
                  <a:gd name="T0" fmla="*/ 17 w 21"/>
                  <a:gd name="T1" fmla="*/ 11 h 17"/>
                  <a:gd name="T2" fmla="*/ 20 w 21"/>
                  <a:gd name="T3" fmla="*/ 11 h 17"/>
                  <a:gd name="T4" fmla="*/ 5 w 21"/>
                  <a:gd name="T5" fmla="*/ 0 h 17"/>
                  <a:gd name="T6" fmla="*/ 0 w 21"/>
                  <a:gd name="T7" fmla="*/ 6 h 17"/>
                  <a:gd name="T8" fmla="*/ 17 w 21"/>
                  <a:gd name="T9" fmla="*/ 16 h 17"/>
                  <a:gd name="T10" fmla="*/ 17 w 21"/>
                  <a:gd name="T11" fmla="*/ 16 h 17"/>
                  <a:gd name="T12" fmla="*/ 17 w 21"/>
                  <a:gd name="T13" fmla="*/ 16 h 17"/>
                  <a:gd name="T14" fmla="*/ 17 w 21"/>
                  <a:gd name="T15" fmla="*/ 16 h 17"/>
                  <a:gd name="T16" fmla="*/ 17 w 21"/>
                  <a:gd name="T17" fmla="*/ 16 h 17"/>
                  <a:gd name="T18" fmla="*/ 17 w 21"/>
                  <a:gd name="T1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17" y="11"/>
                    </a:moveTo>
                    <a:lnTo>
                      <a:pt x="20" y="11"/>
                    </a:lnTo>
                    <a:lnTo>
                      <a:pt x="5" y="0"/>
                    </a:lnTo>
                    <a:lnTo>
                      <a:pt x="0" y="6"/>
                    </a:lnTo>
                    <a:lnTo>
                      <a:pt x="17" y="16"/>
                    </a:lnTo>
                    <a:lnTo>
                      <a:pt x="17" y="16"/>
                    </a:lnTo>
                    <a:lnTo>
                      <a:pt x="17" y="16"/>
                    </a:lnTo>
                    <a:lnTo>
                      <a:pt x="17" y="16"/>
                    </a:lnTo>
                    <a:lnTo>
                      <a:pt x="17" y="16"/>
                    </a:lnTo>
                    <a:lnTo>
                      <a:pt x="17" y="11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34" name="Freeform 256"/>
              <p:cNvSpPr>
                <a:spLocks/>
              </p:cNvSpPr>
              <p:nvPr/>
            </p:nvSpPr>
            <p:spPr bwMode="ltGray">
              <a:xfrm>
                <a:off x="1090" y="2471"/>
                <a:ext cx="41" cy="17"/>
              </a:xfrm>
              <a:custGeom>
                <a:avLst/>
                <a:gdLst>
                  <a:gd name="T0" fmla="*/ 34 w 41"/>
                  <a:gd name="T1" fmla="*/ 16 h 17"/>
                  <a:gd name="T2" fmla="*/ 36 w 41"/>
                  <a:gd name="T3" fmla="*/ 0 h 17"/>
                  <a:gd name="T4" fmla="*/ 0 w 41"/>
                  <a:gd name="T5" fmla="*/ 0 h 17"/>
                  <a:gd name="T6" fmla="*/ 0 w 41"/>
                  <a:gd name="T7" fmla="*/ 16 h 17"/>
                  <a:gd name="T8" fmla="*/ 36 w 41"/>
                  <a:gd name="T9" fmla="*/ 16 h 17"/>
                  <a:gd name="T10" fmla="*/ 37 w 41"/>
                  <a:gd name="T11" fmla="*/ 0 h 17"/>
                  <a:gd name="T12" fmla="*/ 36 w 41"/>
                  <a:gd name="T13" fmla="*/ 16 h 17"/>
                  <a:gd name="T14" fmla="*/ 40 w 41"/>
                  <a:gd name="T15" fmla="*/ 16 h 17"/>
                  <a:gd name="T16" fmla="*/ 37 w 41"/>
                  <a:gd name="T17" fmla="*/ 0 h 17"/>
                  <a:gd name="T18" fmla="*/ 34 w 41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17">
                    <a:moveTo>
                      <a:pt x="34" y="16"/>
                    </a:moveTo>
                    <a:lnTo>
                      <a:pt x="3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36" y="16"/>
                    </a:lnTo>
                    <a:lnTo>
                      <a:pt x="37" y="0"/>
                    </a:lnTo>
                    <a:lnTo>
                      <a:pt x="36" y="16"/>
                    </a:lnTo>
                    <a:lnTo>
                      <a:pt x="40" y="16"/>
                    </a:lnTo>
                    <a:lnTo>
                      <a:pt x="37" y="0"/>
                    </a:lnTo>
                    <a:lnTo>
                      <a:pt x="34" y="1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35" name="Freeform 257"/>
              <p:cNvSpPr>
                <a:spLocks/>
              </p:cNvSpPr>
              <p:nvPr/>
            </p:nvSpPr>
            <p:spPr bwMode="ltGray">
              <a:xfrm>
                <a:off x="1118" y="2466"/>
                <a:ext cx="22" cy="17"/>
              </a:xfrm>
              <a:custGeom>
                <a:avLst/>
                <a:gdLst>
                  <a:gd name="T0" fmla="*/ 6 w 22"/>
                  <a:gd name="T1" fmla="*/ 6 h 17"/>
                  <a:gd name="T2" fmla="*/ 0 w 22"/>
                  <a:gd name="T3" fmla="*/ 6 h 17"/>
                  <a:gd name="T4" fmla="*/ 15 w 22"/>
                  <a:gd name="T5" fmla="*/ 16 h 17"/>
                  <a:gd name="T6" fmla="*/ 21 w 22"/>
                  <a:gd name="T7" fmla="*/ 11 h 17"/>
                  <a:gd name="T8" fmla="*/ 6 w 22"/>
                  <a:gd name="T9" fmla="*/ 0 h 17"/>
                  <a:gd name="T10" fmla="*/ 6 w 22"/>
                  <a:gd name="T11" fmla="*/ 0 h 17"/>
                  <a:gd name="T12" fmla="*/ 6 w 22"/>
                  <a:gd name="T13" fmla="*/ 0 h 17"/>
                  <a:gd name="T14" fmla="*/ 6 w 22"/>
                  <a:gd name="T15" fmla="*/ 0 h 17"/>
                  <a:gd name="T16" fmla="*/ 6 w 22"/>
                  <a:gd name="T17" fmla="*/ 0 h 17"/>
                  <a:gd name="T18" fmla="*/ 6 w 22"/>
                  <a:gd name="T19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6" y="6"/>
                    </a:moveTo>
                    <a:lnTo>
                      <a:pt x="0" y="6"/>
                    </a:lnTo>
                    <a:lnTo>
                      <a:pt x="15" y="16"/>
                    </a:lnTo>
                    <a:lnTo>
                      <a:pt x="21" y="1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36" name="Freeform 258"/>
              <p:cNvSpPr>
                <a:spLocks/>
              </p:cNvSpPr>
              <p:nvPr/>
            </p:nvSpPr>
            <p:spPr bwMode="ltGray">
              <a:xfrm>
                <a:off x="1080" y="2466"/>
                <a:ext cx="42" cy="17"/>
              </a:xfrm>
              <a:custGeom>
                <a:avLst/>
                <a:gdLst>
                  <a:gd name="T0" fmla="*/ 5 w 42"/>
                  <a:gd name="T1" fmla="*/ 0 h 17"/>
                  <a:gd name="T2" fmla="*/ 3 w 42"/>
                  <a:gd name="T3" fmla="*/ 16 h 17"/>
                  <a:gd name="T4" fmla="*/ 41 w 42"/>
                  <a:gd name="T5" fmla="*/ 16 h 17"/>
                  <a:gd name="T6" fmla="*/ 41 w 42"/>
                  <a:gd name="T7" fmla="*/ 0 h 17"/>
                  <a:gd name="T8" fmla="*/ 3 w 42"/>
                  <a:gd name="T9" fmla="*/ 0 h 17"/>
                  <a:gd name="T10" fmla="*/ 2 w 42"/>
                  <a:gd name="T11" fmla="*/ 16 h 17"/>
                  <a:gd name="T12" fmla="*/ 3 w 42"/>
                  <a:gd name="T13" fmla="*/ 0 h 17"/>
                  <a:gd name="T14" fmla="*/ 0 w 42"/>
                  <a:gd name="T15" fmla="*/ 0 h 17"/>
                  <a:gd name="T16" fmla="*/ 2 w 42"/>
                  <a:gd name="T17" fmla="*/ 16 h 17"/>
                  <a:gd name="T18" fmla="*/ 5 w 42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" h="17">
                    <a:moveTo>
                      <a:pt x="5" y="0"/>
                    </a:moveTo>
                    <a:lnTo>
                      <a:pt x="3" y="16"/>
                    </a:lnTo>
                    <a:lnTo>
                      <a:pt x="41" y="16"/>
                    </a:lnTo>
                    <a:lnTo>
                      <a:pt x="41" y="0"/>
                    </a:lnTo>
                    <a:lnTo>
                      <a:pt x="3" y="0"/>
                    </a:lnTo>
                    <a:lnTo>
                      <a:pt x="2" y="16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2" y="16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37" name="Freeform 259"/>
              <p:cNvSpPr>
                <a:spLocks/>
              </p:cNvSpPr>
              <p:nvPr/>
            </p:nvSpPr>
            <p:spPr bwMode="ltGray">
              <a:xfrm>
                <a:off x="1080" y="2466"/>
                <a:ext cx="21" cy="17"/>
              </a:xfrm>
              <a:custGeom>
                <a:avLst/>
                <a:gdLst>
                  <a:gd name="T0" fmla="*/ 20 w 21"/>
                  <a:gd name="T1" fmla="*/ 0 h 17"/>
                  <a:gd name="T2" fmla="*/ 15 w 21"/>
                  <a:gd name="T3" fmla="*/ 5 h 17"/>
                  <a:gd name="T4" fmla="*/ 15 w 21"/>
                  <a:gd name="T5" fmla="*/ 5 h 17"/>
                  <a:gd name="T6" fmla="*/ 15 w 21"/>
                  <a:gd name="T7" fmla="*/ 5 h 17"/>
                  <a:gd name="T8" fmla="*/ 15 w 21"/>
                  <a:gd name="T9" fmla="*/ 5 h 17"/>
                  <a:gd name="T10" fmla="*/ 10 w 21"/>
                  <a:gd name="T11" fmla="*/ 16 h 17"/>
                  <a:gd name="T12" fmla="*/ 15 w 21"/>
                  <a:gd name="T13" fmla="*/ 0 h 17"/>
                  <a:gd name="T14" fmla="*/ 0 w 21"/>
                  <a:gd name="T15" fmla="*/ 0 h 17"/>
                  <a:gd name="T16" fmla="*/ 10 w 21"/>
                  <a:gd name="T17" fmla="*/ 16 h 17"/>
                  <a:gd name="T18" fmla="*/ 20 w 21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20" y="0"/>
                    </a:moveTo>
                    <a:lnTo>
                      <a:pt x="15" y="5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0" y="16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10" y="16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38" name="Freeform 260"/>
              <p:cNvSpPr>
                <a:spLocks/>
              </p:cNvSpPr>
              <p:nvPr/>
            </p:nvSpPr>
            <p:spPr bwMode="ltGray">
              <a:xfrm>
                <a:off x="1132" y="2467"/>
                <a:ext cx="48" cy="17"/>
              </a:xfrm>
              <a:custGeom>
                <a:avLst/>
                <a:gdLst>
                  <a:gd name="T0" fmla="*/ 0 w 48"/>
                  <a:gd name="T1" fmla="*/ 0 h 17"/>
                  <a:gd name="T2" fmla="*/ 10 w 48"/>
                  <a:gd name="T3" fmla="*/ 16 h 17"/>
                  <a:gd name="T4" fmla="*/ 47 w 48"/>
                  <a:gd name="T5" fmla="*/ 16 h 17"/>
                  <a:gd name="T6" fmla="*/ 36 w 48"/>
                  <a:gd name="T7" fmla="*/ 0 h 17"/>
                  <a:gd name="T8" fmla="*/ 3 w 48"/>
                  <a:gd name="T9" fmla="*/ 0 h 17"/>
                  <a:gd name="T10" fmla="*/ 0 w 48"/>
                  <a:gd name="T1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17">
                    <a:moveTo>
                      <a:pt x="0" y="0"/>
                    </a:moveTo>
                    <a:lnTo>
                      <a:pt x="10" y="16"/>
                    </a:lnTo>
                    <a:lnTo>
                      <a:pt x="47" y="16"/>
                    </a:lnTo>
                    <a:lnTo>
                      <a:pt x="36" y="0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39" name="Freeform 261"/>
              <p:cNvSpPr>
                <a:spLocks/>
              </p:cNvSpPr>
              <p:nvPr/>
            </p:nvSpPr>
            <p:spPr bwMode="ltGray">
              <a:xfrm>
                <a:off x="1132" y="2466"/>
                <a:ext cx="22" cy="17"/>
              </a:xfrm>
              <a:custGeom>
                <a:avLst/>
                <a:gdLst>
                  <a:gd name="T0" fmla="*/ 18 w 22"/>
                  <a:gd name="T1" fmla="*/ 11 h 17"/>
                  <a:gd name="T2" fmla="*/ 21 w 22"/>
                  <a:gd name="T3" fmla="*/ 11 h 17"/>
                  <a:gd name="T4" fmla="*/ 2 w 22"/>
                  <a:gd name="T5" fmla="*/ 0 h 17"/>
                  <a:gd name="T6" fmla="*/ 0 w 22"/>
                  <a:gd name="T7" fmla="*/ 6 h 17"/>
                  <a:gd name="T8" fmla="*/ 18 w 22"/>
                  <a:gd name="T9" fmla="*/ 16 h 17"/>
                  <a:gd name="T10" fmla="*/ 18 w 22"/>
                  <a:gd name="T11" fmla="*/ 16 h 17"/>
                  <a:gd name="T12" fmla="*/ 18 w 22"/>
                  <a:gd name="T13" fmla="*/ 16 h 17"/>
                  <a:gd name="T14" fmla="*/ 18 w 22"/>
                  <a:gd name="T15" fmla="*/ 16 h 17"/>
                  <a:gd name="T16" fmla="*/ 18 w 22"/>
                  <a:gd name="T17" fmla="*/ 16 h 17"/>
                  <a:gd name="T18" fmla="*/ 18 w 22"/>
                  <a:gd name="T1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18" y="11"/>
                    </a:moveTo>
                    <a:lnTo>
                      <a:pt x="21" y="11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8" y="11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40" name="Freeform 262"/>
              <p:cNvSpPr>
                <a:spLocks/>
              </p:cNvSpPr>
              <p:nvPr/>
            </p:nvSpPr>
            <p:spPr bwMode="ltGray">
              <a:xfrm>
                <a:off x="1142" y="2471"/>
                <a:ext cx="43" cy="17"/>
              </a:xfrm>
              <a:custGeom>
                <a:avLst/>
                <a:gdLst>
                  <a:gd name="T0" fmla="*/ 35 w 43"/>
                  <a:gd name="T1" fmla="*/ 16 h 17"/>
                  <a:gd name="T2" fmla="*/ 36 w 43"/>
                  <a:gd name="T3" fmla="*/ 0 h 17"/>
                  <a:gd name="T4" fmla="*/ 0 w 43"/>
                  <a:gd name="T5" fmla="*/ 0 h 17"/>
                  <a:gd name="T6" fmla="*/ 0 w 43"/>
                  <a:gd name="T7" fmla="*/ 16 h 17"/>
                  <a:gd name="T8" fmla="*/ 36 w 43"/>
                  <a:gd name="T9" fmla="*/ 16 h 17"/>
                  <a:gd name="T10" fmla="*/ 36 w 43"/>
                  <a:gd name="T11" fmla="*/ 0 h 17"/>
                  <a:gd name="T12" fmla="*/ 36 w 43"/>
                  <a:gd name="T13" fmla="*/ 16 h 17"/>
                  <a:gd name="T14" fmla="*/ 42 w 43"/>
                  <a:gd name="T15" fmla="*/ 16 h 17"/>
                  <a:gd name="T16" fmla="*/ 36 w 43"/>
                  <a:gd name="T17" fmla="*/ 0 h 17"/>
                  <a:gd name="T18" fmla="*/ 35 w 43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17">
                    <a:moveTo>
                      <a:pt x="35" y="16"/>
                    </a:moveTo>
                    <a:lnTo>
                      <a:pt x="3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36" y="16"/>
                    </a:lnTo>
                    <a:lnTo>
                      <a:pt x="36" y="0"/>
                    </a:lnTo>
                    <a:lnTo>
                      <a:pt x="36" y="16"/>
                    </a:lnTo>
                    <a:lnTo>
                      <a:pt x="42" y="16"/>
                    </a:lnTo>
                    <a:lnTo>
                      <a:pt x="36" y="0"/>
                    </a:lnTo>
                    <a:lnTo>
                      <a:pt x="35" y="1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41" name="Freeform 263"/>
              <p:cNvSpPr>
                <a:spLocks/>
              </p:cNvSpPr>
              <p:nvPr/>
            </p:nvSpPr>
            <p:spPr bwMode="ltGray">
              <a:xfrm>
                <a:off x="1168" y="2466"/>
                <a:ext cx="21" cy="17"/>
              </a:xfrm>
              <a:custGeom>
                <a:avLst/>
                <a:gdLst>
                  <a:gd name="T0" fmla="*/ 2 w 21"/>
                  <a:gd name="T1" fmla="*/ 6 h 17"/>
                  <a:gd name="T2" fmla="*/ 0 w 21"/>
                  <a:gd name="T3" fmla="*/ 6 h 17"/>
                  <a:gd name="T4" fmla="*/ 17 w 21"/>
                  <a:gd name="T5" fmla="*/ 16 h 17"/>
                  <a:gd name="T6" fmla="*/ 20 w 21"/>
                  <a:gd name="T7" fmla="*/ 11 h 17"/>
                  <a:gd name="T8" fmla="*/ 4 w 21"/>
                  <a:gd name="T9" fmla="*/ 0 h 17"/>
                  <a:gd name="T10" fmla="*/ 2 w 21"/>
                  <a:gd name="T11" fmla="*/ 0 h 17"/>
                  <a:gd name="T12" fmla="*/ 2 w 21"/>
                  <a:gd name="T13" fmla="*/ 0 h 17"/>
                  <a:gd name="T14" fmla="*/ 2 w 21"/>
                  <a:gd name="T15" fmla="*/ 0 h 17"/>
                  <a:gd name="T16" fmla="*/ 2 w 21"/>
                  <a:gd name="T17" fmla="*/ 0 h 17"/>
                  <a:gd name="T18" fmla="*/ 2 w 21"/>
                  <a:gd name="T19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2" y="6"/>
                    </a:moveTo>
                    <a:lnTo>
                      <a:pt x="0" y="6"/>
                    </a:lnTo>
                    <a:lnTo>
                      <a:pt x="17" y="16"/>
                    </a:lnTo>
                    <a:lnTo>
                      <a:pt x="20" y="11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42" name="Freeform 264"/>
              <p:cNvSpPr>
                <a:spLocks/>
              </p:cNvSpPr>
              <p:nvPr/>
            </p:nvSpPr>
            <p:spPr bwMode="ltGray">
              <a:xfrm>
                <a:off x="1136" y="2466"/>
                <a:ext cx="34" cy="17"/>
              </a:xfrm>
              <a:custGeom>
                <a:avLst/>
                <a:gdLst>
                  <a:gd name="T0" fmla="*/ 0 w 34"/>
                  <a:gd name="T1" fmla="*/ 16 h 17"/>
                  <a:gd name="T2" fmla="*/ 0 w 34"/>
                  <a:gd name="T3" fmla="*/ 16 h 17"/>
                  <a:gd name="T4" fmla="*/ 33 w 34"/>
                  <a:gd name="T5" fmla="*/ 16 h 17"/>
                  <a:gd name="T6" fmla="*/ 33 w 34"/>
                  <a:gd name="T7" fmla="*/ 0 h 17"/>
                  <a:gd name="T8" fmla="*/ 0 w 34"/>
                  <a:gd name="T9" fmla="*/ 0 h 17"/>
                  <a:gd name="T10" fmla="*/ 0 w 34"/>
                  <a:gd name="T11" fmla="*/ 0 h 17"/>
                  <a:gd name="T12" fmla="*/ 0 w 34"/>
                  <a:gd name="T13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7">
                    <a:moveTo>
                      <a:pt x="0" y="16"/>
                    </a:moveTo>
                    <a:lnTo>
                      <a:pt x="0" y="16"/>
                    </a:lnTo>
                    <a:lnTo>
                      <a:pt x="33" y="16"/>
                    </a:lnTo>
                    <a:lnTo>
                      <a:pt x="3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43" name="Freeform 265"/>
              <p:cNvSpPr>
                <a:spLocks/>
              </p:cNvSpPr>
              <p:nvPr/>
            </p:nvSpPr>
            <p:spPr bwMode="ltGray">
              <a:xfrm>
                <a:off x="1132" y="2466"/>
                <a:ext cx="22" cy="17"/>
              </a:xfrm>
              <a:custGeom>
                <a:avLst/>
                <a:gdLst>
                  <a:gd name="T0" fmla="*/ 7 w 22"/>
                  <a:gd name="T1" fmla="*/ 0 h 17"/>
                  <a:gd name="T2" fmla="*/ 0 w 22"/>
                  <a:gd name="T3" fmla="*/ 16 h 17"/>
                  <a:gd name="T4" fmla="*/ 21 w 22"/>
                  <a:gd name="T5" fmla="*/ 16 h 17"/>
                  <a:gd name="T6" fmla="*/ 21 w 22"/>
                  <a:gd name="T7" fmla="*/ 0 h 17"/>
                  <a:gd name="T8" fmla="*/ 0 w 22"/>
                  <a:gd name="T9" fmla="*/ 0 h 17"/>
                  <a:gd name="T10" fmla="*/ 0 w 22"/>
                  <a:gd name="T11" fmla="*/ 16 h 17"/>
                  <a:gd name="T12" fmla="*/ 7 w 2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7">
                    <a:moveTo>
                      <a:pt x="7" y="0"/>
                    </a:moveTo>
                    <a:lnTo>
                      <a:pt x="0" y="16"/>
                    </a:lnTo>
                    <a:lnTo>
                      <a:pt x="21" y="16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44" name="Freeform 266"/>
              <p:cNvSpPr>
                <a:spLocks/>
              </p:cNvSpPr>
              <p:nvPr/>
            </p:nvSpPr>
            <p:spPr bwMode="ltGray">
              <a:xfrm>
                <a:off x="1207" y="2467"/>
                <a:ext cx="78" cy="17"/>
              </a:xfrm>
              <a:custGeom>
                <a:avLst/>
                <a:gdLst>
                  <a:gd name="T0" fmla="*/ 0 w 78"/>
                  <a:gd name="T1" fmla="*/ 0 h 17"/>
                  <a:gd name="T2" fmla="*/ 6 w 78"/>
                  <a:gd name="T3" fmla="*/ 16 h 17"/>
                  <a:gd name="T4" fmla="*/ 73 w 78"/>
                  <a:gd name="T5" fmla="*/ 16 h 17"/>
                  <a:gd name="T6" fmla="*/ 77 w 78"/>
                  <a:gd name="T7" fmla="*/ 16 h 17"/>
                  <a:gd name="T8" fmla="*/ 70 w 78"/>
                  <a:gd name="T9" fmla="*/ 0 h 17"/>
                  <a:gd name="T10" fmla="*/ 3 w 78"/>
                  <a:gd name="T11" fmla="*/ 0 h 17"/>
                  <a:gd name="T12" fmla="*/ 0 w 78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7">
                    <a:moveTo>
                      <a:pt x="0" y="0"/>
                    </a:moveTo>
                    <a:lnTo>
                      <a:pt x="6" y="16"/>
                    </a:lnTo>
                    <a:lnTo>
                      <a:pt x="73" y="16"/>
                    </a:lnTo>
                    <a:lnTo>
                      <a:pt x="77" y="16"/>
                    </a:lnTo>
                    <a:lnTo>
                      <a:pt x="70" y="0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45" name="Freeform 267"/>
              <p:cNvSpPr>
                <a:spLocks/>
              </p:cNvSpPr>
              <p:nvPr/>
            </p:nvSpPr>
            <p:spPr bwMode="ltGray">
              <a:xfrm>
                <a:off x="1207" y="2466"/>
                <a:ext cx="22" cy="17"/>
              </a:xfrm>
              <a:custGeom>
                <a:avLst/>
                <a:gdLst>
                  <a:gd name="T0" fmla="*/ 17 w 22"/>
                  <a:gd name="T1" fmla="*/ 11 h 17"/>
                  <a:gd name="T2" fmla="*/ 21 w 22"/>
                  <a:gd name="T3" fmla="*/ 11 h 17"/>
                  <a:gd name="T4" fmla="*/ 3 w 22"/>
                  <a:gd name="T5" fmla="*/ 0 h 17"/>
                  <a:gd name="T6" fmla="*/ 0 w 22"/>
                  <a:gd name="T7" fmla="*/ 6 h 17"/>
                  <a:gd name="T8" fmla="*/ 17 w 22"/>
                  <a:gd name="T9" fmla="*/ 16 h 17"/>
                  <a:gd name="T10" fmla="*/ 17 w 22"/>
                  <a:gd name="T11" fmla="*/ 16 h 17"/>
                  <a:gd name="T12" fmla="*/ 17 w 22"/>
                  <a:gd name="T13" fmla="*/ 16 h 17"/>
                  <a:gd name="T14" fmla="*/ 17 w 22"/>
                  <a:gd name="T15" fmla="*/ 16 h 17"/>
                  <a:gd name="T16" fmla="*/ 17 w 22"/>
                  <a:gd name="T17" fmla="*/ 16 h 17"/>
                  <a:gd name="T18" fmla="*/ 17 w 22"/>
                  <a:gd name="T1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17" y="11"/>
                    </a:moveTo>
                    <a:lnTo>
                      <a:pt x="21" y="11"/>
                    </a:lnTo>
                    <a:lnTo>
                      <a:pt x="3" y="0"/>
                    </a:lnTo>
                    <a:lnTo>
                      <a:pt x="0" y="6"/>
                    </a:lnTo>
                    <a:lnTo>
                      <a:pt x="17" y="16"/>
                    </a:lnTo>
                    <a:lnTo>
                      <a:pt x="17" y="16"/>
                    </a:lnTo>
                    <a:lnTo>
                      <a:pt x="17" y="16"/>
                    </a:lnTo>
                    <a:lnTo>
                      <a:pt x="17" y="16"/>
                    </a:lnTo>
                    <a:lnTo>
                      <a:pt x="17" y="16"/>
                    </a:lnTo>
                    <a:lnTo>
                      <a:pt x="17" y="11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46" name="Freeform 268"/>
              <p:cNvSpPr>
                <a:spLocks/>
              </p:cNvSpPr>
              <p:nvPr/>
            </p:nvSpPr>
            <p:spPr bwMode="ltGray">
              <a:xfrm>
                <a:off x="1214" y="2471"/>
                <a:ext cx="67" cy="17"/>
              </a:xfrm>
              <a:custGeom>
                <a:avLst/>
                <a:gdLst>
                  <a:gd name="T0" fmla="*/ 66 w 67"/>
                  <a:gd name="T1" fmla="*/ 0 h 17"/>
                  <a:gd name="T2" fmla="*/ 66 w 67"/>
                  <a:gd name="T3" fmla="*/ 0 h 17"/>
                  <a:gd name="T4" fmla="*/ 0 w 67"/>
                  <a:gd name="T5" fmla="*/ 0 h 17"/>
                  <a:gd name="T6" fmla="*/ 0 w 67"/>
                  <a:gd name="T7" fmla="*/ 16 h 17"/>
                  <a:gd name="T8" fmla="*/ 66 w 67"/>
                  <a:gd name="T9" fmla="*/ 16 h 17"/>
                  <a:gd name="T10" fmla="*/ 66 w 67"/>
                  <a:gd name="T11" fmla="*/ 16 h 17"/>
                  <a:gd name="T12" fmla="*/ 66 w 6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17">
                    <a:moveTo>
                      <a:pt x="66" y="0"/>
                    </a:moveTo>
                    <a:lnTo>
                      <a:pt x="6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66" y="16"/>
                    </a:lnTo>
                    <a:lnTo>
                      <a:pt x="66" y="16"/>
                    </a:lnTo>
                    <a:lnTo>
                      <a:pt x="66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47" name="Freeform 269"/>
              <p:cNvSpPr>
                <a:spLocks/>
              </p:cNvSpPr>
              <p:nvPr/>
            </p:nvSpPr>
            <p:spPr bwMode="ltGray">
              <a:xfrm>
                <a:off x="1280" y="2471"/>
                <a:ext cx="21" cy="17"/>
              </a:xfrm>
              <a:custGeom>
                <a:avLst/>
                <a:gdLst>
                  <a:gd name="T0" fmla="*/ 6 w 21"/>
                  <a:gd name="T1" fmla="*/ 16 h 17"/>
                  <a:gd name="T2" fmla="*/ 10 w 21"/>
                  <a:gd name="T3" fmla="*/ 0 h 17"/>
                  <a:gd name="T4" fmla="*/ 0 w 21"/>
                  <a:gd name="T5" fmla="*/ 0 h 17"/>
                  <a:gd name="T6" fmla="*/ 0 w 21"/>
                  <a:gd name="T7" fmla="*/ 16 h 17"/>
                  <a:gd name="T8" fmla="*/ 10 w 21"/>
                  <a:gd name="T9" fmla="*/ 16 h 17"/>
                  <a:gd name="T10" fmla="*/ 13 w 21"/>
                  <a:gd name="T11" fmla="*/ 0 h 17"/>
                  <a:gd name="T12" fmla="*/ 10 w 21"/>
                  <a:gd name="T13" fmla="*/ 16 h 17"/>
                  <a:gd name="T14" fmla="*/ 20 w 21"/>
                  <a:gd name="T15" fmla="*/ 16 h 17"/>
                  <a:gd name="T16" fmla="*/ 13 w 21"/>
                  <a:gd name="T17" fmla="*/ 0 h 17"/>
                  <a:gd name="T18" fmla="*/ 6 w 21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6" y="16"/>
                    </a:moveTo>
                    <a:lnTo>
                      <a:pt x="10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0" y="16"/>
                    </a:lnTo>
                    <a:lnTo>
                      <a:pt x="13" y="0"/>
                    </a:lnTo>
                    <a:lnTo>
                      <a:pt x="10" y="16"/>
                    </a:lnTo>
                    <a:lnTo>
                      <a:pt x="20" y="16"/>
                    </a:lnTo>
                    <a:lnTo>
                      <a:pt x="13" y="0"/>
                    </a:lnTo>
                    <a:lnTo>
                      <a:pt x="6" y="1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48" name="Freeform 270"/>
              <p:cNvSpPr>
                <a:spLocks/>
              </p:cNvSpPr>
              <p:nvPr/>
            </p:nvSpPr>
            <p:spPr bwMode="ltGray">
              <a:xfrm>
                <a:off x="1276" y="2466"/>
                <a:ext cx="22" cy="17"/>
              </a:xfrm>
              <a:custGeom>
                <a:avLst/>
                <a:gdLst>
                  <a:gd name="T0" fmla="*/ 3 w 22"/>
                  <a:gd name="T1" fmla="*/ 6 h 17"/>
                  <a:gd name="T2" fmla="*/ 0 w 22"/>
                  <a:gd name="T3" fmla="*/ 6 h 17"/>
                  <a:gd name="T4" fmla="*/ 15 w 22"/>
                  <a:gd name="T5" fmla="*/ 16 h 17"/>
                  <a:gd name="T6" fmla="*/ 21 w 22"/>
                  <a:gd name="T7" fmla="*/ 11 h 17"/>
                  <a:gd name="T8" fmla="*/ 3 w 22"/>
                  <a:gd name="T9" fmla="*/ 0 h 17"/>
                  <a:gd name="T10" fmla="*/ 3 w 22"/>
                  <a:gd name="T11" fmla="*/ 0 h 17"/>
                  <a:gd name="T12" fmla="*/ 3 w 22"/>
                  <a:gd name="T13" fmla="*/ 0 h 17"/>
                  <a:gd name="T14" fmla="*/ 3 w 22"/>
                  <a:gd name="T15" fmla="*/ 0 h 17"/>
                  <a:gd name="T16" fmla="*/ 3 w 22"/>
                  <a:gd name="T17" fmla="*/ 0 h 17"/>
                  <a:gd name="T18" fmla="*/ 3 w 22"/>
                  <a:gd name="T19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3" y="6"/>
                    </a:moveTo>
                    <a:lnTo>
                      <a:pt x="0" y="6"/>
                    </a:lnTo>
                    <a:lnTo>
                      <a:pt x="15" y="16"/>
                    </a:lnTo>
                    <a:lnTo>
                      <a:pt x="21" y="11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49" name="Freeform 271"/>
              <p:cNvSpPr>
                <a:spLocks/>
              </p:cNvSpPr>
              <p:nvPr/>
            </p:nvSpPr>
            <p:spPr bwMode="ltGray">
              <a:xfrm>
                <a:off x="1212" y="2466"/>
                <a:ext cx="67" cy="17"/>
              </a:xfrm>
              <a:custGeom>
                <a:avLst/>
                <a:gdLst>
                  <a:gd name="T0" fmla="*/ 0 w 67"/>
                  <a:gd name="T1" fmla="*/ 16 h 17"/>
                  <a:gd name="T2" fmla="*/ 0 w 67"/>
                  <a:gd name="T3" fmla="*/ 16 h 17"/>
                  <a:gd name="T4" fmla="*/ 66 w 67"/>
                  <a:gd name="T5" fmla="*/ 16 h 17"/>
                  <a:gd name="T6" fmla="*/ 66 w 67"/>
                  <a:gd name="T7" fmla="*/ 0 h 17"/>
                  <a:gd name="T8" fmla="*/ 0 w 67"/>
                  <a:gd name="T9" fmla="*/ 0 h 17"/>
                  <a:gd name="T10" fmla="*/ 0 w 67"/>
                  <a:gd name="T11" fmla="*/ 0 h 17"/>
                  <a:gd name="T12" fmla="*/ 0 w 67"/>
                  <a:gd name="T13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17">
                    <a:moveTo>
                      <a:pt x="0" y="16"/>
                    </a:moveTo>
                    <a:lnTo>
                      <a:pt x="0" y="16"/>
                    </a:lnTo>
                    <a:lnTo>
                      <a:pt x="66" y="16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0" name="Freeform 272"/>
              <p:cNvSpPr>
                <a:spLocks/>
              </p:cNvSpPr>
              <p:nvPr/>
            </p:nvSpPr>
            <p:spPr bwMode="ltGray">
              <a:xfrm>
                <a:off x="1207" y="2466"/>
                <a:ext cx="22" cy="17"/>
              </a:xfrm>
              <a:custGeom>
                <a:avLst/>
                <a:gdLst>
                  <a:gd name="T0" fmla="*/ 7 w 22"/>
                  <a:gd name="T1" fmla="*/ 0 h 17"/>
                  <a:gd name="T2" fmla="*/ 0 w 22"/>
                  <a:gd name="T3" fmla="*/ 16 h 17"/>
                  <a:gd name="T4" fmla="*/ 21 w 22"/>
                  <a:gd name="T5" fmla="*/ 16 h 17"/>
                  <a:gd name="T6" fmla="*/ 21 w 22"/>
                  <a:gd name="T7" fmla="*/ 0 h 17"/>
                  <a:gd name="T8" fmla="*/ 0 w 22"/>
                  <a:gd name="T9" fmla="*/ 0 h 17"/>
                  <a:gd name="T10" fmla="*/ 0 w 22"/>
                  <a:gd name="T11" fmla="*/ 16 h 17"/>
                  <a:gd name="T12" fmla="*/ 7 w 2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7">
                    <a:moveTo>
                      <a:pt x="7" y="0"/>
                    </a:moveTo>
                    <a:lnTo>
                      <a:pt x="0" y="16"/>
                    </a:lnTo>
                    <a:lnTo>
                      <a:pt x="21" y="16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1" name="Freeform 273"/>
              <p:cNvSpPr>
                <a:spLocks/>
              </p:cNvSpPr>
              <p:nvPr/>
            </p:nvSpPr>
            <p:spPr bwMode="ltGray">
              <a:xfrm>
                <a:off x="1375" y="2467"/>
                <a:ext cx="73" cy="17"/>
              </a:xfrm>
              <a:custGeom>
                <a:avLst/>
                <a:gdLst>
                  <a:gd name="T0" fmla="*/ 0 w 73"/>
                  <a:gd name="T1" fmla="*/ 0 h 17"/>
                  <a:gd name="T2" fmla="*/ 9 w 73"/>
                  <a:gd name="T3" fmla="*/ 16 h 17"/>
                  <a:gd name="T4" fmla="*/ 72 w 73"/>
                  <a:gd name="T5" fmla="*/ 16 h 17"/>
                  <a:gd name="T6" fmla="*/ 59 w 73"/>
                  <a:gd name="T7" fmla="*/ 0 h 17"/>
                  <a:gd name="T8" fmla="*/ 0 w 73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17">
                    <a:moveTo>
                      <a:pt x="0" y="0"/>
                    </a:moveTo>
                    <a:lnTo>
                      <a:pt x="9" y="16"/>
                    </a:lnTo>
                    <a:lnTo>
                      <a:pt x="72" y="16"/>
                    </a:lnTo>
                    <a:lnTo>
                      <a:pt x="59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2" name="Freeform 274"/>
              <p:cNvSpPr>
                <a:spLocks/>
              </p:cNvSpPr>
              <p:nvPr/>
            </p:nvSpPr>
            <p:spPr bwMode="ltGray">
              <a:xfrm>
                <a:off x="1374" y="2466"/>
                <a:ext cx="21" cy="17"/>
              </a:xfrm>
              <a:custGeom>
                <a:avLst/>
                <a:gdLst>
                  <a:gd name="T0" fmla="*/ 17 w 21"/>
                  <a:gd name="T1" fmla="*/ 11 h 17"/>
                  <a:gd name="T2" fmla="*/ 20 w 21"/>
                  <a:gd name="T3" fmla="*/ 11 h 17"/>
                  <a:gd name="T4" fmla="*/ 4 w 21"/>
                  <a:gd name="T5" fmla="*/ 0 h 17"/>
                  <a:gd name="T6" fmla="*/ 0 w 21"/>
                  <a:gd name="T7" fmla="*/ 6 h 17"/>
                  <a:gd name="T8" fmla="*/ 15 w 21"/>
                  <a:gd name="T9" fmla="*/ 16 h 17"/>
                  <a:gd name="T10" fmla="*/ 17 w 21"/>
                  <a:gd name="T11" fmla="*/ 16 h 17"/>
                  <a:gd name="T12" fmla="*/ 15 w 21"/>
                  <a:gd name="T13" fmla="*/ 16 h 17"/>
                  <a:gd name="T14" fmla="*/ 17 w 21"/>
                  <a:gd name="T15" fmla="*/ 16 h 17"/>
                  <a:gd name="T16" fmla="*/ 17 w 21"/>
                  <a:gd name="T17" fmla="*/ 16 h 17"/>
                  <a:gd name="T18" fmla="*/ 17 w 21"/>
                  <a:gd name="T1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17" y="11"/>
                    </a:moveTo>
                    <a:lnTo>
                      <a:pt x="20" y="11"/>
                    </a:lnTo>
                    <a:lnTo>
                      <a:pt x="4" y="0"/>
                    </a:lnTo>
                    <a:lnTo>
                      <a:pt x="0" y="6"/>
                    </a:lnTo>
                    <a:lnTo>
                      <a:pt x="15" y="16"/>
                    </a:lnTo>
                    <a:lnTo>
                      <a:pt x="17" y="16"/>
                    </a:lnTo>
                    <a:lnTo>
                      <a:pt x="15" y="16"/>
                    </a:lnTo>
                    <a:lnTo>
                      <a:pt x="17" y="16"/>
                    </a:lnTo>
                    <a:lnTo>
                      <a:pt x="17" y="16"/>
                    </a:lnTo>
                    <a:lnTo>
                      <a:pt x="17" y="11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3" name="Freeform 275"/>
              <p:cNvSpPr>
                <a:spLocks/>
              </p:cNvSpPr>
              <p:nvPr/>
            </p:nvSpPr>
            <p:spPr bwMode="ltGray">
              <a:xfrm>
                <a:off x="1384" y="2471"/>
                <a:ext cx="72" cy="17"/>
              </a:xfrm>
              <a:custGeom>
                <a:avLst/>
                <a:gdLst>
                  <a:gd name="T0" fmla="*/ 63 w 72"/>
                  <a:gd name="T1" fmla="*/ 16 h 17"/>
                  <a:gd name="T2" fmla="*/ 63 w 72"/>
                  <a:gd name="T3" fmla="*/ 0 h 17"/>
                  <a:gd name="T4" fmla="*/ 0 w 72"/>
                  <a:gd name="T5" fmla="*/ 0 h 17"/>
                  <a:gd name="T6" fmla="*/ 0 w 72"/>
                  <a:gd name="T7" fmla="*/ 16 h 17"/>
                  <a:gd name="T8" fmla="*/ 63 w 72"/>
                  <a:gd name="T9" fmla="*/ 16 h 17"/>
                  <a:gd name="T10" fmla="*/ 63 w 72"/>
                  <a:gd name="T11" fmla="*/ 0 h 17"/>
                  <a:gd name="T12" fmla="*/ 63 w 72"/>
                  <a:gd name="T13" fmla="*/ 16 h 17"/>
                  <a:gd name="T14" fmla="*/ 71 w 72"/>
                  <a:gd name="T15" fmla="*/ 16 h 17"/>
                  <a:gd name="T16" fmla="*/ 63 w 72"/>
                  <a:gd name="T17" fmla="*/ 0 h 17"/>
                  <a:gd name="T18" fmla="*/ 63 w 72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17">
                    <a:moveTo>
                      <a:pt x="63" y="16"/>
                    </a:moveTo>
                    <a:lnTo>
                      <a:pt x="63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63" y="16"/>
                    </a:lnTo>
                    <a:lnTo>
                      <a:pt x="63" y="0"/>
                    </a:lnTo>
                    <a:lnTo>
                      <a:pt x="63" y="16"/>
                    </a:lnTo>
                    <a:lnTo>
                      <a:pt x="71" y="16"/>
                    </a:lnTo>
                    <a:lnTo>
                      <a:pt x="63" y="0"/>
                    </a:lnTo>
                    <a:lnTo>
                      <a:pt x="63" y="1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4" name="Freeform 276"/>
              <p:cNvSpPr>
                <a:spLocks/>
              </p:cNvSpPr>
              <p:nvPr/>
            </p:nvSpPr>
            <p:spPr bwMode="ltGray">
              <a:xfrm>
                <a:off x="1434" y="2466"/>
                <a:ext cx="22" cy="17"/>
              </a:xfrm>
              <a:custGeom>
                <a:avLst/>
                <a:gdLst>
                  <a:gd name="T0" fmla="*/ 0 w 22"/>
                  <a:gd name="T1" fmla="*/ 6 h 17"/>
                  <a:gd name="T2" fmla="*/ 0 w 22"/>
                  <a:gd name="T3" fmla="*/ 6 h 17"/>
                  <a:gd name="T4" fmla="*/ 21 w 22"/>
                  <a:gd name="T5" fmla="*/ 16 h 17"/>
                  <a:gd name="T6" fmla="*/ 21 w 22"/>
                  <a:gd name="T7" fmla="*/ 11 h 17"/>
                  <a:gd name="T8" fmla="*/ 2 w 22"/>
                  <a:gd name="T9" fmla="*/ 0 h 17"/>
                  <a:gd name="T10" fmla="*/ 0 w 22"/>
                  <a:gd name="T11" fmla="*/ 0 h 17"/>
                  <a:gd name="T12" fmla="*/ 2 w 22"/>
                  <a:gd name="T13" fmla="*/ 0 h 17"/>
                  <a:gd name="T14" fmla="*/ 2 w 22"/>
                  <a:gd name="T15" fmla="*/ 0 h 17"/>
                  <a:gd name="T16" fmla="*/ 0 w 22"/>
                  <a:gd name="T17" fmla="*/ 0 h 17"/>
                  <a:gd name="T18" fmla="*/ 0 w 22"/>
                  <a:gd name="T19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0" y="6"/>
                    </a:moveTo>
                    <a:lnTo>
                      <a:pt x="0" y="6"/>
                    </a:lnTo>
                    <a:lnTo>
                      <a:pt x="21" y="16"/>
                    </a:lnTo>
                    <a:lnTo>
                      <a:pt x="21" y="11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5" name="Freeform 277"/>
              <p:cNvSpPr>
                <a:spLocks/>
              </p:cNvSpPr>
              <p:nvPr/>
            </p:nvSpPr>
            <p:spPr bwMode="ltGray">
              <a:xfrm>
                <a:off x="1370" y="2466"/>
                <a:ext cx="65" cy="17"/>
              </a:xfrm>
              <a:custGeom>
                <a:avLst/>
                <a:gdLst>
                  <a:gd name="T0" fmla="*/ 7 w 65"/>
                  <a:gd name="T1" fmla="*/ 0 h 17"/>
                  <a:gd name="T2" fmla="*/ 6 w 65"/>
                  <a:gd name="T3" fmla="*/ 16 h 17"/>
                  <a:gd name="T4" fmla="*/ 64 w 65"/>
                  <a:gd name="T5" fmla="*/ 16 h 17"/>
                  <a:gd name="T6" fmla="*/ 64 w 65"/>
                  <a:gd name="T7" fmla="*/ 0 h 17"/>
                  <a:gd name="T8" fmla="*/ 6 w 65"/>
                  <a:gd name="T9" fmla="*/ 0 h 17"/>
                  <a:gd name="T10" fmla="*/ 5 w 65"/>
                  <a:gd name="T11" fmla="*/ 16 h 17"/>
                  <a:gd name="T12" fmla="*/ 6 w 65"/>
                  <a:gd name="T13" fmla="*/ 0 h 17"/>
                  <a:gd name="T14" fmla="*/ 0 w 65"/>
                  <a:gd name="T15" fmla="*/ 0 h 17"/>
                  <a:gd name="T16" fmla="*/ 6 w 65"/>
                  <a:gd name="T17" fmla="*/ 16 h 17"/>
                  <a:gd name="T18" fmla="*/ 7 w 65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17">
                    <a:moveTo>
                      <a:pt x="7" y="0"/>
                    </a:moveTo>
                    <a:lnTo>
                      <a:pt x="6" y="16"/>
                    </a:lnTo>
                    <a:lnTo>
                      <a:pt x="64" y="16"/>
                    </a:lnTo>
                    <a:lnTo>
                      <a:pt x="64" y="0"/>
                    </a:lnTo>
                    <a:lnTo>
                      <a:pt x="6" y="0"/>
                    </a:lnTo>
                    <a:lnTo>
                      <a:pt x="5" y="1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6" y="16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6" name="Freeform 278"/>
              <p:cNvSpPr>
                <a:spLocks/>
              </p:cNvSpPr>
              <p:nvPr/>
            </p:nvSpPr>
            <p:spPr bwMode="ltGray">
              <a:xfrm>
                <a:off x="1457" y="2467"/>
                <a:ext cx="76" cy="17"/>
              </a:xfrm>
              <a:custGeom>
                <a:avLst/>
                <a:gdLst>
                  <a:gd name="T0" fmla="*/ 0 w 76"/>
                  <a:gd name="T1" fmla="*/ 0 h 17"/>
                  <a:gd name="T2" fmla="*/ 12 w 76"/>
                  <a:gd name="T3" fmla="*/ 16 h 17"/>
                  <a:gd name="T4" fmla="*/ 75 w 76"/>
                  <a:gd name="T5" fmla="*/ 16 h 17"/>
                  <a:gd name="T6" fmla="*/ 58 w 76"/>
                  <a:gd name="T7" fmla="*/ 0 h 17"/>
                  <a:gd name="T8" fmla="*/ 0 w 7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7">
                    <a:moveTo>
                      <a:pt x="0" y="0"/>
                    </a:moveTo>
                    <a:lnTo>
                      <a:pt x="12" y="16"/>
                    </a:lnTo>
                    <a:lnTo>
                      <a:pt x="75" y="16"/>
                    </a:lnTo>
                    <a:lnTo>
                      <a:pt x="5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7" name="Freeform 279"/>
              <p:cNvSpPr>
                <a:spLocks/>
              </p:cNvSpPr>
              <p:nvPr/>
            </p:nvSpPr>
            <p:spPr bwMode="ltGray">
              <a:xfrm>
                <a:off x="1456" y="2466"/>
                <a:ext cx="21" cy="17"/>
              </a:xfrm>
              <a:custGeom>
                <a:avLst/>
                <a:gdLst>
                  <a:gd name="T0" fmla="*/ 20 w 21"/>
                  <a:gd name="T1" fmla="*/ 11 h 17"/>
                  <a:gd name="T2" fmla="*/ 20 w 21"/>
                  <a:gd name="T3" fmla="*/ 11 h 17"/>
                  <a:gd name="T4" fmla="*/ 3 w 21"/>
                  <a:gd name="T5" fmla="*/ 0 h 17"/>
                  <a:gd name="T6" fmla="*/ 0 w 21"/>
                  <a:gd name="T7" fmla="*/ 6 h 17"/>
                  <a:gd name="T8" fmla="*/ 20 w 21"/>
                  <a:gd name="T9" fmla="*/ 16 h 17"/>
                  <a:gd name="T10" fmla="*/ 20 w 21"/>
                  <a:gd name="T11" fmla="*/ 16 h 17"/>
                  <a:gd name="T12" fmla="*/ 20 w 21"/>
                  <a:gd name="T13" fmla="*/ 16 h 17"/>
                  <a:gd name="T14" fmla="*/ 20 w 21"/>
                  <a:gd name="T15" fmla="*/ 16 h 17"/>
                  <a:gd name="T16" fmla="*/ 20 w 21"/>
                  <a:gd name="T17" fmla="*/ 16 h 17"/>
                  <a:gd name="T18" fmla="*/ 20 w 21"/>
                  <a:gd name="T1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20" y="11"/>
                    </a:moveTo>
                    <a:lnTo>
                      <a:pt x="20" y="11"/>
                    </a:lnTo>
                    <a:lnTo>
                      <a:pt x="3" y="0"/>
                    </a:lnTo>
                    <a:lnTo>
                      <a:pt x="0" y="6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20" y="11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8" name="Freeform 280"/>
              <p:cNvSpPr>
                <a:spLocks/>
              </p:cNvSpPr>
              <p:nvPr/>
            </p:nvSpPr>
            <p:spPr bwMode="ltGray">
              <a:xfrm>
                <a:off x="1470" y="2471"/>
                <a:ext cx="75" cy="17"/>
              </a:xfrm>
              <a:custGeom>
                <a:avLst/>
                <a:gdLst>
                  <a:gd name="T0" fmla="*/ 62 w 75"/>
                  <a:gd name="T1" fmla="*/ 16 h 17"/>
                  <a:gd name="T2" fmla="*/ 62 w 75"/>
                  <a:gd name="T3" fmla="*/ 0 h 17"/>
                  <a:gd name="T4" fmla="*/ 0 w 75"/>
                  <a:gd name="T5" fmla="*/ 0 h 17"/>
                  <a:gd name="T6" fmla="*/ 0 w 75"/>
                  <a:gd name="T7" fmla="*/ 16 h 17"/>
                  <a:gd name="T8" fmla="*/ 62 w 75"/>
                  <a:gd name="T9" fmla="*/ 16 h 17"/>
                  <a:gd name="T10" fmla="*/ 62 w 75"/>
                  <a:gd name="T11" fmla="*/ 0 h 17"/>
                  <a:gd name="T12" fmla="*/ 62 w 75"/>
                  <a:gd name="T13" fmla="*/ 16 h 17"/>
                  <a:gd name="T14" fmla="*/ 74 w 75"/>
                  <a:gd name="T15" fmla="*/ 16 h 17"/>
                  <a:gd name="T16" fmla="*/ 62 w 75"/>
                  <a:gd name="T17" fmla="*/ 0 h 17"/>
                  <a:gd name="T18" fmla="*/ 62 w 75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5" h="17">
                    <a:moveTo>
                      <a:pt x="62" y="16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62" y="16"/>
                    </a:lnTo>
                    <a:lnTo>
                      <a:pt x="62" y="0"/>
                    </a:lnTo>
                    <a:lnTo>
                      <a:pt x="62" y="16"/>
                    </a:lnTo>
                    <a:lnTo>
                      <a:pt x="74" y="16"/>
                    </a:lnTo>
                    <a:lnTo>
                      <a:pt x="62" y="0"/>
                    </a:lnTo>
                    <a:lnTo>
                      <a:pt x="62" y="1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9" name="Freeform 281"/>
              <p:cNvSpPr>
                <a:spLocks/>
              </p:cNvSpPr>
              <p:nvPr/>
            </p:nvSpPr>
            <p:spPr bwMode="ltGray">
              <a:xfrm>
                <a:off x="1516" y="2466"/>
                <a:ext cx="22" cy="17"/>
              </a:xfrm>
              <a:custGeom>
                <a:avLst/>
                <a:gdLst>
                  <a:gd name="T0" fmla="*/ 0 w 22"/>
                  <a:gd name="T1" fmla="*/ 6 h 17"/>
                  <a:gd name="T2" fmla="*/ 0 w 22"/>
                  <a:gd name="T3" fmla="*/ 6 h 17"/>
                  <a:gd name="T4" fmla="*/ 21 w 22"/>
                  <a:gd name="T5" fmla="*/ 16 h 17"/>
                  <a:gd name="T6" fmla="*/ 21 w 22"/>
                  <a:gd name="T7" fmla="*/ 11 h 17"/>
                  <a:gd name="T8" fmla="*/ 1 w 22"/>
                  <a:gd name="T9" fmla="*/ 0 h 17"/>
                  <a:gd name="T10" fmla="*/ 0 w 22"/>
                  <a:gd name="T11" fmla="*/ 0 h 17"/>
                  <a:gd name="T12" fmla="*/ 0 w 22"/>
                  <a:gd name="T13" fmla="*/ 0 h 17"/>
                  <a:gd name="T14" fmla="*/ 0 w 22"/>
                  <a:gd name="T15" fmla="*/ 0 h 17"/>
                  <a:gd name="T16" fmla="*/ 0 w 22"/>
                  <a:gd name="T17" fmla="*/ 0 h 17"/>
                  <a:gd name="T18" fmla="*/ 0 w 22"/>
                  <a:gd name="T19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0" y="6"/>
                    </a:moveTo>
                    <a:lnTo>
                      <a:pt x="0" y="6"/>
                    </a:lnTo>
                    <a:lnTo>
                      <a:pt x="21" y="16"/>
                    </a:lnTo>
                    <a:lnTo>
                      <a:pt x="21" y="11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0" name="Freeform 282"/>
              <p:cNvSpPr>
                <a:spLocks/>
              </p:cNvSpPr>
              <p:nvPr/>
            </p:nvSpPr>
            <p:spPr bwMode="ltGray">
              <a:xfrm>
                <a:off x="1450" y="2466"/>
                <a:ext cx="67" cy="17"/>
              </a:xfrm>
              <a:custGeom>
                <a:avLst/>
                <a:gdLst>
                  <a:gd name="T0" fmla="*/ 8 w 67"/>
                  <a:gd name="T1" fmla="*/ 0 h 17"/>
                  <a:gd name="T2" fmla="*/ 7 w 67"/>
                  <a:gd name="T3" fmla="*/ 16 h 17"/>
                  <a:gd name="T4" fmla="*/ 66 w 67"/>
                  <a:gd name="T5" fmla="*/ 16 h 17"/>
                  <a:gd name="T6" fmla="*/ 66 w 67"/>
                  <a:gd name="T7" fmla="*/ 0 h 17"/>
                  <a:gd name="T8" fmla="*/ 7 w 67"/>
                  <a:gd name="T9" fmla="*/ 0 h 17"/>
                  <a:gd name="T10" fmla="*/ 6 w 67"/>
                  <a:gd name="T11" fmla="*/ 16 h 17"/>
                  <a:gd name="T12" fmla="*/ 7 w 67"/>
                  <a:gd name="T13" fmla="*/ 0 h 17"/>
                  <a:gd name="T14" fmla="*/ 0 w 67"/>
                  <a:gd name="T15" fmla="*/ 0 h 17"/>
                  <a:gd name="T16" fmla="*/ 6 w 67"/>
                  <a:gd name="T17" fmla="*/ 16 h 17"/>
                  <a:gd name="T18" fmla="*/ 8 w 67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" h="17">
                    <a:moveTo>
                      <a:pt x="8" y="0"/>
                    </a:moveTo>
                    <a:lnTo>
                      <a:pt x="7" y="16"/>
                    </a:lnTo>
                    <a:lnTo>
                      <a:pt x="66" y="16"/>
                    </a:lnTo>
                    <a:lnTo>
                      <a:pt x="66" y="0"/>
                    </a:lnTo>
                    <a:lnTo>
                      <a:pt x="7" y="0"/>
                    </a:lnTo>
                    <a:lnTo>
                      <a:pt x="6" y="16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6" y="16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1" name="Freeform 283"/>
              <p:cNvSpPr>
                <a:spLocks/>
              </p:cNvSpPr>
              <p:nvPr/>
            </p:nvSpPr>
            <p:spPr bwMode="ltGray">
              <a:xfrm>
                <a:off x="1542" y="2467"/>
                <a:ext cx="69" cy="17"/>
              </a:xfrm>
              <a:custGeom>
                <a:avLst/>
                <a:gdLst>
                  <a:gd name="T0" fmla="*/ 0 w 69"/>
                  <a:gd name="T1" fmla="*/ 0 h 17"/>
                  <a:gd name="T2" fmla="*/ 19 w 69"/>
                  <a:gd name="T3" fmla="*/ 16 h 17"/>
                  <a:gd name="T4" fmla="*/ 68 w 69"/>
                  <a:gd name="T5" fmla="*/ 16 h 17"/>
                  <a:gd name="T6" fmla="*/ 44 w 69"/>
                  <a:gd name="T7" fmla="*/ 0 h 17"/>
                  <a:gd name="T8" fmla="*/ 0 w 6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7">
                    <a:moveTo>
                      <a:pt x="0" y="0"/>
                    </a:moveTo>
                    <a:lnTo>
                      <a:pt x="19" y="16"/>
                    </a:lnTo>
                    <a:lnTo>
                      <a:pt x="68" y="16"/>
                    </a:lnTo>
                    <a:lnTo>
                      <a:pt x="4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2" name="Freeform 284"/>
              <p:cNvSpPr>
                <a:spLocks/>
              </p:cNvSpPr>
              <p:nvPr/>
            </p:nvSpPr>
            <p:spPr bwMode="ltGray">
              <a:xfrm>
                <a:off x="1542" y="2466"/>
                <a:ext cx="20" cy="17"/>
              </a:xfrm>
              <a:custGeom>
                <a:avLst/>
                <a:gdLst>
                  <a:gd name="T0" fmla="*/ 19 w 20"/>
                  <a:gd name="T1" fmla="*/ 11 h 17"/>
                  <a:gd name="T2" fmla="*/ 19 w 20"/>
                  <a:gd name="T3" fmla="*/ 11 h 17"/>
                  <a:gd name="T4" fmla="*/ 1 w 20"/>
                  <a:gd name="T5" fmla="*/ 0 h 17"/>
                  <a:gd name="T6" fmla="*/ 0 w 20"/>
                  <a:gd name="T7" fmla="*/ 6 h 17"/>
                  <a:gd name="T8" fmla="*/ 19 w 20"/>
                  <a:gd name="T9" fmla="*/ 16 h 17"/>
                  <a:gd name="T10" fmla="*/ 19 w 20"/>
                  <a:gd name="T11" fmla="*/ 16 h 17"/>
                  <a:gd name="T12" fmla="*/ 19 w 20"/>
                  <a:gd name="T13" fmla="*/ 16 h 17"/>
                  <a:gd name="T14" fmla="*/ 19 w 20"/>
                  <a:gd name="T15" fmla="*/ 16 h 17"/>
                  <a:gd name="T16" fmla="*/ 19 w 20"/>
                  <a:gd name="T17" fmla="*/ 16 h 17"/>
                  <a:gd name="T18" fmla="*/ 19 w 20"/>
                  <a:gd name="T1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7">
                    <a:moveTo>
                      <a:pt x="19" y="11"/>
                    </a:moveTo>
                    <a:lnTo>
                      <a:pt x="19" y="11"/>
                    </a:lnTo>
                    <a:lnTo>
                      <a:pt x="1" y="0"/>
                    </a:lnTo>
                    <a:lnTo>
                      <a:pt x="0" y="6"/>
                    </a:lnTo>
                    <a:lnTo>
                      <a:pt x="19" y="16"/>
                    </a:lnTo>
                    <a:lnTo>
                      <a:pt x="19" y="16"/>
                    </a:lnTo>
                    <a:lnTo>
                      <a:pt x="19" y="16"/>
                    </a:lnTo>
                    <a:lnTo>
                      <a:pt x="19" y="16"/>
                    </a:lnTo>
                    <a:lnTo>
                      <a:pt x="19" y="16"/>
                    </a:lnTo>
                    <a:lnTo>
                      <a:pt x="19" y="11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3" name="Freeform 285"/>
              <p:cNvSpPr>
                <a:spLocks/>
              </p:cNvSpPr>
              <p:nvPr/>
            </p:nvSpPr>
            <p:spPr bwMode="ltGray">
              <a:xfrm>
                <a:off x="1561" y="2471"/>
                <a:ext cx="50" cy="17"/>
              </a:xfrm>
              <a:custGeom>
                <a:avLst/>
                <a:gdLst>
                  <a:gd name="T0" fmla="*/ 49 w 50"/>
                  <a:gd name="T1" fmla="*/ 16 h 17"/>
                  <a:gd name="T2" fmla="*/ 49 w 50"/>
                  <a:gd name="T3" fmla="*/ 0 h 17"/>
                  <a:gd name="T4" fmla="*/ 0 w 50"/>
                  <a:gd name="T5" fmla="*/ 0 h 17"/>
                  <a:gd name="T6" fmla="*/ 0 w 50"/>
                  <a:gd name="T7" fmla="*/ 16 h 17"/>
                  <a:gd name="T8" fmla="*/ 49 w 50"/>
                  <a:gd name="T9" fmla="*/ 16 h 17"/>
                  <a:gd name="T10" fmla="*/ 49 w 50"/>
                  <a:gd name="T11" fmla="*/ 0 h 17"/>
                  <a:gd name="T12" fmla="*/ 49 w 50"/>
                  <a:gd name="T13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7">
                    <a:moveTo>
                      <a:pt x="49" y="16"/>
                    </a:moveTo>
                    <a:lnTo>
                      <a:pt x="4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49" y="16"/>
                    </a:lnTo>
                    <a:lnTo>
                      <a:pt x="49" y="0"/>
                    </a:lnTo>
                    <a:lnTo>
                      <a:pt x="49" y="1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4" name="Freeform 286"/>
              <p:cNvSpPr>
                <a:spLocks/>
              </p:cNvSpPr>
              <p:nvPr/>
            </p:nvSpPr>
            <p:spPr bwMode="ltGray">
              <a:xfrm>
                <a:off x="1587" y="2466"/>
                <a:ext cx="24" cy="17"/>
              </a:xfrm>
              <a:custGeom>
                <a:avLst/>
                <a:gdLst>
                  <a:gd name="T0" fmla="*/ 0 w 24"/>
                  <a:gd name="T1" fmla="*/ 6 h 17"/>
                  <a:gd name="T2" fmla="*/ 0 w 24"/>
                  <a:gd name="T3" fmla="*/ 6 h 17"/>
                  <a:gd name="T4" fmla="*/ 23 w 24"/>
                  <a:gd name="T5" fmla="*/ 16 h 17"/>
                  <a:gd name="T6" fmla="*/ 23 w 24"/>
                  <a:gd name="T7" fmla="*/ 11 h 17"/>
                  <a:gd name="T8" fmla="*/ 1 w 24"/>
                  <a:gd name="T9" fmla="*/ 0 h 17"/>
                  <a:gd name="T10" fmla="*/ 0 w 24"/>
                  <a:gd name="T11" fmla="*/ 0 h 17"/>
                  <a:gd name="T12" fmla="*/ 0 w 24"/>
                  <a:gd name="T13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17">
                    <a:moveTo>
                      <a:pt x="0" y="6"/>
                    </a:moveTo>
                    <a:lnTo>
                      <a:pt x="0" y="6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5" name="Freeform 287"/>
              <p:cNvSpPr>
                <a:spLocks/>
              </p:cNvSpPr>
              <p:nvPr/>
            </p:nvSpPr>
            <p:spPr bwMode="ltGray">
              <a:xfrm>
                <a:off x="1531" y="2466"/>
                <a:ext cx="57" cy="17"/>
              </a:xfrm>
              <a:custGeom>
                <a:avLst/>
                <a:gdLst>
                  <a:gd name="T0" fmla="*/ 11 w 57"/>
                  <a:gd name="T1" fmla="*/ 0 h 17"/>
                  <a:gd name="T2" fmla="*/ 11 w 57"/>
                  <a:gd name="T3" fmla="*/ 16 h 17"/>
                  <a:gd name="T4" fmla="*/ 56 w 57"/>
                  <a:gd name="T5" fmla="*/ 16 h 17"/>
                  <a:gd name="T6" fmla="*/ 56 w 57"/>
                  <a:gd name="T7" fmla="*/ 0 h 17"/>
                  <a:gd name="T8" fmla="*/ 11 w 57"/>
                  <a:gd name="T9" fmla="*/ 0 h 17"/>
                  <a:gd name="T10" fmla="*/ 10 w 57"/>
                  <a:gd name="T11" fmla="*/ 16 h 17"/>
                  <a:gd name="T12" fmla="*/ 11 w 57"/>
                  <a:gd name="T13" fmla="*/ 0 h 17"/>
                  <a:gd name="T14" fmla="*/ 0 w 57"/>
                  <a:gd name="T15" fmla="*/ 0 h 17"/>
                  <a:gd name="T16" fmla="*/ 11 w 57"/>
                  <a:gd name="T17" fmla="*/ 16 h 17"/>
                  <a:gd name="T18" fmla="*/ 11 w 57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" h="17">
                    <a:moveTo>
                      <a:pt x="11" y="0"/>
                    </a:moveTo>
                    <a:lnTo>
                      <a:pt x="11" y="16"/>
                    </a:lnTo>
                    <a:lnTo>
                      <a:pt x="56" y="16"/>
                    </a:lnTo>
                    <a:lnTo>
                      <a:pt x="56" y="0"/>
                    </a:lnTo>
                    <a:lnTo>
                      <a:pt x="11" y="0"/>
                    </a:lnTo>
                    <a:lnTo>
                      <a:pt x="10" y="16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11" y="16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6" name="Freeform 288"/>
              <p:cNvSpPr>
                <a:spLocks/>
              </p:cNvSpPr>
              <p:nvPr/>
            </p:nvSpPr>
            <p:spPr bwMode="ltGray">
              <a:xfrm>
                <a:off x="1618" y="2467"/>
                <a:ext cx="69" cy="17"/>
              </a:xfrm>
              <a:custGeom>
                <a:avLst/>
                <a:gdLst>
                  <a:gd name="T0" fmla="*/ 0 w 69"/>
                  <a:gd name="T1" fmla="*/ 0 h 17"/>
                  <a:gd name="T2" fmla="*/ 18 w 69"/>
                  <a:gd name="T3" fmla="*/ 16 h 17"/>
                  <a:gd name="T4" fmla="*/ 68 w 69"/>
                  <a:gd name="T5" fmla="*/ 16 h 17"/>
                  <a:gd name="T6" fmla="*/ 47 w 69"/>
                  <a:gd name="T7" fmla="*/ 0 h 17"/>
                  <a:gd name="T8" fmla="*/ 0 w 6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7">
                    <a:moveTo>
                      <a:pt x="0" y="0"/>
                    </a:moveTo>
                    <a:lnTo>
                      <a:pt x="18" y="16"/>
                    </a:lnTo>
                    <a:lnTo>
                      <a:pt x="68" y="16"/>
                    </a:lnTo>
                    <a:lnTo>
                      <a:pt x="4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7" name="Freeform 289"/>
              <p:cNvSpPr>
                <a:spLocks/>
              </p:cNvSpPr>
              <p:nvPr/>
            </p:nvSpPr>
            <p:spPr bwMode="ltGray">
              <a:xfrm>
                <a:off x="1617" y="2466"/>
                <a:ext cx="21" cy="17"/>
              </a:xfrm>
              <a:custGeom>
                <a:avLst/>
                <a:gdLst>
                  <a:gd name="T0" fmla="*/ 20 w 21"/>
                  <a:gd name="T1" fmla="*/ 11 h 17"/>
                  <a:gd name="T2" fmla="*/ 20 w 21"/>
                  <a:gd name="T3" fmla="*/ 11 h 17"/>
                  <a:gd name="T4" fmla="*/ 1 w 21"/>
                  <a:gd name="T5" fmla="*/ 0 h 17"/>
                  <a:gd name="T6" fmla="*/ 0 w 21"/>
                  <a:gd name="T7" fmla="*/ 6 h 17"/>
                  <a:gd name="T8" fmla="*/ 20 w 21"/>
                  <a:gd name="T9" fmla="*/ 16 h 17"/>
                  <a:gd name="T10" fmla="*/ 20 w 21"/>
                  <a:gd name="T11" fmla="*/ 16 h 17"/>
                  <a:gd name="T12" fmla="*/ 20 w 21"/>
                  <a:gd name="T13" fmla="*/ 16 h 17"/>
                  <a:gd name="T14" fmla="*/ 20 w 21"/>
                  <a:gd name="T15" fmla="*/ 16 h 17"/>
                  <a:gd name="T16" fmla="*/ 20 w 21"/>
                  <a:gd name="T17" fmla="*/ 16 h 17"/>
                  <a:gd name="T18" fmla="*/ 20 w 21"/>
                  <a:gd name="T1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20" y="11"/>
                    </a:moveTo>
                    <a:lnTo>
                      <a:pt x="20" y="11"/>
                    </a:lnTo>
                    <a:lnTo>
                      <a:pt x="1" y="0"/>
                    </a:lnTo>
                    <a:lnTo>
                      <a:pt x="0" y="6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20" y="11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8" name="Freeform 290"/>
              <p:cNvSpPr>
                <a:spLocks/>
              </p:cNvSpPr>
              <p:nvPr/>
            </p:nvSpPr>
            <p:spPr bwMode="ltGray">
              <a:xfrm>
                <a:off x="1637" y="2471"/>
                <a:ext cx="61" cy="17"/>
              </a:xfrm>
              <a:custGeom>
                <a:avLst/>
                <a:gdLst>
                  <a:gd name="T0" fmla="*/ 49 w 61"/>
                  <a:gd name="T1" fmla="*/ 16 h 17"/>
                  <a:gd name="T2" fmla="*/ 49 w 61"/>
                  <a:gd name="T3" fmla="*/ 0 h 17"/>
                  <a:gd name="T4" fmla="*/ 0 w 61"/>
                  <a:gd name="T5" fmla="*/ 0 h 17"/>
                  <a:gd name="T6" fmla="*/ 0 w 61"/>
                  <a:gd name="T7" fmla="*/ 16 h 17"/>
                  <a:gd name="T8" fmla="*/ 49 w 61"/>
                  <a:gd name="T9" fmla="*/ 16 h 17"/>
                  <a:gd name="T10" fmla="*/ 51 w 61"/>
                  <a:gd name="T11" fmla="*/ 0 h 17"/>
                  <a:gd name="T12" fmla="*/ 49 w 61"/>
                  <a:gd name="T13" fmla="*/ 16 h 17"/>
                  <a:gd name="T14" fmla="*/ 60 w 61"/>
                  <a:gd name="T15" fmla="*/ 16 h 17"/>
                  <a:gd name="T16" fmla="*/ 49 w 61"/>
                  <a:gd name="T17" fmla="*/ 0 h 17"/>
                  <a:gd name="T18" fmla="*/ 49 w 61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" h="17">
                    <a:moveTo>
                      <a:pt x="49" y="16"/>
                    </a:moveTo>
                    <a:lnTo>
                      <a:pt x="4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49" y="16"/>
                    </a:lnTo>
                    <a:lnTo>
                      <a:pt x="51" y="0"/>
                    </a:lnTo>
                    <a:lnTo>
                      <a:pt x="49" y="16"/>
                    </a:lnTo>
                    <a:lnTo>
                      <a:pt x="60" y="16"/>
                    </a:lnTo>
                    <a:lnTo>
                      <a:pt x="49" y="0"/>
                    </a:lnTo>
                    <a:lnTo>
                      <a:pt x="49" y="1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9" name="Freeform 291"/>
              <p:cNvSpPr>
                <a:spLocks/>
              </p:cNvSpPr>
              <p:nvPr/>
            </p:nvSpPr>
            <p:spPr bwMode="ltGray">
              <a:xfrm>
                <a:off x="1666" y="2466"/>
                <a:ext cx="23" cy="17"/>
              </a:xfrm>
              <a:custGeom>
                <a:avLst/>
                <a:gdLst>
                  <a:gd name="T0" fmla="*/ 0 w 23"/>
                  <a:gd name="T1" fmla="*/ 6 h 17"/>
                  <a:gd name="T2" fmla="*/ 0 w 23"/>
                  <a:gd name="T3" fmla="*/ 6 h 17"/>
                  <a:gd name="T4" fmla="*/ 20 w 23"/>
                  <a:gd name="T5" fmla="*/ 16 h 17"/>
                  <a:gd name="T6" fmla="*/ 22 w 23"/>
                  <a:gd name="T7" fmla="*/ 11 h 17"/>
                  <a:gd name="T8" fmla="*/ 0 w 23"/>
                  <a:gd name="T9" fmla="*/ 0 h 17"/>
                  <a:gd name="T10" fmla="*/ 0 w 23"/>
                  <a:gd name="T11" fmla="*/ 0 h 17"/>
                  <a:gd name="T12" fmla="*/ 0 w 23"/>
                  <a:gd name="T13" fmla="*/ 0 h 17"/>
                  <a:gd name="T14" fmla="*/ 0 w 23"/>
                  <a:gd name="T15" fmla="*/ 0 h 17"/>
                  <a:gd name="T16" fmla="*/ 0 w 23"/>
                  <a:gd name="T17" fmla="*/ 0 h 17"/>
                  <a:gd name="T18" fmla="*/ 0 w 23"/>
                  <a:gd name="T19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17">
                    <a:moveTo>
                      <a:pt x="0" y="6"/>
                    </a:moveTo>
                    <a:lnTo>
                      <a:pt x="0" y="6"/>
                    </a:lnTo>
                    <a:lnTo>
                      <a:pt x="20" y="16"/>
                    </a:lnTo>
                    <a:lnTo>
                      <a:pt x="22" y="1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0" name="Freeform 292"/>
              <p:cNvSpPr>
                <a:spLocks/>
              </p:cNvSpPr>
              <p:nvPr/>
            </p:nvSpPr>
            <p:spPr bwMode="ltGray">
              <a:xfrm>
                <a:off x="1606" y="2466"/>
                <a:ext cx="61" cy="17"/>
              </a:xfrm>
              <a:custGeom>
                <a:avLst/>
                <a:gdLst>
                  <a:gd name="T0" fmla="*/ 11 w 61"/>
                  <a:gd name="T1" fmla="*/ 0 h 17"/>
                  <a:gd name="T2" fmla="*/ 11 w 61"/>
                  <a:gd name="T3" fmla="*/ 16 h 17"/>
                  <a:gd name="T4" fmla="*/ 60 w 61"/>
                  <a:gd name="T5" fmla="*/ 16 h 17"/>
                  <a:gd name="T6" fmla="*/ 60 w 61"/>
                  <a:gd name="T7" fmla="*/ 0 h 17"/>
                  <a:gd name="T8" fmla="*/ 11 w 61"/>
                  <a:gd name="T9" fmla="*/ 0 h 17"/>
                  <a:gd name="T10" fmla="*/ 10 w 61"/>
                  <a:gd name="T11" fmla="*/ 16 h 17"/>
                  <a:gd name="T12" fmla="*/ 11 w 61"/>
                  <a:gd name="T13" fmla="*/ 0 h 17"/>
                  <a:gd name="T14" fmla="*/ 0 w 61"/>
                  <a:gd name="T15" fmla="*/ 0 h 17"/>
                  <a:gd name="T16" fmla="*/ 11 w 61"/>
                  <a:gd name="T17" fmla="*/ 16 h 17"/>
                  <a:gd name="T18" fmla="*/ 11 w 61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" h="17">
                    <a:moveTo>
                      <a:pt x="11" y="0"/>
                    </a:moveTo>
                    <a:lnTo>
                      <a:pt x="11" y="16"/>
                    </a:lnTo>
                    <a:lnTo>
                      <a:pt x="60" y="16"/>
                    </a:lnTo>
                    <a:lnTo>
                      <a:pt x="60" y="0"/>
                    </a:lnTo>
                    <a:lnTo>
                      <a:pt x="11" y="0"/>
                    </a:lnTo>
                    <a:lnTo>
                      <a:pt x="10" y="16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11" y="16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1" name="Freeform 293"/>
              <p:cNvSpPr>
                <a:spLocks/>
              </p:cNvSpPr>
              <p:nvPr/>
            </p:nvSpPr>
            <p:spPr bwMode="ltGray">
              <a:xfrm>
                <a:off x="1290" y="2467"/>
                <a:ext cx="76" cy="17"/>
              </a:xfrm>
              <a:custGeom>
                <a:avLst/>
                <a:gdLst>
                  <a:gd name="T0" fmla="*/ 0 w 76"/>
                  <a:gd name="T1" fmla="*/ 0 h 17"/>
                  <a:gd name="T2" fmla="*/ 8 w 76"/>
                  <a:gd name="T3" fmla="*/ 16 h 17"/>
                  <a:gd name="T4" fmla="*/ 75 w 76"/>
                  <a:gd name="T5" fmla="*/ 16 h 17"/>
                  <a:gd name="T6" fmla="*/ 64 w 76"/>
                  <a:gd name="T7" fmla="*/ 0 h 17"/>
                  <a:gd name="T8" fmla="*/ 0 w 7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7">
                    <a:moveTo>
                      <a:pt x="0" y="0"/>
                    </a:moveTo>
                    <a:lnTo>
                      <a:pt x="8" y="16"/>
                    </a:lnTo>
                    <a:lnTo>
                      <a:pt x="75" y="16"/>
                    </a:lnTo>
                    <a:lnTo>
                      <a:pt x="6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2" name="Freeform 294"/>
              <p:cNvSpPr>
                <a:spLocks/>
              </p:cNvSpPr>
              <p:nvPr/>
            </p:nvSpPr>
            <p:spPr bwMode="ltGray">
              <a:xfrm>
                <a:off x="1290" y="2466"/>
                <a:ext cx="22" cy="17"/>
              </a:xfrm>
              <a:custGeom>
                <a:avLst/>
                <a:gdLst>
                  <a:gd name="T0" fmla="*/ 18 w 22"/>
                  <a:gd name="T1" fmla="*/ 11 h 17"/>
                  <a:gd name="T2" fmla="*/ 21 w 22"/>
                  <a:gd name="T3" fmla="*/ 11 h 17"/>
                  <a:gd name="T4" fmla="*/ 2 w 22"/>
                  <a:gd name="T5" fmla="*/ 0 h 17"/>
                  <a:gd name="T6" fmla="*/ 0 w 22"/>
                  <a:gd name="T7" fmla="*/ 6 h 17"/>
                  <a:gd name="T8" fmla="*/ 18 w 22"/>
                  <a:gd name="T9" fmla="*/ 16 h 17"/>
                  <a:gd name="T10" fmla="*/ 18 w 22"/>
                  <a:gd name="T11" fmla="*/ 16 h 17"/>
                  <a:gd name="T12" fmla="*/ 18 w 22"/>
                  <a:gd name="T13" fmla="*/ 16 h 17"/>
                  <a:gd name="T14" fmla="*/ 18 w 22"/>
                  <a:gd name="T15" fmla="*/ 16 h 17"/>
                  <a:gd name="T16" fmla="*/ 18 w 22"/>
                  <a:gd name="T17" fmla="*/ 16 h 17"/>
                  <a:gd name="T18" fmla="*/ 18 w 22"/>
                  <a:gd name="T1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18" y="11"/>
                    </a:moveTo>
                    <a:lnTo>
                      <a:pt x="21" y="11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8" y="11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3" name="Freeform 295"/>
              <p:cNvSpPr>
                <a:spLocks/>
              </p:cNvSpPr>
              <p:nvPr/>
            </p:nvSpPr>
            <p:spPr bwMode="ltGray">
              <a:xfrm>
                <a:off x="1299" y="2471"/>
                <a:ext cx="74" cy="17"/>
              </a:xfrm>
              <a:custGeom>
                <a:avLst/>
                <a:gdLst>
                  <a:gd name="T0" fmla="*/ 65 w 74"/>
                  <a:gd name="T1" fmla="*/ 16 h 17"/>
                  <a:gd name="T2" fmla="*/ 66 w 74"/>
                  <a:gd name="T3" fmla="*/ 0 h 17"/>
                  <a:gd name="T4" fmla="*/ 0 w 74"/>
                  <a:gd name="T5" fmla="*/ 0 h 17"/>
                  <a:gd name="T6" fmla="*/ 0 w 74"/>
                  <a:gd name="T7" fmla="*/ 16 h 17"/>
                  <a:gd name="T8" fmla="*/ 66 w 74"/>
                  <a:gd name="T9" fmla="*/ 16 h 17"/>
                  <a:gd name="T10" fmla="*/ 67 w 74"/>
                  <a:gd name="T11" fmla="*/ 0 h 17"/>
                  <a:gd name="T12" fmla="*/ 66 w 74"/>
                  <a:gd name="T13" fmla="*/ 16 h 17"/>
                  <a:gd name="T14" fmla="*/ 73 w 74"/>
                  <a:gd name="T15" fmla="*/ 16 h 17"/>
                  <a:gd name="T16" fmla="*/ 66 w 74"/>
                  <a:gd name="T17" fmla="*/ 0 h 17"/>
                  <a:gd name="T18" fmla="*/ 65 w 74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17">
                    <a:moveTo>
                      <a:pt x="65" y="16"/>
                    </a:moveTo>
                    <a:lnTo>
                      <a:pt x="6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66" y="16"/>
                    </a:lnTo>
                    <a:lnTo>
                      <a:pt x="67" y="0"/>
                    </a:lnTo>
                    <a:lnTo>
                      <a:pt x="66" y="16"/>
                    </a:lnTo>
                    <a:lnTo>
                      <a:pt x="73" y="16"/>
                    </a:lnTo>
                    <a:lnTo>
                      <a:pt x="66" y="0"/>
                    </a:lnTo>
                    <a:lnTo>
                      <a:pt x="65" y="1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4" name="Freeform 296"/>
              <p:cNvSpPr>
                <a:spLocks/>
              </p:cNvSpPr>
              <p:nvPr/>
            </p:nvSpPr>
            <p:spPr bwMode="ltGray">
              <a:xfrm>
                <a:off x="1354" y="2466"/>
                <a:ext cx="21" cy="17"/>
              </a:xfrm>
              <a:custGeom>
                <a:avLst/>
                <a:gdLst>
                  <a:gd name="T0" fmla="*/ 2 w 21"/>
                  <a:gd name="T1" fmla="*/ 6 h 17"/>
                  <a:gd name="T2" fmla="*/ 0 w 21"/>
                  <a:gd name="T3" fmla="*/ 6 h 17"/>
                  <a:gd name="T4" fmla="*/ 16 w 21"/>
                  <a:gd name="T5" fmla="*/ 16 h 17"/>
                  <a:gd name="T6" fmla="*/ 20 w 21"/>
                  <a:gd name="T7" fmla="*/ 11 h 17"/>
                  <a:gd name="T8" fmla="*/ 4 w 21"/>
                  <a:gd name="T9" fmla="*/ 0 h 17"/>
                  <a:gd name="T10" fmla="*/ 2 w 21"/>
                  <a:gd name="T11" fmla="*/ 0 h 17"/>
                  <a:gd name="T12" fmla="*/ 2 w 21"/>
                  <a:gd name="T13" fmla="*/ 0 h 17"/>
                  <a:gd name="T14" fmla="*/ 2 w 21"/>
                  <a:gd name="T15" fmla="*/ 0 h 17"/>
                  <a:gd name="T16" fmla="*/ 2 w 21"/>
                  <a:gd name="T17" fmla="*/ 0 h 17"/>
                  <a:gd name="T18" fmla="*/ 2 w 21"/>
                  <a:gd name="T19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2" y="6"/>
                    </a:moveTo>
                    <a:lnTo>
                      <a:pt x="0" y="6"/>
                    </a:lnTo>
                    <a:lnTo>
                      <a:pt x="16" y="16"/>
                    </a:lnTo>
                    <a:lnTo>
                      <a:pt x="20" y="11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5" name="Freeform 297"/>
              <p:cNvSpPr>
                <a:spLocks/>
              </p:cNvSpPr>
              <p:nvPr/>
            </p:nvSpPr>
            <p:spPr bwMode="ltGray">
              <a:xfrm>
                <a:off x="1283" y="2466"/>
                <a:ext cx="73" cy="17"/>
              </a:xfrm>
              <a:custGeom>
                <a:avLst/>
                <a:gdLst>
                  <a:gd name="T0" fmla="*/ 8 w 73"/>
                  <a:gd name="T1" fmla="*/ 0 h 17"/>
                  <a:gd name="T2" fmla="*/ 7 w 73"/>
                  <a:gd name="T3" fmla="*/ 16 h 17"/>
                  <a:gd name="T4" fmla="*/ 72 w 73"/>
                  <a:gd name="T5" fmla="*/ 16 h 17"/>
                  <a:gd name="T6" fmla="*/ 72 w 73"/>
                  <a:gd name="T7" fmla="*/ 0 h 17"/>
                  <a:gd name="T8" fmla="*/ 7 w 73"/>
                  <a:gd name="T9" fmla="*/ 0 h 17"/>
                  <a:gd name="T10" fmla="*/ 7 w 73"/>
                  <a:gd name="T11" fmla="*/ 16 h 17"/>
                  <a:gd name="T12" fmla="*/ 7 w 73"/>
                  <a:gd name="T13" fmla="*/ 0 h 17"/>
                  <a:gd name="T14" fmla="*/ 0 w 73"/>
                  <a:gd name="T15" fmla="*/ 0 h 17"/>
                  <a:gd name="T16" fmla="*/ 7 w 73"/>
                  <a:gd name="T17" fmla="*/ 16 h 17"/>
                  <a:gd name="T18" fmla="*/ 8 w 73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3" h="17">
                    <a:moveTo>
                      <a:pt x="8" y="0"/>
                    </a:moveTo>
                    <a:lnTo>
                      <a:pt x="7" y="16"/>
                    </a:lnTo>
                    <a:lnTo>
                      <a:pt x="72" y="16"/>
                    </a:lnTo>
                    <a:lnTo>
                      <a:pt x="72" y="0"/>
                    </a:lnTo>
                    <a:lnTo>
                      <a:pt x="7" y="0"/>
                    </a:lnTo>
                    <a:lnTo>
                      <a:pt x="7" y="16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7" y="16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6" name="Freeform 298"/>
              <p:cNvSpPr>
                <a:spLocks/>
              </p:cNvSpPr>
              <p:nvPr/>
            </p:nvSpPr>
            <p:spPr bwMode="ltGray">
              <a:xfrm>
                <a:off x="1379" y="2480"/>
                <a:ext cx="22" cy="28"/>
              </a:xfrm>
              <a:custGeom>
                <a:avLst/>
                <a:gdLst>
                  <a:gd name="T0" fmla="*/ 10 w 22"/>
                  <a:gd name="T1" fmla="*/ 0 h 28"/>
                  <a:gd name="T2" fmla="*/ 0 w 22"/>
                  <a:gd name="T3" fmla="*/ 0 h 28"/>
                  <a:gd name="T4" fmla="*/ 0 w 22"/>
                  <a:gd name="T5" fmla="*/ 27 h 28"/>
                  <a:gd name="T6" fmla="*/ 21 w 22"/>
                  <a:gd name="T7" fmla="*/ 27 h 28"/>
                  <a:gd name="T8" fmla="*/ 21 w 22"/>
                  <a:gd name="T9" fmla="*/ 0 h 28"/>
                  <a:gd name="T10" fmla="*/ 10 w 22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28">
                    <a:moveTo>
                      <a:pt x="10" y="0"/>
                    </a:moveTo>
                    <a:lnTo>
                      <a:pt x="0" y="0"/>
                    </a:lnTo>
                    <a:lnTo>
                      <a:pt x="0" y="27"/>
                    </a:lnTo>
                    <a:lnTo>
                      <a:pt x="21" y="27"/>
                    </a:lnTo>
                    <a:lnTo>
                      <a:pt x="21" y="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7" name="Freeform 299"/>
              <p:cNvSpPr>
                <a:spLocks/>
              </p:cNvSpPr>
              <p:nvPr/>
            </p:nvSpPr>
            <p:spPr bwMode="ltGray">
              <a:xfrm>
                <a:off x="1175" y="2455"/>
                <a:ext cx="110" cy="53"/>
              </a:xfrm>
              <a:custGeom>
                <a:avLst/>
                <a:gdLst>
                  <a:gd name="T0" fmla="*/ 102 w 110"/>
                  <a:gd name="T1" fmla="*/ 52 h 53"/>
                  <a:gd name="T2" fmla="*/ 0 w 110"/>
                  <a:gd name="T3" fmla="*/ 0 h 53"/>
                  <a:gd name="T4" fmla="*/ 6 w 110"/>
                  <a:gd name="T5" fmla="*/ 0 h 53"/>
                  <a:gd name="T6" fmla="*/ 109 w 110"/>
                  <a:gd name="T7" fmla="*/ 52 h 53"/>
                  <a:gd name="T8" fmla="*/ 102 w 110"/>
                  <a:gd name="T9" fmla="*/ 5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3">
                    <a:moveTo>
                      <a:pt x="102" y="52"/>
                    </a:moveTo>
                    <a:lnTo>
                      <a:pt x="0" y="0"/>
                    </a:lnTo>
                    <a:lnTo>
                      <a:pt x="6" y="0"/>
                    </a:lnTo>
                    <a:lnTo>
                      <a:pt x="109" y="52"/>
                    </a:lnTo>
                    <a:lnTo>
                      <a:pt x="102" y="52"/>
                    </a:lnTo>
                  </a:path>
                </a:pathLst>
              </a:custGeom>
              <a:solidFill>
                <a:srgbClr val="E5E5E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8" name="Freeform 300"/>
              <p:cNvSpPr>
                <a:spLocks/>
              </p:cNvSpPr>
              <p:nvPr/>
            </p:nvSpPr>
            <p:spPr bwMode="ltGray">
              <a:xfrm>
                <a:off x="1172" y="2454"/>
                <a:ext cx="107" cy="55"/>
              </a:xfrm>
              <a:custGeom>
                <a:avLst/>
                <a:gdLst>
                  <a:gd name="T0" fmla="*/ 3 w 107"/>
                  <a:gd name="T1" fmla="*/ 0 h 55"/>
                  <a:gd name="T2" fmla="*/ 2 w 107"/>
                  <a:gd name="T3" fmla="*/ 1 h 55"/>
                  <a:gd name="T4" fmla="*/ 104 w 107"/>
                  <a:gd name="T5" fmla="*/ 54 h 55"/>
                  <a:gd name="T6" fmla="*/ 106 w 107"/>
                  <a:gd name="T7" fmla="*/ 53 h 55"/>
                  <a:gd name="T8" fmla="*/ 5 w 107"/>
                  <a:gd name="T9" fmla="*/ 0 h 55"/>
                  <a:gd name="T10" fmla="*/ 3 w 107"/>
                  <a:gd name="T11" fmla="*/ 1 h 55"/>
                  <a:gd name="T12" fmla="*/ 3 w 107"/>
                  <a:gd name="T13" fmla="*/ 0 h 55"/>
                  <a:gd name="T14" fmla="*/ 0 w 107"/>
                  <a:gd name="T15" fmla="*/ 0 h 55"/>
                  <a:gd name="T16" fmla="*/ 2 w 107"/>
                  <a:gd name="T17" fmla="*/ 1 h 55"/>
                  <a:gd name="T18" fmla="*/ 3 w 107"/>
                  <a:gd name="T1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" h="55">
                    <a:moveTo>
                      <a:pt x="3" y="0"/>
                    </a:moveTo>
                    <a:lnTo>
                      <a:pt x="2" y="1"/>
                    </a:lnTo>
                    <a:lnTo>
                      <a:pt x="104" y="54"/>
                    </a:lnTo>
                    <a:lnTo>
                      <a:pt x="106" y="53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9" name="Freeform 301"/>
              <p:cNvSpPr>
                <a:spLocks/>
              </p:cNvSpPr>
              <p:nvPr/>
            </p:nvSpPr>
            <p:spPr bwMode="ltGray">
              <a:xfrm>
                <a:off x="1175" y="2454"/>
                <a:ext cx="22" cy="17"/>
              </a:xfrm>
              <a:custGeom>
                <a:avLst/>
                <a:gdLst>
                  <a:gd name="T0" fmla="*/ 21 w 22"/>
                  <a:gd name="T1" fmla="*/ 0 h 17"/>
                  <a:gd name="T2" fmla="*/ 17 w 22"/>
                  <a:gd name="T3" fmla="*/ 0 h 17"/>
                  <a:gd name="T4" fmla="*/ 0 w 22"/>
                  <a:gd name="T5" fmla="*/ 0 h 17"/>
                  <a:gd name="T6" fmla="*/ 0 w 22"/>
                  <a:gd name="T7" fmla="*/ 16 h 17"/>
                  <a:gd name="T8" fmla="*/ 17 w 22"/>
                  <a:gd name="T9" fmla="*/ 16 h 17"/>
                  <a:gd name="T10" fmla="*/ 14 w 22"/>
                  <a:gd name="T11" fmla="*/ 16 h 17"/>
                  <a:gd name="T12" fmla="*/ 21 w 22"/>
                  <a:gd name="T13" fmla="*/ 0 h 17"/>
                  <a:gd name="T14" fmla="*/ 17 w 22"/>
                  <a:gd name="T15" fmla="*/ 0 h 17"/>
                  <a:gd name="T16" fmla="*/ 17 w 22"/>
                  <a:gd name="T17" fmla="*/ 0 h 17"/>
                  <a:gd name="T18" fmla="*/ 21 w 22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21" y="0"/>
                    </a:moveTo>
                    <a:lnTo>
                      <a:pt x="17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" y="16"/>
                    </a:lnTo>
                    <a:lnTo>
                      <a:pt x="14" y="16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21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80" name="Freeform 302"/>
              <p:cNvSpPr>
                <a:spLocks/>
              </p:cNvSpPr>
              <p:nvPr/>
            </p:nvSpPr>
            <p:spPr bwMode="ltGray">
              <a:xfrm>
                <a:off x="1181" y="2454"/>
                <a:ext cx="108" cy="56"/>
              </a:xfrm>
              <a:custGeom>
                <a:avLst/>
                <a:gdLst>
                  <a:gd name="T0" fmla="*/ 103 w 108"/>
                  <a:gd name="T1" fmla="*/ 55 h 56"/>
                  <a:gd name="T2" fmla="*/ 104 w 108"/>
                  <a:gd name="T3" fmla="*/ 53 h 56"/>
                  <a:gd name="T4" fmla="*/ 2 w 108"/>
                  <a:gd name="T5" fmla="*/ 0 h 56"/>
                  <a:gd name="T6" fmla="*/ 0 w 108"/>
                  <a:gd name="T7" fmla="*/ 1 h 56"/>
                  <a:gd name="T8" fmla="*/ 101 w 108"/>
                  <a:gd name="T9" fmla="*/ 54 h 56"/>
                  <a:gd name="T10" fmla="*/ 103 w 108"/>
                  <a:gd name="T11" fmla="*/ 53 h 56"/>
                  <a:gd name="T12" fmla="*/ 103 w 108"/>
                  <a:gd name="T13" fmla="*/ 55 h 56"/>
                  <a:gd name="T14" fmla="*/ 107 w 108"/>
                  <a:gd name="T15" fmla="*/ 55 h 56"/>
                  <a:gd name="T16" fmla="*/ 104 w 108"/>
                  <a:gd name="T17" fmla="*/ 53 h 56"/>
                  <a:gd name="T18" fmla="*/ 103 w 108"/>
                  <a:gd name="T19" fmla="*/ 5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8" h="56">
                    <a:moveTo>
                      <a:pt x="103" y="55"/>
                    </a:moveTo>
                    <a:lnTo>
                      <a:pt x="104" y="53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101" y="54"/>
                    </a:lnTo>
                    <a:lnTo>
                      <a:pt x="103" y="53"/>
                    </a:lnTo>
                    <a:lnTo>
                      <a:pt x="103" y="55"/>
                    </a:lnTo>
                    <a:lnTo>
                      <a:pt x="107" y="55"/>
                    </a:lnTo>
                    <a:lnTo>
                      <a:pt x="104" y="53"/>
                    </a:lnTo>
                    <a:lnTo>
                      <a:pt x="103" y="55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81" name="Freeform 303"/>
              <p:cNvSpPr>
                <a:spLocks/>
              </p:cNvSpPr>
              <p:nvPr/>
            </p:nvSpPr>
            <p:spPr bwMode="ltGray">
              <a:xfrm>
                <a:off x="1276" y="2507"/>
                <a:ext cx="22" cy="17"/>
              </a:xfrm>
              <a:custGeom>
                <a:avLst/>
                <a:gdLst>
                  <a:gd name="T0" fmla="*/ 0 w 22"/>
                  <a:gd name="T1" fmla="*/ 8 h 17"/>
                  <a:gd name="T2" fmla="*/ 3 w 22"/>
                  <a:gd name="T3" fmla="*/ 16 h 17"/>
                  <a:gd name="T4" fmla="*/ 21 w 22"/>
                  <a:gd name="T5" fmla="*/ 16 h 17"/>
                  <a:gd name="T6" fmla="*/ 21 w 22"/>
                  <a:gd name="T7" fmla="*/ 0 h 17"/>
                  <a:gd name="T8" fmla="*/ 3 w 22"/>
                  <a:gd name="T9" fmla="*/ 0 h 17"/>
                  <a:gd name="T10" fmla="*/ 3 w 22"/>
                  <a:gd name="T11" fmla="*/ 0 h 17"/>
                  <a:gd name="T12" fmla="*/ 0 w 22"/>
                  <a:gd name="T13" fmla="*/ 8 h 17"/>
                  <a:gd name="T14" fmla="*/ 0 w 22"/>
                  <a:gd name="T15" fmla="*/ 16 h 17"/>
                  <a:gd name="T16" fmla="*/ 3 w 22"/>
                  <a:gd name="T17" fmla="*/ 16 h 17"/>
                  <a:gd name="T18" fmla="*/ 0 w 22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0" y="8"/>
                    </a:moveTo>
                    <a:lnTo>
                      <a:pt x="3" y="16"/>
                    </a:lnTo>
                    <a:lnTo>
                      <a:pt x="21" y="16"/>
                    </a:lnTo>
                    <a:lnTo>
                      <a:pt x="21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3" y="16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82" name="Freeform 304"/>
              <p:cNvSpPr>
                <a:spLocks/>
              </p:cNvSpPr>
              <p:nvPr/>
            </p:nvSpPr>
            <p:spPr bwMode="ltGray">
              <a:xfrm>
                <a:off x="1169" y="2455"/>
                <a:ext cx="27" cy="17"/>
              </a:xfrm>
              <a:custGeom>
                <a:avLst/>
                <a:gdLst>
                  <a:gd name="T0" fmla="*/ 15 w 27"/>
                  <a:gd name="T1" fmla="*/ 16 h 17"/>
                  <a:gd name="T2" fmla="*/ 0 w 27"/>
                  <a:gd name="T3" fmla="*/ 2 h 17"/>
                  <a:gd name="T4" fmla="*/ 6 w 27"/>
                  <a:gd name="T5" fmla="*/ 0 h 17"/>
                  <a:gd name="T6" fmla="*/ 26 w 27"/>
                  <a:gd name="T7" fmla="*/ 16 h 17"/>
                  <a:gd name="T8" fmla="*/ 15 w 27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7">
                    <a:moveTo>
                      <a:pt x="15" y="16"/>
                    </a:moveTo>
                    <a:lnTo>
                      <a:pt x="0" y="2"/>
                    </a:lnTo>
                    <a:lnTo>
                      <a:pt x="6" y="0"/>
                    </a:lnTo>
                    <a:lnTo>
                      <a:pt x="26" y="16"/>
                    </a:lnTo>
                    <a:lnTo>
                      <a:pt x="15" y="16"/>
                    </a:lnTo>
                  </a:path>
                </a:pathLst>
              </a:custGeom>
              <a:solidFill>
                <a:srgbClr val="AAAAA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83" name="Freeform 305"/>
              <p:cNvSpPr>
                <a:spLocks/>
              </p:cNvSpPr>
              <p:nvPr/>
            </p:nvSpPr>
            <p:spPr bwMode="ltGray">
              <a:xfrm>
                <a:off x="1164" y="2456"/>
                <a:ext cx="23" cy="17"/>
              </a:xfrm>
              <a:custGeom>
                <a:avLst/>
                <a:gdLst>
                  <a:gd name="T0" fmla="*/ 5 w 23"/>
                  <a:gd name="T1" fmla="*/ 0 h 17"/>
                  <a:gd name="T2" fmla="*/ 3 w 23"/>
                  <a:gd name="T3" fmla="*/ 2 h 17"/>
                  <a:gd name="T4" fmla="*/ 19 w 23"/>
                  <a:gd name="T5" fmla="*/ 16 h 17"/>
                  <a:gd name="T6" fmla="*/ 22 w 23"/>
                  <a:gd name="T7" fmla="*/ 13 h 17"/>
                  <a:gd name="T8" fmla="*/ 6 w 23"/>
                  <a:gd name="T9" fmla="*/ 1 h 17"/>
                  <a:gd name="T10" fmla="*/ 5 w 23"/>
                  <a:gd name="T11" fmla="*/ 2 h 17"/>
                  <a:gd name="T12" fmla="*/ 5 w 23"/>
                  <a:gd name="T13" fmla="*/ 0 h 17"/>
                  <a:gd name="T14" fmla="*/ 0 w 23"/>
                  <a:gd name="T15" fmla="*/ 0 h 17"/>
                  <a:gd name="T16" fmla="*/ 3 w 23"/>
                  <a:gd name="T17" fmla="*/ 2 h 17"/>
                  <a:gd name="T18" fmla="*/ 5 w 23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17">
                    <a:moveTo>
                      <a:pt x="5" y="0"/>
                    </a:moveTo>
                    <a:lnTo>
                      <a:pt x="3" y="2"/>
                    </a:lnTo>
                    <a:lnTo>
                      <a:pt x="19" y="16"/>
                    </a:lnTo>
                    <a:lnTo>
                      <a:pt x="22" y="13"/>
                    </a:lnTo>
                    <a:lnTo>
                      <a:pt x="6" y="1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84" name="Freeform 306"/>
              <p:cNvSpPr>
                <a:spLocks/>
              </p:cNvSpPr>
              <p:nvPr/>
            </p:nvSpPr>
            <p:spPr bwMode="ltGray">
              <a:xfrm>
                <a:off x="1169" y="2454"/>
                <a:ext cx="21" cy="17"/>
              </a:xfrm>
              <a:custGeom>
                <a:avLst/>
                <a:gdLst>
                  <a:gd name="T0" fmla="*/ 20 w 21"/>
                  <a:gd name="T1" fmla="*/ 4 h 17"/>
                  <a:gd name="T2" fmla="*/ 16 w 21"/>
                  <a:gd name="T3" fmla="*/ 0 h 17"/>
                  <a:gd name="T4" fmla="*/ 0 w 21"/>
                  <a:gd name="T5" fmla="*/ 8 h 17"/>
                  <a:gd name="T6" fmla="*/ 0 w 21"/>
                  <a:gd name="T7" fmla="*/ 16 h 17"/>
                  <a:gd name="T8" fmla="*/ 20 w 21"/>
                  <a:gd name="T9" fmla="*/ 8 h 17"/>
                  <a:gd name="T10" fmla="*/ 13 w 21"/>
                  <a:gd name="T11" fmla="*/ 8 h 17"/>
                  <a:gd name="T12" fmla="*/ 20 w 21"/>
                  <a:gd name="T13" fmla="*/ 4 h 17"/>
                  <a:gd name="T14" fmla="*/ 20 w 21"/>
                  <a:gd name="T15" fmla="*/ 0 h 17"/>
                  <a:gd name="T16" fmla="*/ 16 w 21"/>
                  <a:gd name="T17" fmla="*/ 0 h 17"/>
                  <a:gd name="T18" fmla="*/ 20 w 21"/>
                  <a:gd name="T19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20" y="4"/>
                    </a:moveTo>
                    <a:lnTo>
                      <a:pt x="16" y="0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20" y="8"/>
                    </a:lnTo>
                    <a:lnTo>
                      <a:pt x="13" y="8"/>
                    </a:lnTo>
                    <a:lnTo>
                      <a:pt x="20" y="4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20" y="4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85" name="Freeform 307"/>
              <p:cNvSpPr>
                <a:spLocks/>
              </p:cNvSpPr>
              <p:nvPr/>
            </p:nvSpPr>
            <p:spPr bwMode="ltGray">
              <a:xfrm>
                <a:off x="1174" y="2455"/>
                <a:ext cx="27" cy="17"/>
              </a:xfrm>
              <a:custGeom>
                <a:avLst/>
                <a:gdLst>
                  <a:gd name="T0" fmla="*/ 20 w 27"/>
                  <a:gd name="T1" fmla="*/ 16 h 17"/>
                  <a:gd name="T2" fmla="*/ 22 w 27"/>
                  <a:gd name="T3" fmla="*/ 13 h 17"/>
                  <a:gd name="T4" fmla="*/ 2 w 27"/>
                  <a:gd name="T5" fmla="*/ 0 h 17"/>
                  <a:gd name="T6" fmla="*/ 0 w 27"/>
                  <a:gd name="T7" fmla="*/ 1 h 17"/>
                  <a:gd name="T8" fmla="*/ 20 w 27"/>
                  <a:gd name="T9" fmla="*/ 16 h 17"/>
                  <a:gd name="T10" fmla="*/ 20 w 27"/>
                  <a:gd name="T11" fmla="*/ 13 h 17"/>
                  <a:gd name="T12" fmla="*/ 20 w 27"/>
                  <a:gd name="T13" fmla="*/ 16 h 17"/>
                  <a:gd name="T14" fmla="*/ 26 w 27"/>
                  <a:gd name="T15" fmla="*/ 16 h 17"/>
                  <a:gd name="T16" fmla="*/ 22 w 27"/>
                  <a:gd name="T17" fmla="*/ 13 h 17"/>
                  <a:gd name="T18" fmla="*/ 20 w 27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" h="17">
                    <a:moveTo>
                      <a:pt x="20" y="16"/>
                    </a:moveTo>
                    <a:lnTo>
                      <a:pt x="22" y="13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20" y="16"/>
                    </a:lnTo>
                    <a:lnTo>
                      <a:pt x="20" y="13"/>
                    </a:lnTo>
                    <a:lnTo>
                      <a:pt x="20" y="16"/>
                    </a:lnTo>
                    <a:lnTo>
                      <a:pt x="26" y="16"/>
                    </a:lnTo>
                    <a:lnTo>
                      <a:pt x="22" y="13"/>
                    </a:lnTo>
                    <a:lnTo>
                      <a:pt x="20" y="16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86" name="Freeform 308"/>
              <p:cNvSpPr>
                <a:spLocks/>
              </p:cNvSpPr>
              <p:nvPr/>
            </p:nvSpPr>
            <p:spPr bwMode="ltGray">
              <a:xfrm>
                <a:off x="1183" y="2465"/>
                <a:ext cx="21" cy="17"/>
              </a:xfrm>
              <a:custGeom>
                <a:avLst/>
                <a:gdLst>
                  <a:gd name="T0" fmla="*/ 0 w 21"/>
                  <a:gd name="T1" fmla="*/ 16 h 17"/>
                  <a:gd name="T2" fmla="*/ 2 w 21"/>
                  <a:gd name="T3" fmla="*/ 16 h 17"/>
                  <a:gd name="T4" fmla="*/ 20 w 21"/>
                  <a:gd name="T5" fmla="*/ 16 h 17"/>
                  <a:gd name="T6" fmla="*/ 20 w 21"/>
                  <a:gd name="T7" fmla="*/ 0 h 17"/>
                  <a:gd name="T8" fmla="*/ 2 w 21"/>
                  <a:gd name="T9" fmla="*/ 0 h 17"/>
                  <a:gd name="T10" fmla="*/ 4 w 21"/>
                  <a:gd name="T11" fmla="*/ 0 h 17"/>
                  <a:gd name="T12" fmla="*/ 0 w 21"/>
                  <a:gd name="T13" fmla="*/ 16 h 17"/>
                  <a:gd name="T14" fmla="*/ 2 w 21"/>
                  <a:gd name="T15" fmla="*/ 16 h 17"/>
                  <a:gd name="T16" fmla="*/ 2 w 21"/>
                  <a:gd name="T17" fmla="*/ 16 h 17"/>
                  <a:gd name="T18" fmla="*/ 0 w 21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0" y="16"/>
                    </a:moveTo>
                    <a:lnTo>
                      <a:pt x="2" y="16"/>
                    </a:lnTo>
                    <a:lnTo>
                      <a:pt x="20" y="16"/>
                    </a:lnTo>
                    <a:lnTo>
                      <a:pt x="2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0" y="1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87" name="Freeform 309"/>
              <p:cNvSpPr>
                <a:spLocks/>
              </p:cNvSpPr>
              <p:nvPr/>
            </p:nvSpPr>
            <p:spPr bwMode="ltGray">
              <a:xfrm>
                <a:off x="1206" y="2476"/>
                <a:ext cx="21" cy="17"/>
              </a:xfrm>
              <a:custGeom>
                <a:avLst/>
                <a:gdLst>
                  <a:gd name="T0" fmla="*/ 20 w 21"/>
                  <a:gd name="T1" fmla="*/ 0 h 17"/>
                  <a:gd name="T2" fmla="*/ 13 w 21"/>
                  <a:gd name="T3" fmla="*/ 16 h 17"/>
                  <a:gd name="T4" fmla="*/ 0 w 21"/>
                  <a:gd name="T5" fmla="*/ 0 h 17"/>
                  <a:gd name="T6" fmla="*/ 13 w 21"/>
                  <a:gd name="T7" fmla="*/ 0 h 17"/>
                  <a:gd name="T8" fmla="*/ 20 w 21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7">
                    <a:moveTo>
                      <a:pt x="20" y="0"/>
                    </a:moveTo>
                    <a:lnTo>
                      <a:pt x="13" y="16"/>
                    </a:lnTo>
                    <a:lnTo>
                      <a:pt x="0" y="0"/>
                    </a:lnTo>
                    <a:lnTo>
                      <a:pt x="13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C1C1C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88" name="Freeform 310"/>
              <p:cNvSpPr>
                <a:spLocks/>
              </p:cNvSpPr>
              <p:nvPr/>
            </p:nvSpPr>
            <p:spPr bwMode="ltGray">
              <a:xfrm>
                <a:off x="1210" y="2476"/>
                <a:ext cx="22" cy="17"/>
              </a:xfrm>
              <a:custGeom>
                <a:avLst/>
                <a:gdLst>
                  <a:gd name="T0" fmla="*/ 0 w 22"/>
                  <a:gd name="T1" fmla="*/ 10 h 17"/>
                  <a:gd name="T2" fmla="*/ 8 w 22"/>
                  <a:gd name="T3" fmla="*/ 10 h 17"/>
                  <a:gd name="T4" fmla="*/ 21 w 22"/>
                  <a:gd name="T5" fmla="*/ 2 h 17"/>
                  <a:gd name="T6" fmla="*/ 8 w 22"/>
                  <a:gd name="T7" fmla="*/ 0 h 17"/>
                  <a:gd name="T8" fmla="*/ 0 w 22"/>
                  <a:gd name="T9" fmla="*/ 8 h 17"/>
                  <a:gd name="T10" fmla="*/ 8 w 22"/>
                  <a:gd name="T11" fmla="*/ 8 h 17"/>
                  <a:gd name="T12" fmla="*/ 0 w 22"/>
                  <a:gd name="T13" fmla="*/ 10 h 17"/>
                  <a:gd name="T14" fmla="*/ 8 w 22"/>
                  <a:gd name="T15" fmla="*/ 16 h 17"/>
                  <a:gd name="T16" fmla="*/ 8 w 22"/>
                  <a:gd name="T17" fmla="*/ 10 h 17"/>
                  <a:gd name="T18" fmla="*/ 0 w 22"/>
                  <a:gd name="T19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0" y="10"/>
                    </a:moveTo>
                    <a:lnTo>
                      <a:pt x="8" y="10"/>
                    </a:lnTo>
                    <a:lnTo>
                      <a:pt x="21" y="2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8"/>
                    </a:lnTo>
                    <a:lnTo>
                      <a:pt x="0" y="10"/>
                    </a:lnTo>
                    <a:lnTo>
                      <a:pt x="8" y="16"/>
                    </a:lnTo>
                    <a:lnTo>
                      <a:pt x="8" y="10"/>
                    </a:lnTo>
                    <a:lnTo>
                      <a:pt x="0" y="1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89" name="Freeform 311"/>
              <p:cNvSpPr>
                <a:spLocks/>
              </p:cNvSpPr>
              <p:nvPr/>
            </p:nvSpPr>
            <p:spPr bwMode="ltGray">
              <a:xfrm>
                <a:off x="1201" y="2476"/>
                <a:ext cx="22" cy="17"/>
              </a:xfrm>
              <a:custGeom>
                <a:avLst/>
                <a:gdLst>
                  <a:gd name="T0" fmla="*/ 9 w 22"/>
                  <a:gd name="T1" fmla="*/ 0 h 17"/>
                  <a:gd name="T2" fmla="*/ 7 w 22"/>
                  <a:gd name="T3" fmla="*/ 3 h 17"/>
                  <a:gd name="T4" fmla="*/ 16 w 22"/>
                  <a:gd name="T5" fmla="*/ 16 h 17"/>
                  <a:gd name="T6" fmla="*/ 21 w 22"/>
                  <a:gd name="T7" fmla="*/ 12 h 17"/>
                  <a:gd name="T8" fmla="*/ 9 w 22"/>
                  <a:gd name="T9" fmla="*/ 0 h 17"/>
                  <a:gd name="T10" fmla="*/ 9 w 22"/>
                  <a:gd name="T11" fmla="*/ 6 h 17"/>
                  <a:gd name="T12" fmla="*/ 9 w 22"/>
                  <a:gd name="T13" fmla="*/ 0 h 17"/>
                  <a:gd name="T14" fmla="*/ 0 w 22"/>
                  <a:gd name="T15" fmla="*/ 0 h 17"/>
                  <a:gd name="T16" fmla="*/ 7 w 22"/>
                  <a:gd name="T17" fmla="*/ 3 h 17"/>
                  <a:gd name="T18" fmla="*/ 9 w 22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9" y="0"/>
                    </a:moveTo>
                    <a:lnTo>
                      <a:pt x="7" y="3"/>
                    </a:lnTo>
                    <a:lnTo>
                      <a:pt x="16" y="16"/>
                    </a:lnTo>
                    <a:lnTo>
                      <a:pt x="21" y="12"/>
                    </a:lnTo>
                    <a:lnTo>
                      <a:pt x="9" y="0"/>
                    </a:lnTo>
                    <a:lnTo>
                      <a:pt x="9" y="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7" y="3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0" name="Freeform 312"/>
              <p:cNvSpPr>
                <a:spLocks/>
              </p:cNvSpPr>
              <p:nvPr/>
            </p:nvSpPr>
            <p:spPr bwMode="ltGray">
              <a:xfrm>
                <a:off x="1206" y="2476"/>
                <a:ext cx="21" cy="17"/>
              </a:xfrm>
              <a:custGeom>
                <a:avLst/>
                <a:gdLst>
                  <a:gd name="T0" fmla="*/ 20 w 21"/>
                  <a:gd name="T1" fmla="*/ 0 h 17"/>
                  <a:gd name="T2" fmla="*/ 20 w 21"/>
                  <a:gd name="T3" fmla="*/ 0 h 17"/>
                  <a:gd name="T4" fmla="*/ 0 w 21"/>
                  <a:gd name="T5" fmla="*/ 0 h 17"/>
                  <a:gd name="T6" fmla="*/ 0 w 21"/>
                  <a:gd name="T7" fmla="*/ 16 h 17"/>
                  <a:gd name="T8" fmla="*/ 20 w 21"/>
                  <a:gd name="T9" fmla="*/ 16 h 17"/>
                  <a:gd name="T10" fmla="*/ 20 w 21"/>
                  <a:gd name="T11" fmla="*/ 16 h 17"/>
                  <a:gd name="T12" fmla="*/ 20 w 21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7">
                    <a:moveTo>
                      <a:pt x="20" y="0"/>
                    </a:moveTo>
                    <a:lnTo>
                      <a:pt x="20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1" name="Freeform 313"/>
              <p:cNvSpPr>
                <a:spLocks/>
              </p:cNvSpPr>
              <p:nvPr/>
            </p:nvSpPr>
            <p:spPr bwMode="ltGray">
              <a:xfrm>
                <a:off x="1212" y="2476"/>
                <a:ext cx="20" cy="17"/>
              </a:xfrm>
              <a:custGeom>
                <a:avLst/>
                <a:gdLst>
                  <a:gd name="T0" fmla="*/ 19 w 20"/>
                  <a:gd name="T1" fmla="*/ 8 h 17"/>
                  <a:gd name="T2" fmla="*/ 9 w 20"/>
                  <a:gd name="T3" fmla="*/ 0 h 17"/>
                  <a:gd name="T4" fmla="*/ 0 w 20"/>
                  <a:gd name="T5" fmla="*/ 0 h 17"/>
                  <a:gd name="T6" fmla="*/ 0 w 20"/>
                  <a:gd name="T7" fmla="*/ 16 h 17"/>
                  <a:gd name="T8" fmla="*/ 9 w 20"/>
                  <a:gd name="T9" fmla="*/ 16 h 17"/>
                  <a:gd name="T10" fmla="*/ 4 w 20"/>
                  <a:gd name="T11" fmla="*/ 0 h 17"/>
                  <a:gd name="T12" fmla="*/ 19 w 20"/>
                  <a:gd name="T13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7">
                    <a:moveTo>
                      <a:pt x="19" y="8"/>
                    </a:moveTo>
                    <a:lnTo>
                      <a:pt x="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9" y="16"/>
                    </a:lnTo>
                    <a:lnTo>
                      <a:pt x="4" y="0"/>
                    </a:lnTo>
                    <a:lnTo>
                      <a:pt x="19" y="8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2" name="Freeform 314"/>
              <p:cNvSpPr>
                <a:spLocks/>
              </p:cNvSpPr>
              <p:nvPr/>
            </p:nvSpPr>
            <p:spPr bwMode="ltGray">
              <a:xfrm>
                <a:off x="1297" y="2474"/>
                <a:ext cx="21" cy="17"/>
              </a:xfrm>
              <a:custGeom>
                <a:avLst/>
                <a:gdLst>
                  <a:gd name="T0" fmla="*/ 5 w 21"/>
                  <a:gd name="T1" fmla="*/ 0 h 17"/>
                  <a:gd name="T2" fmla="*/ 0 w 21"/>
                  <a:gd name="T3" fmla="*/ 0 h 17"/>
                  <a:gd name="T4" fmla="*/ 12 w 21"/>
                  <a:gd name="T5" fmla="*/ 16 h 17"/>
                  <a:gd name="T6" fmla="*/ 20 w 21"/>
                  <a:gd name="T7" fmla="*/ 16 h 17"/>
                  <a:gd name="T8" fmla="*/ 5 w 21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7">
                    <a:moveTo>
                      <a:pt x="5" y="0"/>
                    </a:moveTo>
                    <a:lnTo>
                      <a:pt x="0" y="0"/>
                    </a:lnTo>
                    <a:lnTo>
                      <a:pt x="12" y="16"/>
                    </a:lnTo>
                    <a:lnTo>
                      <a:pt x="20" y="16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C1C1C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3" name="Freeform 315"/>
              <p:cNvSpPr>
                <a:spLocks/>
              </p:cNvSpPr>
              <p:nvPr/>
            </p:nvSpPr>
            <p:spPr bwMode="ltGray">
              <a:xfrm>
                <a:off x="1295" y="2472"/>
                <a:ext cx="22" cy="17"/>
              </a:xfrm>
              <a:custGeom>
                <a:avLst/>
                <a:gdLst>
                  <a:gd name="T0" fmla="*/ 7 w 22"/>
                  <a:gd name="T1" fmla="*/ 8 h 17"/>
                  <a:gd name="T2" fmla="*/ 7 w 22"/>
                  <a:gd name="T3" fmla="*/ 16 h 17"/>
                  <a:gd name="T4" fmla="*/ 21 w 22"/>
                  <a:gd name="T5" fmla="*/ 16 h 17"/>
                  <a:gd name="T6" fmla="*/ 21 w 22"/>
                  <a:gd name="T7" fmla="*/ 0 h 17"/>
                  <a:gd name="T8" fmla="*/ 7 w 22"/>
                  <a:gd name="T9" fmla="*/ 0 h 17"/>
                  <a:gd name="T10" fmla="*/ 0 w 22"/>
                  <a:gd name="T11" fmla="*/ 16 h 17"/>
                  <a:gd name="T12" fmla="*/ 7 w 22"/>
                  <a:gd name="T13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7">
                    <a:moveTo>
                      <a:pt x="7" y="8"/>
                    </a:moveTo>
                    <a:lnTo>
                      <a:pt x="7" y="16"/>
                    </a:lnTo>
                    <a:lnTo>
                      <a:pt x="21" y="16"/>
                    </a:lnTo>
                    <a:lnTo>
                      <a:pt x="21" y="0"/>
                    </a:lnTo>
                    <a:lnTo>
                      <a:pt x="7" y="0"/>
                    </a:lnTo>
                    <a:lnTo>
                      <a:pt x="0" y="16"/>
                    </a:lnTo>
                    <a:lnTo>
                      <a:pt x="7" y="8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4" name="Freeform 316"/>
              <p:cNvSpPr>
                <a:spLocks/>
              </p:cNvSpPr>
              <p:nvPr/>
            </p:nvSpPr>
            <p:spPr bwMode="ltGray">
              <a:xfrm>
                <a:off x="1295" y="2473"/>
                <a:ext cx="22" cy="17"/>
              </a:xfrm>
              <a:custGeom>
                <a:avLst/>
                <a:gdLst>
                  <a:gd name="T0" fmla="*/ 18 w 22"/>
                  <a:gd name="T1" fmla="*/ 11 h 17"/>
                  <a:gd name="T2" fmla="*/ 21 w 22"/>
                  <a:gd name="T3" fmla="*/ 11 h 17"/>
                  <a:gd name="T4" fmla="*/ 3 w 22"/>
                  <a:gd name="T5" fmla="*/ 0 h 17"/>
                  <a:gd name="T6" fmla="*/ 0 w 22"/>
                  <a:gd name="T7" fmla="*/ 2 h 17"/>
                  <a:gd name="T8" fmla="*/ 15 w 22"/>
                  <a:gd name="T9" fmla="*/ 13 h 17"/>
                  <a:gd name="T10" fmla="*/ 18 w 22"/>
                  <a:gd name="T11" fmla="*/ 16 h 17"/>
                  <a:gd name="T12" fmla="*/ 15 w 22"/>
                  <a:gd name="T13" fmla="*/ 13 h 17"/>
                  <a:gd name="T14" fmla="*/ 18 w 22"/>
                  <a:gd name="T15" fmla="*/ 16 h 17"/>
                  <a:gd name="T16" fmla="*/ 18 w 22"/>
                  <a:gd name="T17" fmla="*/ 16 h 17"/>
                  <a:gd name="T18" fmla="*/ 18 w 22"/>
                  <a:gd name="T1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18" y="11"/>
                    </a:moveTo>
                    <a:lnTo>
                      <a:pt x="21" y="11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15" y="13"/>
                    </a:lnTo>
                    <a:lnTo>
                      <a:pt x="18" y="16"/>
                    </a:lnTo>
                    <a:lnTo>
                      <a:pt x="15" y="13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8" y="11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5" name="Freeform 317"/>
              <p:cNvSpPr>
                <a:spLocks/>
              </p:cNvSpPr>
              <p:nvPr/>
            </p:nvSpPr>
            <p:spPr bwMode="ltGray">
              <a:xfrm>
                <a:off x="1303" y="2478"/>
                <a:ext cx="21" cy="17"/>
              </a:xfrm>
              <a:custGeom>
                <a:avLst/>
                <a:gdLst>
                  <a:gd name="T0" fmla="*/ 6 w 21"/>
                  <a:gd name="T1" fmla="*/ 8 h 17"/>
                  <a:gd name="T2" fmla="*/ 10 w 21"/>
                  <a:gd name="T3" fmla="*/ 0 h 17"/>
                  <a:gd name="T4" fmla="*/ 0 w 21"/>
                  <a:gd name="T5" fmla="*/ 0 h 17"/>
                  <a:gd name="T6" fmla="*/ 0 w 21"/>
                  <a:gd name="T7" fmla="*/ 16 h 17"/>
                  <a:gd name="T8" fmla="*/ 10 w 21"/>
                  <a:gd name="T9" fmla="*/ 16 h 17"/>
                  <a:gd name="T10" fmla="*/ 10 w 21"/>
                  <a:gd name="T11" fmla="*/ 0 h 17"/>
                  <a:gd name="T12" fmla="*/ 10 w 21"/>
                  <a:gd name="T13" fmla="*/ 16 h 17"/>
                  <a:gd name="T14" fmla="*/ 20 w 21"/>
                  <a:gd name="T15" fmla="*/ 16 h 17"/>
                  <a:gd name="T16" fmla="*/ 10 w 21"/>
                  <a:gd name="T17" fmla="*/ 0 h 17"/>
                  <a:gd name="T18" fmla="*/ 6 w 21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6" y="8"/>
                    </a:moveTo>
                    <a:lnTo>
                      <a:pt x="10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0" y="16"/>
                    </a:lnTo>
                    <a:lnTo>
                      <a:pt x="10" y="0"/>
                    </a:lnTo>
                    <a:lnTo>
                      <a:pt x="10" y="16"/>
                    </a:lnTo>
                    <a:lnTo>
                      <a:pt x="20" y="16"/>
                    </a:lnTo>
                    <a:lnTo>
                      <a:pt x="10" y="0"/>
                    </a:lnTo>
                    <a:lnTo>
                      <a:pt x="6" y="8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6" name="Freeform 318"/>
              <p:cNvSpPr>
                <a:spLocks/>
              </p:cNvSpPr>
              <p:nvPr/>
            </p:nvSpPr>
            <p:spPr bwMode="ltGray">
              <a:xfrm>
                <a:off x="1298" y="2472"/>
                <a:ext cx="21" cy="17"/>
              </a:xfrm>
              <a:custGeom>
                <a:avLst/>
                <a:gdLst>
                  <a:gd name="T0" fmla="*/ 2 w 21"/>
                  <a:gd name="T1" fmla="*/ 4 h 17"/>
                  <a:gd name="T2" fmla="*/ 0 w 21"/>
                  <a:gd name="T3" fmla="*/ 4 h 17"/>
                  <a:gd name="T4" fmla="*/ 17 w 21"/>
                  <a:gd name="T5" fmla="*/ 16 h 17"/>
                  <a:gd name="T6" fmla="*/ 20 w 21"/>
                  <a:gd name="T7" fmla="*/ 13 h 17"/>
                  <a:gd name="T8" fmla="*/ 5 w 21"/>
                  <a:gd name="T9" fmla="*/ 2 h 17"/>
                  <a:gd name="T10" fmla="*/ 2 w 21"/>
                  <a:gd name="T11" fmla="*/ 0 h 17"/>
                  <a:gd name="T12" fmla="*/ 2 w 21"/>
                  <a:gd name="T13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7">
                    <a:moveTo>
                      <a:pt x="2" y="4"/>
                    </a:moveTo>
                    <a:lnTo>
                      <a:pt x="0" y="4"/>
                    </a:lnTo>
                    <a:lnTo>
                      <a:pt x="17" y="16"/>
                    </a:lnTo>
                    <a:lnTo>
                      <a:pt x="20" y="13"/>
                    </a:lnTo>
                    <a:lnTo>
                      <a:pt x="5" y="2"/>
                    </a:lnTo>
                    <a:lnTo>
                      <a:pt x="2" y="0"/>
                    </a:lnTo>
                    <a:lnTo>
                      <a:pt x="2" y="4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7" name="Freeform 319"/>
              <p:cNvSpPr>
                <a:spLocks/>
              </p:cNvSpPr>
              <p:nvPr/>
            </p:nvSpPr>
            <p:spPr bwMode="ltGray">
              <a:xfrm>
                <a:off x="1212" y="2476"/>
                <a:ext cx="67" cy="39"/>
              </a:xfrm>
              <a:custGeom>
                <a:avLst/>
                <a:gdLst>
                  <a:gd name="T0" fmla="*/ 2 w 67"/>
                  <a:gd name="T1" fmla="*/ 0 h 39"/>
                  <a:gd name="T2" fmla="*/ 0 w 67"/>
                  <a:gd name="T3" fmla="*/ 4 h 39"/>
                  <a:gd name="T4" fmla="*/ 58 w 67"/>
                  <a:gd name="T5" fmla="*/ 38 h 39"/>
                  <a:gd name="T6" fmla="*/ 66 w 67"/>
                  <a:gd name="T7" fmla="*/ 31 h 39"/>
                  <a:gd name="T8" fmla="*/ 2 w 67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39">
                    <a:moveTo>
                      <a:pt x="2" y="0"/>
                    </a:moveTo>
                    <a:lnTo>
                      <a:pt x="0" y="4"/>
                    </a:lnTo>
                    <a:lnTo>
                      <a:pt x="58" y="38"/>
                    </a:lnTo>
                    <a:lnTo>
                      <a:pt x="66" y="31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AAAAA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8" name="Freeform 320"/>
              <p:cNvSpPr>
                <a:spLocks/>
              </p:cNvSpPr>
              <p:nvPr/>
            </p:nvSpPr>
            <p:spPr bwMode="ltGray">
              <a:xfrm>
                <a:off x="1210" y="2476"/>
                <a:ext cx="22" cy="17"/>
              </a:xfrm>
              <a:custGeom>
                <a:avLst/>
                <a:gdLst>
                  <a:gd name="T0" fmla="*/ 8 w 22"/>
                  <a:gd name="T1" fmla="*/ 12 h 17"/>
                  <a:gd name="T2" fmla="*/ 8 w 22"/>
                  <a:gd name="T3" fmla="*/ 16 h 17"/>
                  <a:gd name="T4" fmla="*/ 21 w 22"/>
                  <a:gd name="T5" fmla="*/ 3 h 17"/>
                  <a:gd name="T6" fmla="*/ 8 w 22"/>
                  <a:gd name="T7" fmla="*/ 0 h 17"/>
                  <a:gd name="T8" fmla="*/ 0 w 22"/>
                  <a:gd name="T9" fmla="*/ 12 h 17"/>
                  <a:gd name="T10" fmla="*/ 0 w 22"/>
                  <a:gd name="T11" fmla="*/ 16 h 17"/>
                  <a:gd name="T12" fmla="*/ 0 w 22"/>
                  <a:gd name="T13" fmla="*/ 16 h 17"/>
                  <a:gd name="T14" fmla="*/ 0 w 22"/>
                  <a:gd name="T15" fmla="*/ 16 h 17"/>
                  <a:gd name="T16" fmla="*/ 0 w 22"/>
                  <a:gd name="T17" fmla="*/ 16 h 17"/>
                  <a:gd name="T18" fmla="*/ 8 w 22"/>
                  <a:gd name="T19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8" y="12"/>
                    </a:moveTo>
                    <a:lnTo>
                      <a:pt x="8" y="16"/>
                    </a:lnTo>
                    <a:lnTo>
                      <a:pt x="21" y="3"/>
                    </a:lnTo>
                    <a:lnTo>
                      <a:pt x="8" y="0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8" y="12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9" name="Freeform 321"/>
              <p:cNvSpPr>
                <a:spLocks/>
              </p:cNvSpPr>
              <p:nvPr/>
            </p:nvSpPr>
            <p:spPr bwMode="ltGray">
              <a:xfrm>
                <a:off x="1210" y="2479"/>
                <a:ext cx="62" cy="37"/>
              </a:xfrm>
              <a:custGeom>
                <a:avLst/>
                <a:gdLst>
                  <a:gd name="T0" fmla="*/ 58 w 62"/>
                  <a:gd name="T1" fmla="*/ 34 h 37"/>
                  <a:gd name="T2" fmla="*/ 61 w 62"/>
                  <a:gd name="T3" fmla="*/ 34 h 37"/>
                  <a:gd name="T4" fmla="*/ 2 w 62"/>
                  <a:gd name="T5" fmla="*/ 0 h 37"/>
                  <a:gd name="T6" fmla="*/ 0 w 62"/>
                  <a:gd name="T7" fmla="*/ 0 h 37"/>
                  <a:gd name="T8" fmla="*/ 58 w 62"/>
                  <a:gd name="T9" fmla="*/ 36 h 37"/>
                  <a:gd name="T10" fmla="*/ 61 w 62"/>
                  <a:gd name="T11" fmla="*/ 35 h 37"/>
                  <a:gd name="T12" fmla="*/ 58 w 62"/>
                  <a:gd name="T13" fmla="*/ 36 h 37"/>
                  <a:gd name="T14" fmla="*/ 61 w 62"/>
                  <a:gd name="T15" fmla="*/ 36 h 37"/>
                  <a:gd name="T16" fmla="*/ 61 w 62"/>
                  <a:gd name="T17" fmla="*/ 35 h 37"/>
                  <a:gd name="T18" fmla="*/ 58 w 62"/>
                  <a:gd name="T19" fmla="*/ 3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37">
                    <a:moveTo>
                      <a:pt x="58" y="34"/>
                    </a:moveTo>
                    <a:lnTo>
                      <a:pt x="61" y="3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58" y="36"/>
                    </a:lnTo>
                    <a:lnTo>
                      <a:pt x="61" y="35"/>
                    </a:lnTo>
                    <a:lnTo>
                      <a:pt x="58" y="36"/>
                    </a:lnTo>
                    <a:lnTo>
                      <a:pt x="61" y="36"/>
                    </a:lnTo>
                    <a:lnTo>
                      <a:pt x="61" y="35"/>
                    </a:lnTo>
                    <a:lnTo>
                      <a:pt x="58" y="34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00" name="Freeform 322"/>
              <p:cNvSpPr>
                <a:spLocks/>
              </p:cNvSpPr>
              <p:nvPr/>
            </p:nvSpPr>
            <p:spPr bwMode="ltGray">
              <a:xfrm>
                <a:off x="1269" y="2507"/>
                <a:ext cx="21" cy="17"/>
              </a:xfrm>
              <a:custGeom>
                <a:avLst/>
                <a:gdLst>
                  <a:gd name="T0" fmla="*/ 15 w 21"/>
                  <a:gd name="T1" fmla="*/ 2 h 17"/>
                  <a:gd name="T2" fmla="*/ 12 w 21"/>
                  <a:gd name="T3" fmla="*/ 0 h 17"/>
                  <a:gd name="T4" fmla="*/ 0 w 21"/>
                  <a:gd name="T5" fmla="*/ 14 h 17"/>
                  <a:gd name="T6" fmla="*/ 5 w 21"/>
                  <a:gd name="T7" fmla="*/ 16 h 17"/>
                  <a:gd name="T8" fmla="*/ 20 w 21"/>
                  <a:gd name="T9" fmla="*/ 2 h 17"/>
                  <a:gd name="T10" fmla="*/ 17 w 21"/>
                  <a:gd name="T11" fmla="*/ 0 h 17"/>
                  <a:gd name="T12" fmla="*/ 20 w 21"/>
                  <a:gd name="T13" fmla="*/ 2 h 17"/>
                  <a:gd name="T14" fmla="*/ 20 w 21"/>
                  <a:gd name="T15" fmla="*/ 0 h 17"/>
                  <a:gd name="T16" fmla="*/ 17 w 21"/>
                  <a:gd name="T17" fmla="*/ 0 h 17"/>
                  <a:gd name="T18" fmla="*/ 15 w 21"/>
                  <a:gd name="T1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15" y="2"/>
                    </a:moveTo>
                    <a:lnTo>
                      <a:pt x="12" y="0"/>
                    </a:lnTo>
                    <a:lnTo>
                      <a:pt x="0" y="14"/>
                    </a:lnTo>
                    <a:lnTo>
                      <a:pt x="5" y="16"/>
                    </a:lnTo>
                    <a:lnTo>
                      <a:pt x="20" y="2"/>
                    </a:lnTo>
                    <a:lnTo>
                      <a:pt x="17" y="0"/>
                    </a:lnTo>
                    <a:lnTo>
                      <a:pt x="20" y="2"/>
                    </a:lnTo>
                    <a:lnTo>
                      <a:pt x="20" y="0"/>
                    </a:lnTo>
                    <a:lnTo>
                      <a:pt x="17" y="0"/>
                    </a:lnTo>
                    <a:lnTo>
                      <a:pt x="15" y="2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01" name="Freeform 323"/>
              <p:cNvSpPr>
                <a:spLocks/>
              </p:cNvSpPr>
              <p:nvPr/>
            </p:nvSpPr>
            <p:spPr bwMode="ltGray">
              <a:xfrm>
                <a:off x="1212" y="2473"/>
                <a:ext cx="67" cy="36"/>
              </a:xfrm>
              <a:custGeom>
                <a:avLst/>
                <a:gdLst>
                  <a:gd name="T0" fmla="*/ 3 w 67"/>
                  <a:gd name="T1" fmla="*/ 3 h 36"/>
                  <a:gd name="T2" fmla="*/ 1 w 67"/>
                  <a:gd name="T3" fmla="*/ 3 h 36"/>
                  <a:gd name="T4" fmla="*/ 64 w 67"/>
                  <a:gd name="T5" fmla="*/ 35 h 36"/>
                  <a:gd name="T6" fmla="*/ 66 w 67"/>
                  <a:gd name="T7" fmla="*/ 34 h 36"/>
                  <a:gd name="T8" fmla="*/ 2 w 67"/>
                  <a:gd name="T9" fmla="*/ 2 h 36"/>
                  <a:gd name="T10" fmla="*/ 0 w 67"/>
                  <a:gd name="T11" fmla="*/ 2 h 36"/>
                  <a:gd name="T12" fmla="*/ 2 w 67"/>
                  <a:gd name="T13" fmla="*/ 2 h 36"/>
                  <a:gd name="T14" fmla="*/ 0 w 67"/>
                  <a:gd name="T15" fmla="*/ 0 h 36"/>
                  <a:gd name="T16" fmla="*/ 0 w 67"/>
                  <a:gd name="T17" fmla="*/ 2 h 36"/>
                  <a:gd name="T18" fmla="*/ 3 w 67"/>
                  <a:gd name="T19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" h="36">
                    <a:moveTo>
                      <a:pt x="3" y="3"/>
                    </a:moveTo>
                    <a:lnTo>
                      <a:pt x="1" y="3"/>
                    </a:lnTo>
                    <a:lnTo>
                      <a:pt x="64" y="35"/>
                    </a:lnTo>
                    <a:lnTo>
                      <a:pt x="66" y="34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3" y="3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33" name="Group 324"/>
            <p:cNvGrpSpPr>
              <a:grpSpLocks/>
            </p:cNvGrpSpPr>
            <p:nvPr/>
          </p:nvGrpSpPr>
          <p:grpSpPr bwMode="auto">
            <a:xfrm>
              <a:off x="1104" y="1517"/>
              <a:ext cx="400" cy="346"/>
              <a:chOff x="1104" y="1517"/>
              <a:chExt cx="400" cy="346"/>
            </a:xfrm>
          </p:grpSpPr>
          <p:sp>
            <p:nvSpPr>
              <p:cNvPr id="35" name="Freeform 325"/>
              <p:cNvSpPr>
                <a:spLocks/>
              </p:cNvSpPr>
              <p:nvPr/>
            </p:nvSpPr>
            <p:spPr bwMode="ltGray">
              <a:xfrm>
                <a:off x="1395" y="1520"/>
                <a:ext cx="109" cy="335"/>
              </a:xfrm>
              <a:custGeom>
                <a:avLst/>
                <a:gdLst>
                  <a:gd name="T0" fmla="*/ 20 w 109"/>
                  <a:gd name="T1" fmla="*/ 0 h 335"/>
                  <a:gd name="T2" fmla="*/ 108 w 109"/>
                  <a:gd name="T3" fmla="*/ 19 h 335"/>
                  <a:gd name="T4" fmla="*/ 108 w 109"/>
                  <a:gd name="T5" fmla="*/ 277 h 335"/>
                  <a:gd name="T6" fmla="*/ 20 w 109"/>
                  <a:gd name="T7" fmla="*/ 334 h 335"/>
                  <a:gd name="T8" fmla="*/ 7 w 109"/>
                  <a:gd name="T9" fmla="*/ 183 h 335"/>
                  <a:gd name="T10" fmla="*/ 0 w 109"/>
                  <a:gd name="T11" fmla="*/ 16 h 335"/>
                  <a:gd name="T12" fmla="*/ 20 w 109"/>
                  <a:gd name="T13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9" h="335">
                    <a:moveTo>
                      <a:pt x="20" y="0"/>
                    </a:moveTo>
                    <a:lnTo>
                      <a:pt x="108" y="19"/>
                    </a:lnTo>
                    <a:lnTo>
                      <a:pt x="108" y="277"/>
                    </a:lnTo>
                    <a:lnTo>
                      <a:pt x="20" y="334"/>
                    </a:lnTo>
                    <a:lnTo>
                      <a:pt x="7" y="183"/>
                    </a:lnTo>
                    <a:lnTo>
                      <a:pt x="0" y="16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" name="Freeform 326"/>
              <p:cNvSpPr>
                <a:spLocks/>
              </p:cNvSpPr>
              <p:nvPr/>
            </p:nvSpPr>
            <p:spPr bwMode="ltGray">
              <a:xfrm>
                <a:off x="1395" y="1520"/>
                <a:ext cx="109" cy="40"/>
              </a:xfrm>
              <a:custGeom>
                <a:avLst/>
                <a:gdLst>
                  <a:gd name="T0" fmla="*/ 0 w 109"/>
                  <a:gd name="T1" fmla="*/ 0 h 40"/>
                  <a:gd name="T2" fmla="*/ 108 w 109"/>
                  <a:gd name="T3" fmla="*/ 0 h 40"/>
                  <a:gd name="T4" fmla="*/ 108 w 109"/>
                  <a:gd name="T5" fmla="*/ 39 h 40"/>
                  <a:gd name="T6" fmla="*/ 0 w 109"/>
                  <a:gd name="T7" fmla="*/ 39 h 40"/>
                  <a:gd name="T8" fmla="*/ 0 w 109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40">
                    <a:moveTo>
                      <a:pt x="0" y="0"/>
                    </a:moveTo>
                    <a:lnTo>
                      <a:pt x="108" y="0"/>
                    </a:lnTo>
                    <a:lnTo>
                      <a:pt x="108" y="39"/>
                    </a:lnTo>
                    <a:lnTo>
                      <a:pt x="0" y="3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ECE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" name="Freeform 327"/>
              <p:cNvSpPr>
                <a:spLocks/>
              </p:cNvSpPr>
              <p:nvPr/>
            </p:nvSpPr>
            <p:spPr bwMode="ltGray">
              <a:xfrm>
                <a:off x="1395" y="1559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" name="Freeform 328"/>
              <p:cNvSpPr>
                <a:spLocks/>
              </p:cNvSpPr>
              <p:nvPr/>
            </p:nvSpPr>
            <p:spPr bwMode="ltGray">
              <a:xfrm>
                <a:off x="1395" y="1567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8C8C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" name="Freeform 329"/>
              <p:cNvSpPr>
                <a:spLocks/>
              </p:cNvSpPr>
              <p:nvPr/>
            </p:nvSpPr>
            <p:spPr bwMode="ltGray">
              <a:xfrm>
                <a:off x="1395" y="1575"/>
                <a:ext cx="109" cy="18"/>
              </a:xfrm>
              <a:custGeom>
                <a:avLst/>
                <a:gdLst>
                  <a:gd name="T0" fmla="*/ 0 w 109"/>
                  <a:gd name="T1" fmla="*/ 0 h 18"/>
                  <a:gd name="T2" fmla="*/ 108 w 109"/>
                  <a:gd name="T3" fmla="*/ 0 h 18"/>
                  <a:gd name="T4" fmla="*/ 108 w 109"/>
                  <a:gd name="T5" fmla="*/ 17 h 18"/>
                  <a:gd name="T6" fmla="*/ 0 w 109"/>
                  <a:gd name="T7" fmla="*/ 17 h 18"/>
                  <a:gd name="T8" fmla="*/ 0 w 109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8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7"/>
                    </a:lnTo>
                    <a:lnTo>
                      <a:pt x="0" y="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4C4C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0" name="Freeform 330"/>
              <p:cNvSpPr>
                <a:spLocks/>
              </p:cNvSpPr>
              <p:nvPr/>
            </p:nvSpPr>
            <p:spPr bwMode="ltGray">
              <a:xfrm>
                <a:off x="1395" y="1583"/>
                <a:ext cx="109" cy="18"/>
              </a:xfrm>
              <a:custGeom>
                <a:avLst/>
                <a:gdLst>
                  <a:gd name="T0" fmla="*/ 0 w 109"/>
                  <a:gd name="T1" fmla="*/ 0 h 18"/>
                  <a:gd name="T2" fmla="*/ 108 w 109"/>
                  <a:gd name="T3" fmla="*/ 0 h 18"/>
                  <a:gd name="T4" fmla="*/ 108 w 109"/>
                  <a:gd name="T5" fmla="*/ 17 h 18"/>
                  <a:gd name="T6" fmla="*/ 0 w 109"/>
                  <a:gd name="T7" fmla="*/ 17 h 18"/>
                  <a:gd name="T8" fmla="*/ 0 w 109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8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7"/>
                    </a:lnTo>
                    <a:lnTo>
                      <a:pt x="0" y="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" name="Freeform 331"/>
              <p:cNvSpPr>
                <a:spLocks/>
              </p:cNvSpPr>
              <p:nvPr/>
            </p:nvSpPr>
            <p:spPr bwMode="ltGray">
              <a:xfrm>
                <a:off x="1395" y="1592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CBCB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2" name="Freeform 332"/>
              <p:cNvSpPr>
                <a:spLocks/>
              </p:cNvSpPr>
              <p:nvPr/>
            </p:nvSpPr>
            <p:spPr bwMode="ltGray">
              <a:xfrm>
                <a:off x="1395" y="1600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8B8B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3" name="Freeform 333"/>
              <p:cNvSpPr>
                <a:spLocks/>
              </p:cNvSpPr>
              <p:nvPr/>
            </p:nvSpPr>
            <p:spPr bwMode="ltGray">
              <a:xfrm>
                <a:off x="1395" y="1608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4B4B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4" name="Freeform 334"/>
              <p:cNvSpPr>
                <a:spLocks/>
              </p:cNvSpPr>
              <p:nvPr/>
            </p:nvSpPr>
            <p:spPr bwMode="ltGray">
              <a:xfrm>
                <a:off x="1395" y="1615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0B0B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" name="Freeform 335"/>
              <p:cNvSpPr>
                <a:spLocks/>
              </p:cNvSpPr>
              <p:nvPr/>
            </p:nvSpPr>
            <p:spPr bwMode="ltGray">
              <a:xfrm>
                <a:off x="1395" y="1623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CACA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" name="Freeform 336"/>
              <p:cNvSpPr>
                <a:spLocks/>
              </p:cNvSpPr>
              <p:nvPr/>
            </p:nvSpPr>
            <p:spPr bwMode="ltGray">
              <a:xfrm>
                <a:off x="1395" y="1631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8A8A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" name="Freeform 337"/>
              <p:cNvSpPr>
                <a:spLocks/>
              </p:cNvSpPr>
              <p:nvPr/>
            </p:nvSpPr>
            <p:spPr bwMode="ltGray">
              <a:xfrm>
                <a:off x="1395" y="1639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4A4A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8" name="Freeform 338"/>
              <p:cNvSpPr>
                <a:spLocks/>
              </p:cNvSpPr>
              <p:nvPr/>
            </p:nvSpPr>
            <p:spPr bwMode="ltGray">
              <a:xfrm>
                <a:off x="1395" y="1647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0A0A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" name="Freeform 339"/>
              <p:cNvSpPr>
                <a:spLocks/>
              </p:cNvSpPr>
              <p:nvPr/>
            </p:nvSpPr>
            <p:spPr bwMode="ltGray">
              <a:xfrm>
                <a:off x="1395" y="1655"/>
                <a:ext cx="109" cy="18"/>
              </a:xfrm>
              <a:custGeom>
                <a:avLst/>
                <a:gdLst>
                  <a:gd name="T0" fmla="*/ 0 w 109"/>
                  <a:gd name="T1" fmla="*/ 0 h 18"/>
                  <a:gd name="T2" fmla="*/ 108 w 109"/>
                  <a:gd name="T3" fmla="*/ 0 h 18"/>
                  <a:gd name="T4" fmla="*/ 108 w 109"/>
                  <a:gd name="T5" fmla="*/ 17 h 18"/>
                  <a:gd name="T6" fmla="*/ 0 w 109"/>
                  <a:gd name="T7" fmla="*/ 17 h 18"/>
                  <a:gd name="T8" fmla="*/ 0 w 109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8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7"/>
                    </a:lnTo>
                    <a:lnTo>
                      <a:pt x="0" y="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C9C9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0" name="Freeform 340"/>
              <p:cNvSpPr>
                <a:spLocks/>
              </p:cNvSpPr>
              <p:nvPr/>
            </p:nvSpPr>
            <p:spPr bwMode="ltGray">
              <a:xfrm>
                <a:off x="1395" y="1663"/>
                <a:ext cx="109" cy="18"/>
              </a:xfrm>
              <a:custGeom>
                <a:avLst/>
                <a:gdLst>
                  <a:gd name="T0" fmla="*/ 0 w 109"/>
                  <a:gd name="T1" fmla="*/ 0 h 18"/>
                  <a:gd name="T2" fmla="*/ 108 w 109"/>
                  <a:gd name="T3" fmla="*/ 0 h 18"/>
                  <a:gd name="T4" fmla="*/ 108 w 109"/>
                  <a:gd name="T5" fmla="*/ 17 h 18"/>
                  <a:gd name="T6" fmla="*/ 0 w 109"/>
                  <a:gd name="T7" fmla="*/ 17 h 18"/>
                  <a:gd name="T8" fmla="*/ 0 w 109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8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7"/>
                    </a:lnTo>
                    <a:lnTo>
                      <a:pt x="0" y="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8989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" name="Freeform 341"/>
              <p:cNvSpPr>
                <a:spLocks/>
              </p:cNvSpPr>
              <p:nvPr/>
            </p:nvSpPr>
            <p:spPr bwMode="ltGray">
              <a:xfrm>
                <a:off x="1395" y="1672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4949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2" name="Freeform 342"/>
              <p:cNvSpPr>
                <a:spLocks/>
              </p:cNvSpPr>
              <p:nvPr/>
            </p:nvSpPr>
            <p:spPr bwMode="ltGray">
              <a:xfrm>
                <a:off x="1395" y="1680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0909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3" name="Freeform 343"/>
              <p:cNvSpPr>
                <a:spLocks/>
              </p:cNvSpPr>
              <p:nvPr/>
            </p:nvSpPr>
            <p:spPr bwMode="ltGray">
              <a:xfrm>
                <a:off x="1395" y="1688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C8C8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4" name="Freeform 344"/>
              <p:cNvSpPr>
                <a:spLocks/>
              </p:cNvSpPr>
              <p:nvPr/>
            </p:nvSpPr>
            <p:spPr bwMode="ltGray">
              <a:xfrm>
                <a:off x="1395" y="1696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8888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5" name="Freeform 345"/>
              <p:cNvSpPr>
                <a:spLocks/>
              </p:cNvSpPr>
              <p:nvPr/>
            </p:nvSpPr>
            <p:spPr bwMode="ltGray">
              <a:xfrm>
                <a:off x="1395" y="1703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484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" name="Freeform 346"/>
              <p:cNvSpPr>
                <a:spLocks/>
              </p:cNvSpPr>
              <p:nvPr/>
            </p:nvSpPr>
            <p:spPr bwMode="ltGray">
              <a:xfrm>
                <a:off x="1395" y="1710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7" name="Freeform 347"/>
              <p:cNvSpPr>
                <a:spLocks/>
              </p:cNvSpPr>
              <p:nvPr/>
            </p:nvSpPr>
            <p:spPr bwMode="ltGray">
              <a:xfrm>
                <a:off x="1395" y="1718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7C7C7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8" name="Freeform 348"/>
              <p:cNvSpPr>
                <a:spLocks/>
              </p:cNvSpPr>
              <p:nvPr/>
            </p:nvSpPr>
            <p:spPr bwMode="ltGray">
              <a:xfrm>
                <a:off x="1395" y="1726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78787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9" name="Freeform 349"/>
              <p:cNvSpPr>
                <a:spLocks/>
              </p:cNvSpPr>
              <p:nvPr/>
            </p:nvSpPr>
            <p:spPr bwMode="ltGray">
              <a:xfrm>
                <a:off x="1395" y="1734"/>
                <a:ext cx="109" cy="18"/>
              </a:xfrm>
              <a:custGeom>
                <a:avLst/>
                <a:gdLst>
                  <a:gd name="T0" fmla="*/ 0 w 109"/>
                  <a:gd name="T1" fmla="*/ 0 h 18"/>
                  <a:gd name="T2" fmla="*/ 108 w 109"/>
                  <a:gd name="T3" fmla="*/ 0 h 18"/>
                  <a:gd name="T4" fmla="*/ 108 w 109"/>
                  <a:gd name="T5" fmla="*/ 17 h 18"/>
                  <a:gd name="T6" fmla="*/ 0 w 109"/>
                  <a:gd name="T7" fmla="*/ 17 h 18"/>
                  <a:gd name="T8" fmla="*/ 0 w 109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8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7"/>
                    </a:lnTo>
                    <a:lnTo>
                      <a:pt x="0" y="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74747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0" name="Freeform 350"/>
              <p:cNvSpPr>
                <a:spLocks/>
              </p:cNvSpPr>
              <p:nvPr/>
            </p:nvSpPr>
            <p:spPr bwMode="ltGray">
              <a:xfrm>
                <a:off x="1395" y="1742"/>
                <a:ext cx="109" cy="18"/>
              </a:xfrm>
              <a:custGeom>
                <a:avLst/>
                <a:gdLst>
                  <a:gd name="T0" fmla="*/ 0 w 109"/>
                  <a:gd name="T1" fmla="*/ 0 h 18"/>
                  <a:gd name="T2" fmla="*/ 108 w 109"/>
                  <a:gd name="T3" fmla="*/ 0 h 18"/>
                  <a:gd name="T4" fmla="*/ 108 w 109"/>
                  <a:gd name="T5" fmla="*/ 17 h 18"/>
                  <a:gd name="T6" fmla="*/ 0 w 109"/>
                  <a:gd name="T7" fmla="*/ 17 h 18"/>
                  <a:gd name="T8" fmla="*/ 0 w 109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8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7"/>
                    </a:lnTo>
                    <a:lnTo>
                      <a:pt x="0" y="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70707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" name="Freeform 351"/>
              <p:cNvSpPr>
                <a:spLocks/>
              </p:cNvSpPr>
              <p:nvPr/>
            </p:nvSpPr>
            <p:spPr bwMode="ltGray">
              <a:xfrm>
                <a:off x="1395" y="1751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C6C6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2" name="Freeform 352"/>
              <p:cNvSpPr>
                <a:spLocks/>
              </p:cNvSpPr>
              <p:nvPr/>
            </p:nvSpPr>
            <p:spPr bwMode="ltGray">
              <a:xfrm>
                <a:off x="1395" y="1759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8686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3" name="Freeform 353"/>
              <p:cNvSpPr>
                <a:spLocks/>
              </p:cNvSpPr>
              <p:nvPr/>
            </p:nvSpPr>
            <p:spPr bwMode="ltGray">
              <a:xfrm>
                <a:off x="1395" y="1767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4646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4" name="Freeform 354"/>
              <p:cNvSpPr>
                <a:spLocks/>
              </p:cNvSpPr>
              <p:nvPr/>
            </p:nvSpPr>
            <p:spPr bwMode="ltGray">
              <a:xfrm>
                <a:off x="1395" y="1775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0606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5" name="Freeform 355"/>
              <p:cNvSpPr>
                <a:spLocks/>
              </p:cNvSpPr>
              <p:nvPr/>
            </p:nvSpPr>
            <p:spPr bwMode="ltGray">
              <a:xfrm>
                <a:off x="1395" y="1783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C5C5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6" name="Freeform 356"/>
              <p:cNvSpPr>
                <a:spLocks/>
              </p:cNvSpPr>
              <p:nvPr/>
            </p:nvSpPr>
            <p:spPr bwMode="ltGray">
              <a:xfrm>
                <a:off x="1395" y="1791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858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7" name="Freeform 357"/>
              <p:cNvSpPr>
                <a:spLocks/>
              </p:cNvSpPr>
              <p:nvPr/>
            </p:nvSpPr>
            <p:spPr bwMode="ltGray">
              <a:xfrm>
                <a:off x="1395" y="1799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4545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8" name="Freeform 358"/>
              <p:cNvSpPr>
                <a:spLocks/>
              </p:cNvSpPr>
              <p:nvPr/>
            </p:nvSpPr>
            <p:spPr bwMode="ltGray">
              <a:xfrm>
                <a:off x="1395" y="1806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05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" name="Freeform 359"/>
              <p:cNvSpPr>
                <a:spLocks/>
              </p:cNvSpPr>
              <p:nvPr/>
            </p:nvSpPr>
            <p:spPr bwMode="ltGray">
              <a:xfrm>
                <a:off x="1395" y="1814"/>
                <a:ext cx="109" cy="18"/>
              </a:xfrm>
              <a:custGeom>
                <a:avLst/>
                <a:gdLst>
                  <a:gd name="T0" fmla="*/ 0 w 109"/>
                  <a:gd name="T1" fmla="*/ 0 h 18"/>
                  <a:gd name="T2" fmla="*/ 108 w 109"/>
                  <a:gd name="T3" fmla="*/ 0 h 18"/>
                  <a:gd name="T4" fmla="*/ 108 w 109"/>
                  <a:gd name="T5" fmla="*/ 17 h 18"/>
                  <a:gd name="T6" fmla="*/ 0 w 109"/>
                  <a:gd name="T7" fmla="*/ 17 h 18"/>
                  <a:gd name="T8" fmla="*/ 0 w 109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8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7"/>
                    </a:lnTo>
                    <a:lnTo>
                      <a:pt x="0" y="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0" name="Freeform 360"/>
              <p:cNvSpPr>
                <a:spLocks/>
              </p:cNvSpPr>
              <p:nvPr/>
            </p:nvSpPr>
            <p:spPr bwMode="ltGray">
              <a:xfrm>
                <a:off x="1395" y="1822"/>
                <a:ext cx="109" cy="18"/>
              </a:xfrm>
              <a:custGeom>
                <a:avLst/>
                <a:gdLst>
                  <a:gd name="T0" fmla="*/ 0 w 109"/>
                  <a:gd name="T1" fmla="*/ 0 h 18"/>
                  <a:gd name="T2" fmla="*/ 108 w 109"/>
                  <a:gd name="T3" fmla="*/ 0 h 18"/>
                  <a:gd name="T4" fmla="*/ 108 w 109"/>
                  <a:gd name="T5" fmla="*/ 17 h 18"/>
                  <a:gd name="T6" fmla="*/ 0 w 109"/>
                  <a:gd name="T7" fmla="*/ 17 h 18"/>
                  <a:gd name="T8" fmla="*/ 0 w 109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8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7"/>
                    </a:lnTo>
                    <a:lnTo>
                      <a:pt x="0" y="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8484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1" name="Freeform 361"/>
              <p:cNvSpPr>
                <a:spLocks/>
              </p:cNvSpPr>
              <p:nvPr/>
            </p:nvSpPr>
            <p:spPr bwMode="ltGray">
              <a:xfrm>
                <a:off x="1395" y="1831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4444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2" name="Freeform 362"/>
              <p:cNvSpPr>
                <a:spLocks/>
              </p:cNvSpPr>
              <p:nvPr/>
            </p:nvSpPr>
            <p:spPr bwMode="ltGray">
              <a:xfrm>
                <a:off x="1395" y="1838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0404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3" name="Freeform 363"/>
              <p:cNvSpPr>
                <a:spLocks/>
              </p:cNvSpPr>
              <p:nvPr/>
            </p:nvSpPr>
            <p:spPr bwMode="ltGray">
              <a:xfrm>
                <a:off x="1395" y="1846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C3C3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4" name="Freeform 364"/>
              <p:cNvSpPr>
                <a:spLocks/>
              </p:cNvSpPr>
              <p:nvPr/>
            </p:nvSpPr>
            <p:spPr bwMode="ltGray">
              <a:xfrm>
                <a:off x="1395" y="1520"/>
                <a:ext cx="109" cy="335"/>
              </a:xfrm>
              <a:custGeom>
                <a:avLst/>
                <a:gdLst>
                  <a:gd name="T0" fmla="*/ 20 w 109"/>
                  <a:gd name="T1" fmla="*/ 0 h 335"/>
                  <a:gd name="T2" fmla="*/ 108 w 109"/>
                  <a:gd name="T3" fmla="*/ 19 h 335"/>
                  <a:gd name="T4" fmla="*/ 108 w 109"/>
                  <a:gd name="T5" fmla="*/ 277 h 335"/>
                  <a:gd name="T6" fmla="*/ 20 w 109"/>
                  <a:gd name="T7" fmla="*/ 334 h 335"/>
                  <a:gd name="T8" fmla="*/ 7 w 109"/>
                  <a:gd name="T9" fmla="*/ 183 h 335"/>
                  <a:gd name="T10" fmla="*/ 0 w 109"/>
                  <a:gd name="T11" fmla="*/ 16 h 335"/>
                  <a:gd name="T12" fmla="*/ 20 w 109"/>
                  <a:gd name="T13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9" h="335">
                    <a:moveTo>
                      <a:pt x="20" y="0"/>
                    </a:moveTo>
                    <a:lnTo>
                      <a:pt x="108" y="19"/>
                    </a:lnTo>
                    <a:lnTo>
                      <a:pt x="108" y="277"/>
                    </a:lnTo>
                    <a:lnTo>
                      <a:pt x="20" y="334"/>
                    </a:lnTo>
                    <a:lnTo>
                      <a:pt x="7" y="183"/>
                    </a:lnTo>
                    <a:lnTo>
                      <a:pt x="0" y="16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5" name="Freeform 365"/>
              <p:cNvSpPr>
                <a:spLocks/>
              </p:cNvSpPr>
              <p:nvPr/>
            </p:nvSpPr>
            <p:spPr bwMode="ltGray">
              <a:xfrm>
                <a:off x="1395" y="1520"/>
                <a:ext cx="109" cy="40"/>
              </a:xfrm>
              <a:custGeom>
                <a:avLst/>
                <a:gdLst>
                  <a:gd name="T0" fmla="*/ 0 w 109"/>
                  <a:gd name="T1" fmla="*/ 0 h 40"/>
                  <a:gd name="T2" fmla="*/ 108 w 109"/>
                  <a:gd name="T3" fmla="*/ 0 h 40"/>
                  <a:gd name="T4" fmla="*/ 108 w 109"/>
                  <a:gd name="T5" fmla="*/ 39 h 40"/>
                  <a:gd name="T6" fmla="*/ 0 w 109"/>
                  <a:gd name="T7" fmla="*/ 39 h 40"/>
                  <a:gd name="T8" fmla="*/ 0 w 109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40">
                    <a:moveTo>
                      <a:pt x="0" y="0"/>
                    </a:moveTo>
                    <a:lnTo>
                      <a:pt x="108" y="0"/>
                    </a:lnTo>
                    <a:lnTo>
                      <a:pt x="108" y="39"/>
                    </a:lnTo>
                    <a:lnTo>
                      <a:pt x="0" y="3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ECE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6" name="Freeform 366"/>
              <p:cNvSpPr>
                <a:spLocks/>
              </p:cNvSpPr>
              <p:nvPr/>
            </p:nvSpPr>
            <p:spPr bwMode="ltGray">
              <a:xfrm>
                <a:off x="1395" y="1559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" name="Freeform 367"/>
              <p:cNvSpPr>
                <a:spLocks/>
              </p:cNvSpPr>
              <p:nvPr/>
            </p:nvSpPr>
            <p:spPr bwMode="ltGray">
              <a:xfrm>
                <a:off x="1395" y="1567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8C8C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8" name="Freeform 368"/>
              <p:cNvSpPr>
                <a:spLocks/>
              </p:cNvSpPr>
              <p:nvPr/>
            </p:nvSpPr>
            <p:spPr bwMode="ltGray">
              <a:xfrm>
                <a:off x="1395" y="1575"/>
                <a:ext cx="109" cy="18"/>
              </a:xfrm>
              <a:custGeom>
                <a:avLst/>
                <a:gdLst>
                  <a:gd name="T0" fmla="*/ 0 w 109"/>
                  <a:gd name="T1" fmla="*/ 0 h 18"/>
                  <a:gd name="T2" fmla="*/ 108 w 109"/>
                  <a:gd name="T3" fmla="*/ 0 h 18"/>
                  <a:gd name="T4" fmla="*/ 108 w 109"/>
                  <a:gd name="T5" fmla="*/ 17 h 18"/>
                  <a:gd name="T6" fmla="*/ 0 w 109"/>
                  <a:gd name="T7" fmla="*/ 17 h 18"/>
                  <a:gd name="T8" fmla="*/ 0 w 109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8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7"/>
                    </a:lnTo>
                    <a:lnTo>
                      <a:pt x="0" y="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4C4C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9" name="Freeform 369"/>
              <p:cNvSpPr>
                <a:spLocks/>
              </p:cNvSpPr>
              <p:nvPr/>
            </p:nvSpPr>
            <p:spPr bwMode="ltGray">
              <a:xfrm>
                <a:off x="1395" y="1583"/>
                <a:ext cx="109" cy="18"/>
              </a:xfrm>
              <a:custGeom>
                <a:avLst/>
                <a:gdLst>
                  <a:gd name="T0" fmla="*/ 0 w 109"/>
                  <a:gd name="T1" fmla="*/ 0 h 18"/>
                  <a:gd name="T2" fmla="*/ 108 w 109"/>
                  <a:gd name="T3" fmla="*/ 0 h 18"/>
                  <a:gd name="T4" fmla="*/ 108 w 109"/>
                  <a:gd name="T5" fmla="*/ 17 h 18"/>
                  <a:gd name="T6" fmla="*/ 0 w 109"/>
                  <a:gd name="T7" fmla="*/ 17 h 18"/>
                  <a:gd name="T8" fmla="*/ 0 w 109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8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7"/>
                    </a:lnTo>
                    <a:lnTo>
                      <a:pt x="0" y="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0" name="Freeform 370"/>
              <p:cNvSpPr>
                <a:spLocks/>
              </p:cNvSpPr>
              <p:nvPr/>
            </p:nvSpPr>
            <p:spPr bwMode="ltGray">
              <a:xfrm>
                <a:off x="1395" y="1592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CBCB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1" name="Freeform 371"/>
              <p:cNvSpPr>
                <a:spLocks/>
              </p:cNvSpPr>
              <p:nvPr/>
            </p:nvSpPr>
            <p:spPr bwMode="ltGray">
              <a:xfrm>
                <a:off x="1395" y="1600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8B8B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2" name="Freeform 372"/>
              <p:cNvSpPr>
                <a:spLocks/>
              </p:cNvSpPr>
              <p:nvPr/>
            </p:nvSpPr>
            <p:spPr bwMode="ltGray">
              <a:xfrm>
                <a:off x="1395" y="1608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4B4B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3" name="Freeform 373"/>
              <p:cNvSpPr>
                <a:spLocks/>
              </p:cNvSpPr>
              <p:nvPr/>
            </p:nvSpPr>
            <p:spPr bwMode="ltGray">
              <a:xfrm>
                <a:off x="1395" y="1615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0B0B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4" name="Freeform 374"/>
              <p:cNvSpPr>
                <a:spLocks/>
              </p:cNvSpPr>
              <p:nvPr/>
            </p:nvSpPr>
            <p:spPr bwMode="ltGray">
              <a:xfrm>
                <a:off x="1395" y="1623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CACA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5" name="Freeform 375"/>
              <p:cNvSpPr>
                <a:spLocks/>
              </p:cNvSpPr>
              <p:nvPr/>
            </p:nvSpPr>
            <p:spPr bwMode="ltGray">
              <a:xfrm>
                <a:off x="1395" y="1631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8A8A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6" name="Freeform 376"/>
              <p:cNvSpPr>
                <a:spLocks/>
              </p:cNvSpPr>
              <p:nvPr/>
            </p:nvSpPr>
            <p:spPr bwMode="ltGray">
              <a:xfrm>
                <a:off x="1395" y="1639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4A4A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7" name="Freeform 377"/>
              <p:cNvSpPr>
                <a:spLocks/>
              </p:cNvSpPr>
              <p:nvPr/>
            </p:nvSpPr>
            <p:spPr bwMode="ltGray">
              <a:xfrm>
                <a:off x="1395" y="1647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0A0A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8" name="Freeform 378"/>
              <p:cNvSpPr>
                <a:spLocks/>
              </p:cNvSpPr>
              <p:nvPr/>
            </p:nvSpPr>
            <p:spPr bwMode="ltGray">
              <a:xfrm>
                <a:off x="1395" y="1655"/>
                <a:ext cx="109" cy="18"/>
              </a:xfrm>
              <a:custGeom>
                <a:avLst/>
                <a:gdLst>
                  <a:gd name="T0" fmla="*/ 0 w 109"/>
                  <a:gd name="T1" fmla="*/ 0 h 18"/>
                  <a:gd name="T2" fmla="*/ 108 w 109"/>
                  <a:gd name="T3" fmla="*/ 0 h 18"/>
                  <a:gd name="T4" fmla="*/ 108 w 109"/>
                  <a:gd name="T5" fmla="*/ 17 h 18"/>
                  <a:gd name="T6" fmla="*/ 0 w 109"/>
                  <a:gd name="T7" fmla="*/ 17 h 18"/>
                  <a:gd name="T8" fmla="*/ 0 w 109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8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7"/>
                    </a:lnTo>
                    <a:lnTo>
                      <a:pt x="0" y="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C9C9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9" name="Freeform 379"/>
              <p:cNvSpPr>
                <a:spLocks/>
              </p:cNvSpPr>
              <p:nvPr/>
            </p:nvSpPr>
            <p:spPr bwMode="ltGray">
              <a:xfrm>
                <a:off x="1395" y="1663"/>
                <a:ext cx="109" cy="18"/>
              </a:xfrm>
              <a:custGeom>
                <a:avLst/>
                <a:gdLst>
                  <a:gd name="T0" fmla="*/ 0 w 109"/>
                  <a:gd name="T1" fmla="*/ 0 h 18"/>
                  <a:gd name="T2" fmla="*/ 108 w 109"/>
                  <a:gd name="T3" fmla="*/ 0 h 18"/>
                  <a:gd name="T4" fmla="*/ 108 w 109"/>
                  <a:gd name="T5" fmla="*/ 17 h 18"/>
                  <a:gd name="T6" fmla="*/ 0 w 109"/>
                  <a:gd name="T7" fmla="*/ 17 h 18"/>
                  <a:gd name="T8" fmla="*/ 0 w 109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8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7"/>
                    </a:lnTo>
                    <a:lnTo>
                      <a:pt x="0" y="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8989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0" name="Freeform 380"/>
              <p:cNvSpPr>
                <a:spLocks/>
              </p:cNvSpPr>
              <p:nvPr/>
            </p:nvSpPr>
            <p:spPr bwMode="ltGray">
              <a:xfrm>
                <a:off x="1395" y="1672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4949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1" name="Freeform 381"/>
              <p:cNvSpPr>
                <a:spLocks/>
              </p:cNvSpPr>
              <p:nvPr/>
            </p:nvSpPr>
            <p:spPr bwMode="ltGray">
              <a:xfrm>
                <a:off x="1395" y="1680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0909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2" name="Freeform 382"/>
              <p:cNvSpPr>
                <a:spLocks/>
              </p:cNvSpPr>
              <p:nvPr/>
            </p:nvSpPr>
            <p:spPr bwMode="ltGray">
              <a:xfrm>
                <a:off x="1395" y="1688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C8C8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3" name="Freeform 383"/>
              <p:cNvSpPr>
                <a:spLocks/>
              </p:cNvSpPr>
              <p:nvPr/>
            </p:nvSpPr>
            <p:spPr bwMode="ltGray">
              <a:xfrm>
                <a:off x="1395" y="1696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8888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4" name="Freeform 384"/>
              <p:cNvSpPr>
                <a:spLocks/>
              </p:cNvSpPr>
              <p:nvPr/>
            </p:nvSpPr>
            <p:spPr bwMode="ltGray">
              <a:xfrm>
                <a:off x="1395" y="1703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484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5" name="Freeform 385"/>
              <p:cNvSpPr>
                <a:spLocks/>
              </p:cNvSpPr>
              <p:nvPr/>
            </p:nvSpPr>
            <p:spPr bwMode="ltGray">
              <a:xfrm>
                <a:off x="1395" y="1710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6" name="Freeform 386"/>
              <p:cNvSpPr>
                <a:spLocks/>
              </p:cNvSpPr>
              <p:nvPr/>
            </p:nvSpPr>
            <p:spPr bwMode="ltGray">
              <a:xfrm>
                <a:off x="1395" y="1718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7C7C7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7" name="Freeform 387"/>
              <p:cNvSpPr>
                <a:spLocks/>
              </p:cNvSpPr>
              <p:nvPr/>
            </p:nvSpPr>
            <p:spPr bwMode="ltGray">
              <a:xfrm>
                <a:off x="1395" y="1726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78787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8" name="Freeform 388"/>
              <p:cNvSpPr>
                <a:spLocks/>
              </p:cNvSpPr>
              <p:nvPr/>
            </p:nvSpPr>
            <p:spPr bwMode="ltGray">
              <a:xfrm>
                <a:off x="1395" y="1734"/>
                <a:ext cx="109" cy="18"/>
              </a:xfrm>
              <a:custGeom>
                <a:avLst/>
                <a:gdLst>
                  <a:gd name="T0" fmla="*/ 0 w 109"/>
                  <a:gd name="T1" fmla="*/ 0 h 18"/>
                  <a:gd name="T2" fmla="*/ 108 w 109"/>
                  <a:gd name="T3" fmla="*/ 0 h 18"/>
                  <a:gd name="T4" fmla="*/ 108 w 109"/>
                  <a:gd name="T5" fmla="*/ 17 h 18"/>
                  <a:gd name="T6" fmla="*/ 0 w 109"/>
                  <a:gd name="T7" fmla="*/ 17 h 18"/>
                  <a:gd name="T8" fmla="*/ 0 w 109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8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7"/>
                    </a:lnTo>
                    <a:lnTo>
                      <a:pt x="0" y="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74747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9" name="Freeform 389"/>
              <p:cNvSpPr>
                <a:spLocks/>
              </p:cNvSpPr>
              <p:nvPr/>
            </p:nvSpPr>
            <p:spPr bwMode="ltGray">
              <a:xfrm>
                <a:off x="1395" y="1742"/>
                <a:ext cx="109" cy="18"/>
              </a:xfrm>
              <a:custGeom>
                <a:avLst/>
                <a:gdLst>
                  <a:gd name="T0" fmla="*/ 0 w 109"/>
                  <a:gd name="T1" fmla="*/ 0 h 18"/>
                  <a:gd name="T2" fmla="*/ 108 w 109"/>
                  <a:gd name="T3" fmla="*/ 0 h 18"/>
                  <a:gd name="T4" fmla="*/ 108 w 109"/>
                  <a:gd name="T5" fmla="*/ 17 h 18"/>
                  <a:gd name="T6" fmla="*/ 0 w 109"/>
                  <a:gd name="T7" fmla="*/ 17 h 18"/>
                  <a:gd name="T8" fmla="*/ 0 w 109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8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7"/>
                    </a:lnTo>
                    <a:lnTo>
                      <a:pt x="0" y="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70707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0" name="Freeform 390"/>
              <p:cNvSpPr>
                <a:spLocks/>
              </p:cNvSpPr>
              <p:nvPr/>
            </p:nvSpPr>
            <p:spPr bwMode="ltGray">
              <a:xfrm>
                <a:off x="1395" y="1751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C6C6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1" name="Freeform 391"/>
              <p:cNvSpPr>
                <a:spLocks/>
              </p:cNvSpPr>
              <p:nvPr/>
            </p:nvSpPr>
            <p:spPr bwMode="ltGray">
              <a:xfrm>
                <a:off x="1395" y="1759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8686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2" name="Freeform 392"/>
              <p:cNvSpPr>
                <a:spLocks/>
              </p:cNvSpPr>
              <p:nvPr/>
            </p:nvSpPr>
            <p:spPr bwMode="ltGray">
              <a:xfrm>
                <a:off x="1395" y="1767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4646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" name="Freeform 393"/>
              <p:cNvSpPr>
                <a:spLocks/>
              </p:cNvSpPr>
              <p:nvPr/>
            </p:nvSpPr>
            <p:spPr bwMode="ltGray">
              <a:xfrm>
                <a:off x="1395" y="1775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0606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4" name="Freeform 394"/>
              <p:cNvSpPr>
                <a:spLocks/>
              </p:cNvSpPr>
              <p:nvPr/>
            </p:nvSpPr>
            <p:spPr bwMode="ltGray">
              <a:xfrm>
                <a:off x="1395" y="1783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C5C5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5" name="Freeform 395"/>
              <p:cNvSpPr>
                <a:spLocks/>
              </p:cNvSpPr>
              <p:nvPr/>
            </p:nvSpPr>
            <p:spPr bwMode="ltGray">
              <a:xfrm>
                <a:off x="1395" y="1791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858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6" name="Freeform 396"/>
              <p:cNvSpPr>
                <a:spLocks/>
              </p:cNvSpPr>
              <p:nvPr/>
            </p:nvSpPr>
            <p:spPr bwMode="ltGray">
              <a:xfrm>
                <a:off x="1395" y="1799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4545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7" name="Freeform 397"/>
              <p:cNvSpPr>
                <a:spLocks/>
              </p:cNvSpPr>
              <p:nvPr/>
            </p:nvSpPr>
            <p:spPr bwMode="ltGray">
              <a:xfrm>
                <a:off x="1395" y="1806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05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8" name="Freeform 398"/>
              <p:cNvSpPr>
                <a:spLocks/>
              </p:cNvSpPr>
              <p:nvPr/>
            </p:nvSpPr>
            <p:spPr bwMode="ltGray">
              <a:xfrm>
                <a:off x="1395" y="1814"/>
                <a:ext cx="109" cy="18"/>
              </a:xfrm>
              <a:custGeom>
                <a:avLst/>
                <a:gdLst>
                  <a:gd name="T0" fmla="*/ 0 w 109"/>
                  <a:gd name="T1" fmla="*/ 0 h 18"/>
                  <a:gd name="T2" fmla="*/ 108 w 109"/>
                  <a:gd name="T3" fmla="*/ 0 h 18"/>
                  <a:gd name="T4" fmla="*/ 108 w 109"/>
                  <a:gd name="T5" fmla="*/ 17 h 18"/>
                  <a:gd name="T6" fmla="*/ 0 w 109"/>
                  <a:gd name="T7" fmla="*/ 17 h 18"/>
                  <a:gd name="T8" fmla="*/ 0 w 109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8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7"/>
                    </a:lnTo>
                    <a:lnTo>
                      <a:pt x="0" y="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9" name="Freeform 399"/>
              <p:cNvSpPr>
                <a:spLocks/>
              </p:cNvSpPr>
              <p:nvPr/>
            </p:nvSpPr>
            <p:spPr bwMode="ltGray">
              <a:xfrm>
                <a:off x="1395" y="1822"/>
                <a:ext cx="109" cy="18"/>
              </a:xfrm>
              <a:custGeom>
                <a:avLst/>
                <a:gdLst>
                  <a:gd name="T0" fmla="*/ 0 w 109"/>
                  <a:gd name="T1" fmla="*/ 0 h 18"/>
                  <a:gd name="T2" fmla="*/ 108 w 109"/>
                  <a:gd name="T3" fmla="*/ 0 h 18"/>
                  <a:gd name="T4" fmla="*/ 108 w 109"/>
                  <a:gd name="T5" fmla="*/ 17 h 18"/>
                  <a:gd name="T6" fmla="*/ 0 w 109"/>
                  <a:gd name="T7" fmla="*/ 17 h 18"/>
                  <a:gd name="T8" fmla="*/ 0 w 109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8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7"/>
                    </a:lnTo>
                    <a:lnTo>
                      <a:pt x="0" y="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8484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0" name="Freeform 400"/>
              <p:cNvSpPr>
                <a:spLocks/>
              </p:cNvSpPr>
              <p:nvPr/>
            </p:nvSpPr>
            <p:spPr bwMode="ltGray">
              <a:xfrm>
                <a:off x="1395" y="1831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4444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1" name="Freeform 401"/>
              <p:cNvSpPr>
                <a:spLocks/>
              </p:cNvSpPr>
              <p:nvPr/>
            </p:nvSpPr>
            <p:spPr bwMode="ltGray">
              <a:xfrm>
                <a:off x="1395" y="1838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0404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2" name="Freeform 402"/>
              <p:cNvSpPr>
                <a:spLocks/>
              </p:cNvSpPr>
              <p:nvPr/>
            </p:nvSpPr>
            <p:spPr bwMode="ltGray">
              <a:xfrm>
                <a:off x="1395" y="1846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C3C3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3" name="Freeform 403"/>
              <p:cNvSpPr>
                <a:spLocks/>
              </p:cNvSpPr>
              <p:nvPr/>
            </p:nvSpPr>
            <p:spPr bwMode="ltGray">
              <a:xfrm>
                <a:off x="1104" y="1517"/>
                <a:ext cx="315" cy="336"/>
              </a:xfrm>
              <a:custGeom>
                <a:avLst/>
                <a:gdLst>
                  <a:gd name="T0" fmla="*/ 310 w 315"/>
                  <a:gd name="T1" fmla="*/ 335 h 336"/>
                  <a:gd name="T2" fmla="*/ 0 w 315"/>
                  <a:gd name="T3" fmla="*/ 323 h 336"/>
                  <a:gd name="T4" fmla="*/ 0 w 315"/>
                  <a:gd name="T5" fmla="*/ 5 h 336"/>
                  <a:gd name="T6" fmla="*/ 314 w 315"/>
                  <a:gd name="T7" fmla="*/ 0 h 336"/>
                  <a:gd name="T8" fmla="*/ 314 w 315"/>
                  <a:gd name="T9" fmla="*/ 317 h 336"/>
                  <a:gd name="T10" fmla="*/ 310 w 315"/>
                  <a:gd name="T11" fmla="*/ 335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5" h="336">
                    <a:moveTo>
                      <a:pt x="310" y="335"/>
                    </a:moveTo>
                    <a:lnTo>
                      <a:pt x="0" y="323"/>
                    </a:lnTo>
                    <a:lnTo>
                      <a:pt x="0" y="5"/>
                    </a:lnTo>
                    <a:lnTo>
                      <a:pt x="314" y="0"/>
                    </a:lnTo>
                    <a:lnTo>
                      <a:pt x="314" y="317"/>
                    </a:lnTo>
                    <a:lnTo>
                      <a:pt x="310" y="335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" name="Freeform 404"/>
              <p:cNvSpPr>
                <a:spLocks/>
              </p:cNvSpPr>
              <p:nvPr/>
            </p:nvSpPr>
            <p:spPr bwMode="ltGray">
              <a:xfrm>
                <a:off x="1104" y="1517"/>
                <a:ext cx="315" cy="89"/>
              </a:xfrm>
              <a:custGeom>
                <a:avLst/>
                <a:gdLst>
                  <a:gd name="T0" fmla="*/ 0 w 315"/>
                  <a:gd name="T1" fmla="*/ 0 h 89"/>
                  <a:gd name="T2" fmla="*/ 314 w 315"/>
                  <a:gd name="T3" fmla="*/ 0 h 89"/>
                  <a:gd name="T4" fmla="*/ 314 w 315"/>
                  <a:gd name="T5" fmla="*/ 88 h 89"/>
                  <a:gd name="T6" fmla="*/ 0 w 315"/>
                  <a:gd name="T7" fmla="*/ 88 h 89"/>
                  <a:gd name="T8" fmla="*/ 0 w 315"/>
                  <a:gd name="T9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5" h="89">
                    <a:moveTo>
                      <a:pt x="0" y="0"/>
                    </a:moveTo>
                    <a:lnTo>
                      <a:pt x="314" y="0"/>
                    </a:lnTo>
                    <a:lnTo>
                      <a:pt x="314" y="88"/>
                    </a:lnTo>
                    <a:lnTo>
                      <a:pt x="0" y="8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5" name="Freeform 405"/>
              <p:cNvSpPr>
                <a:spLocks/>
              </p:cNvSpPr>
              <p:nvPr/>
            </p:nvSpPr>
            <p:spPr bwMode="ltGray">
              <a:xfrm>
                <a:off x="1104" y="1605"/>
                <a:ext cx="315" cy="248"/>
              </a:xfrm>
              <a:custGeom>
                <a:avLst/>
                <a:gdLst>
                  <a:gd name="T0" fmla="*/ 0 w 315"/>
                  <a:gd name="T1" fmla="*/ 0 h 248"/>
                  <a:gd name="T2" fmla="*/ 314 w 315"/>
                  <a:gd name="T3" fmla="*/ 0 h 248"/>
                  <a:gd name="T4" fmla="*/ 314 w 315"/>
                  <a:gd name="T5" fmla="*/ 247 h 248"/>
                  <a:gd name="T6" fmla="*/ 0 w 315"/>
                  <a:gd name="T7" fmla="*/ 247 h 248"/>
                  <a:gd name="T8" fmla="*/ 0 w 315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5" h="248">
                    <a:moveTo>
                      <a:pt x="0" y="0"/>
                    </a:moveTo>
                    <a:lnTo>
                      <a:pt x="314" y="0"/>
                    </a:lnTo>
                    <a:lnTo>
                      <a:pt x="314" y="247"/>
                    </a:lnTo>
                    <a:lnTo>
                      <a:pt x="0" y="24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6" name="Freeform 406"/>
              <p:cNvSpPr>
                <a:spLocks/>
              </p:cNvSpPr>
              <p:nvPr/>
            </p:nvSpPr>
            <p:spPr bwMode="ltGray">
              <a:xfrm>
                <a:off x="1104" y="1517"/>
                <a:ext cx="315" cy="336"/>
              </a:xfrm>
              <a:custGeom>
                <a:avLst/>
                <a:gdLst>
                  <a:gd name="T0" fmla="*/ 310 w 315"/>
                  <a:gd name="T1" fmla="*/ 335 h 336"/>
                  <a:gd name="T2" fmla="*/ 0 w 315"/>
                  <a:gd name="T3" fmla="*/ 323 h 336"/>
                  <a:gd name="T4" fmla="*/ 0 w 315"/>
                  <a:gd name="T5" fmla="*/ 5 h 336"/>
                  <a:gd name="T6" fmla="*/ 314 w 315"/>
                  <a:gd name="T7" fmla="*/ 0 h 336"/>
                  <a:gd name="T8" fmla="*/ 314 w 315"/>
                  <a:gd name="T9" fmla="*/ 317 h 336"/>
                  <a:gd name="T10" fmla="*/ 310 w 315"/>
                  <a:gd name="T11" fmla="*/ 335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5" h="336">
                    <a:moveTo>
                      <a:pt x="310" y="335"/>
                    </a:moveTo>
                    <a:lnTo>
                      <a:pt x="0" y="323"/>
                    </a:lnTo>
                    <a:lnTo>
                      <a:pt x="0" y="5"/>
                    </a:lnTo>
                    <a:lnTo>
                      <a:pt x="314" y="0"/>
                    </a:lnTo>
                    <a:lnTo>
                      <a:pt x="314" y="317"/>
                    </a:lnTo>
                    <a:lnTo>
                      <a:pt x="310" y="335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7" name="Freeform 407"/>
              <p:cNvSpPr>
                <a:spLocks/>
              </p:cNvSpPr>
              <p:nvPr/>
            </p:nvSpPr>
            <p:spPr bwMode="ltGray">
              <a:xfrm>
                <a:off x="1104" y="1517"/>
                <a:ext cx="315" cy="89"/>
              </a:xfrm>
              <a:custGeom>
                <a:avLst/>
                <a:gdLst>
                  <a:gd name="T0" fmla="*/ 0 w 315"/>
                  <a:gd name="T1" fmla="*/ 0 h 89"/>
                  <a:gd name="T2" fmla="*/ 314 w 315"/>
                  <a:gd name="T3" fmla="*/ 0 h 89"/>
                  <a:gd name="T4" fmla="*/ 314 w 315"/>
                  <a:gd name="T5" fmla="*/ 88 h 89"/>
                  <a:gd name="T6" fmla="*/ 0 w 315"/>
                  <a:gd name="T7" fmla="*/ 88 h 89"/>
                  <a:gd name="T8" fmla="*/ 0 w 315"/>
                  <a:gd name="T9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5" h="89">
                    <a:moveTo>
                      <a:pt x="0" y="0"/>
                    </a:moveTo>
                    <a:lnTo>
                      <a:pt x="314" y="0"/>
                    </a:lnTo>
                    <a:lnTo>
                      <a:pt x="314" y="88"/>
                    </a:lnTo>
                    <a:lnTo>
                      <a:pt x="0" y="8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8" name="Freeform 408"/>
              <p:cNvSpPr>
                <a:spLocks/>
              </p:cNvSpPr>
              <p:nvPr/>
            </p:nvSpPr>
            <p:spPr bwMode="ltGray">
              <a:xfrm>
                <a:off x="1104" y="1605"/>
                <a:ext cx="315" cy="248"/>
              </a:xfrm>
              <a:custGeom>
                <a:avLst/>
                <a:gdLst>
                  <a:gd name="T0" fmla="*/ 0 w 315"/>
                  <a:gd name="T1" fmla="*/ 0 h 248"/>
                  <a:gd name="T2" fmla="*/ 314 w 315"/>
                  <a:gd name="T3" fmla="*/ 0 h 248"/>
                  <a:gd name="T4" fmla="*/ 314 w 315"/>
                  <a:gd name="T5" fmla="*/ 247 h 248"/>
                  <a:gd name="T6" fmla="*/ 0 w 315"/>
                  <a:gd name="T7" fmla="*/ 247 h 248"/>
                  <a:gd name="T8" fmla="*/ 0 w 315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5" h="248">
                    <a:moveTo>
                      <a:pt x="0" y="0"/>
                    </a:moveTo>
                    <a:lnTo>
                      <a:pt x="314" y="0"/>
                    </a:lnTo>
                    <a:lnTo>
                      <a:pt x="314" y="247"/>
                    </a:lnTo>
                    <a:lnTo>
                      <a:pt x="0" y="24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9" name="Line 409"/>
              <p:cNvSpPr>
                <a:spLocks noChangeShapeType="1"/>
              </p:cNvSpPr>
              <p:nvPr/>
            </p:nvSpPr>
            <p:spPr bwMode="ltGray">
              <a:xfrm flipH="1" flipV="1">
                <a:off x="1138" y="1807"/>
                <a:ext cx="231" cy="5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0" name="Line 410"/>
              <p:cNvSpPr>
                <a:spLocks noChangeShapeType="1"/>
              </p:cNvSpPr>
              <p:nvPr/>
            </p:nvSpPr>
            <p:spPr bwMode="ltGray">
              <a:xfrm flipH="1" flipV="1">
                <a:off x="1138" y="1791"/>
                <a:ext cx="229" cy="6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1" name="Line 411"/>
              <p:cNvSpPr>
                <a:spLocks noChangeShapeType="1"/>
              </p:cNvSpPr>
              <p:nvPr/>
            </p:nvSpPr>
            <p:spPr bwMode="ltGray">
              <a:xfrm flipH="1" flipV="1">
                <a:off x="1138" y="1772"/>
                <a:ext cx="229" cy="6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2" name="Line 412"/>
              <p:cNvSpPr>
                <a:spLocks noChangeShapeType="1"/>
              </p:cNvSpPr>
              <p:nvPr/>
            </p:nvSpPr>
            <p:spPr bwMode="ltGray">
              <a:xfrm flipH="1" flipV="1">
                <a:off x="1141" y="1754"/>
                <a:ext cx="228" cy="2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3" name="Line 413"/>
              <p:cNvSpPr>
                <a:spLocks noChangeShapeType="1"/>
              </p:cNvSpPr>
              <p:nvPr/>
            </p:nvSpPr>
            <p:spPr bwMode="ltGray">
              <a:xfrm flipH="1" flipV="1">
                <a:off x="1138" y="1733"/>
                <a:ext cx="231" cy="1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4" name="Line 414"/>
              <p:cNvSpPr>
                <a:spLocks noChangeShapeType="1"/>
              </p:cNvSpPr>
              <p:nvPr/>
            </p:nvSpPr>
            <p:spPr bwMode="ltGray">
              <a:xfrm flipH="1" flipV="1">
                <a:off x="1139" y="1713"/>
                <a:ext cx="230" cy="5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5" name="Line 415"/>
              <p:cNvSpPr>
                <a:spLocks noChangeShapeType="1"/>
              </p:cNvSpPr>
              <p:nvPr/>
            </p:nvSpPr>
            <p:spPr bwMode="ltGray">
              <a:xfrm flipH="1" flipV="1">
                <a:off x="1141" y="1698"/>
                <a:ext cx="228" cy="2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6" name="Line 416"/>
              <p:cNvSpPr>
                <a:spLocks noChangeShapeType="1"/>
              </p:cNvSpPr>
              <p:nvPr/>
            </p:nvSpPr>
            <p:spPr bwMode="ltGray">
              <a:xfrm flipH="1" flipV="1">
                <a:off x="1141" y="1677"/>
                <a:ext cx="228" cy="5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7" name="Line 417"/>
              <p:cNvSpPr>
                <a:spLocks noChangeShapeType="1"/>
              </p:cNvSpPr>
              <p:nvPr/>
            </p:nvSpPr>
            <p:spPr bwMode="ltGray">
              <a:xfrm flipH="1" flipV="1">
                <a:off x="1138" y="1659"/>
                <a:ext cx="231" cy="1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8" name="Line 418"/>
              <p:cNvSpPr>
                <a:spLocks noChangeShapeType="1"/>
              </p:cNvSpPr>
              <p:nvPr/>
            </p:nvSpPr>
            <p:spPr bwMode="ltGray">
              <a:xfrm flipH="1" flipV="1">
                <a:off x="1138" y="1641"/>
                <a:ext cx="229" cy="1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9" name="Line 419"/>
              <p:cNvSpPr>
                <a:spLocks noChangeShapeType="1"/>
              </p:cNvSpPr>
              <p:nvPr/>
            </p:nvSpPr>
            <p:spPr bwMode="ltGray">
              <a:xfrm flipH="1">
                <a:off x="1138" y="1625"/>
                <a:ext cx="236" cy="0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0" name="Freeform 420"/>
              <p:cNvSpPr>
                <a:spLocks/>
              </p:cNvSpPr>
              <p:nvPr/>
            </p:nvSpPr>
            <p:spPr bwMode="ltGray">
              <a:xfrm>
                <a:off x="1132" y="1597"/>
                <a:ext cx="236" cy="19"/>
              </a:xfrm>
              <a:custGeom>
                <a:avLst/>
                <a:gdLst>
                  <a:gd name="T0" fmla="*/ 235 w 236"/>
                  <a:gd name="T1" fmla="*/ 17 h 19"/>
                  <a:gd name="T2" fmla="*/ 235 w 236"/>
                  <a:gd name="T3" fmla="*/ 0 h 19"/>
                  <a:gd name="T4" fmla="*/ 0 w 236"/>
                  <a:gd name="T5" fmla="*/ 0 h 19"/>
                  <a:gd name="T6" fmla="*/ 0 w 236"/>
                  <a:gd name="T7" fmla="*/ 18 h 19"/>
                  <a:gd name="T8" fmla="*/ 235 w 236"/>
                  <a:gd name="T9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9">
                    <a:moveTo>
                      <a:pt x="235" y="17"/>
                    </a:moveTo>
                    <a:lnTo>
                      <a:pt x="235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235" y="17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1" name="Freeform 421"/>
              <p:cNvSpPr>
                <a:spLocks/>
              </p:cNvSpPr>
              <p:nvPr/>
            </p:nvSpPr>
            <p:spPr bwMode="ltGray">
              <a:xfrm>
                <a:off x="1132" y="1597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1919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2" name="Freeform 422"/>
              <p:cNvSpPr>
                <a:spLocks/>
              </p:cNvSpPr>
              <p:nvPr/>
            </p:nvSpPr>
            <p:spPr bwMode="ltGray">
              <a:xfrm>
                <a:off x="1132" y="1598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0909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" name="Freeform 423"/>
              <p:cNvSpPr>
                <a:spLocks/>
              </p:cNvSpPr>
              <p:nvPr/>
            </p:nvSpPr>
            <p:spPr bwMode="ltGray">
              <a:xfrm>
                <a:off x="1132" y="1598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C8C8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4" name="Freeform 424"/>
              <p:cNvSpPr>
                <a:spLocks/>
              </p:cNvSpPr>
              <p:nvPr/>
            </p:nvSpPr>
            <p:spPr bwMode="ltGray">
              <a:xfrm>
                <a:off x="1132" y="1599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8888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5" name="Freeform 425"/>
              <p:cNvSpPr>
                <a:spLocks/>
              </p:cNvSpPr>
              <p:nvPr/>
            </p:nvSpPr>
            <p:spPr bwMode="ltGray">
              <a:xfrm>
                <a:off x="1132" y="1599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484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6" name="Freeform 426"/>
              <p:cNvSpPr>
                <a:spLocks/>
              </p:cNvSpPr>
              <p:nvPr/>
            </p:nvSpPr>
            <p:spPr bwMode="ltGray">
              <a:xfrm>
                <a:off x="1132" y="1600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7" name="Freeform 427"/>
              <p:cNvSpPr>
                <a:spLocks/>
              </p:cNvSpPr>
              <p:nvPr/>
            </p:nvSpPr>
            <p:spPr bwMode="ltGray">
              <a:xfrm>
                <a:off x="1132" y="1600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7C7C7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8" name="Freeform 428"/>
              <p:cNvSpPr>
                <a:spLocks/>
              </p:cNvSpPr>
              <p:nvPr/>
            </p:nvSpPr>
            <p:spPr bwMode="ltGray">
              <a:xfrm>
                <a:off x="1132" y="1601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78787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9" name="Freeform 429"/>
              <p:cNvSpPr>
                <a:spLocks/>
              </p:cNvSpPr>
              <p:nvPr/>
            </p:nvSpPr>
            <p:spPr bwMode="ltGray">
              <a:xfrm>
                <a:off x="1132" y="1601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74747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0" name="Freeform 430"/>
              <p:cNvSpPr>
                <a:spLocks/>
              </p:cNvSpPr>
              <p:nvPr/>
            </p:nvSpPr>
            <p:spPr bwMode="ltGray">
              <a:xfrm>
                <a:off x="1132" y="1602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70707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1" name="Freeform 431"/>
              <p:cNvSpPr>
                <a:spLocks/>
              </p:cNvSpPr>
              <p:nvPr/>
            </p:nvSpPr>
            <p:spPr bwMode="ltGray">
              <a:xfrm>
                <a:off x="1132" y="1602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C6C6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2" name="Freeform 432"/>
              <p:cNvSpPr>
                <a:spLocks/>
              </p:cNvSpPr>
              <p:nvPr/>
            </p:nvSpPr>
            <p:spPr bwMode="ltGray">
              <a:xfrm>
                <a:off x="1132" y="1602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8686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3" name="Freeform 433"/>
              <p:cNvSpPr>
                <a:spLocks/>
              </p:cNvSpPr>
              <p:nvPr/>
            </p:nvSpPr>
            <p:spPr bwMode="ltGray">
              <a:xfrm>
                <a:off x="1132" y="1604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4646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4" name="Freeform 434"/>
              <p:cNvSpPr>
                <a:spLocks/>
              </p:cNvSpPr>
              <p:nvPr/>
            </p:nvSpPr>
            <p:spPr bwMode="ltGray">
              <a:xfrm>
                <a:off x="1132" y="1604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0606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5" name="Freeform 435"/>
              <p:cNvSpPr>
                <a:spLocks/>
              </p:cNvSpPr>
              <p:nvPr/>
            </p:nvSpPr>
            <p:spPr bwMode="ltGray">
              <a:xfrm>
                <a:off x="1132" y="1605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C5C5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6" name="Freeform 436"/>
              <p:cNvSpPr>
                <a:spLocks/>
              </p:cNvSpPr>
              <p:nvPr/>
            </p:nvSpPr>
            <p:spPr bwMode="ltGray">
              <a:xfrm>
                <a:off x="1132" y="1605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858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7" name="Freeform 437"/>
              <p:cNvSpPr>
                <a:spLocks/>
              </p:cNvSpPr>
              <p:nvPr/>
            </p:nvSpPr>
            <p:spPr bwMode="ltGray">
              <a:xfrm>
                <a:off x="1132" y="1606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4545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8" name="Freeform 438"/>
              <p:cNvSpPr>
                <a:spLocks/>
              </p:cNvSpPr>
              <p:nvPr/>
            </p:nvSpPr>
            <p:spPr bwMode="ltGray">
              <a:xfrm>
                <a:off x="1132" y="1606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05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9" name="Freeform 439"/>
              <p:cNvSpPr>
                <a:spLocks/>
              </p:cNvSpPr>
              <p:nvPr/>
            </p:nvSpPr>
            <p:spPr bwMode="ltGray">
              <a:xfrm>
                <a:off x="1132" y="1606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0" name="Freeform 440"/>
              <p:cNvSpPr>
                <a:spLocks/>
              </p:cNvSpPr>
              <p:nvPr/>
            </p:nvSpPr>
            <p:spPr bwMode="ltGray">
              <a:xfrm>
                <a:off x="1132" y="1607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8484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1" name="Freeform 441"/>
              <p:cNvSpPr>
                <a:spLocks/>
              </p:cNvSpPr>
              <p:nvPr/>
            </p:nvSpPr>
            <p:spPr bwMode="ltGray">
              <a:xfrm>
                <a:off x="1132" y="1607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4444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2" name="Freeform 442"/>
              <p:cNvSpPr>
                <a:spLocks/>
              </p:cNvSpPr>
              <p:nvPr/>
            </p:nvSpPr>
            <p:spPr bwMode="ltGray">
              <a:xfrm>
                <a:off x="1132" y="1608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0404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3" name="Freeform 443"/>
              <p:cNvSpPr>
                <a:spLocks/>
              </p:cNvSpPr>
              <p:nvPr/>
            </p:nvSpPr>
            <p:spPr bwMode="ltGray">
              <a:xfrm>
                <a:off x="1132" y="1608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C3C3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4" name="Freeform 444"/>
              <p:cNvSpPr>
                <a:spLocks/>
              </p:cNvSpPr>
              <p:nvPr/>
            </p:nvSpPr>
            <p:spPr bwMode="ltGray">
              <a:xfrm>
                <a:off x="1132" y="1609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8383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5" name="Freeform 445"/>
              <p:cNvSpPr>
                <a:spLocks/>
              </p:cNvSpPr>
              <p:nvPr/>
            </p:nvSpPr>
            <p:spPr bwMode="ltGray">
              <a:xfrm>
                <a:off x="1132" y="1609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4343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6" name="Freeform 446"/>
              <p:cNvSpPr>
                <a:spLocks/>
              </p:cNvSpPr>
              <p:nvPr/>
            </p:nvSpPr>
            <p:spPr bwMode="ltGray">
              <a:xfrm>
                <a:off x="1132" y="1610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0303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7" name="Freeform 447"/>
              <p:cNvSpPr>
                <a:spLocks/>
              </p:cNvSpPr>
              <p:nvPr/>
            </p:nvSpPr>
            <p:spPr bwMode="ltGray">
              <a:xfrm>
                <a:off x="1132" y="1610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C2C2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8" name="Freeform 448"/>
              <p:cNvSpPr>
                <a:spLocks/>
              </p:cNvSpPr>
              <p:nvPr/>
            </p:nvSpPr>
            <p:spPr bwMode="ltGray">
              <a:xfrm>
                <a:off x="1132" y="1610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828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9" name="Freeform 449"/>
              <p:cNvSpPr>
                <a:spLocks/>
              </p:cNvSpPr>
              <p:nvPr/>
            </p:nvSpPr>
            <p:spPr bwMode="ltGray">
              <a:xfrm>
                <a:off x="1132" y="1612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4242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0" name="Freeform 450"/>
              <p:cNvSpPr>
                <a:spLocks/>
              </p:cNvSpPr>
              <p:nvPr/>
            </p:nvSpPr>
            <p:spPr bwMode="ltGray">
              <a:xfrm>
                <a:off x="1132" y="1612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0202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1" name="Freeform 451"/>
              <p:cNvSpPr>
                <a:spLocks/>
              </p:cNvSpPr>
              <p:nvPr/>
            </p:nvSpPr>
            <p:spPr bwMode="ltGray">
              <a:xfrm>
                <a:off x="1132" y="1613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C1C1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2" name="Freeform 452"/>
              <p:cNvSpPr>
                <a:spLocks/>
              </p:cNvSpPr>
              <p:nvPr/>
            </p:nvSpPr>
            <p:spPr bwMode="ltGray">
              <a:xfrm>
                <a:off x="1132" y="1613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8181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3" name="Freeform 453"/>
              <p:cNvSpPr>
                <a:spLocks/>
              </p:cNvSpPr>
              <p:nvPr/>
            </p:nvSpPr>
            <p:spPr bwMode="ltGray">
              <a:xfrm>
                <a:off x="1132" y="1614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4141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" name="Freeform 454"/>
              <p:cNvSpPr>
                <a:spLocks/>
              </p:cNvSpPr>
              <p:nvPr/>
            </p:nvSpPr>
            <p:spPr bwMode="ltGray">
              <a:xfrm>
                <a:off x="1132" y="1614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0101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5" name="Freeform 455"/>
              <p:cNvSpPr>
                <a:spLocks/>
              </p:cNvSpPr>
              <p:nvPr/>
            </p:nvSpPr>
            <p:spPr bwMode="ltGray">
              <a:xfrm>
                <a:off x="1132" y="1597"/>
                <a:ext cx="236" cy="19"/>
              </a:xfrm>
              <a:custGeom>
                <a:avLst/>
                <a:gdLst>
                  <a:gd name="T0" fmla="*/ 235 w 236"/>
                  <a:gd name="T1" fmla="*/ 17 h 19"/>
                  <a:gd name="T2" fmla="*/ 235 w 236"/>
                  <a:gd name="T3" fmla="*/ 0 h 19"/>
                  <a:gd name="T4" fmla="*/ 0 w 236"/>
                  <a:gd name="T5" fmla="*/ 0 h 19"/>
                  <a:gd name="T6" fmla="*/ 0 w 236"/>
                  <a:gd name="T7" fmla="*/ 18 h 19"/>
                  <a:gd name="T8" fmla="*/ 235 w 236"/>
                  <a:gd name="T9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9">
                    <a:moveTo>
                      <a:pt x="235" y="17"/>
                    </a:moveTo>
                    <a:lnTo>
                      <a:pt x="235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235" y="17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6" name="Freeform 456"/>
              <p:cNvSpPr>
                <a:spLocks/>
              </p:cNvSpPr>
              <p:nvPr/>
            </p:nvSpPr>
            <p:spPr bwMode="ltGray">
              <a:xfrm>
                <a:off x="1132" y="1597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1919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7" name="Freeform 457"/>
              <p:cNvSpPr>
                <a:spLocks/>
              </p:cNvSpPr>
              <p:nvPr/>
            </p:nvSpPr>
            <p:spPr bwMode="ltGray">
              <a:xfrm>
                <a:off x="1132" y="1598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0909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8" name="Freeform 458"/>
              <p:cNvSpPr>
                <a:spLocks/>
              </p:cNvSpPr>
              <p:nvPr/>
            </p:nvSpPr>
            <p:spPr bwMode="ltGray">
              <a:xfrm>
                <a:off x="1132" y="1598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C8C8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9" name="Freeform 459"/>
              <p:cNvSpPr>
                <a:spLocks/>
              </p:cNvSpPr>
              <p:nvPr/>
            </p:nvSpPr>
            <p:spPr bwMode="ltGray">
              <a:xfrm>
                <a:off x="1132" y="1599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8888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0" name="Freeform 460"/>
              <p:cNvSpPr>
                <a:spLocks/>
              </p:cNvSpPr>
              <p:nvPr/>
            </p:nvSpPr>
            <p:spPr bwMode="ltGray">
              <a:xfrm>
                <a:off x="1132" y="1599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484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1" name="Freeform 461"/>
              <p:cNvSpPr>
                <a:spLocks/>
              </p:cNvSpPr>
              <p:nvPr/>
            </p:nvSpPr>
            <p:spPr bwMode="ltGray">
              <a:xfrm>
                <a:off x="1132" y="1600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2" name="Freeform 462"/>
              <p:cNvSpPr>
                <a:spLocks/>
              </p:cNvSpPr>
              <p:nvPr/>
            </p:nvSpPr>
            <p:spPr bwMode="ltGray">
              <a:xfrm>
                <a:off x="1132" y="1600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7C7C7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3" name="Freeform 463"/>
              <p:cNvSpPr>
                <a:spLocks/>
              </p:cNvSpPr>
              <p:nvPr/>
            </p:nvSpPr>
            <p:spPr bwMode="ltGray">
              <a:xfrm>
                <a:off x="1132" y="1601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78787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" name="Freeform 464"/>
              <p:cNvSpPr>
                <a:spLocks/>
              </p:cNvSpPr>
              <p:nvPr/>
            </p:nvSpPr>
            <p:spPr bwMode="ltGray">
              <a:xfrm>
                <a:off x="1132" y="1601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74747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5" name="Freeform 465"/>
              <p:cNvSpPr>
                <a:spLocks/>
              </p:cNvSpPr>
              <p:nvPr/>
            </p:nvSpPr>
            <p:spPr bwMode="ltGray">
              <a:xfrm>
                <a:off x="1132" y="1602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70707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6" name="Freeform 466"/>
              <p:cNvSpPr>
                <a:spLocks/>
              </p:cNvSpPr>
              <p:nvPr/>
            </p:nvSpPr>
            <p:spPr bwMode="ltGray">
              <a:xfrm>
                <a:off x="1132" y="1602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C6C6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7" name="Freeform 467"/>
              <p:cNvSpPr>
                <a:spLocks/>
              </p:cNvSpPr>
              <p:nvPr/>
            </p:nvSpPr>
            <p:spPr bwMode="ltGray">
              <a:xfrm>
                <a:off x="1132" y="1602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8686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8" name="Freeform 468"/>
              <p:cNvSpPr>
                <a:spLocks/>
              </p:cNvSpPr>
              <p:nvPr/>
            </p:nvSpPr>
            <p:spPr bwMode="ltGray">
              <a:xfrm>
                <a:off x="1132" y="1604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4646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9" name="Freeform 469"/>
              <p:cNvSpPr>
                <a:spLocks/>
              </p:cNvSpPr>
              <p:nvPr/>
            </p:nvSpPr>
            <p:spPr bwMode="ltGray">
              <a:xfrm>
                <a:off x="1132" y="1604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0606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0" name="Freeform 470"/>
              <p:cNvSpPr>
                <a:spLocks/>
              </p:cNvSpPr>
              <p:nvPr/>
            </p:nvSpPr>
            <p:spPr bwMode="ltGray">
              <a:xfrm>
                <a:off x="1132" y="1605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C5C5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1" name="Freeform 471"/>
              <p:cNvSpPr>
                <a:spLocks/>
              </p:cNvSpPr>
              <p:nvPr/>
            </p:nvSpPr>
            <p:spPr bwMode="ltGray">
              <a:xfrm>
                <a:off x="1132" y="1605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858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2" name="Freeform 472"/>
              <p:cNvSpPr>
                <a:spLocks/>
              </p:cNvSpPr>
              <p:nvPr/>
            </p:nvSpPr>
            <p:spPr bwMode="ltGray">
              <a:xfrm>
                <a:off x="1132" y="1606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4545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3" name="Freeform 473"/>
              <p:cNvSpPr>
                <a:spLocks/>
              </p:cNvSpPr>
              <p:nvPr/>
            </p:nvSpPr>
            <p:spPr bwMode="ltGray">
              <a:xfrm>
                <a:off x="1132" y="1606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05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4" name="Freeform 474"/>
              <p:cNvSpPr>
                <a:spLocks/>
              </p:cNvSpPr>
              <p:nvPr/>
            </p:nvSpPr>
            <p:spPr bwMode="ltGray">
              <a:xfrm>
                <a:off x="1132" y="1606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" name="Freeform 475"/>
              <p:cNvSpPr>
                <a:spLocks/>
              </p:cNvSpPr>
              <p:nvPr/>
            </p:nvSpPr>
            <p:spPr bwMode="ltGray">
              <a:xfrm>
                <a:off x="1132" y="1607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8484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6" name="Freeform 476"/>
              <p:cNvSpPr>
                <a:spLocks/>
              </p:cNvSpPr>
              <p:nvPr/>
            </p:nvSpPr>
            <p:spPr bwMode="ltGray">
              <a:xfrm>
                <a:off x="1132" y="1607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4444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7" name="Freeform 477"/>
              <p:cNvSpPr>
                <a:spLocks/>
              </p:cNvSpPr>
              <p:nvPr/>
            </p:nvSpPr>
            <p:spPr bwMode="ltGray">
              <a:xfrm>
                <a:off x="1132" y="1608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0404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8" name="Freeform 478"/>
              <p:cNvSpPr>
                <a:spLocks/>
              </p:cNvSpPr>
              <p:nvPr/>
            </p:nvSpPr>
            <p:spPr bwMode="ltGray">
              <a:xfrm>
                <a:off x="1132" y="1608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C3C3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9" name="Freeform 479"/>
              <p:cNvSpPr>
                <a:spLocks/>
              </p:cNvSpPr>
              <p:nvPr/>
            </p:nvSpPr>
            <p:spPr bwMode="ltGray">
              <a:xfrm>
                <a:off x="1132" y="1609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8383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0" name="Freeform 480"/>
              <p:cNvSpPr>
                <a:spLocks/>
              </p:cNvSpPr>
              <p:nvPr/>
            </p:nvSpPr>
            <p:spPr bwMode="ltGray">
              <a:xfrm>
                <a:off x="1132" y="1609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4343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1" name="Freeform 481"/>
              <p:cNvSpPr>
                <a:spLocks/>
              </p:cNvSpPr>
              <p:nvPr/>
            </p:nvSpPr>
            <p:spPr bwMode="ltGray">
              <a:xfrm>
                <a:off x="1132" y="1610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0303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2" name="Freeform 482"/>
              <p:cNvSpPr>
                <a:spLocks/>
              </p:cNvSpPr>
              <p:nvPr/>
            </p:nvSpPr>
            <p:spPr bwMode="ltGray">
              <a:xfrm>
                <a:off x="1132" y="1610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C2C2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3" name="Freeform 483"/>
              <p:cNvSpPr>
                <a:spLocks/>
              </p:cNvSpPr>
              <p:nvPr/>
            </p:nvSpPr>
            <p:spPr bwMode="ltGray">
              <a:xfrm>
                <a:off x="1132" y="1610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828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4" name="Freeform 484"/>
              <p:cNvSpPr>
                <a:spLocks/>
              </p:cNvSpPr>
              <p:nvPr/>
            </p:nvSpPr>
            <p:spPr bwMode="ltGray">
              <a:xfrm>
                <a:off x="1132" y="1612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4242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5" name="Freeform 485"/>
              <p:cNvSpPr>
                <a:spLocks/>
              </p:cNvSpPr>
              <p:nvPr/>
            </p:nvSpPr>
            <p:spPr bwMode="ltGray">
              <a:xfrm>
                <a:off x="1132" y="1612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0202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6" name="Freeform 486"/>
              <p:cNvSpPr>
                <a:spLocks/>
              </p:cNvSpPr>
              <p:nvPr/>
            </p:nvSpPr>
            <p:spPr bwMode="ltGray">
              <a:xfrm>
                <a:off x="1132" y="1613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C1C1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7" name="Freeform 487"/>
              <p:cNvSpPr>
                <a:spLocks/>
              </p:cNvSpPr>
              <p:nvPr/>
            </p:nvSpPr>
            <p:spPr bwMode="ltGray">
              <a:xfrm>
                <a:off x="1132" y="1613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8181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8" name="Freeform 488"/>
              <p:cNvSpPr>
                <a:spLocks/>
              </p:cNvSpPr>
              <p:nvPr/>
            </p:nvSpPr>
            <p:spPr bwMode="ltGray">
              <a:xfrm>
                <a:off x="1132" y="1614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4141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9" name="Freeform 489"/>
              <p:cNvSpPr>
                <a:spLocks/>
              </p:cNvSpPr>
              <p:nvPr/>
            </p:nvSpPr>
            <p:spPr bwMode="ltGray">
              <a:xfrm>
                <a:off x="1132" y="1614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0101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0" name="Freeform 490"/>
              <p:cNvSpPr>
                <a:spLocks/>
              </p:cNvSpPr>
              <p:nvPr/>
            </p:nvSpPr>
            <p:spPr bwMode="ltGray">
              <a:xfrm>
                <a:off x="1132" y="1597"/>
                <a:ext cx="236" cy="19"/>
              </a:xfrm>
              <a:custGeom>
                <a:avLst/>
                <a:gdLst>
                  <a:gd name="T0" fmla="*/ 235 w 236"/>
                  <a:gd name="T1" fmla="*/ 17 h 19"/>
                  <a:gd name="T2" fmla="*/ 235 w 236"/>
                  <a:gd name="T3" fmla="*/ 0 h 19"/>
                  <a:gd name="T4" fmla="*/ 0 w 236"/>
                  <a:gd name="T5" fmla="*/ 0 h 19"/>
                  <a:gd name="T6" fmla="*/ 0 w 236"/>
                  <a:gd name="T7" fmla="*/ 18 h 19"/>
                  <a:gd name="T8" fmla="*/ 235 w 236"/>
                  <a:gd name="T9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9">
                    <a:moveTo>
                      <a:pt x="235" y="17"/>
                    </a:moveTo>
                    <a:lnTo>
                      <a:pt x="235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235" y="17"/>
                    </a:lnTo>
                  </a:path>
                </a:pathLst>
              </a:custGeom>
              <a:noFill/>
              <a:ln w="12700" cap="rnd" cmpd="sng">
                <a:solidFill>
                  <a:srgbClr val="4D4D4D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1" name="Freeform 491"/>
              <p:cNvSpPr>
                <a:spLocks/>
              </p:cNvSpPr>
              <p:nvPr/>
            </p:nvSpPr>
            <p:spPr bwMode="ltGray">
              <a:xfrm>
                <a:off x="1104" y="1826"/>
                <a:ext cx="315" cy="27"/>
              </a:xfrm>
              <a:custGeom>
                <a:avLst/>
                <a:gdLst>
                  <a:gd name="T0" fmla="*/ 314 w 315"/>
                  <a:gd name="T1" fmla="*/ 26 h 27"/>
                  <a:gd name="T2" fmla="*/ 314 w 315"/>
                  <a:gd name="T3" fmla="*/ 10 h 27"/>
                  <a:gd name="T4" fmla="*/ 0 w 315"/>
                  <a:gd name="T5" fmla="*/ 0 h 27"/>
                  <a:gd name="T6" fmla="*/ 0 w 315"/>
                  <a:gd name="T7" fmla="*/ 15 h 27"/>
                  <a:gd name="T8" fmla="*/ 314 w 315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5" h="27">
                    <a:moveTo>
                      <a:pt x="314" y="26"/>
                    </a:moveTo>
                    <a:lnTo>
                      <a:pt x="314" y="1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14" y="26"/>
                    </a:lnTo>
                  </a:path>
                </a:pathLst>
              </a:custGeom>
              <a:solidFill>
                <a:srgbClr val="91919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2" name="Line 492"/>
              <p:cNvSpPr>
                <a:spLocks noChangeShapeType="1"/>
              </p:cNvSpPr>
              <p:nvPr/>
            </p:nvSpPr>
            <p:spPr bwMode="ltGray">
              <a:xfrm flipH="1">
                <a:off x="1104" y="1536"/>
                <a:ext cx="317" cy="0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3" name="Line 493"/>
              <p:cNvSpPr>
                <a:spLocks noChangeShapeType="1"/>
              </p:cNvSpPr>
              <p:nvPr/>
            </p:nvSpPr>
            <p:spPr bwMode="ltGray">
              <a:xfrm flipH="1">
                <a:off x="1104" y="1532"/>
                <a:ext cx="317" cy="0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4" name="Line 494"/>
              <p:cNvSpPr>
                <a:spLocks noChangeShapeType="1"/>
              </p:cNvSpPr>
              <p:nvPr/>
            </p:nvSpPr>
            <p:spPr bwMode="ltGray">
              <a:xfrm>
                <a:off x="1104" y="1606"/>
                <a:ext cx="317" cy="0"/>
              </a:xfrm>
              <a:prstGeom prst="line">
                <a:avLst/>
              </a:prstGeom>
              <a:noFill/>
              <a:ln w="12700">
                <a:solidFill>
                  <a:srgbClr val="474747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5" name="Line 495"/>
              <p:cNvSpPr>
                <a:spLocks noChangeShapeType="1"/>
              </p:cNvSpPr>
              <p:nvPr/>
            </p:nvSpPr>
            <p:spPr bwMode="ltGray">
              <a:xfrm>
                <a:off x="1113" y="1690"/>
                <a:ext cx="305" cy="2"/>
              </a:xfrm>
              <a:prstGeom prst="line">
                <a:avLst/>
              </a:prstGeom>
              <a:noFill/>
              <a:ln w="12700">
                <a:solidFill>
                  <a:srgbClr val="474747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6" name="Line 496"/>
              <p:cNvSpPr>
                <a:spLocks noChangeShapeType="1"/>
              </p:cNvSpPr>
              <p:nvPr/>
            </p:nvSpPr>
            <p:spPr bwMode="ltGray">
              <a:xfrm>
                <a:off x="1112" y="1760"/>
                <a:ext cx="303" cy="13"/>
              </a:xfrm>
              <a:prstGeom prst="line">
                <a:avLst/>
              </a:prstGeom>
              <a:noFill/>
              <a:ln w="12700">
                <a:solidFill>
                  <a:srgbClr val="474747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34" name="Picture 49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116" y="1934"/>
              <a:ext cx="307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02" name="Group 498"/>
          <p:cNvGrpSpPr>
            <a:grpSpLocks/>
          </p:cNvGrpSpPr>
          <p:nvPr/>
        </p:nvGrpSpPr>
        <p:grpSpPr bwMode="auto">
          <a:xfrm>
            <a:off x="6691313" y="2373691"/>
            <a:ext cx="1317625" cy="838200"/>
            <a:chOff x="4215" y="984"/>
            <a:chExt cx="830" cy="528"/>
          </a:xfrm>
        </p:grpSpPr>
        <p:grpSp>
          <p:nvGrpSpPr>
            <p:cNvPr id="503" name="Group 499"/>
            <p:cNvGrpSpPr>
              <a:grpSpLocks/>
            </p:cNvGrpSpPr>
            <p:nvPr/>
          </p:nvGrpSpPr>
          <p:grpSpPr bwMode="auto">
            <a:xfrm>
              <a:off x="4229" y="984"/>
              <a:ext cx="769" cy="528"/>
              <a:chOff x="4229" y="984"/>
              <a:chExt cx="769" cy="528"/>
            </a:xfrm>
          </p:grpSpPr>
          <p:sp>
            <p:nvSpPr>
              <p:cNvPr id="505" name="Rectangle 500"/>
              <p:cNvSpPr>
                <a:spLocks noChangeArrowheads="1"/>
              </p:cNvSpPr>
              <p:nvPr/>
            </p:nvSpPr>
            <p:spPr bwMode="auto">
              <a:xfrm>
                <a:off x="4229" y="1049"/>
                <a:ext cx="769" cy="394"/>
              </a:xfrm>
              <a:prstGeom prst="rect">
                <a:avLst/>
              </a:prstGeom>
              <a:gradFill rotWithShape="0">
                <a:gsLst>
                  <a:gs pos="0">
                    <a:srgbClr val="CCCCFF">
                      <a:gamma/>
                      <a:shade val="89804"/>
                      <a:invGamma/>
                    </a:srgbClr>
                  </a:gs>
                  <a:gs pos="50000">
                    <a:srgbClr val="CCCCFF"/>
                  </a:gs>
                  <a:gs pos="100000">
                    <a:srgbClr val="CCCC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06" name="Oval 501"/>
              <p:cNvSpPr>
                <a:spLocks noChangeArrowheads="1"/>
              </p:cNvSpPr>
              <p:nvPr/>
            </p:nvSpPr>
            <p:spPr bwMode="auto">
              <a:xfrm>
                <a:off x="4229" y="984"/>
                <a:ext cx="769" cy="123"/>
              </a:xfrm>
              <a:prstGeom prst="ellipse">
                <a:avLst/>
              </a:prstGeom>
              <a:gradFill rotWithShape="0">
                <a:gsLst>
                  <a:gs pos="0">
                    <a:srgbClr val="CCCCFF">
                      <a:gamma/>
                      <a:shade val="89804"/>
                      <a:invGamma/>
                    </a:srgbClr>
                  </a:gs>
                  <a:gs pos="100000">
                    <a:srgbClr val="CCCC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07" name="Oval 502"/>
              <p:cNvSpPr>
                <a:spLocks noChangeArrowheads="1"/>
              </p:cNvSpPr>
              <p:nvPr/>
            </p:nvSpPr>
            <p:spPr bwMode="auto">
              <a:xfrm>
                <a:off x="4229" y="1390"/>
                <a:ext cx="769" cy="122"/>
              </a:xfrm>
              <a:prstGeom prst="ellipse">
                <a:avLst/>
              </a:prstGeom>
              <a:gradFill rotWithShape="0">
                <a:gsLst>
                  <a:gs pos="0">
                    <a:srgbClr val="CCCCFF">
                      <a:gamma/>
                      <a:shade val="89804"/>
                      <a:invGamma/>
                    </a:srgbClr>
                  </a:gs>
                  <a:gs pos="50000">
                    <a:srgbClr val="CCCCFF"/>
                  </a:gs>
                  <a:gs pos="100000">
                    <a:srgbClr val="CCCC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504" name="Rectangle 503"/>
            <p:cNvSpPr>
              <a:spLocks noChangeArrowheads="1"/>
            </p:cNvSpPr>
            <p:nvPr/>
          </p:nvSpPr>
          <p:spPr bwMode="auto">
            <a:xfrm>
              <a:off x="4215" y="1181"/>
              <a:ext cx="83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b="1" dirty="0">
                  <a:solidFill>
                    <a:schemeClr val="bg1"/>
                  </a:solidFill>
                </a:rPr>
                <a:t>Marketing</a:t>
              </a:r>
            </a:p>
          </p:txBody>
        </p:sp>
      </p:grpSp>
      <p:grpSp>
        <p:nvGrpSpPr>
          <p:cNvPr id="508" name="Group 504"/>
          <p:cNvGrpSpPr>
            <a:grpSpLocks/>
          </p:cNvGrpSpPr>
          <p:nvPr/>
        </p:nvGrpSpPr>
        <p:grpSpPr bwMode="auto">
          <a:xfrm>
            <a:off x="6713538" y="3669091"/>
            <a:ext cx="1220787" cy="838200"/>
            <a:chOff x="4229" y="1800"/>
            <a:chExt cx="769" cy="528"/>
          </a:xfrm>
        </p:grpSpPr>
        <p:sp>
          <p:nvSpPr>
            <p:cNvPr id="509" name="Rectangle 505"/>
            <p:cNvSpPr>
              <a:spLocks noChangeArrowheads="1"/>
            </p:cNvSpPr>
            <p:nvPr/>
          </p:nvSpPr>
          <p:spPr bwMode="auto">
            <a:xfrm>
              <a:off x="4229" y="1865"/>
              <a:ext cx="769" cy="394"/>
            </a:xfrm>
            <a:prstGeom prst="rect">
              <a:avLst/>
            </a:prstGeom>
            <a:gradFill rotWithShape="0">
              <a:gsLst>
                <a:gs pos="0">
                  <a:srgbClr val="CCCCFF">
                    <a:gamma/>
                    <a:shade val="89804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0" name="Oval 506"/>
            <p:cNvSpPr>
              <a:spLocks noChangeArrowheads="1"/>
            </p:cNvSpPr>
            <p:nvPr/>
          </p:nvSpPr>
          <p:spPr bwMode="auto">
            <a:xfrm>
              <a:off x="4229" y="1800"/>
              <a:ext cx="769" cy="123"/>
            </a:xfrm>
            <a:prstGeom prst="ellipse">
              <a:avLst/>
            </a:prstGeom>
            <a:gradFill rotWithShape="0">
              <a:gsLst>
                <a:gs pos="0">
                  <a:srgbClr val="CCCCFF">
                    <a:gamma/>
                    <a:shade val="89804"/>
                    <a:invGamma/>
                  </a:srgbClr>
                </a:gs>
                <a:gs pos="100000">
                  <a:srgbClr val="CC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1" name="Oval 507"/>
            <p:cNvSpPr>
              <a:spLocks noChangeArrowheads="1"/>
            </p:cNvSpPr>
            <p:nvPr/>
          </p:nvSpPr>
          <p:spPr bwMode="auto">
            <a:xfrm>
              <a:off x="4229" y="2206"/>
              <a:ext cx="769" cy="122"/>
            </a:xfrm>
            <a:prstGeom prst="ellipse">
              <a:avLst/>
            </a:prstGeom>
            <a:gradFill rotWithShape="0">
              <a:gsLst>
                <a:gs pos="0">
                  <a:srgbClr val="CCCCFF">
                    <a:gamma/>
                    <a:shade val="89804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12" name="Rectangle 508"/>
          <p:cNvSpPr>
            <a:spLocks noChangeArrowheads="1"/>
          </p:cNvSpPr>
          <p:nvPr/>
        </p:nvSpPr>
        <p:spPr bwMode="auto">
          <a:xfrm>
            <a:off x="6932613" y="3905629"/>
            <a:ext cx="781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 b="1" dirty="0">
                <a:solidFill>
                  <a:schemeClr val="bg1"/>
                </a:solidFill>
              </a:rPr>
              <a:t>Sales</a:t>
            </a:r>
          </a:p>
        </p:txBody>
      </p:sp>
      <p:grpSp>
        <p:nvGrpSpPr>
          <p:cNvPr id="513" name="Group 509"/>
          <p:cNvGrpSpPr>
            <a:grpSpLocks/>
          </p:cNvGrpSpPr>
          <p:nvPr/>
        </p:nvGrpSpPr>
        <p:grpSpPr bwMode="auto">
          <a:xfrm>
            <a:off x="6713538" y="4888291"/>
            <a:ext cx="1220787" cy="838200"/>
            <a:chOff x="4229" y="2568"/>
            <a:chExt cx="769" cy="528"/>
          </a:xfrm>
        </p:grpSpPr>
        <p:sp>
          <p:nvSpPr>
            <p:cNvPr id="514" name="Rectangle 510"/>
            <p:cNvSpPr>
              <a:spLocks noChangeArrowheads="1"/>
            </p:cNvSpPr>
            <p:nvPr/>
          </p:nvSpPr>
          <p:spPr bwMode="auto">
            <a:xfrm>
              <a:off x="4229" y="2633"/>
              <a:ext cx="769" cy="394"/>
            </a:xfrm>
            <a:prstGeom prst="rect">
              <a:avLst/>
            </a:prstGeom>
            <a:gradFill rotWithShape="0">
              <a:gsLst>
                <a:gs pos="0">
                  <a:srgbClr val="CCCCFF">
                    <a:gamma/>
                    <a:shade val="89804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" name="Oval 511"/>
            <p:cNvSpPr>
              <a:spLocks noChangeArrowheads="1"/>
            </p:cNvSpPr>
            <p:nvPr/>
          </p:nvSpPr>
          <p:spPr bwMode="auto">
            <a:xfrm>
              <a:off x="4229" y="2568"/>
              <a:ext cx="769" cy="123"/>
            </a:xfrm>
            <a:prstGeom prst="ellipse">
              <a:avLst/>
            </a:prstGeom>
            <a:gradFill rotWithShape="0">
              <a:gsLst>
                <a:gs pos="0">
                  <a:srgbClr val="CCCCFF">
                    <a:gamma/>
                    <a:shade val="89804"/>
                    <a:invGamma/>
                  </a:srgbClr>
                </a:gs>
                <a:gs pos="100000">
                  <a:srgbClr val="CC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6" name="Oval 512"/>
            <p:cNvSpPr>
              <a:spLocks noChangeArrowheads="1"/>
            </p:cNvSpPr>
            <p:nvPr/>
          </p:nvSpPr>
          <p:spPr bwMode="auto">
            <a:xfrm>
              <a:off x="4229" y="2974"/>
              <a:ext cx="769" cy="122"/>
            </a:xfrm>
            <a:prstGeom prst="ellipse">
              <a:avLst/>
            </a:prstGeom>
            <a:gradFill rotWithShape="0">
              <a:gsLst>
                <a:gs pos="0">
                  <a:srgbClr val="CCCCFF">
                    <a:gamma/>
                    <a:shade val="89804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17" name="Rectangle 513"/>
          <p:cNvSpPr>
            <a:spLocks noChangeArrowheads="1"/>
          </p:cNvSpPr>
          <p:nvPr/>
        </p:nvSpPr>
        <p:spPr bwMode="auto">
          <a:xfrm>
            <a:off x="6785331" y="5124829"/>
            <a:ext cx="107561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 b="1" dirty="0">
                <a:solidFill>
                  <a:schemeClr val="bg1"/>
                </a:solidFill>
              </a:rPr>
              <a:t>Finance</a:t>
            </a:r>
          </a:p>
        </p:txBody>
      </p:sp>
    </p:spTree>
    <p:extLst>
      <p:ext uri="{BB962C8B-B14F-4D97-AF65-F5344CB8AC3E}">
        <p14:creationId xmlns:p14="http://schemas.microsoft.com/office/powerpoint/2010/main" val="194891735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 Mining: On What Kinds of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Database-oriented data sets and applications</a:t>
            </a:r>
          </a:p>
          <a:p>
            <a:pPr lvl="1"/>
            <a:r>
              <a:rPr lang="en-IN" dirty="0"/>
              <a:t>Relational database, data warehouse, transactional database</a:t>
            </a:r>
          </a:p>
          <a:p>
            <a:r>
              <a:rPr lang="en-IN" dirty="0">
                <a:solidFill>
                  <a:srgbClr val="FF0000"/>
                </a:solidFill>
              </a:rPr>
              <a:t>Advanced data sets and advanced applications </a:t>
            </a:r>
          </a:p>
          <a:p>
            <a:pPr lvl="1"/>
            <a:r>
              <a:rPr lang="en-IN" dirty="0"/>
              <a:t>Data streams and sensor data</a:t>
            </a:r>
          </a:p>
          <a:p>
            <a:pPr lvl="1"/>
            <a:r>
              <a:rPr lang="en-IN" dirty="0"/>
              <a:t>Time-series data, temporal data, sequence data (incl. bio-sequences) </a:t>
            </a:r>
          </a:p>
          <a:p>
            <a:pPr lvl="1"/>
            <a:r>
              <a:rPr lang="en-IN" dirty="0"/>
              <a:t>Structure data, graphs, social networks and multi-linked data</a:t>
            </a:r>
          </a:p>
          <a:p>
            <a:pPr lvl="1"/>
            <a:r>
              <a:rPr lang="en-IN" dirty="0"/>
              <a:t>Object-relational databases</a:t>
            </a:r>
          </a:p>
          <a:p>
            <a:pPr lvl="1"/>
            <a:r>
              <a:rPr lang="en-IN" dirty="0"/>
              <a:t>Heterogeneous databases and legacy databases</a:t>
            </a:r>
          </a:p>
          <a:p>
            <a:pPr lvl="1"/>
            <a:r>
              <a:rPr lang="en-IN" dirty="0"/>
              <a:t>Spatial data and spatiotemporal data</a:t>
            </a:r>
          </a:p>
          <a:p>
            <a:pPr lvl="1"/>
            <a:r>
              <a:rPr lang="en-IN" dirty="0"/>
              <a:t>Multimedia database</a:t>
            </a:r>
          </a:p>
          <a:p>
            <a:pPr lvl="1"/>
            <a:r>
              <a:rPr lang="en-IN" dirty="0"/>
              <a:t>Text databases</a:t>
            </a:r>
          </a:p>
          <a:p>
            <a:pPr lvl="1"/>
            <a:r>
              <a:rPr lang="en-IN" dirty="0"/>
              <a:t>The World-Wide Web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130224"/>
      </p:ext>
    </p:extLst>
  </p:cSld>
  <p:clrMapOvr>
    <a:masterClrMapping/>
  </p:clrMapOvr>
  <p:transition spd="slow">
    <p:push dir="u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Independent Data Marts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4476" y="2581740"/>
            <a:ext cx="3107929" cy="2410948"/>
          </a:xfrm>
        </p:spPr>
        <p:txBody>
          <a:bodyPr>
            <a:normAutofit/>
          </a:bodyPr>
          <a:lstStyle/>
          <a:p>
            <a:r>
              <a:rPr lang="en-IN" sz="2000" dirty="0"/>
              <a:t>Data captured from </a:t>
            </a:r>
            <a:r>
              <a:rPr lang="en-IN" sz="2000" dirty="0">
                <a:solidFill>
                  <a:srgbClr val="FFFF00"/>
                </a:solidFill>
              </a:rPr>
              <a:t>one or more operational systems </a:t>
            </a:r>
            <a:r>
              <a:rPr lang="en-IN" sz="2000" dirty="0"/>
              <a:t>or </a:t>
            </a:r>
            <a:r>
              <a:rPr lang="en-IN" sz="2000" dirty="0">
                <a:solidFill>
                  <a:srgbClr val="FFFF00"/>
                </a:solidFill>
              </a:rPr>
              <a:t>external information providers</a:t>
            </a:r>
            <a:r>
              <a:rPr lang="en-IN" sz="2000" dirty="0"/>
              <a:t>,  or from data </a:t>
            </a:r>
            <a:r>
              <a:rPr lang="en-IN" sz="2000" dirty="0">
                <a:solidFill>
                  <a:srgbClr val="FFFF00"/>
                </a:solidFill>
              </a:rPr>
              <a:t>generated locally within a particular department </a:t>
            </a:r>
            <a:r>
              <a:rPr lang="en-IN" sz="2000" dirty="0"/>
              <a:t>or </a:t>
            </a:r>
            <a:r>
              <a:rPr lang="en-IN" sz="2000" dirty="0">
                <a:solidFill>
                  <a:srgbClr val="FFFF00"/>
                </a:solidFill>
              </a:rPr>
              <a:t>geographic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90</a:t>
            </a:fld>
            <a:endParaRPr lang="en-US" dirty="0"/>
          </a:p>
        </p:txBody>
      </p:sp>
      <p:sp>
        <p:nvSpPr>
          <p:cNvPr id="493" name="Freeform 2"/>
          <p:cNvSpPr>
            <a:spLocks/>
          </p:cNvSpPr>
          <p:nvPr/>
        </p:nvSpPr>
        <p:spPr bwMode="auto">
          <a:xfrm>
            <a:off x="4734452" y="5876925"/>
            <a:ext cx="2211388" cy="401638"/>
          </a:xfrm>
          <a:custGeom>
            <a:avLst/>
            <a:gdLst>
              <a:gd name="T0" fmla="*/ 0 w 1393"/>
              <a:gd name="T1" fmla="*/ 252 h 253"/>
              <a:gd name="T2" fmla="*/ 1392 w 1393"/>
              <a:gd name="T3" fmla="*/ 252 h 253"/>
              <a:gd name="T4" fmla="*/ 1392 w 1393"/>
              <a:gd name="T5" fmla="*/ 0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3" h="253">
                <a:moveTo>
                  <a:pt x="0" y="252"/>
                </a:moveTo>
                <a:lnTo>
                  <a:pt x="1392" y="252"/>
                </a:lnTo>
                <a:lnTo>
                  <a:pt x="1392" y="0"/>
                </a:lnTo>
              </a:path>
            </a:pathLst>
          </a:custGeom>
          <a:noFill/>
          <a:ln w="50800" cap="rnd" cmpd="sng">
            <a:solidFill>
              <a:schemeClr val="hlink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4" name="Freeform 3"/>
          <p:cNvSpPr>
            <a:spLocks/>
          </p:cNvSpPr>
          <p:nvPr/>
        </p:nvSpPr>
        <p:spPr bwMode="auto">
          <a:xfrm>
            <a:off x="4734452" y="3778250"/>
            <a:ext cx="1906588" cy="404813"/>
          </a:xfrm>
          <a:custGeom>
            <a:avLst/>
            <a:gdLst>
              <a:gd name="T0" fmla="*/ 0 w 1201"/>
              <a:gd name="T1" fmla="*/ 0 h 255"/>
              <a:gd name="T2" fmla="*/ 1200 w 1201"/>
              <a:gd name="T3" fmla="*/ 0 h 255"/>
              <a:gd name="T4" fmla="*/ 1200 w 1201"/>
              <a:gd name="T5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1" h="255">
                <a:moveTo>
                  <a:pt x="0" y="0"/>
                </a:moveTo>
                <a:lnTo>
                  <a:pt x="1200" y="0"/>
                </a:lnTo>
                <a:lnTo>
                  <a:pt x="1200" y="254"/>
                </a:lnTo>
              </a:path>
            </a:pathLst>
          </a:custGeom>
          <a:noFill/>
          <a:ln w="50800" cap="rnd" cmpd="sng">
            <a:solidFill>
              <a:schemeClr val="hlink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5" name="Freeform 4"/>
          <p:cNvSpPr>
            <a:spLocks/>
          </p:cNvSpPr>
          <p:nvPr/>
        </p:nvSpPr>
        <p:spPr bwMode="auto">
          <a:xfrm>
            <a:off x="6372752" y="3133725"/>
            <a:ext cx="573088" cy="1049338"/>
          </a:xfrm>
          <a:custGeom>
            <a:avLst/>
            <a:gdLst>
              <a:gd name="T0" fmla="*/ 0 w 361"/>
              <a:gd name="T1" fmla="*/ 0 h 661"/>
              <a:gd name="T2" fmla="*/ 360 w 361"/>
              <a:gd name="T3" fmla="*/ 0 h 661"/>
              <a:gd name="T4" fmla="*/ 360 w 361"/>
              <a:gd name="T5" fmla="*/ 660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1" h="661">
                <a:moveTo>
                  <a:pt x="0" y="0"/>
                </a:moveTo>
                <a:lnTo>
                  <a:pt x="360" y="0"/>
                </a:lnTo>
                <a:lnTo>
                  <a:pt x="360" y="660"/>
                </a:lnTo>
              </a:path>
            </a:pathLst>
          </a:custGeom>
          <a:noFill/>
          <a:ln w="50800" cap="rnd" cmpd="sng">
            <a:solidFill>
              <a:schemeClr val="hlink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6" name="Rectangle 6"/>
          <p:cNvSpPr>
            <a:spLocks noChangeArrowheads="1"/>
          </p:cNvSpPr>
          <p:nvPr/>
        </p:nvSpPr>
        <p:spPr bwMode="auto">
          <a:xfrm>
            <a:off x="5817127" y="5600700"/>
            <a:ext cx="224420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b="1" dirty="0"/>
              <a:t>Sales or Marketing</a:t>
            </a:r>
          </a:p>
        </p:txBody>
      </p:sp>
      <p:sp>
        <p:nvSpPr>
          <p:cNvPr id="497" name="Rectangle 7"/>
          <p:cNvSpPr>
            <a:spLocks noChangeArrowheads="1"/>
          </p:cNvSpPr>
          <p:nvPr/>
        </p:nvSpPr>
        <p:spPr bwMode="auto">
          <a:xfrm>
            <a:off x="3186640" y="6491288"/>
            <a:ext cx="167193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b="1" dirty="0"/>
              <a:t>External Data</a:t>
            </a:r>
          </a:p>
        </p:txBody>
      </p:sp>
      <p:sp>
        <p:nvSpPr>
          <p:cNvPr id="498" name="Rectangle 8"/>
          <p:cNvSpPr>
            <a:spLocks noChangeArrowheads="1"/>
          </p:cNvSpPr>
          <p:nvPr/>
        </p:nvSpPr>
        <p:spPr bwMode="auto">
          <a:xfrm>
            <a:off x="5609165" y="2476500"/>
            <a:ext cx="110927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b="1" dirty="0"/>
              <a:t>Flat Files</a:t>
            </a:r>
          </a:p>
        </p:txBody>
      </p:sp>
      <p:grpSp>
        <p:nvGrpSpPr>
          <p:cNvPr id="499" name="Group 9"/>
          <p:cNvGrpSpPr>
            <a:grpSpLocks/>
          </p:cNvGrpSpPr>
          <p:nvPr/>
        </p:nvGrpSpPr>
        <p:grpSpPr bwMode="auto">
          <a:xfrm>
            <a:off x="3123140" y="5705475"/>
            <a:ext cx="1790700" cy="693738"/>
            <a:chOff x="1241" y="3012"/>
            <a:chExt cx="1128" cy="437"/>
          </a:xfrm>
        </p:grpSpPr>
        <p:sp>
          <p:nvSpPr>
            <p:cNvPr id="500" name="Oval 10"/>
            <p:cNvSpPr>
              <a:spLocks noChangeArrowheads="1"/>
            </p:cNvSpPr>
            <p:nvPr/>
          </p:nvSpPr>
          <p:spPr bwMode="auto">
            <a:xfrm>
              <a:off x="1241" y="3312"/>
              <a:ext cx="1109" cy="137"/>
            </a:xfrm>
            <a:prstGeom prst="ellipse">
              <a:avLst/>
            </a:prstGeom>
            <a:gradFill rotWithShape="0">
              <a:gsLst>
                <a:gs pos="0">
                  <a:srgbClr val="CCFFCC">
                    <a:gamma/>
                    <a:shade val="69804"/>
                    <a:invGamma/>
                  </a:srgbClr>
                </a:gs>
                <a:gs pos="50000">
                  <a:srgbClr val="CCFFCC"/>
                </a:gs>
                <a:gs pos="100000">
                  <a:srgbClr val="CCFFCC">
                    <a:gamma/>
                    <a:shade val="6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1" name="Rectangle 11"/>
            <p:cNvSpPr>
              <a:spLocks noChangeArrowheads="1"/>
            </p:cNvSpPr>
            <p:nvPr/>
          </p:nvSpPr>
          <p:spPr bwMode="auto">
            <a:xfrm>
              <a:off x="1244" y="3094"/>
              <a:ext cx="1110" cy="292"/>
            </a:xfrm>
            <a:prstGeom prst="rect">
              <a:avLst/>
            </a:prstGeom>
            <a:gradFill rotWithShape="0">
              <a:gsLst>
                <a:gs pos="0">
                  <a:srgbClr val="CCFFCC">
                    <a:gamma/>
                    <a:shade val="69804"/>
                    <a:invGamma/>
                  </a:srgbClr>
                </a:gs>
                <a:gs pos="50000">
                  <a:srgbClr val="CCFFCC"/>
                </a:gs>
                <a:gs pos="100000">
                  <a:srgbClr val="CCFFCC">
                    <a:gamma/>
                    <a:shade val="6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" name="Oval 12"/>
            <p:cNvSpPr>
              <a:spLocks noChangeArrowheads="1"/>
            </p:cNvSpPr>
            <p:nvPr/>
          </p:nvSpPr>
          <p:spPr bwMode="auto">
            <a:xfrm>
              <a:off x="1241" y="3012"/>
              <a:ext cx="1128" cy="142"/>
            </a:xfrm>
            <a:prstGeom prst="ellipse">
              <a:avLst/>
            </a:prstGeom>
            <a:gradFill rotWithShape="0">
              <a:gsLst>
                <a:gs pos="0">
                  <a:srgbClr val="CCFFCC">
                    <a:gamma/>
                    <a:shade val="69804"/>
                    <a:invGamma/>
                  </a:srgbClr>
                </a:gs>
                <a:gs pos="100000">
                  <a:srgbClr val="CCFFCC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03" name="Group 13"/>
          <p:cNvGrpSpPr>
            <a:grpSpLocks/>
          </p:cNvGrpSpPr>
          <p:nvPr/>
        </p:nvGrpSpPr>
        <p:grpSpPr bwMode="auto">
          <a:xfrm>
            <a:off x="6183840" y="4221163"/>
            <a:ext cx="1547812" cy="1346200"/>
            <a:chOff x="3169" y="2077"/>
            <a:chExt cx="975" cy="848"/>
          </a:xfrm>
        </p:grpSpPr>
        <p:sp>
          <p:nvSpPr>
            <p:cNvPr id="504" name="Rectangle 14"/>
            <p:cNvSpPr>
              <a:spLocks noChangeArrowheads="1"/>
            </p:cNvSpPr>
            <p:nvPr/>
          </p:nvSpPr>
          <p:spPr bwMode="auto">
            <a:xfrm>
              <a:off x="3169" y="2182"/>
              <a:ext cx="975" cy="631"/>
            </a:xfrm>
            <a:prstGeom prst="rect">
              <a:avLst/>
            </a:prstGeom>
            <a:gradFill rotWithShape="0">
              <a:gsLst>
                <a:gs pos="0">
                  <a:srgbClr val="CCCCFF">
                    <a:gamma/>
                    <a:shade val="89804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5" name="Oval 15"/>
            <p:cNvSpPr>
              <a:spLocks noChangeArrowheads="1"/>
            </p:cNvSpPr>
            <p:nvPr/>
          </p:nvSpPr>
          <p:spPr bwMode="auto">
            <a:xfrm>
              <a:off x="3169" y="2077"/>
              <a:ext cx="975" cy="197"/>
            </a:xfrm>
            <a:prstGeom prst="ellipse">
              <a:avLst/>
            </a:prstGeom>
            <a:gradFill rotWithShape="0">
              <a:gsLst>
                <a:gs pos="0">
                  <a:srgbClr val="CCCCFF">
                    <a:gamma/>
                    <a:shade val="89804"/>
                    <a:invGamma/>
                  </a:srgbClr>
                </a:gs>
                <a:gs pos="100000">
                  <a:srgbClr val="CC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6" name="Oval 16"/>
            <p:cNvSpPr>
              <a:spLocks noChangeArrowheads="1"/>
            </p:cNvSpPr>
            <p:nvPr/>
          </p:nvSpPr>
          <p:spPr bwMode="auto">
            <a:xfrm>
              <a:off x="3169" y="2729"/>
              <a:ext cx="975" cy="196"/>
            </a:xfrm>
            <a:prstGeom prst="ellipse">
              <a:avLst/>
            </a:prstGeom>
            <a:gradFill rotWithShape="0">
              <a:gsLst>
                <a:gs pos="0">
                  <a:srgbClr val="CCCCFF">
                    <a:gamma/>
                    <a:shade val="89804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507" name="Picture 1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190" y="2887663"/>
            <a:ext cx="684212" cy="668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8" name="Rectangle 18"/>
          <p:cNvSpPr>
            <a:spLocks noChangeArrowheads="1"/>
          </p:cNvSpPr>
          <p:nvPr/>
        </p:nvSpPr>
        <p:spPr bwMode="blackWhite">
          <a:xfrm>
            <a:off x="3208865" y="2466975"/>
            <a:ext cx="1601787" cy="3175000"/>
          </a:xfrm>
          <a:prstGeom prst="rect">
            <a:avLst/>
          </a:prstGeom>
          <a:gradFill rotWithShape="0">
            <a:gsLst>
              <a:gs pos="0">
                <a:srgbClr val="FFDC4F">
                  <a:gamma/>
                  <a:shade val="89804"/>
                  <a:invGamma/>
                </a:srgbClr>
              </a:gs>
              <a:gs pos="50000">
                <a:srgbClr val="FFDC4F"/>
              </a:gs>
              <a:gs pos="100000">
                <a:srgbClr val="FFDC4F">
                  <a:gamma/>
                  <a:shade val="89804"/>
                  <a:invGamma/>
                </a:srgbClr>
              </a:gs>
            </a:gsLst>
            <a:lin ang="1890000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Ctr="1"/>
          <a:lstStyle>
            <a:lvl1pPr defTabSz="822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1163" defTabSz="822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2325" defTabSz="822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35075" defTabSz="822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46238" defTabSz="822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en-US" b="1">
                <a:solidFill>
                  <a:schemeClr val="bg2"/>
                </a:solidFill>
              </a:rPr>
              <a:t>Operational Systems</a:t>
            </a:r>
          </a:p>
        </p:txBody>
      </p:sp>
      <p:grpSp>
        <p:nvGrpSpPr>
          <p:cNvPr id="509" name="Group 19"/>
          <p:cNvGrpSpPr>
            <a:grpSpLocks/>
          </p:cNvGrpSpPr>
          <p:nvPr/>
        </p:nvGrpSpPr>
        <p:grpSpPr bwMode="auto">
          <a:xfrm>
            <a:off x="3342215" y="3332163"/>
            <a:ext cx="1336675" cy="1898650"/>
            <a:chOff x="1379" y="1517"/>
            <a:chExt cx="842" cy="1196"/>
          </a:xfrm>
        </p:grpSpPr>
        <p:grpSp>
          <p:nvGrpSpPr>
            <p:cNvPr id="510" name="Group 20"/>
            <p:cNvGrpSpPr>
              <a:grpSpLocks/>
            </p:cNvGrpSpPr>
            <p:nvPr/>
          </p:nvGrpSpPr>
          <p:grpSpPr bwMode="auto">
            <a:xfrm>
              <a:off x="1379" y="2451"/>
              <a:ext cx="842" cy="262"/>
              <a:chOff x="1379" y="2451"/>
              <a:chExt cx="842" cy="262"/>
            </a:xfrm>
          </p:grpSpPr>
          <p:sp>
            <p:nvSpPr>
              <p:cNvPr id="685" name="Freeform 21"/>
              <p:cNvSpPr>
                <a:spLocks/>
              </p:cNvSpPr>
              <p:nvPr/>
            </p:nvSpPr>
            <p:spPr bwMode="ltGray">
              <a:xfrm>
                <a:off x="1727" y="2548"/>
                <a:ext cx="399" cy="162"/>
              </a:xfrm>
              <a:custGeom>
                <a:avLst/>
                <a:gdLst>
                  <a:gd name="T0" fmla="*/ 398 w 399"/>
                  <a:gd name="T1" fmla="*/ 112 h 162"/>
                  <a:gd name="T2" fmla="*/ 216 w 399"/>
                  <a:gd name="T3" fmla="*/ 161 h 162"/>
                  <a:gd name="T4" fmla="*/ 149 w 399"/>
                  <a:gd name="T5" fmla="*/ 147 h 162"/>
                  <a:gd name="T6" fmla="*/ 0 w 399"/>
                  <a:gd name="T7" fmla="*/ 80 h 162"/>
                  <a:gd name="T8" fmla="*/ 325 w 399"/>
                  <a:gd name="T9" fmla="*/ 0 h 162"/>
                  <a:gd name="T10" fmla="*/ 398 w 399"/>
                  <a:gd name="T11" fmla="*/ 11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9" h="162">
                    <a:moveTo>
                      <a:pt x="398" y="112"/>
                    </a:moveTo>
                    <a:lnTo>
                      <a:pt x="216" y="161"/>
                    </a:lnTo>
                    <a:lnTo>
                      <a:pt x="149" y="147"/>
                    </a:lnTo>
                    <a:lnTo>
                      <a:pt x="0" y="80"/>
                    </a:lnTo>
                    <a:lnTo>
                      <a:pt x="325" y="0"/>
                    </a:lnTo>
                    <a:lnTo>
                      <a:pt x="398" y="11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86" name="Freeform 22"/>
              <p:cNvSpPr>
                <a:spLocks/>
              </p:cNvSpPr>
              <p:nvPr/>
            </p:nvSpPr>
            <p:spPr bwMode="ltGray">
              <a:xfrm>
                <a:off x="1379" y="2552"/>
                <a:ext cx="399" cy="161"/>
              </a:xfrm>
              <a:custGeom>
                <a:avLst/>
                <a:gdLst>
                  <a:gd name="T0" fmla="*/ 398 w 399"/>
                  <a:gd name="T1" fmla="*/ 113 h 161"/>
                  <a:gd name="T2" fmla="*/ 216 w 399"/>
                  <a:gd name="T3" fmla="*/ 160 h 161"/>
                  <a:gd name="T4" fmla="*/ 149 w 399"/>
                  <a:gd name="T5" fmla="*/ 147 h 161"/>
                  <a:gd name="T6" fmla="*/ 0 w 399"/>
                  <a:gd name="T7" fmla="*/ 80 h 161"/>
                  <a:gd name="T8" fmla="*/ 325 w 399"/>
                  <a:gd name="T9" fmla="*/ 0 h 161"/>
                  <a:gd name="T10" fmla="*/ 398 w 399"/>
                  <a:gd name="T11" fmla="*/ 113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9" h="161">
                    <a:moveTo>
                      <a:pt x="398" y="113"/>
                    </a:moveTo>
                    <a:lnTo>
                      <a:pt x="216" y="160"/>
                    </a:lnTo>
                    <a:lnTo>
                      <a:pt x="149" y="147"/>
                    </a:lnTo>
                    <a:lnTo>
                      <a:pt x="0" y="80"/>
                    </a:lnTo>
                    <a:lnTo>
                      <a:pt x="325" y="0"/>
                    </a:lnTo>
                    <a:lnTo>
                      <a:pt x="398" y="11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87" name="Freeform 23"/>
              <p:cNvSpPr>
                <a:spLocks/>
              </p:cNvSpPr>
              <p:nvPr/>
            </p:nvSpPr>
            <p:spPr bwMode="ltGray">
              <a:xfrm>
                <a:off x="1874" y="2457"/>
                <a:ext cx="21" cy="17"/>
              </a:xfrm>
              <a:custGeom>
                <a:avLst/>
                <a:gdLst>
                  <a:gd name="T0" fmla="*/ 10 w 21"/>
                  <a:gd name="T1" fmla="*/ 16 h 17"/>
                  <a:gd name="T2" fmla="*/ 20 w 21"/>
                  <a:gd name="T3" fmla="*/ 16 h 17"/>
                  <a:gd name="T4" fmla="*/ 20 w 21"/>
                  <a:gd name="T5" fmla="*/ 0 h 17"/>
                  <a:gd name="T6" fmla="*/ 0 w 21"/>
                  <a:gd name="T7" fmla="*/ 0 h 17"/>
                  <a:gd name="T8" fmla="*/ 0 w 21"/>
                  <a:gd name="T9" fmla="*/ 16 h 17"/>
                  <a:gd name="T10" fmla="*/ 10 w 21"/>
                  <a:gd name="T11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7">
                    <a:moveTo>
                      <a:pt x="10" y="16"/>
                    </a:moveTo>
                    <a:lnTo>
                      <a:pt x="20" y="16"/>
                    </a:lnTo>
                    <a:lnTo>
                      <a:pt x="20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0" y="1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88" name="Freeform 24"/>
              <p:cNvSpPr>
                <a:spLocks/>
              </p:cNvSpPr>
              <p:nvPr/>
            </p:nvSpPr>
            <p:spPr bwMode="ltGray">
              <a:xfrm>
                <a:off x="1874" y="2456"/>
                <a:ext cx="177" cy="61"/>
              </a:xfrm>
              <a:custGeom>
                <a:avLst/>
                <a:gdLst>
                  <a:gd name="T0" fmla="*/ 174 w 177"/>
                  <a:gd name="T1" fmla="*/ 59 h 61"/>
                  <a:gd name="T2" fmla="*/ 176 w 177"/>
                  <a:gd name="T3" fmla="*/ 58 h 61"/>
                  <a:gd name="T4" fmla="*/ 1 w 177"/>
                  <a:gd name="T5" fmla="*/ 0 h 61"/>
                  <a:gd name="T6" fmla="*/ 0 w 177"/>
                  <a:gd name="T7" fmla="*/ 1 h 61"/>
                  <a:gd name="T8" fmla="*/ 174 w 177"/>
                  <a:gd name="T9" fmla="*/ 60 h 61"/>
                  <a:gd name="T10" fmla="*/ 174 w 177"/>
                  <a:gd name="T11" fmla="*/ 5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7" h="61">
                    <a:moveTo>
                      <a:pt x="174" y="59"/>
                    </a:moveTo>
                    <a:lnTo>
                      <a:pt x="176" y="58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174" y="60"/>
                    </a:lnTo>
                    <a:lnTo>
                      <a:pt x="174" y="59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89" name="Freeform 25"/>
              <p:cNvSpPr>
                <a:spLocks/>
              </p:cNvSpPr>
              <p:nvPr/>
            </p:nvSpPr>
            <p:spPr bwMode="ltGray">
              <a:xfrm>
                <a:off x="2055" y="2515"/>
                <a:ext cx="20" cy="159"/>
              </a:xfrm>
              <a:custGeom>
                <a:avLst/>
                <a:gdLst>
                  <a:gd name="T0" fmla="*/ 9 w 20"/>
                  <a:gd name="T1" fmla="*/ 158 h 159"/>
                  <a:gd name="T2" fmla="*/ 19 w 20"/>
                  <a:gd name="T3" fmla="*/ 158 h 159"/>
                  <a:gd name="T4" fmla="*/ 19 w 20"/>
                  <a:gd name="T5" fmla="*/ 0 h 159"/>
                  <a:gd name="T6" fmla="*/ 0 w 20"/>
                  <a:gd name="T7" fmla="*/ 0 h 159"/>
                  <a:gd name="T8" fmla="*/ 0 w 20"/>
                  <a:gd name="T9" fmla="*/ 158 h 159"/>
                  <a:gd name="T10" fmla="*/ 9 w 20"/>
                  <a:gd name="T11" fmla="*/ 158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59">
                    <a:moveTo>
                      <a:pt x="9" y="158"/>
                    </a:moveTo>
                    <a:lnTo>
                      <a:pt x="19" y="158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0" y="158"/>
                    </a:lnTo>
                    <a:lnTo>
                      <a:pt x="9" y="15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0" name="Freeform 26"/>
              <p:cNvSpPr>
                <a:spLocks/>
              </p:cNvSpPr>
              <p:nvPr/>
            </p:nvSpPr>
            <p:spPr bwMode="ltGray">
              <a:xfrm>
                <a:off x="2172" y="2515"/>
                <a:ext cx="21" cy="159"/>
              </a:xfrm>
              <a:custGeom>
                <a:avLst/>
                <a:gdLst>
                  <a:gd name="T0" fmla="*/ 10 w 21"/>
                  <a:gd name="T1" fmla="*/ 158 h 159"/>
                  <a:gd name="T2" fmla="*/ 20 w 21"/>
                  <a:gd name="T3" fmla="*/ 158 h 159"/>
                  <a:gd name="T4" fmla="*/ 20 w 21"/>
                  <a:gd name="T5" fmla="*/ 0 h 159"/>
                  <a:gd name="T6" fmla="*/ 0 w 21"/>
                  <a:gd name="T7" fmla="*/ 0 h 159"/>
                  <a:gd name="T8" fmla="*/ 0 w 21"/>
                  <a:gd name="T9" fmla="*/ 158 h 159"/>
                  <a:gd name="T10" fmla="*/ 10 w 21"/>
                  <a:gd name="T11" fmla="*/ 158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59">
                    <a:moveTo>
                      <a:pt x="10" y="158"/>
                    </a:moveTo>
                    <a:lnTo>
                      <a:pt x="20" y="158"/>
                    </a:lnTo>
                    <a:lnTo>
                      <a:pt x="20" y="0"/>
                    </a:lnTo>
                    <a:lnTo>
                      <a:pt x="0" y="0"/>
                    </a:lnTo>
                    <a:lnTo>
                      <a:pt x="0" y="158"/>
                    </a:lnTo>
                    <a:lnTo>
                      <a:pt x="10" y="15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1" name="Freeform 27"/>
              <p:cNvSpPr>
                <a:spLocks/>
              </p:cNvSpPr>
              <p:nvPr/>
            </p:nvSpPr>
            <p:spPr bwMode="ltGray">
              <a:xfrm>
                <a:off x="2079" y="2478"/>
                <a:ext cx="125" cy="17"/>
              </a:xfrm>
              <a:custGeom>
                <a:avLst/>
                <a:gdLst>
                  <a:gd name="T0" fmla="*/ 124 w 125"/>
                  <a:gd name="T1" fmla="*/ 8 h 17"/>
                  <a:gd name="T2" fmla="*/ 122 w 125"/>
                  <a:gd name="T3" fmla="*/ 0 h 17"/>
                  <a:gd name="T4" fmla="*/ 0 w 125"/>
                  <a:gd name="T5" fmla="*/ 0 h 17"/>
                  <a:gd name="T6" fmla="*/ 0 w 125"/>
                  <a:gd name="T7" fmla="*/ 16 h 17"/>
                  <a:gd name="T8" fmla="*/ 122 w 125"/>
                  <a:gd name="T9" fmla="*/ 16 h 17"/>
                  <a:gd name="T10" fmla="*/ 121 w 125"/>
                  <a:gd name="T11" fmla="*/ 8 h 17"/>
                  <a:gd name="T12" fmla="*/ 124 w 125"/>
                  <a:gd name="T13" fmla="*/ 8 h 17"/>
                  <a:gd name="T14" fmla="*/ 124 w 125"/>
                  <a:gd name="T15" fmla="*/ 0 h 17"/>
                  <a:gd name="T16" fmla="*/ 122 w 125"/>
                  <a:gd name="T17" fmla="*/ 0 h 17"/>
                  <a:gd name="T18" fmla="*/ 124 w 125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17">
                    <a:moveTo>
                      <a:pt x="124" y="8"/>
                    </a:moveTo>
                    <a:lnTo>
                      <a:pt x="122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22" y="16"/>
                    </a:lnTo>
                    <a:lnTo>
                      <a:pt x="121" y="8"/>
                    </a:lnTo>
                    <a:lnTo>
                      <a:pt x="124" y="8"/>
                    </a:lnTo>
                    <a:lnTo>
                      <a:pt x="124" y="0"/>
                    </a:lnTo>
                    <a:lnTo>
                      <a:pt x="122" y="0"/>
                    </a:lnTo>
                    <a:lnTo>
                      <a:pt x="124" y="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2" name="Freeform 28"/>
              <p:cNvSpPr>
                <a:spLocks/>
              </p:cNvSpPr>
              <p:nvPr/>
            </p:nvSpPr>
            <p:spPr bwMode="ltGray">
              <a:xfrm>
                <a:off x="2199" y="2479"/>
                <a:ext cx="22" cy="159"/>
              </a:xfrm>
              <a:custGeom>
                <a:avLst/>
                <a:gdLst>
                  <a:gd name="T0" fmla="*/ 10 w 22"/>
                  <a:gd name="T1" fmla="*/ 158 h 159"/>
                  <a:gd name="T2" fmla="*/ 21 w 22"/>
                  <a:gd name="T3" fmla="*/ 157 h 159"/>
                  <a:gd name="T4" fmla="*/ 21 w 22"/>
                  <a:gd name="T5" fmla="*/ 0 h 159"/>
                  <a:gd name="T6" fmla="*/ 0 w 22"/>
                  <a:gd name="T7" fmla="*/ 0 h 159"/>
                  <a:gd name="T8" fmla="*/ 0 w 22"/>
                  <a:gd name="T9" fmla="*/ 157 h 159"/>
                  <a:gd name="T10" fmla="*/ 10 w 22"/>
                  <a:gd name="T11" fmla="*/ 156 h 159"/>
                  <a:gd name="T12" fmla="*/ 10 w 22"/>
                  <a:gd name="T13" fmla="*/ 158 h 159"/>
                  <a:gd name="T14" fmla="*/ 21 w 22"/>
                  <a:gd name="T15" fmla="*/ 158 h 159"/>
                  <a:gd name="T16" fmla="*/ 21 w 22"/>
                  <a:gd name="T17" fmla="*/ 157 h 159"/>
                  <a:gd name="T18" fmla="*/ 10 w 22"/>
                  <a:gd name="T19" fmla="*/ 158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59">
                    <a:moveTo>
                      <a:pt x="10" y="158"/>
                    </a:moveTo>
                    <a:lnTo>
                      <a:pt x="21" y="157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157"/>
                    </a:lnTo>
                    <a:lnTo>
                      <a:pt x="10" y="156"/>
                    </a:lnTo>
                    <a:lnTo>
                      <a:pt x="10" y="158"/>
                    </a:lnTo>
                    <a:lnTo>
                      <a:pt x="21" y="158"/>
                    </a:lnTo>
                    <a:lnTo>
                      <a:pt x="21" y="157"/>
                    </a:lnTo>
                    <a:lnTo>
                      <a:pt x="10" y="15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3" name="Freeform 29"/>
              <p:cNvSpPr>
                <a:spLocks/>
              </p:cNvSpPr>
              <p:nvPr/>
            </p:nvSpPr>
            <p:spPr bwMode="ltGray">
              <a:xfrm>
                <a:off x="2170" y="2636"/>
                <a:ext cx="32" cy="17"/>
              </a:xfrm>
              <a:custGeom>
                <a:avLst/>
                <a:gdLst>
                  <a:gd name="T0" fmla="*/ 0 w 32"/>
                  <a:gd name="T1" fmla="*/ 8 h 17"/>
                  <a:gd name="T2" fmla="*/ 0 w 32"/>
                  <a:gd name="T3" fmla="*/ 16 h 17"/>
                  <a:gd name="T4" fmla="*/ 31 w 32"/>
                  <a:gd name="T5" fmla="*/ 16 h 17"/>
                  <a:gd name="T6" fmla="*/ 31 w 32"/>
                  <a:gd name="T7" fmla="*/ 0 h 17"/>
                  <a:gd name="T8" fmla="*/ 0 w 32"/>
                  <a:gd name="T9" fmla="*/ 0 h 17"/>
                  <a:gd name="T10" fmla="*/ 0 w 32"/>
                  <a:gd name="T11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7">
                    <a:moveTo>
                      <a:pt x="0" y="8"/>
                    </a:moveTo>
                    <a:lnTo>
                      <a:pt x="0" y="16"/>
                    </a:lnTo>
                    <a:lnTo>
                      <a:pt x="31" y="16"/>
                    </a:lnTo>
                    <a:lnTo>
                      <a:pt x="31" y="0"/>
                    </a:lnTo>
                    <a:lnTo>
                      <a:pt x="0" y="0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4" name="Freeform 30"/>
              <p:cNvSpPr>
                <a:spLocks/>
              </p:cNvSpPr>
              <p:nvPr/>
            </p:nvSpPr>
            <p:spPr bwMode="ltGray">
              <a:xfrm>
                <a:off x="1854" y="2480"/>
                <a:ext cx="21" cy="26"/>
              </a:xfrm>
              <a:custGeom>
                <a:avLst/>
                <a:gdLst>
                  <a:gd name="T0" fmla="*/ 10 w 21"/>
                  <a:gd name="T1" fmla="*/ 25 h 26"/>
                  <a:gd name="T2" fmla="*/ 20 w 21"/>
                  <a:gd name="T3" fmla="*/ 25 h 26"/>
                  <a:gd name="T4" fmla="*/ 20 w 21"/>
                  <a:gd name="T5" fmla="*/ 0 h 26"/>
                  <a:gd name="T6" fmla="*/ 0 w 21"/>
                  <a:gd name="T7" fmla="*/ 0 h 26"/>
                  <a:gd name="T8" fmla="*/ 0 w 21"/>
                  <a:gd name="T9" fmla="*/ 25 h 26"/>
                  <a:gd name="T10" fmla="*/ 10 w 21"/>
                  <a:gd name="T11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26">
                    <a:moveTo>
                      <a:pt x="10" y="25"/>
                    </a:moveTo>
                    <a:lnTo>
                      <a:pt x="20" y="25"/>
                    </a:lnTo>
                    <a:lnTo>
                      <a:pt x="20" y="0"/>
                    </a:lnTo>
                    <a:lnTo>
                      <a:pt x="0" y="0"/>
                    </a:lnTo>
                    <a:lnTo>
                      <a:pt x="0" y="25"/>
                    </a:lnTo>
                    <a:lnTo>
                      <a:pt x="10" y="25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5" name="Freeform 31"/>
              <p:cNvSpPr>
                <a:spLocks/>
              </p:cNvSpPr>
              <p:nvPr/>
            </p:nvSpPr>
            <p:spPr bwMode="ltGray">
              <a:xfrm>
                <a:off x="2044" y="2479"/>
                <a:ext cx="158" cy="158"/>
              </a:xfrm>
              <a:custGeom>
                <a:avLst/>
                <a:gdLst>
                  <a:gd name="T0" fmla="*/ 118 w 158"/>
                  <a:gd name="T1" fmla="*/ 35 h 158"/>
                  <a:gd name="T2" fmla="*/ 0 w 158"/>
                  <a:gd name="T3" fmla="*/ 0 h 158"/>
                  <a:gd name="T4" fmla="*/ 157 w 158"/>
                  <a:gd name="T5" fmla="*/ 0 h 158"/>
                  <a:gd name="T6" fmla="*/ 157 w 158"/>
                  <a:gd name="T7" fmla="*/ 157 h 158"/>
                  <a:gd name="T8" fmla="*/ 118 w 158"/>
                  <a:gd name="T9" fmla="*/ 157 h 158"/>
                  <a:gd name="T10" fmla="*/ 118 w 158"/>
                  <a:gd name="T11" fmla="*/ 35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8" h="158">
                    <a:moveTo>
                      <a:pt x="118" y="35"/>
                    </a:moveTo>
                    <a:lnTo>
                      <a:pt x="0" y="0"/>
                    </a:lnTo>
                    <a:lnTo>
                      <a:pt x="157" y="0"/>
                    </a:lnTo>
                    <a:lnTo>
                      <a:pt x="157" y="157"/>
                    </a:lnTo>
                    <a:lnTo>
                      <a:pt x="118" y="157"/>
                    </a:lnTo>
                    <a:lnTo>
                      <a:pt x="118" y="35"/>
                    </a:lnTo>
                  </a:path>
                </a:pathLst>
              </a:custGeom>
              <a:solidFill>
                <a:srgbClr val="C1C1C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6" name="Freeform 32"/>
              <p:cNvSpPr>
                <a:spLocks/>
              </p:cNvSpPr>
              <p:nvPr/>
            </p:nvSpPr>
            <p:spPr bwMode="ltGray">
              <a:xfrm>
                <a:off x="2038" y="2478"/>
                <a:ext cx="127" cy="38"/>
              </a:xfrm>
              <a:custGeom>
                <a:avLst/>
                <a:gdLst>
                  <a:gd name="T0" fmla="*/ 6 w 127"/>
                  <a:gd name="T1" fmla="*/ 0 h 38"/>
                  <a:gd name="T2" fmla="*/ 6 w 127"/>
                  <a:gd name="T3" fmla="*/ 1 h 38"/>
                  <a:gd name="T4" fmla="*/ 123 w 127"/>
                  <a:gd name="T5" fmla="*/ 37 h 38"/>
                  <a:gd name="T6" fmla="*/ 126 w 127"/>
                  <a:gd name="T7" fmla="*/ 35 h 38"/>
                  <a:gd name="T8" fmla="*/ 7 w 127"/>
                  <a:gd name="T9" fmla="*/ 0 h 38"/>
                  <a:gd name="T10" fmla="*/ 6 w 127"/>
                  <a:gd name="T11" fmla="*/ 1 h 38"/>
                  <a:gd name="T12" fmla="*/ 6 w 127"/>
                  <a:gd name="T13" fmla="*/ 0 h 38"/>
                  <a:gd name="T14" fmla="*/ 0 w 127"/>
                  <a:gd name="T15" fmla="*/ 0 h 38"/>
                  <a:gd name="T16" fmla="*/ 6 w 127"/>
                  <a:gd name="T17" fmla="*/ 1 h 38"/>
                  <a:gd name="T18" fmla="*/ 6 w 127"/>
                  <a:gd name="T1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38">
                    <a:moveTo>
                      <a:pt x="6" y="0"/>
                    </a:moveTo>
                    <a:lnTo>
                      <a:pt x="6" y="1"/>
                    </a:lnTo>
                    <a:lnTo>
                      <a:pt x="123" y="37"/>
                    </a:lnTo>
                    <a:lnTo>
                      <a:pt x="126" y="35"/>
                    </a:lnTo>
                    <a:lnTo>
                      <a:pt x="7" y="0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6" y="1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7" name="Freeform 33"/>
              <p:cNvSpPr>
                <a:spLocks/>
              </p:cNvSpPr>
              <p:nvPr/>
            </p:nvSpPr>
            <p:spPr bwMode="ltGray">
              <a:xfrm>
                <a:off x="2044" y="2478"/>
                <a:ext cx="160" cy="17"/>
              </a:xfrm>
              <a:custGeom>
                <a:avLst/>
                <a:gdLst>
                  <a:gd name="T0" fmla="*/ 159 w 160"/>
                  <a:gd name="T1" fmla="*/ 8 h 17"/>
                  <a:gd name="T2" fmla="*/ 157 w 160"/>
                  <a:gd name="T3" fmla="*/ 0 h 17"/>
                  <a:gd name="T4" fmla="*/ 0 w 160"/>
                  <a:gd name="T5" fmla="*/ 0 h 17"/>
                  <a:gd name="T6" fmla="*/ 0 w 160"/>
                  <a:gd name="T7" fmla="*/ 16 h 17"/>
                  <a:gd name="T8" fmla="*/ 157 w 160"/>
                  <a:gd name="T9" fmla="*/ 16 h 17"/>
                  <a:gd name="T10" fmla="*/ 156 w 160"/>
                  <a:gd name="T11" fmla="*/ 8 h 17"/>
                  <a:gd name="T12" fmla="*/ 159 w 160"/>
                  <a:gd name="T13" fmla="*/ 8 h 17"/>
                  <a:gd name="T14" fmla="*/ 159 w 160"/>
                  <a:gd name="T15" fmla="*/ 0 h 17"/>
                  <a:gd name="T16" fmla="*/ 157 w 160"/>
                  <a:gd name="T17" fmla="*/ 0 h 17"/>
                  <a:gd name="T18" fmla="*/ 159 w 160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0" h="17">
                    <a:moveTo>
                      <a:pt x="159" y="8"/>
                    </a:moveTo>
                    <a:lnTo>
                      <a:pt x="157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57" y="16"/>
                    </a:lnTo>
                    <a:lnTo>
                      <a:pt x="156" y="8"/>
                    </a:lnTo>
                    <a:lnTo>
                      <a:pt x="159" y="8"/>
                    </a:lnTo>
                    <a:lnTo>
                      <a:pt x="159" y="0"/>
                    </a:lnTo>
                    <a:lnTo>
                      <a:pt x="157" y="0"/>
                    </a:lnTo>
                    <a:lnTo>
                      <a:pt x="159" y="8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8" name="Freeform 34"/>
              <p:cNvSpPr>
                <a:spLocks/>
              </p:cNvSpPr>
              <p:nvPr/>
            </p:nvSpPr>
            <p:spPr bwMode="ltGray">
              <a:xfrm>
                <a:off x="2199" y="2479"/>
                <a:ext cx="22" cy="159"/>
              </a:xfrm>
              <a:custGeom>
                <a:avLst/>
                <a:gdLst>
                  <a:gd name="T0" fmla="*/ 10 w 22"/>
                  <a:gd name="T1" fmla="*/ 158 h 159"/>
                  <a:gd name="T2" fmla="*/ 21 w 22"/>
                  <a:gd name="T3" fmla="*/ 157 h 159"/>
                  <a:gd name="T4" fmla="*/ 21 w 22"/>
                  <a:gd name="T5" fmla="*/ 0 h 159"/>
                  <a:gd name="T6" fmla="*/ 0 w 22"/>
                  <a:gd name="T7" fmla="*/ 0 h 159"/>
                  <a:gd name="T8" fmla="*/ 0 w 22"/>
                  <a:gd name="T9" fmla="*/ 157 h 159"/>
                  <a:gd name="T10" fmla="*/ 10 w 22"/>
                  <a:gd name="T11" fmla="*/ 156 h 159"/>
                  <a:gd name="T12" fmla="*/ 10 w 22"/>
                  <a:gd name="T13" fmla="*/ 158 h 159"/>
                  <a:gd name="T14" fmla="*/ 21 w 22"/>
                  <a:gd name="T15" fmla="*/ 158 h 159"/>
                  <a:gd name="T16" fmla="*/ 21 w 22"/>
                  <a:gd name="T17" fmla="*/ 157 h 159"/>
                  <a:gd name="T18" fmla="*/ 10 w 22"/>
                  <a:gd name="T19" fmla="*/ 158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59">
                    <a:moveTo>
                      <a:pt x="10" y="158"/>
                    </a:moveTo>
                    <a:lnTo>
                      <a:pt x="21" y="157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157"/>
                    </a:lnTo>
                    <a:lnTo>
                      <a:pt x="10" y="156"/>
                    </a:lnTo>
                    <a:lnTo>
                      <a:pt x="10" y="158"/>
                    </a:lnTo>
                    <a:lnTo>
                      <a:pt x="21" y="158"/>
                    </a:lnTo>
                    <a:lnTo>
                      <a:pt x="21" y="157"/>
                    </a:lnTo>
                    <a:lnTo>
                      <a:pt x="10" y="158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9" name="Freeform 35"/>
              <p:cNvSpPr>
                <a:spLocks/>
              </p:cNvSpPr>
              <p:nvPr/>
            </p:nvSpPr>
            <p:spPr bwMode="ltGray">
              <a:xfrm>
                <a:off x="2161" y="2636"/>
                <a:ext cx="41" cy="17"/>
              </a:xfrm>
              <a:custGeom>
                <a:avLst/>
                <a:gdLst>
                  <a:gd name="T0" fmla="*/ 0 w 41"/>
                  <a:gd name="T1" fmla="*/ 8 h 17"/>
                  <a:gd name="T2" fmla="*/ 1 w 41"/>
                  <a:gd name="T3" fmla="*/ 16 h 17"/>
                  <a:gd name="T4" fmla="*/ 40 w 41"/>
                  <a:gd name="T5" fmla="*/ 16 h 17"/>
                  <a:gd name="T6" fmla="*/ 40 w 41"/>
                  <a:gd name="T7" fmla="*/ 0 h 17"/>
                  <a:gd name="T8" fmla="*/ 1 w 41"/>
                  <a:gd name="T9" fmla="*/ 0 h 17"/>
                  <a:gd name="T10" fmla="*/ 2 w 41"/>
                  <a:gd name="T11" fmla="*/ 8 h 17"/>
                  <a:gd name="T12" fmla="*/ 0 w 41"/>
                  <a:gd name="T13" fmla="*/ 8 h 17"/>
                  <a:gd name="T14" fmla="*/ 0 w 41"/>
                  <a:gd name="T15" fmla="*/ 16 h 17"/>
                  <a:gd name="T16" fmla="*/ 1 w 41"/>
                  <a:gd name="T17" fmla="*/ 16 h 17"/>
                  <a:gd name="T18" fmla="*/ 0 w 41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17">
                    <a:moveTo>
                      <a:pt x="0" y="8"/>
                    </a:moveTo>
                    <a:lnTo>
                      <a:pt x="1" y="16"/>
                    </a:lnTo>
                    <a:lnTo>
                      <a:pt x="40" y="16"/>
                    </a:lnTo>
                    <a:lnTo>
                      <a:pt x="40" y="0"/>
                    </a:lnTo>
                    <a:lnTo>
                      <a:pt x="1" y="0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1" y="16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00" name="Freeform 36"/>
              <p:cNvSpPr>
                <a:spLocks/>
              </p:cNvSpPr>
              <p:nvPr/>
            </p:nvSpPr>
            <p:spPr bwMode="ltGray">
              <a:xfrm>
                <a:off x="2161" y="2514"/>
                <a:ext cx="22" cy="123"/>
              </a:xfrm>
              <a:custGeom>
                <a:avLst/>
                <a:gdLst>
                  <a:gd name="T0" fmla="*/ 0 w 22"/>
                  <a:gd name="T1" fmla="*/ 1 h 123"/>
                  <a:gd name="T2" fmla="*/ 0 w 22"/>
                  <a:gd name="T3" fmla="*/ 0 h 123"/>
                  <a:gd name="T4" fmla="*/ 0 w 22"/>
                  <a:gd name="T5" fmla="*/ 122 h 123"/>
                  <a:gd name="T6" fmla="*/ 21 w 22"/>
                  <a:gd name="T7" fmla="*/ 122 h 123"/>
                  <a:gd name="T8" fmla="*/ 21 w 22"/>
                  <a:gd name="T9" fmla="*/ 0 h 123"/>
                  <a:gd name="T10" fmla="*/ 21 w 22"/>
                  <a:gd name="T11" fmla="*/ 0 h 123"/>
                  <a:gd name="T12" fmla="*/ 21 w 22"/>
                  <a:gd name="T13" fmla="*/ 0 h 123"/>
                  <a:gd name="T14" fmla="*/ 21 w 22"/>
                  <a:gd name="T15" fmla="*/ 0 h 123"/>
                  <a:gd name="T16" fmla="*/ 21 w 22"/>
                  <a:gd name="T17" fmla="*/ 0 h 123"/>
                  <a:gd name="T18" fmla="*/ 0 w 22"/>
                  <a:gd name="T19" fmla="*/ 1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23">
                    <a:moveTo>
                      <a:pt x="0" y="1"/>
                    </a:moveTo>
                    <a:lnTo>
                      <a:pt x="0" y="0"/>
                    </a:lnTo>
                    <a:lnTo>
                      <a:pt x="0" y="122"/>
                    </a:lnTo>
                    <a:lnTo>
                      <a:pt x="21" y="122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01" name="Freeform 37"/>
              <p:cNvSpPr>
                <a:spLocks/>
              </p:cNvSpPr>
              <p:nvPr/>
            </p:nvSpPr>
            <p:spPr bwMode="ltGray">
              <a:xfrm>
                <a:off x="1874" y="2457"/>
                <a:ext cx="302" cy="59"/>
              </a:xfrm>
              <a:custGeom>
                <a:avLst/>
                <a:gdLst>
                  <a:gd name="T0" fmla="*/ 301 w 302"/>
                  <a:gd name="T1" fmla="*/ 58 h 59"/>
                  <a:gd name="T2" fmla="*/ 98 w 302"/>
                  <a:gd name="T3" fmla="*/ 0 h 59"/>
                  <a:gd name="T4" fmla="*/ 0 w 302"/>
                  <a:gd name="T5" fmla="*/ 0 h 59"/>
                  <a:gd name="T6" fmla="*/ 173 w 302"/>
                  <a:gd name="T7" fmla="*/ 58 h 59"/>
                  <a:gd name="T8" fmla="*/ 301 w 302"/>
                  <a:gd name="T9" fmla="*/ 58 h 59"/>
                  <a:gd name="T10" fmla="*/ 301 w 302"/>
                  <a:gd name="T11" fmla="*/ 5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2" h="59">
                    <a:moveTo>
                      <a:pt x="301" y="58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173" y="58"/>
                    </a:lnTo>
                    <a:lnTo>
                      <a:pt x="301" y="58"/>
                    </a:lnTo>
                    <a:lnTo>
                      <a:pt x="301" y="5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02" name="Freeform 38"/>
              <p:cNvSpPr>
                <a:spLocks/>
              </p:cNvSpPr>
              <p:nvPr/>
            </p:nvSpPr>
            <p:spPr bwMode="ltGray">
              <a:xfrm>
                <a:off x="1973" y="2456"/>
                <a:ext cx="205" cy="61"/>
              </a:xfrm>
              <a:custGeom>
                <a:avLst/>
                <a:gdLst>
                  <a:gd name="T0" fmla="*/ 0 w 205"/>
                  <a:gd name="T1" fmla="*/ 1 h 61"/>
                  <a:gd name="T2" fmla="*/ 0 w 205"/>
                  <a:gd name="T3" fmla="*/ 1 h 61"/>
                  <a:gd name="T4" fmla="*/ 202 w 205"/>
                  <a:gd name="T5" fmla="*/ 60 h 61"/>
                  <a:gd name="T6" fmla="*/ 204 w 205"/>
                  <a:gd name="T7" fmla="*/ 58 h 61"/>
                  <a:gd name="T8" fmla="*/ 1 w 205"/>
                  <a:gd name="T9" fmla="*/ 0 h 61"/>
                  <a:gd name="T10" fmla="*/ 0 w 205"/>
                  <a:gd name="T11" fmla="*/ 0 h 61"/>
                  <a:gd name="T12" fmla="*/ 1 w 205"/>
                  <a:gd name="T13" fmla="*/ 0 h 61"/>
                  <a:gd name="T14" fmla="*/ 1 w 205"/>
                  <a:gd name="T15" fmla="*/ 0 h 61"/>
                  <a:gd name="T16" fmla="*/ 0 w 205"/>
                  <a:gd name="T17" fmla="*/ 0 h 61"/>
                  <a:gd name="T18" fmla="*/ 0 w 205"/>
                  <a:gd name="T19" fmla="*/ 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5" h="61">
                    <a:moveTo>
                      <a:pt x="0" y="1"/>
                    </a:moveTo>
                    <a:lnTo>
                      <a:pt x="0" y="1"/>
                    </a:lnTo>
                    <a:lnTo>
                      <a:pt x="202" y="60"/>
                    </a:lnTo>
                    <a:lnTo>
                      <a:pt x="204" y="58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03" name="Freeform 39"/>
              <p:cNvSpPr>
                <a:spLocks/>
              </p:cNvSpPr>
              <p:nvPr/>
            </p:nvSpPr>
            <p:spPr bwMode="ltGray">
              <a:xfrm>
                <a:off x="1869" y="2456"/>
                <a:ext cx="105" cy="17"/>
              </a:xfrm>
              <a:custGeom>
                <a:avLst/>
                <a:gdLst>
                  <a:gd name="T0" fmla="*/ 6 w 105"/>
                  <a:gd name="T1" fmla="*/ 0 h 17"/>
                  <a:gd name="T2" fmla="*/ 6 w 105"/>
                  <a:gd name="T3" fmla="*/ 16 h 17"/>
                  <a:gd name="T4" fmla="*/ 104 w 105"/>
                  <a:gd name="T5" fmla="*/ 16 h 17"/>
                  <a:gd name="T6" fmla="*/ 104 w 105"/>
                  <a:gd name="T7" fmla="*/ 0 h 17"/>
                  <a:gd name="T8" fmla="*/ 6 w 105"/>
                  <a:gd name="T9" fmla="*/ 0 h 17"/>
                  <a:gd name="T10" fmla="*/ 5 w 105"/>
                  <a:gd name="T11" fmla="*/ 16 h 17"/>
                  <a:gd name="T12" fmla="*/ 6 w 105"/>
                  <a:gd name="T13" fmla="*/ 0 h 17"/>
                  <a:gd name="T14" fmla="*/ 0 w 105"/>
                  <a:gd name="T15" fmla="*/ 0 h 17"/>
                  <a:gd name="T16" fmla="*/ 5 w 105"/>
                  <a:gd name="T17" fmla="*/ 16 h 17"/>
                  <a:gd name="T18" fmla="*/ 6 w 105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" h="17">
                    <a:moveTo>
                      <a:pt x="6" y="0"/>
                    </a:moveTo>
                    <a:lnTo>
                      <a:pt x="6" y="16"/>
                    </a:lnTo>
                    <a:lnTo>
                      <a:pt x="104" y="16"/>
                    </a:lnTo>
                    <a:lnTo>
                      <a:pt x="104" y="0"/>
                    </a:lnTo>
                    <a:lnTo>
                      <a:pt x="6" y="0"/>
                    </a:lnTo>
                    <a:lnTo>
                      <a:pt x="5" y="1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5" y="16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04" name="Freeform 40"/>
              <p:cNvSpPr>
                <a:spLocks/>
              </p:cNvSpPr>
              <p:nvPr/>
            </p:nvSpPr>
            <p:spPr bwMode="ltGray">
              <a:xfrm>
                <a:off x="1874" y="2456"/>
                <a:ext cx="177" cy="61"/>
              </a:xfrm>
              <a:custGeom>
                <a:avLst/>
                <a:gdLst>
                  <a:gd name="T0" fmla="*/ 174 w 177"/>
                  <a:gd name="T1" fmla="*/ 58 h 61"/>
                  <a:gd name="T2" fmla="*/ 176 w 177"/>
                  <a:gd name="T3" fmla="*/ 58 h 61"/>
                  <a:gd name="T4" fmla="*/ 1 w 177"/>
                  <a:gd name="T5" fmla="*/ 0 h 61"/>
                  <a:gd name="T6" fmla="*/ 0 w 177"/>
                  <a:gd name="T7" fmla="*/ 1 h 61"/>
                  <a:gd name="T8" fmla="*/ 174 w 177"/>
                  <a:gd name="T9" fmla="*/ 60 h 61"/>
                  <a:gd name="T10" fmla="*/ 174 w 177"/>
                  <a:gd name="T11" fmla="*/ 60 h 61"/>
                  <a:gd name="T12" fmla="*/ 174 w 177"/>
                  <a:gd name="T13" fmla="*/ 60 h 61"/>
                  <a:gd name="T14" fmla="*/ 174 w 177"/>
                  <a:gd name="T15" fmla="*/ 60 h 61"/>
                  <a:gd name="T16" fmla="*/ 174 w 177"/>
                  <a:gd name="T17" fmla="*/ 60 h 61"/>
                  <a:gd name="T18" fmla="*/ 174 w 177"/>
                  <a:gd name="T19" fmla="*/ 5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7" h="61">
                    <a:moveTo>
                      <a:pt x="174" y="58"/>
                    </a:moveTo>
                    <a:lnTo>
                      <a:pt x="176" y="58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174" y="60"/>
                    </a:lnTo>
                    <a:lnTo>
                      <a:pt x="174" y="60"/>
                    </a:lnTo>
                    <a:lnTo>
                      <a:pt x="174" y="60"/>
                    </a:lnTo>
                    <a:lnTo>
                      <a:pt x="174" y="60"/>
                    </a:lnTo>
                    <a:lnTo>
                      <a:pt x="174" y="60"/>
                    </a:lnTo>
                    <a:lnTo>
                      <a:pt x="174" y="58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05" name="Freeform 41"/>
              <p:cNvSpPr>
                <a:spLocks/>
              </p:cNvSpPr>
              <p:nvPr/>
            </p:nvSpPr>
            <p:spPr bwMode="ltGray">
              <a:xfrm>
                <a:off x="2048" y="2515"/>
                <a:ext cx="136" cy="17"/>
              </a:xfrm>
              <a:custGeom>
                <a:avLst/>
                <a:gdLst>
                  <a:gd name="T0" fmla="*/ 127 w 136"/>
                  <a:gd name="T1" fmla="*/ 16 h 17"/>
                  <a:gd name="T2" fmla="*/ 127 w 136"/>
                  <a:gd name="T3" fmla="*/ 0 h 17"/>
                  <a:gd name="T4" fmla="*/ 0 w 136"/>
                  <a:gd name="T5" fmla="*/ 0 h 17"/>
                  <a:gd name="T6" fmla="*/ 0 w 136"/>
                  <a:gd name="T7" fmla="*/ 16 h 17"/>
                  <a:gd name="T8" fmla="*/ 127 w 136"/>
                  <a:gd name="T9" fmla="*/ 16 h 17"/>
                  <a:gd name="T10" fmla="*/ 128 w 136"/>
                  <a:gd name="T11" fmla="*/ 0 h 17"/>
                  <a:gd name="T12" fmla="*/ 127 w 136"/>
                  <a:gd name="T13" fmla="*/ 16 h 17"/>
                  <a:gd name="T14" fmla="*/ 135 w 136"/>
                  <a:gd name="T15" fmla="*/ 16 h 17"/>
                  <a:gd name="T16" fmla="*/ 128 w 136"/>
                  <a:gd name="T17" fmla="*/ 0 h 17"/>
                  <a:gd name="T18" fmla="*/ 127 w 136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6" h="17">
                    <a:moveTo>
                      <a:pt x="127" y="16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27" y="16"/>
                    </a:lnTo>
                    <a:lnTo>
                      <a:pt x="128" y="0"/>
                    </a:lnTo>
                    <a:lnTo>
                      <a:pt x="127" y="16"/>
                    </a:lnTo>
                    <a:lnTo>
                      <a:pt x="135" y="16"/>
                    </a:lnTo>
                    <a:lnTo>
                      <a:pt x="128" y="0"/>
                    </a:lnTo>
                    <a:lnTo>
                      <a:pt x="127" y="16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06" name="Freeform 42"/>
              <p:cNvSpPr>
                <a:spLocks/>
              </p:cNvSpPr>
              <p:nvPr/>
            </p:nvSpPr>
            <p:spPr bwMode="ltGray">
              <a:xfrm>
                <a:off x="2175" y="2515"/>
                <a:ext cx="22" cy="17"/>
              </a:xfrm>
              <a:custGeom>
                <a:avLst/>
                <a:gdLst>
                  <a:gd name="T0" fmla="*/ 0 w 22"/>
                  <a:gd name="T1" fmla="*/ 16 h 17"/>
                  <a:gd name="T2" fmla="*/ 0 w 22"/>
                  <a:gd name="T3" fmla="*/ 8 h 17"/>
                  <a:gd name="T4" fmla="*/ 0 w 22"/>
                  <a:gd name="T5" fmla="*/ 8 h 17"/>
                  <a:gd name="T6" fmla="*/ 0 w 22"/>
                  <a:gd name="T7" fmla="*/ 8 h 17"/>
                  <a:gd name="T8" fmla="*/ 0 w 22"/>
                  <a:gd name="T9" fmla="*/ 8 h 17"/>
                  <a:gd name="T10" fmla="*/ 3 w 22"/>
                  <a:gd name="T11" fmla="*/ 0 h 17"/>
                  <a:gd name="T12" fmla="*/ 0 w 22"/>
                  <a:gd name="T13" fmla="*/ 16 h 17"/>
                  <a:gd name="T14" fmla="*/ 21 w 22"/>
                  <a:gd name="T15" fmla="*/ 16 h 17"/>
                  <a:gd name="T16" fmla="*/ 3 w 22"/>
                  <a:gd name="T17" fmla="*/ 0 h 17"/>
                  <a:gd name="T18" fmla="*/ 0 w 22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0" y="16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3" y="0"/>
                    </a:lnTo>
                    <a:lnTo>
                      <a:pt x="0" y="16"/>
                    </a:lnTo>
                    <a:lnTo>
                      <a:pt x="21" y="16"/>
                    </a:lnTo>
                    <a:lnTo>
                      <a:pt x="3" y="0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07" name="Freeform 43"/>
              <p:cNvSpPr>
                <a:spLocks/>
              </p:cNvSpPr>
              <p:nvPr/>
            </p:nvSpPr>
            <p:spPr bwMode="ltGray">
              <a:xfrm>
                <a:off x="2008" y="2470"/>
                <a:ext cx="196" cy="17"/>
              </a:xfrm>
              <a:custGeom>
                <a:avLst/>
                <a:gdLst>
                  <a:gd name="T0" fmla="*/ 0 w 196"/>
                  <a:gd name="T1" fmla="*/ 0 h 17"/>
                  <a:gd name="T2" fmla="*/ 152 w 196"/>
                  <a:gd name="T3" fmla="*/ 0 h 17"/>
                  <a:gd name="T4" fmla="*/ 195 w 196"/>
                  <a:gd name="T5" fmla="*/ 16 h 17"/>
                  <a:gd name="T6" fmla="*/ 28 w 196"/>
                  <a:gd name="T7" fmla="*/ 16 h 17"/>
                  <a:gd name="T8" fmla="*/ 0 w 19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" h="17">
                    <a:moveTo>
                      <a:pt x="0" y="0"/>
                    </a:moveTo>
                    <a:lnTo>
                      <a:pt x="152" y="0"/>
                    </a:lnTo>
                    <a:lnTo>
                      <a:pt x="195" y="16"/>
                    </a:lnTo>
                    <a:lnTo>
                      <a:pt x="28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08" name="Freeform 44"/>
              <p:cNvSpPr>
                <a:spLocks/>
              </p:cNvSpPr>
              <p:nvPr/>
            </p:nvSpPr>
            <p:spPr bwMode="ltGray">
              <a:xfrm>
                <a:off x="2008" y="2469"/>
                <a:ext cx="154" cy="17"/>
              </a:xfrm>
              <a:custGeom>
                <a:avLst/>
                <a:gdLst>
                  <a:gd name="T0" fmla="*/ 153 w 154"/>
                  <a:gd name="T1" fmla="*/ 0 h 17"/>
                  <a:gd name="T2" fmla="*/ 151 w 154"/>
                  <a:gd name="T3" fmla="*/ 0 h 17"/>
                  <a:gd name="T4" fmla="*/ 0 w 154"/>
                  <a:gd name="T5" fmla="*/ 0 h 17"/>
                  <a:gd name="T6" fmla="*/ 0 w 154"/>
                  <a:gd name="T7" fmla="*/ 16 h 17"/>
                  <a:gd name="T8" fmla="*/ 151 w 154"/>
                  <a:gd name="T9" fmla="*/ 16 h 17"/>
                  <a:gd name="T10" fmla="*/ 151 w 154"/>
                  <a:gd name="T11" fmla="*/ 16 h 17"/>
                  <a:gd name="T12" fmla="*/ 153 w 154"/>
                  <a:gd name="T13" fmla="*/ 0 h 17"/>
                  <a:gd name="T14" fmla="*/ 151 w 154"/>
                  <a:gd name="T15" fmla="*/ 0 h 17"/>
                  <a:gd name="T16" fmla="*/ 151 w 154"/>
                  <a:gd name="T17" fmla="*/ 0 h 17"/>
                  <a:gd name="T18" fmla="*/ 153 w 154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4" h="17">
                    <a:moveTo>
                      <a:pt x="153" y="0"/>
                    </a:moveTo>
                    <a:lnTo>
                      <a:pt x="151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51" y="16"/>
                    </a:lnTo>
                    <a:lnTo>
                      <a:pt x="151" y="16"/>
                    </a:lnTo>
                    <a:lnTo>
                      <a:pt x="153" y="0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53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09" name="Freeform 45"/>
              <p:cNvSpPr>
                <a:spLocks/>
              </p:cNvSpPr>
              <p:nvPr/>
            </p:nvSpPr>
            <p:spPr bwMode="ltGray">
              <a:xfrm>
                <a:off x="2160" y="2469"/>
                <a:ext cx="49" cy="17"/>
              </a:xfrm>
              <a:custGeom>
                <a:avLst/>
                <a:gdLst>
                  <a:gd name="T0" fmla="*/ 41 w 49"/>
                  <a:gd name="T1" fmla="*/ 16 h 17"/>
                  <a:gd name="T2" fmla="*/ 41 w 49"/>
                  <a:gd name="T3" fmla="*/ 13 h 17"/>
                  <a:gd name="T4" fmla="*/ 1 w 49"/>
                  <a:gd name="T5" fmla="*/ 0 h 17"/>
                  <a:gd name="T6" fmla="*/ 0 w 49"/>
                  <a:gd name="T7" fmla="*/ 2 h 17"/>
                  <a:gd name="T8" fmla="*/ 40 w 49"/>
                  <a:gd name="T9" fmla="*/ 16 h 17"/>
                  <a:gd name="T10" fmla="*/ 41 w 49"/>
                  <a:gd name="T11" fmla="*/ 13 h 17"/>
                  <a:gd name="T12" fmla="*/ 41 w 49"/>
                  <a:gd name="T13" fmla="*/ 16 h 17"/>
                  <a:gd name="T14" fmla="*/ 48 w 49"/>
                  <a:gd name="T15" fmla="*/ 16 h 17"/>
                  <a:gd name="T16" fmla="*/ 41 w 49"/>
                  <a:gd name="T17" fmla="*/ 13 h 17"/>
                  <a:gd name="T18" fmla="*/ 41 w 49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17">
                    <a:moveTo>
                      <a:pt x="41" y="16"/>
                    </a:moveTo>
                    <a:lnTo>
                      <a:pt x="41" y="13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40" y="16"/>
                    </a:lnTo>
                    <a:lnTo>
                      <a:pt x="41" y="13"/>
                    </a:lnTo>
                    <a:lnTo>
                      <a:pt x="41" y="16"/>
                    </a:lnTo>
                    <a:lnTo>
                      <a:pt x="48" y="16"/>
                    </a:lnTo>
                    <a:lnTo>
                      <a:pt x="41" y="13"/>
                    </a:lnTo>
                    <a:lnTo>
                      <a:pt x="41" y="16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10" name="Freeform 46"/>
              <p:cNvSpPr>
                <a:spLocks/>
              </p:cNvSpPr>
              <p:nvPr/>
            </p:nvSpPr>
            <p:spPr bwMode="ltGray">
              <a:xfrm>
                <a:off x="2036" y="2478"/>
                <a:ext cx="168" cy="17"/>
              </a:xfrm>
              <a:custGeom>
                <a:avLst/>
                <a:gdLst>
                  <a:gd name="T0" fmla="*/ 0 w 168"/>
                  <a:gd name="T1" fmla="*/ 16 h 17"/>
                  <a:gd name="T2" fmla="*/ 0 w 168"/>
                  <a:gd name="T3" fmla="*/ 16 h 17"/>
                  <a:gd name="T4" fmla="*/ 167 w 168"/>
                  <a:gd name="T5" fmla="*/ 16 h 17"/>
                  <a:gd name="T6" fmla="*/ 167 w 168"/>
                  <a:gd name="T7" fmla="*/ 0 h 17"/>
                  <a:gd name="T8" fmla="*/ 0 w 168"/>
                  <a:gd name="T9" fmla="*/ 0 h 17"/>
                  <a:gd name="T10" fmla="*/ 1 w 168"/>
                  <a:gd name="T11" fmla="*/ 0 h 17"/>
                  <a:gd name="T12" fmla="*/ 0 w 168"/>
                  <a:gd name="T13" fmla="*/ 16 h 17"/>
                  <a:gd name="T14" fmla="*/ 0 w 168"/>
                  <a:gd name="T15" fmla="*/ 16 h 17"/>
                  <a:gd name="T16" fmla="*/ 0 w 168"/>
                  <a:gd name="T17" fmla="*/ 16 h 17"/>
                  <a:gd name="T18" fmla="*/ 0 w 168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7">
                    <a:moveTo>
                      <a:pt x="0" y="16"/>
                    </a:moveTo>
                    <a:lnTo>
                      <a:pt x="0" y="16"/>
                    </a:lnTo>
                    <a:lnTo>
                      <a:pt x="167" y="16"/>
                    </a:lnTo>
                    <a:lnTo>
                      <a:pt x="167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11" name="Freeform 47"/>
              <p:cNvSpPr>
                <a:spLocks/>
              </p:cNvSpPr>
              <p:nvPr/>
            </p:nvSpPr>
            <p:spPr bwMode="ltGray">
              <a:xfrm>
                <a:off x="2003" y="2469"/>
                <a:ext cx="36" cy="17"/>
              </a:xfrm>
              <a:custGeom>
                <a:avLst/>
                <a:gdLst>
                  <a:gd name="T0" fmla="*/ 5 w 36"/>
                  <a:gd name="T1" fmla="*/ 0 h 17"/>
                  <a:gd name="T2" fmla="*/ 3 w 36"/>
                  <a:gd name="T3" fmla="*/ 2 h 17"/>
                  <a:gd name="T4" fmla="*/ 33 w 36"/>
                  <a:gd name="T5" fmla="*/ 16 h 17"/>
                  <a:gd name="T6" fmla="*/ 35 w 36"/>
                  <a:gd name="T7" fmla="*/ 13 h 17"/>
                  <a:gd name="T8" fmla="*/ 6 w 36"/>
                  <a:gd name="T9" fmla="*/ 0 h 17"/>
                  <a:gd name="T10" fmla="*/ 5 w 36"/>
                  <a:gd name="T11" fmla="*/ 2 h 17"/>
                  <a:gd name="T12" fmla="*/ 5 w 36"/>
                  <a:gd name="T13" fmla="*/ 0 h 17"/>
                  <a:gd name="T14" fmla="*/ 0 w 36"/>
                  <a:gd name="T15" fmla="*/ 0 h 17"/>
                  <a:gd name="T16" fmla="*/ 3 w 36"/>
                  <a:gd name="T17" fmla="*/ 2 h 17"/>
                  <a:gd name="T18" fmla="*/ 5 w 36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7">
                    <a:moveTo>
                      <a:pt x="5" y="0"/>
                    </a:moveTo>
                    <a:lnTo>
                      <a:pt x="3" y="2"/>
                    </a:lnTo>
                    <a:lnTo>
                      <a:pt x="33" y="16"/>
                    </a:lnTo>
                    <a:lnTo>
                      <a:pt x="35" y="13"/>
                    </a:lnTo>
                    <a:lnTo>
                      <a:pt x="6" y="0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12" name="Freeform 48"/>
              <p:cNvSpPr>
                <a:spLocks/>
              </p:cNvSpPr>
              <p:nvPr/>
            </p:nvSpPr>
            <p:spPr bwMode="ltGray">
              <a:xfrm>
                <a:off x="1544" y="2480"/>
                <a:ext cx="144" cy="143"/>
              </a:xfrm>
              <a:custGeom>
                <a:avLst/>
                <a:gdLst>
                  <a:gd name="T0" fmla="*/ 143 w 144"/>
                  <a:gd name="T1" fmla="*/ 0 h 143"/>
                  <a:gd name="T2" fmla="*/ 0 w 144"/>
                  <a:gd name="T3" fmla="*/ 0 h 143"/>
                  <a:gd name="T4" fmla="*/ 0 w 144"/>
                  <a:gd name="T5" fmla="*/ 142 h 143"/>
                  <a:gd name="T6" fmla="*/ 143 w 144"/>
                  <a:gd name="T7" fmla="*/ 142 h 143"/>
                  <a:gd name="T8" fmla="*/ 143 w 144"/>
                  <a:gd name="T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43">
                    <a:moveTo>
                      <a:pt x="143" y="0"/>
                    </a:moveTo>
                    <a:lnTo>
                      <a:pt x="0" y="0"/>
                    </a:lnTo>
                    <a:lnTo>
                      <a:pt x="0" y="142"/>
                    </a:lnTo>
                    <a:lnTo>
                      <a:pt x="143" y="142"/>
                    </a:lnTo>
                    <a:lnTo>
                      <a:pt x="143" y="0"/>
                    </a:lnTo>
                  </a:path>
                </a:pathLst>
              </a:custGeom>
              <a:solidFill>
                <a:srgbClr val="AAAAA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13" name="Freeform 49"/>
              <p:cNvSpPr>
                <a:spLocks/>
              </p:cNvSpPr>
              <p:nvPr/>
            </p:nvSpPr>
            <p:spPr bwMode="ltGray">
              <a:xfrm>
                <a:off x="1544" y="2479"/>
                <a:ext cx="144" cy="17"/>
              </a:xfrm>
              <a:custGeom>
                <a:avLst/>
                <a:gdLst>
                  <a:gd name="T0" fmla="*/ 1 w 144"/>
                  <a:gd name="T1" fmla="*/ 8 h 17"/>
                  <a:gd name="T2" fmla="*/ 1 w 144"/>
                  <a:gd name="T3" fmla="*/ 16 h 17"/>
                  <a:gd name="T4" fmla="*/ 143 w 144"/>
                  <a:gd name="T5" fmla="*/ 16 h 17"/>
                  <a:gd name="T6" fmla="*/ 143 w 144"/>
                  <a:gd name="T7" fmla="*/ 0 h 17"/>
                  <a:gd name="T8" fmla="*/ 1 w 144"/>
                  <a:gd name="T9" fmla="*/ 0 h 17"/>
                  <a:gd name="T10" fmla="*/ 0 w 144"/>
                  <a:gd name="T11" fmla="*/ 8 h 17"/>
                  <a:gd name="T12" fmla="*/ 1 w 144"/>
                  <a:gd name="T13" fmla="*/ 0 h 17"/>
                  <a:gd name="T14" fmla="*/ 0 w 144"/>
                  <a:gd name="T15" fmla="*/ 0 h 17"/>
                  <a:gd name="T16" fmla="*/ 0 w 144"/>
                  <a:gd name="T17" fmla="*/ 8 h 17"/>
                  <a:gd name="T18" fmla="*/ 1 w 144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4" h="17">
                    <a:moveTo>
                      <a:pt x="1" y="8"/>
                    </a:moveTo>
                    <a:lnTo>
                      <a:pt x="1" y="16"/>
                    </a:lnTo>
                    <a:lnTo>
                      <a:pt x="143" y="16"/>
                    </a:lnTo>
                    <a:lnTo>
                      <a:pt x="143" y="0"/>
                    </a:lnTo>
                    <a:lnTo>
                      <a:pt x="1" y="0"/>
                    </a:lnTo>
                    <a:lnTo>
                      <a:pt x="0" y="8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" y="8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14" name="Freeform 50"/>
              <p:cNvSpPr>
                <a:spLocks/>
              </p:cNvSpPr>
              <p:nvPr/>
            </p:nvSpPr>
            <p:spPr bwMode="ltGray">
              <a:xfrm>
                <a:off x="1544" y="2480"/>
                <a:ext cx="20" cy="144"/>
              </a:xfrm>
              <a:custGeom>
                <a:avLst/>
                <a:gdLst>
                  <a:gd name="T0" fmla="*/ 19 w 20"/>
                  <a:gd name="T1" fmla="*/ 141 h 144"/>
                  <a:gd name="T2" fmla="*/ 19 w 20"/>
                  <a:gd name="T3" fmla="*/ 142 h 144"/>
                  <a:gd name="T4" fmla="*/ 19 w 20"/>
                  <a:gd name="T5" fmla="*/ 0 h 144"/>
                  <a:gd name="T6" fmla="*/ 0 w 20"/>
                  <a:gd name="T7" fmla="*/ 0 h 144"/>
                  <a:gd name="T8" fmla="*/ 0 w 20"/>
                  <a:gd name="T9" fmla="*/ 142 h 144"/>
                  <a:gd name="T10" fmla="*/ 19 w 20"/>
                  <a:gd name="T11" fmla="*/ 143 h 144"/>
                  <a:gd name="T12" fmla="*/ 0 w 20"/>
                  <a:gd name="T13" fmla="*/ 142 h 144"/>
                  <a:gd name="T14" fmla="*/ 0 w 20"/>
                  <a:gd name="T15" fmla="*/ 143 h 144"/>
                  <a:gd name="T16" fmla="*/ 19 w 20"/>
                  <a:gd name="T17" fmla="*/ 143 h 144"/>
                  <a:gd name="T18" fmla="*/ 19 w 20"/>
                  <a:gd name="T19" fmla="*/ 141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44">
                    <a:moveTo>
                      <a:pt x="19" y="141"/>
                    </a:moveTo>
                    <a:lnTo>
                      <a:pt x="19" y="142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0" y="142"/>
                    </a:lnTo>
                    <a:lnTo>
                      <a:pt x="19" y="143"/>
                    </a:lnTo>
                    <a:lnTo>
                      <a:pt x="0" y="142"/>
                    </a:lnTo>
                    <a:lnTo>
                      <a:pt x="0" y="143"/>
                    </a:lnTo>
                    <a:lnTo>
                      <a:pt x="19" y="143"/>
                    </a:lnTo>
                    <a:lnTo>
                      <a:pt x="19" y="141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15" name="Freeform 51"/>
              <p:cNvSpPr>
                <a:spLocks/>
              </p:cNvSpPr>
              <p:nvPr/>
            </p:nvSpPr>
            <p:spPr bwMode="ltGray">
              <a:xfrm>
                <a:off x="1544" y="2621"/>
                <a:ext cx="145" cy="17"/>
              </a:xfrm>
              <a:custGeom>
                <a:avLst/>
                <a:gdLst>
                  <a:gd name="T0" fmla="*/ 142 w 145"/>
                  <a:gd name="T1" fmla="*/ 8 h 17"/>
                  <a:gd name="T2" fmla="*/ 142 w 145"/>
                  <a:gd name="T3" fmla="*/ 0 h 17"/>
                  <a:gd name="T4" fmla="*/ 0 w 145"/>
                  <a:gd name="T5" fmla="*/ 0 h 17"/>
                  <a:gd name="T6" fmla="*/ 0 w 145"/>
                  <a:gd name="T7" fmla="*/ 16 h 17"/>
                  <a:gd name="T8" fmla="*/ 142 w 145"/>
                  <a:gd name="T9" fmla="*/ 16 h 17"/>
                  <a:gd name="T10" fmla="*/ 144 w 145"/>
                  <a:gd name="T11" fmla="*/ 8 h 17"/>
                  <a:gd name="T12" fmla="*/ 142 w 145"/>
                  <a:gd name="T13" fmla="*/ 16 h 17"/>
                  <a:gd name="T14" fmla="*/ 144 w 145"/>
                  <a:gd name="T15" fmla="*/ 16 h 17"/>
                  <a:gd name="T16" fmla="*/ 144 w 145"/>
                  <a:gd name="T17" fmla="*/ 8 h 17"/>
                  <a:gd name="T18" fmla="*/ 142 w 145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5" h="17">
                    <a:moveTo>
                      <a:pt x="142" y="8"/>
                    </a:moveTo>
                    <a:lnTo>
                      <a:pt x="142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42" y="16"/>
                    </a:lnTo>
                    <a:lnTo>
                      <a:pt x="144" y="8"/>
                    </a:lnTo>
                    <a:lnTo>
                      <a:pt x="142" y="16"/>
                    </a:lnTo>
                    <a:lnTo>
                      <a:pt x="144" y="16"/>
                    </a:lnTo>
                    <a:lnTo>
                      <a:pt x="144" y="8"/>
                    </a:lnTo>
                    <a:lnTo>
                      <a:pt x="142" y="8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16" name="Freeform 52"/>
              <p:cNvSpPr>
                <a:spLocks/>
              </p:cNvSpPr>
              <p:nvPr/>
            </p:nvSpPr>
            <p:spPr bwMode="ltGray">
              <a:xfrm>
                <a:off x="1687" y="2479"/>
                <a:ext cx="22" cy="144"/>
              </a:xfrm>
              <a:custGeom>
                <a:avLst/>
                <a:gdLst>
                  <a:gd name="T0" fmla="*/ 0 w 22"/>
                  <a:gd name="T1" fmla="*/ 1 h 144"/>
                  <a:gd name="T2" fmla="*/ 0 w 22"/>
                  <a:gd name="T3" fmla="*/ 0 h 144"/>
                  <a:gd name="T4" fmla="*/ 0 w 22"/>
                  <a:gd name="T5" fmla="*/ 143 h 144"/>
                  <a:gd name="T6" fmla="*/ 21 w 22"/>
                  <a:gd name="T7" fmla="*/ 143 h 144"/>
                  <a:gd name="T8" fmla="*/ 21 w 22"/>
                  <a:gd name="T9" fmla="*/ 0 h 144"/>
                  <a:gd name="T10" fmla="*/ 0 w 22"/>
                  <a:gd name="T11" fmla="*/ 0 h 144"/>
                  <a:gd name="T12" fmla="*/ 21 w 22"/>
                  <a:gd name="T13" fmla="*/ 0 h 144"/>
                  <a:gd name="T14" fmla="*/ 21 w 22"/>
                  <a:gd name="T15" fmla="*/ 0 h 144"/>
                  <a:gd name="T16" fmla="*/ 0 w 22"/>
                  <a:gd name="T17" fmla="*/ 0 h 144"/>
                  <a:gd name="T18" fmla="*/ 0 w 22"/>
                  <a:gd name="T19" fmla="*/ 1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44">
                    <a:moveTo>
                      <a:pt x="0" y="1"/>
                    </a:moveTo>
                    <a:lnTo>
                      <a:pt x="0" y="0"/>
                    </a:lnTo>
                    <a:lnTo>
                      <a:pt x="0" y="143"/>
                    </a:lnTo>
                    <a:lnTo>
                      <a:pt x="21" y="143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17" name="Freeform 53"/>
              <p:cNvSpPr>
                <a:spLocks/>
              </p:cNvSpPr>
              <p:nvPr/>
            </p:nvSpPr>
            <p:spPr bwMode="ltGray">
              <a:xfrm>
                <a:off x="1520" y="2470"/>
                <a:ext cx="25" cy="149"/>
              </a:xfrm>
              <a:custGeom>
                <a:avLst/>
                <a:gdLst>
                  <a:gd name="T0" fmla="*/ 0 w 25"/>
                  <a:gd name="T1" fmla="*/ 0 h 149"/>
                  <a:gd name="T2" fmla="*/ 24 w 25"/>
                  <a:gd name="T3" fmla="*/ 10 h 149"/>
                  <a:gd name="T4" fmla="*/ 24 w 25"/>
                  <a:gd name="T5" fmla="*/ 148 h 149"/>
                  <a:gd name="T6" fmla="*/ 0 w 25"/>
                  <a:gd name="T7" fmla="*/ 123 h 149"/>
                  <a:gd name="T8" fmla="*/ 0 w 25"/>
                  <a:gd name="T9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9">
                    <a:moveTo>
                      <a:pt x="0" y="0"/>
                    </a:moveTo>
                    <a:lnTo>
                      <a:pt x="24" y="10"/>
                    </a:lnTo>
                    <a:lnTo>
                      <a:pt x="24" y="148"/>
                    </a:lnTo>
                    <a:lnTo>
                      <a:pt x="0" y="12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18" name="Freeform 54"/>
              <p:cNvSpPr>
                <a:spLocks/>
              </p:cNvSpPr>
              <p:nvPr/>
            </p:nvSpPr>
            <p:spPr bwMode="ltGray">
              <a:xfrm>
                <a:off x="1520" y="2469"/>
                <a:ext cx="25" cy="17"/>
              </a:xfrm>
              <a:custGeom>
                <a:avLst/>
                <a:gdLst>
                  <a:gd name="T0" fmla="*/ 24 w 25"/>
                  <a:gd name="T1" fmla="*/ 16 h 17"/>
                  <a:gd name="T2" fmla="*/ 24 w 25"/>
                  <a:gd name="T3" fmla="*/ 14 h 17"/>
                  <a:gd name="T4" fmla="*/ 2 w 25"/>
                  <a:gd name="T5" fmla="*/ 0 h 17"/>
                  <a:gd name="T6" fmla="*/ 0 w 25"/>
                  <a:gd name="T7" fmla="*/ 2 h 17"/>
                  <a:gd name="T8" fmla="*/ 22 w 25"/>
                  <a:gd name="T9" fmla="*/ 16 h 17"/>
                  <a:gd name="T10" fmla="*/ 22 w 25"/>
                  <a:gd name="T11" fmla="*/ 16 h 17"/>
                  <a:gd name="T12" fmla="*/ 24 w 25"/>
                  <a:gd name="T13" fmla="*/ 16 h 17"/>
                  <a:gd name="T14" fmla="*/ 24 w 25"/>
                  <a:gd name="T15" fmla="*/ 14 h 17"/>
                  <a:gd name="T16" fmla="*/ 24 w 25"/>
                  <a:gd name="T17" fmla="*/ 14 h 17"/>
                  <a:gd name="T18" fmla="*/ 24 w 25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17">
                    <a:moveTo>
                      <a:pt x="24" y="16"/>
                    </a:moveTo>
                    <a:lnTo>
                      <a:pt x="24" y="1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2" y="16"/>
                    </a:lnTo>
                    <a:lnTo>
                      <a:pt x="22" y="16"/>
                    </a:lnTo>
                    <a:lnTo>
                      <a:pt x="24" y="16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4" y="16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19" name="Freeform 55"/>
              <p:cNvSpPr>
                <a:spLocks/>
              </p:cNvSpPr>
              <p:nvPr/>
            </p:nvSpPr>
            <p:spPr bwMode="ltGray">
              <a:xfrm>
                <a:off x="1544" y="2480"/>
                <a:ext cx="20" cy="144"/>
              </a:xfrm>
              <a:custGeom>
                <a:avLst/>
                <a:gdLst>
                  <a:gd name="T0" fmla="*/ 0 w 20"/>
                  <a:gd name="T1" fmla="*/ 140 h 144"/>
                  <a:gd name="T2" fmla="*/ 19 w 20"/>
                  <a:gd name="T3" fmla="*/ 138 h 144"/>
                  <a:gd name="T4" fmla="*/ 19 w 20"/>
                  <a:gd name="T5" fmla="*/ 0 h 144"/>
                  <a:gd name="T6" fmla="*/ 0 w 20"/>
                  <a:gd name="T7" fmla="*/ 0 h 144"/>
                  <a:gd name="T8" fmla="*/ 0 w 20"/>
                  <a:gd name="T9" fmla="*/ 138 h 144"/>
                  <a:gd name="T10" fmla="*/ 19 w 20"/>
                  <a:gd name="T11" fmla="*/ 138 h 144"/>
                  <a:gd name="T12" fmla="*/ 0 w 20"/>
                  <a:gd name="T13" fmla="*/ 140 h 144"/>
                  <a:gd name="T14" fmla="*/ 19 w 20"/>
                  <a:gd name="T15" fmla="*/ 143 h 144"/>
                  <a:gd name="T16" fmla="*/ 19 w 20"/>
                  <a:gd name="T17" fmla="*/ 138 h 144"/>
                  <a:gd name="T18" fmla="*/ 0 w 20"/>
                  <a:gd name="T19" fmla="*/ 14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44">
                    <a:moveTo>
                      <a:pt x="0" y="140"/>
                    </a:moveTo>
                    <a:lnTo>
                      <a:pt x="19" y="138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0" y="138"/>
                    </a:lnTo>
                    <a:lnTo>
                      <a:pt x="19" y="138"/>
                    </a:lnTo>
                    <a:lnTo>
                      <a:pt x="0" y="140"/>
                    </a:lnTo>
                    <a:lnTo>
                      <a:pt x="19" y="143"/>
                    </a:lnTo>
                    <a:lnTo>
                      <a:pt x="19" y="138"/>
                    </a:lnTo>
                    <a:lnTo>
                      <a:pt x="0" y="14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20" name="Freeform 56"/>
              <p:cNvSpPr>
                <a:spLocks/>
              </p:cNvSpPr>
              <p:nvPr/>
            </p:nvSpPr>
            <p:spPr bwMode="ltGray">
              <a:xfrm>
                <a:off x="1520" y="2594"/>
                <a:ext cx="25" cy="27"/>
              </a:xfrm>
              <a:custGeom>
                <a:avLst/>
                <a:gdLst>
                  <a:gd name="T0" fmla="*/ 0 w 25"/>
                  <a:gd name="T1" fmla="*/ 0 h 27"/>
                  <a:gd name="T2" fmla="*/ 0 w 25"/>
                  <a:gd name="T3" fmla="*/ 0 h 27"/>
                  <a:gd name="T4" fmla="*/ 22 w 25"/>
                  <a:gd name="T5" fmla="*/ 26 h 27"/>
                  <a:gd name="T6" fmla="*/ 24 w 25"/>
                  <a:gd name="T7" fmla="*/ 24 h 27"/>
                  <a:gd name="T8" fmla="*/ 2 w 25"/>
                  <a:gd name="T9" fmla="*/ 0 h 27"/>
                  <a:gd name="T10" fmla="*/ 2 w 25"/>
                  <a:gd name="T11" fmla="*/ 0 h 27"/>
                  <a:gd name="T12" fmla="*/ 0 w 25"/>
                  <a:gd name="T13" fmla="*/ 0 h 27"/>
                  <a:gd name="T14" fmla="*/ 0 w 25"/>
                  <a:gd name="T15" fmla="*/ 0 h 27"/>
                  <a:gd name="T16" fmla="*/ 0 w 25"/>
                  <a:gd name="T17" fmla="*/ 0 h 27"/>
                  <a:gd name="T18" fmla="*/ 0 w 25"/>
                  <a:gd name="T1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27">
                    <a:moveTo>
                      <a:pt x="0" y="0"/>
                    </a:moveTo>
                    <a:lnTo>
                      <a:pt x="0" y="0"/>
                    </a:lnTo>
                    <a:lnTo>
                      <a:pt x="22" y="26"/>
                    </a:lnTo>
                    <a:lnTo>
                      <a:pt x="24" y="24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21" name="Freeform 57"/>
              <p:cNvSpPr>
                <a:spLocks/>
              </p:cNvSpPr>
              <p:nvPr/>
            </p:nvSpPr>
            <p:spPr bwMode="ltGray">
              <a:xfrm>
                <a:off x="1520" y="2467"/>
                <a:ext cx="20" cy="128"/>
              </a:xfrm>
              <a:custGeom>
                <a:avLst/>
                <a:gdLst>
                  <a:gd name="T0" fmla="*/ 19 w 20"/>
                  <a:gd name="T1" fmla="*/ 1 h 128"/>
                  <a:gd name="T2" fmla="*/ 0 w 20"/>
                  <a:gd name="T3" fmla="*/ 2 h 128"/>
                  <a:gd name="T4" fmla="*/ 0 w 20"/>
                  <a:gd name="T5" fmla="*/ 127 h 128"/>
                  <a:gd name="T6" fmla="*/ 19 w 20"/>
                  <a:gd name="T7" fmla="*/ 127 h 128"/>
                  <a:gd name="T8" fmla="*/ 19 w 20"/>
                  <a:gd name="T9" fmla="*/ 2 h 128"/>
                  <a:gd name="T10" fmla="*/ 0 w 20"/>
                  <a:gd name="T11" fmla="*/ 3 h 128"/>
                  <a:gd name="T12" fmla="*/ 19 w 20"/>
                  <a:gd name="T13" fmla="*/ 1 h 128"/>
                  <a:gd name="T14" fmla="*/ 0 w 20"/>
                  <a:gd name="T15" fmla="*/ 0 h 128"/>
                  <a:gd name="T16" fmla="*/ 0 w 20"/>
                  <a:gd name="T17" fmla="*/ 2 h 128"/>
                  <a:gd name="T18" fmla="*/ 19 w 20"/>
                  <a:gd name="T19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28">
                    <a:moveTo>
                      <a:pt x="19" y="1"/>
                    </a:moveTo>
                    <a:lnTo>
                      <a:pt x="0" y="2"/>
                    </a:lnTo>
                    <a:lnTo>
                      <a:pt x="0" y="127"/>
                    </a:lnTo>
                    <a:lnTo>
                      <a:pt x="19" y="127"/>
                    </a:lnTo>
                    <a:lnTo>
                      <a:pt x="19" y="2"/>
                    </a:lnTo>
                    <a:lnTo>
                      <a:pt x="0" y="3"/>
                    </a:lnTo>
                    <a:lnTo>
                      <a:pt x="19" y="1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19" y="1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22" name="Freeform 58"/>
              <p:cNvSpPr>
                <a:spLocks/>
              </p:cNvSpPr>
              <p:nvPr/>
            </p:nvSpPr>
            <p:spPr bwMode="ltGray">
              <a:xfrm>
                <a:off x="1520" y="2470"/>
                <a:ext cx="431" cy="17"/>
              </a:xfrm>
              <a:custGeom>
                <a:avLst/>
                <a:gdLst>
                  <a:gd name="T0" fmla="*/ 0 w 431"/>
                  <a:gd name="T1" fmla="*/ 0 h 17"/>
                  <a:gd name="T2" fmla="*/ 24 w 431"/>
                  <a:gd name="T3" fmla="*/ 16 h 17"/>
                  <a:gd name="T4" fmla="*/ 430 w 431"/>
                  <a:gd name="T5" fmla="*/ 16 h 17"/>
                  <a:gd name="T6" fmla="*/ 394 w 431"/>
                  <a:gd name="T7" fmla="*/ 0 h 17"/>
                  <a:gd name="T8" fmla="*/ 0 w 431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17">
                    <a:moveTo>
                      <a:pt x="0" y="0"/>
                    </a:moveTo>
                    <a:lnTo>
                      <a:pt x="24" y="16"/>
                    </a:lnTo>
                    <a:lnTo>
                      <a:pt x="430" y="16"/>
                    </a:lnTo>
                    <a:lnTo>
                      <a:pt x="39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23" name="Freeform 59"/>
              <p:cNvSpPr>
                <a:spLocks/>
              </p:cNvSpPr>
              <p:nvPr/>
            </p:nvSpPr>
            <p:spPr bwMode="ltGray">
              <a:xfrm>
                <a:off x="1520" y="2469"/>
                <a:ext cx="25" cy="17"/>
              </a:xfrm>
              <a:custGeom>
                <a:avLst/>
                <a:gdLst>
                  <a:gd name="T0" fmla="*/ 24 w 25"/>
                  <a:gd name="T1" fmla="*/ 13 h 17"/>
                  <a:gd name="T2" fmla="*/ 24 w 25"/>
                  <a:gd name="T3" fmla="*/ 13 h 17"/>
                  <a:gd name="T4" fmla="*/ 2 w 25"/>
                  <a:gd name="T5" fmla="*/ 0 h 17"/>
                  <a:gd name="T6" fmla="*/ 0 w 25"/>
                  <a:gd name="T7" fmla="*/ 2 h 17"/>
                  <a:gd name="T8" fmla="*/ 22 w 25"/>
                  <a:gd name="T9" fmla="*/ 16 h 17"/>
                  <a:gd name="T10" fmla="*/ 24 w 25"/>
                  <a:gd name="T11" fmla="*/ 16 h 17"/>
                  <a:gd name="T12" fmla="*/ 22 w 25"/>
                  <a:gd name="T13" fmla="*/ 16 h 17"/>
                  <a:gd name="T14" fmla="*/ 22 w 25"/>
                  <a:gd name="T15" fmla="*/ 16 h 17"/>
                  <a:gd name="T16" fmla="*/ 24 w 25"/>
                  <a:gd name="T17" fmla="*/ 16 h 17"/>
                  <a:gd name="T18" fmla="*/ 24 w 25"/>
                  <a:gd name="T19" fmla="*/ 1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17">
                    <a:moveTo>
                      <a:pt x="24" y="13"/>
                    </a:moveTo>
                    <a:lnTo>
                      <a:pt x="24" y="13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2" y="16"/>
                    </a:lnTo>
                    <a:lnTo>
                      <a:pt x="24" y="16"/>
                    </a:lnTo>
                    <a:lnTo>
                      <a:pt x="22" y="16"/>
                    </a:lnTo>
                    <a:lnTo>
                      <a:pt x="22" y="16"/>
                    </a:lnTo>
                    <a:lnTo>
                      <a:pt x="24" y="16"/>
                    </a:lnTo>
                    <a:lnTo>
                      <a:pt x="24" y="13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24" name="Freeform 60"/>
              <p:cNvSpPr>
                <a:spLocks/>
              </p:cNvSpPr>
              <p:nvPr/>
            </p:nvSpPr>
            <p:spPr bwMode="ltGray">
              <a:xfrm>
                <a:off x="1544" y="2479"/>
                <a:ext cx="416" cy="17"/>
              </a:xfrm>
              <a:custGeom>
                <a:avLst/>
                <a:gdLst>
                  <a:gd name="T0" fmla="*/ 406 w 416"/>
                  <a:gd name="T1" fmla="*/ 16 h 17"/>
                  <a:gd name="T2" fmla="*/ 406 w 416"/>
                  <a:gd name="T3" fmla="*/ 0 h 17"/>
                  <a:gd name="T4" fmla="*/ 0 w 416"/>
                  <a:gd name="T5" fmla="*/ 0 h 17"/>
                  <a:gd name="T6" fmla="*/ 0 w 416"/>
                  <a:gd name="T7" fmla="*/ 16 h 17"/>
                  <a:gd name="T8" fmla="*/ 406 w 416"/>
                  <a:gd name="T9" fmla="*/ 16 h 17"/>
                  <a:gd name="T10" fmla="*/ 406 w 416"/>
                  <a:gd name="T11" fmla="*/ 0 h 17"/>
                  <a:gd name="T12" fmla="*/ 406 w 416"/>
                  <a:gd name="T13" fmla="*/ 16 h 17"/>
                  <a:gd name="T14" fmla="*/ 415 w 416"/>
                  <a:gd name="T15" fmla="*/ 16 h 17"/>
                  <a:gd name="T16" fmla="*/ 406 w 416"/>
                  <a:gd name="T17" fmla="*/ 0 h 17"/>
                  <a:gd name="T18" fmla="*/ 406 w 416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6" h="17">
                    <a:moveTo>
                      <a:pt x="406" y="16"/>
                    </a:moveTo>
                    <a:lnTo>
                      <a:pt x="40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406" y="16"/>
                    </a:lnTo>
                    <a:lnTo>
                      <a:pt x="406" y="0"/>
                    </a:lnTo>
                    <a:lnTo>
                      <a:pt x="406" y="16"/>
                    </a:lnTo>
                    <a:lnTo>
                      <a:pt x="415" y="16"/>
                    </a:lnTo>
                    <a:lnTo>
                      <a:pt x="406" y="0"/>
                    </a:lnTo>
                    <a:lnTo>
                      <a:pt x="406" y="16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25" name="Freeform 61"/>
              <p:cNvSpPr>
                <a:spLocks/>
              </p:cNvSpPr>
              <p:nvPr/>
            </p:nvSpPr>
            <p:spPr bwMode="ltGray">
              <a:xfrm>
                <a:off x="1914" y="2469"/>
                <a:ext cx="37" cy="17"/>
              </a:xfrm>
              <a:custGeom>
                <a:avLst/>
                <a:gdLst>
                  <a:gd name="T0" fmla="*/ 0 w 37"/>
                  <a:gd name="T1" fmla="*/ 2 h 17"/>
                  <a:gd name="T2" fmla="*/ 0 w 37"/>
                  <a:gd name="T3" fmla="*/ 2 h 17"/>
                  <a:gd name="T4" fmla="*/ 36 w 37"/>
                  <a:gd name="T5" fmla="*/ 16 h 17"/>
                  <a:gd name="T6" fmla="*/ 36 w 37"/>
                  <a:gd name="T7" fmla="*/ 13 h 17"/>
                  <a:gd name="T8" fmla="*/ 1 w 37"/>
                  <a:gd name="T9" fmla="*/ 0 h 17"/>
                  <a:gd name="T10" fmla="*/ 0 w 37"/>
                  <a:gd name="T11" fmla="*/ 0 h 17"/>
                  <a:gd name="T12" fmla="*/ 1 w 37"/>
                  <a:gd name="T13" fmla="*/ 0 h 17"/>
                  <a:gd name="T14" fmla="*/ 1 w 37"/>
                  <a:gd name="T15" fmla="*/ 0 h 17"/>
                  <a:gd name="T16" fmla="*/ 0 w 37"/>
                  <a:gd name="T17" fmla="*/ 0 h 17"/>
                  <a:gd name="T18" fmla="*/ 0 w 37"/>
                  <a:gd name="T1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" h="17">
                    <a:moveTo>
                      <a:pt x="0" y="2"/>
                    </a:moveTo>
                    <a:lnTo>
                      <a:pt x="0" y="2"/>
                    </a:lnTo>
                    <a:lnTo>
                      <a:pt x="36" y="16"/>
                    </a:lnTo>
                    <a:lnTo>
                      <a:pt x="36" y="13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26" name="Freeform 62"/>
              <p:cNvSpPr>
                <a:spLocks/>
              </p:cNvSpPr>
              <p:nvPr/>
            </p:nvSpPr>
            <p:spPr bwMode="ltGray">
              <a:xfrm>
                <a:off x="1515" y="2469"/>
                <a:ext cx="400" cy="17"/>
              </a:xfrm>
              <a:custGeom>
                <a:avLst/>
                <a:gdLst>
                  <a:gd name="T0" fmla="*/ 6 w 400"/>
                  <a:gd name="T1" fmla="*/ 0 h 17"/>
                  <a:gd name="T2" fmla="*/ 5 w 400"/>
                  <a:gd name="T3" fmla="*/ 16 h 17"/>
                  <a:gd name="T4" fmla="*/ 399 w 400"/>
                  <a:gd name="T5" fmla="*/ 16 h 17"/>
                  <a:gd name="T6" fmla="*/ 399 w 400"/>
                  <a:gd name="T7" fmla="*/ 0 h 17"/>
                  <a:gd name="T8" fmla="*/ 5 w 400"/>
                  <a:gd name="T9" fmla="*/ 0 h 17"/>
                  <a:gd name="T10" fmla="*/ 3 w 400"/>
                  <a:gd name="T11" fmla="*/ 16 h 17"/>
                  <a:gd name="T12" fmla="*/ 5 w 400"/>
                  <a:gd name="T13" fmla="*/ 0 h 17"/>
                  <a:gd name="T14" fmla="*/ 0 w 400"/>
                  <a:gd name="T15" fmla="*/ 0 h 17"/>
                  <a:gd name="T16" fmla="*/ 3 w 400"/>
                  <a:gd name="T17" fmla="*/ 16 h 17"/>
                  <a:gd name="T18" fmla="*/ 6 w 400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0" h="17">
                    <a:moveTo>
                      <a:pt x="6" y="0"/>
                    </a:moveTo>
                    <a:lnTo>
                      <a:pt x="5" y="16"/>
                    </a:lnTo>
                    <a:lnTo>
                      <a:pt x="399" y="16"/>
                    </a:lnTo>
                    <a:lnTo>
                      <a:pt x="399" y="0"/>
                    </a:lnTo>
                    <a:lnTo>
                      <a:pt x="5" y="0"/>
                    </a:lnTo>
                    <a:lnTo>
                      <a:pt x="3" y="16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3" y="16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27" name="Freeform 63"/>
              <p:cNvSpPr>
                <a:spLocks/>
              </p:cNvSpPr>
              <p:nvPr/>
            </p:nvSpPr>
            <p:spPr bwMode="ltGray">
              <a:xfrm>
                <a:off x="1793" y="2480"/>
                <a:ext cx="152" cy="145"/>
              </a:xfrm>
              <a:custGeom>
                <a:avLst/>
                <a:gdLst>
                  <a:gd name="T0" fmla="*/ 0 w 152"/>
                  <a:gd name="T1" fmla="*/ 0 h 145"/>
                  <a:gd name="T2" fmla="*/ 81 w 152"/>
                  <a:gd name="T3" fmla="*/ 35 h 145"/>
                  <a:gd name="T4" fmla="*/ 81 w 152"/>
                  <a:gd name="T5" fmla="*/ 144 h 145"/>
                  <a:gd name="T6" fmla="*/ 151 w 152"/>
                  <a:gd name="T7" fmla="*/ 144 h 145"/>
                  <a:gd name="T8" fmla="*/ 151 w 152"/>
                  <a:gd name="T9" fmla="*/ 0 h 145"/>
                  <a:gd name="T10" fmla="*/ 0 w 152"/>
                  <a:gd name="T11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2" h="145">
                    <a:moveTo>
                      <a:pt x="0" y="0"/>
                    </a:moveTo>
                    <a:lnTo>
                      <a:pt x="81" y="35"/>
                    </a:lnTo>
                    <a:lnTo>
                      <a:pt x="81" y="144"/>
                    </a:lnTo>
                    <a:lnTo>
                      <a:pt x="151" y="144"/>
                    </a:lnTo>
                    <a:lnTo>
                      <a:pt x="151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2828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28" name="Freeform 64"/>
              <p:cNvSpPr>
                <a:spLocks/>
              </p:cNvSpPr>
              <p:nvPr/>
            </p:nvSpPr>
            <p:spPr bwMode="ltGray">
              <a:xfrm>
                <a:off x="1792" y="2479"/>
                <a:ext cx="85" cy="38"/>
              </a:xfrm>
              <a:custGeom>
                <a:avLst/>
                <a:gdLst>
                  <a:gd name="T0" fmla="*/ 84 w 85"/>
                  <a:gd name="T1" fmla="*/ 36 h 38"/>
                  <a:gd name="T2" fmla="*/ 82 w 85"/>
                  <a:gd name="T3" fmla="*/ 35 h 38"/>
                  <a:gd name="T4" fmla="*/ 2 w 85"/>
                  <a:gd name="T5" fmla="*/ 0 h 38"/>
                  <a:gd name="T6" fmla="*/ 0 w 85"/>
                  <a:gd name="T7" fmla="*/ 1 h 38"/>
                  <a:gd name="T8" fmla="*/ 81 w 85"/>
                  <a:gd name="T9" fmla="*/ 37 h 38"/>
                  <a:gd name="T10" fmla="*/ 81 w 85"/>
                  <a:gd name="T11" fmla="*/ 36 h 38"/>
                  <a:gd name="T12" fmla="*/ 84 w 85"/>
                  <a:gd name="T13" fmla="*/ 36 h 38"/>
                  <a:gd name="T14" fmla="*/ 84 w 85"/>
                  <a:gd name="T15" fmla="*/ 36 h 38"/>
                  <a:gd name="T16" fmla="*/ 82 w 85"/>
                  <a:gd name="T17" fmla="*/ 35 h 38"/>
                  <a:gd name="T18" fmla="*/ 84 w 85"/>
                  <a:gd name="T19" fmla="*/ 3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" h="38">
                    <a:moveTo>
                      <a:pt x="84" y="36"/>
                    </a:moveTo>
                    <a:lnTo>
                      <a:pt x="82" y="35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81" y="37"/>
                    </a:lnTo>
                    <a:lnTo>
                      <a:pt x="81" y="36"/>
                    </a:lnTo>
                    <a:lnTo>
                      <a:pt x="84" y="36"/>
                    </a:lnTo>
                    <a:lnTo>
                      <a:pt x="84" y="36"/>
                    </a:lnTo>
                    <a:lnTo>
                      <a:pt x="82" y="35"/>
                    </a:lnTo>
                    <a:lnTo>
                      <a:pt x="84" y="36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29" name="Freeform 65"/>
              <p:cNvSpPr>
                <a:spLocks/>
              </p:cNvSpPr>
              <p:nvPr/>
            </p:nvSpPr>
            <p:spPr bwMode="ltGray">
              <a:xfrm>
                <a:off x="1874" y="2515"/>
                <a:ext cx="21" cy="110"/>
              </a:xfrm>
              <a:custGeom>
                <a:avLst/>
                <a:gdLst>
                  <a:gd name="T0" fmla="*/ 10 w 21"/>
                  <a:gd name="T1" fmla="*/ 107 h 110"/>
                  <a:gd name="T2" fmla="*/ 20 w 21"/>
                  <a:gd name="T3" fmla="*/ 108 h 110"/>
                  <a:gd name="T4" fmla="*/ 20 w 21"/>
                  <a:gd name="T5" fmla="*/ 0 h 110"/>
                  <a:gd name="T6" fmla="*/ 0 w 21"/>
                  <a:gd name="T7" fmla="*/ 0 h 110"/>
                  <a:gd name="T8" fmla="*/ 0 w 21"/>
                  <a:gd name="T9" fmla="*/ 108 h 110"/>
                  <a:gd name="T10" fmla="*/ 10 w 21"/>
                  <a:gd name="T11" fmla="*/ 109 h 110"/>
                  <a:gd name="T12" fmla="*/ 0 w 21"/>
                  <a:gd name="T13" fmla="*/ 108 h 110"/>
                  <a:gd name="T14" fmla="*/ 0 w 21"/>
                  <a:gd name="T15" fmla="*/ 109 h 110"/>
                  <a:gd name="T16" fmla="*/ 10 w 21"/>
                  <a:gd name="T17" fmla="*/ 109 h 110"/>
                  <a:gd name="T18" fmla="*/ 10 w 21"/>
                  <a:gd name="T19" fmla="*/ 10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10">
                    <a:moveTo>
                      <a:pt x="10" y="107"/>
                    </a:moveTo>
                    <a:lnTo>
                      <a:pt x="20" y="108"/>
                    </a:lnTo>
                    <a:lnTo>
                      <a:pt x="20" y="0"/>
                    </a:lnTo>
                    <a:lnTo>
                      <a:pt x="0" y="0"/>
                    </a:lnTo>
                    <a:lnTo>
                      <a:pt x="0" y="108"/>
                    </a:lnTo>
                    <a:lnTo>
                      <a:pt x="10" y="109"/>
                    </a:lnTo>
                    <a:lnTo>
                      <a:pt x="0" y="108"/>
                    </a:lnTo>
                    <a:lnTo>
                      <a:pt x="0" y="109"/>
                    </a:lnTo>
                    <a:lnTo>
                      <a:pt x="10" y="109"/>
                    </a:lnTo>
                    <a:lnTo>
                      <a:pt x="10" y="107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30" name="Freeform 66"/>
              <p:cNvSpPr>
                <a:spLocks/>
              </p:cNvSpPr>
              <p:nvPr/>
            </p:nvSpPr>
            <p:spPr bwMode="ltGray">
              <a:xfrm>
                <a:off x="1874" y="2623"/>
                <a:ext cx="72" cy="17"/>
              </a:xfrm>
              <a:custGeom>
                <a:avLst/>
                <a:gdLst>
                  <a:gd name="T0" fmla="*/ 68 w 72"/>
                  <a:gd name="T1" fmla="*/ 8 h 17"/>
                  <a:gd name="T2" fmla="*/ 69 w 72"/>
                  <a:gd name="T3" fmla="*/ 0 h 17"/>
                  <a:gd name="T4" fmla="*/ 0 w 72"/>
                  <a:gd name="T5" fmla="*/ 0 h 17"/>
                  <a:gd name="T6" fmla="*/ 0 w 72"/>
                  <a:gd name="T7" fmla="*/ 16 h 17"/>
                  <a:gd name="T8" fmla="*/ 69 w 72"/>
                  <a:gd name="T9" fmla="*/ 16 h 17"/>
                  <a:gd name="T10" fmla="*/ 71 w 72"/>
                  <a:gd name="T11" fmla="*/ 8 h 17"/>
                  <a:gd name="T12" fmla="*/ 69 w 72"/>
                  <a:gd name="T13" fmla="*/ 16 h 17"/>
                  <a:gd name="T14" fmla="*/ 71 w 72"/>
                  <a:gd name="T15" fmla="*/ 16 h 17"/>
                  <a:gd name="T16" fmla="*/ 71 w 72"/>
                  <a:gd name="T17" fmla="*/ 8 h 17"/>
                  <a:gd name="T18" fmla="*/ 68 w 72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17">
                    <a:moveTo>
                      <a:pt x="68" y="8"/>
                    </a:moveTo>
                    <a:lnTo>
                      <a:pt x="6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69" y="16"/>
                    </a:lnTo>
                    <a:lnTo>
                      <a:pt x="71" y="8"/>
                    </a:lnTo>
                    <a:lnTo>
                      <a:pt x="69" y="16"/>
                    </a:lnTo>
                    <a:lnTo>
                      <a:pt x="71" y="16"/>
                    </a:lnTo>
                    <a:lnTo>
                      <a:pt x="71" y="8"/>
                    </a:lnTo>
                    <a:lnTo>
                      <a:pt x="68" y="8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31" name="Freeform 67"/>
              <p:cNvSpPr>
                <a:spLocks/>
              </p:cNvSpPr>
              <p:nvPr/>
            </p:nvSpPr>
            <p:spPr bwMode="ltGray">
              <a:xfrm>
                <a:off x="1942" y="2479"/>
                <a:ext cx="22" cy="146"/>
              </a:xfrm>
              <a:custGeom>
                <a:avLst/>
                <a:gdLst>
                  <a:gd name="T0" fmla="*/ 10 w 22"/>
                  <a:gd name="T1" fmla="*/ 1 h 146"/>
                  <a:gd name="T2" fmla="*/ 0 w 22"/>
                  <a:gd name="T3" fmla="*/ 0 h 146"/>
                  <a:gd name="T4" fmla="*/ 0 w 22"/>
                  <a:gd name="T5" fmla="*/ 145 h 146"/>
                  <a:gd name="T6" fmla="*/ 21 w 22"/>
                  <a:gd name="T7" fmla="*/ 145 h 146"/>
                  <a:gd name="T8" fmla="*/ 21 w 22"/>
                  <a:gd name="T9" fmla="*/ 0 h 146"/>
                  <a:gd name="T10" fmla="*/ 10 w 22"/>
                  <a:gd name="T11" fmla="*/ 0 h 146"/>
                  <a:gd name="T12" fmla="*/ 21 w 22"/>
                  <a:gd name="T13" fmla="*/ 0 h 146"/>
                  <a:gd name="T14" fmla="*/ 21 w 22"/>
                  <a:gd name="T15" fmla="*/ 0 h 146"/>
                  <a:gd name="T16" fmla="*/ 10 w 22"/>
                  <a:gd name="T17" fmla="*/ 0 h 146"/>
                  <a:gd name="T18" fmla="*/ 10 w 22"/>
                  <a:gd name="T19" fmla="*/ 1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46">
                    <a:moveTo>
                      <a:pt x="10" y="1"/>
                    </a:moveTo>
                    <a:lnTo>
                      <a:pt x="0" y="0"/>
                    </a:lnTo>
                    <a:lnTo>
                      <a:pt x="0" y="145"/>
                    </a:lnTo>
                    <a:lnTo>
                      <a:pt x="21" y="145"/>
                    </a:lnTo>
                    <a:lnTo>
                      <a:pt x="21" y="0"/>
                    </a:lnTo>
                    <a:lnTo>
                      <a:pt x="10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10" y="0"/>
                    </a:lnTo>
                    <a:lnTo>
                      <a:pt x="10" y="1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32" name="Freeform 68"/>
              <p:cNvSpPr>
                <a:spLocks/>
              </p:cNvSpPr>
              <p:nvPr/>
            </p:nvSpPr>
            <p:spPr bwMode="ltGray">
              <a:xfrm>
                <a:off x="1788" y="2479"/>
                <a:ext cx="157" cy="17"/>
              </a:xfrm>
              <a:custGeom>
                <a:avLst/>
                <a:gdLst>
                  <a:gd name="T0" fmla="*/ 6 w 157"/>
                  <a:gd name="T1" fmla="*/ 0 h 17"/>
                  <a:gd name="T2" fmla="*/ 5 w 157"/>
                  <a:gd name="T3" fmla="*/ 16 h 17"/>
                  <a:gd name="T4" fmla="*/ 156 w 157"/>
                  <a:gd name="T5" fmla="*/ 16 h 17"/>
                  <a:gd name="T6" fmla="*/ 156 w 157"/>
                  <a:gd name="T7" fmla="*/ 0 h 17"/>
                  <a:gd name="T8" fmla="*/ 5 w 157"/>
                  <a:gd name="T9" fmla="*/ 0 h 17"/>
                  <a:gd name="T10" fmla="*/ 3 w 157"/>
                  <a:gd name="T11" fmla="*/ 16 h 17"/>
                  <a:gd name="T12" fmla="*/ 5 w 157"/>
                  <a:gd name="T13" fmla="*/ 0 h 17"/>
                  <a:gd name="T14" fmla="*/ 0 w 157"/>
                  <a:gd name="T15" fmla="*/ 0 h 17"/>
                  <a:gd name="T16" fmla="*/ 3 w 157"/>
                  <a:gd name="T17" fmla="*/ 16 h 17"/>
                  <a:gd name="T18" fmla="*/ 6 w 157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7" h="17">
                    <a:moveTo>
                      <a:pt x="6" y="0"/>
                    </a:moveTo>
                    <a:lnTo>
                      <a:pt x="5" y="16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5" y="0"/>
                    </a:lnTo>
                    <a:lnTo>
                      <a:pt x="3" y="16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3" y="16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33" name="Freeform 69"/>
              <p:cNvSpPr>
                <a:spLocks/>
              </p:cNvSpPr>
              <p:nvPr/>
            </p:nvSpPr>
            <p:spPr bwMode="ltGray">
              <a:xfrm>
                <a:off x="1874" y="2457"/>
                <a:ext cx="35" cy="17"/>
              </a:xfrm>
              <a:custGeom>
                <a:avLst/>
                <a:gdLst>
                  <a:gd name="T0" fmla="*/ 0 w 35"/>
                  <a:gd name="T1" fmla="*/ 0 h 17"/>
                  <a:gd name="T2" fmla="*/ 0 w 35"/>
                  <a:gd name="T3" fmla="*/ 16 h 17"/>
                  <a:gd name="T4" fmla="*/ 34 w 35"/>
                  <a:gd name="T5" fmla="*/ 16 h 17"/>
                  <a:gd name="T6" fmla="*/ 0 w 35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17">
                    <a:moveTo>
                      <a:pt x="0" y="0"/>
                    </a:moveTo>
                    <a:lnTo>
                      <a:pt x="0" y="16"/>
                    </a:lnTo>
                    <a:lnTo>
                      <a:pt x="34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2828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34" name="Freeform 70"/>
              <p:cNvSpPr>
                <a:spLocks/>
              </p:cNvSpPr>
              <p:nvPr/>
            </p:nvSpPr>
            <p:spPr bwMode="ltGray">
              <a:xfrm>
                <a:off x="1874" y="2457"/>
                <a:ext cx="21" cy="17"/>
              </a:xfrm>
              <a:custGeom>
                <a:avLst/>
                <a:gdLst>
                  <a:gd name="T0" fmla="*/ 10 w 21"/>
                  <a:gd name="T1" fmla="*/ 14 h 17"/>
                  <a:gd name="T2" fmla="*/ 20 w 21"/>
                  <a:gd name="T3" fmla="*/ 15 h 17"/>
                  <a:gd name="T4" fmla="*/ 20 w 21"/>
                  <a:gd name="T5" fmla="*/ 0 h 17"/>
                  <a:gd name="T6" fmla="*/ 0 w 21"/>
                  <a:gd name="T7" fmla="*/ 0 h 17"/>
                  <a:gd name="T8" fmla="*/ 0 w 21"/>
                  <a:gd name="T9" fmla="*/ 15 h 17"/>
                  <a:gd name="T10" fmla="*/ 10 w 21"/>
                  <a:gd name="T11" fmla="*/ 16 h 17"/>
                  <a:gd name="T12" fmla="*/ 0 w 21"/>
                  <a:gd name="T13" fmla="*/ 15 h 17"/>
                  <a:gd name="T14" fmla="*/ 0 w 21"/>
                  <a:gd name="T15" fmla="*/ 16 h 17"/>
                  <a:gd name="T16" fmla="*/ 10 w 21"/>
                  <a:gd name="T17" fmla="*/ 16 h 17"/>
                  <a:gd name="T18" fmla="*/ 10 w 21"/>
                  <a:gd name="T19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10" y="14"/>
                    </a:moveTo>
                    <a:lnTo>
                      <a:pt x="20" y="15"/>
                    </a:lnTo>
                    <a:lnTo>
                      <a:pt x="20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0" y="16"/>
                    </a:lnTo>
                    <a:lnTo>
                      <a:pt x="0" y="15"/>
                    </a:lnTo>
                    <a:lnTo>
                      <a:pt x="0" y="16"/>
                    </a:lnTo>
                    <a:lnTo>
                      <a:pt x="10" y="16"/>
                    </a:lnTo>
                    <a:lnTo>
                      <a:pt x="10" y="14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35" name="Freeform 71"/>
              <p:cNvSpPr>
                <a:spLocks/>
              </p:cNvSpPr>
              <p:nvPr/>
            </p:nvSpPr>
            <p:spPr bwMode="ltGray">
              <a:xfrm>
                <a:off x="1874" y="2469"/>
                <a:ext cx="41" cy="17"/>
              </a:xfrm>
              <a:custGeom>
                <a:avLst/>
                <a:gdLst>
                  <a:gd name="T0" fmla="*/ 32 w 41"/>
                  <a:gd name="T1" fmla="*/ 16 h 17"/>
                  <a:gd name="T2" fmla="*/ 33 w 41"/>
                  <a:gd name="T3" fmla="*/ 0 h 17"/>
                  <a:gd name="T4" fmla="*/ 0 w 41"/>
                  <a:gd name="T5" fmla="*/ 0 h 17"/>
                  <a:gd name="T6" fmla="*/ 0 w 41"/>
                  <a:gd name="T7" fmla="*/ 16 h 17"/>
                  <a:gd name="T8" fmla="*/ 33 w 41"/>
                  <a:gd name="T9" fmla="*/ 16 h 17"/>
                  <a:gd name="T10" fmla="*/ 33 w 41"/>
                  <a:gd name="T11" fmla="*/ 0 h 17"/>
                  <a:gd name="T12" fmla="*/ 33 w 41"/>
                  <a:gd name="T13" fmla="*/ 16 h 17"/>
                  <a:gd name="T14" fmla="*/ 40 w 41"/>
                  <a:gd name="T15" fmla="*/ 16 h 17"/>
                  <a:gd name="T16" fmla="*/ 33 w 41"/>
                  <a:gd name="T17" fmla="*/ 0 h 17"/>
                  <a:gd name="T18" fmla="*/ 32 w 41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17">
                    <a:moveTo>
                      <a:pt x="32" y="16"/>
                    </a:moveTo>
                    <a:lnTo>
                      <a:pt x="33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33" y="16"/>
                    </a:lnTo>
                    <a:lnTo>
                      <a:pt x="33" y="0"/>
                    </a:lnTo>
                    <a:lnTo>
                      <a:pt x="33" y="16"/>
                    </a:lnTo>
                    <a:lnTo>
                      <a:pt x="40" y="16"/>
                    </a:lnTo>
                    <a:lnTo>
                      <a:pt x="33" y="0"/>
                    </a:lnTo>
                    <a:lnTo>
                      <a:pt x="32" y="16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36" name="Freeform 72"/>
              <p:cNvSpPr>
                <a:spLocks/>
              </p:cNvSpPr>
              <p:nvPr/>
            </p:nvSpPr>
            <p:spPr bwMode="ltGray">
              <a:xfrm>
                <a:off x="1874" y="2456"/>
                <a:ext cx="35" cy="17"/>
              </a:xfrm>
              <a:custGeom>
                <a:avLst/>
                <a:gdLst>
                  <a:gd name="T0" fmla="*/ 2 w 35"/>
                  <a:gd name="T1" fmla="*/ 0 h 17"/>
                  <a:gd name="T2" fmla="*/ 0 w 35"/>
                  <a:gd name="T3" fmla="*/ 1 h 17"/>
                  <a:gd name="T4" fmla="*/ 32 w 35"/>
                  <a:gd name="T5" fmla="*/ 16 h 17"/>
                  <a:gd name="T6" fmla="*/ 34 w 35"/>
                  <a:gd name="T7" fmla="*/ 14 h 17"/>
                  <a:gd name="T8" fmla="*/ 1 w 35"/>
                  <a:gd name="T9" fmla="*/ 0 h 17"/>
                  <a:gd name="T10" fmla="*/ 0 w 35"/>
                  <a:gd name="T11" fmla="*/ 0 h 17"/>
                  <a:gd name="T12" fmla="*/ 1 w 35"/>
                  <a:gd name="T13" fmla="*/ 0 h 17"/>
                  <a:gd name="T14" fmla="*/ 0 w 35"/>
                  <a:gd name="T15" fmla="*/ 0 h 17"/>
                  <a:gd name="T16" fmla="*/ 0 w 35"/>
                  <a:gd name="T17" fmla="*/ 0 h 17"/>
                  <a:gd name="T18" fmla="*/ 2 w 35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17">
                    <a:moveTo>
                      <a:pt x="2" y="0"/>
                    </a:moveTo>
                    <a:lnTo>
                      <a:pt x="0" y="1"/>
                    </a:lnTo>
                    <a:lnTo>
                      <a:pt x="32" y="16"/>
                    </a:lnTo>
                    <a:lnTo>
                      <a:pt x="34" y="14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37" name="Freeform 73"/>
              <p:cNvSpPr>
                <a:spLocks/>
              </p:cNvSpPr>
              <p:nvPr/>
            </p:nvSpPr>
            <p:spPr bwMode="ltGray">
              <a:xfrm>
                <a:off x="1687" y="2480"/>
                <a:ext cx="60" cy="194"/>
              </a:xfrm>
              <a:custGeom>
                <a:avLst/>
                <a:gdLst>
                  <a:gd name="T0" fmla="*/ 0 w 60"/>
                  <a:gd name="T1" fmla="*/ 0 h 194"/>
                  <a:gd name="T2" fmla="*/ 59 w 60"/>
                  <a:gd name="T3" fmla="*/ 35 h 194"/>
                  <a:gd name="T4" fmla="*/ 59 w 60"/>
                  <a:gd name="T5" fmla="*/ 193 h 194"/>
                  <a:gd name="T6" fmla="*/ 0 w 60"/>
                  <a:gd name="T7" fmla="*/ 142 h 194"/>
                  <a:gd name="T8" fmla="*/ 0 w 60"/>
                  <a:gd name="T9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194">
                    <a:moveTo>
                      <a:pt x="0" y="0"/>
                    </a:moveTo>
                    <a:lnTo>
                      <a:pt x="59" y="35"/>
                    </a:lnTo>
                    <a:lnTo>
                      <a:pt x="59" y="193"/>
                    </a:lnTo>
                    <a:lnTo>
                      <a:pt x="0" y="14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72727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38" name="Freeform 74"/>
              <p:cNvSpPr>
                <a:spLocks/>
              </p:cNvSpPr>
              <p:nvPr/>
            </p:nvSpPr>
            <p:spPr bwMode="ltGray">
              <a:xfrm>
                <a:off x="1687" y="2479"/>
                <a:ext cx="63" cy="38"/>
              </a:xfrm>
              <a:custGeom>
                <a:avLst/>
                <a:gdLst>
                  <a:gd name="T0" fmla="*/ 62 w 63"/>
                  <a:gd name="T1" fmla="*/ 36 h 38"/>
                  <a:gd name="T2" fmla="*/ 60 w 63"/>
                  <a:gd name="T3" fmla="*/ 35 h 38"/>
                  <a:gd name="T4" fmla="*/ 1 w 63"/>
                  <a:gd name="T5" fmla="*/ 0 h 38"/>
                  <a:gd name="T6" fmla="*/ 0 w 63"/>
                  <a:gd name="T7" fmla="*/ 1 h 38"/>
                  <a:gd name="T8" fmla="*/ 59 w 63"/>
                  <a:gd name="T9" fmla="*/ 37 h 38"/>
                  <a:gd name="T10" fmla="*/ 58 w 63"/>
                  <a:gd name="T11" fmla="*/ 36 h 38"/>
                  <a:gd name="T12" fmla="*/ 62 w 63"/>
                  <a:gd name="T13" fmla="*/ 36 h 38"/>
                  <a:gd name="T14" fmla="*/ 62 w 63"/>
                  <a:gd name="T15" fmla="*/ 36 h 38"/>
                  <a:gd name="T16" fmla="*/ 60 w 63"/>
                  <a:gd name="T17" fmla="*/ 35 h 38"/>
                  <a:gd name="T18" fmla="*/ 62 w 63"/>
                  <a:gd name="T19" fmla="*/ 3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38">
                    <a:moveTo>
                      <a:pt x="62" y="36"/>
                    </a:moveTo>
                    <a:lnTo>
                      <a:pt x="60" y="35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59" y="37"/>
                    </a:lnTo>
                    <a:lnTo>
                      <a:pt x="58" y="36"/>
                    </a:lnTo>
                    <a:lnTo>
                      <a:pt x="62" y="36"/>
                    </a:lnTo>
                    <a:lnTo>
                      <a:pt x="62" y="36"/>
                    </a:lnTo>
                    <a:lnTo>
                      <a:pt x="60" y="35"/>
                    </a:lnTo>
                    <a:lnTo>
                      <a:pt x="62" y="36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39" name="Freeform 75"/>
              <p:cNvSpPr>
                <a:spLocks/>
              </p:cNvSpPr>
              <p:nvPr/>
            </p:nvSpPr>
            <p:spPr bwMode="ltGray">
              <a:xfrm>
                <a:off x="1745" y="2515"/>
                <a:ext cx="21" cy="161"/>
              </a:xfrm>
              <a:custGeom>
                <a:avLst/>
                <a:gdLst>
                  <a:gd name="T0" fmla="*/ 0 w 21"/>
                  <a:gd name="T1" fmla="*/ 158 h 161"/>
                  <a:gd name="T2" fmla="*/ 20 w 21"/>
                  <a:gd name="T3" fmla="*/ 157 h 161"/>
                  <a:gd name="T4" fmla="*/ 20 w 21"/>
                  <a:gd name="T5" fmla="*/ 0 h 161"/>
                  <a:gd name="T6" fmla="*/ 0 w 21"/>
                  <a:gd name="T7" fmla="*/ 0 h 161"/>
                  <a:gd name="T8" fmla="*/ 0 w 21"/>
                  <a:gd name="T9" fmla="*/ 157 h 161"/>
                  <a:gd name="T10" fmla="*/ 13 w 21"/>
                  <a:gd name="T11" fmla="*/ 156 h 161"/>
                  <a:gd name="T12" fmla="*/ 0 w 21"/>
                  <a:gd name="T13" fmla="*/ 158 h 161"/>
                  <a:gd name="T14" fmla="*/ 20 w 21"/>
                  <a:gd name="T15" fmla="*/ 160 h 161"/>
                  <a:gd name="T16" fmla="*/ 20 w 21"/>
                  <a:gd name="T17" fmla="*/ 157 h 161"/>
                  <a:gd name="T18" fmla="*/ 0 w 21"/>
                  <a:gd name="T19" fmla="*/ 158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61">
                    <a:moveTo>
                      <a:pt x="0" y="158"/>
                    </a:moveTo>
                    <a:lnTo>
                      <a:pt x="20" y="157"/>
                    </a:lnTo>
                    <a:lnTo>
                      <a:pt x="20" y="0"/>
                    </a:lnTo>
                    <a:lnTo>
                      <a:pt x="0" y="0"/>
                    </a:lnTo>
                    <a:lnTo>
                      <a:pt x="0" y="157"/>
                    </a:lnTo>
                    <a:lnTo>
                      <a:pt x="13" y="156"/>
                    </a:lnTo>
                    <a:lnTo>
                      <a:pt x="0" y="158"/>
                    </a:lnTo>
                    <a:lnTo>
                      <a:pt x="20" y="160"/>
                    </a:lnTo>
                    <a:lnTo>
                      <a:pt x="20" y="157"/>
                    </a:lnTo>
                    <a:lnTo>
                      <a:pt x="0" y="158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40" name="Freeform 76"/>
              <p:cNvSpPr>
                <a:spLocks/>
              </p:cNvSpPr>
              <p:nvPr/>
            </p:nvSpPr>
            <p:spPr bwMode="ltGray">
              <a:xfrm>
                <a:off x="1687" y="2621"/>
                <a:ext cx="61" cy="53"/>
              </a:xfrm>
              <a:custGeom>
                <a:avLst/>
                <a:gdLst>
                  <a:gd name="T0" fmla="*/ 0 w 61"/>
                  <a:gd name="T1" fmla="*/ 0 h 53"/>
                  <a:gd name="T2" fmla="*/ 0 w 61"/>
                  <a:gd name="T3" fmla="*/ 0 h 53"/>
                  <a:gd name="T4" fmla="*/ 57 w 61"/>
                  <a:gd name="T5" fmla="*/ 52 h 53"/>
                  <a:gd name="T6" fmla="*/ 60 w 61"/>
                  <a:gd name="T7" fmla="*/ 50 h 53"/>
                  <a:gd name="T8" fmla="*/ 1 w 61"/>
                  <a:gd name="T9" fmla="*/ 0 h 53"/>
                  <a:gd name="T10" fmla="*/ 1 w 61"/>
                  <a:gd name="T11" fmla="*/ 0 h 53"/>
                  <a:gd name="T12" fmla="*/ 0 w 61"/>
                  <a:gd name="T13" fmla="*/ 0 h 53"/>
                  <a:gd name="T14" fmla="*/ 0 w 61"/>
                  <a:gd name="T15" fmla="*/ 0 h 53"/>
                  <a:gd name="T16" fmla="*/ 0 w 61"/>
                  <a:gd name="T17" fmla="*/ 0 h 53"/>
                  <a:gd name="T18" fmla="*/ 0 w 61"/>
                  <a:gd name="T1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" h="53">
                    <a:moveTo>
                      <a:pt x="0" y="0"/>
                    </a:moveTo>
                    <a:lnTo>
                      <a:pt x="0" y="0"/>
                    </a:lnTo>
                    <a:lnTo>
                      <a:pt x="57" y="52"/>
                    </a:lnTo>
                    <a:lnTo>
                      <a:pt x="60" y="5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41" name="Freeform 77"/>
              <p:cNvSpPr>
                <a:spLocks/>
              </p:cNvSpPr>
              <p:nvPr/>
            </p:nvSpPr>
            <p:spPr bwMode="ltGray">
              <a:xfrm>
                <a:off x="1687" y="2478"/>
                <a:ext cx="22" cy="145"/>
              </a:xfrm>
              <a:custGeom>
                <a:avLst/>
                <a:gdLst>
                  <a:gd name="T0" fmla="*/ 21 w 22"/>
                  <a:gd name="T1" fmla="*/ 0 h 145"/>
                  <a:gd name="T2" fmla="*/ 0 w 22"/>
                  <a:gd name="T3" fmla="*/ 1 h 145"/>
                  <a:gd name="T4" fmla="*/ 0 w 22"/>
                  <a:gd name="T5" fmla="*/ 144 h 145"/>
                  <a:gd name="T6" fmla="*/ 21 w 22"/>
                  <a:gd name="T7" fmla="*/ 144 h 145"/>
                  <a:gd name="T8" fmla="*/ 21 w 22"/>
                  <a:gd name="T9" fmla="*/ 1 h 145"/>
                  <a:gd name="T10" fmla="*/ 0 w 22"/>
                  <a:gd name="T11" fmla="*/ 2 h 145"/>
                  <a:gd name="T12" fmla="*/ 21 w 22"/>
                  <a:gd name="T13" fmla="*/ 0 h 145"/>
                  <a:gd name="T14" fmla="*/ 0 w 22"/>
                  <a:gd name="T15" fmla="*/ 0 h 145"/>
                  <a:gd name="T16" fmla="*/ 0 w 22"/>
                  <a:gd name="T17" fmla="*/ 1 h 145"/>
                  <a:gd name="T18" fmla="*/ 21 w 22"/>
                  <a:gd name="T19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45">
                    <a:moveTo>
                      <a:pt x="21" y="0"/>
                    </a:moveTo>
                    <a:lnTo>
                      <a:pt x="0" y="1"/>
                    </a:lnTo>
                    <a:lnTo>
                      <a:pt x="0" y="144"/>
                    </a:lnTo>
                    <a:lnTo>
                      <a:pt x="21" y="144"/>
                    </a:lnTo>
                    <a:lnTo>
                      <a:pt x="21" y="1"/>
                    </a:lnTo>
                    <a:lnTo>
                      <a:pt x="0" y="2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21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42" name="Freeform 78"/>
              <p:cNvSpPr>
                <a:spLocks/>
              </p:cNvSpPr>
              <p:nvPr/>
            </p:nvSpPr>
            <p:spPr bwMode="ltGray">
              <a:xfrm>
                <a:off x="1649" y="2457"/>
                <a:ext cx="21" cy="17"/>
              </a:xfrm>
              <a:custGeom>
                <a:avLst/>
                <a:gdLst>
                  <a:gd name="T0" fmla="*/ 0 w 21"/>
                  <a:gd name="T1" fmla="*/ 0 h 17"/>
                  <a:gd name="T2" fmla="*/ 0 w 21"/>
                  <a:gd name="T3" fmla="*/ 16 h 17"/>
                  <a:gd name="T4" fmla="*/ 20 w 21"/>
                  <a:gd name="T5" fmla="*/ 16 h 17"/>
                  <a:gd name="T6" fmla="*/ 0 w 21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17">
                    <a:moveTo>
                      <a:pt x="0" y="0"/>
                    </a:moveTo>
                    <a:lnTo>
                      <a:pt x="0" y="16"/>
                    </a:lnTo>
                    <a:lnTo>
                      <a:pt x="2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72727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43" name="Freeform 79"/>
              <p:cNvSpPr>
                <a:spLocks/>
              </p:cNvSpPr>
              <p:nvPr/>
            </p:nvSpPr>
            <p:spPr bwMode="ltGray">
              <a:xfrm>
                <a:off x="1648" y="2457"/>
                <a:ext cx="21" cy="17"/>
              </a:xfrm>
              <a:custGeom>
                <a:avLst/>
                <a:gdLst>
                  <a:gd name="T0" fmla="*/ 10 w 21"/>
                  <a:gd name="T1" fmla="*/ 14 h 17"/>
                  <a:gd name="T2" fmla="*/ 20 w 21"/>
                  <a:gd name="T3" fmla="*/ 15 h 17"/>
                  <a:gd name="T4" fmla="*/ 20 w 21"/>
                  <a:gd name="T5" fmla="*/ 0 h 17"/>
                  <a:gd name="T6" fmla="*/ 0 w 21"/>
                  <a:gd name="T7" fmla="*/ 0 h 17"/>
                  <a:gd name="T8" fmla="*/ 0 w 21"/>
                  <a:gd name="T9" fmla="*/ 15 h 17"/>
                  <a:gd name="T10" fmla="*/ 10 w 21"/>
                  <a:gd name="T11" fmla="*/ 16 h 17"/>
                  <a:gd name="T12" fmla="*/ 0 w 21"/>
                  <a:gd name="T13" fmla="*/ 15 h 17"/>
                  <a:gd name="T14" fmla="*/ 0 w 21"/>
                  <a:gd name="T15" fmla="*/ 16 h 17"/>
                  <a:gd name="T16" fmla="*/ 10 w 21"/>
                  <a:gd name="T17" fmla="*/ 16 h 17"/>
                  <a:gd name="T18" fmla="*/ 10 w 21"/>
                  <a:gd name="T19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10" y="14"/>
                    </a:moveTo>
                    <a:lnTo>
                      <a:pt x="20" y="15"/>
                    </a:lnTo>
                    <a:lnTo>
                      <a:pt x="20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0" y="16"/>
                    </a:lnTo>
                    <a:lnTo>
                      <a:pt x="0" y="15"/>
                    </a:lnTo>
                    <a:lnTo>
                      <a:pt x="0" y="16"/>
                    </a:lnTo>
                    <a:lnTo>
                      <a:pt x="10" y="16"/>
                    </a:lnTo>
                    <a:lnTo>
                      <a:pt x="10" y="14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44" name="Freeform 80"/>
              <p:cNvSpPr>
                <a:spLocks/>
              </p:cNvSpPr>
              <p:nvPr/>
            </p:nvSpPr>
            <p:spPr bwMode="ltGray">
              <a:xfrm>
                <a:off x="1649" y="2469"/>
                <a:ext cx="21" cy="17"/>
              </a:xfrm>
              <a:custGeom>
                <a:avLst/>
                <a:gdLst>
                  <a:gd name="T0" fmla="*/ 14 w 21"/>
                  <a:gd name="T1" fmla="*/ 16 h 17"/>
                  <a:gd name="T2" fmla="*/ 16 w 21"/>
                  <a:gd name="T3" fmla="*/ 0 h 17"/>
                  <a:gd name="T4" fmla="*/ 0 w 21"/>
                  <a:gd name="T5" fmla="*/ 0 h 17"/>
                  <a:gd name="T6" fmla="*/ 0 w 21"/>
                  <a:gd name="T7" fmla="*/ 16 h 17"/>
                  <a:gd name="T8" fmla="*/ 16 w 21"/>
                  <a:gd name="T9" fmla="*/ 16 h 17"/>
                  <a:gd name="T10" fmla="*/ 17 w 21"/>
                  <a:gd name="T11" fmla="*/ 8 h 17"/>
                  <a:gd name="T12" fmla="*/ 16 w 21"/>
                  <a:gd name="T13" fmla="*/ 16 h 17"/>
                  <a:gd name="T14" fmla="*/ 20 w 21"/>
                  <a:gd name="T15" fmla="*/ 16 h 17"/>
                  <a:gd name="T16" fmla="*/ 17 w 21"/>
                  <a:gd name="T17" fmla="*/ 8 h 17"/>
                  <a:gd name="T18" fmla="*/ 14 w 21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14" y="16"/>
                    </a:moveTo>
                    <a:lnTo>
                      <a:pt x="1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6" y="16"/>
                    </a:lnTo>
                    <a:lnTo>
                      <a:pt x="17" y="8"/>
                    </a:lnTo>
                    <a:lnTo>
                      <a:pt x="16" y="16"/>
                    </a:lnTo>
                    <a:lnTo>
                      <a:pt x="20" y="16"/>
                    </a:lnTo>
                    <a:lnTo>
                      <a:pt x="17" y="8"/>
                    </a:lnTo>
                    <a:lnTo>
                      <a:pt x="14" y="16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45" name="Freeform 81"/>
              <p:cNvSpPr>
                <a:spLocks/>
              </p:cNvSpPr>
              <p:nvPr/>
            </p:nvSpPr>
            <p:spPr bwMode="ltGray">
              <a:xfrm>
                <a:off x="1648" y="2454"/>
                <a:ext cx="21" cy="18"/>
              </a:xfrm>
              <a:custGeom>
                <a:avLst/>
                <a:gdLst>
                  <a:gd name="T0" fmla="*/ 2 w 21"/>
                  <a:gd name="T1" fmla="*/ 2 h 18"/>
                  <a:gd name="T2" fmla="*/ 0 w 21"/>
                  <a:gd name="T3" fmla="*/ 3 h 18"/>
                  <a:gd name="T4" fmla="*/ 17 w 21"/>
                  <a:gd name="T5" fmla="*/ 17 h 18"/>
                  <a:gd name="T6" fmla="*/ 20 w 21"/>
                  <a:gd name="T7" fmla="*/ 16 h 18"/>
                  <a:gd name="T8" fmla="*/ 2 w 21"/>
                  <a:gd name="T9" fmla="*/ 2 h 18"/>
                  <a:gd name="T10" fmla="*/ 0 w 21"/>
                  <a:gd name="T11" fmla="*/ 2 h 18"/>
                  <a:gd name="T12" fmla="*/ 2 w 21"/>
                  <a:gd name="T13" fmla="*/ 2 h 18"/>
                  <a:gd name="T14" fmla="*/ 0 w 21"/>
                  <a:gd name="T15" fmla="*/ 0 h 18"/>
                  <a:gd name="T16" fmla="*/ 0 w 21"/>
                  <a:gd name="T17" fmla="*/ 2 h 18"/>
                  <a:gd name="T18" fmla="*/ 2 w 21"/>
                  <a:gd name="T19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8">
                    <a:moveTo>
                      <a:pt x="2" y="2"/>
                    </a:moveTo>
                    <a:lnTo>
                      <a:pt x="0" y="3"/>
                    </a:lnTo>
                    <a:lnTo>
                      <a:pt x="17" y="17"/>
                    </a:lnTo>
                    <a:lnTo>
                      <a:pt x="20" y="16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46" name="Freeform 82"/>
              <p:cNvSpPr>
                <a:spLocks/>
              </p:cNvSpPr>
              <p:nvPr/>
            </p:nvSpPr>
            <p:spPr bwMode="ltGray">
              <a:xfrm>
                <a:off x="2100" y="2551"/>
                <a:ext cx="34" cy="17"/>
              </a:xfrm>
              <a:custGeom>
                <a:avLst/>
                <a:gdLst>
                  <a:gd name="T0" fmla="*/ 0 w 34"/>
                  <a:gd name="T1" fmla="*/ 16 h 17"/>
                  <a:gd name="T2" fmla="*/ 0 w 34"/>
                  <a:gd name="T3" fmla="*/ 0 h 17"/>
                  <a:gd name="T4" fmla="*/ 33 w 34"/>
                  <a:gd name="T5" fmla="*/ 0 h 17"/>
                  <a:gd name="T6" fmla="*/ 33 w 34"/>
                  <a:gd name="T7" fmla="*/ 16 h 17"/>
                  <a:gd name="T8" fmla="*/ 0 w 34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7">
                    <a:moveTo>
                      <a:pt x="0" y="16"/>
                    </a:moveTo>
                    <a:lnTo>
                      <a:pt x="0" y="0"/>
                    </a:lnTo>
                    <a:lnTo>
                      <a:pt x="33" y="0"/>
                    </a:lnTo>
                    <a:lnTo>
                      <a:pt x="33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47" name="Freeform 83"/>
              <p:cNvSpPr>
                <a:spLocks/>
              </p:cNvSpPr>
              <p:nvPr/>
            </p:nvSpPr>
            <p:spPr bwMode="ltGray">
              <a:xfrm>
                <a:off x="2099" y="2551"/>
                <a:ext cx="21" cy="17"/>
              </a:xfrm>
              <a:custGeom>
                <a:avLst/>
                <a:gdLst>
                  <a:gd name="T0" fmla="*/ 6 w 21"/>
                  <a:gd name="T1" fmla="*/ 0 h 17"/>
                  <a:gd name="T2" fmla="*/ 0 w 21"/>
                  <a:gd name="T3" fmla="*/ 0 h 17"/>
                  <a:gd name="T4" fmla="*/ 0 w 21"/>
                  <a:gd name="T5" fmla="*/ 16 h 17"/>
                  <a:gd name="T6" fmla="*/ 20 w 21"/>
                  <a:gd name="T7" fmla="*/ 16 h 17"/>
                  <a:gd name="T8" fmla="*/ 20 w 21"/>
                  <a:gd name="T9" fmla="*/ 0 h 17"/>
                  <a:gd name="T10" fmla="*/ 6 w 21"/>
                  <a:gd name="T11" fmla="*/ 2 h 17"/>
                  <a:gd name="T12" fmla="*/ 6 w 21"/>
                  <a:gd name="T13" fmla="*/ 0 h 17"/>
                  <a:gd name="T14" fmla="*/ 0 w 21"/>
                  <a:gd name="T15" fmla="*/ 0 h 17"/>
                  <a:gd name="T16" fmla="*/ 0 w 21"/>
                  <a:gd name="T17" fmla="*/ 0 h 17"/>
                  <a:gd name="T18" fmla="*/ 6 w 21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6" y="0"/>
                    </a:moveTo>
                    <a:lnTo>
                      <a:pt x="0" y="0"/>
                    </a:lnTo>
                    <a:lnTo>
                      <a:pt x="0" y="16"/>
                    </a:lnTo>
                    <a:lnTo>
                      <a:pt x="20" y="16"/>
                    </a:lnTo>
                    <a:lnTo>
                      <a:pt x="20" y="0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48" name="Freeform 84"/>
              <p:cNvSpPr>
                <a:spLocks/>
              </p:cNvSpPr>
              <p:nvPr/>
            </p:nvSpPr>
            <p:spPr bwMode="ltGray">
              <a:xfrm>
                <a:off x="2100" y="2551"/>
                <a:ext cx="37" cy="17"/>
              </a:xfrm>
              <a:custGeom>
                <a:avLst/>
                <a:gdLst>
                  <a:gd name="T0" fmla="*/ 36 w 37"/>
                  <a:gd name="T1" fmla="*/ 0 h 17"/>
                  <a:gd name="T2" fmla="*/ 33 w 37"/>
                  <a:gd name="T3" fmla="*/ 0 h 17"/>
                  <a:gd name="T4" fmla="*/ 0 w 37"/>
                  <a:gd name="T5" fmla="*/ 0 h 17"/>
                  <a:gd name="T6" fmla="*/ 0 w 37"/>
                  <a:gd name="T7" fmla="*/ 16 h 17"/>
                  <a:gd name="T8" fmla="*/ 33 w 37"/>
                  <a:gd name="T9" fmla="*/ 16 h 17"/>
                  <a:gd name="T10" fmla="*/ 32 w 37"/>
                  <a:gd name="T11" fmla="*/ 0 h 17"/>
                  <a:gd name="T12" fmla="*/ 36 w 37"/>
                  <a:gd name="T13" fmla="*/ 0 h 17"/>
                  <a:gd name="T14" fmla="*/ 36 w 37"/>
                  <a:gd name="T15" fmla="*/ 0 h 17"/>
                  <a:gd name="T16" fmla="*/ 33 w 37"/>
                  <a:gd name="T17" fmla="*/ 0 h 17"/>
                  <a:gd name="T18" fmla="*/ 36 w 37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" h="17">
                    <a:moveTo>
                      <a:pt x="36" y="0"/>
                    </a:moveTo>
                    <a:lnTo>
                      <a:pt x="33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33" y="16"/>
                    </a:lnTo>
                    <a:lnTo>
                      <a:pt x="32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49" name="Freeform 85"/>
              <p:cNvSpPr>
                <a:spLocks/>
              </p:cNvSpPr>
              <p:nvPr/>
            </p:nvSpPr>
            <p:spPr bwMode="ltGray">
              <a:xfrm>
                <a:off x="2132" y="2551"/>
                <a:ext cx="21" cy="17"/>
              </a:xfrm>
              <a:custGeom>
                <a:avLst/>
                <a:gdLst>
                  <a:gd name="T0" fmla="*/ 6 w 21"/>
                  <a:gd name="T1" fmla="*/ 16 h 17"/>
                  <a:gd name="T2" fmla="*/ 20 w 21"/>
                  <a:gd name="T3" fmla="*/ 15 h 17"/>
                  <a:gd name="T4" fmla="*/ 20 w 21"/>
                  <a:gd name="T5" fmla="*/ 0 h 17"/>
                  <a:gd name="T6" fmla="*/ 0 w 21"/>
                  <a:gd name="T7" fmla="*/ 0 h 17"/>
                  <a:gd name="T8" fmla="*/ 0 w 21"/>
                  <a:gd name="T9" fmla="*/ 15 h 17"/>
                  <a:gd name="T10" fmla="*/ 6 w 21"/>
                  <a:gd name="T11" fmla="*/ 14 h 17"/>
                  <a:gd name="T12" fmla="*/ 6 w 21"/>
                  <a:gd name="T13" fmla="*/ 16 h 17"/>
                  <a:gd name="T14" fmla="*/ 20 w 21"/>
                  <a:gd name="T15" fmla="*/ 16 h 17"/>
                  <a:gd name="T16" fmla="*/ 20 w 21"/>
                  <a:gd name="T17" fmla="*/ 15 h 17"/>
                  <a:gd name="T18" fmla="*/ 6 w 21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6" y="16"/>
                    </a:moveTo>
                    <a:lnTo>
                      <a:pt x="20" y="15"/>
                    </a:lnTo>
                    <a:lnTo>
                      <a:pt x="20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6" y="14"/>
                    </a:lnTo>
                    <a:lnTo>
                      <a:pt x="6" y="16"/>
                    </a:lnTo>
                    <a:lnTo>
                      <a:pt x="20" y="16"/>
                    </a:lnTo>
                    <a:lnTo>
                      <a:pt x="20" y="15"/>
                    </a:lnTo>
                    <a:lnTo>
                      <a:pt x="6" y="16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50" name="Freeform 86"/>
              <p:cNvSpPr>
                <a:spLocks/>
              </p:cNvSpPr>
              <p:nvPr/>
            </p:nvSpPr>
            <p:spPr bwMode="ltGray">
              <a:xfrm>
                <a:off x="2099" y="2563"/>
                <a:ext cx="35" cy="17"/>
              </a:xfrm>
              <a:custGeom>
                <a:avLst/>
                <a:gdLst>
                  <a:gd name="T0" fmla="*/ 0 w 35"/>
                  <a:gd name="T1" fmla="*/ 8 h 17"/>
                  <a:gd name="T2" fmla="*/ 1 w 35"/>
                  <a:gd name="T3" fmla="*/ 16 h 17"/>
                  <a:gd name="T4" fmla="*/ 34 w 35"/>
                  <a:gd name="T5" fmla="*/ 16 h 17"/>
                  <a:gd name="T6" fmla="*/ 34 w 35"/>
                  <a:gd name="T7" fmla="*/ 0 h 17"/>
                  <a:gd name="T8" fmla="*/ 1 w 35"/>
                  <a:gd name="T9" fmla="*/ 0 h 17"/>
                  <a:gd name="T10" fmla="*/ 3 w 35"/>
                  <a:gd name="T11" fmla="*/ 8 h 17"/>
                  <a:gd name="T12" fmla="*/ 0 w 35"/>
                  <a:gd name="T13" fmla="*/ 8 h 17"/>
                  <a:gd name="T14" fmla="*/ 0 w 35"/>
                  <a:gd name="T15" fmla="*/ 16 h 17"/>
                  <a:gd name="T16" fmla="*/ 1 w 35"/>
                  <a:gd name="T17" fmla="*/ 16 h 17"/>
                  <a:gd name="T18" fmla="*/ 0 w 35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17">
                    <a:moveTo>
                      <a:pt x="0" y="8"/>
                    </a:moveTo>
                    <a:lnTo>
                      <a:pt x="1" y="16"/>
                    </a:lnTo>
                    <a:lnTo>
                      <a:pt x="34" y="16"/>
                    </a:lnTo>
                    <a:lnTo>
                      <a:pt x="34" y="0"/>
                    </a:lnTo>
                    <a:lnTo>
                      <a:pt x="1" y="0"/>
                    </a:lnTo>
                    <a:lnTo>
                      <a:pt x="3" y="8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1" y="16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51" name="Freeform 87"/>
              <p:cNvSpPr>
                <a:spLocks/>
              </p:cNvSpPr>
              <p:nvPr/>
            </p:nvSpPr>
            <p:spPr bwMode="ltGray">
              <a:xfrm>
                <a:off x="1597" y="2470"/>
                <a:ext cx="423" cy="17"/>
              </a:xfrm>
              <a:custGeom>
                <a:avLst/>
                <a:gdLst>
                  <a:gd name="T0" fmla="*/ 0 w 423"/>
                  <a:gd name="T1" fmla="*/ 0 h 17"/>
                  <a:gd name="T2" fmla="*/ 422 w 423"/>
                  <a:gd name="T3" fmla="*/ 0 h 17"/>
                  <a:gd name="T4" fmla="*/ 419 w 423"/>
                  <a:gd name="T5" fmla="*/ 11 h 17"/>
                  <a:gd name="T6" fmla="*/ 5 w 423"/>
                  <a:gd name="T7" fmla="*/ 16 h 17"/>
                  <a:gd name="T8" fmla="*/ 5 w 423"/>
                  <a:gd name="T9" fmla="*/ 4 h 17"/>
                  <a:gd name="T10" fmla="*/ 0 w 423"/>
                  <a:gd name="T1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3" h="17">
                    <a:moveTo>
                      <a:pt x="0" y="0"/>
                    </a:moveTo>
                    <a:lnTo>
                      <a:pt x="422" y="0"/>
                    </a:lnTo>
                    <a:lnTo>
                      <a:pt x="419" y="11"/>
                    </a:lnTo>
                    <a:lnTo>
                      <a:pt x="5" y="16"/>
                    </a:lnTo>
                    <a:lnTo>
                      <a:pt x="5" y="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52" name="Freeform 88"/>
              <p:cNvSpPr>
                <a:spLocks/>
              </p:cNvSpPr>
              <p:nvPr/>
            </p:nvSpPr>
            <p:spPr bwMode="ltGray">
              <a:xfrm>
                <a:off x="1597" y="2469"/>
                <a:ext cx="424" cy="17"/>
              </a:xfrm>
              <a:custGeom>
                <a:avLst/>
                <a:gdLst>
                  <a:gd name="T0" fmla="*/ 423 w 424"/>
                  <a:gd name="T1" fmla="*/ 8 h 17"/>
                  <a:gd name="T2" fmla="*/ 421 w 424"/>
                  <a:gd name="T3" fmla="*/ 0 h 17"/>
                  <a:gd name="T4" fmla="*/ 0 w 424"/>
                  <a:gd name="T5" fmla="*/ 0 h 17"/>
                  <a:gd name="T6" fmla="*/ 0 w 424"/>
                  <a:gd name="T7" fmla="*/ 16 h 17"/>
                  <a:gd name="T8" fmla="*/ 421 w 424"/>
                  <a:gd name="T9" fmla="*/ 16 h 17"/>
                  <a:gd name="T10" fmla="*/ 420 w 424"/>
                  <a:gd name="T11" fmla="*/ 8 h 17"/>
                  <a:gd name="T12" fmla="*/ 423 w 424"/>
                  <a:gd name="T13" fmla="*/ 8 h 17"/>
                  <a:gd name="T14" fmla="*/ 423 w 424"/>
                  <a:gd name="T15" fmla="*/ 0 h 17"/>
                  <a:gd name="T16" fmla="*/ 421 w 424"/>
                  <a:gd name="T17" fmla="*/ 0 h 17"/>
                  <a:gd name="T18" fmla="*/ 423 w 424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4" h="17">
                    <a:moveTo>
                      <a:pt x="423" y="8"/>
                    </a:moveTo>
                    <a:lnTo>
                      <a:pt x="421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421" y="16"/>
                    </a:lnTo>
                    <a:lnTo>
                      <a:pt x="420" y="8"/>
                    </a:lnTo>
                    <a:lnTo>
                      <a:pt x="423" y="8"/>
                    </a:lnTo>
                    <a:lnTo>
                      <a:pt x="423" y="0"/>
                    </a:lnTo>
                    <a:lnTo>
                      <a:pt x="421" y="0"/>
                    </a:lnTo>
                    <a:lnTo>
                      <a:pt x="423" y="8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53" name="Freeform 89"/>
              <p:cNvSpPr>
                <a:spLocks/>
              </p:cNvSpPr>
              <p:nvPr/>
            </p:nvSpPr>
            <p:spPr bwMode="ltGray">
              <a:xfrm>
                <a:off x="2013" y="2470"/>
                <a:ext cx="22" cy="17"/>
              </a:xfrm>
              <a:custGeom>
                <a:avLst/>
                <a:gdLst>
                  <a:gd name="T0" fmla="*/ 8 w 22"/>
                  <a:gd name="T1" fmla="*/ 16 h 17"/>
                  <a:gd name="T2" fmla="*/ 12 w 22"/>
                  <a:gd name="T3" fmla="*/ 16 h 17"/>
                  <a:gd name="T4" fmla="*/ 21 w 22"/>
                  <a:gd name="T5" fmla="*/ 0 h 17"/>
                  <a:gd name="T6" fmla="*/ 12 w 22"/>
                  <a:gd name="T7" fmla="*/ 0 h 17"/>
                  <a:gd name="T8" fmla="*/ 0 w 22"/>
                  <a:gd name="T9" fmla="*/ 12 h 17"/>
                  <a:gd name="T10" fmla="*/ 8 w 22"/>
                  <a:gd name="T11" fmla="*/ 9 h 17"/>
                  <a:gd name="T12" fmla="*/ 8 w 22"/>
                  <a:gd name="T13" fmla="*/ 16 h 17"/>
                  <a:gd name="T14" fmla="*/ 12 w 22"/>
                  <a:gd name="T15" fmla="*/ 16 h 17"/>
                  <a:gd name="T16" fmla="*/ 12 w 22"/>
                  <a:gd name="T17" fmla="*/ 16 h 17"/>
                  <a:gd name="T18" fmla="*/ 8 w 22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8" y="16"/>
                    </a:moveTo>
                    <a:lnTo>
                      <a:pt x="12" y="16"/>
                    </a:lnTo>
                    <a:lnTo>
                      <a:pt x="21" y="0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8" y="9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8" y="16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54" name="Freeform 90"/>
              <p:cNvSpPr>
                <a:spLocks/>
              </p:cNvSpPr>
              <p:nvPr/>
            </p:nvSpPr>
            <p:spPr bwMode="ltGray">
              <a:xfrm>
                <a:off x="1602" y="2472"/>
                <a:ext cx="416" cy="17"/>
              </a:xfrm>
              <a:custGeom>
                <a:avLst/>
                <a:gdLst>
                  <a:gd name="T0" fmla="*/ 0 w 416"/>
                  <a:gd name="T1" fmla="*/ 10 h 17"/>
                  <a:gd name="T2" fmla="*/ 0 w 416"/>
                  <a:gd name="T3" fmla="*/ 16 h 17"/>
                  <a:gd name="T4" fmla="*/ 415 w 416"/>
                  <a:gd name="T5" fmla="*/ 5 h 17"/>
                  <a:gd name="T6" fmla="*/ 415 w 416"/>
                  <a:gd name="T7" fmla="*/ 0 h 17"/>
                  <a:gd name="T8" fmla="*/ 0 w 416"/>
                  <a:gd name="T9" fmla="*/ 10 h 17"/>
                  <a:gd name="T10" fmla="*/ 1 w 416"/>
                  <a:gd name="T11" fmla="*/ 10 h 17"/>
                  <a:gd name="T12" fmla="*/ 0 w 416"/>
                  <a:gd name="T13" fmla="*/ 10 h 17"/>
                  <a:gd name="T14" fmla="*/ 0 w 416"/>
                  <a:gd name="T15" fmla="*/ 16 h 17"/>
                  <a:gd name="T16" fmla="*/ 0 w 416"/>
                  <a:gd name="T17" fmla="*/ 16 h 17"/>
                  <a:gd name="T18" fmla="*/ 0 w 416"/>
                  <a:gd name="T19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6" h="17">
                    <a:moveTo>
                      <a:pt x="0" y="10"/>
                    </a:moveTo>
                    <a:lnTo>
                      <a:pt x="0" y="16"/>
                    </a:lnTo>
                    <a:lnTo>
                      <a:pt x="415" y="5"/>
                    </a:lnTo>
                    <a:lnTo>
                      <a:pt x="415" y="0"/>
                    </a:lnTo>
                    <a:lnTo>
                      <a:pt x="0" y="10"/>
                    </a:lnTo>
                    <a:lnTo>
                      <a:pt x="1" y="10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55" name="Freeform 91"/>
              <p:cNvSpPr>
                <a:spLocks/>
              </p:cNvSpPr>
              <p:nvPr/>
            </p:nvSpPr>
            <p:spPr bwMode="ltGray">
              <a:xfrm>
                <a:off x="1602" y="2471"/>
                <a:ext cx="21" cy="17"/>
              </a:xfrm>
              <a:custGeom>
                <a:avLst/>
                <a:gdLst>
                  <a:gd name="T0" fmla="*/ 0 w 21"/>
                  <a:gd name="T1" fmla="*/ 5 h 17"/>
                  <a:gd name="T2" fmla="*/ 0 w 21"/>
                  <a:gd name="T3" fmla="*/ 2 h 17"/>
                  <a:gd name="T4" fmla="*/ 0 w 21"/>
                  <a:gd name="T5" fmla="*/ 16 h 17"/>
                  <a:gd name="T6" fmla="*/ 20 w 21"/>
                  <a:gd name="T7" fmla="*/ 16 h 17"/>
                  <a:gd name="T8" fmla="*/ 20 w 21"/>
                  <a:gd name="T9" fmla="*/ 2 h 17"/>
                  <a:gd name="T10" fmla="*/ 20 w 21"/>
                  <a:gd name="T11" fmla="*/ 0 h 17"/>
                  <a:gd name="T12" fmla="*/ 20 w 21"/>
                  <a:gd name="T13" fmla="*/ 2 h 17"/>
                  <a:gd name="T14" fmla="*/ 20 w 21"/>
                  <a:gd name="T15" fmla="*/ 0 h 17"/>
                  <a:gd name="T16" fmla="*/ 0 w 21"/>
                  <a:gd name="T17" fmla="*/ 0 h 17"/>
                  <a:gd name="T18" fmla="*/ 0 w 21"/>
                  <a:gd name="T1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0" y="5"/>
                    </a:moveTo>
                    <a:lnTo>
                      <a:pt x="0" y="2"/>
                    </a:lnTo>
                    <a:lnTo>
                      <a:pt x="0" y="16"/>
                    </a:lnTo>
                    <a:lnTo>
                      <a:pt x="20" y="16"/>
                    </a:lnTo>
                    <a:lnTo>
                      <a:pt x="20" y="2"/>
                    </a:lnTo>
                    <a:lnTo>
                      <a:pt x="20" y="0"/>
                    </a:lnTo>
                    <a:lnTo>
                      <a:pt x="20" y="2"/>
                    </a:lnTo>
                    <a:lnTo>
                      <a:pt x="20" y="0"/>
                    </a:lnTo>
                    <a:lnTo>
                      <a:pt x="0" y="0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56" name="Freeform 92"/>
              <p:cNvSpPr>
                <a:spLocks/>
              </p:cNvSpPr>
              <p:nvPr/>
            </p:nvSpPr>
            <p:spPr bwMode="ltGray">
              <a:xfrm>
                <a:off x="1596" y="2469"/>
                <a:ext cx="21" cy="17"/>
              </a:xfrm>
              <a:custGeom>
                <a:avLst/>
                <a:gdLst>
                  <a:gd name="T0" fmla="*/ 3 w 21"/>
                  <a:gd name="T1" fmla="*/ 0 h 17"/>
                  <a:gd name="T2" fmla="*/ 0 w 21"/>
                  <a:gd name="T3" fmla="*/ 8 h 17"/>
                  <a:gd name="T4" fmla="*/ 16 w 21"/>
                  <a:gd name="T5" fmla="*/ 16 h 17"/>
                  <a:gd name="T6" fmla="*/ 20 w 21"/>
                  <a:gd name="T7" fmla="*/ 8 h 17"/>
                  <a:gd name="T8" fmla="*/ 3 w 21"/>
                  <a:gd name="T9" fmla="*/ 0 h 17"/>
                  <a:gd name="T10" fmla="*/ 3 w 21"/>
                  <a:gd name="T11" fmla="*/ 8 h 17"/>
                  <a:gd name="T12" fmla="*/ 3 w 21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7">
                    <a:moveTo>
                      <a:pt x="3" y="0"/>
                    </a:moveTo>
                    <a:lnTo>
                      <a:pt x="0" y="8"/>
                    </a:lnTo>
                    <a:lnTo>
                      <a:pt x="16" y="16"/>
                    </a:lnTo>
                    <a:lnTo>
                      <a:pt x="20" y="8"/>
                    </a:lnTo>
                    <a:lnTo>
                      <a:pt x="3" y="0"/>
                    </a:lnTo>
                    <a:lnTo>
                      <a:pt x="3" y="8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57" name="Freeform 93"/>
              <p:cNvSpPr>
                <a:spLocks/>
              </p:cNvSpPr>
              <p:nvPr/>
            </p:nvSpPr>
            <p:spPr bwMode="ltGray">
              <a:xfrm>
                <a:off x="1747" y="2515"/>
                <a:ext cx="128" cy="159"/>
              </a:xfrm>
              <a:custGeom>
                <a:avLst/>
                <a:gdLst>
                  <a:gd name="T0" fmla="*/ 0 w 128"/>
                  <a:gd name="T1" fmla="*/ 0 h 159"/>
                  <a:gd name="T2" fmla="*/ 127 w 128"/>
                  <a:gd name="T3" fmla="*/ 0 h 159"/>
                  <a:gd name="T4" fmla="*/ 127 w 128"/>
                  <a:gd name="T5" fmla="*/ 158 h 159"/>
                  <a:gd name="T6" fmla="*/ 0 w 128"/>
                  <a:gd name="T7" fmla="*/ 158 h 159"/>
                  <a:gd name="T8" fmla="*/ 0 w 128"/>
                  <a:gd name="T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159">
                    <a:moveTo>
                      <a:pt x="0" y="0"/>
                    </a:moveTo>
                    <a:lnTo>
                      <a:pt x="127" y="0"/>
                    </a:lnTo>
                    <a:lnTo>
                      <a:pt x="127" y="158"/>
                    </a:lnTo>
                    <a:lnTo>
                      <a:pt x="0" y="15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5E5E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58" name="Freeform 94"/>
              <p:cNvSpPr>
                <a:spLocks/>
              </p:cNvSpPr>
              <p:nvPr/>
            </p:nvSpPr>
            <p:spPr bwMode="ltGray">
              <a:xfrm>
                <a:off x="1747" y="2515"/>
                <a:ext cx="130" cy="17"/>
              </a:xfrm>
              <a:custGeom>
                <a:avLst/>
                <a:gdLst>
                  <a:gd name="T0" fmla="*/ 129 w 130"/>
                  <a:gd name="T1" fmla="*/ 8 h 17"/>
                  <a:gd name="T2" fmla="*/ 127 w 130"/>
                  <a:gd name="T3" fmla="*/ 0 h 17"/>
                  <a:gd name="T4" fmla="*/ 0 w 130"/>
                  <a:gd name="T5" fmla="*/ 0 h 17"/>
                  <a:gd name="T6" fmla="*/ 0 w 130"/>
                  <a:gd name="T7" fmla="*/ 16 h 17"/>
                  <a:gd name="T8" fmla="*/ 127 w 130"/>
                  <a:gd name="T9" fmla="*/ 16 h 17"/>
                  <a:gd name="T10" fmla="*/ 126 w 130"/>
                  <a:gd name="T11" fmla="*/ 8 h 17"/>
                  <a:gd name="T12" fmla="*/ 129 w 130"/>
                  <a:gd name="T13" fmla="*/ 8 h 17"/>
                  <a:gd name="T14" fmla="*/ 129 w 130"/>
                  <a:gd name="T15" fmla="*/ 0 h 17"/>
                  <a:gd name="T16" fmla="*/ 127 w 130"/>
                  <a:gd name="T17" fmla="*/ 0 h 17"/>
                  <a:gd name="T18" fmla="*/ 129 w 130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0" h="17">
                    <a:moveTo>
                      <a:pt x="129" y="8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27" y="16"/>
                    </a:lnTo>
                    <a:lnTo>
                      <a:pt x="126" y="8"/>
                    </a:lnTo>
                    <a:lnTo>
                      <a:pt x="129" y="8"/>
                    </a:lnTo>
                    <a:lnTo>
                      <a:pt x="129" y="0"/>
                    </a:lnTo>
                    <a:lnTo>
                      <a:pt x="127" y="0"/>
                    </a:lnTo>
                    <a:lnTo>
                      <a:pt x="129" y="8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59" name="Freeform 95"/>
              <p:cNvSpPr>
                <a:spLocks/>
              </p:cNvSpPr>
              <p:nvPr/>
            </p:nvSpPr>
            <p:spPr bwMode="ltGray">
              <a:xfrm>
                <a:off x="1874" y="2515"/>
                <a:ext cx="21" cy="159"/>
              </a:xfrm>
              <a:custGeom>
                <a:avLst/>
                <a:gdLst>
                  <a:gd name="T0" fmla="*/ 10 w 21"/>
                  <a:gd name="T1" fmla="*/ 158 h 159"/>
                  <a:gd name="T2" fmla="*/ 20 w 21"/>
                  <a:gd name="T3" fmla="*/ 157 h 159"/>
                  <a:gd name="T4" fmla="*/ 20 w 21"/>
                  <a:gd name="T5" fmla="*/ 0 h 159"/>
                  <a:gd name="T6" fmla="*/ 0 w 21"/>
                  <a:gd name="T7" fmla="*/ 0 h 159"/>
                  <a:gd name="T8" fmla="*/ 0 w 21"/>
                  <a:gd name="T9" fmla="*/ 157 h 159"/>
                  <a:gd name="T10" fmla="*/ 10 w 21"/>
                  <a:gd name="T11" fmla="*/ 156 h 159"/>
                  <a:gd name="T12" fmla="*/ 10 w 21"/>
                  <a:gd name="T13" fmla="*/ 158 h 159"/>
                  <a:gd name="T14" fmla="*/ 20 w 21"/>
                  <a:gd name="T15" fmla="*/ 158 h 159"/>
                  <a:gd name="T16" fmla="*/ 20 w 21"/>
                  <a:gd name="T17" fmla="*/ 157 h 159"/>
                  <a:gd name="T18" fmla="*/ 10 w 21"/>
                  <a:gd name="T19" fmla="*/ 158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59">
                    <a:moveTo>
                      <a:pt x="10" y="158"/>
                    </a:moveTo>
                    <a:lnTo>
                      <a:pt x="20" y="157"/>
                    </a:lnTo>
                    <a:lnTo>
                      <a:pt x="20" y="0"/>
                    </a:lnTo>
                    <a:lnTo>
                      <a:pt x="0" y="0"/>
                    </a:lnTo>
                    <a:lnTo>
                      <a:pt x="0" y="157"/>
                    </a:lnTo>
                    <a:lnTo>
                      <a:pt x="10" y="156"/>
                    </a:lnTo>
                    <a:lnTo>
                      <a:pt x="10" y="158"/>
                    </a:lnTo>
                    <a:lnTo>
                      <a:pt x="20" y="158"/>
                    </a:lnTo>
                    <a:lnTo>
                      <a:pt x="20" y="157"/>
                    </a:lnTo>
                    <a:lnTo>
                      <a:pt x="10" y="158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60" name="Freeform 96"/>
              <p:cNvSpPr>
                <a:spLocks/>
              </p:cNvSpPr>
              <p:nvPr/>
            </p:nvSpPr>
            <p:spPr bwMode="ltGray">
              <a:xfrm>
                <a:off x="1745" y="2672"/>
                <a:ext cx="130" cy="17"/>
              </a:xfrm>
              <a:custGeom>
                <a:avLst/>
                <a:gdLst>
                  <a:gd name="T0" fmla="*/ 0 w 130"/>
                  <a:gd name="T1" fmla="*/ 8 h 17"/>
                  <a:gd name="T2" fmla="*/ 2 w 130"/>
                  <a:gd name="T3" fmla="*/ 16 h 17"/>
                  <a:gd name="T4" fmla="*/ 129 w 130"/>
                  <a:gd name="T5" fmla="*/ 16 h 17"/>
                  <a:gd name="T6" fmla="*/ 129 w 130"/>
                  <a:gd name="T7" fmla="*/ 0 h 17"/>
                  <a:gd name="T8" fmla="*/ 2 w 130"/>
                  <a:gd name="T9" fmla="*/ 0 h 17"/>
                  <a:gd name="T10" fmla="*/ 3 w 130"/>
                  <a:gd name="T11" fmla="*/ 8 h 17"/>
                  <a:gd name="T12" fmla="*/ 0 w 130"/>
                  <a:gd name="T13" fmla="*/ 8 h 17"/>
                  <a:gd name="T14" fmla="*/ 0 w 130"/>
                  <a:gd name="T15" fmla="*/ 16 h 17"/>
                  <a:gd name="T16" fmla="*/ 2 w 130"/>
                  <a:gd name="T17" fmla="*/ 16 h 17"/>
                  <a:gd name="T18" fmla="*/ 0 w 130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0" h="17">
                    <a:moveTo>
                      <a:pt x="0" y="8"/>
                    </a:moveTo>
                    <a:lnTo>
                      <a:pt x="2" y="16"/>
                    </a:lnTo>
                    <a:lnTo>
                      <a:pt x="129" y="16"/>
                    </a:lnTo>
                    <a:lnTo>
                      <a:pt x="129" y="0"/>
                    </a:lnTo>
                    <a:lnTo>
                      <a:pt x="2" y="0"/>
                    </a:lnTo>
                    <a:lnTo>
                      <a:pt x="3" y="8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2" y="16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61" name="Freeform 97"/>
              <p:cNvSpPr>
                <a:spLocks/>
              </p:cNvSpPr>
              <p:nvPr/>
            </p:nvSpPr>
            <p:spPr bwMode="ltGray">
              <a:xfrm>
                <a:off x="1745" y="2515"/>
                <a:ext cx="21" cy="159"/>
              </a:xfrm>
              <a:custGeom>
                <a:avLst/>
                <a:gdLst>
                  <a:gd name="T0" fmla="*/ 13 w 21"/>
                  <a:gd name="T1" fmla="*/ 0 h 159"/>
                  <a:gd name="T2" fmla="*/ 0 w 21"/>
                  <a:gd name="T3" fmla="*/ 0 h 159"/>
                  <a:gd name="T4" fmla="*/ 0 w 21"/>
                  <a:gd name="T5" fmla="*/ 158 h 159"/>
                  <a:gd name="T6" fmla="*/ 20 w 21"/>
                  <a:gd name="T7" fmla="*/ 158 h 159"/>
                  <a:gd name="T8" fmla="*/ 20 w 21"/>
                  <a:gd name="T9" fmla="*/ 0 h 159"/>
                  <a:gd name="T10" fmla="*/ 13 w 21"/>
                  <a:gd name="T11" fmla="*/ 1 h 159"/>
                  <a:gd name="T12" fmla="*/ 13 w 21"/>
                  <a:gd name="T13" fmla="*/ 0 h 159"/>
                  <a:gd name="T14" fmla="*/ 0 w 21"/>
                  <a:gd name="T15" fmla="*/ 0 h 159"/>
                  <a:gd name="T16" fmla="*/ 0 w 21"/>
                  <a:gd name="T17" fmla="*/ 0 h 159"/>
                  <a:gd name="T18" fmla="*/ 13 w 21"/>
                  <a:gd name="T1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59">
                    <a:moveTo>
                      <a:pt x="13" y="0"/>
                    </a:moveTo>
                    <a:lnTo>
                      <a:pt x="0" y="0"/>
                    </a:lnTo>
                    <a:lnTo>
                      <a:pt x="0" y="158"/>
                    </a:lnTo>
                    <a:lnTo>
                      <a:pt x="20" y="158"/>
                    </a:lnTo>
                    <a:lnTo>
                      <a:pt x="20" y="0"/>
                    </a:lnTo>
                    <a:lnTo>
                      <a:pt x="13" y="1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62" name="Freeform 98"/>
              <p:cNvSpPr>
                <a:spLocks/>
              </p:cNvSpPr>
              <p:nvPr/>
            </p:nvSpPr>
            <p:spPr bwMode="ltGray">
              <a:xfrm>
                <a:off x="1686" y="2480"/>
                <a:ext cx="189" cy="36"/>
              </a:xfrm>
              <a:custGeom>
                <a:avLst/>
                <a:gdLst>
                  <a:gd name="T0" fmla="*/ 1 w 189"/>
                  <a:gd name="T1" fmla="*/ 0 h 36"/>
                  <a:gd name="T2" fmla="*/ 59 w 189"/>
                  <a:gd name="T3" fmla="*/ 35 h 36"/>
                  <a:gd name="T4" fmla="*/ 188 w 189"/>
                  <a:gd name="T5" fmla="*/ 35 h 36"/>
                  <a:gd name="T6" fmla="*/ 102 w 189"/>
                  <a:gd name="T7" fmla="*/ 0 h 36"/>
                  <a:gd name="T8" fmla="*/ 0 w 189"/>
                  <a:gd name="T9" fmla="*/ 0 h 36"/>
                  <a:gd name="T10" fmla="*/ 1 w 189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36">
                    <a:moveTo>
                      <a:pt x="1" y="0"/>
                    </a:moveTo>
                    <a:lnTo>
                      <a:pt x="59" y="35"/>
                    </a:lnTo>
                    <a:lnTo>
                      <a:pt x="188" y="35"/>
                    </a:lnTo>
                    <a:lnTo>
                      <a:pt x="102" y="0"/>
                    </a:ln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63" name="Freeform 99"/>
              <p:cNvSpPr>
                <a:spLocks/>
              </p:cNvSpPr>
              <p:nvPr/>
            </p:nvSpPr>
            <p:spPr bwMode="ltGray">
              <a:xfrm>
                <a:off x="1687" y="2479"/>
                <a:ext cx="61" cy="38"/>
              </a:xfrm>
              <a:custGeom>
                <a:avLst/>
                <a:gdLst>
                  <a:gd name="T0" fmla="*/ 58 w 61"/>
                  <a:gd name="T1" fmla="*/ 35 h 38"/>
                  <a:gd name="T2" fmla="*/ 60 w 61"/>
                  <a:gd name="T3" fmla="*/ 35 h 38"/>
                  <a:gd name="T4" fmla="*/ 1 w 61"/>
                  <a:gd name="T5" fmla="*/ 0 h 38"/>
                  <a:gd name="T6" fmla="*/ 0 w 61"/>
                  <a:gd name="T7" fmla="*/ 1 h 38"/>
                  <a:gd name="T8" fmla="*/ 58 w 61"/>
                  <a:gd name="T9" fmla="*/ 37 h 38"/>
                  <a:gd name="T10" fmla="*/ 58 w 61"/>
                  <a:gd name="T11" fmla="*/ 37 h 38"/>
                  <a:gd name="T12" fmla="*/ 58 w 61"/>
                  <a:gd name="T13" fmla="*/ 37 h 38"/>
                  <a:gd name="T14" fmla="*/ 58 w 61"/>
                  <a:gd name="T15" fmla="*/ 37 h 38"/>
                  <a:gd name="T16" fmla="*/ 58 w 61"/>
                  <a:gd name="T17" fmla="*/ 37 h 38"/>
                  <a:gd name="T18" fmla="*/ 58 w 61"/>
                  <a:gd name="T19" fmla="*/ 3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" h="38">
                    <a:moveTo>
                      <a:pt x="58" y="35"/>
                    </a:moveTo>
                    <a:lnTo>
                      <a:pt x="60" y="35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58" y="37"/>
                    </a:lnTo>
                    <a:lnTo>
                      <a:pt x="58" y="37"/>
                    </a:lnTo>
                    <a:lnTo>
                      <a:pt x="58" y="37"/>
                    </a:lnTo>
                    <a:lnTo>
                      <a:pt x="58" y="37"/>
                    </a:lnTo>
                    <a:lnTo>
                      <a:pt x="58" y="37"/>
                    </a:lnTo>
                    <a:lnTo>
                      <a:pt x="58" y="35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64" name="Freeform 100"/>
              <p:cNvSpPr>
                <a:spLocks/>
              </p:cNvSpPr>
              <p:nvPr/>
            </p:nvSpPr>
            <p:spPr bwMode="ltGray">
              <a:xfrm>
                <a:off x="1746" y="2515"/>
                <a:ext cx="135" cy="17"/>
              </a:xfrm>
              <a:custGeom>
                <a:avLst/>
                <a:gdLst>
                  <a:gd name="T0" fmla="*/ 127 w 135"/>
                  <a:gd name="T1" fmla="*/ 16 h 17"/>
                  <a:gd name="T2" fmla="*/ 128 w 135"/>
                  <a:gd name="T3" fmla="*/ 0 h 17"/>
                  <a:gd name="T4" fmla="*/ 0 w 135"/>
                  <a:gd name="T5" fmla="*/ 0 h 17"/>
                  <a:gd name="T6" fmla="*/ 0 w 135"/>
                  <a:gd name="T7" fmla="*/ 16 h 17"/>
                  <a:gd name="T8" fmla="*/ 128 w 135"/>
                  <a:gd name="T9" fmla="*/ 16 h 17"/>
                  <a:gd name="T10" fmla="*/ 128 w 135"/>
                  <a:gd name="T11" fmla="*/ 0 h 17"/>
                  <a:gd name="T12" fmla="*/ 128 w 135"/>
                  <a:gd name="T13" fmla="*/ 16 h 17"/>
                  <a:gd name="T14" fmla="*/ 134 w 135"/>
                  <a:gd name="T15" fmla="*/ 16 h 17"/>
                  <a:gd name="T16" fmla="*/ 128 w 135"/>
                  <a:gd name="T17" fmla="*/ 0 h 17"/>
                  <a:gd name="T18" fmla="*/ 127 w 135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5" h="17">
                    <a:moveTo>
                      <a:pt x="127" y="16"/>
                    </a:moveTo>
                    <a:lnTo>
                      <a:pt x="128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28" y="16"/>
                    </a:lnTo>
                    <a:lnTo>
                      <a:pt x="128" y="0"/>
                    </a:lnTo>
                    <a:lnTo>
                      <a:pt x="128" y="16"/>
                    </a:lnTo>
                    <a:lnTo>
                      <a:pt x="134" y="16"/>
                    </a:lnTo>
                    <a:lnTo>
                      <a:pt x="128" y="0"/>
                    </a:lnTo>
                    <a:lnTo>
                      <a:pt x="127" y="16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65" name="Freeform 101"/>
              <p:cNvSpPr>
                <a:spLocks/>
              </p:cNvSpPr>
              <p:nvPr/>
            </p:nvSpPr>
            <p:spPr bwMode="ltGray">
              <a:xfrm>
                <a:off x="1789" y="2479"/>
                <a:ext cx="86" cy="38"/>
              </a:xfrm>
              <a:custGeom>
                <a:avLst/>
                <a:gdLst>
                  <a:gd name="T0" fmla="*/ 0 w 86"/>
                  <a:gd name="T1" fmla="*/ 1 h 38"/>
                  <a:gd name="T2" fmla="*/ 0 w 86"/>
                  <a:gd name="T3" fmla="*/ 1 h 38"/>
                  <a:gd name="T4" fmla="*/ 83 w 86"/>
                  <a:gd name="T5" fmla="*/ 37 h 38"/>
                  <a:gd name="T6" fmla="*/ 85 w 86"/>
                  <a:gd name="T7" fmla="*/ 35 h 38"/>
                  <a:gd name="T8" fmla="*/ 1 w 86"/>
                  <a:gd name="T9" fmla="*/ 0 h 38"/>
                  <a:gd name="T10" fmla="*/ 0 w 86"/>
                  <a:gd name="T11" fmla="*/ 0 h 38"/>
                  <a:gd name="T12" fmla="*/ 1 w 86"/>
                  <a:gd name="T13" fmla="*/ 0 h 38"/>
                  <a:gd name="T14" fmla="*/ 0 w 86"/>
                  <a:gd name="T15" fmla="*/ 0 h 38"/>
                  <a:gd name="T16" fmla="*/ 0 w 86"/>
                  <a:gd name="T17" fmla="*/ 0 h 38"/>
                  <a:gd name="T18" fmla="*/ 0 w 86"/>
                  <a:gd name="T19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38">
                    <a:moveTo>
                      <a:pt x="0" y="1"/>
                    </a:moveTo>
                    <a:lnTo>
                      <a:pt x="0" y="1"/>
                    </a:lnTo>
                    <a:lnTo>
                      <a:pt x="83" y="37"/>
                    </a:lnTo>
                    <a:lnTo>
                      <a:pt x="85" y="35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66" name="Freeform 102"/>
              <p:cNvSpPr>
                <a:spLocks/>
              </p:cNvSpPr>
              <p:nvPr/>
            </p:nvSpPr>
            <p:spPr bwMode="ltGray">
              <a:xfrm>
                <a:off x="1686" y="2479"/>
                <a:ext cx="104" cy="17"/>
              </a:xfrm>
              <a:custGeom>
                <a:avLst/>
                <a:gdLst>
                  <a:gd name="T0" fmla="*/ 0 w 104"/>
                  <a:gd name="T1" fmla="*/ 0 h 17"/>
                  <a:gd name="T2" fmla="*/ 0 w 104"/>
                  <a:gd name="T3" fmla="*/ 16 h 17"/>
                  <a:gd name="T4" fmla="*/ 103 w 104"/>
                  <a:gd name="T5" fmla="*/ 16 h 17"/>
                  <a:gd name="T6" fmla="*/ 103 w 104"/>
                  <a:gd name="T7" fmla="*/ 0 h 17"/>
                  <a:gd name="T8" fmla="*/ 0 w 104"/>
                  <a:gd name="T9" fmla="*/ 0 h 17"/>
                  <a:gd name="T10" fmla="*/ 0 w 104"/>
                  <a:gd name="T11" fmla="*/ 16 h 17"/>
                  <a:gd name="T12" fmla="*/ 0 w 104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17">
                    <a:moveTo>
                      <a:pt x="0" y="0"/>
                    </a:moveTo>
                    <a:lnTo>
                      <a:pt x="0" y="16"/>
                    </a:lnTo>
                    <a:lnTo>
                      <a:pt x="103" y="16"/>
                    </a:lnTo>
                    <a:lnTo>
                      <a:pt x="103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67" name="Freeform 103"/>
              <p:cNvSpPr>
                <a:spLocks/>
              </p:cNvSpPr>
              <p:nvPr/>
            </p:nvSpPr>
            <p:spPr bwMode="ltGray">
              <a:xfrm>
                <a:off x="1686" y="2479"/>
                <a:ext cx="21" cy="17"/>
              </a:xfrm>
              <a:custGeom>
                <a:avLst/>
                <a:gdLst>
                  <a:gd name="T0" fmla="*/ 20 w 21"/>
                  <a:gd name="T1" fmla="*/ 0 h 17"/>
                  <a:gd name="T2" fmla="*/ 10 w 21"/>
                  <a:gd name="T3" fmla="*/ 0 h 17"/>
                  <a:gd name="T4" fmla="*/ 0 w 21"/>
                  <a:gd name="T5" fmla="*/ 0 h 17"/>
                  <a:gd name="T6" fmla="*/ 0 w 21"/>
                  <a:gd name="T7" fmla="*/ 16 h 17"/>
                  <a:gd name="T8" fmla="*/ 10 w 21"/>
                  <a:gd name="T9" fmla="*/ 16 h 17"/>
                  <a:gd name="T10" fmla="*/ 10 w 21"/>
                  <a:gd name="T11" fmla="*/ 16 h 17"/>
                  <a:gd name="T12" fmla="*/ 20 w 21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7">
                    <a:moveTo>
                      <a:pt x="20" y="0"/>
                    </a:moveTo>
                    <a:lnTo>
                      <a:pt x="10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68" name="Freeform 104"/>
              <p:cNvSpPr>
                <a:spLocks/>
              </p:cNvSpPr>
              <p:nvPr/>
            </p:nvSpPr>
            <p:spPr bwMode="ltGray">
              <a:xfrm>
                <a:off x="1649" y="2457"/>
                <a:ext cx="226" cy="59"/>
              </a:xfrm>
              <a:custGeom>
                <a:avLst/>
                <a:gdLst>
                  <a:gd name="T0" fmla="*/ 0 w 226"/>
                  <a:gd name="T1" fmla="*/ 0 h 59"/>
                  <a:gd name="T2" fmla="*/ 96 w 226"/>
                  <a:gd name="T3" fmla="*/ 58 h 59"/>
                  <a:gd name="T4" fmla="*/ 225 w 226"/>
                  <a:gd name="T5" fmla="*/ 58 h 59"/>
                  <a:gd name="T6" fmla="*/ 95 w 226"/>
                  <a:gd name="T7" fmla="*/ 0 h 59"/>
                  <a:gd name="T8" fmla="*/ 0 w 226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59">
                    <a:moveTo>
                      <a:pt x="0" y="0"/>
                    </a:moveTo>
                    <a:lnTo>
                      <a:pt x="96" y="58"/>
                    </a:lnTo>
                    <a:lnTo>
                      <a:pt x="225" y="58"/>
                    </a:lnTo>
                    <a:lnTo>
                      <a:pt x="9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69" name="Freeform 105"/>
              <p:cNvSpPr>
                <a:spLocks/>
              </p:cNvSpPr>
              <p:nvPr/>
            </p:nvSpPr>
            <p:spPr bwMode="ltGray">
              <a:xfrm>
                <a:off x="1648" y="2457"/>
                <a:ext cx="100" cy="60"/>
              </a:xfrm>
              <a:custGeom>
                <a:avLst/>
                <a:gdLst>
                  <a:gd name="T0" fmla="*/ 97 w 100"/>
                  <a:gd name="T1" fmla="*/ 57 h 60"/>
                  <a:gd name="T2" fmla="*/ 99 w 100"/>
                  <a:gd name="T3" fmla="*/ 57 h 60"/>
                  <a:gd name="T4" fmla="*/ 2 w 100"/>
                  <a:gd name="T5" fmla="*/ 0 h 60"/>
                  <a:gd name="T6" fmla="*/ 0 w 100"/>
                  <a:gd name="T7" fmla="*/ 0 h 60"/>
                  <a:gd name="T8" fmla="*/ 97 w 100"/>
                  <a:gd name="T9" fmla="*/ 59 h 60"/>
                  <a:gd name="T10" fmla="*/ 97 w 100"/>
                  <a:gd name="T11" fmla="*/ 59 h 60"/>
                  <a:gd name="T12" fmla="*/ 97 w 100"/>
                  <a:gd name="T13" fmla="*/ 59 h 60"/>
                  <a:gd name="T14" fmla="*/ 97 w 100"/>
                  <a:gd name="T15" fmla="*/ 59 h 60"/>
                  <a:gd name="T16" fmla="*/ 97 w 100"/>
                  <a:gd name="T17" fmla="*/ 59 h 60"/>
                  <a:gd name="T18" fmla="*/ 97 w 100"/>
                  <a:gd name="T19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0" h="60">
                    <a:moveTo>
                      <a:pt x="97" y="57"/>
                    </a:moveTo>
                    <a:lnTo>
                      <a:pt x="99" y="57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97" y="59"/>
                    </a:lnTo>
                    <a:lnTo>
                      <a:pt x="97" y="59"/>
                    </a:lnTo>
                    <a:lnTo>
                      <a:pt x="97" y="59"/>
                    </a:lnTo>
                    <a:lnTo>
                      <a:pt x="97" y="59"/>
                    </a:lnTo>
                    <a:lnTo>
                      <a:pt x="97" y="59"/>
                    </a:lnTo>
                    <a:lnTo>
                      <a:pt x="97" y="57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0" name="Freeform 106"/>
              <p:cNvSpPr>
                <a:spLocks/>
              </p:cNvSpPr>
              <p:nvPr/>
            </p:nvSpPr>
            <p:spPr bwMode="ltGray">
              <a:xfrm>
                <a:off x="1746" y="2515"/>
                <a:ext cx="135" cy="17"/>
              </a:xfrm>
              <a:custGeom>
                <a:avLst/>
                <a:gdLst>
                  <a:gd name="T0" fmla="*/ 127 w 135"/>
                  <a:gd name="T1" fmla="*/ 16 h 17"/>
                  <a:gd name="T2" fmla="*/ 128 w 135"/>
                  <a:gd name="T3" fmla="*/ 0 h 17"/>
                  <a:gd name="T4" fmla="*/ 0 w 135"/>
                  <a:gd name="T5" fmla="*/ 0 h 17"/>
                  <a:gd name="T6" fmla="*/ 0 w 135"/>
                  <a:gd name="T7" fmla="*/ 16 h 17"/>
                  <a:gd name="T8" fmla="*/ 128 w 135"/>
                  <a:gd name="T9" fmla="*/ 16 h 17"/>
                  <a:gd name="T10" fmla="*/ 128 w 135"/>
                  <a:gd name="T11" fmla="*/ 0 h 17"/>
                  <a:gd name="T12" fmla="*/ 128 w 135"/>
                  <a:gd name="T13" fmla="*/ 16 h 17"/>
                  <a:gd name="T14" fmla="*/ 134 w 135"/>
                  <a:gd name="T15" fmla="*/ 16 h 17"/>
                  <a:gd name="T16" fmla="*/ 128 w 135"/>
                  <a:gd name="T17" fmla="*/ 0 h 17"/>
                  <a:gd name="T18" fmla="*/ 127 w 135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5" h="17">
                    <a:moveTo>
                      <a:pt x="127" y="16"/>
                    </a:moveTo>
                    <a:lnTo>
                      <a:pt x="128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28" y="16"/>
                    </a:lnTo>
                    <a:lnTo>
                      <a:pt x="128" y="0"/>
                    </a:lnTo>
                    <a:lnTo>
                      <a:pt x="128" y="16"/>
                    </a:lnTo>
                    <a:lnTo>
                      <a:pt x="134" y="16"/>
                    </a:lnTo>
                    <a:lnTo>
                      <a:pt x="128" y="0"/>
                    </a:lnTo>
                    <a:lnTo>
                      <a:pt x="127" y="16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1" name="Freeform 107"/>
              <p:cNvSpPr>
                <a:spLocks/>
              </p:cNvSpPr>
              <p:nvPr/>
            </p:nvSpPr>
            <p:spPr bwMode="ltGray">
              <a:xfrm>
                <a:off x="1744" y="2456"/>
                <a:ext cx="131" cy="61"/>
              </a:xfrm>
              <a:custGeom>
                <a:avLst/>
                <a:gdLst>
                  <a:gd name="T0" fmla="*/ 1 w 131"/>
                  <a:gd name="T1" fmla="*/ 1 h 61"/>
                  <a:gd name="T2" fmla="*/ 0 w 131"/>
                  <a:gd name="T3" fmla="*/ 1 h 61"/>
                  <a:gd name="T4" fmla="*/ 128 w 131"/>
                  <a:gd name="T5" fmla="*/ 60 h 61"/>
                  <a:gd name="T6" fmla="*/ 130 w 131"/>
                  <a:gd name="T7" fmla="*/ 58 h 61"/>
                  <a:gd name="T8" fmla="*/ 1 w 131"/>
                  <a:gd name="T9" fmla="*/ 0 h 61"/>
                  <a:gd name="T10" fmla="*/ 1 w 131"/>
                  <a:gd name="T11" fmla="*/ 0 h 61"/>
                  <a:gd name="T12" fmla="*/ 1 w 131"/>
                  <a:gd name="T13" fmla="*/ 0 h 61"/>
                  <a:gd name="T14" fmla="*/ 1 w 131"/>
                  <a:gd name="T15" fmla="*/ 0 h 61"/>
                  <a:gd name="T16" fmla="*/ 1 w 131"/>
                  <a:gd name="T17" fmla="*/ 0 h 61"/>
                  <a:gd name="T18" fmla="*/ 1 w 131"/>
                  <a:gd name="T19" fmla="*/ 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61">
                    <a:moveTo>
                      <a:pt x="1" y="1"/>
                    </a:moveTo>
                    <a:lnTo>
                      <a:pt x="0" y="1"/>
                    </a:lnTo>
                    <a:lnTo>
                      <a:pt x="128" y="60"/>
                    </a:lnTo>
                    <a:lnTo>
                      <a:pt x="130" y="58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1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2" name="Freeform 108"/>
              <p:cNvSpPr>
                <a:spLocks/>
              </p:cNvSpPr>
              <p:nvPr/>
            </p:nvSpPr>
            <p:spPr bwMode="ltGray">
              <a:xfrm>
                <a:off x="1644" y="2456"/>
                <a:ext cx="102" cy="17"/>
              </a:xfrm>
              <a:custGeom>
                <a:avLst/>
                <a:gdLst>
                  <a:gd name="T0" fmla="*/ 6 w 102"/>
                  <a:gd name="T1" fmla="*/ 8 h 17"/>
                  <a:gd name="T2" fmla="*/ 5 w 102"/>
                  <a:gd name="T3" fmla="*/ 16 h 17"/>
                  <a:gd name="T4" fmla="*/ 101 w 102"/>
                  <a:gd name="T5" fmla="*/ 16 h 17"/>
                  <a:gd name="T6" fmla="*/ 101 w 102"/>
                  <a:gd name="T7" fmla="*/ 0 h 17"/>
                  <a:gd name="T8" fmla="*/ 5 w 102"/>
                  <a:gd name="T9" fmla="*/ 0 h 17"/>
                  <a:gd name="T10" fmla="*/ 3 w 102"/>
                  <a:gd name="T11" fmla="*/ 16 h 17"/>
                  <a:gd name="T12" fmla="*/ 5 w 102"/>
                  <a:gd name="T13" fmla="*/ 0 h 17"/>
                  <a:gd name="T14" fmla="*/ 0 w 102"/>
                  <a:gd name="T15" fmla="*/ 0 h 17"/>
                  <a:gd name="T16" fmla="*/ 3 w 102"/>
                  <a:gd name="T17" fmla="*/ 16 h 17"/>
                  <a:gd name="T18" fmla="*/ 6 w 102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2" h="17">
                    <a:moveTo>
                      <a:pt x="6" y="8"/>
                    </a:moveTo>
                    <a:lnTo>
                      <a:pt x="5" y="16"/>
                    </a:lnTo>
                    <a:lnTo>
                      <a:pt x="101" y="16"/>
                    </a:lnTo>
                    <a:lnTo>
                      <a:pt x="101" y="0"/>
                    </a:lnTo>
                    <a:lnTo>
                      <a:pt x="5" y="0"/>
                    </a:lnTo>
                    <a:lnTo>
                      <a:pt x="3" y="16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3" y="16"/>
                    </a:lnTo>
                    <a:lnTo>
                      <a:pt x="6" y="8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3" name="Freeform 109"/>
              <p:cNvSpPr>
                <a:spLocks/>
              </p:cNvSpPr>
              <p:nvPr/>
            </p:nvSpPr>
            <p:spPr bwMode="ltGray">
              <a:xfrm>
                <a:off x="1797" y="2551"/>
                <a:ext cx="30" cy="17"/>
              </a:xfrm>
              <a:custGeom>
                <a:avLst/>
                <a:gdLst>
                  <a:gd name="T0" fmla="*/ 0 w 30"/>
                  <a:gd name="T1" fmla="*/ 16 h 17"/>
                  <a:gd name="T2" fmla="*/ 0 w 30"/>
                  <a:gd name="T3" fmla="*/ 0 h 17"/>
                  <a:gd name="T4" fmla="*/ 29 w 30"/>
                  <a:gd name="T5" fmla="*/ 0 h 17"/>
                  <a:gd name="T6" fmla="*/ 29 w 30"/>
                  <a:gd name="T7" fmla="*/ 16 h 17"/>
                  <a:gd name="T8" fmla="*/ 0 w 30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7">
                    <a:moveTo>
                      <a:pt x="0" y="16"/>
                    </a:moveTo>
                    <a:lnTo>
                      <a:pt x="0" y="0"/>
                    </a:lnTo>
                    <a:lnTo>
                      <a:pt x="29" y="0"/>
                    </a:lnTo>
                    <a:lnTo>
                      <a:pt x="29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4" name="Freeform 110"/>
              <p:cNvSpPr>
                <a:spLocks/>
              </p:cNvSpPr>
              <p:nvPr/>
            </p:nvSpPr>
            <p:spPr bwMode="ltGray">
              <a:xfrm>
                <a:off x="1796" y="2551"/>
                <a:ext cx="21" cy="17"/>
              </a:xfrm>
              <a:custGeom>
                <a:avLst/>
                <a:gdLst>
                  <a:gd name="T0" fmla="*/ 10 w 21"/>
                  <a:gd name="T1" fmla="*/ 0 h 17"/>
                  <a:gd name="T2" fmla="*/ 0 w 21"/>
                  <a:gd name="T3" fmla="*/ 0 h 17"/>
                  <a:gd name="T4" fmla="*/ 0 w 21"/>
                  <a:gd name="T5" fmla="*/ 16 h 17"/>
                  <a:gd name="T6" fmla="*/ 20 w 21"/>
                  <a:gd name="T7" fmla="*/ 16 h 17"/>
                  <a:gd name="T8" fmla="*/ 20 w 21"/>
                  <a:gd name="T9" fmla="*/ 0 h 17"/>
                  <a:gd name="T10" fmla="*/ 10 w 21"/>
                  <a:gd name="T11" fmla="*/ 2 h 17"/>
                  <a:gd name="T12" fmla="*/ 10 w 21"/>
                  <a:gd name="T13" fmla="*/ 0 h 17"/>
                  <a:gd name="T14" fmla="*/ 0 w 21"/>
                  <a:gd name="T15" fmla="*/ 0 h 17"/>
                  <a:gd name="T16" fmla="*/ 0 w 21"/>
                  <a:gd name="T17" fmla="*/ 0 h 17"/>
                  <a:gd name="T18" fmla="*/ 10 w 21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10" y="0"/>
                    </a:moveTo>
                    <a:lnTo>
                      <a:pt x="0" y="0"/>
                    </a:lnTo>
                    <a:lnTo>
                      <a:pt x="0" y="16"/>
                    </a:lnTo>
                    <a:lnTo>
                      <a:pt x="20" y="16"/>
                    </a:lnTo>
                    <a:lnTo>
                      <a:pt x="20" y="0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5" name="Freeform 111"/>
              <p:cNvSpPr>
                <a:spLocks/>
              </p:cNvSpPr>
              <p:nvPr/>
            </p:nvSpPr>
            <p:spPr bwMode="ltGray">
              <a:xfrm>
                <a:off x="1797" y="2551"/>
                <a:ext cx="31" cy="17"/>
              </a:xfrm>
              <a:custGeom>
                <a:avLst/>
                <a:gdLst>
                  <a:gd name="T0" fmla="*/ 30 w 31"/>
                  <a:gd name="T1" fmla="*/ 0 h 17"/>
                  <a:gd name="T2" fmla="*/ 28 w 31"/>
                  <a:gd name="T3" fmla="*/ 0 h 17"/>
                  <a:gd name="T4" fmla="*/ 0 w 31"/>
                  <a:gd name="T5" fmla="*/ 0 h 17"/>
                  <a:gd name="T6" fmla="*/ 0 w 31"/>
                  <a:gd name="T7" fmla="*/ 16 h 17"/>
                  <a:gd name="T8" fmla="*/ 28 w 31"/>
                  <a:gd name="T9" fmla="*/ 16 h 17"/>
                  <a:gd name="T10" fmla="*/ 27 w 31"/>
                  <a:gd name="T11" fmla="*/ 0 h 17"/>
                  <a:gd name="T12" fmla="*/ 30 w 31"/>
                  <a:gd name="T13" fmla="*/ 0 h 17"/>
                  <a:gd name="T14" fmla="*/ 30 w 31"/>
                  <a:gd name="T15" fmla="*/ 0 h 17"/>
                  <a:gd name="T16" fmla="*/ 28 w 31"/>
                  <a:gd name="T17" fmla="*/ 0 h 17"/>
                  <a:gd name="T18" fmla="*/ 30 w 31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17">
                    <a:moveTo>
                      <a:pt x="30" y="0"/>
                    </a:moveTo>
                    <a:lnTo>
                      <a:pt x="28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28" y="16"/>
                    </a:lnTo>
                    <a:lnTo>
                      <a:pt x="27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30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6" name="Freeform 112"/>
              <p:cNvSpPr>
                <a:spLocks/>
              </p:cNvSpPr>
              <p:nvPr/>
            </p:nvSpPr>
            <p:spPr bwMode="ltGray">
              <a:xfrm>
                <a:off x="1825" y="2551"/>
                <a:ext cx="21" cy="17"/>
              </a:xfrm>
              <a:custGeom>
                <a:avLst/>
                <a:gdLst>
                  <a:gd name="T0" fmla="*/ 10 w 21"/>
                  <a:gd name="T1" fmla="*/ 16 h 17"/>
                  <a:gd name="T2" fmla="*/ 20 w 21"/>
                  <a:gd name="T3" fmla="*/ 15 h 17"/>
                  <a:gd name="T4" fmla="*/ 20 w 21"/>
                  <a:gd name="T5" fmla="*/ 0 h 17"/>
                  <a:gd name="T6" fmla="*/ 0 w 21"/>
                  <a:gd name="T7" fmla="*/ 0 h 17"/>
                  <a:gd name="T8" fmla="*/ 0 w 21"/>
                  <a:gd name="T9" fmla="*/ 15 h 17"/>
                  <a:gd name="T10" fmla="*/ 10 w 21"/>
                  <a:gd name="T11" fmla="*/ 14 h 17"/>
                  <a:gd name="T12" fmla="*/ 10 w 21"/>
                  <a:gd name="T13" fmla="*/ 16 h 17"/>
                  <a:gd name="T14" fmla="*/ 20 w 21"/>
                  <a:gd name="T15" fmla="*/ 16 h 17"/>
                  <a:gd name="T16" fmla="*/ 20 w 21"/>
                  <a:gd name="T17" fmla="*/ 15 h 17"/>
                  <a:gd name="T18" fmla="*/ 10 w 21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10" y="16"/>
                    </a:moveTo>
                    <a:lnTo>
                      <a:pt x="20" y="15"/>
                    </a:lnTo>
                    <a:lnTo>
                      <a:pt x="20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0" y="14"/>
                    </a:lnTo>
                    <a:lnTo>
                      <a:pt x="10" y="16"/>
                    </a:lnTo>
                    <a:lnTo>
                      <a:pt x="20" y="16"/>
                    </a:lnTo>
                    <a:lnTo>
                      <a:pt x="20" y="15"/>
                    </a:lnTo>
                    <a:lnTo>
                      <a:pt x="10" y="16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7" name="Freeform 113"/>
              <p:cNvSpPr>
                <a:spLocks/>
              </p:cNvSpPr>
              <p:nvPr/>
            </p:nvSpPr>
            <p:spPr bwMode="ltGray">
              <a:xfrm>
                <a:off x="1796" y="2563"/>
                <a:ext cx="31" cy="17"/>
              </a:xfrm>
              <a:custGeom>
                <a:avLst/>
                <a:gdLst>
                  <a:gd name="T0" fmla="*/ 0 w 31"/>
                  <a:gd name="T1" fmla="*/ 8 h 17"/>
                  <a:gd name="T2" fmla="*/ 1 w 31"/>
                  <a:gd name="T3" fmla="*/ 16 h 17"/>
                  <a:gd name="T4" fmla="*/ 30 w 31"/>
                  <a:gd name="T5" fmla="*/ 16 h 17"/>
                  <a:gd name="T6" fmla="*/ 30 w 31"/>
                  <a:gd name="T7" fmla="*/ 0 h 17"/>
                  <a:gd name="T8" fmla="*/ 1 w 31"/>
                  <a:gd name="T9" fmla="*/ 0 h 17"/>
                  <a:gd name="T10" fmla="*/ 2 w 31"/>
                  <a:gd name="T11" fmla="*/ 8 h 17"/>
                  <a:gd name="T12" fmla="*/ 0 w 31"/>
                  <a:gd name="T13" fmla="*/ 8 h 17"/>
                  <a:gd name="T14" fmla="*/ 0 w 31"/>
                  <a:gd name="T15" fmla="*/ 16 h 17"/>
                  <a:gd name="T16" fmla="*/ 1 w 31"/>
                  <a:gd name="T17" fmla="*/ 16 h 17"/>
                  <a:gd name="T18" fmla="*/ 0 w 31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17">
                    <a:moveTo>
                      <a:pt x="0" y="8"/>
                    </a:moveTo>
                    <a:lnTo>
                      <a:pt x="1" y="16"/>
                    </a:lnTo>
                    <a:lnTo>
                      <a:pt x="30" y="16"/>
                    </a:lnTo>
                    <a:lnTo>
                      <a:pt x="30" y="0"/>
                    </a:lnTo>
                    <a:lnTo>
                      <a:pt x="1" y="0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1" y="16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8" name="Freeform 114"/>
              <p:cNvSpPr>
                <a:spLocks/>
              </p:cNvSpPr>
              <p:nvPr/>
            </p:nvSpPr>
            <p:spPr bwMode="ltGray">
              <a:xfrm>
                <a:off x="2048" y="2515"/>
                <a:ext cx="128" cy="159"/>
              </a:xfrm>
              <a:custGeom>
                <a:avLst/>
                <a:gdLst>
                  <a:gd name="T0" fmla="*/ 0 w 128"/>
                  <a:gd name="T1" fmla="*/ 0 h 159"/>
                  <a:gd name="T2" fmla="*/ 127 w 128"/>
                  <a:gd name="T3" fmla="*/ 0 h 159"/>
                  <a:gd name="T4" fmla="*/ 127 w 128"/>
                  <a:gd name="T5" fmla="*/ 158 h 159"/>
                  <a:gd name="T6" fmla="*/ 0 w 128"/>
                  <a:gd name="T7" fmla="*/ 158 h 159"/>
                  <a:gd name="T8" fmla="*/ 0 w 128"/>
                  <a:gd name="T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159">
                    <a:moveTo>
                      <a:pt x="0" y="0"/>
                    </a:moveTo>
                    <a:lnTo>
                      <a:pt x="127" y="0"/>
                    </a:lnTo>
                    <a:lnTo>
                      <a:pt x="127" y="158"/>
                    </a:lnTo>
                    <a:lnTo>
                      <a:pt x="0" y="15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5E5E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9" name="Freeform 115"/>
              <p:cNvSpPr>
                <a:spLocks/>
              </p:cNvSpPr>
              <p:nvPr/>
            </p:nvSpPr>
            <p:spPr bwMode="ltGray">
              <a:xfrm>
                <a:off x="2048" y="2515"/>
                <a:ext cx="130" cy="17"/>
              </a:xfrm>
              <a:custGeom>
                <a:avLst/>
                <a:gdLst>
                  <a:gd name="T0" fmla="*/ 129 w 130"/>
                  <a:gd name="T1" fmla="*/ 8 h 17"/>
                  <a:gd name="T2" fmla="*/ 127 w 130"/>
                  <a:gd name="T3" fmla="*/ 0 h 17"/>
                  <a:gd name="T4" fmla="*/ 0 w 130"/>
                  <a:gd name="T5" fmla="*/ 0 h 17"/>
                  <a:gd name="T6" fmla="*/ 0 w 130"/>
                  <a:gd name="T7" fmla="*/ 16 h 17"/>
                  <a:gd name="T8" fmla="*/ 127 w 130"/>
                  <a:gd name="T9" fmla="*/ 16 h 17"/>
                  <a:gd name="T10" fmla="*/ 126 w 130"/>
                  <a:gd name="T11" fmla="*/ 8 h 17"/>
                  <a:gd name="T12" fmla="*/ 129 w 130"/>
                  <a:gd name="T13" fmla="*/ 8 h 17"/>
                  <a:gd name="T14" fmla="*/ 129 w 130"/>
                  <a:gd name="T15" fmla="*/ 0 h 17"/>
                  <a:gd name="T16" fmla="*/ 127 w 130"/>
                  <a:gd name="T17" fmla="*/ 0 h 17"/>
                  <a:gd name="T18" fmla="*/ 129 w 130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0" h="17">
                    <a:moveTo>
                      <a:pt x="129" y="8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27" y="16"/>
                    </a:lnTo>
                    <a:lnTo>
                      <a:pt x="126" y="8"/>
                    </a:lnTo>
                    <a:lnTo>
                      <a:pt x="129" y="8"/>
                    </a:lnTo>
                    <a:lnTo>
                      <a:pt x="129" y="0"/>
                    </a:lnTo>
                    <a:lnTo>
                      <a:pt x="127" y="0"/>
                    </a:lnTo>
                    <a:lnTo>
                      <a:pt x="129" y="8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80" name="Freeform 116"/>
              <p:cNvSpPr>
                <a:spLocks/>
              </p:cNvSpPr>
              <p:nvPr/>
            </p:nvSpPr>
            <p:spPr bwMode="ltGray">
              <a:xfrm>
                <a:off x="2175" y="2515"/>
                <a:ext cx="20" cy="159"/>
              </a:xfrm>
              <a:custGeom>
                <a:avLst/>
                <a:gdLst>
                  <a:gd name="T0" fmla="*/ 9 w 20"/>
                  <a:gd name="T1" fmla="*/ 158 h 159"/>
                  <a:gd name="T2" fmla="*/ 19 w 20"/>
                  <a:gd name="T3" fmla="*/ 157 h 159"/>
                  <a:gd name="T4" fmla="*/ 19 w 20"/>
                  <a:gd name="T5" fmla="*/ 0 h 159"/>
                  <a:gd name="T6" fmla="*/ 0 w 20"/>
                  <a:gd name="T7" fmla="*/ 0 h 159"/>
                  <a:gd name="T8" fmla="*/ 0 w 20"/>
                  <a:gd name="T9" fmla="*/ 157 h 159"/>
                  <a:gd name="T10" fmla="*/ 9 w 20"/>
                  <a:gd name="T11" fmla="*/ 156 h 159"/>
                  <a:gd name="T12" fmla="*/ 9 w 20"/>
                  <a:gd name="T13" fmla="*/ 158 h 159"/>
                  <a:gd name="T14" fmla="*/ 19 w 20"/>
                  <a:gd name="T15" fmla="*/ 158 h 159"/>
                  <a:gd name="T16" fmla="*/ 19 w 20"/>
                  <a:gd name="T17" fmla="*/ 157 h 159"/>
                  <a:gd name="T18" fmla="*/ 9 w 20"/>
                  <a:gd name="T19" fmla="*/ 158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59">
                    <a:moveTo>
                      <a:pt x="9" y="158"/>
                    </a:moveTo>
                    <a:lnTo>
                      <a:pt x="19" y="157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0" y="157"/>
                    </a:lnTo>
                    <a:lnTo>
                      <a:pt x="9" y="156"/>
                    </a:lnTo>
                    <a:lnTo>
                      <a:pt x="9" y="158"/>
                    </a:lnTo>
                    <a:lnTo>
                      <a:pt x="19" y="158"/>
                    </a:lnTo>
                    <a:lnTo>
                      <a:pt x="19" y="157"/>
                    </a:lnTo>
                    <a:lnTo>
                      <a:pt x="9" y="158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81" name="Freeform 117"/>
              <p:cNvSpPr>
                <a:spLocks/>
              </p:cNvSpPr>
              <p:nvPr/>
            </p:nvSpPr>
            <p:spPr bwMode="ltGray">
              <a:xfrm>
                <a:off x="2047" y="2672"/>
                <a:ext cx="129" cy="17"/>
              </a:xfrm>
              <a:custGeom>
                <a:avLst/>
                <a:gdLst>
                  <a:gd name="T0" fmla="*/ 0 w 129"/>
                  <a:gd name="T1" fmla="*/ 8 h 17"/>
                  <a:gd name="T2" fmla="*/ 1 w 129"/>
                  <a:gd name="T3" fmla="*/ 16 h 17"/>
                  <a:gd name="T4" fmla="*/ 128 w 129"/>
                  <a:gd name="T5" fmla="*/ 16 h 17"/>
                  <a:gd name="T6" fmla="*/ 128 w 129"/>
                  <a:gd name="T7" fmla="*/ 0 h 17"/>
                  <a:gd name="T8" fmla="*/ 1 w 129"/>
                  <a:gd name="T9" fmla="*/ 0 h 17"/>
                  <a:gd name="T10" fmla="*/ 3 w 129"/>
                  <a:gd name="T11" fmla="*/ 8 h 17"/>
                  <a:gd name="T12" fmla="*/ 0 w 129"/>
                  <a:gd name="T13" fmla="*/ 8 h 17"/>
                  <a:gd name="T14" fmla="*/ 0 w 129"/>
                  <a:gd name="T15" fmla="*/ 16 h 17"/>
                  <a:gd name="T16" fmla="*/ 1 w 129"/>
                  <a:gd name="T17" fmla="*/ 16 h 17"/>
                  <a:gd name="T18" fmla="*/ 0 w 129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9" h="17">
                    <a:moveTo>
                      <a:pt x="0" y="8"/>
                    </a:moveTo>
                    <a:lnTo>
                      <a:pt x="1" y="16"/>
                    </a:lnTo>
                    <a:lnTo>
                      <a:pt x="128" y="16"/>
                    </a:lnTo>
                    <a:lnTo>
                      <a:pt x="128" y="0"/>
                    </a:lnTo>
                    <a:lnTo>
                      <a:pt x="1" y="0"/>
                    </a:lnTo>
                    <a:lnTo>
                      <a:pt x="3" y="8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1" y="16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82" name="Freeform 118"/>
              <p:cNvSpPr>
                <a:spLocks/>
              </p:cNvSpPr>
              <p:nvPr/>
            </p:nvSpPr>
            <p:spPr bwMode="ltGray">
              <a:xfrm>
                <a:off x="2047" y="2515"/>
                <a:ext cx="21" cy="159"/>
              </a:xfrm>
              <a:custGeom>
                <a:avLst/>
                <a:gdLst>
                  <a:gd name="T0" fmla="*/ 6 w 21"/>
                  <a:gd name="T1" fmla="*/ 0 h 159"/>
                  <a:gd name="T2" fmla="*/ 0 w 21"/>
                  <a:gd name="T3" fmla="*/ 0 h 159"/>
                  <a:gd name="T4" fmla="*/ 0 w 21"/>
                  <a:gd name="T5" fmla="*/ 158 h 159"/>
                  <a:gd name="T6" fmla="*/ 20 w 21"/>
                  <a:gd name="T7" fmla="*/ 158 h 159"/>
                  <a:gd name="T8" fmla="*/ 20 w 21"/>
                  <a:gd name="T9" fmla="*/ 0 h 159"/>
                  <a:gd name="T10" fmla="*/ 6 w 21"/>
                  <a:gd name="T11" fmla="*/ 1 h 159"/>
                  <a:gd name="T12" fmla="*/ 6 w 21"/>
                  <a:gd name="T13" fmla="*/ 0 h 159"/>
                  <a:gd name="T14" fmla="*/ 0 w 21"/>
                  <a:gd name="T15" fmla="*/ 0 h 159"/>
                  <a:gd name="T16" fmla="*/ 0 w 21"/>
                  <a:gd name="T17" fmla="*/ 0 h 159"/>
                  <a:gd name="T18" fmla="*/ 6 w 21"/>
                  <a:gd name="T1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59">
                    <a:moveTo>
                      <a:pt x="6" y="0"/>
                    </a:moveTo>
                    <a:lnTo>
                      <a:pt x="0" y="0"/>
                    </a:lnTo>
                    <a:lnTo>
                      <a:pt x="0" y="158"/>
                    </a:lnTo>
                    <a:lnTo>
                      <a:pt x="20" y="158"/>
                    </a:lnTo>
                    <a:lnTo>
                      <a:pt x="20" y="0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83" name="Freeform 119"/>
              <p:cNvSpPr>
                <a:spLocks/>
              </p:cNvSpPr>
              <p:nvPr/>
            </p:nvSpPr>
            <p:spPr bwMode="ltGray">
              <a:xfrm>
                <a:off x="1944" y="2480"/>
                <a:ext cx="105" cy="194"/>
              </a:xfrm>
              <a:custGeom>
                <a:avLst/>
                <a:gdLst>
                  <a:gd name="T0" fmla="*/ 0 w 105"/>
                  <a:gd name="T1" fmla="*/ 0 h 194"/>
                  <a:gd name="T2" fmla="*/ 104 w 105"/>
                  <a:gd name="T3" fmla="*/ 35 h 194"/>
                  <a:gd name="T4" fmla="*/ 104 w 105"/>
                  <a:gd name="T5" fmla="*/ 193 h 194"/>
                  <a:gd name="T6" fmla="*/ 0 w 105"/>
                  <a:gd name="T7" fmla="*/ 144 h 194"/>
                  <a:gd name="T8" fmla="*/ 0 w 105"/>
                  <a:gd name="T9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94">
                    <a:moveTo>
                      <a:pt x="0" y="0"/>
                    </a:moveTo>
                    <a:lnTo>
                      <a:pt x="104" y="35"/>
                    </a:lnTo>
                    <a:lnTo>
                      <a:pt x="104" y="193"/>
                    </a:lnTo>
                    <a:lnTo>
                      <a:pt x="0" y="14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72727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84" name="Freeform 120"/>
              <p:cNvSpPr>
                <a:spLocks/>
              </p:cNvSpPr>
              <p:nvPr/>
            </p:nvSpPr>
            <p:spPr bwMode="ltGray">
              <a:xfrm>
                <a:off x="1944" y="2479"/>
                <a:ext cx="107" cy="38"/>
              </a:xfrm>
              <a:custGeom>
                <a:avLst/>
                <a:gdLst>
                  <a:gd name="T0" fmla="*/ 106 w 107"/>
                  <a:gd name="T1" fmla="*/ 36 h 38"/>
                  <a:gd name="T2" fmla="*/ 104 w 107"/>
                  <a:gd name="T3" fmla="*/ 35 h 38"/>
                  <a:gd name="T4" fmla="*/ 1 w 107"/>
                  <a:gd name="T5" fmla="*/ 0 h 38"/>
                  <a:gd name="T6" fmla="*/ 0 w 107"/>
                  <a:gd name="T7" fmla="*/ 1 h 38"/>
                  <a:gd name="T8" fmla="*/ 103 w 107"/>
                  <a:gd name="T9" fmla="*/ 37 h 38"/>
                  <a:gd name="T10" fmla="*/ 102 w 107"/>
                  <a:gd name="T11" fmla="*/ 36 h 38"/>
                  <a:gd name="T12" fmla="*/ 106 w 107"/>
                  <a:gd name="T13" fmla="*/ 36 h 38"/>
                  <a:gd name="T14" fmla="*/ 106 w 107"/>
                  <a:gd name="T15" fmla="*/ 35 h 38"/>
                  <a:gd name="T16" fmla="*/ 104 w 107"/>
                  <a:gd name="T17" fmla="*/ 35 h 38"/>
                  <a:gd name="T18" fmla="*/ 106 w 107"/>
                  <a:gd name="T19" fmla="*/ 3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" h="38">
                    <a:moveTo>
                      <a:pt x="106" y="36"/>
                    </a:moveTo>
                    <a:lnTo>
                      <a:pt x="104" y="35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103" y="37"/>
                    </a:lnTo>
                    <a:lnTo>
                      <a:pt x="102" y="36"/>
                    </a:lnTo>
                    <a:lnTo>
                      <a:pt x="106" y="36"/>
                    </a:lnTo>
                    <a:lnTo>
                      <a:pt x="106" y="35"/>
                    </a:lnTo>
                    <a:lnTo>
                      <a:pt x="104" y="35"/>
                    </a:lnTo>
                    <a:lnTo>
                      <a:pt x="106" y="36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85" name="Freeform 121"/>
              <p:cNvSpPr>
                <a:spLocks/>
              </p:cNvSpPr>
              <p:nvPr/>
            </p:nvSpPr>
            <p:spPr bwMode="ltGray">
              <a:xfrm>
                <a:off x="2047" y="2515"/>
                <a:ext cx="21" cy="160"/>
              </a:xfrm>
              <a:custGeom>
                <a:avLst/>
                <a:gdLst>
                  <a:gd name="T0" fmla="*/ 6 w 21"/>
                  <a:gd name="T1" fmla="*/ 158 h 160"/>
                  <a:gd name="T2" fmla="*/ 20 w 21"/>
                  <a:gd name="T3" fmla="*/ 157 h 160"/>
                  <a:gd name="T4" fmla="*/ 20 w 21"/>
                  <a:gd name="T5" fmla="*/ 0 h 160"/>
                  <a:gd name="T6" fmla="*/ 0 w 21"/>
                  <a:gd name="T7" fmla="*/ 0 h 160"/>
                  <a:gd name="T8" fmla="*/ 0 w 21"/>
                  <a:gd name="T9" fmla="*/ 157 h 160"/>
                  <a:gd name="T10" fmla="*/ 13 w 21"/>
                  <a:gd name="T11" fmla="*/ 156 h 160"/>
                  <a:gd name="T12" fmla="*/ 6 w 21"/>
                  <a:gd name="T13" fmla="*/ 158 h 160"/>
                  <a:gd name="T14" fmla="*/ 20 w 21"/>
                  <a:gd name="T15" fmla="*/ 159 h 160"/>
                  <a:gd name="T16" fmla="*/ 20 w 21"/>
                  <a:gd name="T17" fmla="*/ 157 h 160"/>
                  <a:gd name="T18" fmla="*/ 6 w 21"/>
                  <a:gd name="T19" fmla="*/ 158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60">
                    <a:moveTo>
                      <a:pt x="6" y="158"/>
                    </a:moveTo>
                    <a:lnTo>
                      <a:pt x="20" y="157"/>
                    </a:lnTo>
                    <a:lnTo>
                      <a:pt x="20" y="0"/>
                    </a:lnTo>
                    <a:lnTo>
                      <a:pt x="0" y="0"/>
                    </a:lnTo>
                    <a:lnTo>
                      <a:pt x="0" y="157"/>
                    </a:lnTo>
                    <a:lnTo>
                      <a:pt x="13" y="156"/>
                    </a:lnTo>
                    <a:lnTo>
                      <a:pt x="6" y="158"/>
                    </a:lnTo>
                    <a:lnTo>
                      <a:pt x="20" y="159"/>
                    </a:lnTo>
                    <a:lnTo>
                      <a:pt x="20" y="157"/>
                    </a:lnTo>
                    <a:lnTo>
                      <a:pt x="6" y="158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86" name="Freeform 122"/>
              <p:cNvSpPr>
                <a:spLocks/>
              </p:cNvSpPr>
              <p:nvPr/>
            </p:nvSpPr>
            <p:spPr bwMode="ltGray">
              <a:xfrm>
                <a:off x="1942" y="2623"/>
                <a:ext cx="109" cy="51"/>
              </a:xfrm>
              <a:custGeom>
                <a:avLst/>
                <a:gdLst>
                  <a:gd name="T0" fmla="*/ 0 w 109"/>
                  <a:gd name="T1" fmla="*/ 0 h 51"/>
                  <a:gd name="T2" fmla="*/ 1 w 109"/>
                  <a:gd name="T3" fmla="*/ 1 h 51"/>
                  <a:gd name="T4" fmla="*/ 106 w 109"/>
                  <a:gd name="T5" fmla="*/ 50 h 51"/>
                  <a:gd name="T6" fmla="*/ 108 w 109"/>
                  <a:gd name="T7" fmla="*/ 48 h 51"/>
                  <a:gd name="T8" fmla="*/ 2 w 109"/>
                  <a:gd name="T9" fmla="*/ 0 h 51"/>
                  <a:gd name="T10" fmla="*/ 2 w 109"/>
                  <a:gd name="T11" fmla="*/ 0 h 51"/>
                  <a:gd name="T12" fmla="*/ 0 w 109"/>
                  <a:gd name="T13" fmla="*/ 0 h 51"/>
                  <a:gd name="T14" fmla="*/ 0 w 109"/>
                  <a:gd name="T15" fmla="*/ 0 h 51"/>
                  <a:gd name="T16" fmla="*/ 1 w 109"/>
                  <a:gd name="T17" fmla="*/ 1 h 51"/>
                  <a:gd name="T18" fmla="*/ 0 w 109"/>
                  <a:gd name="T1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51">
                    <a:moveTo>
                      <a:pt x="0" y="0"/>
                    </a:moveTo>
                    <a:lnTo>
                      <a:pt x="1" y="1"/>
                    </a:lnTo>
                    <a:lnTo>
                      <a:pt x="106" y="50"/>
                    </a:lnTo>
                    <a:lnTo>
                      <a:pt x="108" y="48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87" name="Freeform 123"/>
              <p:cNvSpPr>
                <a:spLocks/>
              </p:cNvSpPr>
              <p:nvPr/>
            </p:nvSpPr>
            <p:spPr bwMode="ltGray">
              <a:xfrm>
                <a:off x="1942" y="2478"/>
                <a:ext cx="22" cy="147"/>
              </a:xfrm>
              <a:custGeom>
                <a:avLst/>
                <a:gdLst>
                  <a:gd name="T0" fmla="*/ 21 w 22"/>
                  <a:gd name="T1" fmla="*/ 0 h 147"/>
                  <a:gd name="T2" fmla="*/ 0 w 22"/>
                  <a:gd name="T3" fmla="*/ 1 h 147"/>
                  <a:gd name="T4" fmla="*/ 0 w 22"/>
                  <a:gd name="T5" fmla="*/ 146 h 147"/>
                  <a:gd name="T6" fmla="*/ 21 w 22"/>
                  <a:gd name="T7" fmla="*/ 146 h 147"/>
                  <a:gd name="T8" fmla="*/ 21 w 22"/>
                  <a:gd name="T9" fmla="*/ 1 h 147"/>
                  <a:gd name="T10" fmla="*/ 10 w 22"/>
                  <a:gd name="T11" fmla="*/ 2 h 147"/>
                  <a:gd name="T12" fmla="*/ 21 w 22"/>
                  <a:gd name="T13" fmla="*/ 0 h 147"/>
                  <a:gd name="T14" fmla="*/ 0 w 22"/>
                  <a:gd name="T15" fmla="*/ 0 h 147"/>
                  <a:gd name="T16" fmla="*/ 0 w 22"/>
                  <a:gd name="T17" fmla="*/ 1 h 147"/>
                  <a:gd name="T18" fmla="*/ 21 w 22"/>
                  <a:gd name="T19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47">
                    <a:moveTo>
                      <a:pt x="21" y="0"/>
                    </a:moveTo>
                    <a:lnTo>
                      <a:pt x="0" y="1"/>
                    </a:lnTo>
                    <a:lnTo>
                      <a:pt x="0" y="146"/>
                    </a:lnTo>
                    <a:lnTo>
                      <a:pt x="21" y="146"/>
                    </a:lnTo>
                    <a:lnTo>
                      <a:pt x="21" y="1"/>
                    </a:lnTo>
                    <a:lnTo>
                      <a:pt x="10" y="2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21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88" name="Freeform 124"/>
              <p:cNvSpPr>
                <a:spLocks/>
              </p:cNvSpPr>
              <p:nvPr/>
            </p:nvSpPr>
            <p:spPr bwMode="ltGray">
              <a:xfrm>
                <a:off x="2100" y="2551"/>
                <a:ext cx="38" cy="17"/>
              </a:xfrm>
              <a:custGeom>
                <a:avLst/>
                <a:gdLst>
                  <a:gd name="T0" fmla="*/ 0 w 38"/>
                  <a:gd name="T1" fmla="*/ 16 h 17"/>
                  <a:gd name="T2" fmla="*/ 0 w 38"/>
                  <a:gd name="T3" fmla="*/ 0 h 17"/>
                  <a:gd name="T4" fmla="*/ 37 w 38"/>
                  <a:gd name="T5" fmla="*/ 0 h 17"/>
                  <a:gd name="T6" fmla="*/ 37 w 38"/>
                  <a:gd name="T7" fmla="*/ 16 h 17"/>
                  <a:gd name="T8" fmla="*/ 0 w 38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7">
                    <a:moveTo>
                      <a:pt x="0" y="16"/>
                    </a:moveTo>
                    <a:lnTo>
                      <a:pt x="0" y="0"/>
                    </a:lnTo>
                    <a:lnTo>
                      <a:pt x="37" y="0"/>
                    </a:lnTo>
                    <a:lnTo>
                      <a:pt x="37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89" name="Freeform 125"/>
              <p:cNvSpPr>
                <a:spLocks/>
              </p:cNvSpPr>
              <p:nvPr/>
            </p:nvSpPr>
            <p:spPr bwMode="ltGray">
              <a:xfrm>
                <a:off x="2099" y="2551"/>
                <a:ext cx="21" cy="17"/>
              </a:xfrm>
              <a:custGeom>
                <a:avLst/>
                <a:gdLst>
                  <a:gd name="T0" fmla="*/ 6 w 21"/>
                  <a:gd name="T1" fmla="*/ 0 h 17"/>
                  <a:gd name="T2" fmla="*/ 0 w 21"/>
                  <a:gd name="T3" fmla="*/ 0 h 17"/>
                  <a:gd name="T4" fmla="*/ 0 w 21"/>
                  <a:gd name="T5" fmla="*/ 16 h 17"/>
                  <a:gd name="T6" fmla="*/ 20 w 21"/>
                  <a:gd name="T7" fmla="*/ 16 h 17"/>
                  <a:gd name="T8" fmla="*/ 20 w 21"/>
                  <a:gd name="T9" fmla="*/ 0 h 17"/>
                  <a:gd name="T10" fmla="*/ 6 w 21"/>
                  <a:gd name="T11" fmla="*/ 2 h 17"/>
                  <a:gd name="T12" fmla="*/ 6 w 21"/>
                  <a:gd name="T13" fmla="*/ 0 h 17"/>
                  <a:gd name="T14" fmla="*/ 0 w 21"/>
                  <a:gd name="T15" fmla="*/ 0 h 17"/>
                  <a:gd name="T16" fmla="*/ 0 w 21"/>
                  <a:gd name="T17" fmla="*/ 0 h 17"/>
                  <a:gd name="T18" fmla="*/ 6 w 21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6" y="0"/>
                    </a:moveTo>
                    <a:lnTo>
                      <a:pt x="0" y="0"/>
                    </a:lnTo>
                    <a:lnTo>
                      <a:pt x="0" y="16"/>
                    </a:lnTo>
                    <a:lnTo>
                      <a:pt x="20" y="16"/>
                    </a:lnTo>
                    <a:lnTo>
                      <a:pt x="20" y="0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90" name="Freeform 126"/>
              <p:cNvSpPr>
                <a:spLocks/>
              </p:cNvSpPr>
              <p:nvPr/>
            </p:nvSpPr>
            <p:spPr bwMode="ltGray">
              <a:xfrm>
                <a:off x="2100" y="2551"/>
                <a:ext cx="40" cy="17"/>
              </a:xfrm>
              <a:custGeom>
                <a:avLst/>
                <a:gdLst>
                  <a:gd name="T0" fmla="*/ 39 w 40"/>
                  <a:gd name="T1" fmla="*/ 0 h 17"/>
                  <a:gd name="T2" fmla="*/ 37 w 40"/>
                  <a:gd name="T3" fmla="*/ 0 h 17"/>
                  <a:gd name="T4" fmla="*/ 0 w 40"/>
                  <a:gd name="T5" fmla="*/ 0 h 17"/>
                  <a:gd name="T6" fmla="*/ 0 w 40"/>
                  <a:gd name="T7" fmla="*/ 16 h 17"/>
                  <a:gd name="T8" fmla="*/ 37 w 40"/>
                  <a:gd name="T9" fmla="*/ 16 h 17"/>
                  <a:gd name="T10" fmla="*/ 36 w 40"/>
                  <a:gd name="T11" fmla="*/ 0 h 17"/>
                  <a:gd name="T12" fmla="*/ 39 w 40"/>
                  <a:gd name="T13" fmla="*/ 0 h 17"/>
                  <a:gd name="T14" fmla="*/ 39 w 40"/>
                  <a:gd name="T15" fmla="*/ 0 h 17"/>
                  <a:gd name="T16" fmla="*/ 37 w 40"/>
                  <a:gd name="T17" fmla="*/ 0 h 17"/>
                  <a:gd name="T18" fmla="*/ 39 w 40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17">
                    <a:moveTo>
                      <a:pt x="39" y="0"/>
                    </a:moveTo>
                    <a:lnTo>
                      <a:pt x="37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37" y="16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37" y="0"/>
                    </a:lnTo>
                    <a:lnTo>
                      <a:pt x="39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91" name="Freeform 127"/>
              <p:cNvSpPr>
                <a:spLocks/>
              </p:cNvSpPr>
              <p:nvPr/>
            </p:nvSpPr>
            <p:spPr bwMode="ltGray">
              <a:xfrm>
                <a:off x="2136" y="2551"/>
                <a:ext cx="21" cy="17"/>
              </a:xfrm>
              <a:custGeom>
                <a:avLst/>
                <a:gdLst>
                  <a:gd name="T0" fmla="*/ 10 w 21"/>
                  <a:gd name="T1" fmla="*/ 16 h 17"/>
                  <a:gd name="T2" fmla="*/ 20 w 21"/>
                  <a:gd name="T3" fmla="*/ 15 h 17"/>
                  <a:gd name="T4" fmla="*/ 20 w 21"/>
                  <a:gd name="T5" fmla="*/ 0 h 17"/>
                  <a:gd name="T6" fmla="*/ 0 w 21"/>
                  <a:gd name="T7" fmla="*/ 0 h 17"/>
                  <a:gd name="T8" fmla="*/ 0 w 21"/>
                  <a:gd name="T9" fmla="*/ 15 h 17"/>
                  <a:gd name="T10" fmla="*/ 10 w 21"/>
                  <a:gd name="T11" fmla="*/ 14 h 17"/>
                  <a:gd name="T12" fmla="*/ 10 w 21"/>
                  <a:gd name="T13" fmla="*/ 16 h 17"/>
                  <a:gd name="T14" fmla="*/ 20 w 21"/>
                  <a:gd name="T15" fmla="*/ 16 h 17"/>
                  <a:gd name="T16" fmla="*/ 20 w 21"/>
                  <a:gd name="T17" fmla="*/ 15 h 17"/>
                  <a:gd name="T18" fmla="*/ 10 w 21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10" y="16"/>
                    </a:moveTo>
                    <a:lnTo>
                      <a:pt x="20" y="15"/>
                    </a:lnTo>
                    <a:lnTo>
                      <a:pt x="20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0" y="14"/>
                    </a:lnTo>
                    <a:lnTo>
                      <a:pt x="10" y="16"/>
                    </a:lnTo>
                    <a:lnTo>
                      <a:pt x="20" y="16"/>
                    </a:lnTo>
                    <a:lnTo>
                      <a:pt x="20" y="15"/>
                    </a:lnTo>
                    <a:lnTo>
                      <a:pt x="10" y="16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92" name="Freeform 128"/>
              <p:cNvSpPr>
                <a:spLocks/>
              </p:cNvSpPr>
              <p:nvPr/>
            </p:nvSpPr>
            <p:spPr bwMode="ltGray">
              <a:xfrm>
                <a:off x="2099" y="2563"/>
                <a:ext cx="39" cy="17"/>
              </a:xfrm>
              <a:custGeom>
                <a:avLst/>
                <a:gdLst>
                  <a:gd name="T0" fmla="*/ 0 w 39"/>
                  <a:gd name="T1" fmla="*/ 8 h 17"/>
                  <a:gd name="T2" fmla="*/ 1 w 39"/>
                  <a:gd name="T3" fmla="*/ 16 h 17"/>
                  <a:gd name="T4" fmla="*/ 38 w 39"/>
                  <a:gd name="T5" fmla="*/ 16 h 17"/>
                  <a:gd name="T6" fmla="*/ 38 w 39"/>
                  <a:gd name="T7" fmla="*/ 0 h 17"/>
                  <a:gd name="T8" fmla="*/ 1 w 39"/>
                  <a:gd name="T9" fmla="*/ 0 h 17"/>
                  <a:gd name="T10" fmla="*/ 3 w 39"/>
                  <a:gd name="T11" fmla="*/ 8 h 17"/>
                  <a:gd name="T12" fmla="*/ 0 w 39"/>
                  <a:gd name="T13" fmla="*/ 8 h 17"/>
                  <a:gd name="T14" fmla="*/ 0 w 39"/>
                  <a:gd name="T15" fmla="*/ 16 h 17"/>
                  <a:gd name="T16" fmla="*/ 1 w 39"/>
                  <a:gd name="T17" fmla="*/ 16 h 17"/>
                  <a:gd name="T18" fmla="*/ 0 w 39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17">
                    <a:moveTo>
                      <a:pt x="0" y="8"/>
                    </a:moveTo>
                    <a:lnTo>
                      <a:pt x="1" y="16"/>
                    </a:lnTo>
                    <a:lnTo>
                      <a:pt x="38" y="16"/>
                    </a:lnTo>
                    <a:lnTo>
                      <a:pt x="38" y="0"/>
                    </a:lnTo>
                    <a:lnTo>
                      <a:pt x="1" y="0"/>
                    </a:lnTo>
                    <a:lnTo>
                      <a:pt x="3" y="8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1" y="16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93" name="Freeform 129"/>
              <p:cNvSpPr>
                <a:spLocks/>
              </p:cNvSpPr>
              <p:nvPr/>
            </p:nvSpPr>
            <p:spPr bwMode="ltGray">
              <a:xfrm>
                <a:off x="1630" y="2490"/>
                <a:ext cx="58" cy="122"/>
              </a:xfrm>
              <a:custGeom>
                <a:avLst/>
                <a:gdLst>
                  <a:gd name="T0" fmla="*/ 57 w 58"/>
                  <a:gd name="T1" fmla="*/ 0 h 122"/>
                  <a:gd name="T2" fmla="*/ 0 w 58"/>
                  <a:gd name="T3" fmla="*/ 0 h 122"/>
                  <a:gd name="T4" fmla="*/ 0 w 58"/>
                  <a:gd name="T5" fmla="*/ 121 h 122"/>
                  <a:gd name="T6" fmla="*/ 57 w 58"/>
                  <a:gd name="T7" fmla="*/ 121 h 122"/>
                  <a:gd name="T8" fmla="*/ 57 w 58"/>
                  <a:gd name="T9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22">
                    <a:moveTo>
                      <a:pt x="57" y="0"/>
                    </a:moveTo>
                    <a:lnTo>
                      <a:pt x="0" y="0"/>
                    </a:lnTo>
                    <a:lnTo>
                      <a:pt x="0" y="121"/>
                    </a:lnTo>
                    <a:lnTo>
                      <a:pt x="57" y="121"/>
                    </a:lnTo>
                    <a:lnTo>
                      <a:pt x="57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94" name="Freeform 130"/>
              <p:cNvSpPr>
                <a:spLocks/>
              </p:cNvSpPr>
              <p:nvPr/>
            </p:nvSpPr>
            <p:spPr bwMode="ltGray">
              <a:xfrm>
                <a:off x="1629" y="2489"/>
                <a:ext cx="59" cy="17"/>
              </a:xfrm>
              <a:custGeom>
                <a:avLst/>
                <a:gdLst>
                  <a:gd name="T0" fmla="*/ 1 w 59"/>
                  <a:gd name="T1" fmla="*/ 8 h 17"/>
                  <a:gd name="T2" fmla="*/ 1 w 59"/>
                  <a:gd name="T3" fmla="*/ 16 h 17"/>
                  <a:gd name="T4" fmla="*/ 58 w 59"/>
                  <a:gd name="T5" fmla="*/ 16 h 17"/>
                  <a:gd name="T6" fmla="*/ 58 w 59"/>
                  <a:gd name="T7" fmla="*/ 0 h 17"/>
                  <a:gd name="T8" fmla="*/ 1 w 59"/>
                  <a:gd name="T9" fmla="*/ 0 h 17"/>
                  <a:gd name="T10" fmla="*/ 0 w 59"/>
                  <a:gd name="T11" fmla="*/ 8 h 17"/>
                  <a:gd name="T12" fmla="*/ 1 w 59"/>
                  <a:gd name="T13" fmla="*/ 0 h 17"/>
                  <a:gd name="T14" fmla="*/ 0 w 59"/>
                  <a:gd name="T15" fmla="*/ 0 h 17"/>
                  <a:gd name="T16" fmla="*/ 0 w 59"/>
                  <a:gd name="T17" fmla="*/ 8 h 17"/>
                  <a:gd name="T18" fmla="*/ 1 w 59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17">
                    <a:moveTo>
                      <a:pt x="1" y="8"/>
                    </a:moveTo>
                    <a:lnTo>
                      <a:pt x="1" y="16"/>
                    </a:lnTo>
                    <a:lnTo>
                      <a:pt x="58" y="16"/>
                    </a:lnTo>
                    <a:lnTo>
                      <a:pt x="58" y="0"/>
                    </a:lnTo>
                    <a:lnTo>
                      <a:pt x="1" y="0"/>
                    </a:lnTo>
                    <a:lnTo>
                      <a:pt x="0" y="8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" y="8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95" name="Freeform 131"/>
              <p:cNvSpPr>
                <a:spLocks/>
              </p:cNvSpPr>
              <p:nvPr/>
            </p:nvSpPr>
            <p:spPr bwMode="ltGray">
              <a:xfrm>
                <a:off x="1629" y="2490"/>
                <a:ext cx="21" cy="123"/>
              </a:xfrm>
              <a:custGeom>
                <a:avLst/>
                <a:gdLst>
                  <a:gd name="T0" fmla="*/ 20 w 21"/>
                  <a:gd name="T1" fmla="*/ 120 h 123"/>
                  <a:gd name="T2" fmla="*/ 20 w 21"/>
                  <a:gd name="T3" fmla="*/ 121 h 123"/>
                  <a:gd name="T4" fmla="*/ 20 w 21"/>
                  <a:gd name="T5" fmla="*/ 0 h 123"/>
                  <a:gd name="T6" fmla="*/ 0 w 21"/>
                  <a:gd name="T7" fmla="*/ 0 h 123"/>
                  <a:gd name="T8" fmla="*/ 0 w 21"/>
                  <a:gd name="T9" fmla="*/ 121 h 123"/>
                  <a:gd name="T10" fmla="*/ 20 w 21"/>
                  <a:gd name="T11" fmla="*/ 122 h 123"/>
                  <a:gd name="T12" fmla="*/ 0 w 21"/>
                  <a:gd name="T13" fmla="*/ 121 h 123"/>
                  <a:gd name="T14" fmla="*/ 0 w 21"/>
                  <a:gd name="T15" fmla="*/ 122 h 123"/>
                  <a:gd name="T16" fmla="*/ 20 w 21"/>
                  <a:gd name="T17" fmla="*/ 122 h 123"/>
                  <a:gd name="T18" fmla="*/ 20 w 21"/>
                  <a:gd name="T19" fmla="*/ 12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23">
                    <a:moveTo>
                      <a:pt x="20" y="120"/>
                    </a:moveTo>
                    <a:lnTo>
                      <a:pt x="20" y="121"/>
                    </a:lnTo>
                    <a:lnTo>
                      <a:pt x="20" y="0"/>
                    </a:lnTo>
                    <a:lnTo>
                      <a:pt x="0" y="0"/>
                    </a:lnTo>
                    <a:lnTo>
                      <a:pt x="0" y="121"/>
                    </a:lnTo>
                    <a:lnTo>
                      <a:pt x="20" y="122"/>
                    </a:lnTo>
                    <a:lnTo>
                      <a:pt x="0" y="121"/>
                    </a:lnTo>
                    <a:lnTo>
                      <a:pt x="0" y="122"/>
                    </a:lnTo>
                    <a:lnTo>
                      <a:pt x="20" y="122"/>
                    </a:lnTo>
                    <a:lnTo>
                      <a:pt x="20" y="12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96" name="Freeform 132"/>
              <p:cNvSpPr>
                <a:spLocks/>
              </p:cNvSpPr>
              <p:nvPr/>
            </p:nvSpPr>
            <p:spPr bwMode="ltGray">
              <a:xfrm>
                <a:off x="1630" y="2610"/>
                <a:ext cx="59" cy="17"/>
              </a:xfrm>
              <a:custGeom>
                <a:avLst/>
                <a:gdLst>
                  <a:gd name="T0" fmla="*/ 56 w 59"/>
                  <a:gd name="T1" fmla="*/ 8 h 17"/>
                  <a:gd name="T2" fmla="*/ 56 w 59"/>
                  <a:gd name="T3" fmla="*/ 0 h 17"/>
                  <a:gd name="T4" fmla="*/ 0 w 59"/>
                  <a:gd name="T5" fmla="*/ 0 h 17"/>
                  <a:gd name="T6" fmla="*/ 0 w 59"/>
                  <a:gd name="T7" fmla="*/ 16 h 17"/>
                  <a:gd name="T8" fmla="*/ 56 w 59"/>
                  <a:gd name="T9" fmla="*/ 16 h 17"/>
                  <a:gd name="T10" fmla="*/ 58 w 59"/>
                  <a:gd name="T11" fmla="*/ 8 h 17"/>
                  <a:gd name="T12" fmla="*/ 56 w 59"/>
                  <a:gd name="T13" fmla="*/ 16 h 17"/>
                  <a:gd name="T14" fmla="*/ 58 w 59"/>
                  <a:gd name="T15" fmla="*/ 16 h 17"/>
                  <a:gd name="T16" fmla="*/ 58 w 59"/>
                  <a:gd name="T17" fmla="*/ 8 h 17"/>
                  <a:gd name="T18" fmla="*/ 56 w 59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17">
                    <a:moveTo>
                      <a:pt x="56" y="8"/>
                    </a:moveTo>
                    <a:lnTo>
                      <a:pt x="5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56" y="16"/>
                    </a:lnTo>
                    <a:lnTo>
                      <a:pt x="58" y="8"/>
                    </a:lnTo>
                    <a:lnTo>
                      <a:pt x="56" y="16"/>
                    </a:lnTo>
                    <a:lnTo>
                      <a:pt x="58" y="16"/>
                    </a:lnTo>
                    <a:lnTo>
                      <a:pt x="58" y="8"/>
                    </a:lnTo>
                    <a:lnTo>
                      <a:pt x="56" y="8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97" name="Freeform 133"/>
              <p:cNvSpPr>
                <a:spLocks/>
              </p:cNvSpPr>
              <p:nvPr/>
            </p:nvSpPr>
            <p:spPr bwMode="ltGray">
              <a:xfrm>
                <a:off x="1687" y="2489"/>
                <a:ext cx="22" cy="123"/>
              </a:xfrm>
              <a:custGeom>
                <a:avLst/>
                <a:gdLst>
                  <a:gd name="T0" fmla="*/ 0 w 22"/>
                  <a:gd name="T1" fmla="*/ 3 h 123"/>
                  <a:gd name="T2" fmla="*/ 0 w 22"/>
                  <a:gd name="T3" fmla="*/ 1 h 123"/>
                  <a:gd name="T4" fmla="*/ 0 w 22"/>
                  <a:gd name="T5" fmla="*/ 122 h 123"/>
                  <a:gd name="T6" fmla="*/ 21 w 22"/>
                  <a:gd name="T7" fmla="*/ 122 h 123"/>
                  <a:gd name="T8" fmla="*/ 21 w 22"/>
                  <a:gd name="T9" fmla="*/ 1 h 123"/>
                  <a:gd name="T10" fmla="*/ 0 w 22"/>
                  <a:gd name="T11" fmla="*/ 0 h 123"/>
                  <a:gd name="T12" fmla="*/ 21 w 22"/>
                  <a:gd name="T13" fmla="*/ 1 h 123"/>
                  <a:gd name="T14" fmla="*/ 21 w 22"/>
                  <a:gd name="T15" fmla="*/ 0 h 123"/>
                  <a:gd name="T16" fmla="*/ 0 w 22"/>
                  <a:gd name="T17" fmla="*/ 0 h 123"/>
                  <a:gd name="T18" fmla="*/ 0 w 22"/>
                  <a:gd name="T19" fmla="*/ 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23">
                    <a:moveTo>
                      <a:pt x="0" y="3"/>
                    </a:moveTo>
                    <a:lnTo>
                      <a:pt x="0" y="1"/>
                    </a:lnTo>
                    <a:lnTo>
                      <a:pt x="0" y="122"/>
                    </a:lnTo>
                    <a:lnTo>
                      <a:pt x="21" y="122"/>
                    </a:lnTo>
                    <a:lnTo>
                      <a:pt x="21" y="1"/>
                    </a:lnTo>
                    <a:lnTo>
                      <a:pt x="0" y="0"/>
                    </a:lnTo>
                    <a:lnTo>
                      <a:pt x="21" y="1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3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98" name="Freeform 134"/>
              <p:cNvSpPr>
                <a:spLocks/>
              </p:cNvSpPr>
              <p:nvPr/>
            </p:nvSpPr>
            <p:spPr bwMode="ltGray">
              <a:xfrm>
                <a:off x="1687" y="2490"/>
                <a:ext cx="22" cy="135"/>
              </a:xfrm>
              <a:custGeom>
                <a:avLst/>
                <a:gdLst>
                  <a:gd name="T0" fmla="*/ 0 w 22"/>
                  <a:gd name="T1" fmla="*/ 0 h 135"/>
                  <a:gd name="T2" fmla="*/ 0 w 22"/>
                  <a:gd name="T3" fmla="*/ 120 h 135"/>
                  <a:gd name="T4" fmla="*/ 21 w 22"/>
                  <a:gd name="T5" fmla="*/ 134 h 135"/>
                  <a:gd name="T6" fmla="*/ 21 w 22"/>
                  <a:gd name="T7" fmla="*/ 10 h 135"/>
                  <a:gd name="T8" fmla="*/ 0 w 22"/>
                  <a:gd name="T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35">
                    <a:moveTo>
                      <a:pt x="0" y="0"/>
                    </a:moveTo>
                    <a:lnTo>
                      <a:pt x="0" y="120"/>
                    </a:lnTo>
                    <a:lnTo>
                      <a:pt x="21" y="134"/>
                    </a:lnTo>
                    <a:lnTo>
                      <a:pt x="2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99" name="Freeform 135"/>
              <p:cNvSpPr>
                <a:spLocks/>
              </p:cNvSpPr>
              <p:nvPr/>
            </p:nvSpPr>
            <p:spPr bwMode="ltGray">
              <a:xfrm>
                <a:off x="1687" y="2490"/>
                <a:ext cx="22" cy="123"/>
              </a:xfrm>
              <a:custGeom>
                <a:avLst/>
                <a:gdLst>
                  <a:gd name="T0" fmla="*/ 21 w 22"/>
                  <a:gd name="T1" fmla="*/ 121 h 123"/>
                  <a:gd name="T2" fmla="*/ 21 w 22"/>
                  <a:gd name="T3" fmla="*/ 121 h 123"/>
                  <a:gd name="T4" fmla="*/ 21 w 22"/>
                  <a:gd name="T5" fmla="*/ 0 h 123"/>
                  <a:gd name="T6" fmla="*/ 0 w 22"/>
                  <a:gd name="T7" fmla="*/ 0 h 123"/>
                  <a:gd name="T8" fmla="*/ 0 w 22"/>
                  <a:gd name="T9" fmla="*/ 121 h 123"/>
                  <a:gd name="T10" fmla="*/ 0 w 22"/>
                  <a:gd name="T11" fmla="*/ 122 h 123"/>
                  <a:gd name="T12" fmla="*/ 0 w 22"/>
                  <a:gd name="T13" fmla="*/ 121 h 123"/>
                  <a:gd name="T14" fmla="*/ 0 w 22"/>
                  <a:gd name="T15" fmla="*/ 121 h 123"/>
                  <a:gd name="T16" fmla="*/ 0 w 22"/>
                  <a:gd name="T17" fmla="*/ 122 h 123"/>
                  <a:gd name="T18" fmla="*/ 21 w 22"/>
                  <a:gd name="T19" fmla="*/ 121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23">
                    <a:moveTo>
                      <a:pt x="21" y="121"/>
                    </a:moveTo>
                    <a:lnTo>
                      <a:pt x="21" y="121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121"/>
                    </a:lnTo>
                    <a:lnTo>
                      <a:pt x="0" y="122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0" y="122"/>
                    </a:lnTo>
                    <a:lnTo>
                      <a:pt x="21" y="121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00" name="Freeform 136"/>
              <p:cNvSpPr>
                <a:spLocks/>
              </p:cNvSpPr>
              <p:nvPr/>
            </p:nvSpPr>
            <p:spPr bwMode="ltGray">
              <a:xfrm>
                <a:off x="1687" y="2611"/>
                <a:ext cx="22" cy="18"/>
              </a:xfrm>
              <a:custGeom>
                <a:avLst/>
                <a:gdLst>
                  <a:gd name="T0" fmla="*/ 17 w 22"/>
                  <a:gd name="T1" fmla="*/ 12 h 18"/>
                  <a:gd name="T2" fmla="*/ 21 w 22"/>
                  <a:gd name="T3" fmla="*/ 11 h 18"/>
                  <a:gd name="T4" fmla="*/ 1 w 22"/>
                  <a:gd name="T5" fmla="*/ 0 h 18"/>
                  <a:gd name="T6" fmla="*/ 0 w 22"/>
                  <a:gd name="T7" fmla="*/ 0 h 18"/>
                  <a:gd name="T8" fmla="*/ 17 w 22"/>
                  <a:gd name="T9" fmla="*/ 12 h 18"/>
                  <a:gd name="T10" fmla="*/ 21 w 22"/>
                  <a:gd name="T11" fmla="*/ 12 h 18"/>
                  <a:gd name="T12" fmla="*/ 17 w 22"/>
                  <a:gd name="T13" fmla="*/ 12 h 18"/>
                  <a:gd name="T14" fmla="*/ 21 w 22"/>
                  <a:gd name="T15" fmla="*/ 17 h 18"/>
                  <a:gd name="T16" fmla="*/ 21 w 22"/>
                  <a:gd name="T17" fmla="*/ 12 h 18"/>
                  <a:gd name="T18" fmla="*/ 17 w 22"/>
                  <a:gd name="T19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8">
                    <a:moveTo>
                      <a:pt x="17" y="12"/>
                    </a:moveTo>
                    <a:lnTo>
                      <a:pt x="21" y="11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17" y="12"/>
                    </a:lnTo>
                    <a:lnTo>
                      <a:pt x="21" y="12"/>
                    </a:lnTo>
                    <a:lnTo>
                      <a:pt x="17" y="12"/>
                    </a:lnTo>
                    <a:lnTo>
                      <a:pt x="21" y="17"/>
                    </a:lnTo>
                    <a:lnTo>
                      <a:pt x="21" y="12"/>
                    </a:lnTo>
                    <a:lnTo>
                      <a:pt x="17" y="12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01" name="Freeform 137"/>
              <p:cNvSpPr>
                <a:spLocks/>
              </p:cNvSpPr>
              <p:nvPr/>
            </p:nvSpPr>
            <p:spPr bwMode="ltGray">
              <a:xfrm>
                <a:off x="1700" y="2501"/>
                <a:ext cx="22" cy="124"/>
              </a:xfrm>
              <a:custGeom>
                <a:avLst/>
                <a:gdLst>
                  <a:gd name="T0" fmla="*/ 0 w 22"/>
                  <a:gd name="T1" fmla="*/ 0 h 124"/>
                  <a:gd name="T2" fmla="*/ 0 w 22"/>
                  <a:gd name="T3" fmla="*/ 0 h 124"/>
                  <a:gd name="T4" fmla="*/ 0 w 22"/>
                  <a:gd name="T5" fmla="*/ 123 h 124"/>
                  <a:gd name="T6" fmla="*/ 21 w 22"/>
                  <a:gd name="T7" fmla="*/ 123 h 124"/>
                  <a:gd name="T8" fmla="*/ 21 w 22"/>
                  <a:gd name="T9" fmla="*/ 0 h 124"/>
                  <a:gd name="T10" fmla="*/ 21 w 22"/>
                  <a:gd name="T11" fmla="*/ 0 h 124"/>
                  <a:gd name="T12" fmla="*/ 21 w 22"/>
                  <a:gd name="T13" fmla="*/ 0 h 124"/>
                  <a:gd name="T14" fmla="*/ 21 w 22"/>
                  <a:gd name="T15" fmla="*/ 0 h 124"/>
                  <a:gd name="T16" fmla="*/ 21 w 22"/>
                  <a:gd name="T17" fmla="*/ 0 h 124"/>
                  <a:gd name="T18" fmla="*/ 0 w 22"/>
                  <a:gd name="T1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24">
                    <a:moveTo>
                      <a:pt x="0" y="0"/>
                    </a:moveTo>
                    <a:lnTo>
                      <a:pt x="0" y="0"/>
                    </a:lnTo>
                    <a:lnTo>
                      <a:pt x="0" y="123"/>
                    </a:lnTo>
                    <a:lnTo>
                      <a:pt x="21" y="123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02" name="Freeform 138"/>
              <p:cNvSpPr>
                <a:spLocks/>
              </p:cNvSpPr>
              <p:nvPr/>
            </p:nvSpPr>
            <p:spPr bwMode="ltGray">
              <a:xfrm>
                <a:off x="1687" y="2487"/>
                <a:ext cx="22" cy="17"/>
              </a:xfrm>
              <a:custGeom>
                <a:avLst/>
                <a:gdLst>
                  <a:gd name="T0" fmla="*/ 1 w 22"/>
                  <a:gd name="T1" fmla="*/ 3 h 17"/>
                  <a:gd name="T2" fmla="*/ 0 w 22"/>
                  <a:gd name="T3" fmla="*/ 4 h 17"/>
                  <a:gd name="T4" fmla="*/ 17 w 22"/>
                  <a:gd name="T5" fmla="*/ 16 h 17"/>
                  <a:gd name="T6" fmla="*/ 21 w 22"/>
                  <a:gd name="T7" fmla="*/ 15 h 17"/>
                  <a:gd name="T8" fmla="*/ 1 w 22"/>
                  <a:gd name="T9" fmla="*/ 3 h 17"/>
                  <a:gd name="T10" fmla="*/ 0 w 22"/>
                  <a:gd name="T11" fmla="*/ 3 h 17"/>
                  <a:gd name="T12" fmla="*/ 1 w 22"/>
                  <a:gd name="T13" fmla="*/ 3 h 17"/>
                  <a:gd name="T14" fmla="*/ 0 w 22"/>
                  <a:gd name="T15" fmla="*/ 0 h 17"/>
                  <a:gd name="T16" fmla="*/ 0 w 22"/>
                  <a:gd name="T17" fmla="*/ 3 h 17"/>
                  <a:gd name="T18" fmla="*/ 1 w 22"/>
                  <a:gd name="T19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1" y="3"/>
                    </a:moveTo>
                    <a:lnTo>
                      <a:pt x="0" y="4"/>
                    </a:lnTo>
                    <a:lnTo>
                      <a:pt x="17" y="16"/>
                    </a:lnTo>
                    <a:lnTo>
                      <a:pt x="21" y="15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1" y="3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03" name="Freeform 139"/>
              <p:cNvSpPr>
                <a:spLocks/>
              </p:cNvSpPr>
              <p:nvPr/>
            </p:nvSpPr>
            <p:spPr bwMode="ltGray">
              <a:xfrm>
                <a:off x="1944" y="2488"/>
                <a:ext cx="23" cy="138"/>
              </a:xfrm>
              <a:custGeom>
                <a:avLst/>
                <a:gdLst>
                  <a:gd name="T0" fmla="*/ 0 w 23"/>
                  <a:gd name="T1" fmla="*/ 0 h 138"/>
                  <a:gd name="T2" fmla="*/ 22 w 23"/>
                  <a:gd name="T3" fmla="*/ 9 h 138"/>
                  <a:gd name="T4" fmla="*/ 22 w 23"/>
                  <a:gd name="T5" fmla="*/ 133 h 138"/>
                  <a:gd name="T6" fmla="*/ 22 w 23"/>
                  <a:gd name="T7" fmla="*/ 137 h 138"/>
                  <a:gd name="T8" fmla="*/ 0 w 23"/>
                  <a:gd name="T9" fmla="*/ 126 h 138"/>
                  <a:gd name="T10" fmla="*/ 0 w 23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138">
                    <a:moveTo>
                      <a:pt x="0" y="0"/>
                    </a:moveTo>
                    <a:lnTo>
                      <a:pt x="22" y="9"/>
                    </a:lnTo>
                    <a:lnTo>
                      <a:pt x="22" y="133"/>
                    </a:lnTo>
                    <a:lnTo>
                      <a:pt x="22" y="137"/>
                    </a:lnTo>
                    <a:lnTo>
                      <a:pt x="0" y="12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04" name="Freeform 140"/>
              <p:cNvSpPr>
                <a:spLocks/>
              </p:cNvSpPr>
              <p:nvPr/>
            </p:nvSpPr>
            <p:spPr bwMode="ltGray">
              <a:xfrm>
                <a:off x="1944" y="2487"/>
                <a:ext cx="25" cy="17"/>
              </a:xfrm>
              <a:custGeom>
                <a:avLst/>
                <a:gdLst>
                  <a:gd name="T0" fmla="*/ 24 w 25"/>
                  <a:gd name="T1" fmla="*/ 14 h 17"/>
                  <a:gd name="T2" fmla="*/ 24 w 25"/>
                  <a:gd name="T3" fmla="*/ 12 h 17"/>
                  <a:gd name="T4" fmla="*/ 1 w 25"/>
                  <a:gd name="T5" fmla="*/ 0 h 17"/>
                  <a:gd name="T6" fmla="*/ 0 w 25"/>
                  <a:gd name="T7" fmla="*/ 2 h 17"/>
                  <a:gd name="T8" fmla="*/ 22 w 25"/>
                  <a:gd name="T9" fmla="*/ 16 h 17"/>
                  <a:gd name="T10" fmla="*/ 21 w 25"/>
                  <a:gd name="T11" fmla="*/ 14 h 17"/>
                  <a:gd name="T12" fmla="*/ 24 w 25"/>
                  <a:gd name="T13" fmla="*/ 14 h 17"/>
                  <a:gd name="T14" fmla="*/ 24 w 25"/>
                  <a:gd name="T15" fmla="*/ 12 h 17"/>
                  <a:gd name="T16" fmla="*/ 24 w 25"/>
                  <a:gd name="T17" fmla="*/ 12 h 17"/>
                  <a:gd name="T18" fmla="*/ 24 w 25"/>
                  <a:gd name="T19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17">
                    <a:moveTo>
                      <a:pt x="24" y="14"/>
                    </a:moveTo>
                    <a:lnTo>
                      <a:pt x="24" y="12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22" y="16"/>
                    </a:lnTo>
                    <a:lnTo>
                      <a:pt x="21" y="14"/>
                    </a:lnTo>
                    <a:lnTo>
                      <a:pt x="24" y="14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14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05" name="Freeform 141"/>
              <p:cNvSpPr>
                <a:spLocks/>
              </p:cNvSpPr>
              <p:nvPr/>
            </p:nvSpPr>
            <p:spPr bwMode="ltGray">
              <a:xfrm>
                <a:off x="1965" y="2497"/>
                <a:ext cx="22" cy="126"/>
              </a:xfrm>
              <a:custGeom>
                <a:avLst/>
                <a:gdLst>
                  <a:gd name="T0" fmla="*/ 21 w 22"/>
                  <a:gd name="T1" fmla="*/ 125 h 126"/>
                  <a:gd name="T2" fmla="*/ 21 w 22"/>
                  <a:gd name="T3" fmla="*/ 125 h 126"/>
                  <a:gd name="T4" fmla="*/ 21 w 22"/>
                  <a:gd name="T5" fmla="*/ 0 h 126"/>
                  <a:gd name="T6" fmla="*/ 0 w 22"/>
                  <a:gd name="T7" fmla="*/ 0 h 126"/>
                  <a:gd name="T8" fmla="*/ 0 w 22"/>
                  <a:gd name="T9" fmla="*/ 125 h 126"/>
                  <a:gd name="T10" fmla="*/ 0 w 22"/>
                  <a:gd name="T11" fmla="*/ 125 h 126"/>
                  <a:gd name="T12" fmla="*/ 21 w 22"/>
                  <a:gd name="T13" fmla="*/ 12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26">
                    <a:moveTo>
                      <a:pt x="21" y="125"/>
                    </a:moveTo>
                    <a:lnTo>
                      <a:pt x="21" y="125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125"/>
                    </a:lnTo>
                    <a:lnTo>
                      <a:pt x="0" y="125"/>
                    </a:lnTo>
                    <a:lnTo>
                      <a:pt x="21" y="125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06" name="Freeform 142"/>
              <p:cNvSpPr>
                <a:spLocks/>
              </p:cNvSpPr>
              <p:nvPr/>
            </p:nvSpPr>
            <p:spPr bwMode="ltGray">
              <a:xfrm>
                <a:off x="1965" y="2622"/>
                <a:ext cx="22" cy="17"/>
              </a:xfrm>
              <a:custGeom>
                <a:avLst/>
                <a:gdLst>
                  <a:gd name="T0" fmla="*/ 10 w 22"/>
                  <a:gd name="T1" fmla="*/ 11 h 17"/>
                  <a:gd name="T2" fmla="*/ 21 w 22"/>
                  <a:gd name="T3" fmla="*/ 9 h 17"/>
                  <a:gd name="T4" fmla="*/ 21 w 22"/>
                  <a:gd name="T5" fmla="*/ 0 h 17"/>
                  <a:gd name="T6" fmla="*/ 0 w 22"/>
                  <a:gd name="T7" fmla="*/ 0 h 17"/>
                  <a:gd name="T8" fmla="*/ 0 w 22"/>
                  <a:gd name="T9" fmla="*/ 9 h 17"/>
                  <a:gd name="T10" fmla="*/ 21 w 22"/>
                  <a:gd name="T11" fmla="*/ 6 h 17"/>
                  <a:gd name="T12" fmla="*/ 10 w 22"/>
                  <a:gd name="T13" fmla="*/ 11 h 17"/>
                  <a:gd name="T14" fmla="*/ 21 w 22"/>
                  <a:gd name="T15" fmla="*/ 16 h 17"/>
                  <a:gd name="T16" fmla="*/ 21 w 22"/>
                  <a:gd name="T17" fmla="*/ 9 h 17"/>
                  <a:gd name="T18" fmla="*/ 10 w 22"/>
                  <a:gd name="T1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10" y="11"/>
                    </a:moveTo>
                    <a:lnTo>
                      <a:pt x="21" y="9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21" y="6"/>
                    </a:lnTo>
                    <a:lnTo>
                      <a:pt x="10" y="11"/>
                    </a:lnTo>
                    <a:lnTo>
                      <a:pt x="21" y="16"/>
                    </a:lnTo>
                    <a:lnTo>
                      <a:pt x="21" y="9"/>
                    </a:lnTo>
                    <a:lnTo>
                      <a:pt x="10" y="11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07" name="Freeform 143"/>
              <p:cNvSpPr>
                <a:spLocks/>
              </p:cNvSpPr>
              <p:nvPr/>
            </p:nvSpPr>
            <p:spPr bwMode="ltGray">
              <a:xfrm>
                <a:off x="1942" y="2614"/>
                <a:ext cx="27" cy="17"/>
              </a:xfrm>
              <a:custGeom>
                <a:avLst/>
                <a:gdLst>
                  <a:gd name="T0" fmla="*/ 0 w 27"/>
                  <a:gd name="T1" fmla="*/ 1 h 17"/>
                  <a:gd name="T2" fmla="*/ 1 w 27"/>
                  <a:gd name="T3" fmla="*/ 2 h 17"/>
                  <a:gd name="T4" fmla="*/ 24 w 27"/>
                  <a:gd name="T5" fmla="*/ 16 h 17"/>
                  <a:gd name="T6" fmla="*/ 26 w 27"/>
                  <a:gd name="T7" fmla="*/ 13 h 17"/>
                  <a:gd name="T8" fmla="*/ 2 w 27"/>
                  <a:gd name="T9" fmla="*/ 0 h 17"/>
                  <a:gd name="T10" fmla="*/ 2 w 27"/>
                  <a:gd name="T11" fmla="*/ 1 h 17"/>
                  <a:gd name="T12" fmla="*/ 0 w 27"/>
                  <a:gd name="T13" fmla="*/ 1 h 17"/>
                  <a:gd name="T14" fmla="*/ 0 w 27"/>
                  <a:gd name="T15" fmla="*/ 2 h 17"/>
                  <a:gd name="T16" fmla="*/ 1 w 27"/>
                  <a:gd name="T17" fmla="*/ 2 h 17"/>
                  <a:gd name="T18" fmla="*/ 0 w 27"/>
                  <a:gd name="T1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" h="17">
                    <a:moveTo>
                      <a:pt x="0" y="1"/>
                    </a:moveTo>
                    <a:lnTo>
                      <a:pt x="1" y="2"/>
                    </a:lnTo>
                    <a:lnTo>
                      <a:pt x="24" y="16"/>
                    </a:lnTo>
                    <a:lnTo>
                      <a:pt x="26" y="13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08" name="Freeform 144"/>
              <p:cNvSpPr>
                <a:spLocks/>
              </p:cNvSpPr>
              <p:nvPr/>
            </p:nvSpPr>
            <p:spPr bwMode="ltGray">
              <a:xfrm>
                <a:off x="1942" y="2487"/>
                <a:ext cx="22" cy="129"/>
              </a:xfrm>
              <a:custGeom>
                <a:avLst/>
                <a:gdLst>
                  <a:gd name="T0" fmla="*/ 21 w 22"/>
                  <a:gd name="T1" fmla="*/ 0 h 129"/>
                  <a:gd name="T2" fmla="*/ 0 w 22"/>
                  <a:gd name="T3" fmla="*/ 0 h 129"/>
                  <a:gd name="T4" fmla="*/ 0 w 22"/>
                  <a:gd name="T5" fmla="*/ 128 h 129"/>
                  <a:gd name="T6" fmla="*/ 21 w 22"/>
                  <a:gd name="T7" fmla="*/ 128 h 129"/>
                  <a:gd name="T8" fmla="*/ 21 w 22"/>
                  <a:gd name="T9" fmla="*/ 0 h 129"/>
                  <a:gd name="T10" fmla="*/ 10 w 22"/>
                  <a:gd name="T11" fmla="*/ 1 h 129"/>
                  <a:gd name="T12" fmla="*/ 21 w 22"/>
                  <a:gd name="T13" fmla="*/ 0 h 129"/>
                  <a:gd name="T14" fmla="*/ 0 w 22"/>
                  <a:gd name="T15" fmla="*/ 0 h 129"/>
                  <a:gd name="T16" fmla="*/ 0 w 22"/>
                  <a:gd name="T17" fmla="*/ 0 h 129"/>
                  <a:gd name="T18" fmla="*/ 21 w 22"/>
                  <a:gd name="T19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29">
                    <a:moveTo>
                      <a:pt x="21" y="0"/>
                    </a:moveTo>
                    <a:lnTo>
                      <a:pt x="0" y="0"/>
                    </a:lnTo>
                    <a:lnTo>
                      <a:pt x="0" y="128"/>
                    </a:lnTo>
                    <a:lnTo>
                      <a:pt x="21" y="128"/>
                    </a:lnTo>
                    <a:lnTo>
                      <a:pt x="21" y="0"/>
                    </a:lnTo>
                    <a:lnTo>
                      <a:pt x="10" y="1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1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09" name="Freeform 145"/>
              <p:cNvSpPr>
                <a:spLocks/>
              </p:cNvSpPr>
              <p:nvPr/>
            </p:nvSpPr>
            <p:spPr bwMode="ltGray">
              <a:xfrm>
                <a:off x="1869" y="2515"/>
                <a:ext cx="22" cy="159"/>
              </a:xfrm>
              <a:custGeom>
                <a:avLst/>
                <a:gdLst>
                  <a:gd name="T0" fmla="*/ 10 w 22"/>
                  <a:gd name="T1" fmla="*/ 158 h 159"/>
                  <a:gd name="T2" fmla="*/ 21 w 22"/>
                  <a:gd name="T3" fmla="*/ 158 h 159"/>
                  <a:gd name="T4" fmla="*/ 21 w 22"/>
                  <a:gd name="T5" fmla="*/ 0 h 159"/>
                  <a:gd name="T6" fmla="*/ 0 w 22"/>
                  <a:gd name="T7" fmla="*/ 0 h 159"/>
                  <a:gd name="T8" fmla="*/ 0 w 22"/>
                  <a:gd name="T9" fmla="*/ 158 h 159"/>
                  <a:gd name="T10" fmla="*/ 10 w 22"/>
                  <a:gd name="T11" fmla="*/ 158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59">
                    <a:moveTo>
                      <a:pt x="10" y="158"/>
                    </a:moveTo>
                    <a:lnTo>
                      <a:pt x="21" y="158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158"/>
                    </a:lnTo>
                    <a:lnTo>
                      <a:pt x="10" y="158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10" name="Freeform 146"/>
              <p:cNvSpPr>
                <a:spLocks/>
              </p:cNvSpPr>
              <p:nvPr/>
            </p:nvSpPr>
            <p:spPr bwMode="ltGray">
              <a:xfrm>
                <a:off x="1753" y="2515"/>
                <a:ext cx="21" cy="159"/>
              </a:xfrm>
              <a:custGeom>
                <a:avLst/>
                <a:gdLst>
                  <a:gd name="T0" fmla="*/ 10 w 21"/>
                  <a:gd name="T1" fmla="*/ 158 h 159"/>
                  <a:gd name="T2" fmla="*/ 20 w 21"/>
                  <a:gd name="T3" fmla="*/ 158 h 159"/>
                  <a:gd name="T4" fmla="*/ 20 w 21"/>
                  <a:gd name="T5" fmla="*/ 0 h 159"/>
                  <a:gd name="T6" fmla="*/ 0 w 21"/>
                  <a:gd name="T7" fmla="*/ 0 h 159"/>
                  <a:gd name="T8" fmla="*/ 0 w 21"/>
                  <a:gd name="T9" fmla="*/ 158 h 159"/>
                  <a:gd name="T10" fmla="*/ 10 w 21"/>
                  <a:gd name="T11" fmla="*/ 158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59">
                    <a:moveTo>
                      <a:pt x="10" y="158"/>
                    </a:moveTo>
                    <a:lnTo>
                      <a:pt x="20" y="158"/>
                    </a:lnTo>
                    <a:lnTo>
                      <a:pt x="20" y="0"/>
                    </a:lnTo>
                    <a:lnTo>
                      <a:pt x="0" y="0"/>
                    </a:lnTo>
                    <a:lnTo>
                      <a:pt x="0" y="158"/>
                    </a:lnTo>
                    <a:lnTo>
                      <a:pt x="10" y="158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11" name="Freeform 147"/>
              <p:cNvSpPr>
                <a:spLocks/>
              </p:cNvSpPr>
              <p:nvPr/>
            </p:nvSpPr>
            <p:spPr bwMode="ltGray">
              <a:xfrm>
                <a:off x="1749" y="2507"/>
                <a:ext cx="107" cy="17"/>
              </a:xfrm>
              <a:custGeom>
                <a:avLst/>
                <a:gdLst>
                  <a:gd name="T0" fmla="*/ 0 w 107"/>
                  <a:gd name="T1" fmla="*/ 16 h 17"/>
                  <a:gd name="T2" fmla="*/ 106 w 107"/>
                  <a:gd name="T3" fmla="*/ 16 h 17"/>
                  <a:gd name="T4" fmla="*/ 99 w 107"/>
                  <a:gd name="T5" fmla="*/ 0 h 17"/>
                  <a:gd name="T6" fmla="*/ 7 w 107"/>
                  <a:gd name="T7" fmla="*/ 0 h 17"/>
                  <a:gd name="T8" fmla="*/ 0 w 107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7">
                    <a:moveTo>
                      <a:pt x="0" y="16"/>
                    </a:moveTo>
                    <a:lnTo>
                      <a:pt x="106" y="16"/>
                    </a:lnTo>
                    <a:lnTo>
                      <a:pt x="99" y="0"/>
                    </a:lnTo>
                    <a:lnTo>
                      <a:pt x="7" y="0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C1C1C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12" name="Freeform 148"/>
              <p:cNvSpPr>
                <a:spLocks/>
              </p:cNvSpPr>
              <p:nvPr/>
            </p:nvSpPr>
            <p:spPr bwMode="ltGray">
              <a:xfrm>
                <a:off x="1749" y="2513"/>
                <a:ext cx="110" cy="17"/>
              </a:xfrm>
              <a:custGeom>
                <a:avLst/>
                <a:gdLst>
                  <a:gd name="T0" fmla="*/ 105 w 110"/>
                  <a:gd name="T1" fmla="*/ 16 h 17"/>
                  <a:gd name="T2" fmla="*/ 106 w 110"/>
                  <a:gd name="T3" fmla="*/ 0 h 17"/>
                  <a:gd name="T4" fmla="*/ 0 w 110"/>
                  <a:gd name="T5" fmla="*/ 0 h 17"/>
                  <a:gd name="T6" fmla="*/ 0 w 110"/>
                  <a:gd name="T7" fmla="*/ 16 h 17"/>
                  <a:gd name="T8" fmla="*/ 106 w 110"/>
                  <a:gd name="T9" fmla="*/ 16 h 17"/>
                  <a:gd name="T10" fmla="*/ 107 w 110"/>
                  <a:gd name="T11" fmla="*/ 8 h 17"/>
                  <a:gd name="T12" fmla="*/ 106 w 110"/>
                  <a:gd name="T13" fmla="*/ 16 h 17"/>
                  <a:gd name="T14" fmla="*/ 109 w 110"/>
                  <a:gd name="T15" fmla="*/ 16 h 17"/>
                  <a:gd name="T16" fmla="*/ 107 w 110"/>
                  <a:gd name="T17" fmla="*/ 8 h 17"/>
                  <a:gd name="T18" fmla="*/ 105 w 110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0" h="17">
                    <a:moveTo>
                      <a:pt x="105" y="16"/>
                    </a:moveTo>
                    <a:lnTo>
                      <a:pt x="10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06" y="16"/>
                    </a:lnTo>
                    <a:lnTo>
                      <a:pt x="107" y="8"/>
                    </a:lnTo>
                    <a:lnTo>
                      <a:pt x="106" y="16"/>
                    </a:lnTo>
                    <a:lnTo>
                      <a:pt x="109" y="16"/>
                    </a:lnTo>
                    <a:lnTo>
                      <a:pt x="107" y="8"/>
                    </a:lnTo>
                    <a:lnTo>
                      <a:pt x="105" y="1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13" name="Freeform 149"/>
              <p:cNvSpPr>
                <a:spLocks/>
              </p:cNvSpPr>
              <p:nvPr/>
            </p:nvSpPr>
            <p:spPr bwMode="ltGray">
              <a:xfrm>
                <a:off x="1848" y="2507"/>
                <a:ext cx="22" cy="17"/>
              </a:xfrm>
              <a:custGeom>
                <a:avLst/>
                <a:gdLst>
                  <a:gd name="T0" fmla="*/ 3 w 22"/>
                  <a:gd name="T1" fmla="*/ 3 h 17"/>
                  <a:gd name="T2" fmla="*/ 0 w 22"/>
                  <a:gd name="T3" fmla="*/ 1 h 17"/>
                  <a:gd name="T4" fmla="*/ 15 w 22"/>
                  <a:gd name="T5" fmla="*/ 16 h 17"/>
                  <a:gd name="T6" fmla="*/ 21 w 22"/>
                  <a:gd name="T7" fmla="*/ 14 h 17"/>
                  <a:gd name="T8" fmla="*/ 6 w 22"/>
                  <a:gd name="T9" fmla="*/ 0 h 17"/>
                  <a:gd name="T10" fmla="*/ 3 w 22"/>
                  <a:gd name="T11" fmla="*/ 0 h 17"/>
                  <a:gd name="T12" fmla="*/ 6 w 22"/>
                  <a:gd name="T13" fmla="*/ 0 h 17"/>
                  <a:gd name="T14" fmla="*/ 3 w 22"/>
                  <a:gd name="T15" fmla="*/ 0 h 17"/>
                  <a:gd name="T16" fmla="*/ 3 w 22"/>
                  <a:gd name="T17" fmla="*/ 0 h 17"/>
                  <a:gd name="T18" fmla="*/ 3 w 22"/>
                  <a:gd name="T19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3" y="3"/>
                    </a:moveTo>
                    <a:lnTo>
                      <a:pt x="0" y="1"/>
                    </a:lnTo>
                    <a:lnTo>
                      <a:pt x="15" y="16"/>
                    </a:lnTo>
                    <a:lnTo>
                      <a:pt x="21" y="14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3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14" name="Freeform 150"/>
              <p:cNvSpPr>
                <a:spLocks/>
              </p:cNvSpPr>
              <p:nvPr/>
            </p:nvSpPr>
            <p:spPr bwMode="ltGray">
              <a:xfrm>
                <a:off x="1755" y="2507"/>
                <a:ext cx="96" cy="17"/>
              </a:xfrm>
              <a:custGeom>
                <a:avLst/>
                <a:gdLst>
                  <a:gd name="T0" fmla="*/ 3 w 96"/>
                  <a:gd name="T1" fmla="*/ 8 h 17"/>
                  <a:gd name="T2" fmla="*/ 2 w 96"/>
                  <a:gd name="T3" fmla="*/ 16 h 17"/>
                  <a:gd name="T4" fmla="*/ 95 w 96"/>
                  <a:gd name="T5" fmla="*/ 16 h 17"/>
                  <a:gd name="T6" fmla="*/ 95 w 96"/>
                  <a:gd name="T7" fmla="*/ 0 h 17"/>
                  <a:gd name="T8" fmla="*/ 2 w 96"/>
                  <a:gd name="T9" fmla="*/ 0 h 17"/>
                  <a:gd name="T10" fmla="*/ 0 w 96"/>
                  <a:gd name="T11" fmla="*/ 0 h 17"/>
                  <a:gd name="T12" fmla="*/ 2 w 96"/>
                  <a:gd name="T13" fmla="*/ 0 h 17"/>
                  <a:gd name="T14" fmla="*/ 1 w 96"/>
                  <a:gd name="T15" fmla="*/ 0 h 17"/>
                  <a:gd name="T16" fmla="*/ 0 w 96"/>
                  <a:gd name="T17" fmla="*/ 0 h 17"/>
                  <a:gd name="T18" fmla="*/ 3 w 96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" h="17">
                    <a:moveTo>
                      <a:pt x="3" y="8"/>
                    </a:moveTo>
                    <a:lnTo>
                      <a:pt x="2" y="16"/>
                    </a:lnTo>
                    <a:lnTo>
                      <a:pt x="95" y="16"/>
                    </a:lnTo>
                    <a:lnTo>
                      <a:pt x="95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3" y="8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15" name="Freeform 151"/>
              <p:cNvSpPr>
                <a:spLocks/>
              </p:cNvSpPr>
              <p:nvPr/>
            </p:nvSpPr>
            <p:spPr bwMode="ltGray">
              <a:xfrm>
                <a:off x="1747" y="2507"/>
                <a:ext cx="22" cy="17"/>
              </a:xfrm>
              <a:custGeom>
                <a:avLst/>
                <a:gdLst>
                  <a:gd name="T0" fmla="*/ 4 w 22"/>
                  <a:gd name="T1" fmla="*/ 12 h 17"/>
                  <a:gd name="T2" fmla="*/ 7 w 22"/>
                  <a:gd name="T3" fmla="*/ 16 h 17"/>
                  <a:gd name="T4" fmla="*/ 21 w 22"/>
                  <a:gd name="T5" fmla="*/ 1 h 17"/>
                  <a:gd name="T6" fmla="*/ 14 w 22"/>
                  <a:gd name="T7" fmla="*/ 0 h 17"/>
                  <a:gd name="T8" fmla="*/ 2 w 22"/>
                  <a:gd name="T9" fmla="*/ 14 h 17"/>
                  <a:gd name="T10" fmla="*/ 4 w 22"/>
                  <a:gd name="T11" fmla="*/ 16 h 17"/>
                  <a:gd name="T12" fmla="*/ 2 w 22"/>
                  <a:gd name="T13" fmla="*/ 14 h 17"/>
                  <a:gd name="T14" fmla="*/ 0 w 22"/>
                  <a:gd name="T15" fmla="*/ 16 h 17"/>
                  <a:gd name="T16" fmla="*/ 4 w 22"/>
                  <a:gd name="T17" fmla="*/ 16 h 17"/>
                  <a:gd name="T18" fmla="*/ 4 w 22"/>
                  <a:gd name="T19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4" y="12"/>
                    </a:moveTo>
                    <a:lnTo>
                      <a:pt x="7" y="16"/>
                    </a:lnTo>
                    <a:lnTo>
                      <a:pt x="21" y="1"/>
                    </a:lnTo>
                    <a:lnTo>
                      <a:pt x="14" y="0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2" y="14"/>
                    </a:lnTo>
                    <a:lnTo>
                      <a:pt x="0" y="16"/>
                    </a:lnTo>
                    <a:lnTo>
                      <a:pt x="4" y="16"/>
                    </a:lnTo>
                    <a:lnTo>
                      <a:pt x="4" y="12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16" name="Freeform 152"/>
              <p:cNvSpPr>
                <a:spLocks/>
              </p:cNvSpPr>
              <p:nvPr/>
            </p:nvSpPr>
            <p:spPr bwMode="ltGray">
              <a:xfrm>
                <a:off x="1655" y="2457"/>
                <a:ext cx="104" cy="58"/>
              </a:xfrm>
              <a:custGeom>
                <a:avLst/>
                <a:gdLst>
                  <a:gd name="T0" fmla="*/ 95 w 104"/>
                  <a:gd name="T1" fmla="*/ 57 h 58"/>
                  <a:gd name="T2" fmla="*/ 0 w 104"/>
                  <a:gd name="T3" fmla="*/ 1 h 58"/>
                  <a:gd name="T4" fmla="*/ 6 w 104"/>
                  <a:gd name="T5" fmla="*/ 0 h 58"/>
                  <a:gd name="T6" fmla="*/ 103 w 104"/>
                  <a:gd name="T7" fmla="*/ 50 h 58"/>
                  <a:gd name="T8" fmla="*/ 95 w 104"/>
                  <a:gd name="T9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58">
                    <a:moveTo>
                      <a:pt x="95" y="57"/>
                    </a:moveTo>
                    <a:lnTo>
                      <a:pt x="0" y="1"/>
                    </a:lnTo>
                    <a:lnTo>
                      <a:pt x="6" y="0"/>
                    </a:lnTo>
                    <a:lnTo>
                      <a:pt x="103" y="50"/>
                    </a:lnTo>
                    <a:lnTo>
                      <a:pt x="95" y="57"/>
                    </a:lnTo>
                  </a:path>
                </a:pathLst>
              </a:custGeom>
              <a:solidFill>
                <a:srgbClr val="AAAAA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17" name="Freeform 153"/>
              <p:cNvSpPr>
                <a:spLocks/>
              </p:cNvSpPr>
              <p:nvPr/>
            </p:nvSpPr>
            <p:spPr bwMode="ltGray">
              <a:xfrm>
                <a:off x="1652" y="2458"/>
                <a:ext cx="100" cy="58"/>
              </a:xfrm>
              <a:custGeom>
                <a:avLst/>
                <a:gdLst>
                  <a:gd name="T0" fmla="*/ 3 w 100"/>
                  <a:gd name="T1" fmla="*/ 0 h 58"/>
                  <a:gd name="T2" fmla="*/ 2 w 100"/>
                  <a:gd name="T3" fmla="*/ 1 h 58"/>
                  <a:gd name="T4" fmla="*/ 96 w 100"/>
                  <a:gd name="T5" fmla="*/ 57 h 58"/>
                  <a:gd name="T6" fmla="*/ 99 w 100"/>
                  <a:gd name="T7" fmla="*/ 55 h 58"/>
                  <a:gd name="T8" fmla="*/ 5 w 100"/>
                  <a:gd name="T9" fmla="*/ 0 h 58"/>
                  <a:gd name="T10" fmla="*/ 5 w 100"/>
                  <a:gd name="T11" fmla="*/ 1 h 58"/>
                  <a:gd name="T12" fmla="*/ 3 w 100"/>
                  <a:gd name="T13" fmla="*/ 0 h 58"/>
                  <a:gd name="T14" fmla="*/ 0 w 100"/>
                  <a:gd name="T15" fmla="*/ 0 h 58"/>
                  <a:gd name="T16" fmla="*/ 2 w 100"/>
                  <a:gd name="T17" fmla="*/ 1 h 58"/>
                  <a:gd name="T18" fmla="*/ 3 w 100"/>
                  <a:gd name="T1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0" h="58">
                    <a:moveTo>
                      <a:pt x="3" y="0"/>
                    </a:moveTo>
                    <a:lnTo>
                      <a:pt x="2" y="1"/>
                    </a:lnTo>
                    <a:lnTo>
                      <a:pt x="96" y="57"/>
                    </a:lnTo>
                    <a:lnTo>
                      <a:pt x="99" y="55"/>
                    </a:lnTo>
                    <a:lnTo>
                      <a:pt x="5" y="0"/>
                    </a:lnTo>
                    <a:lnTo>
                      <a:pt x="5" y="1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18" name="Freeform 154"/>
              <p:cNvSpPr>
                <a:spLocks/>
              </p:cNvSpPr>
              <p:nvPr/>
            </p:nvSpPr>
            <p:spPr bwMode="ltGray">
              <a:xfrm>
                <a:off x="1655" y="2456"/>
                <a:ext cx="22" cy="17"/>
              </a:xfrm>
              <a:custGeom>
                <a:avLst/>
                <a:gdLst>
                  <a:gd name="T0" fmla="*/ 21 w 22"/>
                  <a:gd name="T1" fmla="*/ 4 h 17"/>
                  <a:gd name="T2" fmla="*/ 14 w 22"/>
                  <a:gd name="T3" fmla="*/ 0 h 17"/>
                  <a:gd name="T4" fmla="*/ 0 w 22"/>
                  <a:gd name="T5" fmla="*/ 12 h 17"/>
                  <a:gd name="T6" fmla="*/ 3 w 22"/>
                  <a:gd name="T7" fmla="*/ 16 h 17"/>
                  <a:gd name="T8" fmla="*/ 17 w 22"/>
                  <a:gd name="T9" fmla="*/ 8 h 17"/>
                  <a:gd name="T10" fmla="*/ 14 w 22"/>
                  <a:gd name="T11" fmla="*/ 8 h 17"/>
                  <a:gd name="T12" fmla="*/ 21 w 22"/>
                  <a:gd name="T13" fmla="*/ 4 h 17"/>
                  <a:gd name="T14" fmla="*/ 17 w 22"/>
                  <a:gd name="T15" fmla="*/ 0 h 17"/>
                  <a:gd name="T16" fmla="*/ 17 w 22"/>
                  <a:gd name="T17" fmla="*/ 0 h 17"/>
                  <a:gd name="T18" fmla="*/ 21 w 22"/>
                  <a:gd name="T19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21" y="4"/>
                    </a:moveTo>
                    <a:lnTo>
                      <a:pt x="14" y="0"/>
                    </a:lnTo>
                    <a:lnTo>
                      <a:pt x="0" y="12"/>
                    </a:lnTo>
                    <a:lnTo>
                      <a:pt x="3" y="16"/>
                    </a:lnTo>
                    <a:lnTo>
                      <a:pt x="17" y="8"/>
                    </a:lnTo>
                    <a:lnTo>
                      <a:pt x="14" y="8"/>
                    </a:lnTo>
                    <a:lnTo>
                      <a:pt x="21" y="4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21" y="4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19" name="Freeform 155"/>
              <p:cNvSpPr>
                <a:spLocks/>
              </p:cNvSpPr>
              <p:nvPr/>
            </p:nvSpPr>
            <p:spPr bwMode="ltGray">
              <a:xfrm>
                <a:off x="1661" y="2457"/>
                <a:ext cx="99" cy="52"/>
              </a:xfrm>
              <a:custGeom>
                <a:avLst/>
                <a:gdLst>
                  <a:gd name="T0" fmla="*/ 98 w 99"/>
                  <a:gd name="T1" fmla="*/ 51 h 52"/>
                  <a:gd name="T2" fmla="*/ 96 w 99"/>
                  <a:gd name="T3" fmla="*/ 50 h 52"/>
                  <a:gd name="T4" fmla="*/ 2 w 99"/>
                  <a:gd name="T5" fmla="*/ 0 h 52"/>
                  <a:gd name="T6" fmla="*/ 0 w 99"/>
                  <a:gd name="T7" fmla="*/ 0 h 52"/>
                  <a:gd name="T8" fmla="*/ 95 w 99"/>
                  <a:gd name="T9" fmla="*/ 51 h 52"/>
                  <a:gd name="T10" fmla="*/ 94 w 99"/>
                  <a:gd name="T11" fmla="*/ 50 h 52"/>
                  <a:gd name="T12" fmla="*/ 98 w 99"/>
                  <a:gd name="T13" fmla="*/ 51 h 52"/>
                  <a:gd name="T14" fmla="*/ 98 w 99"/>
                  <a:gd name="T15" fmla="*/ 50 h 52"/>
                  <a:gd name="T16" fmla="*/ 96 w 99"/>
                  <a:gd name="T17" fmla="*/ 50 h 52"/>
                  <a:gd name="T18" fmla="*/ 98 w 99"/>
                  <a:gd name="T19" fmla="*/ 5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9" h="52">
                    <a:moveTo>
                      <a:pt x="98" y="51"/>
                    </a:moveTo>
                    <a:lnTo>
                      <a:pt x="96" y="5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95" y="51"/>
                    </a:lnTo>
                    <a:lnTo>
                      <a:pt x="94" y="50"/>
                    </a:lnTo>
                    <a:lnTo>
                      <a:pt x="98" y="51"/>
                    </a:lnTo>
                    <a:lnTo>
                      <a:pt x="98" y="50"/>
                    </a:lnTo>
                    <a:lnTo>
                      <a:pt x="96" y="50"/>
                    </a:lnTo>
                    <a:lnTo>
                      <a:pt x="98" y="51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20" name="Freeform 156"/>
              <p:cNvSpPr>
                <a:spLocks/>
              </p:cNvSpPr>
              <p:nvPr/>
            </p:nvSpPr>
            <p:spPr bwMode="ltGray">
              <a:xfrm>
                <a:off x="1749" y="2507"/>
                <a:ext cx="21" cy="17"/>
              </a:xfrm>
              <a:custGeom>
                <a:avLst/>
                <a:gdLst>
                  <a:gd name="T0" fmla="*/ 0 w 21"/>
                  <a:gd name="T1" fmla="*/ 14 h 17"/>
                  <a:gd name="T2" fmla="*/ 5 w 21"/>
                  <a:gd name="T3" fmla="*/ 14 h 17"/>
                  <a:gd name="T4" fmla="*/ 20 w 21"/>
                  <a:gd name="T5" fmla="*/ 1 h 17"/>
                  <a:gd name="T6" fmla="*/ 12 w 21"/>
                  <a:gd name="T7" fmla="*/ 0 h 17"/>
                  <a:gd name="T8" fmla="*/ 0 w 21"/>
                  <a:gd name="T9" fmla="*/ 12 h 17"/>
                  <a:gd name="T10" fmla="*/ 5 w 21"/>
                  <a:gd name="T11" fmla="*/ 11 h 17"/>
                  <a:gd name="T12" fmla="*/ 0 w 21"/>
                  <a:gd name="T13" fmla="*/ 14 h 17"/>
                  <a:gd name="T14" fmla="*/ 5 w 21"/>
                  <a:gd name="T15" fmla="*/ 16 h 17"/>
                  <a:gd name="T16" fmla="*/ 5 w 21"/>
                  <a:gd name="T17" fmla="*/ 12 h 17"/>
                  <a:gd name="T18" fmla="*/ 0 w 21"/>
                  <a:gd name="T19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0" y="14"/>
                    </a:moveTo>
                    <a:lnTo>
                      <a:pt x="5" y="14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5" y="11"/>
                    </a:lnTo>
                    <a:lnTo>
                      <a:pt x="0" y="14"/>
                    </a:lnTo>
                    <a:lnTo>
                      <a:pt x="5" y="16"/>
                    </a:lnTo>
                    <a:lnTo>
                      <a:pt x="5" y="12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21" name="Freeform 157"/>
              <p:cNvSpPr>
                <a:spLocks/>
              </p:cNvSpPr>
              <p:nvPr/>
            </p:nvSpPr>
            <p:spPr bwMode="ltGray">
              <a:xfrm>
                <a:off x="1659" y="2455"/>
                <a:ext cx="192" cy="53"/>
              </a:xfrm>
              <a:custGeom>
                <a:avLst/>
                <a:gdLst>
                  <a:gd name="T0" fmla="*/ 191 w 192"/>
                  <a:gd name="T1" fmla="*/ 52 h 53"/>
                  <a:gd name="T2" fmla="*/ 98 w 192"/>
                  <a:gd name="T3" fmla="*/ 52 h 53"/>
                  <a:gd name="T4" fmla="*/ 0 w 192"/>
                  <a:gd name="T5" fmla="*/ 0 h 53"/>
                  <a:gd name="T6" fmla="*/ 75 w 192"/>
                  <a:gd name="T7" fmla="*/ 0 h 53"/>
                  <a:gd name="T8" fmla="*/ 191 w 192"/>
                  <a:gd name="T9" fmla="*/ 5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53">
                    <a:moveTo>
                      <a:pt x="191" y="52"/>
                    </a:moveTo>
                    <a:lnTo>
                      <a:pt x="98" y="52"/>
                    </a:lnTo>
                    <a:lnTo>
                      <a:pt x="0" y="0"/>
                    </a:lnTo>
                    <a:lnTo>
                      <a:pt x="75" y="0"/>
                    </a:lnTo>
                    <a:lnTo>
                      <a:pt x="191" y="52"/>
                    </a:lnTo>
                  </a:path>
                </a:pathLst>
              </a:custGeom>
              <a:solidFill>
                <a:srgbClr val="E5E5E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22" name="Freeform 158"/>
              <p:cNvSpPr>
                <a:spLocks/>
              </p:cNvSpPr>
              <p:nvPr/>
            </p:nvSpPr>
            <p:spPr bwMode="ltGray">
              <a:xfrm>
                <a:off x="1756" y="2507"/>
                <a:ext cx="95" cy="17"/>
              </a:xfrm>
              <a:custGeom>
                <a:avLst/>
                <a:gdLst>
                  <a:gd name="T0" fmla="*/ 0 w 95"/>
                  <a:gd name="T1" fmla="*/ 8 h 17"/>
                  <a:gd name="T2" fmla="*/ 1 w 95"/>
                  <a:gd name="T3" fmla="*/ 16 h 17"/>
                  <a:gd name="T4" fmla="*/ 94 w 95"/>
                  <a:gd name="T5" fmla="*/ 16 h 17"/>
                  <a:gd name="T6" fmla="*/ 94 w 95"/>
                  <a:gd name="T7" fmla="*/ 0 h 17"/>
                  <a:gd name="T8" fmla="*/ 1 w 95"/>
                  <a:gd name="T9" fmla="*/ 0 h 17"/>
                  <a:gd name="T10" fmla="*/ 1 w 95"/>
                  <a:gd name="T11" fmla="*/ 0 h 17"/>
                  <a:gd name="T12" fmla="*/ 0 w 95"/>
                  <a:gd name="T13" fmla="*/ 8 h 17"/>
                  <a:gd name="T14" fmla="*/ 0 w 95"/>
                  <a:gd name="T15" fmla="*/ 16 h 17"/>
                  <a:gd name="T16" fmla="*/ 1 w 95"/>
                  <a:gd name="T17" fmla="*/ 16 h 17"/>
                  <a:gd name="T18" fmla="*/ 0 w 95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5" h="17">
                    <a:moveTo>
                      <a:pt x="0" y="8"/>
                    </a:moveTo>
                    <a:lnTo>
                      <a:pt x="1" y="16"/>
                    </a:lnTo>
                    <a:lnTo>
                      <a:pt x="94" y="16"/>
                    </a:lnTo>
                    <a:lnTo>
                      <a:pt x="94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1" y="16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23" name="Freeform 159"/>
              <p:cNvSpPr>
                <a:spLocks/>
              </p:cNvSpPr>
              <p:nvPr/>
            </p:nvSpPr>
            <p:spPr bwMode="ltGray">
              <a:xfrm>
                <a:off x="1654" y="2454"/>
                <a:ext cx="105" cy="55"/>
              </a:xfrm>
              <a:custGeom>
                <a:avLst/>
                <a:gdLst>
                  <a:gd name="T0" fmla="*/ 5 w 105"/>
                  <a:gd name="T1" fmla="*/ 0 h 55"/>
                  <a:gd name="T2" fmla="*/ 3 w 105"/>
                  <a:gd name="T3" fmla="*/ 1 h 55"/>
                  <a:gd name="T4" fmla="*/ 102 w 105"/>
                  <a:gd name="T5" fmla="*/ 54 h 55"/>
                  <a:gd name="T6" fmla="*/ 104 w 105"/>
                  <a:gd name="T7" fmla="*/ 53 h 55"/>
                  <a:gd name="T8" fmla="*/ 5 w 105"/>
                  <a:gd name="T9" fmla="*/ 0 h 55"/>
                  <a:gd name="T10" fmla="*/ 5 w 105"/>
                  <a:gd name="T11" fmla="*/ 1 h 55"/>
                  <a:gd name="T12" fmla="*/ 5 w 105"/>
                  <a:gd name="T13" fmla="*/ 0 h 55"/>
                  <a:gd name="T14" fmla="*/ 0 w 105"/>
                  <a:gd name="T15" fmla="*/ 0 h 55"/>
                  <a:gd name="T16" fmla="*/ 3 w 105"/>
                  <a:gd name="T17" fmla="*/ 1 h 55"/>
                  <a:gd name="T18" fmla="*/ 5 w 105"/>
                  <a:gd name="T1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" h="55">
                    <a:moveTo>
                      <a:pt x="5" y="0"/>
                    </a:moveTo>
                    <a:lnTo>
                      <a:pt x="3" y="1"/>
                    </a:lnTo>
                    <a:lnTo>
                      <a:pt x="102" y="54"/>
                    </a:lnTo>
                    <a:lnTo>
                      <a:pt x="104" y="53"/>
                    </a:lnTo>
                    <a:lnTo>
                      <a:pt x="5" y="0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3" y="1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24" name="Freeform 160"/>
              <p:cNvSpPr>
                <a:spLocks/>
              </p:cNvSpPr>
              <p:nvPr/>
            </p:nvSpPr>
            <p:spPr bwMode="ltGray">
              <a:xfrm>
                <a:off x="1659" y="2454"/>
                <a:ext cx="78" cy="17"/>
              </a:xfrm>
              <a:custGeom>
                <a:avLst/>
                <a:gdLst>
                  <a:gd name="T0" fmla="*/ 77 w 78"/>
                  <a:gd name="T1" fmla="*/ 0 h 17"/>
                  <a:gd name="T2" fmla="*/ 75 w 78"/>
                  <a:gd name="T3" fmla="*/ 0 h 17"/>
                  <a:gd name="T4" fmla="*/ 0 w 78"/>
                  <a:gd name="T5" fmla="*/ 0 h 17"/>
                  <a:gd name="T6" fmla="*/ 0 w 78"/>
                  <a:gd name="T7" fmla="*/ 16 h 17"/>
                  <a:gd name="T8" fmla="*/ 75 w 78"/>
                  <a:gd name="T9" fmla="*/ 16 h 17"/>
                  <a:gd name="T10" fmla="*/ 74 w 78"/>
                  <a:gd name="T11" fmla="*/ 16 h 17"/>
                  <a:gd name="T12" fmla="*/ 77 w 78"/>
                  <a:gd name="T13" fmla="*/ 0 h 17"/>
                  <a:gd name="T14" fmla="*/ 75 w 78"/>
                  <a:gd name="T15" fmla="*/ 0 h 17"/>
                  <a:gd name="T16" fmla="*/ 75 w 78"/>
                  <a:gd name="T17" fmla="*/ 0 h 17"/>
                  <a:gd name="T18" fmla="*/ 77 w 78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17">
                    <a:moveTo>
                      <a:pt x="77" y="0"/>
                    </a:moveTo>
                    <a:lnTo>
                      <a:pt x="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75" y="16"/>
                    </a:lnTo>
                    <a:lnTo>
                      <a:pt x="74" y="16"/>
                    </a:lnTo>
                    <a:lnTo>
                      <a:pt x="77" y="0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77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25" name="Freeform 161"/>
              <p:cNvSpPr>
                <a:spLocks/>
              </p:cNvSpPr>
              <p:nvPr/>
            </p:nvSpPr>
            <p:spPr bwMode="ltGray">
              <a:xfrm>
                <a:off x="1733" y="2454"/>
                <a:ext cx="122" cy="56"/>
              </a:xfrm>
              <a:custGeom>
                <a:avLst/>
                <a:gdLst>
                  <a:gd name="T0" fmla="*/ 115 w 122"/>
                  <a:gd name="T1" fmla="*/ 55 h 56"/>
                  <a:gd name="T2" fmla="*/ 115 w 122"/>
                  <a:gd name="T3" fmla="*/ 53 h 56"/>
                  <a:gd name="T4" fmla="*/ 2 w 122"/>
                  <a:gd name="T5" fmla="*/ 0 h 56"/>
                  <a:gd name="T6" fmla="*/ 0 w 122"/>
                  <a:gd name="T7" fmla="*/ 1 h 56"/>
                  <a:gd name="T8" fmla="*/ 114 w 122"/>
                  <a:gd name="T9" fmla="*/ 54 h 56"/>
                  <a:gd name="T10" fmla="*/ 115 w 122"/>
                  <a:gd name="T11" fmla="*/ 53 h 56"/>
                  <a:gd name="T12" fmla="*/ 115 w 122"/>
                  <a:gd name="T13" fmla="*/ 55 h 56"/>
                  <a:gd name="T14" fmla="*/ 121 w 122"/>
                  <a:gd name="T15" fmla="*/ 55 h 56"/>
                  <a:gd name="T16" fmla="*/ 115 w 122"/>
                  <a:gd name="T17" fmla="*/ 53 h 56"/>
                  <a:gd name="T18" fmla="*/ 115 w 122"/>
                  <a:gd name="T19" fmla="*/ 5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56">
                    <a:moveTo>
                      <a:pt x="115" y="55"/>
                    </a:moveTo>
                    <a:lnTo>
                      <a:pt x="115" y="53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114" y="54"/>
                    </a:lnTo>
                    <a:lnTo>
                      <a:pt x="115" y="53"/>
                    </a:lnTo>
                    <a:lnTo>
                      <a:pt x="115" y="55"/>
                    </a:lnTo>
                    <a:lnTo>
                      <a:pt x="121" y="55"/>
                    </a:lnTo>
                    <a:lnTo>
                      <a:pt x="115" y="53"/>
                    </a:lnTo>
                    <a:lnTo>
                      <a:pt x="115" y="55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26" name="Freeform 162"/>
              <p:cNvSpPr>
                <a:spLocks/>
              </p:cNvSpPr>
              <p:nvPr/>
            </p:nvSpPr>
            <p:spPr bwMode="ltGray">
              <a:xfrm>
                <a:off x="1653" y="2455"/>
                <a:ext cx="21" cy="17"/>
              </a:xfrm>
              <a:custGeom>
                <a:avLst/>
                <a:gdLst>
                  <a:gd name="T0" fmla="*/ 20 w 21"/>
                  <a:gd name="T1" fmla="*/ 8 h 17"/>
                  <a:gd name="T2" fmla="*/ 14 w 21"/>
                  <a:gd name="T3" fmla="*/ 0 h 17"/>
                  <a:gd name="T4" fmla="*/ 0 w 21"/>
                  <a:gd name="T5" fmla="*/ 8 h 17"/>
                  <a:gd name="T6" fmla="*/ 5 w 21"/>
                  <a:gd name="T7" fmla="*/ 16 h 17"/>
                  <a:gd name="T8" fmla="*/ 20 w 21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7">
                    <a:moveTo>
                      <a:pt x="20" y="8"/>
                    </a:moveTo>
                    <a:lnTo>
                      <a:pt x="14" y="0"/>
                    </a:lnTo>
                    <a:lnTo>
                      <a:pt x="0" y="8"/>
                    </a:lnTo>
                    <a:lnTo>
                      <a:pt x="5" y="16"/>
                    </a:lnTo>
                    <a:lnTo>
                      <a:pt x="20" y="8"/>
                    </a:lnTo>
                  </a:path>
                </a:pathLst>
              </a:custGeom>
              <a:solidFill>
                <a:srgbClr val="AAAAA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27" name="Freeform 163"/>
              <p:cNvSpPr>
                <a:spLocks/>
              </p:cNvSpPr>
              <p:nvPr/>
            </p:nvSpPr>
            <p:spPr bwMode="ltGray">
              <a:xfrm>
                <a:off x="1658" y="2454"/>
                <a:ext cx="21" cy="17"/>
              </a:xfrm>
              <a:custGeom>
                <a:avLst/>
                <a:gdLst>
                  <a:gd name="T0" fmla="*/ 5 w 21"/>
                  <a:gd name="T1" fmla="*/ 8 h 17"/>
                  <a:gd name="T2" fmla="*/ 0 w 21"/>
                  <a:gd name="T3" fmla="*/ 8 h 17"/>
                  <a:gd name="T4" fmla="*/ 10 w 21"/>
                  <a:gd name="T5" fmla="*/ 16 h 17"/>
                  <a:gd name="T6" fmla="*/ 20 w 21"/>
                  <a:gd name="T7" fmla="*/ 12 h 17"/>
                  <a:gd name="T8" fmla="*/ 5 w 21"/>
                  <a:gd name="T9" fmla="*/ 0 h 17"/>
                  <a:gd name="T10" fmla="*/ 0 w 21"/>
                  <a:gd name="T11" fmla="*/ 0 h 17"/>
                  <a:gd name="T12" fmla="*/ 5 w 21"/>
                  <a:gd name="T13" fmla="*/ 4 h 17"/>
                  <a:gd name="T14" fmla="*/ 5 w 21"/>
                  <a:gd name="T15" fmla="*/ 0 h 17"/>
                  <a:gd name="T16" fmla="*/ 0 w 21"/>
                  <a:gd name="T17" fmla="*/ 4 h 17"/>
                  <a:gd name="T18" fmla="*/ 5 w 21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5" y="8"/>
                    </a:moveTo>
                    <a:lnTo>
                      <a:pt x="0" y="8"/>
                    </a:lnTo>
                    <a:lnTo>
                      <a:pt x="10" y="16"/>
                    </a:lnTo>
                    <a:lnTo>
                      <a:pt x="20" y="12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5" y="4"/>
                    </a:lnTo>
                    <a:lnTo>
                      <a:pt x="5" y="0"/>
                    </a:lnTo>
                    <a:lnTo>
                      <a:pt x="0" y="4"/>
                    </a:lnTo>
                    <a:lnTo>
                      <a:pt x="5" y="8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28" name="Freeform 164"/>
              <p:cNvSpPr>
                <a:spLocks/>
              </p:cNvSpPr>
              <p:nvPr/>
            </p:nvSpPr>
            <p:spPr bwMode="ltGray">
              <a:xfrm>
                <a:off x="1649" y="2454"/>
                <a:ext cx="21" cy="17"/>
              </a:xfrm>
              <a:custGeom>
                <a:avLst/>
                <a:gdLst>
                  <a:gd name="T0" fmla="*/ 7 w 21"/>
                  <a:gd name="T1" fmla="*/ 12 h 17"/>
                  <a:gd name="T2" fmla="*/ 7 w 21"/>
                  <a:gd name="T3" fmla="*/ 16 h 17"/>
                  <a:gd name="T4" fmla="*/ 20 w 21"/>
                  <a:gd name="T5" fmla="*/ 8 h 17"/>
                  <a:gd name="T6" fmla="*/ 17 w 21"/>
                  <a:gd name="T7" fmla="*/ 0 h 17"/>
                  <a:gd name="T8" fmla="*/ 5 w 21"/>
                  <a:gd name="T9" fmla="*/ 8 h 17"/>
                  <a:gd name="T10" fmla="*/ 5 w 21"/>
                  <a:gd name="T11" fmla="*/ 16 h 17"/>
                  <a:gd name="T12" fmla="*/ 5 w 21"/>
                  <a:gd name="T13" fmla="*/ 12 h 17"/>
                  <a:gd name="T14" fmla="*/ 0 w 21"/>
                  <a:gd name="T15" fmla="*/ 16 h 17"/>
                  <a:gd name="T16" fmla="*/ 7 w 21"/>
                  <a:gd name="T17" fmla="*/ 16 h 17"/>
                  <a:gd name="T18" fmla="*/ 7 w 21"/>
                  <a:gd name="T19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7" y="12"/>
                    </a:moveTo>
                    <a:lnTo>
                      <a:pt x="7" y="16"/>
                    </a:lnTo>
                    <a:lnTo>
                      <a:pt x="20" y="8"/>
                    </a:lnTo>
                    <a:lnTo>
                      <a:pt x="17" y="0"/>
                    </a:lnTo>
                    <a:lnTo>
                      <a:pt x="5" y="8"/>
                    </a:lnTo>
                    <a:lnTo>
                      <a:pt x="5" y="16"/>
                    </a:lnTo>
                    <a:lnTo>
                      <a:pt x="5" y="12"/>
                    </a:lnTo>
                    <a:lnTo>
                      <a:pt x="0" y="16"/>
                    </a:lnTo>
                    <a:lnTo>
                      <a:pt x="7" y="16"/>
                    </a:lnTo>
                    <a:lnTo>
                      <a:pt x="7" y="12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29" name="Freeform 165"/>
              <p:cNvSpPr>
                <a:spLocks/>
              </p:cNvSpPr>
              <p:nvPr/>
            </p:nvSpPr>
            <p:spPr bwMode="ltGray">
              <a:xfrm>
                <a:off x="1652" y="2457"/>
                <a:ext cx="21" cy="17"/>
              </a:xfrm>
              <a:custGeom>
                <a:avLst/>
                <a:gdLst>
                  <a:gd name="T0" fmla="*/ 15 w 21"/>
                  <a:gd name="T1" fmla="*/ 10 h 17"/>
                  <a:gd name="T2" fmla="*/ 20 w 21"/>
                  <a:gd name="T3" fmla="*/ 10 h 17"/>
                  <a:gd name="T4" fmla="*/ 5 w 21"/>
                  <a:gd name="T5" fmla="*/ 0 h 17"/>
                  <a:gd name="T6" fmla="*/ 0 w 21"/>
                  <a:gd name="T7" fmla="*/ 5 h 17"/>
                  <a:gd name="T8" fmla="*/ 10 w 21"/>
                  <a:gd name="T9" fmla="*/ 16 h 17"/>
                  <a:gd name="T10" fmla="*/ 20 w 21"/>
                  <a:gd name="T11" fmla="*/ 16 h 17"/>
                  <a:gd name="T12" fmla="*/ 15 w 21"/>
                  <a:gd name="T13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7">
                    <a:moveTo>
                      <a:pt x="15" y="10"/>
                    </a:moveTo>
                    <a:lnTo>
                      <a:pt x="20" y="1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10" y="16"/>
                    </a:lnTo>
                    <a:lnTo>
                      <a:pt x="20" y="16"/>
                    </a:lnTo>
                    <a:lnTo>
                      <a:pt x="15" y="1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30" name="Freeform 166"/>
              <p:cNvSpPr>
                <a:spLocks/>
              </p:cNvSpPr>
              <p:nvPr/>
            </p:nvSpPr>
            <p:spPr bwMode="ltGray">
              <a:xfrm>
                <a:off x="1655" y="2456"/>
                <a:ext cx="22" cy="17"/>
              </a:xfrm>
              <a:custGeom>
                <a:avLst/>
                <a:gdLst>
                  <a:gd name="T0" fmla="*/ 10 w 22"/>
                  <a:gd name="T1" fmla="*/ 8 h 17"/>
                  <a:gd name="T2" fmla="*/ 10 w 22"/>
                  <a:gd name="T3" fmla="*/ 0 h 17"/>
                  <a:gd name="T4" fmla="*/ 0 w 22"/>
                  <a:gd name="T5" fmla="*/ 12 h 17"/>
                  <a:gd name="T6" fmla="*/ 2 w 22"/>
                  <a:gd name="T7" fmla="*/ 16 h 17"/>
                  <a:gd name="T8" fmla="*/ 13 w 22"/>
                  <a:gd name="T9" fmla="*/ 8 h 17"/>
                  <a:gd name="T10" fmla="*/ 15 w 22"/>
                  <a:gd name="T11" fmla="*/ 4 h 17"/>
                  <a:gd name="T12" fmla="*/ 13 w 22"/>
                  <a:gd name="T13" fmla="*/ 8 h 17"/>
                  <a:gd name="T14" fmla="*/ 21 w 22"/>
                  <a:gd name="T15" fmla="*/ 8 h 17"/>
                  <a:gd name="T16" fmla="*/ 15 w 22"/>
                  <a:gd name="T17" fmla="*/ 4 h 17"/>
                  <a:gd name="T18" fmla="*/ 10 w 22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10" y="8"/>
                    </a:moveTo>
                    <a:lnTo>
                      <a:pt x="10" y="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13" y="8"/>
                    </a:lnTo>
                    <a:lnTo>
                      <a:pt x="15" y="4"/>
                    </a:lnTo>
                    <a:lnTo>
                      <a:pt x="13" y="8"/>
                    </a:lnTo>
                    <a:lnTo>
                      <a:pt x="21" y="8"/>
                    </a:lnTo>
                    <a:lnTo>
                      <a:pt x="15" y="4"/>
                    </a:lnTo>
                    <a:lnTo>
                      <a:pt x="10" y="8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31" name="Freeform 167"/>
              <p:cNvSpPr>
                <a:spLocks/>
              </p:cNvSpPr>
              <p:nvPr/>
            </p:nvSpPr>
            <p:spPr bwMode="ltGray">
              <a:xfrm>
                <a:off x="1544" y="2476"/>
                <a:ext cx="149" cy="17"/>
              </a:xfrm>
              <a:custGeom>
                <a:avLst/>
                <a:gdLst>
                  <a:gd name="T0" fmla="*/ 148 w 149"/>
                  <a:gd name="T1" fmla="*/ 16 h 17"/>
                  <a:gd name="T2" fmla="*/ 0 w 149"/>
                  <a:gd name="T3" fmla="*/ 16 h 17"/>
                  <a:gd name="T4" fmla="*/ 1 w 149"/>
                  <a:gd name="T5" fmla="*/ 0 h 17"/>
                  <a:gd name="T6" fmla="*/ 148 w 149"/>
                  <a:gd name="T7" fmla="*/ 0 h 17"/>
                  <a:gd name="T8" fmla="*/ 148 w 149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7">
                    <a:moveTo>
                      <a:pt x="148" y="16"/>
                    </a:moveTo>
                    <a:lnTo>
                      <a:pt x="0" y="16"/>
                    </a:lnTo>
                    <a:lnTo>
                      <a:pt x="1" y="0"/>
                    </a:lnTo>
                    <a:lnTo>
                      <a:pt x="148" y="0"/>
                    </a:lnTo>
                    <a:lnTo>
                      <a:pt x="148" y="16"/>
                    </a:lnTo>
                  </a:path>
                </a:pathLst>
              </a:custGeom>
              <a:solidFill>
                <a:srgbClr val="C1C1C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32" name="Freeform 168"/>
              <p:cNvSpPr>
                <a:spLocks/>
              </p:cNvSpPr>
              <p:nvPr/>
            </p:nvSpPr>
            <p:spPr bwMode="ltGray">
              <a:xfrm>
                <a:off x="1544" y="2479"/>
                <a:ext cx="149" cy="17"/>
              </a:xfrm>
              <a:custGeom>
                <a:avLst/>
                <a:gdLst>
                  <a:gd name="T0" fmla="*/ 0 w 149"/>
                  <a:gd name="T1" fmla="*/ 8 h 17"/>
                  <a:gd name="T2" fmla="*/ 1 w 149"/>
                  <a:gd name="T3" fmla="*/ 16 h 17"/>
                  <a:gd name="T4" fmla="*/ 148 w 149"/>
                  <a:gd name="T5" fmla="*/ 16 h 17"/>
                  <a:gd name="T6" fmla="*/ 148 w 149"/>
                  <a:gd name="T7" fmla="*/ 0 h 17"/>
                  <a:gd name="T8" fmla="*/ 1 w 149"/>
                  <a:gd name="T9" fmla="*/ 0 h 17"/>
                  <a:gd name="T10" fmla="*/ 1 w 149"/>
                  <a:gd name="T11" fmla="*/ 8 h 17"/>
                  <a:gd name="T12" fmla="*/ 0 w 149"/>
                  <a:gd name="T13" fmla="*/ 8 h 17"/>
                  <a:gd name="T14" fmla="*/ 0 w 149"/>
                  <a:gd name="T15" fmla="*/ 16 h 17"/>
                  <a:gd name="T16" fmla="*/ 1 w 149"/>
                  <a:gd name="T17" fmla="*/ 16 h 17"/>
                  <a:gd name="T18" fmla="*/ 0 w 149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7">
                    <a:moveTo>
                      <a:pt x="0" y="8"/>
                    </a:moveTo>
                    <a:lnTo>
                      <a:pt x="1" y="16"/>
                    </a:lnTo>
                    <a:lnTo>
                      <a:pt x="148" y="16"/>
                    </a:lnTo>
                    <a:lnTo>
                      <a:pt x="148" y="0"/>
                    </a:lnTo>
                    <a:lnTo>
                      <a:pt x="1" y="0"/>
                    </a:lnTo>
                    <a:lnTo>
                      <a:pt x="1" y="8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1" y="16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33" name="Freeform 169"/>
              <p:cNvSpPr>
                <a:spLocks/>
              </p:cNvSpPr>
              <p:nvPr/>
            </p:nvSpPr>
            <p:spPr bwMode="ltGray">
              <a:xfrm>
                <a:off x="1544" y="2476"/>
                <a:ext cx="20" cy="17"/>
              </a:xfrm>
              <a:custGeom>
                <a:avLst/>
                <a:gdLst>
                  <a:gd name="T0" fmla="*/ 9 w 20"/>
                  <a:gd name="T1" fmla="*/ 0 h 17"/>
                  <a:gd name="T2" fmla="*/ 4 w 20"/>
                  <a:gd name="T3" fmla="*/ 0 h 17"/>
                  <a:gd name="T4" fmla="*/ 0 w 20"/>
                  <a:gd name="T5" fmla="*/ 16 h 17"/>
                  <a:gd name="T6" fmla="*/ 4 w 20"/>
                  <a:gd name="T7" fmla="*/ 16 h 17"/>
                  <a:gd name="T8" fmla="*/ 19 w 20"/>
                  <a:gd name="T9" fmla="*/ 3 h 17"/>
                  <a:gd name="T10" fmla="*/ 9 w 20"/>
                  <a:gd name="T11" fmla="*/ 6 h 17"/>
                  <a:gd name="T12" fmla="*/ 9 w 20"/>
                  <a:gd name="T13" fmla="*/ 0 h 17"/>
                  <a:gd name="T14" fmla="*/ 4 w 20"/>
                  <a:gd name="T15" fmla="*/ 0 h 17"/>
                  <a:gd name="T16" fmla="*/ 4 w 20"/>
                  <a:gd name="T17" fmla="*/ 0 h 17"/>
                  <a:gd name="T18" fmla="*/ 9 w 20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7">
                    <a:moveTo>
                      <a:pt x="9" y="0"/>
                    </a:moveTo>
                    <a:lnTo>
                      <a:pt x="4" y="0"/>
                    </a:lnTo>
                    <a:lnTo>
                      <a:pt x="0" y="16"/>
                    </a:lnTo>
                    <a:lnTo>
                      <a:pt x="4" y="16"/>
                    </a:lnTo>
                    <a:lnTo>
                      <a:pt x="19" y="3"/>
                    </a:lnTo>
                    <a:lnTo>
                      <a:pt x="9" y="6"/>
                    </a:lnTo>
                    <a:lnTo>
                      <a:pt x="9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34" name="Freeform 170"/>
              <p:cNvSpPr>
                <a:spLocks/>
              </p:cNvSpPr>
              <p:nvPr/>
            </p:nvSpPr>
            <p:spPr bwMode="ltGray">
              <a:xfrm>
                <a:off x="1546" y="2476"/>
                <a:ext cx="147" cy="17"/>
              </a:xfrm>
              <a:custGeom>
                <a:avLst/>
                <a:gdLst>
                  <a:gd name="T0" fmla="*/ 146 w 147"/>
                  <a:gd name="T1" fmla="*/ 0 h 17"/>
                  <a:gd name="T2" fmla="*/ 144 w 147"/>
                  <a:gd name="T3" fmla="*/ 0 h 17"/>
                  <a:gd name="T4" fmla="*/ 0 w 147"/>
                  <a:gd name="T5" fmla="*/ 0 h 17"/>
                  <a:gd name="T6" fmla="*/ 0 w 147"/>
                  <a:gd name="T7" fmla="*/ 16 h 17"/>
                  <a:gd name="T8" fmla="*/ 144 w 147"/>
                  <a:gd name="T9" fmla="*/ 16 h 17"/>
                  <a:gd name="T10" fmla="*/ 142 w 147"/>
                  <a:gd name="T11" fmla="*/ 0 h 17"/>
                  <a:gd name="T12" fmla="*/ 146 w 147"/>
                  <a:gd name="T13" fmla="*/ 0 h 17"/>
                  <a:gd name="T14" fmla="*/ 146 w 147"/>
                  <a:gd name="T15" fmla="*/ 0 h 17"/>
                  <a:gd name="T16" fmla="*/ 144 w 147"/>
                  <a:gd name="T17" fmla="*/ 0 h 17"/>
                  <a:gd name="T18" fmla="*/ 146 w 147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7" h="17">
                    <a:moveTo>
                      <a:pt x="146" y="0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44" y="16"/>
                    </a:lnTo>
                    <a:lnTo>
                      <a:pt x="142" y="0"/>
                    </a:lnTo>
                    <a:lnTo>
                      <a:pt x="146" y="0"/>
                    </a:lnTo>
                    <a:lnTo>
                      <a:pt x="146" y="0"/>
                    </a:lnTo>
                    <a:lnTo>
                      <a:pt x="144" y="0"/>
                    </a:lnTo>
                    <a:lnTo>
                      <a:pt x="146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35" name="Freeform 171"/>
              <p:cNvSpPr>
                <a:spLocks/>
              </p:cNvSpPr>
              <p:nvPr/>
            </p:nvSpPr>
            <p:spPr bwMode="ltGray">
              <a:xfrm>
                <a:off x="1688" y="2476"/>
                <a:ext cx="22" cy="17"/>
              </a:xfrm>
              <a:custGeom>
                <a:avLst/>
                <a:gdLst>
                  <a:gd name="T0" fmla="*/ 14 w 22"/>
                  <a:gd name="T1" fmla="*/ 16 h 17"/>
                  <a:gd name="T2" fmla="*/ 21 w 22"/>
                  <a:gd name="T3" fmla="*/ 13 h 17"/>
                  <a:gd name="T4" fmla="*/ 21 w 22"/>
                  <a:gd name="T5" fmla="*/ 0 h 17"/>
                  <a:gd name="T6" fmla="*/ 0 w 22"/>
                  <a:gd name="T7" fmla="*/ 0 h 17"/>
                  <a:gd name="T8" fmla="*/ 0 w 22"/>
                  <a:gd name="T9" fmla="*/ 13 h 17"/>
                  <a:gd name="T10" fmla="*/ 14 w 22"/>
                  <a:gd name="T11" fmla="*/ 10 h 17"/>
                  <a:gd name="T12" fmla="*/ 14 w 22"/>
                  <a:gd name="T13" fmla="*/ 16 h 17"/>
                  <a:gd name="T14" fmla="*/ 21 w 22"/>
                  <a:gd name="T15" fmla="*/ 16 h 17"/>
                  <a:gd name="T16" fmla="*/ 21 w 22"/>
                  <a:gd name="T17" fmla="*/ 13 h 17"/>
                  <a:gd name="T18" fmla="*/ 14 w 22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14" y="16"/>
                    </a:moveTo>
                    <a:lnTo>
                      <a:pt x="21" y="13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14" y="10"/>
                    </a:lnTo>
                    <a:lnTo>
                      <a:pt x="14" y="16"/>
                    </a:lnTo>
                    <a:lnTo>
                      <a:pt x="21" y="16"/>
                    </a:lnTo>
                    <a:lnTo>
                      <a:pt x="21" y="13"/>
                    </a:lnTo>
                    <a:lnTo>
                      <a:pt x="14" y="1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36" name="Freeform 172"/>
              <p:cNvSpPr>
                <a:spLocks/>
              </p:cNvSpPr>
              <p:nvPr/>
            </p:nvSpPr>
            <p:spPr bwMode="ltGray">
              <a:xfrm>
                <a:off x="1525" y="2466"/>
                <a:ext cx="22" cy="17"/>
              </a:xfrm>
              <a:custGeom>
                <a:avLst/>
                <a:gdLst>
                  <a:gd name="T0" fmla="*/ 19 w 22"/>
                  <a:gd name="T1" fmla="*/ 16 h 17"/>
                  <a:gd name="T2" fmla="*/ 0 w 22"/>
                  <a:gd name="T3" fmla="*/ 4 h 17"/>
                  <a:gd name="T4" fmla="*/ 6 w 22"/>
                  <a:gd name="T5" fmla="*/ 0 h 17"/>
                  <a:gd name="T6" fmla="*/ 21 w 22"/>
                  <a:gd name="T7" fmla="*/ 11 h 17"/>
                  <a:gd name="T8" fmla="*/ 19 w 22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7">
                    <a:moveTo>
                      <a:pt x="19" y="16"/>
                    </a:moveTo>
                    <a:lnTo>
                      <a:pt x="0" y="4"/>
                    </a:lnTo>
                    <a:lnTo>
                      <a:pt x="6" y="0"/>
                    </a:lnTo>
                    <a:lnTo>
                      <a:pt x="21" y="11"/>
                    </a:lnTo>
                    <a:lnTo>
                      <a:pt x="19" y="16"/>
                    </a:lnTo>
                  </a:path>
                </a:pathLst>
              </a:custGeom>
              <a:solidFill>
                <a:srgbClr val="72727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37" name="Freeform 173"/>
              <p:cNvSpPr>
                <a:spLocks/>
              </p:cNvSpPr>
              <p:nvPr/>
            </p:nvSpPr>
            <p:spPr bwMode="ltGray">
              <a:xfrm>
                <a:off x="1522" y="2470"/>
                <a:ext cx="23" cy="17"/>
              </a:xfrm>
              <a:custGeom>
                <a:avLst/>
                <a:gdLst>
                  <a:gd name="T0" fmla="*/ 1 w 23"/>
                  <a:gd name="T1" fmla="*/ 0 h 17"/>
                  <a:gd name="T2" fmla="*/ 1 w 23"/>
                  <a:gd name="T3" fmla="*/ 1 h 17"/>
                  <a:gd name="T4" fmla="*/ 20 w 23"/>
                  <a:gd name="T5" fmla="*/ 16 h 17"/>
                  <a:gd name="T6" fmla="*/ 22 w 23"/>
                  <a:gd name="T7" fmla="*/ 13 h 17"/>
                  <a:gd name="T8" fmla="*/ 3 w 23"/>
                  <a:gd name="T9" fmla="*/ 0 h 17"/>
                  <a:gd name="T10" fmla="*/ 3 w 23"/>
                  <a:gd name="T11" fmla="*/ 1 h 17"/>
                  <a:gd name="T12" fmla="*/ 1 w 23"/>
                  <a:gd name="T13" fmla="*/ 0 h 17"/>
                  <a:gd name="T14" fmla="*/ 0 w 23"/>
                  <a:gd name="T15" fmla="*/ 0 h 17"/>
                  <a:gd name="T16" fmla="*/ 1 w 23"/>
                  <a:gd name="T17" fmla="*/ 1 h 17"/>
                  <a:gd name="T18" fmla="*/ 1 w 23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17">
                    <a:moveTo>
                      <a:pt x="1" y="0"/>
                    </a:moveTo>
                    <a:lnTo>
                      <a:pt x="1" y="1"/>
                    </a:lnTo>
                    <a:lnTo>
                      <a:pt x="20" y="16"/>
                    </a:lnTo>
                    <a:lnTo>
                      <a:pt x="22" y="13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38" name="Freeform 174"/>
              <p:cNvSpPr>
                <a:spLocks/>
              </p:cNvSpPr>
              <p:nvPr/>
            </p:nvSpPr>
            <p:spPr bwMode="ltGray">
              <a:xfrm>
                <a:off x="1523" y="2464"/>
                <a:ext cx="22" cy="17"/>
              </a:xfrm>
              <a:custGeom>
                <a:avLst/>
                <a:gdLst>
                  <a:gd name="T0" fmla="*/ 21 w 22"/>
                  <a:gd name="T1" fmla="*/ 2 h 17"/>
                  <a:gd name="T2" fmla="*/ 15 w 22"/>
                  <a:gd name="T3" fmla="*/ 2 h 17"/>
                  <a:gd name="T4" fmla="*/ 0 w 22"/>
                  <a:gd name="T5" fmla="*/ 14 h 17"/>
                  <a:gd name="T6" fmla="*/ 6 w 22"/>
                  <a:gd name="T7" fmla="*/ 16 h 17"/>
                  <a:gd name="T8" fmla="*/ 21 w 22"/>
                  <a:gd name="T9" fmla="*/ 6 h 17"/>
                  <a:gd name="T10" fmla="*/ 15 w 22"/>
                  <a:gd name="T11" fmla="*/ 6 h 17"/>
                  <a:gd name="T12" fmla="*/ 21 w 22"/>
                  <a:gd name="T13" fmla="*/ 2 h 17"/>
                  <a:gd name="T14" fmla="*/ 18 w 22"/>
                  <a:gd name="T15" fmla="*/ 0 h 17"/>
                  <a:gd name="T16" fmla="*/ 15 w 22"/>
                  <a:gd name="T17" fmla="*/ 2 h 17"/>
                  <a:gd name="T18" fmla="*/ 21 w 22"/>
                  <a:gd name="T1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21" y="2"/>
                    </a:moveTo>
                    <a:lnTo>
                      <a:pt x="15" y="2"/>
                    </a:lnTo>
                    <a:lnTo>
                      <a:pt x="0" y="14"/>
                    </a:lnTo>
                    <a:lnTo>
                      <a:pt x="6" y="16"/>
                    </a:lnTo>
                    <a:lnTo>
                      <a:pt x="21" y="6"/>
                    </a:lnTo>
                    <a:lnTo>
                      <a:pt x="15" y="6"/>
                    </a:lnTo>
                    <a:lnTo>
                      <a:pt x="21" y="2"/>
                    </a:lnTo>
                    <a:lnTo>
                      <a:pt x="18" y="0"/>
                    </a:lnTo>
                    <a:lnTo>
                      <a:pt x="15" y="2"/>
                    </a:lnTo>
                    <a:lnTo>
                      <a:pt x="21" y="2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39" name="Freeform 175"/>
              <p:cNvSpPr>
                <a:spLocks/>
              </p:cNvSpPr>
              <p:nvPr/>
            </p:nvSpPr>
            <p:spPr bwMode="ltGray">
              <a:xfrm>
                <a:off x="1530" y="2465"/>
                <a:ext cx="20" cy="17"/>
              </a:xfrm>
              <a:custGeom>
                <a:avLst/>
                <a:gdLst>
                  <a:gd name="T0" fmla="*/ 19 w 20"/>
                  <a:gd name="T1" fmla="*/ 16 h 17"/>
                  <a:gd name="T2" fmla="*/ 17 w 20"/>
                  <a:gd name="T3" fmla="*/ 14 h 17"/>
                  <a:gd name="T4" fmla="*/ 2 w 20"/>
                  <a:gd name="T5" fmla="*/ 0 h 17"/>
                  <a:gd name="T6" fmla="*/ 0 w 20"/>
                  <a:gd name="T7" fmla="*/ 2 h 17"/>
                  <a:gd name="T8" fmla="*/ 16 w 20"/>
                  <a:gd name="T9" fmla="*/ 16 h 17"/>
                  <a:gd name="T10" fmla="*/ 15 w 20"/>
                  <a:gd name="T11" fmla="*/ 14 h 17"/>
                  <a:gd name="T12" fmla="*/ 19 w 20"/>
                  <a:gd name="T13" fmla="*/ 14 h 17"/>
                  <a:gd name="T14" fmla="*/ 19 w 20"/>
                  <a:gd name="T15" fmla="*/ 14 h 17"/>
                  <a:gd name="T16" fmla="*/ 17 w 20"/>
                  <a:gd name="T17" fmla="*/ 14 h 17"/>
                  <a:gd name="T18" fmla="*/ 19 w 20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7">
                    <a:moveTo>
                      <a:pt x="19" y="16"/>
                    </a:moveTo>
                    <a:lnTo>
                      <a:pt x="17" y="1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16" y="16"/>
                    </a:lnTo>
                    <a:lnTo>
                      <a:pt x="15" y="14"/>
                    </a:lnTo>
                    <a:lnTo>
                      <a:pt x="19" y="14"/>
                    </a:lnTo>
                    <a:lnTo>
                      <a:pt x="19" y="14"/>
                    </a:lnTo>
                    <a:lnTo>
                      <a:pt x="17" y="14"/>
                    </a:lnTo>
                    <a:lnTo>
                      <a:pt x="19" y="1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40" name="Freeform 176"/>
              <p:cNvSpPr>
                <a:spLocks/>
              </p:cNvSpPr>
              <p:nvPr/>
            </p:nvSpPr>
            <p:spPr bwMode="ltGray">
              <a:xfrm>
                <a:off x="1544" y="2476"/>
                <a:ext cx="20" cy="17"/>
              </a:xfrm>
              <a:custGeom>
                <a:avLst/>
                <a:gdLst>
                  <a:gd name="T0" fmla="*/ 0 w 20"/>
                  <a:gd name="T1" fmla="*/ 12 h 17"/>
                  <a:gd name="T2" fmla="*/ 4 w 20"/>
                  <a:gd name="T3" fmla="*/ 10 h 17"/>
                  <a:gd name="T4" fmla="*/ 19 w 20"/>
                  <a:gd name="T5" fmla="*/ 2 h 17"/>
                  <a:gd name="T6" fmla="*/ 4 w 20"/>
                  <a:gd name="T7" fmla="*/ 0 h 17"/>
                  <a:gd name="T8" fmla="*/ 0 w 20"/>
                  <a:gd name="T9" fmla="*/ 10 h 17"/>
                  <a:gd name="T10" fmla="*/ 4 w 20"/>
                  <a:gd name="T11" fmla="*/ 8 h 17"/>
                  <a:gd name="T12" fmla="*/ 0 w 20"/>
                  <a:gd name="T13" fmla="*/ 12 h 17"/>
                  <a:gd name="T14" fmla="*/ 4 w 20"/>
                  <a:gd name="T15" fmla="*/ 16 h 17"/>
                  <a:gd name="T16" fmla="*/ 4 w 20"/>
                  <a:gd name="T17" fmla="*/ 10 h 17"/>
                  <a:gd name="T18" fmla="*/ 0 w 20"/>
                  <a:gd name="T19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7">
                    <a:moveTo>
                      <a:pt x="0" y="12"/>
                    </a:moveTo>
                    <a:lnTo>
                      <a:pt x="4" y="10"/>
                    </a:lnTo>
                    <a:lnTo>
                      <a:pt x="19" y="2"/>
                    </a:lnTo>
                    <a:lnTo>
                      <a:pt x="4" y="0"/>
                    </a:lnTo>
                    <a:lnTo>
                      <a:pt x="0" y="10"/>
                    </a:lnTo>
                    <a:lnTo>
                      <a:pt x="4" y="8"/>
                    </a:lnTo>
                    <a:lnTo>
                      <a:pt x="0" y="12"/>
                    </a:lnTo>
                    <a:lnTo>
                      <a:pt x="4" y="16"/>
                    </a:lnTo>
                    <a:lnTo>
                      <a:pt x="4" y="10"/>
                    </a:lnTo>
                    <a:lnTo>
                      <a:pt x="0" y="12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41" name="Freeform 177"/>
              <p:cNvSpPr>
                <a:spLocks/>
              </p:cNvSpPr>
              <p:nvPr/>
            </p:nvSpPr>
            <p:spPr bwMode="ltGray">
              <a:xfrm>
                <a:off x="1530" y="2466"/>
                <a:ext cx="173" cy="17"/>
              </a:xfrm>
              <a:custGeom>
                <a:avLst/>
                <a:gdLst>
                  <a:gd name="T0" fmla="*/ 0 w 173"/>
                  <a:gd name="T1" fmla="*/ 0 h 17"/>
                  <a:gd name="T2" fmla="*/ 15 w 173"/>
                  <a:gd name="T3" fmla="*/ 16 h 17"/>
                  <a:gd name="T4" fmla="*/ 172 w 173"/>
                  <a:gd name="T5" fmla="*/ 16 h 17"/>
                  <a:gd name="T6" fmla="*/ 152 w 173"/>
                  <a:gd name="T7" fmla="*/ 0 h 17"/>
                  <a:gd name="T8" fmla="*/ 0 w 173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" h="17">
                    <a:moveTo>
                      <a:pt x="0" y="0"/>
                    </a:moveTo>
                    <a:lnTo>
                      <a:pt x="15" y="16"/>
                    </a:lnTo>
                    <a:lnTo>
                      <a:pt x="172" y="16"/>
                    </a:lnTo>
                    <a:lnTo>
                      <a:pt x="15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5E5E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42" name="Freeform 178"/>
              <p:cNvSpPr>
                <a:spLocks/>
              </p:cNvSpPr>
              <p:nvPr/>
            </p:nvSpPr>
            <p:spPr bwMode="ltGray">
              <a:xfrm>
                <a:off x="1530" y="2465"/>
                <a:ext cx="20" cy="17"/>
              </a:xfrm>
              <a:custGeom>
                <a:avLst/>
                <a:gdLst>
                  <a:gd name="T0" fmla="*/ 17 w 20"/>
                  <a:gd name="T1" fmla="*/ 13 h 17"/>
                  <a:gd name="T2" fmla="*/ 19 w 20"/>
                  <a:gd name="T3" fmla="*/ 13 h 17"/>
                  <a:gd name="T4" fmla="*/ 2 w 20"/>
                  <a:gd name="T5" fmla="*/ 0 h 17"/>
                  <a:gd name="T6" fmla="*/ 0 w 20"/>
                  <a:gd name="T7" fmla="*/ 2 h 17"/>
                  <a:gd name="T8" fmla="*/ 17 w 20"/>
                  <a:gd name="T9" fmla="*/ 14 h 17"/>
                  <a:gd name="T10" fmla="*/ 17 w 20"/>
                  <a:gd name="T11" fmla="*/ 16 h 17"/>
                  <a:gd name="T12" fmla="*/ 17 w 20"/>
                  <a:gd name="T13" fmla="*/ 14 h 17"/>
                  <a:gd name="T14" fmla="*/ 17 w 20"/>
                  <a:gd name="T15" fmla="*/ 16 h 17"/>
                  <a:gd name="T16" fmla="*/ 17 w 20"/>
                  <a:gd name="T17" fmla="*/ 16 h 17"/>
                  <a:gd name="T18" fmla="*/ 17 w 20"/>
                  <a:gd name="T19" fmla="*/ 1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7">
                    <a:moveTo>
                      <a:pt x="17" y="13"/>
                    </a:moveTo>
                    <a:lnTo>
                      <a:pt x="19" y="13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17" y="14"/>
                    </a:lnTo>
                    <a:lnTo>
                      <a:pt x="17" y="16"/>
                    </a:lnTo>
                    <a:lnTo>
                      <a:pt x="17" y="14"/>
                    </a:lnTo>
                    <a:lnTo>
                      <a:pt x="17" y="16"/>
                    </a:lnTo>
                    <a:lnTo>
                      <a:pt x="17" y="16"/>
                    </a:lnTo>
                    <a:lnTo>
                      <a:pt x="17" y="13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43" name="Freeform 179"/>
              <p:cNvSpPr>
                <a:spLocks/>
              </p:cNvSpPr>
              <p:nvPr/>
            </p:nvSpPr>
            <p:spPr bwMode="ltGray">
              <a:xfrm>
                <a:off x="1546" y="2476"/>
                <a:ext cx="161" cy="17"/>
              </a:xfrm>
              <a:custGeom>
                <a:avLst/>
                <a:gdLst>
                  <a:gd name="T0" fmla="*/ 154 w 161"/>
                  <a:gd name="T1" fmla="*/ 8 h 17"/>
                  <a:gd name="T2" fmla="*/ 156 w 161"/>
                  <a:gd name="T3" fmla="*/ 0 h 17"/>
                  <a:gd name="T4" fmla="*/ 0 w 161"/>
                  <a:gd name="T5" fmla="*/ 0 h 17"/>
                  <a:gd name="T6" fmla="*/ 0 w 161"/>
                  <a:gd name="T7" fmla="*/ 16 h 17"/>
                  <a:gd name="T8" fmla="*/ 156 w 161"/>
                  <a:gd name="T9" fmla="*/ 16 h 17"/>
                  <a:gd name="T10" fmla="*/ 157 w 161"/>
                  <a:gd name="T11" fmla="*/ 0 h 17"/>
                  <a:gd name="T12" fmla="*/ 156 w 161"/>
                  <a:gd name="T13" fmla="*/ 16 h 17"/>
                  <a:gd name="T14" fmla="*/ 160 w 161"/>
                  <a:gd name="T15" fmla="*/ 16 h 17"/>
                  <a:gd name="T16" fmla="*/ 157 w 161"/>
                  <a:gd name="T17" fmla="*/ 0 h 17"/>
                  <a:gd name="T18" fmla="*/ 154 w 161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1" h="17">
                    <a:moveTo>
                      <a:pt x="154" y="8"/>
                    </a:moveTo>
                    <a:lnTo>
                      <a:pt x="15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56" y="16"/>
                    </a:lnTo>
                    <a:lnTo>
                      <a:pt x="157" y="0"/>
                    </a:lnTo>
                    <a:lnTo>
                      <a:pt x="156" y="16"/>
                    </a:lnTo>
                    <a:lnTo>
                      <a:pt x="160" y="16"/>
                    </a:lnTo>
                    <a:lnTo>
                      <a:pt x="157" y="0"/>
                    </a:lnTo>
                    <a:lnTo>
                      <a:pt x="154" y="8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44" name="Freeform 180"/>
              <p:cNvSpPr>
                <a:spLocks/>
              </p:cNvSpPr>
              <p:nvPr/>
            </p:nvSpPr>
            <p:spPr bwMode="ltGray">
              <a:xfrm>
                <a:off x="1681" y="2465"/>
                <a:ext cx="22" cy="17"/>
              </a:xfrm>
              <a:custGeom>
                <a:avLst/>
                <a:gdLst>
                  <a:gd name="T0" fmla="*/ 1 w 22"/>
                  <a:gd name="T1" fmla="*/ 2 h 17"/>
                  <a:gd name="T2" fmla="*/ 0 w 22"/>
                  <a:gd name="T3" fmla="*/ 2 h 17"/>
                  <a:gd name="T4" fmla="*/ 18 w 22"/>
                  <a:gd name="T5" fmla="*/ 16 h 17"/>
                  <a:gd name="T6" fmla="*/ 21 w 22"/>
                  <a:gd name="T7" fmla="*/ 14 h 17"/>
                  <a:gd name="T8" fmla="*/ 1 w 22"/>
                  <a:gd name="T9" fmla="*/ 0 h 17"/>
                  <a:gd name="T10" fmla="*/ 1 w 22"/>
                  <a:gd name="T11" fmla="*/ 0 h 17"/>
                  <a:gd name="T12" fmla="*/ 1 w 22"/>
                  <a:gd name="T13" fmla="*/ 0 h 17"/>
                  <a:gd name="T14" fmla="*/ 1 w 22"/>
                  <a:gd name="T15" fmla="*/ 0 h 17"/>
                  <a:gd name="T16" fmla="*/ 1 w 22"/>
                  <a:gd name="T17" fmla="*/ 0 h 17"/>
                  <a:gd name="T18" fmla="*/ 1 w 22"/>
                  <a:gd name="T1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1" y="2"/>
                    </a:moveTo>
                    <a:lnTo>
                      <a:pt x="0" y="2"/>
                    </a:lnTo>
                    <a:lnTo>
                      <a:pt x="18" y="16"/>
                    </a:lnTo>
                    <a:lnTo>
                      <a:pt x="21" y="14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2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45" name="Freeform 181"/>
              <p:cNvSpPr>
                <a:spLocks/>
              </p:cNvSpPr>
              <p:nvPr/>
            </p:nvSpPr>
            <p:spPr bwMode="ltGray">
              <a:xfrm>
                <a:off x="1527" y="2465"/>
                <a:ext cx="156" cy="17"/>
              </a:xfrm>
              <a:custGeom>
                <a:avLst/>
                <a:gdLst>
                  <a:gd name="T0" fmla="*/ 5 w 156"/>
                  <a:gd name="T1" fmla="*/ 0 h 17"/>
                  <a:gd name="T2" fmla="*/ 3 w 156"/>
                  <a:gd name="T3" fmla="*/ 16 h 17"/>
                  <a:gd name="T4" fmla="*/ 155 w 156"/>
                  <a:gd name="T5" fmla="*/ 16 h 17"/>
                  <a:gd name="T6" fmla="*/ 155 w 156"/>
                  <a:gd name="T7" fmla="*/ 0 h 17"/>
                  <a:gd name="T8" fmla="*/ 3 w 156"/>
                  <a:gd name="T9" fmla="*/ 0 h 17"/>
                  <a:gd name="T10" fmla="*/ 2 w 156"/>
                  <a:gd name="T11" fmla="*/ 16 h 17"/>
                  <a:gd name="T12" fmla="*/ 3 w 156"/>
                  <a:gd name="T13" fmla="*/ 0 h 17"/>
                  <a:gd name="T14" fmla="*/ 0 w 156"/>
                  <a:gd name="T15" fmla="*/ 0 h 17"/>
                  <a:gd name="T16" fmla="*/ 2 w 156"/>
                  <a:gd name="T17" fmla="*/ 16 h 17"/>
                  <a:gd name="T18" fmla="*/ 5 w 156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6" h="17">
                    <a:moveTo>
                      <a:pt x="5" y="0"/>
                    </a:moveTo>
                    <a:lnTo>
                      <a:pt x="3" y="16"/>
                    </a:lnTo>
                    <a:lnTo>
                      <a:pt x="155" y="16"/>
                    </a:lnTo>
                    <a:lnTo>
                      <a:pt x="155" y="0"/>
                    </a:lnTo>
                    <a:lnTo>
                      <a:pt x="3" y="0"/>
                    </a:lnTo>
                    <a:lnTo>
                      <a:pt x="2" y="16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2" y="16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46" name="Freeform 182"/>
              <p:cNvSpPr>
                <a:spLocks/>
              </p:cNvSpPr>
              <p:nvPr/>
            </p:nvSpPr>
            <p:spPr bwMode="ltGray">
              <a:xfrm>
                <a:off x="1692" y="2476"/>
                <a:ext cx="67" cy="39"/>
              </a:xfrm>
              <a:custGeom>
                <a:avLst/>
                <a:gdLst>
                  <a:gd name="T0" fmla="*/ 2 w 67"/>
                  <a:gd name="T1" fmla="*/ 0 h 39"/>
                  <a:gd name="T2" fmla="*/ 0 w 67"/>
                  <a:gd name="T3" fmla="*/ 4 h 39"/>
                  <a:gd name="T4" fmla="*/ 58 w 67"/>
                  <a:gd name="T5" fmla="*/ 38 h 39"/>
                  <a:gd name="T6" fmla="*/ 66 w 67"/>
                  <a:gd name="T7" fmla="*/ 31 h 39"/>
                  <a:gd name="T8" fmla="*/ 2 w 67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39">
                    <a:moveTo>
                      <a:pt x="2" y="0"/>
                    </a:moveTo>
                    <a:lnTo>
                      <a:pt x="0" y="4"/>
                    </a:lnTo>
                    <a:lnTo>
                      <a:pt x="58" y="38"/>
                    </a:lnTo>
                    <a:lnTo>
                      <a:pt x="66" y="31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AAAAA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47" name="Freeform 183"/>
              <p:cNvSpPr>
                <a:spLocks/>
              </p:cNvSpPr>
              <p:nvPr/>
            </p:nvSpPr>
            <p:spPr bwMode="ltGray">
              <a:xfrm>
                <a:off x="1690" y="2476"/>
                <a:ext cx="22" cy="17"/>
              </a:xfrm>
              <a:custGeom>
                <a:avLst/>
                <a:gdLst>
                  <a:gd name="T0" fmla="*/ 8 w 22"/>
                  <a:gd name="T1" fmla="*/ 12 h 17"/>
                  <a:gd name="T2" fmla="*/ 8 w 22"/>
                  <a:gd name="T3" fmla="*/ 16 h 17"/>
                  <a:gd name="T4" fmla="*/ 21 w 22"/>
                  <a:gd name="T5" fmla="*/ 3 h 17"/>
                  <a:gd name="T6" fmla="*/ 8 w 22"/>
                  <a:gd name="T7" fmla="*/ 0 h 17"/>
                  <a:gd name="T8" fmla="*/ 0 w 22"/>
                  <a:gd name="T9" fmla="*/ 12 h 17"/>
                  <a:gd name="T10" fmla="*/ 0 w 22"/>
                  <a:gd name="T11" fmla="*/ 16 h 17"/>
                  <a:gd name="T12" fmla="*/ 0 w 22"/>
                  <a:gd name="T13" fmla="*/ 16 h 17"/>
                  <a:gd name="T14" fmla="*/ 0 w 22"/>
                  <a:gd name="T15" fmla="*/ 16 h 17"/>
                  <a:gd name="T16" fmla="*/ 0 w 22"/>
                  <a:gd name="T17" fmla="*/ 16 h 17"/>
                  <a:gd name="T18" fmla="*/ 8 w 22"/>
                  <a:gd name="T19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8" y="12"/>
                    </a:moveTo>
                    <a:lnTo>
                      <a:pt x="8" y="16"/>
                    </a:lnTo>
                    <a:lnTo>
                      <a:pt x="21" y="3"/>
                    </a:lnTo>
                    <a:lnTo>
                      <a:pt x="8" y="0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8" y="12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48" name="Freeform 184"/>
              <p:cNvSpPr>
                <a:spLocks/>
              </p:cNvSpPr>
              <p:nvPr/>
            </p:nvSpPr>
            <p:spPr bwMode="ltGray">
              <a:xfrm>
                <a:off x="1690" y="2479"/>
                <a:ext cx="62" cy="37"/>
              </a:xfrm>
              <a:custGeom>
                <a:avLst/>
                <a:gdLst>
                  <a:gd name="T0" fmla="*/ 58 w 62"/>
                  <a:gd name="T1" fmla="*/ 34 h 37"/>
                  <a:gd name="T2" fmla="*/ 61 w 62"/>
                  <a:gd name="T3" fmla="*/ 34 h 37"/>
                  <a:gd name="T4" fmla="*/ 2 w 62"/>
                  <a:gd name="T5" fmla="*/ 0 h 37"/>
                  <a:gd name="T6" fmla="*/ 0 w 62"/>
                  <a:gd name="T7" fmla="*/ 0 h 37"/>
                  <a:gd name="T8" fmla="*/ 58 w 62"/>
                  <a:gd name="T9" fmla="*/ 36 h 37"/>
                  <a:gd name="T10" fmla="*/ 61 w 62"/>
                  <a:gd name="T11" fmla="*/ 35 h 37"/>
                  <a:gd name="T12" fmla="*/ 58 w 62"/>
                  <a:gd name="T13" fmla="*/ 36 h 37"/>
                  <a:gd name="T14" fmla="*/ 61 w 62"/>
                  <a:gd name="T15" fmla="*/ 36 h 37"/>
                  <a:gd name="T16" fmla="*/ 61 w 62"/>
                  <a:gd name="T17" fmla="*/ 35 h 37"/>
                  <a:gd name="T18" fmla="*/ 58 w 62"/>
                  <a:gd name="T19" fmla="*/ 3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37">
                    <a:moveTo>
                      <a:pt x="58" y="34"/>
                    </a:moveTo>
                    <a:lnTo>
                      <a:pt x="61" y="3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58" y="36"/>
                    </a:lnTo>
                    <a:lnTo>
                      <a:pt x="61" y="35"/>
                    </a:lnTo>
                    <a:lnTo>
                      <a:pt x="58" y="36"/>
                    </a:lnTo>
                    <a:lnTo>
                      <a:pt x="61" y="36"/>
                    </a:lnTo>
                    <a:lnTo>
                      <a:pt x="61" y="35"/>
                    </a:lnTo>
                    <a:lnTo>
                      <a:pt x="58" y="34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49" name="Freeform 185"/>
              <p:cNvSpPr>
                <a:spLocks/>
              </p:cNvSpPr>
              <p:nvPr/>
            </p:nvSpPr>
            <p:spPr bwMode="ltGray">
              <a:xfrm>
                <a:off x="1749" y="2507"/>
                <a:ext cx="21" cy="17"/>
              </a:xfrm>
              <a:custGeom>
                <a:avLst/>
                <a:gdLst>
                  <a:gd name="T0" fmla="*/ 15 w 21"/>
                  <a:gd name="T1" fmla="*/ 2 h 17"/>
                  <a:gd name="T2" fmla="*/ 12 w 21"/>
                  <a:gd name="T3" fmla="*/ 0 h 17"/>
                  <a:gd name="T4" fmla="*/ 0 w 21"/>
                  <a:gd name="T5" fmla="*/ 14 h 17"/>
                  <a:gd name="T6" fmla="*/ 5 w 21"/>
                  <a:gd name="T7" fmla="*/ 16 h 17"/>
                  <a:gd name="T8" fmla="*/ 20 w 21"/>
                  <a:gd name="T9" fmla="*/ 2 h 17"/>
                  <a:gd name="T10" fmla="*/ 17 w 21"/>
                  <a:gd name="T11" fmla="*/ 0 h 17"/>
                  <a:gd name="T12" fmla="*/ 20 w 21"/>
                  <a:gd name="T13" fmla="*/ 2 h 17"/>
                  <a:gd name="T14" fmla="*/ 20 w 21"/>
                  <a:gd name="T15" fmla="*/ 0 h 17"/>
                  <a:gd name="T16" fmla="*/ 17 w 21"/>
                  <a:gd name="T17" fmla="*/ 0 h 17"/>
                  <a:gd name="T18" fmla="*/ 15 w 21"/>
                  <a:gd name="T1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15" y="2"/>
                    </a:moveTo>
                    <a:lnTo>
                      <a:pt x="12" y="0"/>
                    </a:lnTo>
                    <a:lnTo>
                      <a:pt x="0" y="14"/>
                    </a:lnTo>
                    <a:lnTo>
                      <a:pt x="5" y="16"/>
                    </a:lnTo>
                    <a:lnTo>
                      <a:pt x="20" y="2"/>
                    </a:lnTo>
                    <a:lnTo>
                      <a:pt x="17" y="0"/>
                    </a:lnTo>
                    <a:lnTo>
                      <a:pt x="20" y="2"/>
                    </a:lnTo>
                    <a:lnTo>
                      <a:pt x="20" y="0"/>
                    </a:lnTo>
                    <a:lnTo>
                      <a:pt x="17" y="0"/>
                    </a:lnTo>
                    <a:lnTo>
                      <a:pt x="15" y="2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50" name="Freeform 186"/>
              <p:cNvSpPr>
                <a:spLocks/>
              </p:cNvSpPr>
              <p:nvPr/>
            </p:nvSpPr>
            <p:spPr bwMode="ltGray">
              <a:xfrm>
                <a:off x="1692" y="2473"/>
                <a:ext cx="67" cy="36"/>
              </a:xfrm>
              <a:custGeom>
                <a:avLst/>
                <a:gdLst>
                  <a:gd name="T0" fmla="*/ 3 w 67"/>
                  <a:gd name="T1" fmla="*/ 3 h 36"/>
                  <a:gd name="T2" fmla="*/ 1 w 67"/>
                  <a:gd name="T3" fmla="*/ 3 h 36"/>
                  <a:gd name="T4" fmla="*/ 64 w 67"/>
                  <a:gd name="T5" fmla="*/ 35 h 36"/>
                  <a:gd name="T6" fmla="*/ 66 w 67"/>
                  <a:gd name="T7" fmla="*/ 34 h 36"/>
                  <a:gd name="T8" fmla="*/ 2 w 67"/>
                  <a:gd name="T9" fmla="*/ 2 h 36"/>
                  <a:gd name="T10" fmla="*/ 0 w 67"/>
                  <a:gd name="T11" fmla="*/ 2 h 36"/>
                  <a:gd name="T12" fmla="*/ 2 w 67"/>
                  <a:gd name="T13" fmla="*/ 2 h 36"/>
                  <a:gd name="T14" fmla="*/ 0 w 67"/>
                  <a:gd name="T15" fmla="*/ 0 h 36"/>
                  <a:gd name="T16" fmla="*/ 0 w 67"/>
                  <a:gd name="T17" fmla="*/ 2 h 36"/>
                  <a:gd name="T18" fmla="*/ 3 w 67"/>
                  <a:gd name="T19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" h="36">
                    <a:moveTo>
                      <a:pt x="3" y="3"/>
                    </a:moveTo>
                    <a:lnTo>
                      <a:pt x="1" y="3"/>
                    </a:lnTo>
                    <a:lnTo>
                      <a:pt x="64" y="35"/>
                    </a:lnTo>
                    <a:lnTo>
                      <a:pt x="66" y="34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3" y="3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51" name="Freeform 187"/>
              <p:cNvSpPr>
                <a:spLocks/>
              </p:cNvSpPr>
              <p:nvPr/>
            </p:nvSpPr>
            <p:spPr bwMode="ltGray">
              <a:xfrm>
                <a:off x="1675" y="2466"/>
                <a:ext cx="331" cy="17"/>
              </a:xfrm>
              <a:custGeom>
                <a:avLst/>
                <a:gdLst>
                  <a:gd name="T0" fmla="*/ 0 w 331"/>
                  <a:gd name="T1" fmla="*/ 0 h 17"/>
                  <a:gd name="T2" fmla="*/ 321 w 331"/>
                  <a:gd name="T3" fmla="*/ 0 h 17"/>
                  <a:gd name="T4" fmla="*/ 327 w 331"/>
                  <a:gd name="T5" fmla="*/ 13 h 17"/>
                  <a:gd name="T6" fmla="*/ 330 w 331"/>
                  <a:gd name="T7" fmla="*/ 16 h 17"/>
                  <a:gd name="T8" fmla="*/ 19 w 331"/>
                  <a:gd name="T9" fmla="*/ 16 h 17"/>
                  <a:gd name="T10" fmla="*/ 0 w 331"/>
                  <a:gd name="T1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1" h="17">
                    <a:moveTo>
                      <a:pt x="0" y="0"/>
                    </a:moveTo>
                    <a:lnTo>
                      <a:pt x="321" y="0"/>
                    </a:lnTo>
                    <a:lnTo>
                      <a:pt x="327" y="13"/>
                    </a:lnTo>
                    <a:lnTo>
                      <a:pt x="330" y="16"/>
                    </a:lnTo>
                    <a:lnTo>
                      <a:pt x="19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5E5E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52" name="Freeform 188"/>
              <p:cNvSpPr>
                <a:spLocks/>
              </p:cNvSpPr>
              <p:nvPr/>
            </p:nvSpPr>
            <p:spPr bwMode="ltGray">
              <a:xfrm>
                <a:off x="1675" y="2465"/>
                <a:ext cx="324" cy="17"/>
              </a:xfrm>
              <a:custGeom>
                <a:avLst/>
                <a:gdLst>
                  <a:gd name="T0" fmla="*/ 323 w 324"/>
                  <a:gd name="T1" fmla="*/ 0 h 17"/>
                  <a:gd name="T2" fmla="*/ 320 w 324"/>
                  <a:gd name="T3" fmla="*/ 0 h 17"/>
                  <a:gd name="T4" fmla="*/ 0 w 324"/>
                  <a:gd name="T5" fmla="*/ 0 h 17"/>
                  <a:gd name="T6" fmla="*/ 0 w 324"/>
                  <a:gd name="T7" fmla="*/ 16 h 17"/>
                  <a:gd name="T8" fmla="*/ 320 w 324"/>
                  <a:gd name="T9" fmla="*/ 16 h 17"/>
                  <a:gd name="T10" fmla="*/ 319 w 324"/>
                  <a:gd name="T11" fmla="*/ 8 h 17"/>
                  <a:gd name="T12" fmla="*/ 323 w 324"/>
                  <a:gd name="T13" fmla="*/ 8 h 17"/>
                  <a:gd name="T14" fmla="*/ 321 w 324"/>
                  <a:gd name="T15" fmla="*/ 0 h 17"/>
                  <a:gd name="T16" fmla="*/ 320 w 324"/>
                  <a:gd name="T17" fmla="*/ 0 h 17"/>
                  <a:gd name="T18" fmla="*/ 323 w 324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4" h="17">
                    <a:moveTo>
                      <a:pt x="323" y="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320" y="16"/>
                    </a:lnTo>
                    <a:lnTo>
                      <a:pt x="319" y="8"/>
                    </a:lnTo>
                    <a:lnTo>
                      <a:pt x="323" y="8"/>
                    </a:lnTo>
                    <a:lnTo>
                      <a:pt x="321" y="0"/>
                    </a:lnTo>
                    <a:lnTo>
                      <a:pt x="320" y="0"/>
                    </a:lnTo>
                    <a:lnTo>
                      <a:pt x="323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53" name="Freeform 189"/>
              <p:cNvSpPr>
                <a:spLocks/>
              </p:cNvSpPr>
              <p:nvPr/>
            </p:nvSpPr>
            <p:spPr bwMode="ltGray">
              <a:xfrm>
                <a:off x="1994" y="2465"/>
                <a:ext cx="22" cy="17"/>
              </a:xfrm>
              <a:custGeom>
                <a:avLst/>
                <a:gdLst>
                  <a:gd name="T0" fmla="*/ 21 w 22"/>
                  <a:gd name="T1" fmla="*/ 14 h 17"/>
                  <a:gd name="T2" fmla="*/ 21 w 22"/>
                  <a:gd name="T3" fmla="*/ 14 h 17"/>
                  <a:gd name="T4" fmla="*/ 9 w 22"/>
                  <a:gd name="T5" fmla="*/ 0 h 17"/>
                  <a:gd name="T6" fmla="*/ 0 w 22"/>
                  <a:gd name="T7" fmla="*/ 1 h 17"/>
                  <a:gd name="T8" fmla="*/ 18 w 22"/>
                  <a:gd name="T9" fmla="*/ 16 h 17"/>
                  <a:gd name="T10" fmla="*/ 18 w 22"/>
                  <a:gd name="T11" fmla="*/ 16 h 17"/>
                  <a:gd name="T12" fmla="*/ 21 w 22"/>
                  <a:gd name="T13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7">
                    <a:moveTo>
                      <a:pt x="21" y="14"/>
                    </a:moveTo>
                    <a:lnTo>
                      <a:pt x="21" y="14"/>
                    </a:lnTo>
                    <a:lnTo>
                      <a:pt x="9" y="0"/>
                    </a:lnTo>
                    <a:lnTo>
                      <a:pt x="0" y="1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21" y="14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54" name="Freeform 190"/>
              <p:cNvSpPr>
                <a:spLocks/>
              </p:cNvSpPr>
              <p:nvPr/>
            </p:nvSpPr>
            <p:spPr bwMode="ltGray">
              <a:xfrm>
                <a:off x="2003" y="2473"/>
                <a:ext cx="20" cy="17"/>
              </a:xfrm>
              <a:custGeom>
                <a:avLst/>
                <a:gdLst>
                  <a:gd name="T0" fmla="*/ 12 w 20"/>
                  <a:gd name="T1" fmla="*/ 16 h 17"/>
                  <a:gd name="T2" fmla="*/ 19 w 20"/>
                  <a:gd name="T3" fmla="*/ 9 h 17"/>
                  <a:gd name="T4" fmla="*/ 6 w 20"/>
                  <a:gd name="T5" fmla="*/ 0 h 17"/>
                  <a:gd name="T6" fmla="*/ 0 w 20"/>
                  <a:gd name="T7" fmla="*/ 3 h 17"/>
                  <a:gd name="T8" fmla="*/ 12 w 20"/>
                  <a:gd name="T9" fmla="*/ 12 h 17"/>
                  <a:gd name="T10" fmla="*/ 12 w 20"/>
                  <a:gd name="T11" fmla="*/ 9 h 17"/>
                  <a:gd name="T12" fmla="*/ 12 w 20"/>
                  <a:gd name="T13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7">
                    <a:moveTo>
                      <a:pt x="12" y="16"/>
                    </a:moveTo>
                    <a:lnTo>
                      <a:pt x="19" y="9"/>
                    </a:lnTo>
                    <a:lnTo>
                      <a:pt x="6" y="0"/>
                    </a:lnTo>
                    <a:lnTo>
                      <a:pt x="0" y="3"/>
                    </a:lnTo>
                    <a:lnTo>
                      <a:pt x="12" y="12"/>
                    </a:lnTo>
                    <a:lnTo>
                      <a:pt x="12" y="9"/>
                    </a:lnTo>
                    <a:lnTo>
                      <a:pt x="12" y="1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55" name="Freeform 191"/>
              <p:cNvSpPr>
                <a:spLocks/>
              </p:cNvSpPr>
              <p:nvPr/>
            </p:nvSpPr>
            <p:spPr bwMode="ltGray">
              <a:xfrm>
                <a:off x="1694" y="2476"/>
                <a:ext cx="312" cy="17"/>
              </a:xfrm>
              <a:custGeom>
                <a:avLst/>
                <a:gdLst>
                  <a:gd name="T0" fmla="*/ 0 w 312"/>
                  <a:gd name="T1" fmla="*/ 8 h 17"/>
                  <a:gd name="T2" fmla="*/ 0 w 312"/>
                  <a:gd name="T3" fmla="*/ 16 h 17"/>
                  <a:gd name="T4" fmla="*/ 311 w 312"/>
                  <a:gd name="T5" fmla="*/ 16 h 17"/>
                  <a:gd name="T6" fmla="*/ 311 w 312"/>
                  <a:gd name="T7" fmla="*/ 0 h 17"/>
                  <a:gd name="T8" fmla="*/ 0 w 312"/>
                  <a:gd name="T9" fmla="*/ 0 h 17"/>
                  <a:gd name="T10" fmla="*/ 1 w 312"/>
                  <a:gd name="T11" fmla="*/ 0 h 17"/>
                  <a:gd name="T12" fmla="*/ 0 w 312"/>
                  <a:gd name="T13" fmla="*/ 8 h 17"/>
                  <a:gd name="T14" fmla="*/ 0 w 312"/>
                  <a:gd name="T15" fmla="*/ 16 h 17"/>
                  <a:gd name="T16" fmla="*/ 0 w 312"/>
                  <a:gd name="T17" fmla="*/ 16 h 17"/>
                  <a:gd name="T18" fmla="*/ 0 w 312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2" h="17">
                    <a:moveTo>
                      <a:pt x="0" y="8"/>
                    </a:moveTo>
                    <a:lnTo>
                      <a:pt x="0" y="16"/>
                    </a:lnTo>
                    <a:lnTo>
                      <a:pt x="311" y="16"/>
                    </a:lnTo>
                    <a:lnTo>
                      <a:pt x="311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56" name="Freeform 192"/>
              <p:cNvSpPr>
                <a:spLocks/>
              </p:cNvSpPr>
              <p:nvPr/>
            </p:nvSpPr>
            <p:spPr bwMode="ltGray">
              <a:xfrm>
                <a:off x="1669" y="2465"/>
                <a:ext cx="27" cy="17"/>
              </a:xfrm>
              <a:custGeom>
                <a:avLst/>
                <a:gdLst>
                  <a:gd name="T0" fmla="*/ 5 w 27"/>
                  <a:gd name="T1" fmla="*/ 0 h 17"/>
                  <a:gd name="T2" fmla="*/ 5 w 27"/>
                  <a:gd name="T3" fmla="*/ 2 h 17"/>
                  <a:gd name="T4" fmla="*/ 24 w 27"/>
                  <a:gd name="T5" fmla="*/ 16 h 17"/>
                  <a:gd name="T6" fmla="*/ 26 w 27"/>
                  <a:gd name="T7" fmla="*/ 14 h 17"/>
                  <a:gd name="T8" fmla="*/ 6 w 27"/>
                  <a:gd name="T9" fmla="*/ 0 h 17"/>
                  <a:gd name="T10" fmla="*/ 5 w 27"/>
                  <a:gd name="T11" fmla="*/ 2 h 17"/>
                  <a:gd name="T12" fmla="*/ 5 w 27"/>
                  <a:gd name="T13" fmla="*/ 0 h 17"/>
                  <a:gd name="T14" fmla="*/ 0 w 27"/>
                  <a:gd name="T15" fmla="*/ 0 h 17"/>
                  <a:gd name="T16" fmla="*/ 5 w 27"/>
                  <a:gd name="T17" fmla="*/ 2 h 17"/>
                  <a:gd name="T18" fmla="*/ 5 w 27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" h="17">
                    <a:moveTo>
                      <a:pt x="5" y="0"/>
                    </a:moveTo>
                    <a:lnTo>
                      <a:pt x="5" y="2"/>
                    </a:lnTo>
                    <a:lnTo>
                      <a:pt x="24" y="16"/>
                    </a:lnTo>
                    <a:lnTo>
                      <a:pt x="26" y="14"/>
                    </a:lnTo>
                    <a:lnTo>
                      <a:pt x="6" y="0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5" y="2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57" name="Freeform 193"/>
              <p:cNvSpPr>
                <a:spLocks/>
              </p:cNvSpPr>
              <p:nvPr/>
            </p:nvSpPr>
            <p:spPr bwMode="ltGray">
              <a:xfrm>
                <a:off x="2036" y="2476"/>
                <a:ext cx="168" cy="17"/>
              </a:xfrm>
              <a:custGeom>
                <a:avLst/>
                <a:gdLst>
                  <a:gd name="T0" fmla="*/ 2 w 168"/>
                  <a:gd name="T1" fmla="*/ 16 h 17"/>
                  <a:gd name="T2" fmla="*/ 167 w 168"/>
                  <a:gd name="T3" fmla="*/ 16 h 17"/>
                  <a:gd name="T4" fmla="*/ 161 w 168"/>
                  <a:gd name="T5" fmla="*/ 0 h 17"/>
                  <a:gd name="T6" fmla="*/ 0 w 168"/>
                  <a:gd name="T7" fmla="*/ 0 h 17"/>
                  <a:gd name="T8" fmla="*/ 2 w 168"/>
                  <a:gd name="T9" fmla="*/ 16 h 17"/>
                  <a:gd name="T10" fmla="*/ 2 w 168"/>
                  <a:gd name="T11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8" h="17">
                    <a:moveTo>
                      <a:pt x="2" y="16"/>
                    </a:moveTo>
                    <a:lnTo>
                      <a:pt x="167" y="16"/>
                    </a:lnTo>
                    <a:lnTo>
                      <a:pt x="161" y="0"/>
                    </a:lnTo>
                    <a:lnTo>
                      <a:pt x="0" y="0"/>
                    </a:lnTo>
                    <a:lnTo>
                      <a:pt x="2" y="16"/>
                    </a:lnTo>
                    <a:lnTo>
                      <a:pt x="2" y="16"/>
                    </a:lnTo>
                  </a:path>
                </a:pathLst>
              </a:custGeom>
              <a:solidFill>
                <a:srgbClr val="C1C1C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58" name="Freeform 194"/>
              <p:cNvSpPr>
                <a:spLocks/>
              </p:cNvSpPr>
              <p:nvPr/>
            </p:nvSpPr>
            <p:spPr bwMode="ltGray">
              <a:xfrm>
                <a:off x="2038" y="2479"/>
                <a:ext cx="171" cy="17"/>
              </a:xfrm>
              <a:custGeom>
                <a:avLst/>
                <a:gdLst>
                  <a:gd name="T0" fmla="*/ 164 w 171"/>
                  <a:gd name="T1" fmla="*/ 16 h 17"/>
                  <a:gd name="T2" fmla="*/ 164 w 171"/>
                  <a:gd name="T3" fmla="*/ 0 h 17"/>
                  <a:gd name="T4" fmla="*/ 0 w 171"/>
                  <a:gd name="T5" fmla="*/ 0 h 17"/>
                  <a:gd name="T6" fmla="*/ 0 w 171"/>
                  <a:gd name="T7" fmla="*/ 16 h 17"/>
                  <a:gd name="T8" fmla="*/ 164 w 171"/>
                  <a:gd name="T9" fmla="*/ 16 h 17"/>
                  <a:gd name="T10" fmla="*/ 166 w 171"/>
                  <a:gd name="T11" fmla="*/ 0 h 17"/>
                  <a:gd name="T12" fmla="*/ 164 w 171"/>
                  <a:gd name="T13" fmla="*/ 16 h 17"/>
                  <a:gd name="T14" fmla="*/ 170 w 171"/>
                  <a:gd name="T15" fmla="*/ 16 h 17"/>
                  <a:gd name="T16" fmla="*/ 166 w 171"/>
                  <a:gd name="T17" fmla="*/ 0 h 17"/>
                  <a:gd name="T18" fmla="*/ 164 w 171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7">
                    <a:moveTo>
                      <a:pt x="164" y="16"/>
                    </a:moveTo>
                    <a:lnTo>
                      <a:pt x="164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64" y="16"/>
                    </a:lnTo>
                    <a:lnTo>
                      <a:pt x="166" y="0"/>
                    </a:lnTo>
                    <a:lnTo>
                      <a:pt x="164" y="16"/>
                    </a:lnTo>
                    <a:lnTo>
                      <a:pt x="170" y="16"/>
                    </a:lnTo>
                    <a:lnTo>
                      <a:pt x="166" y="0"/>
                    </a:lnTo>
                    <a:lnTo>
                      <a:pt x="164" y="1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59" name="Freeform 195"/>
              <p:cNvSpPr>
                <a:spLocks/>
              </p:cNvSpPr>
              <p:nvPr/>
            </p:nvSpPr>
            <p:spPr bwMode="ltGray">
              <a:xfrm>
                <a:off x="2196" y="2476"/>
                <a:ext cx="22" cy="17"/>
              </a:xfrm>
              <a:custGeom>
                <a:avLst/>
                <a:gdLst>
                  <a:gd name="T0" fmla="*/ 3 w 22"/>
                  <a:gd name="T1" fmla="*/ 5 h 17"/>
                  <a:gd name="T2" fmla="*/ 0 w 22"/>
                  <a:gd name="T3" fmla="*/ 2 h 17"/>
                  <a:gd name="T4" fmla="*/ 17 w 22"/>
                  <a:gd name="T5" fmla="*/ 16 h 17"/>
                  <a:gd name="T6" fmla="*/ 21 w 22"/>
                  <a:gd name="T7" fmla="*/ 10 h 17"/>
                  <a:gd name="T8" fmla="*/ 3 w 22"/>
                  <a:gd name="T9" fmla="*/ 0 h 17"/>
                  <a:gd name="T10" fmla="*/ 3 w 22"/>
                  <a:gd name="T11" fmla="*/ 0 h 17"/>
                  <a:gd name="T12" fmla="*/ 3 w 22"/>
                  <a:gd name="T13" fmla="*/ 0 h 17"/>
                  <a:gd name="T14" fmla="*/ 3 w 22"/>
                  <a:gd name="T15" fmla="*/ 0 h 17"/>
                  <a:gd name="T16" fmla="*/ 3 w 22"/>
                  <a:gd name="T17" fmla="*/ 0 h 17"/>
                  <a:gd name="T18" fmla="*/ 3 w 22"/>
                  <a:gd name="T1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3" y="5"/>
                    </a:moveTo>
                    <a:lnTo>
                      <a:pt x="0" y="2"/>
                    </a:lnTo>
                    <a:lnTo>
                      <a:pt x="17" y="16"/>
                    </a:lnTo>
                    <a:lnTo>
                      <a:pt x="21" y="1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5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60" name="Freeform 196"/>
              <p:cNvSpPr>
                <a:spLocks/>
              </p:cNvSpPr>
              <p:nvPr/>
            </p:nvSpPr>
            <p:spPr bwMode="ltGray">
              <a:xfrm>
                <a:off x="2033" y="2476"/>
                <a:ext cx="165" cy="17"/>
              </a:xfrm>
              <a:custGeom>
                <a:avLst/>
                <a:gdLst>
                  <a:gd name="T0" fmla="*/ 3 w 165"/>
                  <a:gd name="T1" fmla="*/ 0 h 17"/>
                  <a:gd name="T2" fmla="*/ 2 w 165"/>
                  <a:gd name="T3" fmla="*/ 16 h 17"/>
                  <a:gd name="T4" fmla="*/ 164 w 165"/>
                  <a:gd name="T5" fmla="*/ 16 h 17"/>
                  <a:gd name="T6" fmla="*/ 164 w 165"/>
                  <a:gd name="T7" fmla="*/ 0 h 17"/>
                  <a:gd name="T8" fmla="*/ 2 w 165"/>
                  <a:gd name="T9" fmla="*/ 0 h 17"/>
                  <a:gd name="T10" fmla="*/ 0 w 165"/>
                  <a:gd name="T11" fmla="*/ 8 h 17"/>
                  <a:gd name="T12" fmla="*/ 2 w 165"/>
                  <a:gd name="T13" fmla="*/ 0 h 17"/>
                  <a:gd name="T14" fmla="*/ 0 w 165"/>
                  <a:gd name="T15" fmla="*/ 0 h 17"/>
                  <a:gd name="T16" fmla="*/ 0 w 165"/>
                  <a:gd name="T17" fmla="*/ 0 h 17"/>
                  <a:gd name="T18" fmla="*/ 3 w 165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" h="17">
                    <a:moveTo>
                      <a:pt x="3" y="0"/>
                    </a:moveTo>
                    <a:lnTo>
                      <a:pt x="2" y="16"/>
                    </a:lnTo>
                    <a:lnTo>
                      <a:pt x="164" y="16"/>
                    </a:lnTo>
                    <a:lnTo>
                      <a:pt x="164" y="0"/>
                    </a:lnTo>
                    <a:lnTo>
                      <a:pt x="2" y="0"/>
                    </a:lnTo>
                    <a:lnTo>
                      <a:pt x="0" y="8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61" name="Freeform 197"/>
              <p:cNvSpPr>
                <a:spLocks/>
              </p:cNvSpPr>
              <p:nvPr/>
            </p:nvSpPr>
            <p:spPr bwMode="ltGray">
              <a:xfrm>
                <a:off x="2033" y="2476"/>
                <a:ext cx="21" cy="17"/>
              </a:xfrm>
              <a:custGeom>
                <a:avLst/>
                <a:gdLst>
                  <a:gd name="T0" fmla="*/ 16 w 21"/>
                  <a:gd name="T1" fmla="*/ 10 h 17"/>
                  <a:gd name="T2" fmla="*/ 20 w 21"/>
                  <a:gd name="T3" fmla="*/ 13 h 17"/>
                  <a:gd name="T4" fmla="*/ 12 w 21"/>
                  <a:gd name="T5" fmla="*/ 0 h 17"/>
                  <a:gd name="T6" fmla="*/ 0 w 21"/>
                  <a:gd name="T7" fmla="*/ 2 h 17"/>
                  <a:gd name="T8" fmla="*/ 12 w 21"/>
                  <a:gd name="T9" fmla="*/ 13 h 17"/>
                  <a:gd name="T10" fmla="*/ 16 w 21"/>
                  <a:gd name="T11" fmla="*/ 16 h 17"/>
                  <a:gd name="T12" fmla="*/ 12 w 21"/>
                  <a:gd name="T13" fmla="*/ 13 h 17"/>
                  <a:gd name="T14" fmla="*/ 12 w 21"/>
                  <a:gd name="T15" fmla="*/ 16 h 17"/>
                  <a:gd name="T16" fmla="*/ 16 w 21"/>
                  <a:gd name="T17" fmla="*/ 16 h 17"/>
                  <a:gd name="T18" fmla="*/ 16 w 21"/>
                  <a:gd name="T19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16" y="10"/>
                    </a:moveTo>
                    <a:lnTo>
                      <a:pt x="20" y="13"/>
                    </a:lnTo>
                    <a:lnTo>
                      <a:pt x="12" y="0"/>
                    </a:lnTo>
                    <a:lnTo>
                      <a:pt x="0" y="2"/>
                    </a:lnTo>
                    <a:lnTo>
                      <a:pt x="12" y="13"/>
                    </a:lnTo>
                    <a:lnTo>
                      <a:pt x="16" y="16"/>
                    </a:lnTo>
                    <a:lnTo>
                      <a:pt x="12" y="13"/>
                    </a:lnTo>
                    <a:lnTo>
                      <a:pt x="12" y="16"/>
                    </a:lnTo>
                    <a:lnTo>
                      <a:pt x="16" y="16"/>
                    </a:lnTo>
                    <a:lnTo>
                      <a:pt x="16" y="1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62" name="Freeform 198"/>
              <p:cNvSpPr>
                <a:spLocks/>
              </p:cNvSpPr>
              <p:nvPr/>
            </p:nvSpPr>
            <p:spPr bwMode="ltGray">
              <a:xfrm>
                <a:off x="2036" y="2479"/>
                <a:ext cx="22" cy="17"/>
              </a:xfrm>
              <a:custGeom>
                <a:avLst/>
                <a:gdLst>
                  <a:gd name="T0" fmla="*/ 21 w 22"/>
                  <a:gd name="T1" fmla="*/ 0 h 17"/>
                  <a:gd name="T2" fmla="*/ 21 w 22"/>
                  <a:gd name="T3" fmla="*/ 8 h 17"/>
                  <a:gd name="T4" fmla="*/ 21 w 22"/>
                  <a:gd name="T5" fmla="*/ 8 h 17"/>
                  <a:gd name="T6" fmla="*/ 21 w 22"/>
                  <a:gd name="T7" fmla="*/ 8 h 17"/>
                  <a:gd name="T8" fmla="*/ 21 w 22"/>
                  <a:gd name="T9" fmla="*/ 8 h 17"/>
                  <a:gd name="T10" fmla="*/ 21 w 22"/>
                  <a:gd name="T11" fmla="*/ 16 h 17"/>
                  <a:gd name="T12" fmla="*/ 0 w 22"/>
                  <a:gd name="T13" fmla="*/ 8 h 17"/>
                  <a:gd name="T14" fmla="*/ 0 w 22"/>
                  <a:gd name="T15" fmla="*/ 16 h 17"/>
                  <a:gd name="T16" fmla="*/ 21 w 22"/>
                  <a:gd name="T17" fmla="*/ 16 h 17"/>
                  <a:gd name="T18" fmla="*/ 21 w 22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21" y="0"/>
                    </a:moveTo>
                    <a:lnTo>
                      <a:pt x="21" y="8"/>
                    </a:lnTo>
                    <a:lnTo>
                      <a:pt x="21" y="8"/>
                    </a:lnTo>
                    <a:lnTo>
                      <a:pt x="21" y="8"/>
                    </a:lnTo>
                    <a:lnTo>
                      <a:pt x="21" y="8"/>
                    </a:lnTo>
                    <a:lnTo>
                      <a:pt x="21" y="16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21" y="16"/>
                    </a:lnTo>
                    <a:lnTo>
                      <a:pt x="21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63" name="Freeform 199"/>
              <p:cNvSpPr>
                <a:spLocks/>
              </p:cNvSpPr>
              <p:nvPr/>
            </p:nvSpPr>
            <p:spPr bwMode="ltGray">
              <a:xfrm>
                <a:off x="1993" y="2466"/>
                <a:ext cx="202" cy="17"/>
              </a:xfrm>
              <a:custGeom>
                <a:avLst/>
                <a:gdLst>
                  <a:gd name="T0" fmla="*/ 201 w 202"/>
                  <a:gd name="T1" fmla="*/ 16 h 17"/>
                  <a:gd name="T2" fmla="*/ 167 w 202"/>
                  <a:gd name="T3" fmla="*/ 0 h 17"/>
                  <a:gd name="T4" fmla="*/ 0 w 202"/>
                  <a:gd name="T5" fmla="*/ 0 h 17"/>
                  <a:gd name="T6" fmla="*/ 6 w 202"/>
                  <a:gd name="T7" fmla="*/ 16 h 17"/>
                  <a:gd name="T8" fmla="*/ 201 w 202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2" h="17">
                    <a:moveTo>
                      <a:pt x="201" y="16"/>
                    </a:moveTo>
                    <a:lnTo>
                      <a:pt x="167" y="0"/>
                    </a:lnTo>
                    <a:lnTo>
                      <a:pt x="0" y="0"/>
                    </a:lnTo>
                    <a:lnTo>
                      <a:pt x="6" y="16"/>
                    </a:lnTo>
                    <a:lnTo>
                      <a:pt x="201" y="16"/>
                    </a:lnTo>
                  </a:path>
                </a:pathLst>
              </a:custGeom>
              <a:solidFill>
                <a:srgbClr val="E5E5E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64" name="Freeform 200"/>
              <p:cNvSpPr>
                <a:spLocks/>
              </p:cNvSpPr>
              <p:nvPr/>
            </p:nvSpPr>
            <p:spPr bwMode="ltGray">
              <a:xfrm>
                <a:off x="2159" y="2465"/>
                <a:ext cx="36" cy="17"/>
              </a:xfrm>
              <a:custGeom>
                <a:avLst/>
                <a:gdLst>
                  <a:gd name="T0" fmla="*/ 1 w 36"/>
                  <a:gd name="T1" fmla="*/ 2 h 17"/>
                  <a:gd name="T2" fmla="*/ 0 w 36"/>
                  <a:gd name="T3" fmla="*/ 2 h 17"/>
                  <a:gd name="T4" fmla="*/ 33 w 36"/>
                  <a:gd name="T5" fmla="*/ 16 h 17"/>
                  <a:gd name="T6" fmla="*/ 35 w 36"/>
                  <a:gd name="T7" fmla="*/ 14 h 17"/>
                  <a:gd name="T8" fmla="*/ 1 w 36"/>
                  <a:gd name="T9" fmla="*/ 0 h 17"/>
                  <a:gd name="T10" fmla="*/ 1 w 36"/>
                  <a:gd name="T11" fmla="*/ 0 h 17"/>
                  <a:gd name="T12" fmla="*/ 1 w 36"/>
                  <a:gd name="T13" fmla="*/ 0 h 17"/>
                  <a:gd name="T14" fmla="*/ 1 w 36"/>
                  <a:gd name="T15" fmla="*/ 0 h 17"/>
                  <a:gd name="T16" fmla="*/ 1 w 36"/>
                  <a:gd name="T17" fmla="*/ 0 h 17"/>
                  <a:gd name="T18" fmla="*/ 1 w 36"/>
                  <a:gd name="T1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7">
                    <a:moveTo>
                      <a:pt x="1" y="2"/>
                    </a:moveTo>
                    <a:lnTo>
                      <a:pt x="0" y="2"/>
                    </a:lnTo>
                    <a:lnTo>
                      <a:pt x="33" y="16"/>
                    </a:lnTo>
                    <a:lnTo>
                      <a:pt x="35" y="14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2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65" name="Freeform 201"/>
              <p:cNvSpPr>
                <a:spLocks/>
              </p:cNvSpPr>
              <p:nvPr/>
            </p:nvSpPr>
            <p:spPr bwMode="ltGray">
              <a:xfrm>
                <a:off x="1991" y="2465"/>
                <a:ext cx="170" cy="17"/>
              </a:xfrm>
              <a:custGeom>
                <a:avLst/>
                <a:gdLst>
                  <a:gd name="T0" fmla="*/ 3 w 170"/>
                  <a:gd name="T1" fmla="*/ 0 h 17"/>
                  <a:gd name="T2" fmla="*/ 2 w 170"/>
                  <a:gd name="T3" fmla="*/ 16 h 17"/>
                  <a:gd name="T4" fmla="*/ 169 w 170"/>
                  <a:gd name="T5" fmla="*/ 16 h 17"/>
                  <a:gd name="T6" fmla="*/ 169 w 170"/>
                  <a:gd name="T7" fmla="*/ 0 h 17"/>
                  <a:gd name="T8" fmla="*/ 2 w 170"/>
                  <a:gd name="T9" fmla="*/ 0 h 17"/>
                  <a:gd name="T10" fmla="*/ 1 w 170"/>
                  <a:gd name="T11" fmla="*/ 8 h 17"/>
                  <a:gd name="T12" fmla="*/ 2 w 170"/>
                  <a:gd name="T13" fmla="*/ 0 h 17"/>
                  <a:gd name="T14" fmla="*/ 0 w 170"/>
                  <a:gd name="T15" fmla="*/ 0 h 17"/>
                  <a:gd name="T16" fmla="*/ 1 w 170"/>
                  <a:gd name="T17" fmla="*/ 8 h 17"/>
                  <a:gd name="T18" fmla="*/ 3 w 170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0" h="17">
                    <a:moveTo>
                      <a:pt x="3" y="0"/>
                    </a:moveTo>
                    <a:lnTo>
                      <a:pt x="2" y="16"/>
                    </a:lnTo>
                    <a:lnTo>
                      <a:pt x="169" y="16"/>
                    </a:lnTo>
                    <a:lnTo>
                      <a:pt x="169" y="0"/>
                    </a:lnTo>
                    <a:lnTo>
                      <a:pt x="2" y="0"/>
                    </a:lnTo>
                    <a:lnTo>
                      <a:pt x="1" y="8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1" y="8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66" name="Freeform 202"/>
              <p:cNvSpPr>
                <a:spLocks/>
              </p:cNvSpPr>
              <p:nvPr/>
            </p:nvSpPr>
            <p:spPr bwMode="ltGray">
              <a:xfrm>
                <a:off x="1992" y="2465"/>
                <a:ext cx="21" cy="17"/>
              </a:xfrm>
              <a:custGeom>
                <a:avLst/>
                <a:gdLst>
                  <a:gd name="T0" fmla="*/ 17 w 21"/>
                  <a:gd name="T1" fmla="*/ 13 h 17"/>
                  <a:gd name="T2" fmla="*/ 20 w 21"/>
                  <a:gd name="T3" fmla="*/ 13 h 17"/>
                  <a:gd name="T4" fmla="*/ 5 w 21"/>
                  <a:gd name="T5" fmla="*/ 0 h 17"/>
                  <a:gd name="T6" fmla="*/ 0 w 21"/>
                  <a:gd name="T7" fmla="*/ 1 h 17"/>
                  <a:gd name="T8" fmla="*/ 14 w 21"/>
                  <a:gd name="T9" fmla="*/ 14 h 17"/>
                  <a:gd name="T10" fmla="*/ 17 w 21"/>
                  <a:gd name="T11" fmla="*/ 16 h 17"/>
                  <a:gd name="T12" fmla="*/ 14 w 21"/>
                  <a:gd name="T13" fmla="*/ 14 h 17"/>
                  <a:gd name="T14" fmla="*/ 14 w 21"/>
                  <a:gd name="T15" fmla="*/ 16 h 17"/>
                  <a:gd name="T16" fmla="*/ 17 w 21"/>
                  <a:gd name="T17" fmla="*/ 16 h 17"/>
                  <a:gd name="T18" fmla="*/ 17 w 21"/>
                  <a:gd name="T19" fmla="*/ 1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17" y="13"/>
                    </a:moveTo>
                    <a:lnTo>
                      <a:pt x="20" y="13"/>
                    </a:lnTo>
                    <a:lnTo>
                      <a:pt x="5" y="0"/>
                    </a:lnTo>
                    <a:lnTo>
                      <a:pt x="0" y="1"/>
                    </a:lnTo>
                    <a:lnTo>
                      <a:pt x="14" y="14"/>
                    </a:lnTo>
                    <a:lnTo>
                      <a:pt x="17" y="16"/>
                    </a:lnTo>
                    <a:lnTo>
                      <a:pt x="14" y="14"/>
                    </a:lnTo>
                    <a:lnTo>
                      <a:pt x="14" y="16"/>
                    </a:lnTo>
                    <a:lnTo>
                      <a:pt x="17" y="16"/>
                    </a:lnTo>
                    <a:lnTo>
                      <a:pt x="17" y="13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67" name="Freeform 203"/>
              <p:cNvSpPr>
                <a:spLocks/>
              </p:cNvSpPr>
              <p:nvPr/>
            </p:nvSpPr>
            <p:spPr bwMode="ltGray">
              <a:xfrm>
                <a:off x="2000" y="2476"/>
                <a:ext cx="200" cy="17"/>
              </a:xfrm>
              <a:custGeom>
                <a:avLst/>
                <a:gdLst>
                  <a:gd name="T0" fmla="*/ 191 w 200"/>
                  <a:gd name="T1" fmla="*/ 8 h 17"/>
                  <a:gd name="T2" fmla="*/ 192 w 200"/>
                  <a:gd name="T3" fmla="*/ 0 h 17"/>
                  <a:gd name="T4" fmla="*/ 0 w 200"/>
                  <a:gd name="T5" fmla="*/ 0 h 17"/>
                  <a:gd name="T6" fmla="*/ 0 w 200"/>
                  <a:gd name="T7" fmla="*/ 16 h 17"/>
                  <a:gd name="T8" fmla="*/ 192 w 200"/>
                  <a:gd name="T9" fmla="*/ 16 h 17"/>
                  <a:gd name="T10" fmla="*/ 192 w 200"/>
                  <a:gd name="T11" fmla="*/ 0 h 17"/>
                  <a:gd name="T12" fmla="*/ 192 w 200"/>
                  <a:gd name="T13" fmla="*/ 16 h 17"/>
                  <a:gd name="T14" fmla="*/ 199 w 200"/>
                  <a:gd name="T15" fmla="*/ 16 h 17"/>
                  <a:gd name="T16" fmla="*/ 192 w 200"/>
                  <a:gd name="T17" fmla="*/ 0 h 17"/>
                  <a:gd name="T18" fmla="*/ 191 w 200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17">
                    <a:moveTo>
                      <a:pt x="191" y="8"/>
                    </a:moveTo>
                    <a:lnTo>
                      <a:pt x="192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92" y="16"/>
                    </a:lnTo>
                    <a:lnTo>
                      <a:pt x="192" y="0"/>
                    </a:lnTo>
                    <a:lnTo>
                      <a:pt x="192" y="16"/>
                    </a:lnTo>
                    <a:lnTo>
                      <a:pt x="199" y="16"/>
                    </a:lnTo>
                    <a:lnTo>
                      <a:pt x="192" y="0"/>
                    </a:lnTo>
                    <a:lnTo>
                      <a:pt x="191" y="8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68" name="Freeform 204"/>
              <p:cNvSpPr>
                <a:spLocks/>
              </p:cNvSpPr>
              <p:nvPr/>
            </p:nvSpPr>
            <p:spPr bwMode="ltGray">
              <a:xfrm>
                <a:off x="2055" y="2507"/>
                <a:ext cx="102" cy="17"/>
              </a:xfrm>
              <a:custGeom>
                <a:avLst/>
                <a:gdLst>
                  <a:gd name="T0" fmla="*/ 0 w 102"/>
                  <a:gd name="T1" fmla="*/ 16 h 17"/>
                  <a:gd name="T2" fmla="*/ 101 w 102"/>
                  <a:gd name="T3" fmla="*/ 16 h 17"/>
                  <a:gd name="T4" fmla="*/ 94 w 102"/>
                  <a:gd name="T5" fmla="*/ 0 h 17"/>
                  <a:gd name="T6" fmla="*/ 2 w 102"/>
                  <a:gd name="T7" fmla="*/ 0 h 17"/>
                  <a:gd name="T8" fmla="*/ 0 w 102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7">
                    <a:moveTo>
                      <a:pt x="0" y="16"/>
                    </a:moveTo>
                    <a:lnTo>
                      <a:pt x="101" y="16"/>
                    </a:lnTo>
                    <a:lnTo>
                      <a:pt x="94" y="0"/>
                    </a:lnTo>
                    <a:lnTo>
                      <a:pt x="2" y="0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C1C1C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69" name="Freeform 205"/>
              <p:cNvSpPr>
                <a:spLocks/>
              </p:cNvSpPr>
              <p:nvPr/>
            </p:nvSpPr>
            <p:spPr bwMode="ltGray">
              <a:xfrm>
                <a:off x="2055" y="2513"/>
                <a:ext cx="105" cy="17"/>
              </a:xfrm>
              <a:custGeom>
                <a:avLst/>
                <a:gdLst>
                  <a:gd name="T0" fmla="*/ 100 w 105"/>
                  <a:gd name="T1" fmla="*/ 16 h 17"/>
                  <a:gd name="T2" fmla="*/ 101 w 105"/>
                  <a:gd name="T3" fmla="*/ 0 h 17"/>
                  <a:gd name="T4" fmla="*/ 0 w 105"/>
                  <a:gd name="T5" fmla="*/ 0 h 17"/>
                  <a:gd name="T6" fmla="*/ 0 w 105"/>
                  <a:gd name="T7" fmla="*/ 16 h 17"/>
                  <a:gd name="T8" fmla="*/ 101 w 105"/>
                  <a:gd name="T9" fmla="*/ 16 h 17"/>
                  <a:gd name="T10" fmla="*/ 102 w 105"/>
                  <a:gd name="T11" fmla="*/ 8 h 17"/>
                  <a:gd name="T12" fmla="*/ 101 w 105"/>
                  <a:gd name="T13" fmla="*/ 16 h 17"/>
                  <a:gd name="T14" fmla="*/ 104 w 105"/>
                  <a:gd name="T15" fmla="*/ 16 h 17"/>
                  <a:gd name="T16" fmla="*/ 102 w 105"/>
                  <a:gd name="T17" fmla="*/ 8 h 17"/>
                  <a:gd name="T18" fmla="*/ 100 w 105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" h="17">
                    <a:moveTo>
                      <a:pt x="100" y="16"/>
                    </a:moveTo>
                    <a:lnTo>
                      <a:pt x="101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01" y="16"/>
                    </a:lnTo>
                    <a:lnTo>
                      <a:pt x="102" y="8"/>
                    </a:lnTo>
                    <a:lnTo>
                      <a:pt x="101" y="16"/>
                    </a:lnTo>
                    <a:lnTo>
                      <a:pt x="104" y="16"/>
                    </a:lnTo>
                    <a:lnTo>
                      <a:pt x="102" y="8"/>
                    </a:lnTo>
                    <a:lnTo>
                      <a:pt x="100" y="1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70" name="Freeform 206"/>
              <p:cNvSpPr>
                <a:spLocks/>
              </p:cNvSpPr>
              <p:nvPr/>
            </p:nvSpPr>
            <p:spPr bwMode="ltGray">
              <a:xfrm>
                <a:off x="2149" y="2507"/>
                <a:ext cx="22" cy="17"/>
              </a:xfrm>
              <a:custGeom>
                <a:avLst/>
                <a:gdLst>
                  <a:gd name="T0" fmla="*/ 3 w 22"/>
                  <a:gd name="T1" fmla="*/ 3 h 17"/>
                  <a:gd name="T2" fmla="*/ 0 w 22"/>
                  <a:gd name="T3" fmla="*/ 1 h 17"/>
                  <a:gd name="T4" fmla="*/ 15 w 22"/>
                  <a:gd name="T5" fmla="*/ 16 h 17"/>
                  <a:gd name="T6" fmla="*/ 21 w 22"/>
                  <a:gd name="T7" fmla="*/ 14 h 17"/>
                  <a:gd name="T8" fmla="*/ 6 w 22"/>
                  <a:gd name="T9" fmla="*/ 0 h 17"/>
                  <a:gd name="T10" fmla="*/ 3 w 22"/>
                  <a:gd name="T11" fmla="*/ 0 h 17"/>
                  <a:gd name="T12" fmla="*/ 6 w 22"/>
                  <a:gd name="T13" fmla="*/ 0 h 17"/>
                  <a:gd name="T14" fmla="*/ 3 w 22"/>
                  <a:gd name="T15" fmla="*/ 0 h 17"/>
                  <a:gd name="T16" fmla="*/ 3 w 22"/>
                  <a:gd name="T17" fmla="*/ 0 h 17"/>
                  <a:gd name="T18" fmla="*/ 3 w 22"/>
                  <a:gd name="T19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3" y="3"/>
                    </a:moveTo>
                    <a:lnTo>
                      <a:pt x="0" y="1"/>
                    </a:lnTo>
                    <a:lnTo>
                      <a:pt x="15" y="16"/>
                    </a:lnTo>
                    <a:lnTo>
                      <a:pt x="21" y="14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3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71" name="Freeform 207"/>
              <p:cNvSpPr>
                <a:spLocks/>
              </p:cNvSpPr>
              <p:nvPr/>
            </p:nvSpPr>
            <p:spPr bwMode="ltGray">
              <a:xfrm>
                <a:off x="2057" y="2507"/>
                <a:ext cx="94" cy="17"/>
              </a:xfrm>
              <a:custGeom>
                <a:avLst/>
                <a:gdLst>
                  <a:gd name="T0" fmla="*/ 2 w 94"/>
                  <a:gd name="T1" fmla="*/ 8 h 17"/>
                  <a:gd name="T2" fmla="*/ 1 w 94"/>
                  <a:gd name="T3" fmla="*/ 16 h 17"/>
                  <a:gd name="T4" fmla="*/ 93 w 94"/>
                  <a:gd name="T5" fmla="*/ 16 h 17"/>
                  <a:gd name="T6" fmla="*/ 93 w 94"/>
                  <a:gd name="T7" fmla="*/ 0 h 17"/>
                  <a:gd name="T8" fmla="*/ 1 w 94"/>
                  <a:gd name="T9" fmla="*/ 0 h 17"/>
                  <a:gd name="T10" fmla="*/ 0 w 94"/>
                  <a:gd name="T11" fmla="*/ 0 h 17"/>
                  <a:gd name="T12" fmla="*/ 1 w 94"/>
                  <a:gd name="T13" fmla="*/ 0 h 17"/>
                  <a:gd name="T14" fmla="*/ 0 w 94"/>
                  <a:gd name="T15" fmla="*/ 0 h 17"/>
                  <a:gd name="T16" fmla="*/ 0 w 94"/>
                  <a:gd name="T17" fmla="*/ 0 h 17"/>
                  <a:gd name="T18" fmla="*/ 2 w 94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4" h="17">
                    <a:moveTo>
                      <a:pt x="2" y="8"/>
                    </a:moveTo>
                    <a:lnTo>
                      <a:pt x="1" y="16"/>
                    </a:lnTo>
                    <a:lnTo>
                      <a:pt x="93" y="16"/>
                    </a:lnTo>
                    <a:lnTo>
                      <a:pt x="93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8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72" name="Freeform 208"/>
              <p:cNvSpPr>
                <a:spLocks/>
              </p:cNvSpPr>
              <p:nvPr/>
            </p:nvSpPr>
            <p:spPr bwMode="ltGray">
              <a:xfrm>
                <a:off x="2055" y="2507"/>
                <a:ext cx="20" cy="17"/>
              </a:xfrm>
              <a:custGeom>
                <a:avLst/>
                <a:gdLst>
                  <a:gd name="T0" fmla="*/ 4 w 20"/>
                  <a:gd name="T1" fmla="*/ 12 h 17"/>
                  <a:gd name="T2" fmla="*/ 9 w 20"/>
                  <a:gd name="T3" fmla="*/ 14 h 17"/>
                  <a:gd name="T4" fmla="*/ 19 w 20"/>
                  <a:gd name="T5" fmla="*/ 1 h 17"/>
                  <a:gd name="T6" fmla="*/ 9 w 20"/>
                  <a:gd name="T7" fmla="*/ 0 h 17"/>
                  <a:gd name="T8" fmla="*/ 0 w 20"/>
                  <a:gd name="T9" fmla="*/ 14 h 17"/>
                  <a:gd name="T10" fmla="*/ 4 w 20"/>
                  <a:gd name="T11" fmla="*/ 16 h 17"/>
                  <a:gd name="T12" fmla="*/ 0 w 20"/>
                  <a:gd name="T13" fmla="*/ 14 h 17"/>
                  <a:gd name="T14" fmla="*/ 0 w 20"/>
                  <a:gd name="T15" fmla="*/ 16 h 17"/>
                  <a:gd name="T16" fmla="*/ 4 w 20"/>
                  <a:gd name="T17" fmla="*/ 16 h 17"/>
                  <a:gd name="T18" fmla="*/ 4 w 20"/>
                  <a:gd name="T19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7">
                    <a:moveTo>
                      <a:pt x="4" y="12"/>
                    </a:moveTo>
                    <a:lnTo>
                      <a:pt x="9" y="14"/>
                    </a:lnTo>
                    <a:lnTo>
                      <a:pt x="19" y="1"/>
                    </a:lnTo>
                    <a:lnTo>
                      <a:pt x="9" y="0"/>
                    </a:lnTo>
                    <a:lnTo>
                      <a:pt x="0" y="14"/>
                    </a:lnTo>
                    <a:lnTo>
                      <a:pt x="4" y="16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4" y="16"/>
                    </a:lnTo>
                    <a:lnTo>
                      <a:pt x="4" y="12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73" name="Freeform 209"/>
              <p:cNvSpPr>
                <a:spLocks/>
              </p:cNvSpPr>
              <p:nvPr/>
            </p:nvSpPr>
            <p:spPr bwMode="ltGray">
              <a:xfrm>
                <a:off x="1894" y="2455"/>
                <a:ext cx="257" cy="53"/>
              </a:xfrm>
              <a:custGeom>
                <a:avLst/>
                <a:gdLst>
                  <a:gd name="T0" fmla="*/ 165 w 257"/>
                  <a:gd name="T1" fmla="*/ 52 h 53"/>
                  <a:gd name="T2" fmla="*/ 0 w 257"/>
                  <a:gd name="T3" fmla="*/ 0 h 53"/>
                  <a:gd name="T4" fmla="*/ 70 w 257"/>
                  <a:gd name="T5" fmla="*/ 0 h 53"/>
                  <a:gd name="T6" fmla="*/ 252 w 257"/>
                  <a:gd name="T7" fmla="*/ 51 h 53"/>
                  <a:gd name="T8" fmla="*/ 256 w 257"/>
                  <a:gd name="T9" fmla="*/ 52 h 53"/>
                  <a:gd name="T10" fmla="*/ 165 w 257"/>
                  <a:gd name="T11" fmla="*/ 5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7" h="53">
                    <a:moveTo>
                      <a:pt x="165" y="52"/>
                    </a:moveTo>
                    <a:lnTo>
                      <a:pt x="0" y="0"/>
                    </a:lnTo>
                    <a:lnTo>
                      <a:pt x="70" y="0"/>
                    </a:lnTo>
                    <a:lnTo>
                      <a:pt x="252" y="51"/>
                    </a:lnTo>
                    <a:lnTo>
                      <a:pt x="256" y="52"/>
                    </a:lnTo>
                    <a:lnTo>
                      <a:pt x="165" y="52"/>
                    </a:lnTo>
                  </a:path>
                </a:pathLst>
              </a:custGeom>
              <a:solidFill>
                <a:srgbClr val="E5E5E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74" name="Freeform 210"/>
              <p:cNvSpPr>
                <a:spLocks/>
              </p:cNvSpPr>
              <p:nvPr/>
            </p:nvSpPr>
            <p:spPr bwMode="ltGray">
              <a:xfrm>
                <a:off x="1888" y="2454"/>
                <a:ext cx="173" cy="55"/>
              </a:xfrm>
              <a:custGeom>
                <a:avLst/>
                <a:gdLst>
                  <a:gd name="T0" fmla="*/ 6 w 173"/>
                  <a:gd name="T1" fmla="*/ 0 h 55"/>
                  <a:gd name="T2" fmla="*/ 6 w 173"/>
                  <a:gd name="T3" fmla="*/ 1 h 55"/>
                  <a:gd name="T4" fmla="*/ 170 w 173"/>
                  <a:gd name="T5" fmla="*/ 54 h 55"/>
                  <a:gd name="T6" fmla="*/ 172 w 173"/>
                  <a:gd name="T7" fmla="*/ 53 h 55"/>
                  <a:gd name="T8" fmla="*/ 6 w 173"/>
                  <a:gd name="T9" fmla="*/ 0 h 55"/>
                  <a:gd name="T10" fmla="*/ 6 w 173"/>
                  <a:gd name="T11" fmla="*/ 1 h 55"/>
                  <a:gd name="T12" fmla="*/ 6 w 173"/>
                  <a:gd name="T13" fmla="*/ 0 h 55"/>
                  <a:gd name="T14" fmla="*/ 0 w 173"/>
                  <a:gd name="T15" fmla="*/ 0 h 55"/>
                  <a:gd name="T16" fmla="*/ 6 w 173"/>
                  <a:gd name="T17" fmla="*/ 1 h 55"/>
                  <a:gd name="T18" fmla="*/ 6 w 173"/>
                  <a:gd name="T1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3" h="55">
                    <a:moveTo>
                      <a:pt x="6" y="0"/>
                    </a:moveTo>
                    <a:lnTo>
                      <a:pt x="6" y="1"/>
                    </a:lnTo>
                    <a:lnTo>
                      <a:pt x="170" y="54"/>
                    </a:lnTo>
                    <a:lnTo>
                      <a:pt x="172" y="53"/>
                    </a:lnTo>
                    <a:lnTo>
                      <a:pt x="6" y="0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6" y="1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75" name="Freeform 211"/>
              <p:cNvSpPr>
                <a:spLocks/>
              </p:cNvSpPr>
              <p:nvPr/>
            </p:nvSpPr>
            <p:spPr bwMode="ltGray">
              <a:xfrm>
                <a:off x="1894" y="2454"/>
                <a:ext cx="71" cy="17"/>
              </a:xfrm>
              <a:custGeom>
                <a:avLst/>
                <a:gdLst>
                  <a:gd name="T0" fmla="*/ 70 w 71"/>
                  <a:gd name="T1" fmla="*/ 0 h 17"/>
                  <a:gd name="T2" fmla="*/ 70 w 71"/>
                  <a:gd name="T3" fmla="*/ 0 h 17"/>
                  <a:gd name="T4" fmla="*/ 0 w 71"/>
                  <a:gd name="T5" fmla="*/ 0 h 17"/>
                  <a:gd name="T6" fmla="*/ 0 w 71"/>
                  <a:gd name="T7" fmla="*/ 16 h 17"/>
                  <a:gd name="T8" fmla="*/ 70 w 71"/>
                  <a:gd name="T9" fmla="*/ 16 h 17"/>
                  <a:gd name="T10" fmla="*/ 68 w 71"/>
                  <a:gd name="T11" fmla="*/ 16 h 17"/>
                  <a:gd name="T12" fmla="*/ 70 w 71"/>
                  <a:gd name="T13" fmla="*/ 0 h 17"/>
                  <a:gd name="T14" fmla="*/ 70 w 71"/>
                  <a:gd name="T15" fmla="*/ 0 h 17"/>
                  <a:gd name="T16" fmla="*/ 70 w 71"/>
                  <a:gd name="T17" fmla="*/ 0 h 17"/>
                  <a:gd name="T18" fmla="*/ 70 w 71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" h="17">
                    <a:moveTo>
                      <a:pt x="70" y="0"/>
                    </a:moveTo>
                    <a:lnTo>
                      <a:pt x="70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70" y="16"/>
                    </a:lnTo>
                    <a:lnTo>
                      <a:pt x="68" y="16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70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76" name="Freeform 212"/>
              <p:cNvSpPr>
                <a:spLocks/>
              </p:cNvSpPr>
              <p:nvPr/>
            </p:nvSpPr>
            <p:spPr bwMode="ltGray">
              <a:xfrm>
                <a:off x="1963" y="2454"/>
                <a:ext cx="185" cy="53"/>
              </a:xfrm>
              <a:custGeom>
                <a:avLst/>
                <a:gdLst>
                  <a:gd name="T0" fmla="*/ 184 w 185"/>
                  <a:gd name="T1" fmla="*/ 51 h 53"/>
                  <a:gd name="T2" fmla="*/ 182 w 185"/>
                  <a:gd name="T3" fmla="*/ 51 h 53"/>
                  <a:gd name="T4" fmla="*/ 1 w 185"/>
                  <a:gd name="T5" fmla="*/ 0 h 53"/>
                  <a:gd name="T6" fmla="*/ 0 w 185"/>
                  <a:gd name="T7" fmla="*/ 1 h 53"/>
                  <a:gd name="T8" fmla="*/ 182 w 185"/>
                  <a:gd name="T9" fmla="*/ 52 h 53"/>
                  <a:gd name="T10" fmla="*/ 182 w 185"/>
                  <a:gd name="T11" fmla="*/ 52 h 53"/>
                  <a:gd name="T12" fmla="*/ 184 w 185"/>
                  <a:gd name="T13" fmla="*/ 5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5" h="53">
                    <a:moveTo>
                      <a:pt x="184" y="51"/>
                    </a:moveTo>
                    <a:lnTo>
                      <a:pt x="182" y="51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182" y="52"/>
                    </a:lnTo>
                    <a:lnTo>
                      <a:pt x="182" y="52"/>
                    </a:lnTo>
                    <a:lnTo>
                      <a:pt x="184" y="51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77" name="Freeform 213"/>
              <p:cNvSpPr>
                <a:spLocks/>
              </p:cNvSpPr>
              <p:nvPr/>
            </p:nvSpPr>
            <p:spPr bwMode="ltGray">
              <a:xfrm>
                <a:off x="2146" y="2505"/>
                <a:ext cx="21" cy="17"/>
              </a:xfrm>
              <a:custGeom>
                <a:avLst/>
                <a:gdLst>
                  <a:gd name="T0" fmla="*/ 20 w 21"/>
                  <a:gd name="T1" fmla="*/ 16 h 17"/>
                  <a:gd name="T2" fmla="*/ 20 w 21"/>
                  <a:gd name="T3" fmla="*/ 8 h 17"/>
                  <a:gd name="T4" fmla="*/ 6 w 21"/>
                  <a:gd name="T5" fmla="*/ 0 h 17"/>
                  <a:gd name="T6" fmla="*/ 0 w 21"/>
                  <a:gd name="T7" fmla="*/ 4 h 17"/>
                  <a:gd name="T8" fmla="*/ 13 w 21"/>
                  <a:gd name="T9" fmla="*/ 12 h 17"/>
                  <a:gd name="T10" fmla="*/ 20 w 21"/>
                  <a:gd name="T11" fmla="*/ 8 h 17"/>
                  <a:gd name="T12" fmla="*/ 20 w 21"/>
                  <a:gd name="T13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7">
                    <a:moveTo>
                      <a:pt x="20" y="16"/>
                    </a:moveTo>
                    <a:lnTo>
                      <a:pt x="20" y="8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3" y="12"/>
                    </a:lnTo>
                    <a:lnTo>
                      <a:pt x="20" y="8"/>
                    </a:lnTo>
                    <a:lnTo>
                      <a:pt x="20" y="1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78" name="Freeform 214"/>
              <p:cNvSpPr>
                <a:spLocks/>
              </p:cNvSpPr>
              <p:nvPr/>
            </p:nvSpPr>
            <p:spPr bwMode="ltGray">
              <a:xfrm>
                <a:off x="2058" y="2507"/>
                <a:ext cx="93" cy="17"/>
              </a:xfrm>
              <a:custGeom>
                <a:avLst/>
                <a:gdLst>
                  <a:gd name="T0" fmla="*/ 0 w 93"/>
                  <a:gd name="T1" fmla="*/ 8 h 17"/>
                  <a:gd name="T2" fmla="*/ 1 w 93"/>
                  <a:gd name="T3" fmla="*/ 16 h 17"/>
                  <a:gd name="T4" fmla="*/ 92 w 93"/>
                  <a:gd name="T5" fmla="*/ 16 h 17"/>
                  <a:gd name="T6" fmla="*/ 92 w 93"/>
                  <a:gd name="T7" fmla="*/ 0 h 17"/>
                  <a:gd name="T8" fmla="*/ 1 w 93"/>
                  <a:gd name="T9" fmla="*/ 0 h 17"/>
                  <a:gd name="T10" fmla="*/ 1 w 93"/>
                  <a:gd name="T11" fmla="*/ 0 h 17"/>
                  <a:gd name="T12" fmla="*/ 0 w 93"/>
                  <a:gd name="T13" fmla="*/ 8 h 17"/>
                  <a:gd name="T14" fmla="*/ 0 w 93"/>
                  <a:gd name="T15" fmla="*/ 16 h 17"/>
                  <a:gd name="T16" fmla="*/ 1 w 93"/>
                  <a:gd name="T17" fmla="*/ 16 h 17"/>
                  <a:gd name="T18" fmla="*/ 0 w 93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17">
                    <a:moveTo>
                      <a:pt x="0" y="8"/>
                    </a:moveTo>
                    <a:lnTo>
                      <a:pt x="1" y="16"/>
                    </a:lnTo>
                    <a:lnTo>
                      <a:pt x="92" y="16"/>
                    </a:lnTo>
                    <a:lnTo>
                      <a:pt x="92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1" y="16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79" name="Freeform 215"/>
              <p:cNvSpPr>
                <a:spLocks/>
              </p:cNvSpPr>
              <p:nvPr/>
            </p:nvSpPr>
            <p:spPr bwMode="ltGray">
              <a:xfrm>
                <a:off x="1885" y="2452"/>
                <a:ext cx="174" cy="63"/>
              </a:xfrm>
              <a:custGeom>
                <a:avLst/>
                <a:gdLst>
                  <a:gd name="T0" fmla="*/ 0 w 174"/>
                  <a:gd name="T1" fmla="*/ 4 h 63"/>
                  <a:gd name="T2" fmla="*/ 170 w 174"/>
                  <a:gd name="T3" fmla="*/ 62 h 63"/>
                  <a:gd name="T4" fmla="*/ 173 w 174"/>
                  <a:gd name="T5" fmla="*/ 55 h 63"/>
                  <a:gd name="T6" fmla="*/ 5 w 174"/>
                  <a:gd name="T7" fmla="*/ 0 h 63"/>
                  <a:gd name="T8" fmla="*/ 0 w 174"/>
                  <a:gd name="T9" fmla="*/ 4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4" h="63">
                    <a:moveTo>
                      <a:pt x="0" y="4"/>
                    </a:moveTo>
                    <a:lnTo>
                      <a:pt x="170" y="62"/>
                    </a:lnTo>
                    <a:lnTo>
                      <a:pt x="173" y="55"/>
                    </a:lnTo>
                    <a:lnTo>
                      <a:pt x="5" y="0"/>
                    </a:lnTo>
                    <a:lnTo>
                      <a:pt x="0" y="4"/>
                    </a:lnTo>
                  </a:path>
                </a:pathLst>
              </a:custGeom>
              <a:solidFill>
                <a:srgbClr val="AAAAA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80" name="Freeform 216"/>
              <p:cNvSpPr>
                <a:spLocks/>
              </p:cNvSpPr>
              <p:nvPr/>
            </p:nvSpPr>
            <p:spPr bwMode="ltGray">
              <a:xfrm>
                <a:off x="1883" y="2456"/>
                <a:ext cx="175" cy="60"/>
              </a:xfrm>
              <a:custGeom>
                <a:avLst/>
                <a:gdLst>
                  <a:gd name="T0" fmla="*/ 171 w 175"/>
                  <a:gd name="T1" fmla="*/ 57 h 60"/>
                  <a:gd name="T2" fmla="*/ 172 w 175"/>
                  <a:gd name="T3" fmla="*/ 56 h 60"/>
                  <a:gd name="T4" fmla="*/ 1 w 175"/>
                  <a:gd name="T5" fmla="*/ 0 h 60"/>
                  <a:gd name="T6" fmla="*/ 0 w 175"/>
                  <a:gd name="T7" fmla="*/ 1 h 60"/>
                  <a:gd name="T8" fmla="*/ 171 w 175"/>
                  <a:gd name="T9" fmla="*/ 58 h 60"/>
                  <a:gd name="T10" fmla="*/ 174 w 175"/>
                  <a:gd name="T11" fmla="*/ 57 h 60"/>
                  <a:gd name="T12" fmla="*/ 171 w 175"/>
                  <a:gd name="T13" fmla="*/ 58 h 60"/>
                  <a:gd name="T14" fmla="*/ 174 w 175"/>
                  <a:gd name="T15" fmla="*/ 59 h 60"/>
                  <a:gd name="T16" fmla="*/ 174 w 175"/>
                  <a:gd name="T17" fmla="*/ 57 h 60"/>
                  <a:gd name="T18" fmla="*/ 171 w 175"/>
                  <a:gd name="T19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5" h="60">
                    <a:moveTo>
                      <a:pt x="171" y="57"/>
                    </a:moveTo>
                    <a:lnTo>
                      <a:pt x="172" y="56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171" y="58"/>
                    </a:lnTo>
                    <a:lnTo>
                      <a:pt x="174" y="57"/>
                    </a:lnTo>
                    <a:lnTo>
                      <a:pt x="171" y="58"/>
                    </a:lnTo>
                    <a:lnTo>
                      <a:pt x="174" y="59"/>
                    </a:lnTo>
                    <a:lnTo>
                      <a:pt x="174" y="57"/>
                    </a:lnTo>
                    <a:lnTo>
                      <a:pt x="171" y="57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81" name="Freeform 217"/>
              <p:cNvSpPr>
                <a:spLocks/>
              </p:cNvSpPr>
              <p:nvPr/>
            </p:nvSpPr>
            <p:spPr bwMode="ltGray">
              <a:xfrm>
                <a:off x="2055" y="2507"/>
                <a:ext cx="20" cy="17"/>
              </a:xfrm>
              <a:custGeom>
                <a:avLst/>
                <a:gdLst>
                  <a:gd name="T0" fmla="*/ 14 w 20"/>
                  <a:gd name="T1" fmla="*/ 2 h 17"/>
                  <a:gd name="T2" fmla="*/ 9 w 20"/>
                  <a:gd name="T3" fmla="*/ 0 h 17"/>
                  <a:gd name="T4" fmla="*/ 0 w 20"/>
                  <a:gd name="T5" fmla="*/ 16 h 17"/>
                  <a:gd name="T6" fmla="*/ 9 w 20"/>
                  <a:gd name="T7" fmla="*/ 16 h 17"/>
                  <a:gd name="T8" fmla="*/ 19 w 20"/>
                  <a:gd name="T9" fmla="*/ 2 h 17"/>
                  <a:gd name="T10" fmla="*/ 19 w 20"/>
                  <a:gd name="T11" fmla="*/ 0 h 17"/>
                  <a:gd name="T12" fmla="*/ 19 w 20"/>
                  <a:gd name="T13" fmla="*/ 0 h 17"/>
                  <a:gd name="T14" fmla="*/ 19 w 20"/>
                  <a:gd name="T15" fmla="*/ 0 h 17"/>
                  <a:gd name="T16" fmla="*/ 19 w 20"/>
                  <a:gd name="T17" fmla="*/ 0 h 17"/>
                  <a:gd name="T18" fmla="*/ 14 w 20"/>
                  <a:gd name="T1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7">
                    <a:moveTo>
                      <a:pt x="14" y="2"/>
                    </a:moveTo>
                    <a:lnTo>
                      <a:pt x="9" y="0"/>
                    </a:lnTo>
                    <a:lnTo>
                      <a:pt x="0" y="16"/>
                    </a:lnTo>
                    <a:lnTo>
                      <a:pt x="9" y="16"/>
                    </a:lnTo>
                    <a:lnTo>
                      <a:pt x="19" y="2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4" y="2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82" name="Freeform 218"/>
              <p:cNvSpPr>
                <a:spLocks/>
              </p:cNvSpPr>
              <p:nvPr/>
            </p:nvSpPr>
            <p:spPr bwMode="ltGray">
              <a:xfrm>
                <a:off x="1890" y="2451"/>
                <a:ext cx="171" cy="58"/>
              </a:xfrm>
              <a:custGeom>
                <a:avLst/>
                <a:gdLst>
                  <a:gd name="T0" fmla="*/ 1 w 171"/>
                  <a:gd name="T1" fmla="*/ 2 h 58"/>
                  <a:gd name="T2" fmla="*/ 0 w 171"/>
                  <a:gd name="T3" fmla="*/ 2 h 58"/>
                  <a:gd name="T4" fmla="*/ 168 w 171"/>
                  <a:gd name="T5" fmla="*/ 57 h 58"/>
                  <a:gd name="T6" fmla="*/ 170 w 171"/>
                  <a:gd name="T7" fmla="*/ 56 h 58"/>
                  <a:gd name="T8" fmla="*/ 1 w 171"/>
                  <a:gd name="T9" fmla="*/ 0 h 58"/>
                  <a:gd name="T10" fmla="*/ 0 w 171"/>
                  <a:gd name="T11" fmla="*/ 0 h 58"/>
                  <a:gd name="T12" fmla="*/ 1 w 171"/>
                  <a:gd name="T13" fmla="*/ 0 h 58"/>
                  <a:gd name="T14" fmla="*/ 0 w 171"/>
                  <a:gd name="T15" fmla="*/ 0 h 58"/>
                  <a:gd name="T16" fmla="*/ 0 w 171"/>
                  <a:gd name="T17" fmla="*/ 0 h 58"/>
                  <a:gd name="T18" fmla="*/ 1 w 171"/>
                  <a:gd name="T19" fmla="*/ 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58">
                    <a:moveTo>
                      <a:pt x="1" y="2"/>
                    </a:moveTo>
                    <a:lnTo>
                      <a:pt x="0" y="2"/>
                    </a:lnTo>
                    <a:lnTo>
                      <a:pt x="168" y="57"/>
                    </a:lnTo>
                    <a:lnTo>
                      <a:pt x="170" y="56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2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83" name="Freeform 219"/>
              <p:cNvSpPr>
                <a:spLocks/>
              </p:cNvSpPr>
              <p:nvPr/>
            </p:nvSpPr>
            <p:spPr bwMode="ltGray">
              <a:xfrm>
                <a:off x="1883" y="2451"/>
                <a:ext cx="20" cy="17"/>
              </a:xfrm>
              <a:custGeom>
                <a:avLst/>
                <a:gdLst>
                  <a:gd name="T0" fmla="*/ 5 w 20"/>
                  <a:gd name="T1" fmla="*/ 11 h 17"/>
                  <a:gd name="T2" fmla="*/ 8 w 20"/>
                  <a:gd name="T3" fmla="*/ 16 h 17"/>
                  <a:gd name="T4" fmla="*/ 19 w 20"/>
                  <a:gd name="T5" fmla="*/ 6 h 17"/>
                  <a:gd name="T6" fmla="*/ 16 w 20"/>
                  <a:gd name="T7" fmla="*/ 0 h 17"/>
                  <a:gd name="T8" fmla="*/ 2 w 20"/>
                  <a:gd name="T9" fmla="*/ 13 h 17"/>
                  <a:gd name="T10" fmla="*/ 2 w 20"/>
                  <a:gd name="T11" fmla="*/ 16 h 17"/>
                  <a:gd name="T12" fmla="*/ 2 w 20"/>
                  <a:gd name="T13" fmla="*/ 13 h 17"/>
                  <a:gd name="T14" fmla="*/ 0 w 20"/>
                  <a:gd name="T15" fmla="*/ 16 h 17"/>
                  <a:gd name="T16" fmla="*/ 2 w 20"/>
                  <a:gd name="T17" fmla="*/ 16 h 17"/>
                  <a:gd name="T18" fmla="*/ 5 w 20"/>
                  <a:gd name="T1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7">
                    <a:moveTo>
                      <a:pt x="5" y="11"/>
                    </a:moveTo>
                    <a:lnTo>
                      <a:pt x="8" y="16"/>
                    </a:lnTo>
                    <a:lnTo>
                      <a:pt x="19" y="6"/>
                    </a:lnTo>
                    <a:lnTo>
                      <a:pt x="16" y="0"/>
                    </a:lnTo>
                    <a:lnTo>
                      <a:pt x="2" y="13"/>
                    </a:lnTo>
                    <a:lnTo>
                      <a:pt x="2" y="16"/>
                    </a:lnTo>
                    <a:lnTo>
                      <a:pt x="2" y="13"/>
                    </a:lnTo>
                    <a:lnTo>
                      <a:pt x="0" y="16"/>
                    </a:lnTo>
                    <a:lnTo>
                      <a:pt x="2" y="16"/>
                    </a:lnTo>
                    <a:lnTo>
                      <a:pt x="5" y="11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84" name="Freeform 220"/>
              <p:cNvSpPr>
                <a:spLocks/>
              </p:cNvSpPr>
              <p:nvPr/>
            </p:nvSpPr>
            <p:spPr bwMode="ltGray">
              <a:xfrm>
                <a:off x="1892" y="2452"/>
                <a:ext cx="259" cy="56"/>
              </a:xfrm>
              <a:custGeom>
                <a:avLst/>
                <a:gdLst>
                  <a:gd name="T0" fmla="*/ 0 w 259"/>
                  <a:gd name="T1" fmla="*/ 0 h 56"/>
                  <a:gd name="T2" fmla="*/ 167 w 259"/>
                  <a:gd name="T3" fmla="*/ 55 h 56"/>
                  <a:gd name="T4" fmla="*/ 258 w 259"/>
                  <a:gd name="T5" fmla="*/ 55 h 56"/>
                  <a:gd name="T6" fmla="*/ 72 w 259"/>
                  <a:gd name="T7" fmla="*/ 0 h 56"/>
                  <a:gd name="T8" fmla="*/ 0 w 259"/>
                  <a:gd name="T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56">
                    <a:moveTo>
                      <a:pt x="0" y="0"/>
                    </a:moveTo>
                    <a:lnTo>
                      <a:pt x="167" y="55"/>
                    </a:lnTo>
                    <a:lnTo>
                      <a:pt x="258" y="55"/>
                    </a:lnTo>
                    <a:lnTo>
                      <a:pt x="7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5E5E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85" name="Freeform 221"/>
              <p:cNvSpPr>
                <a:spLocks/>
              </p:cNvSpPr>
              <p:nvPr/>
            </p:nvSpPr>
            <p:spPr bwMode="ltGray">
              <a:xfrm>
                <a:off x="1890" y="2451"/>
                <a:ext cx="171" cy="59"/>
              </a:xfrm>
              <a:custGeom>
                <a:avLst/>
                <a:gdLst>
                  <a:gd name="T0" fmla="*/ 170 w 171"/>
                  <a:gd name="T1" fmla="*/ 56 h 59"/>
                  <a:gd name="T2" fmla="*/ 170 w 171"/>
                  <a:gd name="T3" fmla="*/ 56 h 59"/>
                  <a:gd name="T4" fmla="*/ 1 w 171"/>
                  <a:gd name="T5" fmla="*/ 0 h 59"/>
                  <a:gd name="T6" fmla="*/ 0 w 171"/>
                  <a:gd name="T7" fmla="*/ 2 h 59"/>
                  <a:gd name="T8" fmla="*/ 168 w 171"/>
                  <a:gd name="T9" fmla="*/ 57 h 59"/>
                  <a:gd name="T10" fmla="*/ 170 w 171"/>
                  <a:gd name="T11" fmla="*/ 58 h 59"/>
                  <a:gd name="T12" fmla="*/ 168 w 171"/>
                  <a:gd name="T13" fmla="*/ 57 h 59"/>
                  <a:gd name="T14" fmla="*/ 168 w 171"/>
                  <a:gd name="T15" fmla="*/ 58 h 59"/>
                  <a:gd name="T16" fmla="*/ 170 w 171"/>
                  <a:gd name="T17" fmla="*/ 58 h 59"/>
                  <a:gd name="T18" fmla="*/ 170 w 171"/>
                  <a:gd name="T19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59">
                    <a:moveTo>
                      <a:pt x="170" y="56"/>
                    </a:moveTo>
                    <a:lnTo>
                      <a:pt x="170" y="56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168" y="57"/>
                    </a:lnTo>
                    <a:lnTo>
                      <a:pt x="170" y="58"/>
                    </a:lnTo>
                    <a:lnTo>
                      <a:pt x="168" y="57"/>
                    </a:lnTo>
                    <a:lnTo>
                      <a:pt x="168" y="58"/>
                    </a:lnTo>
                    <a:lnTo>
                      <a:pt x="170" y="58"/>
                    </a:lnTo>
                    <a:lnTo>
                      <a:pt x="170" y="5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86" name="Freeform 222"/>
              <p:cNvSpPr>
                <a:spLocks/>
              </p:cNvSpPr>
              <p:nvPr/>
            </p:nvSpPr>
            <p:spPr bwMode="ltGray">
              <a:xfrm>
                <a:off x="2060" y="2507"/>
                <a:ext cx="99" cy="17"/>
              </a:xfrm>
              <a:custGeom>
                <a:avLst/>
                <a:gdLst>
                  <a:gd name="T0" fmla="*/ 89 w 99"/>
                  <a:gd name="T1" fmla="*/ 8 h 17"/>
                  <a:gd name="T2" fmla="*/ 90 w 99"/>
                  <a:gd name="T3" fmla="*/ 0 h 17"/>
                  <a:gd name="T4" fmla="*/ 0 w 99"/>
                  <a:gd name="T5" fmla="*/ 0 h 17"/>
                  <a:gd name="T6" fmla="*/ 0 w 99"/>
                  <a:gd name="T7" fmla="*/ 16 h 17"/>
                  <a:gd name="T8" fmla="*/ 90 w 99"/>
                  <a:gd name="T9" fmla="*/ 16 h 17"/>
                  <a:gd name="T10" fmla="*/ 90 w 99"/>
                  <a:gd name="T11" fmla="*/ 0 h 17"/>
                  <a:gd name="T12" fmla="*/ 90 w 99"/>
                  <a:gd name="T13" fmla="*/ 16 h 17"/>
                  <a:gd name="T14" fmla="*/ 98 w 99"/>
                  <a:gd name="T15" fmla="*/ 16 h 17"/>
                  <a:gd name="T16" fmla="*/ 90 w 99"/>
                  <a:gd name="T17" fmla="*/ 0 h 17"/>
                  <a:gd name="T18" fmla="*/ 89 w 99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9" h="17">
                    <a:moveTo>
                      <a:pt x="89" y="8"/>
                    </a:moveTo>
                    <a:lnTo>
                      <a:pt x="90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90" y="16"/>
                    </a:lnTo>
                    <a:lnTo>
                      <a:pt x="90" y="0"/>
                    </a:lnTo>
                    <a:lnTo>
                      <a:pt x="90" y="16"/>
                    </a:lnTo>
                    <a:lnTo>
                      <a:pt x="98" y="16"/>
                    </a:lnTo>
                    <a:lnTo>
                      <a:pt x="90" y="0"/>
                    </a:lnTo>
                    <a:lnTo>
                      <a:pt x="89" y="8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87" name="Freeform 223"/>
              <p:cNvSpPr>
                <a:spLocks/>
              </p:cNvSpPr>
              <p:nvPr/>
            </p:nvSpPr>
            <p:spPr bwMode="ltGray">
              <a:xfrm>
                <a:off x="1963" y="2451"/>
                <a:ext cx="188" cy="58"/>
              </a:xfrm>
              <a:custGeom>
                <a:avLst/>
                <a:gdLst>
                  <a:gd name="T0" fmla="*/ 1 w 188"/>
                  <a:gd name="T1" fmla="*/ 2 h 58"/>
                  <a:gd name="T2" fmla="*/ 0 w 188"/>
                  <a:gd name="T3" fmla="*/ 2 h 58"/>
                  <a:gd name="T4" fmla="*/ 185 w 188"/>
                  <a:gd name="T5" fmla="*/ 57 h 58"/>
                  <a:gd name="T6" fmla="*/ 187 w 188"/>
                  <a:gd name="T7" fmla="*/ 56 h 58"/>
                  <a:gd name="T8" fmla="*/ 1 w 188"/>
                  <a:gd name="T9" fmla="*/ 0 h 58"/>
                  <a:gd name="T10" fmla="*/ 1 w 188"/>
                  <a:gd name="T11" fmla="*/ 0 h 58"/>
                  <a:gd name="T12" fmla="*/ 1 w 188"/>
                  <a:gd name="T13" fmla="*/ 0 h 58"/>
                  <a:gd name="T14" fmla="*/ 1 w 188"/>
                  <a:gd name="T15" fmla="*/ 0 h 58"/>
                  <a:gd name="T16" fmla="*/ 1 w 188"/>
                  <a:gd name="T17" fmla="*/ 0 h 58"/>
                  <a:gd name="T18" fmla="*/ 1 w 188"/>
                  <a:gd name="T19" fmla="*/ 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8" h="58">
                    <a:moveTo>
                      <a:pt x="1" y="2"/>
                    </a:moveTo>
                    <a:lnTo>
                      <a:pt x="0" y="2"/>
                    </a:lnTo>
                    <a:lnTo>
                      <a:pt x="185" y="57"/>
                    </a:lnTo>
                    <a:lnTo>
                      <a:pt x="187" y="56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2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88" name="Freeform 224"/>
              <p:cNvSpPr>
                <a:spLocks/>
              </p:cNvSpPr>
              <p:nvPr/>
            </p:nvSpPr>
            <p:spPr bwMode="ltGray">
              <a:xfrm>
                <a:off x="1885" y="2451"/>
                <a:ext cx="80" cy="17"/>
              </a:xfrm>
              <a:custGeom>
                <a:avLst/>
                <a:gdLst>
                  <a:gd name="T0" fmla="*/ 6 w 80"/>
                  <a:gd name="T1" fmla="*/ 0 h 17"/>
                  <a:gd name="T2" fmla="*/ 6 w 80"/>
                  <a:gd name="T3" fmla="*/ 16 h 17"/>
                  <a:gd name="T4" fmla="*/ 79 w 80"/>
                  <a:gd name="T5" fmla="*/ 16 h 17"/>
                  <a:gd name="T6" fmla="*/ 79 w 80"/>
                  <a:gd name="T7" fmla="*/ 0 h 17"/>
                  <a:gd name="T8" fmla="*/ 6 w 80"/>
                  <a:gd name="T9" fmla="*/ 0 h 17"/>
                  <a:gd name="T10" fmla="*/ 5 w 80"/>
                  <a:gd name="T11" fmla="*/ 16 h 17"/>
                  <a:gd name="T12" fmla="*/ 6 w 80"/>
                  <a:gd name="T13" fmla="*/ 0 h 17"/>
                  <a:gd name="T14" fmla="*/ 0 w 80"/>
                  <a:gd name="T15" fmla="*/ 0 h 17"/>
                  <a:gd name="T16" fmla="*/ 5 w 80"/>
                  <a:gd name="T17" fmla="*/ 16 h 17"/>
                  <a:gd name="T18" fmla="*/ 6 w 80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17">
                    <a:moveTo>
                      <a:pt x="6" y="0"/>
                    </a:moveTo>
                    <a:lnTo>
                      <a:pt x="6" y="16"/>
                    </a:lnTo>
                    <a:lnTo>
                      <a:pt x="79" y="16"/>
                    </a:lnTo>
                    <a:lnTo>
                      <a:pt x="79" y="0"/>
                    </a:lnTo>
                    <a:lnTo>
                      <a:pt x="6" y="0"/>
                    </a:lnTo>
                    <a:lnTo>
                      <a:pt x="5" y="1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5" y="16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89" name="Freeform 225"/>
              <p:cNvSpPr>
                <a:spLocks/>
              </p:cNvSpPr>
              <p:nvPr/>
            </p:nvSpPr>
            <p:spPr bwMode="ltGray">
              <a:xfrm>
                <a:off x="1777" y="2474"/>
                <a:ext cx="170" cy="17"/>
              </a:xfrm>
              <a:custGeom>
                <a:avLst/>
                <a:gdLst>
                  <a:gd name="T0" fmla="*/ 6 w 170"/>
                  <a:gd name="T1" fmla="*/ 6 h 17"/>
                  <a:gd name="T2" fmla="*/ 0 w 170"/>
                  <a:gd name="T3" fmla="*/ 0 h 17"/>
                  <a:gd name="T4" fmla="*/ 169 w 170"/>
                  <a:gd name="T5" fmla="*/ 0 h 17"/>
                  <a:gd name="T6" fmla="*/ 166 w 170"/>
                  <a:gd name="T7" fmla="*/ 16 h 17"/>
                  <a:gd name="T8" fmla="*/ 10 w 170"/>
                  <a:gd name="T9" fmla="*/ 16 h 17"/>
                  <a:gd name="T10" fmla="*/ 6 w 170"/>
                  <a:gd name="T11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7">
                    <a:moveTo>
                      <a:pt x="6" y="6"/>
                    </a:moveTo>
                    <a:lnTo>
                      <a:pt x="0" y="0"/>
                    </a:lnTo>
                    <a:lnTo>
                      <a:pt x="169" y="0"/>
                    </a:lnTo>
                    <a:lnTo>
                      <a:pt x="166" y="16"/>
                    </a:lnTo>
                    <a:lnTo>
                      <a:pt x="10" y="16"/>
                    </a:lnTo>
                    <a:lnTo>
                      <a:pt x="6" y="6"/>
                    </a:lnTo>
                  </a:path>
                </a:pathLst>
              </a:custGeom>
              <a:solidFill>
                <a:srgbClr val="C1C1C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90" name="Freeform 226"/>
              <p:cNvSpPr>
                <a:spLocks/>
              </p:cNvSpPr>
              <p:nvPr/>
            </p:nvSpPr>
            <p:spPr bwMode="ltGray">
              <a:xfrm>
                <a:off x="1775" y="2472"/>
                <a:ext cx="22" cy="17"/>
              </a:xfrm>
              <a:custGeom>
                <a:avLst/>
                <a:gdLst>
                  <a:gd name="T0" fmla="*/ 3 w 22"/>
                  <a:gd name="T1" fmla="*/ 0 h 17"/>
                  <a:gd name="T2" fmla="*/ 0 w 22"/>
                  <a:gd name="T3" fmla="*/ 6 h 17"/>
                  <a:gd name="T4" fmla="*/ 18 w 22"/>
                  <a:gd name="T5" fmla="*/ 16 h 17"/>
                  <a:gd name="T6" fmla="*/ 21 w 22"/>
                  <a:gd name="T7" fmla="*/ 12 h 17"/>
                  <a:gd name="T8" fmla="*/ 3 w 22"/>
                  <a:gd name="T9" fmla="*/ 3 h 17"/>
                  <a:gd name="T10" fmla="*/ 3 w 22"/>
                  <a:gd name="T11" fmla="*/ 6 h 17"/>
                  <a:gd name="T12" fmla="*/ 3 w 2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7">
                    <a:moveTo>
                      <a:pt x="3" y="0"/>
                    </a:moveTo>
                    <a:lnTo>
                      <a:pt x="0" y="6"/>
                    </a:lnTo>
                    <a:lnTo>
                      <a:pt x="18" y="16"/>
                    </a:lnTo>
                    <a:lnTo>
                      <a:pt x="21" y="12"/>
                    </a:lnTo>
                    <a:lnTo>
                      <a:pt x="3" y="3"/>
                    </a:lnTo>
                    <a:lnTo>
                      <a:pt x="3" y="6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91" name="Freeform 227"/>
              <p:cNvSpPr>
                <a:spLocks/>
              </p:cNvSpPr>
              <p:nvPr/>
            </p:nvSpPr>
            <p:spPr bwMode="ltGray">
              <a:xfrm>
                <a:off x="1777" y="2472"/>
                <a:ext cx="174" cy="17"/>
              </a:xfrm>
              <a:custGeom>
                <a:avLst/>
                <a:gdLst>
                  <a:gd name="T0" fmla="*/ 170 w 174"/>
                  <a:gd name="T1" fmla="*/ 16 h 17"/>
                  <a:gd name="T2" fmla="*/ 169 w 174"/>
                  <a:gd name="T3" fmla="*/ 0 h 17"/>
                  <a:gd name="T4" fmla="*/ 0 w 174"/>
                  <a:gd name="T5" fmla="*/ 0 h 17"/>
                  <a:gd name="T6" fmla="*/ 0 w 174"/>
                  <a:gd name="T7" fmla="*/ 16 h 17"/>
                  <a:gd name="T8" fmla="*/ 169 w 174"/>
                  <a:gd name="T9" fmla="*/ 16 h 17"/>
                  <a:gd name="T10" fmla="*/ 167 w 174"/>
                  <a:gd name="T11" fmla="*/ 8 h 17"/>
                  <a:gd name="T12" fmla="*/ 170 w 174"/>
                  <a:gd name="T13" fmla="*/ 16 h 17"/>
                  <a:gd name="T14" fmla="*/ 173 w 174"/>
                  <a:gd name="T15" fmla="*/ 0 h 17"/>
                  <a:gd name="T16" fmla="*/ 169 w 174"/>
                  <a:gd name="T17" fmla="*/ 0 h 17"/>
                  <a:gd name="T18" fmla="*/ 170 w 174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4" h="17">
                    <a:moveTo>
                      <a:pt x="170" y="16"/>
                    </a:moveTo>
                    <a:lnTo>
                      <a:pt x="16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69" y="16"/>
                    </a:lnTo>
                    <a:lnTo>
                      <a:pt x="167" y="8"/>
                    </a:lnTo>
                    <a:lnTo>
                      <a:pt x="170" y="16"/>
                    </a:lnTo>
                    <a:lnTo>
                      <a:pt x="173" y="0"/>
                    </a:lnTo>
                    <a:lnTo>
                      <a:pt x="169" y="0"/>
                    </a:lnTo>
                    <a:lnTo>
                      <a:pt x="170" y="1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92" name="Freeform 228"/>
              <p:cNvSpPr>
                <a:spLocks/>
              </p:cNvSpPr>
              <p:nvPr/>
            </p:nvSpPr>
            <p:spPr bwMode="ltGray">
              <a:xfrm>
                <a:off x="1942" y="2473"/>
                <a:ext cx="22" cy="17"/>
              </a:xfrm>
              <a:custGeom>
                <a:avLst/>
                <a:gdLst>
                  <a:gd name="T0" fmla="*/ 5 w 22"/>
                  <a:gd name="T1" fmla="*/ 16 h 17"/>
                  <a:gd name="T2" fmla="*/ 10 w 22"/>
                  <a:gd name="T3" fmla="*/ 13 h 17"/>
                  <a:gd name="T4" fmla="*/ 21 w 22"/>
                  <a:gd name="T5" fmla="*/ 2 h 17"/>
                  <a:gd name="T6" fmla="*/ 10 w 22"/>
                  <a:gd name="T7" fmla="*/ 0 h 17"/>
                  <a:gd name="T8" fmla="*/ 0 w 22"/>
                  <a:gd name="T9" fmla="*/ 11 h 17"/>
                  <a:gd name="T10" fmla="*/ 5 w 22"/>
                  <a:gd name="T11" fmla="*/ 11 h 17"/>
                  <a:gd name="T12" fmla="*/ 5 w 22"/>
                  <a:gd name="T13" fmla="*/ 16 h 17"/>
                  <a:gd name="T14" fmla="*/ 10 w 22"/>
                  <a:gd name="T15" fmla="*/ 16 h 17"/>
                  <a:gd name="T16" fmla="*/ 10 w 22"/>
                  <a:gd name="T17" fmla="*/ 13 h 17"/>
                  <a:gd name="T18" fmla="*/ 5 w 22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5" y="16"/>
                    </a:moveTo>
                    <a:lnTo>
                      <a:pt x="10" y="13"/>
                    </a:lnTo>
                    <a:lnTo>
                      <a:pt x="21" y="2"/>
                    </a:lnTo>
                    <a:lnTo>
                      <a:pt x="10" y="0"/>
                    </a:lnTo>
                    <a:lnTo>
                      <a:pt x="0" y="11"/>
                    </a:lnTo>
                    <a:lnTo>
                      <a:pt x="5" y="11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3"/>
                    </a:lnTo>
                    <a:lnTo>
                      <a:pt x="5" y="1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93" name="Freeform 229"/>
              <p:cNvSpPr>
                <a:spLocks/>
              </p:cNvSpPr>
              <p:nvPr/>
            </p:nvSpPr>
            <p:spPr bwMode="ltGray">
              <a:xfrm>
                <a:off x="1786" y="2478"/>
                <a:ext cx="159" cy="17"/>
              </a:xfrm>
              <a:custGeom>
                <a:avLst/>
                <a:gdLst>
                  <a:gd name="T0" fmla="*/ 0 w 159"/>
                  <a:gd name="T1" fmla="*/ 8 h 17"/>
                  <a:gd name="T2" fmla="*/ 1 w 159"/>
                  <a:gd name="T3" fmla="*/ 16 h 17"/>
                  <a:gd name="T4" fmla="*/ 158 w 159"/>
                  <a:gd name="T5" fmla="*/ 16 h 17"/>
                  <a:gd name="T6" fmla="*/ 158 w 159"/>
                  <a:gd name="T7" fmla="*/ 0 h 17"/>
                  <a:gd name="T8" fmla="*/ 1 w 159"/>
                  <a:gd name="T9" fmla="*/ 0 h 17"/>
                  <a:gd name="T10" fmla="*/ 1 w 159"/>
                  <a:gd name="T11" fmla="*/ 0 h 17"/>
                  <a:gd name="T12" fmla="*/ 0 w 159"/>
                  <a:gd name="T13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9" h="17">
                    <a:moveTo>
                      <a:pt x="0" y="8"/>
                    </a:moveTo>
                    <a:lnTo>
                      <a:pt x="1" y="16"/>
                    </a:lnTo>
                    <a:lnTo>
                      <a:pt x="158" y="16"/>
                    </a:lnTo>
                    <a:lnTo>
                      <a:pt x="158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94" name="Freeform 230"/>
              <p:cNvSpPr>
                <a:spLocks/>
              </p:cNvSpPr>
              <p:nvPr/>
            </p:nvSpPr>
            <p:spPr bwMode="ltGray">
              <a:xfrm>
                <a:off x="1782" y="2476"/>
                <a:ext cx="21" cy="17"/>
              </a:xfrm>
              <a:custGeom>
                <a:avLst/>
                <a:gdLst>
                  <a:gd name="T0" fmla="*/ 5 w 21"/>
                  <a:gd name="T1" fmla="*/ 5 h 17"/>
                  <a:gd name="T2" fmla="*/ 0 w 21"/>
                  <a:gd name="T3" fmla="*/ 5 h 17"/>
                  <a:gd name="T4" fmla="*/ 15 w 21"/>
                  <a:gd name="T5" fmla="*/ 16 h 17"/>
                  <a:gd name="T6" fmla="*/ 20 w 21"/>
                  <a:gd name="T7" fmla="*/ 10 h 17"/>
                  <a:gd name="T8" fmla="*/ 10 w 21"/>
                  <a:gd name="T9" fmla="*/ 0 h 17"/>
                  <a:gd name="T10" fmla="*/ 10 w 21"/>
                  <a:gd name="T11" fmla="*/ 0 h 17"/>
                  <a:gd name="T12" fmla="*/ 5 w 21"/>
                  <a:gd name="T13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7">
                    <a:moveTo>
                      <a:pt x="5" y="5"/>
                    </a:moveTo>
                    <a:lnTo>
                      <a:pt x="0" y="5"/>
                    </a:lnTo>
                    <a:lnTo>
                      <a:pt x="15" y="16"/>
                    </a:lnTo>
                    <a:lnTo>
                      <a:pt x="20" y="1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5" y="5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95" name="Freeform 231"/>
              <p:cNvSpPr>
                <a:spLocks/>
              </p:cNvSpPr>
              <p:nvPr/>
            </p:nvSpPr>
            <p:spPr bwMode="ltGray">
              <a:xfrm>
                <a:off x="2055" y="2515"/>
                <a:ext cx="20" cy="159"/>
              </a:xfrm>
              <a:custGeom>
                <a:avLst/>
                <a:gdLst>
                  <a:gd name="T0" fmla="*/ 9 w 20"/>
                  <a:gd name="T1" fmla="*/ 158 h 159"/>
                  <a:gd name="T2" fmla="*/ 19 w 20"/>
                  <a:gd name="T3" fmla="*/ 158 h 159"/>
                  <a:gd name="T4" fmla="*/ 19 w 20"/>
                  <a:gd name="T5" fmla="*/ 0 h 159"/>
                  <a:gd name="T6" fmla="*/ 0 w 20"/>
                  <a:gd name="T7" fmla="*/ 0 h 159"/>
                  <a:gd name="T8" fmla="*/ 0 w 20"/>
                  <a:gd name="T9" fmla="*/ 158 h 159"/>
                  <a:gd name="T10" fmla="*/ 9 w 20"/>
                  <a:gd name="T11" fmla="*/ 158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59">
                    <a:moveTo>
                      <a:pt x="9" y="158"/>
                    </a:moveTo>
                    <a:lnTo>
                      <a:pt x="19" y="158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0" y="158"/>
                    </a:lnTo>
                    <a:lnTo>
                      <a:pt x="9" y="158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96" name="Freeform 232"/>
              <p:cNvSpPr>
                <a:spLocks/>
              </p:cNvSpPr>
              <p:nvPr/>
            </p:nvSpPr>
            <p:spPr bwMode="ltGray">
              <a:xfrm>
                <a:off x="2172" y="2515"/>
                <a:ext cx="21" cy="159"/>
              </a:xfrm>
              <a:custGeom>
                <a:avLst/>
                <a:gdLst>
                  <a:gd name="T0" fmla="*/ 10 w 21"/>
                  <a:gd name="T1" fmla="*/ 158 h 159"/>
                  <a:gd name="T2" fmla="*/ 20 w 21"/>
                  <a:gd name="T3" fmla="*/ 158 h 159"/>
                  <a:gd name="T4" fmla="*/ 20 w 21"/>
                  <a:gd name="T5" fmla="*/ 0 h 159"/>
                  <a:gd name="T6" fmla="*/ 0 w 21"/>
                  <a:gd name="T7" fmla="*/ 0 h 159"/>
                  <a:gd name="T8" fmla="*/ 0 w 21"/>
                  <a:gd name="T9" fmla="*/ 158 h 159"/>
                  <a:gd name="T10" fmla="*/ 10 w 21"/>
                  <a:gd name="T11" fmla="*/ 158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59">
                    <a:moveTo>
                      <a:pt x="10" y="158"/>
                    </a:moveTo>
                    <a:lnTo>
                      <a:pt x="20" y="158"/>
                    </a:lnTo>
                    <a:lnTo>
                      <a:pt x="20" y="0"/>
                    </a:lnTo>
                    <a:lnTo>
                      <a:pt x="0" y="0"/>
                    </a:lnTo>
                    <a:lnTo>
                      <a:pt x="0" y="158"/>
                    </a:lnTo>
                    <a:lnTo>
                      <a:pt x="10" y="158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97" name="Freeform 233"/>
              <p:cNvSpPr>
                <a:spLocks/>
              </p:cNvSpPr>
              <p:nvPr/>
            </p:nvSpPr>
            <p:spPr bwMode="ltGray">
              <a:xfrm>
                <a:off x="2003" y="2503"/>
                <a:ext cx="22" cy="149"/>
              </a:xfrm>
              <a:custGeom>
                <a:avLst/>
                <a:gdLst>
                  <a:gd name="T0" fmla="*/ 7 w 22"/>
                  <a:gd name="T1" fmla="*/ 148 h 149"/>
                  <a:gd name="T2" fmla="*/ 21 w 22"/>
                  <a:gd name="T3" fmla="*/ 148 h 149"/>
                  <a:gd name="T4" fmla="*/ 21 w 22"/>
                  <a:gd name="T5" fmla="*/ 0 h 149"/>
                  <a:gd name="T6" fmla="*/ 0 w 22"/>
                  <a:gd name="T7" fmla="*/ 0 h 149"/>
                  <a:gd name="T8" fmla="*/ 0 w 22"/>
                  <a:gd name="T9" fmla="*/ 148 h 149"/>
                  <a:gd name="T10" fmla="*/ 7 w 22"/>
                  <a:gd name="T11" fmla="*/ 14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49">
                    <a:moveTo>
                      <a:pt x="7" y="148"/>
                    </a:moveTo>
                    <a:lnTo>
                      <a:pt x="21" y="148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148"/>
                    </a:lnTo>
                    <a:lnTo>
                      <a:pt x="7" y="148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98" name="Freeform 234"/>
              <p:cNvSpPr>
                <a:spLocks/>
              </p:cNvSpPr>
              <p:nvPr/>
            </p:nvSpPr>
            <p:spPr bwMode="ltGray">
              <a:xfrm>
                <a:off x="1544" y="2467"/>
                <a:ext cx="44" cy="17"/>
              </a:xfrm>
              <a:custGeom>
                <a:avLst/>
                <a:gdLst>
                  <a:gd name="T0" fmla="*/ 0 w 44"/>
                  <a:gd name="T1" fmla="*/ 0 h 17"/>
                  <a:gd name="T2" fmla="*/ 1 w 44"/>
                  <a:gd name="T3" fmla="*/ 16 h 17"/>
                  <a:gd name="T4" fmla="*/ 43 w 44"/>
                  <a:gd name="T5" fmla="*/ 16 h 17"/>
                  <a:gd name="T6" fmla="*/ 35 w 44"/>
                  <a:gd name="T7" fmla="*/ 0 h 17"/>
                  <a:gd name="T8" fmla="*/ 0 w 44"/>
                  <a:gd name="T9" fmla="*/ 0 h 17"/>
                  <a:gd name="T10" fmla="*/ 0 w 44"/>
                  <a:gd name="T1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7">
                    <a:moveTo>
                      <a:pt x="0" y="0"/>
                    </a:moveTo>
                    <a:lnTo>
                      <a:pt x="1" y="16"/>
                    </a:lnTo>
                    <a:lnTo>
                      <a:pt x="43" y="16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99" name="Freeform 235"/>
              <p:cNvSpPr>
                <a:spLocks/>
              </p:cNvSpPr>
              <p:nvPr/>
            </p:nvSpPr>
            <p:spPr bwMode="ltGray">
              <a:xfrm>
                <a:off x="1544" y="2467"/>
                <a:ext cx="20" cy="17"/>
              </a:xfrm>
              <a:custGeom>
                <a:avLst/>
                <a:gdLst>
                  <a:gd name="T0" fmla="*/ 9 w 20"/>
                  <a:gd name="T1" fmla="*/ 10 h 17"/>
                  <a:gd name="T2" fmla="*/ 19 w 20"/>
                  <a:gd name="T3" fmla="*/ 13 h 17"/>
                  <a:gd name="T4" fmla="*/ 4 w 20"/>
                  <a:gd name="T5" fmla="*/ 0 h 17"/>
                  <a:gd name="T6" fmla="*/ 0 w 20"/>
                  <a:gd name="T7" fmla="*/ 0 h 17"/>
                  <a:gd name="T8" fmla="*/ 4 w 20"/>
                  <a:gd name="T9" fmla="*/ 16 h 17"/>
                  <a:gd name="T10" fmla="*/ 9 w 20"/>
                  <a:gd name="T11" fmla="*/ 16 h 17"/>
                  <a:gd name="T12" fmla="*/ 4 w 20"/>
                  <a:gd name="T13" fmla="*/ 13 h 17"/>
                  <a:gd name="T14" fmla="*/ 4 w 20"/>
                  <a:gd name="T15" fmla="*/ 16 h 17"/>
                  <a:gd name="T16" fmla="*/ 9 w 20"/>
                  <a:gd name="T17" fmla="*/ 16 h 17"/>
                  <a:gd name="T18" fmla="*/ 9 w 20"/>
                  <a:gd name="T19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7">
                    <a:moveTo>
                      <a:pt x="9" y="10"/>
                    </a:moveTo>
                    <a:lnTo>
                      <a:pt x="19" y="13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4" y="16"/>
                    </a:lnTo>
                    <a:lnTo>
                      <a:pt x="9" y="16"/>
                    </a:lnTo>
                    <a:lnTo>
                      <a:pt x="4" y="13"/>
                    </a:lnTo>
                    <a:lnTo>
                      <a:pt x="4" y="16"/>
                    </a:lnTo>
                    <a:lnTo>
                      <a:pt x="9" y="16"/>
                    </a:lnTo>
                    <a:lnTo>
                      <a:pt x="9" y="1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00" name="Freeform 236"/>
              <p:cNvSpPr>
                <a:spLocks/>
              </p:cNvSpPr>
              <p:nvPr/>
            </p:nvSpPr>
            <p:spPr bwMode="ltGray">
              <a:xfrm>
                <a:off x="1546" y="2471"/>
                <a:ext cx="46" cy="17"/>
              </a:xfrm>
              <a:custGeom>
                <a:avLst/>
                <a:gdLst>
                  <a:gd name="T0" fmla="*/ 39 w 46"/>
                  <a:gd name="T1" fmla="*/ 16 h 17"/>
                  <a:gd name="T2" fmla="*/ 41 w 46"/>
                  <a:gd name="T3" fmla="*/ 0 h 17"/>
                  <a:gd name="T4" fmla="*/ 0 w 46"/>
                  <a:gd name="T5" fmla="*/ 0 h 17"/>
                  <a:gd name="T6" fmla="*/ 0 w 46"/>
                  <a:gd name="T7" fmla="*/ 16 h 17"/>
                  <a:gd name="T8" fmla="*/ 41 w 46"/>
                  <a:gd name="T9" fmla="*/ 16 h 17"/>
                  <a:gd name="T10" fmla="*/ 42 w 46"/>
                  <a:gd name="T11" fmla="*/ 0 h 17"/>
                  <a:gd name="T12" fmla="*/ 41 w 46"/>
                  <a:gd name="T13" fmla="*/ 16 h 17"/>
                  <a:gd name="T14" fmla="*/ 45 w 46"/>
                  <a:gd name="T15" fmla="*/ 16 h 17"/>
                  <a:gd name="T16" fmla="*/ 42 w 46"/>
                  <a:gd name="T17" fmla="*/ 0 h 17"/>
                  <a:gd name="T18" fmla="*/ 39 w 46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17">
                    <a:moveTo>
                      <a:pt x="39" y="16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41" y="16"/>
                    </a:lnTo>
                    <a:lnTo>
                      <a:pt x="42" y="0"/>
                    </a:lnTo>
                    <a:lnTo>
                      <a:pt x="41" y="16"/>
                    </a:lnTo>
                    <a:lnTo>
                      <a:pt x="45" y="16"/>
                    </a:lnTo>
                    <a:lnTo>
                      <a:pt x="42" y="0"/>
                    </a:lnTo>
                    <a:lnTo>
                      <a:pt x="39" y="1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01" name="Freeform 237"/>
              <p:cNvSpPr>
                <a:spLocks/>
              </p:cNvSpPr>
              <p:nvPr/>
            </p:nvSpPr>
            <p:spPr bwMode="ltGray">
              <a:xfrm>
                <a:off x="1579" y="2466"/>
                <a:ext cx="22" cy="17"/>
              </a:xfrm>
              <a:custGeom>
                <a:avLst/>
                <a:gdLst>
                  <a:gd name="T0" fmla="*/ 0 w 22"/>
                  <a:gd name="T1" fmla="*/ 6 h 17"/>
                  <a:gd name="T2" fmla="*/ 0 w 22"/>
                  <a:gd name="T3" fmla="*/ 6 h 17"/>
                  <a:gd name="T4" fmla="*/ 15 w 22"/>
                  <a:gd name="T5" fmla="*/ 16 h 17"/>
                  <a:gd name="T6" fmla="*/ 21 w 22"/>
                  <a:gd name="T7" fmla="*/ 11 h 17"/>
                  <a:gd name="T8" fmla="*/ 3 w 22"/>
                  <a:gd name="T9" fmla="*/ 0 h 17"/>
                  <a:gd name="T10" fmla="*/ 0 w 22"/>
                  <a:gd name="T11" fmla="*/ 0 h 17"/>
                  <a:gd name="T12" fmla="*/ 3 w 22"/>
                  <a:gd name="T13" fmla="*/ 0 h 17"/>
                  <a:gd name="T14" fmla="*/ 3 w 22"/>
                  <a:gd name="T15" fmla="*/ 0 h 17"/>
                  <a:gd name="T16" fmla="*/ 0 w 22"/>
                  <a:gd name="T17" fmla="*/ 0 h 17"/>
                  <a:gd name="T18" fmla="*/ 0 w 22"/>
                  <a:gd name="T19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0" y="6"/>
                    </a:moveTo>
                    <a:lnTo>
                      <a:pt x="0" y="6"/>
                    </a:lnTo>
                    <a:lnTo>
                      <a:pt x="15" y="16"/>
                    </a:lnTo>
                    <a:lnTo>
                      <a:pt x="21" y="11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02" name="Freeform 238"/>
              <p:cNvSpPr>
                <a:spLocks/>
              </p:cNvSpPr>
              <p:nvPr/>
            </p:nvSpPr>
            <p:spPr bwMode="ltGray">
              <a:xfrm>
                <a:off x="1544" y="2466"/>
                <a:ext cx="36" cy="17"/>
              </a:xfrm>
              <a:custGeom>
                <a:avLst/>
                <a:gdLst>
                  <a:gd name="T0" fmla="*/ 1 w 36"/>
                  <a:gd name="T1" fmla="*/ 5 h 17"/>
                  <a:gd name="T2" fmla="*/ 1 w 36"/>
                  <a:gd name="T3" fmla="*/ 16 h 17"/>
                  <a:gd name="T4" fmla="*/ 35 w 36"/>
                  <a:gd name="T5" fmla="*/ 16 h 17"/>
                  <a:gd name="T6" fmla="*/ 35 w 36"/>
                  <a:gd name="T7" fmla="*/ 0 h 17"/>
                  <a:gd name="T8" fmla="*/ 1 w 36"/>
                  <a:gd name="T9" fmla="*/ 0 h 17"/>
                  <a:gd name="T10" fmla="*/ 0 w 36"/>
                  <a:gd name="T11" fmla="*/ 5 h 17"/>
                  <a:gd name="T12" fmla="*/ 1 w 36"/>
                  <a:gd name="T13" fmla="*/ 0 h 17"/>
                  <a:gd name="T14" fmla="*/ 0 w 36"/>
                  <a:gd name="T15" fmla="*/ 0 h 17"/>
                  <a:gd name="T16" fmla="*/ 0 w 36"/>
                  <a:gd name="T17" fmla="*/ 5 h 17"/>
                  <a:gd name="T18" fmla="*/ 1 w 36"/>
                  <a:gd name="T1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7">
                    <a:moveTo>
                      <a:pt x="1" y="5"/>
                    </a:moveTo>
                    <a:lnTo>
                      <a:pt x="1" y="16"/>
                    </a:lnTo>
                    <a:lnTo>
                      <a:pt x="35" y="16"/>
                    </a:lnTo>
                    <a:lnTo>
                      <a:pt x="35" y="0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1" y="5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03" name="Freeform 239"/>
              <p:cNvSpPr>
                <a:spLocks/>
              </p:cNvSpPr>
              <p:nvPr/>
            </p:nvSpPr>
            <p:spPr bwMode="ltGray">
              <a:xfrm>
                <a:off x="1544" y="2466"/>
                <a:ext cx="20" cy="17"/>
              </a:xfrm>
              <a:custGeom>
                <a:avLst/>
                <a:gdLst>
                  <a:gd name="T0" fmla="*/ 19 w 20"/>
                  <a:gd name="T1" fmla="*/ 16 h 17"/>
                  <a:gd name="T2" fmla="*/ 19 w 20"/>
                  <a:gd name="T3" fmla="*/ 16 h 17"/>
                  <a:gd name="T4" fmla="*/ 19 w 20"/>
                  <a:gd name="T5" fmla="*/ 16 h 17"/>
                  <a:gd name="T6" fmla="*/ 19 w 20"/>
                  <a:gd name="T7" fmla="*/ 16 h 17"/>
                  <a:gd name="T8" fmla="*/ 19 w 20"/>
                  <a:gd name="T9" fmla="*/ 16 h 17"/>
                  <a:gd name="T10" fmla="*/ 0 w 20"/>
                  <a:gd name="T11" fmla="*/ 16 h 17"/>
                  <a:gd name="T12" fmla="*/ 19 w 20"/>
                  <a:gd name="T13" fmla="*/ 0 h 17"/>
                  <a:gd name="T14" fmla="*/ 0 w 20"/>
                  <a:gd name="T15" fmla="*/ 0 h 17"/>
                  <a:gd name="T16" fmla="*/ 0 w 20"/>
                  <a:gd name="T17" fmla="*/ 16 h 17"/>
                  <a:gd name="T18" fmla="*/ 19 w 20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7">
                    <a:moveTo>
                      <a:pt x="19" y="16"/>
                    </a:moveTo>
                    <a:lnTo>
                      <a:pt x="19" y="16"/>
                    </a:lnTo>
                    <a:lnTo>
                      <a:pt x="19" y="16"/>
                    </a:lnTo>
                    <a:lnTo>
                      <a:pt x="19" y="16"/>
                    </a:lnTo>
                    <a:lnTo>
                      <a:pt x="19" y="16"/>
                    </a:lnTo>
                    <a:lnTo>
                      <a:pt x="0" y="16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9" y="1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04" name="Freeform 240"/>
              <p:cNvSpPr>
                <a:spLocks/>
              </p:cNvSpPr>
              <p:nvPr/>
            </p:nvSpPr>
            <p:spPr bwMode="ltGray">
              <a:xfrm>
                <a:off x="1631" y="2467"/>
                <a:ext cx="45" cy="17"/>
              </a:xfrm>
              <a:custGeom>
                <a:avLst/>
                <a:gdLst>
                  <a:gd name="T0" fmla="*/ 0 w 45"/>
                  <a:gd name="T1" fmla="*/ 0 h 17"/>
                  <a:gd name="T2" fmla="*/ 7 w 45"/>
                  <a:gd name="T3" fmla="*/ 16 h 17"/>
                  <a:gd name="T4" fmla="*/ 44 w 45"/>
                  <a:gd name="T5" fmla="*/ 16 h 17"/>
                  <a:gd name="T6" fmla="*/ 37 w 45"/>
                  <a:gd name="T7" fmla="*/ 0 h 17"/>
                  <a:gd name="T8" fmla="*/ 0 w 45"/>
                  <a:gd name="T9" fmla="*/ 0 h 17"/>
                  <a:gd name="T10" fmla="*/ 0 w 45"/>
                  <a:gd name="T1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7">
                    <a:moveTo>
                      <a:pt x="0" y="0"/>
                    </a:moveTo>
                    <a:lnTo>
                      <a:pt x="7" y="16"/>
                    </a:lnTo>
                    <a:lnTo>
                      <a:pt x="44" y="16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05" name="Freeform 241"/>
              <p:cNvSpPr>
                <a:spLocks/>
              </p:cNvSpPr>
              <p:nvPr/>
            </p:nvSpPr>
            <p:spPr bwMode="ltGray">
              <a:xfrm>
                <a:off x="1631" y="2466"/>
                <a:ext cx="22" cy="17"/>
              </a:xfrm>
              <a:custGeom>
                <a:avLst/>
                <a:gdLst>
                  <a:gd name="T0" fmla="*/ 18 w 22"/>
                  <a:gd name="T1" fmla="*/ 11 h 17"/>
                  <a:gd name="T2" fmla="*/ 21 w 22"/>
                  <a:gd name="T3" fmla="*/ 11 h 17"/>
                  <a:gd name="T4" fmla="*/ 3 w 22"/>
                  <a:gd name="T5" fmla="*/ 0 h 17"/>
                  <a:gd name="T6" fmla="*/ 0 w 22"/>
                  <a:gd name="T7" fmla="*/ 6 h 17"/>
                  <a:gd name="T8" fmla="*/ 15 w 22"/>
                  <a:gd name="T9" fmla="*/ 16 h 17"/>
                  <a:gd name="T10" fmla="*/ 18 w 22"/>
                  <a:gd name="T11" fmla="*/ 16 h 17"/>
                  <a:gd name="T12" fmla="*/ 15 w 22"/>
                  <a:gd name="T13" fmla="*/ 16 h 17"/>
                  <a:gd name="T14" fmla="*/ 15 w 22"/>
                  <a:gd name="T15" fmla="*/ 16 h 17"/>
                  <a:gd name="T16" fmla="*/ 18 w 22"/>
                  <a:gd name="T17" fmla="*/ 16 h 17"/>
                  <a:gd name="T18" fmla="*/ 18 w 22"/>
                  <a:gd name="T1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18" y="11"/>
                    </a:moveTo>
                    <a:lnTo>
                      <a:pt x="21" y="11"/>
                    </a:lnTo>
                    <a:lnTo>
                      <a:pt x="3" y="0"/>
                    </a:lnTo>
                    <a:lnTo>
                      <a:pt x="0" y="6"/>
                    </a:lnTo>
                    <a:lnTo>
                      <a:pt x="15" y="16"/>
                    </a:lnTo>
                    <a:lnTo>
                      <a:pt x="18" y="16"/>
                    </a:lnTo>
                    <a:lnTo>
                      <a:pt x="15" y="16"/>
                    </a:lnTo>
                    <a:lnTo>
                      <a:pt x="15" y="16"/>
                    </a:lnTo>
                    <a:lnTo>
                      <a:pt x="18" y="16"/>
                    </a:lnTo>
                    <a:lnTo>
                      <a:pt x="18" y="11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06" name="Freeform 242"/>
              <p:cNvSpPr>
                <a:spLocks/>
              </p:cNvSpPr>
              <p:nvPr/>
            </p:nvSpPr>
            <p:spPr bwMode="ltGray">
              <a:xfrm>
                <a:off x="1639" y="2471"/>
                <a:ext cx="40" cy="17"/>
              </a:xfrm>
              <a:custGeom>
                <a:avLst/>
                <a:gdLst>
                  <a:gd name="T0" fmla="*/ 33 w 40"/>
                  <a:gd name="T1" fmla="*/ 16 h 17"/>
                  <a:gd name="T2" fmla="*/ 35 w 40"/>
                  <a:gd name="T3" fmla="*/ 0 h 17"/>
                  <a:gd name="T4" fmla="*/ 0 w 40"/>
                  <a:gd name="T5" fmla="*/ 0 h 17"/>
                  <a:gd name="T6" fmla="*/ 0 w 40"/>
                  <a:gd name="T7" fmla="*/ 16 h 17"/>
                  <a:gd name="T8" fmla="*/ 35 w 40"/>
                  <a:gd name="T9" fmla="*/ 16 h 17"/>
                  <a:gd name="T10" fmla="*/ 36 w 40"/>
                  <a:gd name="T11" fmla="*/ 0 h 17"/>
                  <a:gd name="T12" fmla="*/ 35 w 40"/>
                  <a:gd name="T13" fmla="*/ 16 h 17"/>
                  <a:gd name="T14" fmla="*/ 39 w 40"/>
                  <a:gd name="T15" fmla="*/ 16 h 17"/>
                  <a:gd name="T16" fmla="*/ 36 w 40"/>
                  <a:gd name="T17" fmla="*/ 0 h 17"/>
                  <a:gd name="T18" fmla="*/ 33 w 40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17">
                    <a:moveTo>
                      <a:pt x="33" y="16"/>
                    </a:moveTo>
                    <a:lnTo>
                      <a:pt x="3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35" y="16"/>
                    </a:lnTo>
                    <a:lnTo>
                      <a:pt x="36" y="0"/>
                    </a:lnTo>
                    <a:lnTo>
                      <a:pt x="35" y="16"/>
                    </a:lnTo>
                    <a:lnTo>
                      <a:pt x="39" y="16"/>
                    </a:lnTo>
                    <a:lnTo>
                      <a:pt x="36" y="0"/>
                    </a:lnTo>
                    <a:lnTo>
                      <a:pt x="33" y="1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07" name="Freeform 243"/>
              <p:cNvSpPr>
                <a:spLocks/>
              </p:cNvSpPr>
              <p:nvPr/>
            </p:nvSpPr>
            <p:spPr bwMode="ltGray">
              <a:xfrm>
                <a:off x="1667" y="2466"/>
                <a:ext cx="21" cy="17"/>
              </a:xfrm>
              <a:custGeom>
                <a:avLst/>
                <a:gdLst>
                  <a:gd name="T0" fmla="*/ 2 w 21"/>
                  <a:gd name="T1" fmla="*/ 6 h 17"/>
                  <a:gd name="T2" fmla="*/ 0 w 21"/>
                  <a:gd name="T3" fmla="*/ 6 h 17"/>
                  <a:gd name="T4" fmla="*/ 14 w 21"/>
                  <a:gd name="T5" fmla="*/ 16 h 17"/>
                  <a:gd name="T6" fmla="*/ 20 w 21"/>
                  <a:gd name="T7" fmla="*/ 11 h 17"/>
                  <a:gd name="T8" fmla="*/ 2 w 21"/>
                  <a:gd name="T9" fmla="*/ 0 h 17"/>
                  <a:gd name="T10" fmla="*/ 2 w 21"/>
                  <a:gd name="T11" fmla="*/ 0 h 17"/>
                  <a:gd name="T12" fmla="*/ 2 w 21"/>
                  <a:gd name="T13" fmla="*/ 0 h 17"/>
                  <a:gd name="T14" fmla="*/ 2 w 21"/>
                  <a:gd name="T15" fmla="*/ 0 h 17"/>
                  <a:gd name="T16" fmla="*/ 2 w 21"/>
                  <a:gd name="T17" fmla="*/ 0 h 17"/>
                  <a:gd name="T18" fmla="*/ 2 w 21"/>
                  <a:gd name="T19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2" y="6"/>
                    </a:moveTo>
                    <a:lnTo>
                      <a:pt x="0" y="6"/>
                    </a:lnTo>
                    <a:lnTo>
                      <a:pt x="14" y="16"/>
                    </a:lnTo>
                    <a:lnTo>
                      <a:pt x="20" y="1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08" name="Freeform 244"/>
              <p:cNvSpPr>
                <a:spLocks/>
              </p:cNvSpPr>
              <p:nvPr/>
            </p:nvSpPr>
            <p:spPr bwMode="ltGray">
              <a:xfrm>
                <a:off x="1629" y="2466"/>
                <a:ext cx="40" cy="17"/>
              </a:xfrm>
              <a:custGeom>
                <a:avLst/>
                <a:gdLst>
                  <a:gd name="T0" fmla="*/ 3 w 40"/>
                  <a:gd name="T1" fmla="*/ 0 h 17"/>
                  <a:gd name="T2" fmla="*/ 2 w 40"/>
                  <a:gd name="T3" fmla="*/ 16 h 17"/>
                  <a:gd name="T4" fmla="*/ 39 w 40"/>
                  <a:gd name="T5" fmla="*/ 16 h 17"/>
                  <a:gd name="T6" fmla="*/ 39 w 40"/>
                  <a:gd name="T7" fmla="*/ 0 h 17"/>
                  <a:gd name="T8" fmla="*/ 2 w 40"/>
                  <a:gd name="T9" fmla="*/ 0 h 17"/>
                  <a:gd name="T10" fmla="*/ 2 w 40"/>
                  <a:gd name="T11" fmla="*/ 16 h 17"/>
                  <a:gd name="T12" fmla="*/ 2 w 40"/>
                  <a:gd name="T13" fmla="*/ 0 h 17"/>
                  <a:gd name="T14" fmla="*/ 0 w 40"/>
                  <a:gd name="T15" fmla="*/ 0 h 17"/>
                  <a:gd name="T16" fmla="*/ 2 w 40"/>
                  <a:gd name="T17" fmla="*/ 16 h 17"/>
                  <a:gd name="T18" fmla="*/ 3 w 40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17">
                    <a:moveTo>
                      <a:pt x="3" y="0"/>
                    </a:moveTo>
                    <a:lnTo>
                      <a:pt x="2" y="16"/>
                    </a:lnTo>
                    <a:lnTo>
                      <a:pt x="39" y="16"/>
                    </a:lnTo>
                    <a:lnTo>
                      <a:pt x="39" y="0"/>
                    </a:lnTo>
                    <a:lnTo>
                      <a:pt x="2" y="0"/>
                    </a:lnTo>
                    <a:lnTo>
                      <a:pt x="2" y="16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16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09" name="Freeform 245"/>
              <p:cNvSpPr>
                <a:spLocks/>
              </p:cNvSpPr>
              <p:nvPr/>
            </p:nvSpPr>
            <p:spPr bwMode="ltGray">
              <a:xfrm>
                <a:off x="1629" y="2466"/>
                <a:ext cx="21" cy="17"/>
              </a:xfrm>
              <a:custGeom>
                <a:avLst/>
                <a:gdLst>
                  <a:gd name="T0" fmla="*/ 20 w 21"/>
                  <a:gd name="T1" fmla="*/ 0 h 17"/>
                  <a:gd name="T2" fmla="*/ 13 w 21"/>
                  <a:gd name="T3" fmla="*/ 5 h 17"/>
                  <a:gd name="T4" fmla="*/ 13 w 21"/>
                  <a:gd name="T5" fmla="*/ 5 h 17"/>
                  <a:gd name="T6" fmla="*/ 13 w 21"/>
                  <a:gd name="T7" fmla="*/ 5 h 17"/>
                  <a:gd name="T8" fmla="*/ 13 w 21"/>
                  <a:gd name="T9" fmla="*/ 5 h 17"/>
                  <a:gd name="T10" fmla="*/ 13 w 21"/>
                  <a:gd name="T11" fmla="*/ 16 h 17"/>
                  <a:gd name="T12" fmla="*/ 13 w 21"/>
                  <a:gd name="T13" fmla="*/ 0 h 17"/>
                  <a:gd name="T14" fmla="*/ 0 w 21"/>
                  <a:gd name="T15" fmla="*/ 0 h 17"/>
                  <a:gd name="T16" fmla="*/ 13 w 21"/>
                  <a:gd name="T17" fmla="*/ 16 h 17"/>
                  <a:gd name="T18" fmla="*/ 20 w 21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20" y="0"/>
                    </a:moveTo>
                    <a:lnTo>
                      <a:pt x="13" y="5"/>
                    </a:lnTo>
                    <a:lnTo>
                      <a:pt x="13" y="5"/>
                    </a:lnTo>
                    <a:lnTo>
                      <a:pt x="13" y="5"/>
                    </a:lnTo>
                    <a:lnTo>
                      <a:pt x="13" y="5"/>
                    </a:lnTo>
                    <a:lnTo>
                      <a:pt x="13" y="1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13" y="16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10" name="Freeform 246"/>
              <p:cNvSpPr>
                <a:spLocks/>
              </p:cNvSpPr>
              <p:nvPr/>
            </p:nvSpPr>
            <p:spPr bwMode="ltGray">
              <a:xfrm>
                <a:off x="1563" y="2467"/>
                <a:ext cx="44" cy="17"/>
              </a:xfrm>
              <a:custGeom>
                <a:avLst/>
                <a:gdLst>
                  <a:gd name="T0" fmla="*/ 0 w 44"/>
                  <a:gd name="T1" fmla="*/ 0 h 17"/>
                  <a:gd name="T2" fmla="*/ 6 w 44"/>
                  <a:gd name="T3" fmla="*/ 16 h 17"/>
                  <a:gd name="T4" fmla="*/ 43 w 44"/>
                  <a:gd name="T5" fmla="*/ 16 h 17"/>
                  <a:gd name="T6" fmla="*/ 37 w 44"/>
                  <a:gd name="T7" fmla="*/ 0 h 17"/>
                  <a:gd name="T8" fmla="*/ 0 w 44"/>
                  <a:gd name="T9" fmla="*/ 0 h 17"/>
                  <a:gd name="T10" fmla="*/ 0 w 44"/>
                  <a:gd name="T1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7">
                    <a:moveTo>
                      <a:pt x="0" y="0"/>
                    </a:moveTo>
                    <a:lnTo>
                      <a:pt x="6" y="16"/>
                    </a:lnTo>
                    <a:lnTo>
                      <a:pt x="43" y="16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11" name="Freeform 247"/>
              <p:cNvSpPr>
                <a:spLocks/>
              </p:cNvSpPr>
              <p:nvPr/>
            </p:nvSpPr>
            <p:spPr bwMode="ltGray">
              <a:xfrm>
                <a:off x="1563" y="2466"/>
                <a:ext cx="21" cy="17"/>
              </a:xfrm>
              <a:custGeom>
                <a:avLst/>
                <a:gdLst>
                  <a:gd name="T0" fmla="*/ 17 w 21"/>
                  <a:gd name="T1" fmla="*/ 11 h 17"/>
                  <a:gd name="T2" fmla="*/ 20 w 21"/>
                  <a:gd name="T3" fmla="*/ 11 h 17"/>
                  <a:gd name="T4" fmla="*/ 5 w 21"/>
                  <a:gd name="T5" fmla="*/ 0 h 17"/>
                  <a:gd name="T6" fmla="*/ 0 w 21"/>
                  <a:gd name="T7" fmla="*/ 6 h 17"/>
                  <a:gd name="T8" fmla="*/ 17 w 21"/>
                  <a:gd name="T9" fmla="*/ 16 h 17"/>
                  <a:gd name="T10" fmla="*/ 17 w 21"/>
                  <a:gd name="T11" fmla="*/ 16 h 17"/>
                  <a:gd name="T12" fmla="*/ 17 w 21"/>
                  <a:gd name="T13" fmla="*/ 16 h 17"/>
                  <a:gd name="T14" fmla="*/ 17 w 21"/>
                  <a:gd name="T15" fmla="*/ 16 h 17"/>
                  <a:gd name="T16" fmla="*/ 17 w 21"/>
                  <a:gd name="T17" fmla="*/ 16 h 17"/>
                  <a:gd name="T18" fmla="*/ 17 w 21"/>
                  <a:gd name="T1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17" y="11"/>
                    </a:moveTo>
                    <a:lnTo>
                      <a:pt x="20" y="11"/>
                    </a:lnTo>
                    <a:lnTo>
                      <a:pt x="5" y="0"/>
                    </a:lnTo>
                    <a:lnTo>
                      <a:pt x="0" y="6"/>
                    </a:lnTo>
                    <a:lnTo>
                      <a:pt x="17" y="16"/>
                    </a:lnTo>
                    <a:lnTo>
                      <a:pt x="17" y="16"/>
                    </a:lnTo>
                    <a:lnTo>
                      <a:pt x="17" y="16"/>
                    </a:lnTo>
                    <a:lnTo>
                      <a:pt x="17" y="16"/>
                    </a:lnTo>
                    <a:lnTo>
                      <a:pt x="17" y="16"/>
                    </a:lnTo>
                    <a:lnTo>
                      <a:pt x="17" y="11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12" name="Freeform 248"/>
              <p:cNvSpPr>
                <a:spLocks/>
              </p:cNvSpPr>
              <p:nvPr/>
            </p:nvSpPr>
            <p:spPr bwMode="ltGray">
              <a:xfrm>
                <a:off x="1570" y="2471"/>
                <a:ext cx="41" cy="17"/>
              </a:xfrm>
              <a:custGeom>
                <a:avLst/>
                <a:gdLst>
                  <a:gd name="T0" fmla="*/ 34 w 41"/>
                  <a:gd name="T1" fmla="*/ 16 h 17"/>
                  <a:gd name="T2" fmla="*/ 36 w 41"/>
                  <a:gd name="T3" fmla="*/ 0 h 17"/>
                  <a:gd name="T4" fmla="*/ 0 w 41"/>
                  <a:gd name="T5" fmla="*/ 0 h 17"/>
                  <a:gd name="T6" fmla="*/ 0 w 41"/>
                  <a:gd name="T7" fmla="*/ 16 h 17"/>
                  <a:gd name="T8" fmla="*/ 36 w 41"/>
                  <a:gd name="T9" fmla="*/ 16 h 17"/>
                  <a:gd name="T10" fmla="*/ 37 w 41"/>
                  <a:gd name="T11" fmla="*/ 0 h 17"/>
                  <a:gd name="T12" fmla="*/ 36 w 41"/>
                  <a:gd name="T13" fmla="*/ 16 h 17"/>
                  <a:gd name="T14" fmla="*/ 40 w 41"/>
                  <a:gd name="T15" fmla="*/ 16 h 17"/>
                  <a:gd name="T16" fmla="*/ 37 w 41"/>
                  <a:gd name="T17" fmla="*/ 0 h 17"/>
                  <a:gd name="T18" fmla="*/ 34 w 41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17">
                    <a:moveTo>
                      <a:pt x="34" y="16"/>
                    </a:moveTo>
                    <a:lnTo>
                      <a:pt x="3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36" y="16"/>
                    </a:lnTo>
                    <a:lnTo>
                      <a:pt x="37" y="0"/>
                    </a:lnTo>
                    <a:lnTo>
                      <a:pt x="36" y="16"/>
                    </a:lnTo>
                    <a:lnTo>
                      <a:pt x="40" y="16"/>
                    </a:lnTo>
                    <a:lnTo>
                      <a:pt x="37" y="0"/>
                    </a:lnTo>
                    <a:lnTo>
                      <a:pt x="34" y="1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13" name="Freeform 249"/>
              <p:cNvSpPr>
                <a:spLocks/>
              </p:cNvSpPr>
              <p:nvPr/>
            </p:nvSpPr>
            <p:spPr bwMode="ltGray">
              <a:xfrm>
                <a:off x="1598" y="2466"/>
                <a:ext cx="22" cy="17"/>
              </a:xfrm>
              <a:custGeom>
                <a:avLst/>
                <a:gdLst>
                  <a:gd name="T0" fmla="*/ 6 w 22"/>
                  <a:gd name="T1" fmla="*/ 6 h 17"/>
                  <a:gd name="T2" fmla="*/ 0 w 22"/>
                  <a:gd name="T3" fmla="*/ 6 h 17"/>
                  <a:gd name="T4" fmla="*/ 15 w 22"/>
                  <a:gd name="T5" fmla="*/ 16 h 17"/>
                  <a:gd name="T6" fmla="*/ 21 w 22"/>
                  <a:gd name="T7" fmla="*/ 11 h 17"/>
                  <a:gd name="T8" fmla="*/ 6 w 22"/>
                  <a:gd name="T9" fmla="*/ 0 h 17"/>
                  <a:gd name="T10" fmla="*/ 6 w 22"/>
                  <a:gd name="T11" fmla="*/ 0 h 17"/>
                  <a:gd name="T12" fmla="*/ 6 w 22"/>
                  <a:gd name="T13" fmla="*/ 0 h 17"/>
                  <a:gd name="T14" fmla="*/ 6 w 22"/>
                  <a:gd name="T15" fmla="*/ 0 h 17"/>
                  <a:gd name="T16" fmla="*/ 6 w 22"/>
                  <a:gd name="T17" fmla="*/ 0 h 17"/>
                  <a:gd name="T18" fmla="*/ 6 w 22"/>
                  <a:gd name="T19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6" y="6"/>
                    </a:moveTo>
                    <a:lnTo>
                      <a:pt x="0" y="6"/>
                    </a:lnTo>
                    <a:lnTo>
                      <a:pt x="15" y="16"/>
                    </a:lnTo>
                    <a:lnTo>
                      <a:pt x="21" y="1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14" name="Freeform 250"/>
              <p:cNvSpPr>
                <a:spLocks/>
              </p:cNvSpPr>
              <p:nvPr/>
            </p:nvSpPr>
            <p:spPr bwMode="ltGray">
              <a:xfrm>
                <a:off x="1560" y="2466"/>
                <a:ext cx="42" cy="17"/>
              </a:xfrm>
              <a:custGeom>
                <a:avLst/>
                <a:gdLst>
                  <a:gd name="T0" fmla="*/ 5 w 42"/>
                  <a:gd name="T1" fmla="*/ 0 h 17"/>
                  <a:gd name="T2" fmla="*/ 3 w 42"/>
                  <a:gd name="T3" fmla="*/ 16 h 17"/>
                  <a:gd name="T4" fmla="*/ 41 w 42"/>
                  <a:gd name="T5" fmla="*/ 16 h 17"/>
                  <a:gd name="T6" fmla="*/ 41 w 42"/>
                  <a:gd name="T7" fmla="*/ 0 h 17"/>
                  <a:gd name="T8" fmla="*/ 3 w 42"/>
                  <a:gd name="T9" fmla="*/ 0 h 17"/>
                  <a:gd name="T10" fmla="*/ 2 w 42"/>
                  <a:gd name="T11" fmla="*/ 16 h 17"/>
                  <a:gd name="T12" fmla="*/ 3 w 42"/>
                  <a:gd name="T13" fmla="*/ 0 h 17"/>
                  <a:gd name="T14" fmla="*/ 0 w 42"/>
                  <a:gd name="T15" fmla="*/ 0 h 17"/>
                  <a:gd name="T16" fmla="*/ 2 w 42"/>
                  <a:gd name="T17" fmla="*/ 16 h 17"/>
                  <a:gd name="T18" fmla="*/ 5 w 42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" h="17">
                    <a:moveTo>
                      <a:pt x="5" y="0"/>
                    </a:moveTo>
                    <a:lnTo>
                      <a:pt x="3" y="16"/>
                    </a:lnTo>
                    <a:lnTo>
                      <a:pt x="41" y="16"/>
                    </a:lnTo>
                    <a:lnTo>
                      <a:pt x="41" y="0"/>
                    </a:lnTo>
                    <a:lnTo>
                      <a:pt x="3" y="0"/>
                    </a:lnTo>
                    <a:lnTo>
                      <a:pt x="2" y="16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2" y="16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15" name="Freeform 251"/>
              <p:cNvSpPr>
                <a:spLocks/>
              </p:cNvSpPr>
              <p:nvPr/>
            </p:nvSpPr>
            <p:spPr bwMode="ltGray">
              <a:xfrm>
                <a:off x="1560" y="2466"/>
                <a:ext cx="21" cy="17"/>
              </a:xfrm>
              <a:custGeom>
                <a:avLst/>
                <a:gdLst>
                  <a:gd name="T0" fmla="*/ 20 w 21"/>
                  <a:gd name="T1" fmla="*/ 0 h 17"/>
                  <a:gd name="T2" fmla="*/ 15 w 21"/>
                  <a:gd name="T3" fmla="*/ 5 h 17"/>
                  <a:gd name="T4" fmla="*/ 15 w 21"/>
                  <a:gd name="T5" fmla="*/ 5 h 17"/>
                  <a:gd name="T6" fmla="*/ 15 w 21"/>
                  <a:gd name="T7" fmla="*/ 5 h 17"/>
                  <a:gd name="T8" fmla="*/ 15 w 21"/>
                  <a:gd name="T9" fmla="*/ 5 h 17"/>
                  <a:gd name="T10" fmla="*/ 10 w 21"/>
                  <a:gd name="T11" fmla="*/ 16 h 17"/>
                  <a:gd name="T12" fmla="*/ 15 w 21"/>
                  <a:gd name="T13" fmla="*/ 0 h 17"/>
                  <a:gd name="T14" fmla="*/ 0 w 21"/>
                  <a:gd name="T15" fmla="*/ 0 h 17"/>
                  <a:gd name="T16" fmla="*/ 10 w 21"/>
                  <a:gd name="T17" fmla="*/ 16 h 17"/>
                  <a:gd name="T18" fmla="*/ 20 w 21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20" y="0"/>
                    </a:moveTo>
                    <a:lnTo>
                      <a:pt x="15" y="5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0" y="16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10" y="16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16" name="Freeform 252"/>
              <p:cNvSpPr>
                <a:spLocks/>
              </p:cNvSpPr>
              <p:nvPr/>
            </p:nvSpPr>
            <p:spPr bwMode="ltGray">
              <a:xfrm>
                <a:off x="1612" y="2467"/>
                <a:ext cx="48" cy="17"/>
              </a:xfrm>
              <a:custGeom>
                <a:avLst/>
                <a:gdLst>
                  <a:gd name="T0" fmla="*/ 0 w 48"/>
                  <a:gd name="T1" fmla="*/ 0 h 17"/>
                  <a:gd name="T2" fmla="*/ 10 w 48"/>
                  <a:gd name="T3" fmla="*/ 16 h 17"/>
                  <a:gd name="T4" fmla="*/ 47 w 48"/>
                  <a:gd name="T5" fmla="*/ 16 h 17"/>
                  <a:gd name="T6" fmla="*/ 36 w 48"/>
                  <a:gd name="T7" fmla="*/ 0 h 17"/>
                  <a:gd name="T8" fmla="*/ 3 w 48"/>
                  <a:gd name="T9" fmla="*/ 0 h 17"/>
                  <a:gd name="T10" fmla="*/ 0 w 48"/>
                  <a:gd name="T1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17">
                    <a:moveTo>
                      <a:pt x="0" y="0"/>
                    </a:moveTo>
                    <a:lnTo>
                      <a:pt x="10" y="16"/>
                    </a:lnTo>
                    <a:lnTo>
                      <a:pt x="47" y="16"/>
                    </a:lnTo>
                    <a:lnTo>
                      <a:pt x="36" y="0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17" name="Freeform 253"/>
              <p:cNvSpPr>
                <a:spLocks/>
              </p:cNvSpPr>
              <p:nvPr/>
            </p:nvSpPr>
            <p:spPr bwMode="ltGray">
              <a:xfrm>
                <a:off x="1612" y="2466"/>
                <a:ext cx="22" cy="17"/>
              </a:xfrm>
              <a:custGeom>
                <a:avLst/>
                <a:gdLst>
                  <a:gd name="T0" fmla="*/ 18 w 22"/>
                  <a:gd name="T1" fmla="*/ 11 h 17"/>
                  <a:gd name="T2" fmla="*/ 21 w 22"/>
                  <a:gd name="T3" fmla="*/ 11 h 17"/>
                  <a:gd name="T4" fmla="*/ 2 w 22"/>
                  <a:gd name="T5" fmla="*/ 0 h 17"/>
                  <a:gd name="T6" fmla="*/ 0 w 22"/>
                  <a:gd name="T7" fmla="*/ 6 h 17"/>
                  <a:gd name="T8" fmla="*/ 18 w 22"/>
                  <a:gd name="T9" fmla="*/ 16 h 17"/>
                  <a:gd name="T10" fmla="*/ 18 w 22"/>
                  <a:gd name="T11" fmla="*/ 16 h 17"/>
                  <a:gd name="T12" fmla="*/ 18 w 22"/>
                  <a:gd name="T13" fmla="*/ 16 h 17"/>
                  <a:gd name="T14" fmla="*/ 18 w 22"/>
                  <a:gd name="T15" fmla="*/ 16 h 17"/>
                  <a:gd name="T16" fmla="*/ 18 w 22"/>
                  <a:gd name="T17" fmla="*/ 16 h 17"/>
                  <a:gd name="T18" fmla="*/ 18 w 22"/>
                  <a:gd name="T1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18" y="11"/>
                    </a:moveTo>
                    <a:lnTo>
                      <a:pt x="21" y="11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8" y="11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18" name="Freeform 254"/>
              <p:cNvSpPr>
                <a:spLocks/>
              </p:cNvSpPr>
              <p:nvPr/>
            </p:nvSpPr>
            <p:spPr bwMode="ltGray">
              <a:xfrm>
                <a:off x="1622" y="2471"/>
                <a:ext cx="43" cy="17"/>
              </a:xfrm>
              <a:custGeom>
                <a:avLst/>
                <a:gdLst>
                  <a:gd name="T0" fmla="*/ 35 w 43"/>
                  <a:gd name="T1" fmla="*/ 16 h 17"/>
                  <a:gd name="T2" fmla="*/ 36 w 43"/>
                  <a:gd name="T3" fmla="*/ 0 h 17"/>
                  <a:gd name="T4" fmla="*/ 0 w 43"/>
                  <a:gd name="T5" fmla="*/ 0 h 17"/>
                  <a:gd name="T6" fmla="*/ 0 w 43"/>
                  <a:gd name="T7" fmla="*/ 16 h 17"/>
                  <a:gd name="T8" fmla="*/ 36 w 43"/>
                  <a:gd name="T9" fmla="*/ 16 h 17"/>
                  <a:gd name="T10" fmla="*/ 36 w 43"/>
                  <a:gd name="T11" fmla="*/ 0 h 17"/>
                  <a:gd name="T12" fmla="*/ 36 w 43"/>
                  <a:gd name="T13" fmla="*/ 16 h 17"/>
                  <a:gd name="T14" fmla="*/ 42 w 43"/>
                  <a:gd name="T15" fmla="*/ 16 h 17"/>
                  <a:gd name="T16" fmla="*/ 36 w 43"/>
                  <a:gd name="T17" fmla="*/ 0 h 17"/>
                  <a:gd name="T18" fmla="*/ 35 w 43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17">
                    <a:moveTo>
                      <a:pt x="35" y="16"/>
                    </a:moveTo>
                    <a:lnTo>
                      <a:pt x="3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36" y="16"/>
                    </a:lnTo>
                    <a:lnTo>
                      <a:pt x="36" y="0"/>
                    </a:lnTo>
                    <a:lnTo>
                      <a:pt x="36" y="16"/>
                    </a:lnTo>
                    <a:lnTo>
                      <a:pt x="42" y="16"/>
                    </a:lnTo>
                    <a:lnTo>
                      <a:pt x="36" y="0"/>
                    </a:lnTo>
                    <a:lnTo>
                      <a:pt x="35" y="1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19" name="Freeform 255"/>
              <p:cNvSpPr>
                <a:spLocks/>
              </p:cNvSpPr>
              <p:nvPr/>
            </p:nvSpPr>
            <p:spPr bwMode="ltGray">
              <a:xfrm>
                <a:off x="1648" y="2466"/>
                <a:ext cx="21" cy="17"/>
              </a:xfrm>
              <a:custGeom>
                <a:avLst/>
                <a:gdLst>
                  <a:gd name="T0" fmla="*/ 2 w 21"/>
                  <a:gd name="T1" fmla="*/ 6 h 17"/>
                  <a:gd name="T2" fmla="*/ 0 w 21"/>
                  <a:gd name="T3" fmla="*/ 6 h 17"/>
                  <a:gd name="T4" fmla="*/ 17 w 21"/>
                  <a:gd name="T5" fmla="*/ 16 h 17"/>
                  <a:gd name="T6" fmla="*/ 20 w 21"/>
                  <a:gd name="T7" fmla="*/ 11 h 17"/>
                  <a:gd name="T8" fmla="*/ 4 w 21"/>
                  <a:gd name="T9" fmla="*/ 0 h 17"/>
                  <a:gd name="T10" fmla="*/ 2 w 21"/>
                  <a:gd name="T11" fmla="*/ 0 h 17"/>
                  <a:gd name="T12" fmla="*/ 2 w 21"/>
                  <a:gd name="T13" fmla="*/ 0 h 17"/>
                  <a:gd name="T14" fmla="*/ 2 w 21"/>
                  <a:gd name="T15" fmla="*/ 0 h 17"/>
                  <a:gd name="T16" fmla="*/ 2 w 21"/>
                  <a:gd name="T17" fmla="*/ 0 h 17"/>
                  <a:gd name="T18" fmla="*/ 2 w 21"/>
                  <a:gd name="T19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2" y="6"/>
                    </a:moveTo>
                    <a:lnTo>
                      <a:pt x="0" y="6"/>
                    </a:lnTo>
                    <a:lnTo>
                      <a:pt x="17" y="16"/>
                    </a:lnTo>
                    <a:lnTo>
                      <a:pt x="20" y="11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20" name="Freeform 256"/>
              <p:cNvSpPr>
                <a:spLocks/>
              </p:cNvSpPr>
              <p:nvPr/>
            </p:nvSpPr>
            <p:spPr bwMode="ltGray">
              <a:xfrm>
                <a:off x="1616" y="2466"/>
                <a:ext cx="34" cy="17"/>
              </a:xfrm>
              <a:custGeom>
                <a:avLst/>
                <a:gdLst>
                  <a:gd name="T0" fmla="*/ 0 w 34"/>
                  <a:gd name="T1" fmla="*/ 16 h 17"/>
                  <a:gd name="T2" fmla="*/ 0 w 34"/>
                  <a:gd name="T3" fmla="*/ 16 h 17"/>
                  <a:gd name="T4" fmla="*/ 33 w 34"/>
                  <a:gd name="T5" fmla="*/ 16 h 17"/>
                  <a:gd name="T6" fmla="*/ 33 w 34"/>
                  <a:gd name="T7" fmla="*/ 0 h 17"/>
                  <a:gd name="T8" fmla="*/ 0 w 34"/>
                  <a:gd name="T9" fmla="*/ 0 h 17"/>
                  <a:gd name="T10" fmla="*/ 0 w 34"/>
                  <a:gd name="T11" fmla="*/ 0 h 17"/>
                  <a:gd name="T12" fmla="*/ 0 w 34"/>
                  <a:gd name="T13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7">
                    <a:moveTo>
                      <a:pt x="0" y="16"/>
                    </a:moveTo>
                    <a:lnTo>
                      <a:pt x="0" y="16"/>
                    </a:lnTo>
                    <a:lnTo>
                      <a:pt x="33" y="16"/>
                    </a:lnTo>
                    <a:lnTo>
                      <a:pt x="3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21" name="Freeform 257"/>
              <p:cNvSpPr>
                <a:spLocks/>
              </p:cNvSpPr>
              <p:nvPr/>
            </p:nvSpPr>
            <p:spPr bwMode="ltGray">
              <a:xfrm>
                <a:off x="1612" y="2466"/>
                <a:ext cx="22" cy="17"/>
              </a:xfrm>
              <a:custGeom>
                <a:avLst/>
                <a:gdLst>
                  <a:gd name="T0" fmla="*/ 7 w 22"/>
                  <a:gd name="T1" fmla="*/ 0 h 17"/>
                  <a:gd name="T2" fmla="*/ 0 w 22"/>
                  <a:gd name="T3" fmla="*/ 16 h 17"/>
                  <a:gd name="T4" fmla="*/ 21 w 22"/>
                  <a:gd name="T5" fmla="*/ 16 h 17"/>
                  <a:gd name="T6" fmla="*/ 21 w 22"/>
                  <a:gd name="T7" fmla="*/ 0 h 17"/>
                  <a:gd name="T8" fmla="*/ 0 w 22"/>
                  <a:gd name="T9" fmla="*/ 0 h 17"/>
                  <a:gd name="T10" fmla="*/ 0 w 22"/>
                  <a:gd name="T11" fmla="*/ 16 h 17"/>
                  <a:gd name="T12" fmla="*/ 7 w 2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7">
                    <a:moveTo>
                      <a:pt x="7" y="0"/>
                    </a:moveTo>
                    <a:lnTo>
                      <a:pt x="0" y="16"/>
                    </a:lnTo>
                    <a:lnTo>
                      <a:pt x="21" y="16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22" name="Freeform 258"/>
              <p:cNvSpPr>
                <a:spLocks/>
              </p:cNvSpPr>
              <p:nvPr/>
            </p:nvSpPr>
            <p:spPr bwMode="ltGray">
              <a:xfrm>
                <a:off x="1687" y="2467"/>
                <a:ext cx="78" cy="17"/>
              </a:xfrm>
              <a:custGeom>
                <a:avLst/>
                <a:gdLst>
                  <a:gd name="T0" fmla="*/ 0 w 78"/>
                  <a:gd name="T1" fmla="*/ 0 h 17"/>
                  <a:gd name="T2" fmla="*/ 6 w 78"/>
                  <a:gd name="T3" fmla="*/ 16 h 17"/>
                  <a:gd name="T4" fmla="*/ 73 w 78"/>
                  <a:gd name="T5" fmla="*/ 16 h 17"/>
                  <a:gd name="T6" fmla="*/ 77 w 78"/>
                  <a:gd name="T7" fmla="*/ 16 h 17"/>
                  <a:gd name="T8" fmla="*/ 70 w 78"/>
                  <a:gd name="T9" fmla="*/ 0 h 17"/>
                  <a:gd name="T10" fmla="*/ 3 w 78"/>
                  <a:gd name="T11" fmla="*/ 0 h 17"/>
                  <a:gd name="T12" fmla="*/ 0 w 78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7">
                    <a:moveTo>
                      <a:pt x="0" y="0"/>
                    </a:moveTo>
                    <a:lnTo>
                      <a:pt x="6" y="16"/>
                    </a:lnTo>
                    <a:lnTo>
                      <a:pt x="73" y="16"/>
                    </a:lnTo>
                    <a:lnTo>
                      <a:pt x="77" y="16"/>
                    </a:lnTo>
                    <a:lnTo>
                      <a:pt x="70" y="0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23" name="Freeform 259"/>
              <p:cNvSpPr>
                <a:spLocks/>
              </p:cNvSpPr>
              <p:nvPr/>
            </p:nvSpPr>
            <p:spPr bwMode="ltGray">
              <a:xfrm>
                <a:off x="1687" y="2466"/>
                <a:ext cx="22" cy="17"/>
              </a:xfrm>
              <a:custGeom>
                <a:avLst/>
                <a:gdLst>
                  <a:gd name="T0" fmla="*/ 17 w 22"/>
                  <a:gd name="T1" fmla="*/ 11 h 17"/>
                  <a:gd name="T2" fmla="*/ 21 w 22"/>
                  <a:gd name="T3" fmla="*/ 11 h 17"/>
                  <a:gd name="T4" fmla="*/ 3 w 22"/>
                  <a:gd name="T5" fmla="*/ 0 h 17"/>
                  <a:gd name="T6" fmla="*/ 0 w 22"/>
                  <a:gd name="T7" fmla="*/ 6 h 17"/>
                  <a:gd name="T8" fmla="*/ 17 w 22"/>
                  <a:gd name="T9" fmla="*/ 16 h 17"/>
                  <a:gd name="T10" fmla="*/ 17 w 22"/>
                  <a:gd name="T11" fmla="*/ 16 h 17"/>
                  <a:gd name="T12" fmla="*/ 17 w 22"/>
                  <a:gd name="T13" fmla="*/ 16 h 17"/>
                  <a:gd name="T14" fmla="*/ 17 w 22"/>
                  <a:gd name="T15" fmla="*/ 16 h 17"/>
                  <a:gd name="T16" fmla="*/ 17 w 22"/>
                  <a:gd name="T17" fmla="*/ 16 h 17"/>
                  <a:gd name="T18" fmla="*/ 17 w 22"/>
                  <a:gd name="T1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17" y="11"/>
                    </a:moveTo>
                    <a:lnTo>
                      <a:pt x="21" y="11"/>
                    </a:lnTo>
                    <a:lnTo>
                      <a:pt x="3" y="0"/>
                    </a:lnTo>
                    <a:lnTo>
                      <a:pt x="0" y="6"/>
                    </a:lnTo>
                    <a:lnTo>
                      <a:pt x="17" y="16"/>
                    </a:lnTo>
                    <a:lnTo>
                      <a:pt x="17" y="16"/>
                    </a:lnTo>
                    <a:lnTo>
                      <a:pt x="17" y="16"/>
                    </a:lnTo>
                    <a:lnTo>
                      <a:pt x="17" y="16"/>
                    </a:lnTo>
                    <a:lnTo>
                      <a:pt x="17" y="16"/>
                    </a:lnTo>
                    <a:lnTo>
                      <a:pt x="17" y="11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24" name="Freeform 260"/>
              <p:cNvSpPr>
                <a:spLocks/>
              </p:cNvSpPr>
              <p:nvPr/>
            </p:nvSpPr>
            <p:spPr bwMode="ltGray">
              <a:xfrm>
                <a:off x="1694" y="2471"/>
                <a:ext cx="67" cy="17"/>
              </a:xfrm>
              <a:custGeom>
                <a:avLst/>
                <a:gdLst>
                  <a:gd name="T0" fmla="*/ 66 w 67"/>
                  <a:gd name="T1" fmla="*/ 0 h 17"/>
                  <a:gd name="T2" fmla="*/ 66 w 67"/>
                  <a:gd name="T3" fmla="*/ 0 h 17"/>
                  <a:gd name="T4" fmla="*/ 0 w 67"/>
                  <a:gd name="T5" fmla="*/ 0 h 17"/>
                  <a:gd name="T6" fmla="*/ 0 w 67"/>
                  <a:gd name="T7" fmla="*/ 16 h 17"/>
                  <a:gd name="T8" fmla="*/ 66 w 67"/>
                  <a:gd name="T9" fmla="*/ 16 h 17"/>
                  <a:gd name="T10" fmla="*/ 66 w 67"/>
                  <a:gd name="T11" fmla="*/ 16 h 17"/>
                  <a:gd name="T12" fmla="*/ 66 w 6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17">
                    <a:moveTo>
                      <a:pt x="66" y="0"/>
                    </a:moveTo>
                    <a:lnTo>
                      <a:pt x="6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66" y="16"/>
                    </a:lnTo>
                    <a:lnTo>
                      <a:pt x="66" y="16"/>
                    </a:lnTo>
                    <a:lnTo>
                      <a:pt x="66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25" name="Freeform 261"/>
              <p:cNvSpPr>
                <a:spLocks/>
              </p:cNvSpPr>
              <p:nvPr/>
            </p:nvSpPr>
            <p:spPr bwMode="ltGray">
              <a:xfrm>
                <a:off x="1760" y="2471"/>
                <a:ext cx="21" cy="17"/>
              </a:xfrm>
              <a:custGeom>
                <a:avLst/>
                <a:gdLst>
                  <a:gd name="T0" fmla="*/ 6 w 21"/>
                  <a:gd name="T1" fmla="*/ 16 h 17"/>
                  <a:gd name="T2" fmla="*/ 10 w 21"/>
                  <a:gd name="T3" fmla="*/ 0 h 17"/>
                  <a:gd name="T4" fmla="*/ 0 w 21"/>
                  <a:gd name="T5" fmla="*/ 0 h 17"/>
                  <a:gd name="T6" fmla="*/ 0 w 21"/>
                  <a:gd name="T7" fmla="*/ 16 h 17"/>
                  <a:gd name="T8" fmla="*/ 10 w 21"/>
                  <a:gd name="T9" fmla="*/ 16 h 17"/>
                  <a:gd name="T10" fmla="*/ 13 w 21"/>
                  <a:gd name="T11" fmla="*/ 0 h 17"/>
                  <a:gd name="T12" fmla="*/ 10 w 21"/>
                  <a:gd name="T13" fmla="*/ 16 h 17"/>
                  <a:gd name="T14" fmla="*/ 20 w 21"/>
                  <a:gd name="T15" fmla="*/ 16 h 17"/>
                  <a:gd name="T16" fmla="*/ 13 w 21"/>
                  <a:gd name="T17" fmla="*/ 0 h 17"/>
                  <a:gd name="T18" fmla="*/ 6 w 21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6" y="16"/>
                    </a:moveTo>
                    <a:lnTo>
                      <a:pt x="10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0" y="16"/>
                    </a:lnTo>
                    <a:lnTo>
                      <a:pt x="13" y="0"/>
                    </a:lnTo>
                    <a:lnTo>
                      <a:pt x="10" y="16"/>
                    </a:lnTo>
                    <a:lnTo>
                      <a:pt x="20" y="16"/>
                    </a:lnTo>
                    <a:lnTo>
                      <a:pt x="13" y="0"/>
                    </a:lnTo>
                    <a:lnTo>
                      <a:pt x="6" y="1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26" name="Freeform 262"/>
              <p:cNvSpPr>
                <a:spLocks/>
              </p:cNvSpPr>
              <p:nvPr/>
            </p:nvSpPr>
            <p:spPr bwMode="ltGray">
              <a:xfrm>
                <a:off x="1756" y="2466"/>
                <a:ext cx="22" cy="17"/>
              </a:xfrm>
              <a:custGeom>
                <a:avLst/>
                <a:gdLst>
                  <a:gd name="T0" fmla="*/ 3 w 22"/>
                  <a:gd name="T1" fmla="*/ 6 h 17"/>
                  <a:gd name="T2" fmla="*/ 0 w 22"/>
                  <a:gd name="T3" fmla="*/ 6 h 17"/>
                  <a:gd name="T4" fmla="*/ 15 w 22"/>
                  <a:gd name="T5" fmla="*/ 16 h 17"/>
                  <a:gd name="T6" fmla="*/ 21 w 22"/>
                  <a:gd name="T7" fmla="*/ 11 h 17"/>
                  <a:gd name="T8" fmla="*/ 3 w 22"/>
                  <a:gd name="T9" fmla="*/ 0 h 17"/>
                  <a:gd name="T10" fmla="*/ 3 w 22"/>
                  <a:gd name="T11" fmla="*/ 0 h 17"/>
                  <a:gd name="T12" fmla="*/ 3 w 22"/>
                  <a:gd name="T13" fmla="*/ 0 h 17"/>
                  <a:gd name="T14" fmla="*/ 3 w 22"/>
                  <a:gd name="T15" fmla="*/ 0 h 17"/>
                  <a:gd name="T16" fmla="*/ 3 w 22"/>
                  <a:gd name="T17" fmla="*/ 0 h 17"/>
                  <a:gd name="T18" fmla="*/ 3 w 22"/>
                  <a:gd name="T19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3" y="6"/>
                    </a:moveTo>
                    <a:lnTo>
                      <a:pt x="0" y="6"/>
                    </a:lnTo>
                    <a:lnTo>
                      <a:pt x="15" y="16"/>
                    </a:lnTo>
                    <a:lnTo>
                      <a:pt x="21" y="11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27" name="Freeform 263"/>
              <p:cNvSpPr>
                <a:spLocks/>
              </p:cNvSpPr>
              <p:nvPr/>
            </p:nvSpPr>
            <p:spPr bwMode="ltGray">
              <a:xfrm>
                <a:off x="1692" y="2466"/>
                <a:ext cx="67" cy="17"/>
              </a:xfrm>
              <a:custGeom>
                <a:avLst/>
                <a:gdLst>
                  <a:gd name="T0" fmla="*/ 0 w 67"/>
                  <a:gd name="T1" fmla="*/ 16 h 17"/>
                  <a:gd name="T2" fmla="*/ 0 w 67"/>
                  <a:gd name="T3" fmla="*/ 16 h 17"/>
                  <a:gd name="T4" fmla="*/ 66 w 67"/>
                  <a:gd name="T5" fmla="*/ 16 h 17"/>
                  <a:gd name="T6" fmla="*/ 66 w 67"/>
                  <a:gd name="T7" fmla="*/ 0 h 17"/>
                  <a:gd name="T8" fmla="*/ 0 w 67"/>
                  <a:gd name="T9" fmla="*/ 0 h 17"/>
                  <a:gd name="T10" fmla="*/ 0 w 67"/>
                  <a:gd name="T11" fmla="*/ 0 h 17"/>
                  <a:gd name="T12" fmla="*/ 0 w 67"/>
                  <a:gd name="T13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17">
                    <a:moveTo>
                      <a:pt x="0" y="16"/>
                    </a:moveTo>
                    <a:lnTo>
                      <a:pt x="0" y="16"/>
                    </a:lnTo>
                    <a:lnTo>
                      <a:pt x="66" y="16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28" name="Freeform 264"/>
              <p:cNvSpPr>
                <a:spLocks/>
              </p:cNvSpPr>
              <p:nvPr/>
            </p:nvSpPr>
            <p:spPr bwMode="ltGray">
              <a:xfrm>
                <a:off x="1687" y="2466"/>
                <a:ext cx="22" cy="17"/>
              </a:xfrm>
              <a:custGeom>
                <a:avLst/>
                <a:gdLst>
                  <a:gd name="T0" fmla="*/ 7 w 22"/>
                  <a:gd name="T1" fmla="*/ 0 h 17"/>
                  <a:gd name="T2" fmla="*/ 0 w 22"/>
                  <a:gd name="T3" fmla="*/ 16 h 17"/>
                  <a:gd name="T4" fmla="*/ 21 w 22"/>
                  <a:gd name="T5" fmla="*/ 16 h 17"/>
                  <a:gd name="T6" fmla="*/ 21 w 22"/>
                  <a:gd name="T7" fmla="*/ 0 h 17"/>
                  <a:gd name="T8" fmla="*/ 0 w 22"/>
                  <a:gd name="T9" fmla="*/ 0 h 17"/>
                  <a:gd name="T10" fmla="*/ 0 w 22"/>
                  <a:gd name="T11" fmla="*/ 16 h 17"/>
                  <a:gd name="T12" fmla="*/ 7 w 2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7">
                    <a:moveTo>
                      <a:pt x="7" y="0"/>
                    </a:moveTo>
                    <a:lnTo>
                      <a:pt x="0" y="16"/>
                    </a:lnTo>
                    <a:lnTo>
                      <a:pt x="21" y="16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29" name="Freeform 265"/>
              <p:cNvSpPr>
                <a:spLocks/>
              </p:cNvSpPr>
              <p:nvPr/>
            </p:nvSpPr>
            <p:spPr bwMode="ltGray">
              <a:xfrm>
                <a:off x="1855" y="2467"/>
                <a:ext cx="73" cy="17"/>
              </a:xfrm>
              <a:custGeom>
                <a:avLst/>
                <a:gdLst>
                  <a:gd name="T0" fmla="*/ 0 w 73"/>
                  <a:gd name="T1" fmla="*/ 0 h 17"/>
                  <a:gd name="T2" fmla="*/ 9 w 73"/>
                  <a:gd name="T3" fmla="*/ 16 h 17"/>
                  <a:gd name="T4" fmla="*/ 72 w 73"/>
                  <a:gd name="T5" fmla="*/ 16 h 17"/>
                  <a:gd name="T6" fmla="*/ 59 w 73"/>
                  <a:gd name="T7" fmla="*/ 0 h 17"/>
                  <a:gd name="T8" fmla="*/ 0 w 73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17">
                    <a:moveTo>
                      <a:pt x="0" y="0"/>
                    </a:moveTo>
                    <a:lnTo>
                      <a:pt x="9" y="16"/>
                    </a:lnTo>
                    <a:lnTo>
                      <a:pt x="72" y="16"/>
                    </a:lnTo>
                    <a:lnTo>
                      <a:pt x="59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30" name="Freeform 266"/>
              <p:cNvSpPr>
                <a:spLocks/>
              </p:cNvSpPr>
              <p:nvPr/>
            </p:nvSpPr>
            <p:spPr bwMode="ltGray">
              <a:xfrm>
                <a:off x="1854" y="2466"/>
                <a:ext cx="21" cy="17"/>
              </a:xfrm>
              <a:custGeom>
                <a:avLst/>
                <a:gdLst>
                  <a:gd name="T0" fmla="*/ 17 w 21"/>
                  <a:gd name="T1" fmla="*/ 11 h 17"/>
                  <a:gd name="T2" fmla="*/ 20 w 21"/>
                  <a:gd name="T3" fmla="*/ 11 h 17"/>
                  <a:gd name="T4" fmla="*/ 4 w 21"/>
                  <a:gd name="T5" fmla="*/ 0 h 17"/>
                  <a:gd name="T6" fmla="*/ 0 w 21"/>
                  <a:gd name="T7" fmla="*/ 6 h 17"/>
                  <a:gd name="T8" fmla="*/ 15 w 21"/>
                  <a:gd name="T9" fmla="*/ 16 h 17"/>
                  <a:gd name="T10" fmla="*/ 17 w 21"/>
                  <a:gd name="T11" fmla="*/ 16 h 17"/>
                  <a:gd name="T12" fmla="*/ 15 w 21"/>
                  <a:gd name="T13" fmla="*/ 16 h 17"/>
                  <a:gd name="T14" fmla="*/ 17 w 21"/>
                  <a:gd name="T15" fmla="*/ 16 h 17"/>
                  <a:gd name="T16" fmla="*/ 17 w 21"/>
                  <a:gd name="T17" fmla="*/ 16 h 17"/>
                  <a:gd name="T18" fmla="*/ 17 w 21"/>
                  <a:gd name="T1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17" y="11"/>
                    </a:moveTo>
                    <a:lnTo>
                      <a:pt x="20" y="11"/>
                    </a:lnTo>
                    <a:lnTo>
                      <a:pt x="4" y="0"/>
                    </a:lnTo>
                    <a:lnTo>
                      <a:pt x="0" y="6"/>
                    </a:lnTo>
                    <a:lnTo>
                      <a:pt x="15" y="16"/>
                    </a:lnTo>
                    <a:lnTo>
                      <a:pt x="17" y="16"/>
                    </a:lnTo>
                    <a:lnTo>
                      <a:pt x="15" y="16"/>
                    </a:lnTo>
                    <a:lnTo>
                      <a:pt x="17" y="16"/>
                    </a:lnTo>
                    <a:lnTo>
                      <a:pt x="17" y="16"/>
                    </a:lnTo>
                    <a:lnTo>
                      <a:pt x="17" y="11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31" name="Freeform 267"/>
              <p:cNvSpPr>
                <a:spLocks/>
              </p:cNvSpPr>
              <p:nvPr/>
            </p:nvSpPr>
            <p:spPr bwMode="ltGray">
              <a:xfrm>
                <a:off x="1864" y="2471"/>
                <a:ext cx="72" cy="17"/>
              </a:xfrm>
              <a:custGeom>
                <a:avLst/>
                <a:gdLst>
                  <a:gd name="T0" fmla="*/ 63 w 72"/>
                  <a:gd name="T1" fmla="*/ 16 h 17"/>
                  <a:gd name="T2" fmla="*/ 63 w 72"/>
                  <a:gd name="T3" fmla="*/ 0 h 17"/>
                  <a:gd name="T4" fmla="*/ 0 w 72"/>
                  <a:gd name="T5" fmla="*/ 0 h 17"/>
                  <a:gd name="T6" fmla="*/ 0 w 72"/>
                  <a:gd name="T7" fmla="*/ 16 h 17"/>
                  <a:gd name="T8" fmla="*/ 63 w 72"/>
                  <a:gd name="T9" fmla="*/ 16 h 17"/>
                  <a:gd name="T10" fmla="*/ 63 w 72"/>
                  <a:gd name="T11" fmla="*/ 0 h 17"/>
                  <a:gd name="T12" fmla="*/ 63 w 72"/>
                  <a:gd name="T13" fmla="*/ 16 h 17"/>
                  <a:gd name="T14" fmla="*/ 71 w 72"/>
                  <a:gd name="T15" fmla="*/ 16 h 17"/>
                  <a:gd name="T16" fmla="*/ 63 w 72"/>
                  <a:gd name="T17" fmla="*/ 0 h 17"/>
                  <a:gd name="T18" fmla="*/ 63 w 72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17">
                    <a:moveTo>
                      <a:pt x="63" y="16"/>
                    </a:moveTo>
                    <a:lnTo>
                      <a:pt x="63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63" y="16"/>
                    </a:lnTo>
                    <a:lnTo>
                      <a:pt x="63" y="0"/>
                    </a:lnTo>
                    <a:lnTo>
                      <a:pt x="63" y="16"/>
                    </a:lnTo>
                    <a:lnTo>
                      <a:pt x="71" y="16"/>
                    </a:lnTo>
                    <a:lnTo>
                      <a:pt x="63" y="0"/>
                    </a:lnTo>
                    <a:lnTo>
                      <a:pt x="63" y="1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32" name="Freeform 268"/>
              <p:cNvSpPr>
                <a:spLocks/>
              </p:cNvSpPr>
              <p:nvPr/>
            </p:nvSpPr>
            <p:spPr bwMode="ltGray">
              <a:xfrm>
                <a:off x="1914" y="2466"/>
                <a:ext cx="22" cy="17"/>
              </a:xfrm>
              <a:custGeom>
                <a:avLst/>
                <a:gdLst>
                  <a:gd name="T0" fmla="*/ 0 w 22"/>
                  <a:gd name="T1" fmla="*/ 6 h 17"/>
                  <a:gd name="T2" fmla="*/ 0 w 22"/>
                  <a:gd name="T3" fmla="*/ 6 h 17"/>
                  <a:gd name="T4" fmla="*/ 21 w 22"/>
                  <a:gd name="T5" fmla="*/ 16 h 17"/>
                  <a:gd name="T6" fmla="*/ 21 w 22"/>
                  <a:gd name="T7" fmla="*/ 11 h 17"/>
                  <a:gd name="T8" fmla="*/ 2 w 22"/>
                  <a:gd name="T9" fmla="*/ 0 h 17"/>
                  <a:gd name="T10" fmla="*/ 0 w 22"/>
                  <a:gd name="T11" fmla="*/ 0 h 17"/>
                  <a:gd name="T12" fmla="*/ 2 w 22"/>
                  <a:gd name="T13" fmla="*/ 0 h 17"/>
                  <a:gd name="T14" fmla="*/ 2 w 22"/>
                  <a:gd name="T15" fmla="*/ 0 h 17"/>
                  <a:gd name="T16" fmla="*/ 0 w 22"/>
                  <a:gd name="T17" fmla="*/ 0 h 17"/>
                  <a:gd name="T18" fmla="*/ 0 w 22"/>
                  <a:gd name="T19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0" y="6"/>
                    </a:moveTo>
                    <a:lnTo>
                      <a:pt x="0" y="6"/>
                    </a:lnTo>
                    <a:lnTo>
                      <a:pt x="21" y="16"/>
                    </a:lnTo>
                    <a:lnTo>
                      <a:pt x="21" y="11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33" name="Freeform 269"/>
              <p:cNvSpPr>
                <a:spLocks/>
              </p:cNvSpPr>
              <p:nvPr/>
            </p:nvSpPr>
            <p:spPr bwMode="ltGray">
              <a:xfrm>
                <a:off x="1850" y="2466"/>
                <a:ext cx="65" cy="17"/>
              </a:xfrm>
              <a:custGeom>
                <a:avLst/>
                <a:gdLst>
                  <a:gd name="T0" fmla="*/ 7 w 65"/>
                  <a:gd name="T1" fmla="*/ 0 h 17"/>
                  <a:gd name="T2" fmla="*/ 6 w 65"/>
                  <a:gd name="T3" fmla="*/ 16 h 17"/>
                  <a:gd name="T4" fmla="*/ 64 w 65"/>
                  <a:gd name="T5" fmla="*/ 16 h 17"/>
                  <a:gd name="T6" fmla="*/ 64 w 65"/>
                  <a:gd name="T7" fmla="*/ 0 h 17"/>
                  <a:gd name="T8" fmla="*/ 6 w 65"/>
                  <a:gd name="T9" fmla="*/ 0 h 17"/>
                  <a:gd name="T10" fmla="*/ 5 w 65"/>
                  <a:gd name="T11" fmla="*/ 16 h 17"/>
                  <a:gd name="T12" fmla="*/ 6 w 65"/>
                  <a:gd name="T13" fmla="*/ 0 h 17"/>
                  <a:gd name="T14" fmla="*/ 0 w 65"/>
                  <a:gd name="T15" fmla="*/ 0 h 17"/>
                  <a:gd name="T16" fmla="*/ 6 w 65"/>
                  <a:gd name="T17" fmla="*/ 16 h 17"/>
                  <a:gd name="T18" fmla="*/ 7 w 65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17">
                    <a:moveTo>
                      <a:pt x="7" y="0"/>
                    </a:moveTo>
                    <a:lnTo>
                      <a:pt x="6" y="16"/>
                    </a:lnTo>
                    <a:lnTo>
                      <a:pt x="64" y="16"/>
                    </a:lnTo>
                    <a:lnTo>
                      <a:pt x="64" y="0"/>
                    </a:lnTo>
                    <a:lnTo>
                      <a:pt x="6" y="0"/>
                    </a:lnTo>
                    <a:lnTo>
                      <a:pt x="5" y="1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6" y="16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34" name="Freeform 270"/>
              <p:cNvSpPr>
                <a:spLocks/>
              </p:cNvSpPr>
              <p:nvPr/>
            </p:nvSpPr>
            <p:spPr bwMode="ltGray">
              <a:xfrm>
                <a:off x="1937" y="2467"/>
                <a:ext cx="76" cy="17"/>
              </a:xfrm>
              <a:custGeom>
                <a:avLst/>
                <a:gdLst>
                  <a:gd name="T0" fmla="*/ 0 w 76"/>
                  <a:gd name="T1" fmla="*/ 0 h 17"/>
                  <a:gd name="T2" fmla="*/ 12 w 76"/>
                  <a:gd name="T3" fmla="*/ 16 h 17"/>
                  <a:gd name="T4" fmla="*/ 75 w 76"/>
                  <a:gd name="T5" fmla="*/ 16 h 17"/>
                  <a:gd name="T6" fmla="*/ 58 w 76"/>
                  <a:gd name="T7" fmla="*/ 0 h 17"/>
                  <a:gd name="T8" fmla="*/ 0 w 7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7">
                    <a:moveTo>
                      <a:pt x="0" y="0"/>
                    </a:moveTo>
                    <a:lnTo>
                      <a:pt x="12" y="16"/>
                    </a:lnTo>
                    <a:lnTo>
                      <a:pt x="75" y="16"/>
                    </a:lnTo>
                    <a:lnTo>
                      <a:pt x="5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35" name="Freeform 271"/>
              <p:cNvSpPr>
                <a:spLocks/>
              </p:cNvSpPr>
              <p:nvPr/>
            </p:nvSpPr>
            <p:spPr bwMode="ltGray">
              <a:xfrm>
                <a:off x="1936" y="2466"/>
                <a:ext cx="21" cy="17"/>
              </a:xfrm>
              <a:custGeom>
                <a:avLst/>
                <a:gdLst>
                  <a:gd name="T0" fmla="*/ 20 w 21"/>
                  <a:gd name="T1" fmla="*/ 11 h 17"/>
                  <a:gd name="T2" fmla="*/ 20 w 21"/>
                  <a:gd name="T3" fmla="*/ 11 h 17"/>
                  <a:gd name="T4" fmla="*/ 3 w 21"/>
                  <a:gd name="T5" fmla="*/ 0 h 17"/>
                  <a:gd name="T6" fmla="*/ 0 w 21"/>
                  <a:gd name="T7" fmla="*/ 6 h 17"/>
                  <a:gd name="T8" fmla="*/ 20 w 21"/>
                  <a:gd name="T9" fmla="*/ 16 h 17"/>
                  <a:gd name="T10" fmla="*/ 20 w 21"/>
                  <a:gd name="T11" fmla="*/ 16 h 17"/>
                  <a:gd name="T12" fmla="*/ 20 w 21"/>
                  <a:gd name="T13" fmla="*/ 16 h 17"/>
                  <a:gd name="T14" fmla="*/ 20 w 21"/>
                  <a:gd name="T15" fmla="*/ 16 h 17"/>
                  <a:gd name="T16" fmla="*/ 20 w 21"/>
                  <a:gd name="T17" fmla="*/ 16 h 17"/>
                  <a:gd name="T18" fmla="*/ 20 w 21"/>
                  <a:gd name="T1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20" y="11"/>
                    </a:moveTo>
                    <a:lnTo>
                      <a:pt x="20" y="11"/>
                    </a:lnTo>
                    <a:lnTo>
                      <a:pt x="3" y="0"/>
                    </a:lnTo>
                    <a:lnTo>
                      <a:pt x="0" y="6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20" y="11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36" name="Freeform 272"/>
              <p:cNvSpPr>
                <a:spLocks/>
              </p:cNvSpPr>
              <p:nvPr/>
            </p:nvSpPr>
            <p:spPr bwMode="ltGray">
              <a:xfrm>
                <a:off x="1950" y="2471"/>
                <a:ext cx="75" cy="17"/>
              </a:xfrm>
              <a:custGeom>
                <a:avLst/>
                <a:gdLst>
                  <a:gd name="T0" fmla="*/ 62 w 75"/>
                  <a:gd name="T1" fmla="*/ 16 h 17"/>
                  <a:gd name="T2" fmla="*/ 62 w 75"/>
                  <a:gd name="T3" fmla="*/ 0 h 17"/>
                  <a:gd name="T4" fmla="*/ 0 w 75"/>
                  <a:gd name="T5" fmla="*/ 0 h 17"/>
                  <a:gd name="T6" fmla="*/ 0 w 75"/>
                  <a:gd name="T7" fmla="*/ 16 h 17"/>
                  <a:gd name="T8" fmla="*/ 62 w 75"/>
                  <a:gd name="T9" fmla="*/ 16 h 17"/>
                  <a:gd name="T10" fmla="*/ 62 w 75"/>
                  <a:gd name="T11" fmla="*/ 0 h 17"/>
                  <a:gd name="T12" fmla="*/ 62 w 75"/>
                  <a:gd name="T13" fmla="*/ 16 h 17"/>
                  <a:gd name="T14" fmla="*/ 74 w 75"/>
                  <a:gd name="T15" fmla="*/ 16 h 17"/>
                  <a:gd name="T16" fmla="*/ 62 w 75"/>
                  <a:gd name="T17" fmla="*/ 0 h 17"/>
                  <a:gd name="T18" fmla="*/ 62 w 75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5" h="17">
                    <a:moveTo>
                      <a:pt x="62" y="16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62" y="16"/>
                    </a:lnTo>
                    <a:lnTo>
                      <a:pt x="62" y="0"/>
                    </a:lnTo>
                    <a:lnTo>
                      <a:pt x="62" y="16"/>
                    </a:lnTo>
                    <a:lnTo>
                      <a:pt x="74" y="16"/>
                    </a:lnTo>
                    <a:lnTo>
                      <a:pt x="62" y="0"/>
                    </a:lnTo>
                    <a:lnTo>
                      <a:pt x="62" y="1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37" name="Freeform 273"/>
              <p:cNvSpPr>
                <a:spLocks/>
              </p:cNvSpPr>
              <p:nvPr/>
            </p:nvSpPr>
            <p:spPr bwMode="ltGray">
              <a:xfrm>
                <a:off x="1996" y="2466"/>
                <a:ext cx="22" cy="17"/>
              </a:xfrm>
              <a:custGeom>
                <a:avLst/>
                <a:gdLst>
                  <a:gd name="T0" fmla="*/ 0 w 22"/>
                  <a:gd name="T1" fmla="*/ 6 h 17"/>
                  <a:gd name="T2" fmla="*/ 0 w 22"/>
                  <a:gd name="T3" fmla="*/ 6 h 17"/>
                  <a:gd name="T4" fmla="*/ 21 w 22"/>
                  <a:gd name="T5" fmla="*/ 16 h 17"/>
                  <a:gd name="T6" fmla="*/ 21 w 22"/>
                  <a:gd name="T7" fmla="*/ 11 h 17"/>
                  <a:gd name="T8" fmla="*/ 1 w 22"/>
                  <a:gd name="T9" fmla="*/ 0 h 17"/>
                  <a:gd name="T10" fmla="*/ 0 w 22"/>
                  <a:gd name="T11" fmla="*/ 0 h 17"/>
                  <a:gd name="T12" fmla="*/ 0 w 22"/>
                  <a:gd name="T13" fmla="*/ 0 h 17"/>
                  <a:gd name="T14" fmla="*/ 0 w 22"/>
                  <a:gd name="T15" fmla="*/ 0 h 17"/>
                  <a:gd name="T16" fmla="*/ 0 w 22"/>
                  <a:gd name="T17" fmla="*/ 0 h 17"/>
                  <a:gd name="T18" fmla="*/ 0 w 22"/>
                  <a:gd name="T19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0" y="6"/>
                    </a:moveTo>
                    <a:lnTo>
                      <a:pt x="0" y="6"/>
                    </a:lnTo>
                    <a:lnTo>
                      <a:pt x="21" y="16"/>
                    </a:lnTo>
                    <a:lnTo>
                      <a:pt x="21" y="11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38" name="Freeform 274"/>
              <p:cNvSpPr>
                <a:spLocks/>
              </p:cNvSpPr>
              <p:nvPr/>
            </p:nvSpPr>
            <p:spPr bwMode="ltGray">
              <a:xfrm>
                <a:off x="1930" y="2466"/>
                <a:ext cx="67" cy="17"/>
              </a:xfrm>
              <a:custGeom>
                <a:avLst/>
                <a:gdLst>
                  <a:gd name="T0" fmla="*/ 8 w 67"/>
                  <a:gd name="T1" fmla="*/ 0 h 17"/>
                  <a:gd name="T2" fmla="*/ 7 w 67"/>
                  <a:gd name="T3" fmla="*/ 16 h 17"/>
                  <a:gd name="T4" fmla="*/ 66 w 67"/>
                  <a:gd name="T5" fmla="*/ 16 h 17"/>
                  <a:gd name="T6" fmla="*/ 66 w 67"/>
                  <a:gd name="T7" fmla="*/ 0 h 17"/>
                  <a:gd name="T8" fmla="*/ 7 w 67"/>
                  <a:gd name="T9" fmla="*/ 0 h 17"/>
                  <a:gd name="T10" fmla="*/ 6 w 67"/>
                  <a:gd name="T11" fmla="*/ 16 h 17"/>
                  <a:gd name="T12" fmla="*/ 7 w 67"/>
                  <a:gd name="T13" fmla="*/ 0 h 17"/>
                  <a:gd name="T14" fmla="*/ 0 w 67"/>
                  <a:gd name="T15" fmla="*/ 0 h 17"/>
                  <a:gd name="T16" fmla="*/ 6 w 67"/>
                  <a:gd name="T17" fmla="*/ 16 h 17"/>
                  <a:gd name="T18" fmla="*/ 8 w 67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" h="17">
                    <a:moveTo>
                      <a:pt x="8" y="0"/>
                    </a:moveTo>
                    <a:lnTo>
                      <a:pt x="7" y="16"/>
                    </a:lnTo>
                    <a:lnTo>
                      <a:pt x="66" y="16"/>
                    </a:lnTo>
                    <a:lnTo>
                      <a:pt x="66" y="0"/>
                    </a:lnTo>
                    <a:lnTo>
                      <a:pt x="7" y="0"/>
                    </a:lnTo>
                    <a:lnTo>
                      <a:pt x="6" y="16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6" y="16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39" name="Freeform 275"/>
              <p:cNvSpPr>
                <a:spLocks/>
              </p:cNvSpPr>
              <p:nvPr/>
            </p:nvSpPr>
            <p:spPr bwMode="ltGray">
              <a:xfrm>
                <a:off x="2022" y="2467"/>
                <a:ext cx="69" cy="17"/>
              </a:xfrm>
              <a:custGeom>
                <a:avLst/>
                <a:gdLst>
                  <a:gd name="T0" fmla="*/ 0 w 69"/>
                  <a:gd name="T1" fmla="*/ 0 h 17"/>
                  <a:gd name="T2" fmla="*/ 19 w 69"/>
                  <a:gd name="T3" fmla="*/ 16 h 17"/>
                  <a:gd name="T4" fmla="*/ 68 w 69"/>
                  <a:gd name="T5" fmla="*/ 16 h 17"/>
                  <a:gd name="T6" fmla="*/ 44 w 69"/>
                  <a:gd name="T7" fmla="*/ 0 h 17"/>
                  <a:gd name="T8" fmla="*/ 0 w 6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7">
                    <a:moveTo>
                      <a:pt x="0" y="0"/>
                    </a:moveTo>
                    <a:lnTo>
                      <a:pt x="19" y="16"/>
                    </a:lnTo>
                    <a:lnTo>
                      <a:pt x="68" y="16"/>
                    </a:lnTo>
                    <a:lnTo>
                      <a:pt x="4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40" name="Freeform 276"/>
              <p:cNvSpPr>
                <a:spLocks/>
              </p:cNvSpPr>
              <p:nvPr/>
            </p:nvSpPr>
            <p:spPr bwMode="ltGray">
              <a:xfrm>
                <a:off x="2022" y="2466"/>
                <a:ext cx="20" cy="17"/>
              </a:xfrm>
              <a:custGeom>
                <a:avLst/>
                <a:gdLst>
                  <a:gd name="T0" fmla="*/ 19 w 20"/>
                  <a:gd name="T1" fmla="*/ 11 h 17"/>
                  <a:gd name="T2" fmla="*/ 19 w 20"/>
                  <a:gd name="T3" fmla="*/ 11 h 17"/>
                  <a:gd name="T4" fmla="*/ 1 w 20"/>
                  <a:gd name="T5" fmla="*/ 0 h 17"/>
                  <a:gd name="T6" fmla="*/ 0 w 20"/>
                  <a:gd name="T7" fmla="*/ 6 h 17"/>
                  <a:gd name="T8" fmla="*/ 19 w 20"/>
                  <a:gd name="T9" fmla="*/ 16 h 17"/>
                  <a:gd name="T10" fmla="*/ 19 w 20"/>
                  <a:gd name="T11" fmla="*/ 16 h 17"/>
                  <a:gd name="T12" fmla="*/ 19 w 20"/>
                  <a:gd name="T13" fmla="*/ 16 h 17"/>
                  <a:gd name="T14" fmla="*/ 19 w 20"/>
                  <a:gd name="T15" fmla="*/ 16 h 17"/>
                  <a:gd name="T16" fmla="*/ 19 w 20"/>
                  <a:gd name="T17" fmla="*/ 16 h 17"/>
                  <a:gd name="T18" fmla="*/ 19 w 20"/>
                  <a:gd name="T1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7">
                    <a:moveTo>
                      <a:pt x="19" y="11"/>
                    </a:moveTo>
                    <a:lnTo>
                      <a:pt x="19" y="11"/>
                    </a:lnTo>
                    <a:lnTo>
                      <a:pt x="1" y="0"/>
                    </a:lnTo>
                    <a:lnTo>
                      <a:pt x="0" y="6"/>
                    </a:lnTo>
                    <a:lnTo>
                      <a:pt x="19" y="16"/>
                    </a:lnTo>
                    <a:lnTo>
                      <a:pt x="19" y="16"/>
                    </a:lnTo>
                    <a:lnTo>
                      <a:pt x="19" y="16"/>
                    </a:lnTo>
                    <a:lnTo>
                      <a:pt x="19" y="16"/>
                    </a:lnTo>
                    <a:lnTo>
                      <a:pt x="19" y="16"/>
                    </a:lnTo>
                    <a:lnTo>
                      <a:pt x="19" y="11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41" name="Freeform 277"/>
              <p:cNvSpPr>
                <a:spLocks/>
              </p:cNvSpPr>
              <p:nvPr/>
            </p:nvSpPr>
            <p:spPr bwMode="ltGray">
              <a:xfrm>
                <a:off x="2041" y="2471"/>
                <a:ext cx="50" cy="17"/>
              </a:xfrm>
              <a:custGeom>
                <a:avLst/>
                <a:gdLst>
                  <a:gd name="T0" fmla="*/ 49 w 50"/>
                  <a:gd name="T1" fmla="*/ 16 h 17"/>
                  <a:gd name="T2" fmla="*/ 49 w 50"/>
                  <a:gd name="T3" fmla="*/ 0 h 17"/>
                  <a:gd name="T4" fmla="*/ 0 w 50"/>
                  <a:gd name="T5" fmla="*/ 0 h 17"/>
                  <a:gd name="T6" fmla="*/ 0 w 50"/>
                  <a:gd name="T7" fmla="*/ 16 h 17"/>
                  <a:gd name="T8" fmla="*/ 49 w 50"/>
                  <a:gd name="T9" fmla="*/ 16 h 17"/>
                  <a:gd name="T10" fmla="*/ 49 w 50"/>
                  <a:gd name="T11" fmla="*/ 0 h 17"/>
                  <a:gd name="T12" fmla="*/ 49 w 50"/>
                  <a:gd name="T13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7">
                    <a:moveTo>
                      <a:pt x="49" y="16"/>
                    </a:moveTo>
                    <a:lnTo>
                      <a:pt x="4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49" y="16"/>
                    </a:lnTo>
                    <a:lnTo>
                      <a:pt x="49" y="0"/>
                    </a:lnTo>
                    <a:lnTo>
                      <a:pt x="49" y="1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42" name="Freeform 278"/>
              <p:cNvSpPr>
                <a:spLocks/>
              </p:cNvSpPr>
              <p:nvPr/>
            </p:nvSpPr>
            <p:spPr bwMode="ltGray">
              <a:xfrm>
                <a:off x="2067" y="2466"/>
                <a:ext cx="24" cy="17"/>
              </a:xfrm>
              <a:custGeom>
                <a:avLst/>
                <a:gdLst>
                  <a:gd name="T0" fmla="*/ 0 w 24"/>
                  <a:gd name="T1" fmla="*/ 6 h 17"/>
                  <a:gd name="T2" fmla="*/ 0 w 24"/>
                  <a:gd name="T3" fmla="*/ 6 h 17"/>
                  <a:gd name="T4" fmla="*/ 23 w 24"/>
                  <a:gd name="T5" fmla="*/ 16 h 17"/>
                  <a:gd name="T6" fmla="*/ 23 w 24"/>
                  <a:gd name="T7" fmla="*/ 11 h 17"/>
                  <a:gd name="T8" fmla="*/ 1 w 24"/>
                  <a:gd name="T9" fmla="*/ 0 h 17"/>
                  <a:gd name="T10" fmla="*/ 0 w 24"/>
                  <a:gd name="T11" fmla="*/ 0 h 17"/>
                  <a:gd name="T12" fmla="*/ 0 w 24"/>
                  <a:gd name="T13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17">
                    <a:moveTo>
                      <a:pt x="0" y="6"/>
                    </a:moveTo>
                    <a:lnTo>
                      <a:pt x="0" y="6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43" name="Freeform 279"/>
              <p:cNvSpPr>
                <a:spLocks/>
              </p:cNvSpPr>
              <p:nvPr/>
            </p:nvSpPr>
            <p:spPr bwMode="ltGray">
              <a:xfrm>
                <a:off x="2011" y="2466"/>
                <a:ext cx="57" cy="17"/>
              </a:xfrm>
              <a:custGeom>
                <a:avLst/>
                <a:gdLst>
                  <a:gd name="T0" fmla="*/ 11 w 57"/>
                  <a:gd name="T1" fmla="*/ 0 h 17"/>
                  <a:gd name="T2" fmla="*/ 11 w 57"/>
                  <a:gd name="T3" fmla="*/ 16 h 17"/>
                  <a:gd name="T4" fmla="*/ 56 w 57"/>
                  <a:gd name="T5" fmla="*/ 16 h 17"/>
                  <a:gd name="T6" fmla="*/ 56 w 57"/>
                  <a:gd name="T7" fmla="*/ 0 h 17"/>
                  <a:gd name="T8" fmla="*/ 11 w 57"/>
                  <a:gd name="T9" fmla="*/ 0 h 17"/>
                  <a:gd name="T10" fmla="*/ 10 w 57"/>
                  <a:gd name="T11" fmla="*/ 16 h 17"/>
                  <a:gd name="T12" fmla="*/ 11 w 57"/>
                  <a:gd name="T13" fmla="*/ 0 h 17"/>
                  <a:gd name="T14" fmla="*/ 0 w 57"/>
                  <a:gd name="T15" fmla="*/ 0 h 17"/>
                  <a:gd name="T16" fmla="*/ 11 w 57"/>
                  <a:gd name="T17" fmla="*/ 16 h 17"/>
                  <a:gd name="T18" fmla="*/ 11 w 57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" h="17">
                    <a:moveTo>
                      <a:pt x="11" y="0"/>
                    </a:moveTo>
                    <a:lnTo>
                      <a:pt x="11" y="16"/>
                    </a:lnTo>
                    <a:lnTo>
                      <a:pt x="56" y="16"/>
                    </a:lnTo>
                    <a:lnTo>
                      <a:pt x="56" y="0"/>
                    </a:lnTo>
                    <a:lnTo>
                      <a:pt x="11" y="0"/>
                    </a:lnTo>
                    <a:lnTo>
                      <a:pt x="10" y="16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11" y="16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44" name="Freeform 280"/>
              <p:cNvSpPr>
                <a:spLocks/>
              </p:cNvSpPr>
              <p:nvPr/>
            </p:nvSpPr>
            <p:spPr bwMode="ltGray">
              <a:xfrm>
                <a:off x="2098" y="2467"/>
                <a:ext cx="69" cy="17"/>
              </a:xfrm>
              <a:custGeom>
                <a:avLst/>
                <a:gdLst>
                  <a:gd name="T0" fmla="*/ 0 w 69"/>
                  <a:gd name="T1" fmla="*/ 0 h 17"/>
                  <a:gd name="T2" fmla="*/ 18 w 69"/>
                  <a:gd name="T3" fmla="*/ 16 h 17"/>
                  <a:gd name="T4" fmla="*/ 68 w 69"/>
                  <a:gd name="T5" fmla="*/ 16 h 17"/>
                  <a:gd name="T6" fmla="*/ 47 w 69"/>
                  <a:gd name="T7" fmla="*/ 0 h 17"/>
                  <a:gd name="T8" fmla="*/ 0 w 6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7">
                    <a:moveTo>
                      <a:pt x="0" y="0"/>
                    </a:moveTo>
                    <a:lnTo>
                      <a:pt x="18" y="16"/>
                    </a:lnTo>
                    <a:lnTo>
                      <a:pt x="68" y="16"/>
                    </a:lnTo>
                    <a:lnTo>
                      <a:pt x="4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45" name="Freeform 281"/>
              <p:cNvSpPr>
                <a:spLocks/>
              </p:cNvSpPr>
              <p:nvPr/>
            </p:nvSpPr>
            <p:spPr bwMode="ltGray">
              <a:xfrm>
                <a:off x="2097" y="2466"/>
                <a:ext cx="21" cy="17"/>
              </a:xfrm>
              <a:custGeom>
                <a:avLst/>
                <a:gdLst>
                  <a:gd name="T0" fmla="*/ 20 w 21"/>
                  <a:gd name="T1" fmla="*/ 11 h 17"/>
                  <a:gd name="T2" fmla="*/ 20 w 21"/>
                  <a:gd name="T3" fmla="*/ 11 h 17"/>
                  <a:gd name="T4" fmla="*/ 1 w 21"/>
                  <a:gd name="T5" fmla="*/ 0 h 17"/>
                  <a:gd name="T6" fmla="*/ 0 w 21"/>
                  <a:gd name="T7" fmla="*/ 6 h 17"/>
                  <a:gd name="T8" fmla="*/ 20 w 21"/>
                  <a:gd name="T9" fmla="*/ 16 h 17"/>
                  <a:gd name="T10" fmla="*/ 20 w 21"/>
                  <a:gd name="T11" fmla="*/ 16 h 17"/>
                  <a:gd name="T12" fmla="*/ 20 w 21"/>
                  <a:gd name="T13" fmla="*/ 16 h 17"/>
                  <a:gd name="T14" fmla="*/ 20 w 21"/>
                  <a:gd name="T15" fmla="*/ 16 h 17"/>
                  <a:gd name="T16" fmla="*/ 20 w 21"/>
                  <a:gd name="T17" fmla="*/ 16 h 17"/>
                  <a:gd name="T18" fmla="*/ 20 w 21"/>
                  <a:gd name="T1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20" y="11"/>
                    </a:moveTo>
                    <a:lnTo>
                      <a:pt x="20" y="11"/>
                    </a:lnTo>
                    <a:lnTo>
                      <a:pt x="1" y="0"/>
                    </a:lnTo>
                    <a:lnTo>
                      <a:pt x="0" y="6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20" y="11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46" name="Freeform 282"/>
              <p:cNvSpPr>
                <a:spLocks/>
              </p:cNvSpPr>
              <p:nvPr/>
            </p:nvSpPr>
            <p:spPr bwMode="ltGray">
              <a:xfrm>
                <a:off x="2117" y="2471"/>
                <a:ext cx="61" cy="17"/>
              </a:xfrm>
              <a:custGeom>
                <a:avLst/>
                <a:gdLst>
                  <a:gd name="T0" fmla="*/ 49 w 61"/>
                  <a:gd name="T1" fmla="*/ 16 h 17"/>
                  <a:gd name="T2" fmla="*/ 49 w 61"/>
                  <a:gd name="T3" fmla="*/ 0 h 17"/>
                  <a:gd name="T4" fmla="*/ 0 w 61"/>
                  <a:gd name="T5" fmla="*/ 0 h 17"/>
                  <a:gd name="T6" fmla="*/ 0 w 61"/>
                  <a:gd name="T7" fmla="*/ 16 h 17"/>
                  <a:gd name="T8" fmla="*/ 49 w 61"/>
                  <a:gd name="T9" fmla="*/ 16 h 17"/>
                  <a:gd name="T10" fmla="*/ 51 w 61"/>
                  <a:gd name="T11" fmla="*/ 0 h 17"/>
                  <a:gd name="T12" fmla="*/ 49 w 61"/>
                  <a:gd name="T13" fmla="*/ 16 h 17"/>
                  <a:gd name="T14" fmla="*/ 60 w 61"/>
                  <a:gd name="T15" fmla="*/ 16 h 17"/>
                  <a:gd name="T16" fmla="*/ 49 w 61"/>
                  <a:gd name="T17" fmla="*/ 0 h 17"/>
                  <a:gd name="T18" fmla="*/ 49 w 61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" h="17">
                    <a:moveTo>
                      <a:pt x="49" y="16"/>
                    </a:moveTo>
                    <a:lnTo>
                      <a:pt x="4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49" y="16"/>
                    </a:lnTo>
                    <a:lnTo>
                      <a:pt x="51" y="0"/>
                    </a:lnTo>
                    <a:lnTo>
                      <a:pt x="49" y="16"/>
                    </a:lnTo>
                    <a:lnTo>
                      <a:pt x="60" y="16"/>
                    </a:lnTo>
                    <a:lnTo>
                      <a:pt x="49" y="0"/>
                    </a:lnTo>
                    <a:lnTo>
                      <a:pt x="49" y="1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47" name="Freeform 283"/>
              <p:cNvSpPr>
                <a:spLocks/>
              </p:cNvSpPr>
              <p:nvPr/>
            </p:nvSpPr>
            <p:spPr bwMode="ltGray">
              <a:xfrm>
                <a:off x="2146" y="2466"/>
                <a:ext cx="23" cy="17"/>
              </a:xfrm>
              <a:custGeom>
                <a:avLst/>
                <a:gdLst>
                  <a:gd name="T0" fmla="*/ 0 w 23"/>
                  <a:gd name="T1" fmla="*/ 6 h 17"/>
                  <a:gd name="T2" fmla="*/ 0 w 23"/>
                  <a:gd name="T3" fmla="*/ 6 h 17"/>
                  <a:gd name="T4" fmla="*/ 20 w 23"/>
                  <a:gd name="T5" fmla="*/ 16 h 17"/>
                  <a:gd name="T6" fmla="*/ 22 w 23"/>
                  <a:gd name="T7" fmla="*/ 11 h 17"/>
                  <a:gd name="T8" fmla="*/ 0 w 23"/>
                  <a:gd name="T9" fmla="*/ 0 h 17"/>
                  <a:gd name="T10" fmla="*/ 0 w 23"/>
                  <a:gd name="T11" fmla="*/ 0 h 17"/>
                  <a:gd name="T12" fmla="*/ 0 w 23"/>
                  <a:gd name="T13" fmla="*/ 0 h 17"/>
                  <a:gd name="T14" fmla="*/ 0 w 23"/>
                  <a:gd name="T15" fmla="*/ 0 h 17"/>
                  <a:gd name="T16" fmla="*/ 0 w 23"/>
                  <a:gd name="T17" fmla="*/ 0 h 17"/>
                  <a:gd name="T18" fmla="*/ 0 w 23"/>
                  <a:gd name="T19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17">
                    <a:moveTo>
                      <a:pt x="0" y="6"/>
                    </a:moveTo>
                    <a:lnTo>
                      <a:pt x="0" y="6"/>
                    </a:lnTo>
                    <a:lnTo>
                      <a:pt x="20" y="16"/>
                    </a:lnTo>
                    <a:lnTo>
                      <a:pt x="22" y="1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48" name="Freeform 284"/>
              <p:cNvSpPr>
                <a:spLocks/>
              </p:cNvSpPr>
              <p:nvPr/>
            </p:nvSpPr>
            <p:spPr bwMode="ltGray">
              <a:xfrm>
                <a:off x="2086" y="2466"/>
                <a:ext cx="61" cy="17"/>
              </a:xfrm>
              <a:custGeom>
                <a:avLst/>
                <a:gdLst>
                  <a:gd name="T0" fmla="*/ 11 w 61"/>
                  <a:gd name="T1" fmla="*/ 0 h 17"/>
                  <a:gd name="T2" fmla="*/ 11 w 61"/>
                  <a:gd name="T3" fmla="*/ 16 h 17"/>
                  <a:gd name="T4" fmla="*/ 60 w 61"/>
                  <a:gd name="T5" fmla="*/ 16 h 17"/>
                  <a:gd name="T6" fmla="*/ 60 w 61"/>
                  <a:gd name="T7" fmla="*/ 0 h 17"/>
                  <a:gd name="T8" fmla="*/ 11 w 61"/>
                  <a:gd name="T9" fmla="*/ 0 h 17"/>
                  <a:gd name="T10" fmla="*/ 10 w 61"/>
                  <a:gd name="T11" fmla="*/ 16 h 17"/>
                  <a:gd name="T12" fmla="*/ 11 w 61"/>
                  <a:gd name="T13" fmla="*/ 0 h 17"/>
                  <a:gd name="T14" fmla="*/ 0 w 61"/>
                  <a:gd name="T15" fmla="*/ 0 h 17"/>
                  <a:gd name="T16" fmla="*/ 11 w 61"/>
                  <a:gd name="T17" fmla="*/ 16 h 17"/>
                  <a:gd name="T18" fmla="*/ 11 w 61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" h="17">
                    <a:moveTo>
                      <a:pt x="11" y="0"/>
                    </a:moveTo>
                    <a:lnTo>
                      <a:pt x="11" y="16"/>
                    </a:lnTo>
                    <a:lnTo>
                      <a:pt x="60" y="16"/>
                    </a:lnTo>
                    <a:lnTo>
                      <a:pt x="60" y="0"/>
                    </a:lnTo>
                    <a:lnTo>
                      <a:pt x="11" y="0"/>
                    </a:lnTo>
                    <a:lnTo>
                      <a:pt x="10" y="16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11" y="16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49" name="Freeform 285"/>
              <p:cNvSpPr>
                <a:spLocks/>
              </p:cNvSpPr>
              <p:nvPr/>
            </p:nvSpPr>
            <p:spPr bwMode="ltGray">
              <a:xfrm>
                <a:off x="1770" y="2467"/>
                <a:ext cx="76" cy="17"/>
              </a:xfrm>
              <a:custGeom>
                <a:avLst/>
                <a:gdLst>
                  <a:gd name="T0" fmla="*/ 0 w 76"/>
                  <a:gd name="T1" fmla="*/ 0 h 17"/>
                  <a:gd name="T2" fmla="*/ 8 w 76"/>
                  <a:gd name="T3" fmla="*/ 16 h 17"/>
                  <a:gd name="T4" fmla="*/ 75 w 76"/>
                  <a:gd name="T5" fmla="*/ 16 h 17"/>
                  <a:gd name="T6" fmla="*/ 64 w 76"/>
                  <a:gd name="T7" fmla="*/ 0 h 17"/>
                  <a:gd name="T8" fmla="*/ 0 w 7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7">
                    <a:moveTo>
                      <a:pt x="0" y="0"/>
                    </a:moveTo>
                    <a:lnTo>
                      <a:pt x="8" y="16"/>
                    </a:lnTo>
                    <a:lnTo>
                      <a:pt x="75" y="16"/>
                    </a:lnTo>
                    <a:lnTo>
                      <a:pt x="6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50" name="Freeform 286"/>
              <p:cNvSpPr>
                <a:spLocks/>
              </p:cNvSpPr>
              <p:nvPr/>
            </p:nvSpPr>
            <p:spPr bwMode="ltGray">
              <a:xfrm>
                <a:off x="1770" y="2466"/>
                <a:ext cx="22" cy="17"/>
              </a:xfrm>
              <a:custGeom>
                <a:avLst/>
                <a:gdLst>
                  <a:gd name="T0" fmla="*/ 18 w 22"/>
                  <a:gd name="T1" fmla="*/ 11 h 17"/>
                  <a:gd name="T2" fmla="*/ 21 w 22"/>
                  <a:gd name="T3" fmla="*/ 11 h 17"/>
                  <a:gd name="T4" fmla="*/ 2 w 22"/>
                  <a:gd name="T5" fmla="*/ 0 h 17"/>
                  <a:gd name="T6" fmla="*/ 0 w 22"/>
                  <a:gd name="T7" fmla="*/ 6 h 17"/>
                  <a:gd name="T8" fmla="*/ 18 w 22"/>
                  <a:gd name="T9" fmla="*/ 16 h 17"/>
                  <a:gd name="T10" fmla="*/ 18 w 22"/>
                  <a:gd name="T11" fmla="*/ 16 h 17"/>
                  <a:gd name="T12" fmla="*/ 18 w 22"/>
                  <a:gd name="T13" fmla="*/ 16 h 17"/>
                  <a:gd name="T14" fmla="*/ 18 w 22"/>
                  <a:gd name="T15" fmla="*/ 16 h 17"/>
                  <a:gd name="T16" fmla="*/ 18 w 22"/>
                  <a:gd name="T17" fmla="*/ 16 h 17"/>
                  <a:gd name="T18" fmla="*/ 18 w 22"/>
                  <a:gd name="T1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18" y="11"/>
                    </a:moveTo>
                    <a:lnTo>
                      <a:pt x="21" y="11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8" y="11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51" name="Freeform 287"/>
              <p:cNvSpPr>
                <a:spLocks/>
              </p:cNvSpPr>
              <p:nvPr/>
            </p:nvSpPr>
            <p:spPr bwMode="ltGray">
              <a:xfrm>
                <a:off x="1779" y="2471"/>
                <a:ext cx="74" cy="17"/>
              </a:xfrm>
              <a:custGeom>
                <a:avLst/>
                <a:gdLst>
                  <a:gd name="T0" fmla="*/ 65 w 74"/>
                  <a:gd name="T1" fmla="*/ 16 h 17"/>
                  <a:gd name="T2" fmla="*/ 66 w 74"/>
                  <a:gd name="T3" fmla="*/ 0 h 17"/>
                  <a:gd name="T4" fmla="*/ 0 w 74"/>
                  <a:gd name="T5" fmla="*/ 0 h 17"/>
                  <a:gd name="T6" fmla="*/ 0 w 74"/>
                  <a:gd name="T7" fmla="*/ 16 h 17"/>
                  <a:gd name="T8" fmla="*/ 66 w 74"/>
                  <a:gd name="T9" fmla="*/ 16 h 17"/>
                  <a:gd name="T10" fmla="*/ 67 w 74"/>
                  <a:gd name="T11" fmla="*/ 0 h 17"/>
                  <a:gd name="T12" fmla="*/ 66 w 74"/>
                  <a:gd name="T13" fmla="*/ 16 h 17"/>
                  <a:gd name="T14" fmla="*/ 73 w 74"/>
                  <a:gd name="T15" fmla="*/ 16 h 17"/>
                  <a:gd name="T16" fmla="*/ 66 w 74"/>
                  <a:gd name="T17" fmla="*/ 0 h 17"/>
                  <a:gd name="T18" fmla="*/ 65 w 74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17">
                    <a:moveTo>
                      <a:pt x="65" y="16"/>
                    </a:moveTo>
                    <a:lnTo>
                      <a:pt x="6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66" y="16"/>
                    </a:lnTo>
                    <a:lnTo>
                      <a:pt x="67" y="0"/>
                    </a:lnTo>
                    <a:lnTo>
                      <a:pt x="66" y="16"/>
                    </a:lnTo>
                    <a:lnTo>
                      <a:pt x="73" y="16"/>
                    </a:lnTo>
                    <a:lnTo>
                      <a:pt x="66" y="0"/>
                    </a:lnTo>
                    <a:lnTo>
                      <a:pt x="65" y="1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52" name="Freeform 288"/>
              <p:cNvSpPr>
                <a:spLocks/>
              </p:cNvSpPr>
              <p:nvPr/>
            </p:nvSpPr>
            <p:spPr bwMode="ltGray">
              <a:xfrm>
                <a:off x="1834" y="2466"/>
                <a:ext cx="21" cy="17"/>
              </a:xfrm>
              <a:custGeom>
                <a:avLst/>
                <a:gdLst>
                  <a:gd name="T0" fmla="*/ 2 w 21"/>
                  <a:gd name="T1" fmla="*/ 6 h 17"/>
                  <a:gd name="T2" fmla="*/ 0 w 21"/>
                  <a:gd name="T3" fmla="*/ 6 h 17"/>
                  <a:gd name="T4" fmla="*/ 16 w 21"/>
                  <a:gd name="T5" fmla="*/ 16 h 17"/>
                  <a:gd name="T6" fmla="*/ 20 w 21"/>
                  <a:gd name="T7" fmla="*/ 11 h 17"/>
                  <a:gd name="T8" fmla="*/ 4 w 21"/>
                  <a:gd name="T9" fmla="*/ 0 h 17"/>
                  <a:gd name="T10" fmla="*/ 2 w 21"/>
                  <a:gd name="T11" fmla="*/ 0 h 17"/>
                  <a:gd name="T12" fmla="*/ 2 w 21"/>
                  <a:gd name="T13" fmla="*/ 0 h 17"/>
                  <a:gd name="T14" fmla="*/ 2 w 21"/>
                  <a:gd name="T15" fmla="*/ 0 h 17"/>
                  <a:gd name="T16" fmla="*/ 2 w 21"/>
                  <a:gd name="T17" fmla="*/ 0 h 17"/>
                  <a:gd name="T18" fmla="*/ 2 w 21"/>
                  <a:gd name="T19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2" y="6"/>
                    </a:moveTo>
                    <a:lnTo>
                      <a:pt x="0" y="6"/>
                    </a:lnTo>
                    <a:lnTo>
                      <a:pt x="16" y="16"/>
                    </a:lnTo>
                    <a:lnTo>
                      <a:pt x="20" y="11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6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53" name="Freeform 289"/>
              <p:cNvSpPr>
                <a:spLocks/>
              </p:cNvSpPr>
              <p:nvPr/>
            </p:nvSpPr>
            <p:spPr bwMode="ltGray">
              <a:xfrm>
                <a:off x="1763" y="2466"/>
                <a:ext cx="73" cy="17"/>
              </a:xfrm>
              <a:custGeom>
                <a:avLst/>
                <a:gdLst>
                  <a:gd name="T0" fmla="*/ 8 w 73"/>
                  <a:gd name="T1" fmla="*/ 0 h 17"/>
                  <a:gd name="T2" fmla="*/ 7 w 73"/>
                  <a:gd name="T3" fmla="*/ 16 h 17"/>
                  <a:gd name="T4" fmla="*/ 72 w 73"/>
                  <a:gd name="T5" fmla="*/ 16 h 17"/>
                  <a:gd name="T6" fmla="*/ 72 w 73"/>
                  <a:gd name="T7" fmla="*/ 0 h 17"/>
                  <a:gd name="T8" fmla="*/ 7 w 73"/>
                  <a:gd name="T9" fmla="*/ 0 h 17"/>
                  <a:gd name="T10" fmla="*/ 7 w 73"/>
                  <a:gd name="T11" fmla="*/ 16 h 17"/>
                  <a:gd name="T12" fmla="*/ 7 w 73"/>
                  <a:gd name="T13" fmla="*/ 0 h 17"/>
                  <a:gd name="T14" fmla="*/ 0 w 73"/>
                  <a:gd name="T15" fmla="*/ 0 h 17"/>
                  <a:gd name="T16" fmla="*/ 7 w 73"/>
                  <a:gd name="T17" fmla="*/ 16 h 17"/>
                  <a:gd name="T18" fmla="*/ 8 w 73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3" h="17">
                    <a:moveTo>
                      <a:pt x="8" y="0"/>
                    </a:moveTo>
                    <a:lnTo>
                      <a:pt x="7" y="16"/>
                    </a:lnTo>
                    <a:lnTo>
                      <a:pt x="72" y="16"/>
                    </a:lnTo>
                    <a:lnTo>
                      <a:pt x="72" y="0"/>
                    </a:lnTo>
                    <a:lnTo>
                      <a:pt x="7" y="0"/>
                    </a:lnTo>
                    <a:lnTo>
                      <a:pt x="7" y="16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7" y="16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3333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54" name="Freeform 290"/>
              <p:cNvSpPr>
                <a:spLocks/>
              </p:cNvSpPr>
              <p:nvPr/>
            </p:nvSpPr>
            <p:spPr bwMode="ltGray">
              <a:xfrm>
                <a:off x="1859" y="2480"/>
                <a:ext cx="22" cy="28"/>
              </a:xfrm>
              <a:custGeom>
                <a:avLst/>
                <a:gdLst>
                  <a:gd name="T0" fmla="*/ 10 w 22"/>
                  <a:gd name="T1" fmla="*/ 0 h 28"/>
                  <a:gd name="T2" fmla="*/ 0 w 22"/>
                  <a:gd name="T3" fmla="*/ 0 h 28"/>
                  <a:gd name="T4" fmla="*/ 0 w 22"/>
                  <a:gd name="T5" fmla="*/ 27 h 28"/>
                  <a:gd name="T6" fmla="*/ 21 w 22"/>
                  <a:gd name="T7" fmla="*/ 27 h 28"/>
                  <a:gd name="T8" fmla="*/ 21 w 22"/>
                  <a:gd name="T9" fmla="*/ 0 h 28"/>
                  <a:gd name="T10" fmla="*/ 10 w 22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28">
                    <a:moveTo>
                      <a:pt x="10" y="0"/>
                    </a:moveTo>
                    <a:lnTo>
                      <a:pt x="0" y="0"/>
                    </a:lnTo>
                    <a:lnTo>
                      <a:pt x="0" y="27"/>
                    </a:lnTo>
                    <a:lnTo>
                      <a:pt x="21" y="27"/>
                    </a:lnTo>
                    <a:lnTo>
                      <a:pt x="21" y="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55" name="Freeform 291"/>
              <p:cNvSpPr>
                <a:spLocks/>
              </p:cNvSpPr>
              <p:nvPr/>
            </p:nvSpPr>
            <p:spPr bwMode="ltGray">
              <a:xfrm>
                <a:off x="1655" y="2455"/>
                <a:ext cx="110" cy="53"/>
              </a:xfrm>
              <a:custGeom>
                <a:avLst/>
                <a:gdLst>
                  <a:gd name="T0" fmla="*/ 102 w 110"/>
                  <a:gd name="T1" fmla="*/ 52 h 53"/>
                  <a:gd name="T2" fmla="*/ 0 w 110"/>
                  <a:gd name="T3" fmla="*/ 0 h 53"/>
                  <a:gd name="T4" fmla="*/ 6 w 110"/>
                  <a:gd name="T5" fmla="*/ 0 h 53"/>
                  <a:gd name="T6" fmla="*/ 109 w 110"/>
                  <a:gd name="T7" fmla="*/ 52 h 53"/>
                  <a:gd name="T8" fmla="*/ 102 w 110"/>
                  <a:gd name="T9" fmla="*/ 5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3">
                    <a:moveTo>
                      <a:pt x="102" y="52"/>
                    </a:moveTo>
                    <a:lnTo>
                      <a:pt x="0" y="0"/>
                    </a:lnTo>
                    <a:lnTo>
                      <a:pt x="6" y="0"/>
                    </a:lnTo>
                    <a:lnTo>
                      <a:pt x="109" y="52"/>
                    </a:lnTo>
                    <a:lnTo>
                      <a:pt x="102" y="52"/>
                    </a:lnTo>
                  </a:path>
                </a:pathLst>
              </a:custGeom>
              <a:solidFill>
                <a:srgbClr val="E5E5E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56" name="Freeform 292"/>
              <p:cNvSpPr>
                <a:spLocks/>
              </p:cNvSpPr>
              <p:nvPr/>
            </p:nvSpPr>
            <p:spPr bwMode="ltGray">
              <a:xfrm>
                <a:off x="1652" y="2454"/>
                <a:ext cx="107" cy="55"/>
              </a:xfrm>
              <a:custGeom>
                <a:avLst/>
                <a:gdLst>
                  <a:gd name="T0" fmla="*/ 3 w 107"/>
                  <a:gd name="T1" fmla="*/ 0 h 55"/>
                  <a:gd name="T2" fmla="*/ 2 w 107"/>
                  <a:gd name="T3" fmla="*/ 1 h 55"/>
                  <a:gd name="T4" fmla="*/ 104 w 107"/>
                  <a:gd name="T5" fmla="*/ 54 h 55"/>
                  <a:gd name="T6" fmla="*/ 106 w 107"/>
                  <a:gd name="T7" fmla="*/ 53 h 55"/>
                  <a:gd name="T8" fmla="*/ 5 w 107"/>
                  <a:gd name="T9" fmla="*/ 0 h 55"/>
                  <a:gd name="T10" fmla="*/ 3 w 107"/>
                  <a:gd name="T11" fmla="*/ 1 h 55"/>
                  <a:gd name="T12" fmla="*/ 3 w 107"/>
                  <a:gd name="T13" fmla="*/ 0 h 55"/>
                  <a:gd name="T14" fmla="*/ 0 w 107"/>
                  <a:gd name="T15" fmla="*/ 0 h 55"/>
                  <a:gd name="T16" fmla="*/ 2 w 107"/>
                  <a:gd name="T17" fmla="*/ 1 h 55"/>
                  <a:gd name="T18" fmla="*/ 3 w 107"/>
                  <a:gd name="T1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" h="55">
                    <a:moveTo>
                      <a:pt x="3" y="0"/>
                    </a:moveTo>
                    <a:lnTo>
                      <a:pt x="2" y="1"/>
                    </a:lnTo>
                    <a:lnTo>
                      <a:pt x="104" y="54"/>
                    </a:lnTo>
                    <a:lnTo>
                      <a:pt x="106" y="53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57" name="Freeform 293"/>
              <p:cNvSpPr>
                <a:spLocks/>
              </p:cNvSpPr>
              <p:nvPr/>
            </p:nvSpPr>
            <p:spPr bwMode="ltGray">
              <a:xfrm>
                <a:off x="1655" y="2454"/>
                <a:ext cx="22" cy="17"/>
              </a:xfrm>
              <a:custGeom>
                <a:avLst/>
                <a:gdLst>
                  <a:gd name="T0" fmla="*/ 21 w 22"/>
                  <a:gd name="T1" fmla="*/ 0 h 17"/>
                  <a:gd name="T2" fmla="*/ 17 w 22"/>
                  <a:gd name="T3" fmla="*/ 0 h 17"/>
                  <a:gd name="T4" fmla="*/ 0 w 22"/>
                  <a:gd name="T5" fmla="*/ 0 h 17"/>
                  <a:gd name="T6" fmla="*/ 0 w 22"/>
                  <a:gd name="T7" fmla="*/ 16 h 17"/>
                  <a:gd name="T8" fmla="*/ 17 w 22"/>
                  <a:gd name="T9" fmla="*/ 16 h 17"/>
                  <a:gd name="T10" fmla="*/ 14 w 22"/>
                  <a:gd name="T11" fmla="*/ 16 h 17"/>
                  <a:gd name="T12" fmla="*/ 21 w 22"/>
                  <a:gd name="T13" fmla="*/ 0 h 17"/>
                  <a:gd name="T14" fmla="*/ 17 w 22"/>
                  <a:gd name="T15" fmla="*/ 0 h 17"/>
                  <a:gd name="T16" fmla="*/ 17 w 22"/>
                  <a:gd name="T17" fmla="*/ 0 h 17"/>
                  <a:gd name="T18" fmla="*/ 21 w 22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21" y="0"/>
                    </a:moveTo>
                    <a:lnTo>
                      <a:pt x="17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" y="16"/>
                    </a:lnTo>
                    <a:lnTo>
                      <a:pt x="14" y="16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21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58" name="Freeform 294"/>
              <p:cNvSpPr>
                <a:spLocks/>
              </p:cNvSpPr>
              <p:nvPr/>
            </p:nvSpPr>
            <p:spPr bwMode="ltGray">
              <a:xfrm>
                <a:off x="1661" y="2454"/>
                <a:ext cx="108" cy="56"/>
              </a:xfrm>
              <a:custGeom>
                <a:avLst/>
                <a:gdLst>
                  <a:gd name="T0" fmla="*/ 103 w 108"/>
                  <a:gd name="T1" fmla="*/ 55 h 56"/>
                  <a:gd name="T2" fmla="*/ 104 w 108"/>
                  <a:gd name="T3" fmla="*/ 53 h 56"/>
                  <a:gd name="T4" fmla="*/ 2 w 108"/>
                  <a:gd name="T5" fmla="*/ 0 h 56"/>
                  <a:gd name="T6" fmla="*/ 0 w 108"/>
                  <a:gd name="T7" fmla="*/ 1 h 56"/>
                  <a:gd name="T8" fmla="*/ 101 w 108"/>
                  <a:gd name="T9" fmla="*/ 54 h 56"/>
                  <a:gd name="T10" fmla="*/ 103 w 108"/>
                  <a:gd name="T11" fmla="*/ 53 h 56"/>
                  <a:gd name="T12" fmla="*/ 103 w 108"/>
                  <a:gd name="T13" fmla="*/ 55 h 56"/>
                  <a:gd name="T14" fmla="*/ 107 w 108"/>
                  <a:gd name="T15" fmla="*/ 55 h 56"/>
                  <a:gd name="T16" fmla="*/ 104 w 108"/>
                  <a:gd name="T17" fmla="*/ 53 h 56"/>
                  <a:gd name="T18" fmla="*/ 103 w 108"/>
                  <a:gd name="T19" fmla="*/ 5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8" h="56">
                    <a:moveTo>
                      <a:pt x="103" y="55"/>
                    </a:moveTo>
                    <a:lnTo>
                      <a:pt x="104" y="53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101" y="54"/>
                    </a:lnTo>
                    <a:lnTo>
                      <a:pt x="103" y="53"/>
                    </a:lnTo>
                    <a:lnTo>
                      <a:pt x="103" y="55"/>
                    </a:lnTo>
                    <a:lnTo>
                      <a:pt x="107" y="55"/>
                    </a:lnTo>
                    <a:lnTo>
                      <a:pt x="104" y="53"/>
                    </a:lnTo>
                    <a:lnTo>
                      <a:pt x="103" y="55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59" name="Freeform 295"/>
              <p:cNvSpPr>
                <a:spLocks/>
              </p:cNvSpPr>
              <p:nvPr/>
            </p:nvSpPr>
            <p:spPr bwMode="ltGray">
              <a:xfrm>
                <a:off x="1756" y="2507"/>
                <a:ext cx="22" cy="17"/>
              </a:xfrm>
              <a:custGeom>
                <a:avLst/>
                <a:gdLst>
                  <a:gd name="T0" fmla="*/ 0 w 22"/>
                  <a:gd name="T1" fmla="*/ 8 h 17"/>
                  <a:gd name="T2" fmla="*/ 3 w 22"/>
                  <a:gd name="T3" fmla="*/ 16 h 17"/>
                  <a:gd name="T4" fmla="*/ 21 w 22"/>
                  <a:gd name="T5" fmla="*/ 16 h 17"/>
                  <a:gd name="T6" fmla="*/ 21 w 22"/>
                  <a:gd name="T7" fmla="*/ 0 h 17"/>
                  <a:gd name="T8" fmla="*/ 3 w 22"/>
                  <a:gd name="T9" fmla="*/ 0 h 17"/>
                  <a:gd name="T10" fmla="*/ 3 w 22"/>
                  <a:gd name="T11" fmla="*/ 0 h 17"/>
                  <a:gd name="T12" fmla="*/ 0 w 22"/>
                  <a:gd name="T13" fmla="*/ 8 h 17"/>
                  <a:gd name="T14" fmla="*/ 0 w 22"/>
                  <a:gd name="T15" fmla="*/ 16 h 17"/>
                  <a:gd name="T16" fmla="*/ 3 w 22"/>
                  <a:gd name="T17" fmla="*/ 16 h 17"/>
                  <a:gd name="T18" fmla="*/ 0 w 22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0" y="8"/>
                    </a:moveTo>
                    <a:lnTo>
                      <a:pt x="3" y="16"/>
                    </a:lnTo>
                    <a:lnTo>
                      <a:pt x="21" y="16"/>
                    </a:lnTo>
                    <a:lnTo>
                      <a:pt x="21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3" y="16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60" name="Freeform 296"/>
              <p:cNvSpPr>
                <a:spLocks/>
              </p:cNvSpPr>
              <p:nvPr/>
            </p:nvSpPr>
            <p:spPr bwMode="ltGray">
              <a:xfrm>
                <a:off x="1649" y="2455"/>
                <a:ext cx="27" cy="17"/>
              </a:xfrm>
              <a:custGeom>
                <a:avLst/>
                <a:gdLst>
                  <a:gd name="T0" fmla="*/ 15 w 27"/>
                  <a:gd name="T1" fmla="*/ 16 h 17"/>
                  <a:gd name="T2" fmla="*/ 0 w 27"/>
                  <a:gd name="T3" fmla="*/ 2 h 17"/>
                  <a:gd name="T4" fmla="*/ 6 w 27"/>
                  <a:gd name="T5" fmla="*/ 0 h 17"/>
                  <a:gd name="T6" fmla="*/ 26 w 27"/>
                  <a:gd name="T7" fmla="*/ 16 h 17"/>
                  <a:gd name="T8" fmla="*/ 15 w 27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7">
                    <a:moveTo>
                      <a:pt x="15" y="16"/>
                    </a:moveTo>
                    <a:lnTo>
                      <a:pt x="0" y="2"/>
                    </a:lnTo>
                    <a:lnTo>
                      <a:pt x="6" y="0"/>
                    </a:lnTo>
                    <a:lnTo>
                      <a:pt x="26" y="16"/>
                    </a:lnTo>
                    <a:lnTo>
                      <a:pt x="15" y="16"/>
                    </a:lnTo>
                  </a:path>
                </a:pathLst>
              </a:custGeom>
              <a:solidFill>
                <a:srgbClr val="AAAAA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61" name="Freeform 297"/>
              <p:cNvSpPr>
                <a:spLocks/>
              </p:cNvSpPr>
              <p:nvPr/>
            </p:nvSpPr>
            <p:spPr bwMode="ltGray">
              <a:xfrm>
                <a:off x="1644" y="2456"/>
                <a:ext cx="23" cy="17"/>
              </a:xfrm>
              <a:custGeom>
                <a:avLst/>
                <a:gdLst>
                  <a:gd name="T0" fmla="*/ 5 w 23"/>
                  <a:gd name="T1" fmla="*/ 0 h 17"/>
                  <a:gd name="T2" fmla="*/ 3 w 23"/>
                  <a:gd name="T3" fmla="*/ 2 h 17"/>
                  <a:gd name="T4" fmla="*/ 19 w 23"/>
                  <a:gd name="T5" fmla="*/ 16 h 17"/>
                  <a:gd name="T6" fmla="*/ 22 w 23"/>
                  <a:gd name="T7" fmla="*/ 13 h 17"/>
                  <a:gd name="T8" fmla="*/ 6 w 23"/>
                  <a:gd name="T9" fmla="*/ 1 h 17"/>
                  <a:gd name="T10" fmla="*/ 5 w 23"/>
                  <a:gd name="T11" fmla="*/ 2 h 17"/>
                  <a:gd name="T12" fmla="*/ 5 w 23"/>
                  <a:gd name="T13" fmla="*/ 0 h 17"/>
                  <a:gd name="T14" fmla="*/ 0 w 23"/>
                  <a:gd name="T15" fmla="*/ 0 h 17"/>
                  <a:gd name="T16" fmla="*/ 3 w 23"/>
                  <a:gd name="T17" fmla="*/ 2 h 17"/>
                  <a:gd name="T18" fmla="*/ 5 w 23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17">
                    <a:moveTo>
                      <a:pt x="5" y="0"/>
                    </a:moveTo>
                    <a:lnTo>
                      <a:pt x="3" y="2"/>
                    </a:lnTo>
                    <a:lnTo>
                      <a:pt x="19" y="16"/>
                    </a:lnTo>
                    <a:lnTo>
                      <a:pt x="22" y="13"/>
                    </a:lnTo>
                    <a:lnTo>
                      <a:pt x="6" y="1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62" name="Freeform 298"/>
              <p:cNvSpPr>
                <a:spLocks/>
              </p:cNvSpPr>
              <p:nvPr/>
            </p:nvSpPr>
            <p:spPr bwMode="ltGray">
              <a:xfrm>
                <a:off x="1649" y="2454"/>
                <a:ext cx="21" cy="17"/>
              </a:xfrm>
              <a:custGeom>
                <a:avLst/>
                <a:gdLst>
                  <a:gd name="T0" fmla="*/ 20 w 21"/>
                  <a:gd name="T1" fmla="*/ 4 h 17"/>
                  <a:gd name="T2" fmla="*/ 16 w 21"/>
                  <a:gd name="T3" fmla="*/ 0 h 17"/>
                  <a:gd name="T4" fmla="*/ 0 w 21"/>
                  <a:gd name="T5" fmla="*/ 8 h 17"/>
                  <a:gd name="T6" fmla="*/ 0 w 21"/>
                  <a:gd name="T7" fmla="*/ 16 h 17"/>
                  <a:gd name="T8" fmla="*/ 20 w 21"/>
                  <a:gd name="T9" fmla="*/ 8 h 17"/>
                  <a:gd name="T10" fmla="*/ 13 w 21"/>
                  <a:gd name="T11" fmla="*/ 8 h 17"/>
                  <a:gd name="T12" fmla="*/ 20 w 21"/>
                  <a:gd name="T13" fmla="*/ 4 h 17"/>
                  <a:gd name="T14" fmla="*/ 20 w 21"/>
                  <a:gd name="T15" fmla="*/ 0 h 17"/>
                  <a:gd name="T16" fmla="*/ 16 w 21"/>
                  <a:gd name="T17" fmla="*/ 0 h 17"/>
                  <a:gd name="T18" fmla="*/ 20 w 21"/>
                  <a:gd name="T19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20" y="4"/>
                    </a:moveTo>
                    <a:lnTo>
                      <a:pt x="16" y="0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20" y="8"/>
                    </a:lnTo>
                    <a:lnTo>
                      <a:pt x="13" y="8"/>
                    </a:lnTo>
                    <a:lnTo>
                      <a:pt x="20" y="4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20" y="4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63" name="Freeform 299"/>
              <p:cNvSpPr>
                <a:spLocks/>
              </p:cNvSpPr>
              <p:nvPr/>
            </p:nvSpPr>
            <p:spPr bwMode="ltGray">
              <a:xfrm>
                <a:off x="1654" y="2455"/>
                <a:ext cx="27" cy="17"/>
              </a:xfrm>
              <a:custGeom>
                <a:avLst/>
                <a:gdLst>
                  <a:gd name="T0" fmla="*/ 20 w 27"/>
                  <a:gd name="T1" fmla="*/ 16 h 17"/>
                  <a:gd name="T2" fmla="*/ 22 w 27"/>
                  <a:gd name="T3" fmla="*/ 13 h 17"/>
                  <a:gd name="T4" fmla="*/ 2 w 27"/>
                  <a:gd name="T5" fmla="*/ 0 h 17"/>
                  <a:gd name="T6" fmla="*/ 0 w 27"/>
                  <a:gd name="T7" fmla="*/ 1 h 17"/>
                  <a:gd name="T8" fmla="*/ 20 w 27"/>
                  <a:gd name="T9" fmla="*/ 16 h 17"/>
                  <a:gd name="T10" fmla="*/ 20 w 27"/>
                  <a:gd name="T11" fmla="*/ 13 h 17"/>
                  <a:gd name="T12" fmla="*/ 20 w 27"/>
                  <a:gd name="T13" fmla="*/ 16 h 17"/>
                  <a:gd name="T14" fmla="*/ 26 w 27"/>
                  <a:gd name="T15" fmla="*/ 16 h 17"/>
                  <a:gd name="T16" fmla="*/ 22 w 27"/>
                  <a:gd name="T17" fmla="*/ 13 h 17"/>
                  <a:gd name="T18" fmla="*/ 20 w 27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" h="17">
                    <a:moveTo>
                      <a:pt x="20" y="16"/>
                    </a:moveTo>
                    <a:lnTo>
                      <a:pt x="22" y="13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20" y="16"/>
                    </a:lnTo>
                    <a:lnTo>
                      <a:pt x="20" y="13"/>
                    </a:lnTo>
                    <a:lnTo>
                      <a:pt x="20" y="16"/>
                    </a:lnTo>
                    <a:lnTo>
                      <a:pt x="26" y="16"/>
                    </a:lnTo>
                    <a:lnTo>
                      <a:pt x="22" y="13"/>
                    </a:lnTo>
                    <a:lnTo>
                      <a:pt x="20" y="16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64" name="Freeform 300"/>
              <p:cNvSpPr>
                <a:spLocks/>
              </p:cNvSpPr>
              <p:nvPr/>
            </p:nvSpPr>
            <p:spPr bwMode="ltGray">
              <a:xfrm>
                <a:off x="1663" y="2465"/>
                <a:ext cx="21" cy="17"/>
              </a:xfrm>
              <a:custGeom>
                <a:avLst/>
                <a:gdLst>
                  <a:gd name="T0" fmla="*/ 0 w 21"/>
                  <a:gd name="T1" fmla="*/ 16 h 17"/>
                  <a:gd name="T2" fmla="*/ 2 w 21"/>
                  <a:gd name="T3" fmla="*/ 16 h 17"/>
                  <a:gd name="T4" fmla="*/ 20 w 21"/>
                  <a:gd name="T5" fmla="*/ 16 h 17"/>
                  <a:gd name="T6" fmla="*/ 20 w 21"/>
                  <a:gd name="T7" fmla="*/ 0 h 17"/>
                  <a:gd name="T8" fmla="*/ 2 w 21"/>
                  <a:gd name="T9" fmla="*/ 0 h 17"/>
                  <a:gd name="T10" fmla="*/ 4 w 21"/>
                  <a:gd name="T11" fmla="*/ 0 h 17"/>
                  <a:gd name="T12" fmla="*/ 0 w 21"/>
                  <a:gd name="T13" fmla="*/ 16 h 17"/>
                  <a:gd name="T14" fmla="*/ 2 w 21"/>
                  <a:gd name="T15" fmla="*/ 16 h 17"/>
                  <a:gd name="T16" fmla="*/ 2 w 21"/>
                  <a:gd name="T17" fmla="*/ 16 h 17"/>
                  <a:gd name="T18" fmla="*/ 0 w 21"/>
                  <a:gd name="T1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0" y="16"/>
                    </a:moveTo>
                    <a:lnTo>
                      <a:pt x="2" y="16"/>
                    </a:lnTo>
                    <a:lnTo>
                      <a:pt x="20" y="16"/>
                    </a:lnTo>
                    <a:lnTo>
                      <a:pt x="2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0" y="1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65" name="Freeform 301"/>
              <p:cNvSpPr>
                <a:spLocks/>
              </p:cNvSpPr>
              <p:nvPr/>
            </p:nvSpPr>
            <p:spPr bwMode="ltGray">
              <a:xfrm>
                <a:off x="1686" y="2476"/>
                <a:ext cx="21" cy="17"/>
              </a:xfrm>
              <a:custGeom>
                <a:avLst/>
                <a:gdLst>
                  <a:gd name="T0" fmla="*/ 20 w 21"/>
                  <a:gd name="T1" fmla="*/ 0 h 17"/>
                  <a:gd name="T2" fmla="*/ 13 w 21"/>
                  <a:gd name="T3" fmla="*/ 16 h 17"/>
                  <a:gd name="T4" fmla="*/ 0 w 21"/>
                  <a:gd name="T5" fmla="*/ 0 h 17"/>
                  <a:gd name="T6" fmla="*/ 13 w 21"/>
                  <a:gd name="T7" fmla="*/ 0 h 17"/>
                  <a:gd name="T8" fmla="*/ 20 w 21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7">
                    <a:moveTo>
                      <a:pt x="20" y="0"/>
                    </a:moveTo>
                    <a:lnTo>
                      <a:pt x="13" y="16"/>
                    </a:lnTo>
                    <a:lnTo>
                      <a:pt x="0" y="0"/>
                    </a:lnTo>
                    <a:lnTo>
                      <a:pt x="13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C1C1C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66" name="Freeform 302"/>
              <p:cNvSpPr>
                <a:spLocks/>
              </p:cNvSpPr>
              <p:nvPr/>
            </p:nvSpPr>
            <p:spPr bwMode="ltGray">
              <a:xfrm>
                <a:off x="1690" y="2476"/>
                <a:ext cx="22" cy="17"/>
              </a:xfrm>
              <a:custGeom>
                <a:avLst/>
                <a:gdLst>
                  <a:gd name="T0" fmla="*/ 0 w 22"/>
                  <a:gd name="T1" fmla="*/ 10 h 17"/>
                  <a:gd name="T2" fmla="*/ 8 w 22"/>
                  <a:gd name="T3" fmla="*/ 10 h 17"/>
                  <a:gd name="T4" fmla="*/ 21 w 22"/>
                  <a:gd name="T5" fmla="*/ 2 h 17"/>
                  <a:gd name="T6" fmla="*/ 8 w 22"/>
                  <a:gd name="T7" fmla="*/ 0 h 17"/>
                  <a:gd name="T8" fmla="*/ 0 w 22"/>
                  <a:gd name="T9" fmla="*/ 8 h 17"/>
                  <a:gd name="T10" fmla="*/ 8 w 22"/>
                  <a:gd name="T11" fmla="*/ 8 h 17"/>
                  <a:gd name="T12" fmla="*/ 0 w 22"/>
                  <a:gd name="T13" fmla="*/ 10 h 17"/>
                  <a:gd name="T14" fmla="*/ 8 w 22"/>
                  <a:gd name="T15" fmla="*/ 16 h 17"/>
                  <a:gd name="T16" fmla="*/ 8 w 22"/>
                  <a:gd name="T17" fmla="*/ 10 h 17"/>
                  <a:gd name="T18" fmla="*/ 0 w 22"/>
                  <a:gd name="T19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0" y="10"/>
                    </a:moveTo>
                    <a:lnTo>
                      <a:pt x="8" y="10"/>
                    </a:lnTo>
                    <a:lnTo>
                      <a:pt x="21" y="2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8"/>
                    </a:lnTo>
                    <a:lnTo>
                      <a:pt x="0" y="10"/>
                    </a:lnTo>
                    <a:lnTo>
                      <a:pt x="8" y="16"/>
                    </a:lnTo>
                    <a:lnTo>
                      <a:pt x="8" y="10"/>
                    </a:lnTo>
                    <a:lnTo>
                      <a:pt x="0" y="1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67" name="Freeform 303"/>
              <p:cNvSpPr>
                <a:spLocks/>
              </p:cNvSpPr>
              <p:nvPr/>
            </p:nvSpPr>
            <p:spPr bwMode="ltGray">
              <a:xfrm>
                <a:off x="1681" y="2476"/>
                <a:ext cx="22" cy="17"/>
              </a:xfrm>
              <a:custGeom>
                <a:avLst/>
                <a:gdLst>
                  <a:gd name="T0" fmla="*/ 9 w 22"/>
                  <a:gd name="T1" fmla="*/ 0 h 17"/>
                  <a:gd name="T2" fmla="*/ 7 w 22"/>
                  <a:gd name="T3" fmla="*/ 3 h 17"/>
                  <a:gd name="T4" fmla="*/ 16 w 22"/>
                  <a:gd name="T5" fmla="*/ 16 h 17"/>
                  <a:gd name="T6" fmla="*/ 21 w 22"/>
                  <a:gd name="T7" fmla="*/ 12 h 17"/>
                  <a:gd name="T8" fmla="*/ 9 w 22"/>
                  <a:gd name="T9" fmla="*/ 0 h 17"/>
                  <a:gd name="T10" fmla="*/ 9 w 22"/>
                  <a:gd name="T11" fmla="*/ 6 h 17"/>
                  <a:gd name="T12" fmla="*/ 9 w 22"/>
                  <a:gd name="T13" fmla="*/ 0 h 17"/>
                  <a:gd name="T14" fmla="*/ 0 w 22"/>
                  <a:gd name="T15" fmla="*/ 0 h 17"/>
                  <a:gd name="T16" fmla="*/ 7 w 22"/>
                  <a:gd name="T17" fmla="*/ 3 h 17"/>
                  <a:gd name="T18" fmla="*/ 9 w 22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9" y="0"/>
                    </a:moveTo>
                    <a:lnTo>
                      <a:pt x="7" y="3"/>
                    </a:lnTo>
                    <a:lnTo>
                      <a:pt x="16" y="16"/>
                    </a:lnTo>
                    <a:lnTo>
                      <a:pt x="21" y="12"/>
                    </a:lnTo>
                    <a:lnTo>
                      <a:pt x="9" y="0"/>
                    </a:lnTo>
                    <a:lnTo>
                      <a:pt x="9" y="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7" y="3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68" name="Freeform 304"/>
              <p:cNvSpPr>
                <a:spLocks/>
              </p:cNvSpPr>
              <p:nvPr/>
            </p:nvSpPr>
            <p:spPr bwMode="ltGray">
              <a:xfrm>
                <a:off x="1686" y="2476"/>
                <a:ext cx="21" cy="17"/>
              </a:xfrm>
              <a:custGeom>
                <a:avLst/>
                <a:gdLst>
                  <a:gd name="T0" fmla="*/ 20 w 21"/>
                  <a:gd name="T1" fmla="*/ 0 h 17"/>
                  <a:gd name="T2" fmla="*/ 20 w 21"/>
                  <a:gd name="T3" fmla="*/ 0 h 17"/>
                  <a:gd name="T4" fmla="*/ 0 w 21"/>
                  <a:gd name="T5" fmla="*/ 0 h 17"/>
                  <a:gd name="T6" fmla="*/ 0 w 21"/>
                  <a:gd name="T7" fmla="*/ 16 h 17"/>
                  <a:gd name="T8" fmla="*/ 20 w 21"/>
                  <a:gd name="T9" fmla="*/ 16 h 17"/>
                  <a:gd name="T10" fmla="*/ 20 w 21"/>
                  <a:gd name="T11" fmla="*/ 16 h 17"/>
                  <a:gd name="T12" fmla="*/ 20 w 21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7">
                    <a:moveTo>
                      <a:pt x="20" y="0"/>
                    </a:moveTo>
                    <a:lnTo>
                      <a:pt x="20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69" name="Freeform 305"/>
              <p:cNvSpPr>
                <a:spLocks/>
              </p:cNvSpPr>
              <p:nvPr/>
            </p:nvSpPr>
            <p:spPr bwMode="ltGray">
              <a:xfrm>
                <a:off x="1692" y="2476"/>
                <a:ext cx="20" cy="17"/>
              </a:xfrm>
              <a:custGeom>
                <a:avLst/>
                <a:gdLst>
                  <a:gd name="T0" fmla="*/ 19 w 20"/>
                  <a:gd name="T1" fmla="*/ 8 h 17"/>
                  <a:gd name="T2" fmla="*/ 9 w 20"/>
                  <a:gd name="T3" fmla="*/ 0 h 17"/>
                  <a:gd name="T4" fmla="*/ 0 w 20"/>
                  <a:gd name="T5" fmla="*/ 0 h 17"/>
                  <a:gd name="T6" fmla="*/ 0 w 20"/>
                  <a:gd name="T7" fmla="*/ 16 h 17"/>
                  <a:gd name="T8" fmla="*/ 9 w 20"/>
                  <a:gd name="T9" fmla="*/ 16 h 17"/>
                  <a:gd name="T10" fmla="*/ 4 w 20"/>
                  <a:gd name="T11" fmla="*/ 0 h 17"/>
                  <a:gd name="T12" fmla="*/ 19 w 20"/>
                  <a:gd name="T13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7">
                    <a:moveTo>
                      <a:pt x="19" y="8"/>
                    </a:moveTo>
                    <a:lnTo>
                      <a:pt x="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9" y="16"/>
                    </a:lnTo>
                    <a:lnTo>
                      <a:pt x="4" y="0"/>
                    </a:lnTo>
                    <a:lnTo>
                      <a:pt x="19" y="8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70" name="Freeform 306"/>
              <p:cNvSpPr>
                <a:spLocks/>
              </p:cNvSpPr>
              <p:nvPr/>
            </p:nvSpPr>
            <p:spPr bwMode="ltGray">
              <a:xfrm>
                <a:off x="1777" y="2474"/>
                <a:ext cx="21" cy="17"/>
              </a:xfrm>
              <a:custGeom>
                <a:avLst/>
                <a:gdLst>
                  <a:gd name="T0" fmla="*/ 5 w 21"/>
                  <a:gd name="T1" fmla="*/ 0 h 17"/>
                  <a:gd name="T2" fmla="*/ 0 w 21"/>
                  <a:gd name="T3" fmla="*/ 0 h 17"/>
                  <a:gd name="T4" fmla="*/ 12 w 21"/>
                  <a:gd name="T5" fmla="*/ 16 h 17"/>
                  <a:gd name="T6" fmla="*/ 20 w 21"/>
                  <a:gd name="T7" fmla="*/ 16 h 17"/>
                  <a:gd name="T8" fmla="*/ 5 w 21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7">
                    <a:moveTo>
                      <a:pt x="5" y="0"/>
                    </a:moveTo>
                    <a:lnTo>
                      <a:pt x="0" y="0"/>
                    </a:lnTo>
                    <a:lnTo>
                      <a:pt x="12" y="16"/>
                    </a:lnTo>
                    <a:lnTo>
                      <a:pt x="20" y="16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C1C1C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71" name="Freeform 307"/>
              <p:cNvSpPr>
                <a:spLocks/>
              </p:cNvSpPr>
              <p:nvPr/>
            </p:nvSpPr>
            <p:spPr bwMode="ltGray">
              <a:xfrm>
                <a:off x="1775" y="2472"/>
                <a:ext cx="22" cy="17"/>
              </a:xfrm>
              <a:custGeom>
                <a:avLst/>
                <a:gdLst>
                  <a:gd name="T0" fmla="*/ 7 w 22"/>
                  <a:gd name="T1" fmla="*/ 8 h 17"/>
                  <a:gd name="T2" fmla="*/ 7 w 22"/>
                  <a:gd name="T3" fmla="*/ 16 h 17"/>
                  <a:gd name="T4" fmla="*/ 21 w 22"/>
                  <a:gd name="T5" fmla="*/ 16 h 17"/>
                  <a:gd name="T6" fmla="*/ 21 w 22"/>
                  <a:gd name="T7" fmla="*/ 0 h 17"/>
                  <a:gd name="T8" fmla="*/ 7 w 22"/>
                  <a:gd name="T9" fmla="*/ 0 h 17"/>
                  <a:gd name="T10" fmla="*/ 0 w 22"/>
                  <a:gd name="T11" fmla="*/ 16 h 17"/>
                  <a:gd name="T12" fmla="*/ 7 w 22"/>
                  <a:gd name="T13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7">
                    <a:moveTo>
                      <a:pt x="7" y="8"/>
                    </a:moveTo>
                    <a:lnTo>
                      <a:pt x="7" y="16"/>
                    </a:lnTo>
                    <a:lnTo>
                      <a:pt x="21" y="16"/>
                    </a:lnTo>
                    <a:lnTo>
                      <a:pt x="21" y="0"/>
                    </a:lnTo>
                    <a:lnTo>
                      <a:pt x="7" y="0"/>
                    </a:lnTo>
                    <a:lnTo>
                      <a:pt x="0" y="16"/>
                    </a:lnTo>
                    <a:lnTo>
                      <a:pt x="7" y="8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72" name="Freeform 308"/>
              <p:cNvSpPr>
                <a:spLocks/>
              </p:cNvSpPr>
              <p:nvPr/>
            </p:nvSpPr>
            <p:spPr bwMode="ltGray">
              <a:xfrm>
                <a:off x="1775" y="2473"/>
                <a:ext cx="22" cy="17"/>
              </a:xfrm>
              <a:custGeom>
                <a:avLst/>
                <a:gdLst>
                  <a:gd name="T0" fmla="*/ 18 w 22"/>
                  <a:gd name="T1" fmla="*/ 11 h 17"/>
                  <a:gd name="T2" fmla="*/ 21 w 22"/>
                  <a:gd name="T3" fmla="*/ 11 h 17"/>
                  <a:gd name="T4" fmla="*/ 3 w 22"/>
                  <a:gd name="T5" fmla="*/ 0 h 17"/>
                  <a:gd name="T6" fmla="*/ 0 w 22"/>
                  <a:gd name="T7" fmla="*/ 2 h 17"/>
                  <a:gd name="T8" fmla="*/ 15 w 22"/>
                  <a:gd name="T9" fmla="*/ 13 h 17"/>
                  <a:gd name="T10" fmla="*/ 18 w 22"/>
                  <a:gd name="T11" fmla="*/ 16 h 17"/>
                  <a:gd name="T12" fmla="*/ 15 w 22"/>
                  <a:gd name="T13" fmla="*/ 13 h 17"/>
                  <a:gd name="T14" fmla="*/ 18 w 22"/>
                  <a:gd name="T15" fmla="*/ 16 h 17"/>
                  <a:gd name="T16" fmla="*/ 18 w 22"/>
                  <a:gd name="T17" fmla="*/ 16 h 17"/>
                  <a:gd name="T18" fmla="*/ 18 w 22"/>
                  <a:gd name="T1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18" y="11"/>
                    </a:moveTo>
                    <a:lnTo>
                      <a:pt x="21" y="11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15" y="13"/>
                    </a:lnTo>
                    <a:lnTo>
                      <a:pt x="18" y="16"/>
                    </a:lnTo>
                    <a:lnTo>
                      <a:pt x="15" y="13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8" y="11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73" name="Freeform 309"/>
              <p:cNvSpPr>
                <a:spLocks/>
              </p:cNvSpPr>
              <p:nvPr/>
            </p:nvSpPr>
            <p:spPr bwMode="ltGray">
              <a:xfrm>
                <a:off x="1783" y="2478"/>
                <a:ext cx="21" cy="17"/>
              </a:xfrm>
              <a:custGeom>
                <a:avLst/>
                <a:gdLst>
                  <a:gd name="T0" fmla="*/ 6 w 21"/>
                  <a:gd name="T1" fmla="*/ 8 h 17"/>
                  <a:gd name="T2" fmla="*/ 10 w 21"/>
                  <a:gd name="T3" fmla="*/ 0 h 17"/>
                  <a:gd name="T4" fmla="*/ 0 w 21"/>
                  <a:gd name="T5" fmla="*/ 0 h 17"/>
                  <a:gd name="T6" fmla="*/ 0 w 21"/>
                  <a:gd name="T7" fmla="*/ 16 h 17"/>
                  <a:gd name="T8" fmla="*/ 10 w 21"/>
                  <a:gd name="T9" fmla="*/ 16 h 17"/>
                  <a:gd name="T10" fmla="*/ 10 w 21"/>
                  <a:gd name="T11" fmla="*/ 0 h 17"/>
                  <a:gd name="T12" fmla="*/ 10 w 21"/>
                  <a:gd name="T13" fmla="*/ 16 h 17"/>
                  <a:gd name="T14" fmla="*/ 20 w 21"/>
                  <a:gd name="T15" fmla="*/ 16 h 17"/>
                  <a:gd name="T16" fmla="*/ 10 w 21"/>
                  <a:gd name="T17" fmla="*/ 0 h 17"/>
                  <a:gd name="T18" fmla="*/ 6 w 21"/>
                  <a:gd name="T1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6" y="8"/>
                    </a:moveTo>
                    <a:lnTo>
                      <a:pt x="10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0" y="16"/>
                    </a:lnTo>
                    <a:lnTo>
                      <a:pt x="10" y="0"/>
                    </a:lnTo>
                    <a:lnTo>
                      <a:pt x="10" y="16"/>
                    </a:lnTo>
                    <a:lnTo>
                      <a:pt x="20" y="16"/>
                    </a:lnTo>
                    <a:lnTo>
                      <a:pt x="10" y="0"/>
                    </a:lnTo>
                    <a:lnTo>
                      <a:pt x="6" y="8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74" name="Freeform 310"/>
              <p:cNvSpPr>
                <a:spLocks/>
              </p:cNvSpPr>
              <p:nvPr/>
            </p:nvSpPr>
            <p:spPr bwMode="ltGray">
              <a:xfrm>
                <a:off x="1778" y="2472"/>
                <a:ext cx="21" cy="17"/>
              </a:xfrm>
              <a:custGeom>
                <a:avLst/>
                <a:gdLst>
                  <a:gd name="T0" fmla="*/ 2 w 21"/>
                  <a:gd name="T1" fmla="*/ 4 h 17"/>
                  <a:gd name="T2" fmla="*/ 0 w 21"/>
                  <a:gd name="T3" fmla="*/ 4 h 17"/>
                  <a:gd name="T4" fmla="*/ 17 w 21"/>
                  <a:gd name="T5" fmla="*/ 16 h 17"/>
                  <a:gd name="T6" fmla="*/ 20 w 21"/>
                  <a:gd name="T7" fmla="*/ 13 h 17"/>
                  <a:gd name="T8" fmla="*/ 5 w 21"/>
                  <a:gd name="T9" fmla="*/ 2 h 17"/>
                  <a:gd name="T10" fmla="*/ 2 w 21"/>
                  <a:gd name="T11" fmla="*/ 0 h 17"/>
                  <a:gd name="T12" fmla="*/ 2 w 21"/>
                  <a:gd name="T13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7">
                    <a:moveTo>
                      <a:pt x="2" y="4"/>
                    </a:moveTo>
                    <a:lnTo>
                      <a:pt x="0" y="4"/>
                    </a:lnTo>
                    <a:lnTo>
                      <a:pt x="17" y="16"/>
                    </a:lnTo>
                    <a:lnTo>
                      <a:pt x="20" y="13"/>
                    </a:lnTo>
                    <a:lnTo>
                      <a:pt x="5" y="2"/>
                    </a:lnTo>
                    <a:lnTo>
                      <a:pt x="2" y="0"/>
                    </a:lnTo>
                    <a:lnTo>
                      <a:pt x="2" y="4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75" name="Freeform 311"/>
              <p:cNvSpPr>
                <a:spLocks/>
              </p:cNvSpPr>
              <p:nvPr/>
            </p:nvSpPr>
            <p:spPr bwMode="ltGray">
              <a:xfrm>
                <a:off x="1692" y="2476"/>
                <a:ext cx="67" cy="39"/>
              </a:xfrm>
              <a:custGeom>
                <a:avLst/>
                <a:gdLst>
                  <a:gd name="T0" fmla="*/ 2 w 67"/>
                  <a:gd name="T1" fmla="*/ 0 h 39"/>
                  <a:gd name="T2" fmla="*/ 0 w 67"/>
                  <a:gd name="T3" fmla="*/ 4 h 39"/>
                  <a:gd name="T4" fmla="*/ 58 w 67"/>
                  <a:gd name="T5" fmla="*/ 38 h 39"/>
                  <a:gd name="T6" fmla="*/ 66 w 67"/>
                  <a:gd name="T7" fmla="*/ 31 h 39"/>
                  <a:gd name="T8" fmla="*/ 2 w 67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39">
                    <a:moveTo>
                      <a:pt x="2" y="0"/>
                    </a:moveTo>
                    <a:lnTo>
                      <a:pt x="0" y="4"/>
                    </a:lnTo>
                    <a:lnTo>
                      <a:pt x="58" y="38"/>
                    </a:lnTo>
                    <a:lnTo>
                      <a:pt x="66" y="31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AAAAA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76" name="Freeform 312"/>
              <p:cNvSpPr>
                <a:spLocks/>
              </p:cNvSpPr>
              <p:nvPr/>
            </p:nvSpPr>
            <p:spPr bwMode="ltGray">
              <a:xfrm>
                <a:off x="1690" y="2476"/>
                <a:ext cx="22" cy="17"/>
              </a:xfrm>
              <a:custGeom>
                <a:avLst/>
                <a:gdLst>
                  <a:gd name="T0" fmla="*/ 8 w 22"/>
                  <a:gd name="T1" fmla="*/ 12 h 17"/>
                  <a:gd name="T2" fmla="*/ 8 w 22"/>
                  <a:gd name="T3" fmla="*/ 16 h 17"/>
                  <a:gd name="T4" fmla="*/ 21 w 22"/>
                  <a:gd name="T5" fmla="*/ 3 h 17"/>
                  <a:gd name="T6" fmla="*/ 8 w 22"/>
                  <a:gd name="T7" fmla="*/ 0 h 17"/>
                  <a:gd name="T8" fmla="*/ 0 w 22"/>
                  <a:gd name="T9" fmla="*/ 12 h 17"/>
                  <a:gd name="T10" fmla="*/ 0 w 22"/>
                  <a:gd name="T11" fmla="*/ 16 h 17"/>
                  <a:gd name="T12" fmla="*/ 0 w 22"/>
                  <a:gd name="T13" fmla="*/ 16 h 17"/>
                  <a:gd name="T14" fmla="*/ 0 w 22"/>
                  <a:gd name="T15" fmla="*/ 16 h 17"/>
                  <a:gd name="T16" fmla="*/ 0 w 22"/>
                  <a:gd name="T17" fmla="*/ 16 h 17"/>
                  <a:gd name="T18" fmla="*/ 8 w 22"/>
                  <a:gd name="T19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8" y="12"/>
                    </a:moveTo>
                    <a:lnTo>
                      <a:pt x="8" y="16"/>
                    </a:lnTo>
                    <a:lnTo>
                      <a:pt x="21" y="3"/>
                    </a:lnTo>
                    <a:lnTo>
                      <a:pt x="8" y="0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8" y="12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77" name="Freeform 313"/>
              <p:cNvSpPr>
                <a:spLocks/>
              </p:cNvSpPr>
              <p:nvPr/>
            </p:nvSpPr>
            <p:spPr bwMode="ltGray">
              <a:xfrm>
                <a:off x="1690" y="2479"/>
                <a:ext cx="62" cy="37"/>
              </a:xfrm>
              <a:custGeom>
                <a:avLst/>
                <a:gdLst>
                  <a:gd name="T0" fmla="*/ 58 w 62"/>
                  <a:gd name="T1" fmla="*/ 34 h 37"/>
                  <a:gd name="T2" fmla="*/ 61 w 62"/>
                  <a:gd name="T3" fmla="*/ 34 h 37"/>
                  <a:gd name="T4" fmla="*/ 2 w 62"/>
                  <a:gd name="T5" fmla="*/ 0 h 37"/>
                  <a:gd name="T6" fmla="*/ 0 w 62"/>
                  <a:gd name="T7" fmla="*/ 0 h 37"/>
                  <a:gd name="T8" fmla="*/ 58 w 62"/>
                  <a:gd name="T9" fmla="*/ 36 h 37"/>
                  <a:gd name="T10" fmla="*/ 61 w 62"/>
                  <a:gd name="T11" fmla="*/ 35 h 37"/>
                  <a:gd name="T12" fmla="*/ 58 w 62"/>
                  <a:gd name="T13" fmla="*/ 36 h 37"/>
                  <a:gd name="T14" fmla="*/ 61 w 62"/>
                  <a:gd name="T15" fmla="*/ 36 h 37"/>
                  <a:gd name="T16" fmla="*/ 61 w 62"/>
                  <a:gd name="T17" fmla="*/ 35 h 37"/>
                  <a:gd name="T18" fmla="*/ 58 w 62"/>
                  <a:gd name="T19" fmla="*/ 3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37">
                    <a:moveTo>
                      <a:pt x="58" y="34"/>
                    </a:moveTo>
                    <a:lnTo>
                      <a:pt x="61" y="3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58" y="36"/>
                    </a:lnTo>
                    <a:lnTo>
                      <a:pt x="61" y="35"/>
                    </a:lnTo>
                    <a:lnTo>
                      <a:pt x="58" y="36"/>
                    </a:lnTo>
                    <a:lnTo>
                      <a:pt x="61" y="36"/>
                    </a:lnTo>
                    <a:lnTo>
                      <a:pt x="61" y="35"/>
                    </a:lnTo>
                    <a:lnTo>
                      <a:pt x="58" y="34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78" name="Freeform 314"/>
              <p:cNvSpPr>
                <a:spLocks/>
              </p:cNvSpPr>
              <p:nvPr/>
            </p:nvSpPr>
            <p:spPr bwMode="ltGray">
              <a:xfrm>
                <a:off x="1749" y="2507"/>
                <a:ext cx="21" cy="17"/>
              </a:xfrm>
              <a:custGeom>
                <a:avLst/>
                <a:gdLst>
                  <a:gd name="T0" fmla="*/ 15 w 21"/>
                  <a:gd name="T1" fmla="*/ 2 h 17"/>
                  <a:gd name="T2" fmla="*/ 12 w 21"/>
                  <a:gd name="T3" fmla="*/ 0 h 17"/>
                  <a:gd name="T4" fmla="*/ 0 w 21"/>
                  <a:gd name="T5" fmla="*/ 14 h 17"/>
                  <a:gd name="T6" fmla="*/ 5 w 21"/>
                  <a:gd name="T7" fmla="*/ 16 h 17"/>
                  <a:gd name="T8" fmla="*/ 20 w 21"/>
                  <a:gd name="T9" fmla="*/ 2 h 17"/>
                  <a:gd name="T10" fmla="*/ 17 w 21"/>
                  <a:gd name="T11" fmla="*/ 0 h 17"/>
                  <a:gd name="T12" fmla="*/ 20 w 21"/>
                  <a:gd name="T13" fmla="*/ 2 h 17"/>
                  <a:gd name="T14" fmla="*/ 20 w 21"/>
                  <a:gd name="T15" fmla="*/ 0 h 17"/>
                  <a:gd name="T16" fmla="*/ 17 w 21"/>
                  <a:gd name="T17" fmla="*/ 0 h 17"/>
                  <a:gd name="T18" fmla="*/ 15 w 21"/>
                  <a:gd name="T1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7">
                    <a:moveTo>
                      <a:pt x="15" y="2"/>
                    </a:moveTo>
                    <a:lnTo>
                      <a:pt x="12" y="0"/>
                    </a:lnTo>
                    <a:lnTo>
                      <a:pt x="0" y="14"/>
                    </a:lnTo>
                    <a:lnTo>
                      <a:pt x="5" y="16"/>
                    </a:lnTo>
                    <a:lnTo>
                      <a:pt x="20" y="2"/>
                    </a:lnTo>
                    <a:lnTo>
                      <a:pt x="17" y="0"/>
                    </a:lnTo>
                    <a:lnTo>
                      <a:pt x="20" y="2"/>
                    </a:lnTo>
                    <a:lnTo>
                      <a:pt x="20" y="0"/>
                    </a:lnTo>
                    <a:lnTo>
                      <a:pt x="17" y="0"/>
                    </a:lnTo>
                    <a:lnTo>
                      <a:pt x="15" y="2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79" name="Freeform 315"/>
              <p:cNvSpPr>
                <a:spLocks/>
              </p:cNvSpPr>
              <p:nvPr/>
            </p:nvSpPr>
            <p:spPr bwMode="ltGray">
              <a:xfrm>
                <a:off x="1692" y="2473"/>
                <a:ext cx="67" cy="36"/>
              </a:xfrm>
              <a:custGeom>
                <a:avLst/>
                <a:gdLst>
                  <a:gd name="T0" fmla="*/ 3 w 67"/>
                  <a:gd name="T1" fmla="*/ 3 h 36"/>
                  <a:gd name="T2" fmla="*/ 1 w 67"/>
                  <a:gd name="T3" fmla="*/ 3 h 36"/>
                  <a:gd name="T4" fmla="*/ 64 w 67"/>
                  <a:gd name="T5" fmla="*/ 35 h 36"/>
                  <a:gd name="T6" fmla="*/ 66 w 67"/>
                  <a:gd name="T7" fmla="*/ 34 h 36"/>
                  <a:gd name="T8" fmla="*/ 2 w 67"/>
                  <a:gd name="T9" fmla="*/ 2 h 36"/>
                  <a:gd name="T10" fmla="*/ 0 w 67"/>
                  <a:gd name="T11" fmla="*/ 2 h 36"/>
                  <a:gd name="T12" fmla="*/ 2 w 67"/>
                  <a:gd name="T13" fmla="*/ 2 h 36"/>
                  <a:gd name="T14" fmla="*/ 0 w 67"/>
                  <a:gd name="T15" fmla="*/ 0 h 36"/>
                  <a:gd name="T16" fmla="*/ 0 w 67"/>
                  <a:gd name="T17" fmla="*/ 2 h 36"/>
                  <a:gd name="T18" fmla="*/ 3 w 67"/>
                  <a:gd name="T19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" h="36">
                    <a:moveTo>
                      <a:pt x="3" y="3"/>
                    </a:moveTo>
                    <a:lnTo>
                      <a:pt x="1" y="3"/>
                    </a:lnTo>
                    <a:lnTo>
                      <a:pt x="64" y="35"/>
                    </a:lnTo>
                    <a:lnTo>
                      <a:pt x="66" y="34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3" y="3"/>
                    </a:lnTo>
                  </a:path>
                </a:pathLst>
              </a:custGeom>
              <a:solidFill>
                <a:srgbClr val="56565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511" name="Group 316"/>
            <p:cNvGrpSpPr>
              <a:grpSpLocks/>
            </p:cNvGrpSpPr>
            <p:nvPr/>
          </p:nvGrpSpPr>
          <p:grpSpPr bwMode="auto">
            <a:xfrm>
              <a:off x="1584" y="1517"/>
              <a:ext cx="400" cy="346"/>
              <a:chOff x="1584" y="1517"/>
              <a:chExt cx="400" cy="346"/>
            </a:xfrm>
          </p:grpSpPr>
          <p:sp>
            <p:nvSpPr>
              <p:cNvPr id="513" name="Freeform 317"/>
              <p:cNvSpPr>
                <a:spLocks/>
              </p:cNvSpPr>
              <p:nvPr/>
            </p:nvSpPr>
            <p:spPr bwMode="ltGray">
              <a:xfrm>
                <a:off x="1875" y="1520"/>
                <a:ext cx="109" cy="335"/>
              </a:xfrm>
              <a:custGeom>
                <a:avLst/>
                <a:gdLst>
                  <a:gd name="T0" fmla="*/ 20 w 109"/>
                  <a:gd name="T1" fmla="*/ 0 h 335"/>
                  <a:gd name="T2" fmla="*/ 108 w 109"/>
                  <a:gd name="T3" fmla="*/ 19 h 335"/>
                  <a:gd name="T4" fmla="*/ 108 w 109"/>
                  <a:gd name="T5" fmla="*/ 277 h 335"/>
                  <a:gd name="T6" fmla="*/ 20 w 109"/>
                  <a:gd name="T7" fmla="*/ 334 h 335"/>
                  <a:gd name="T8" fmla="*/ 7 w 109"/>
                  <a:gd name="T9" fmla="*/ 183 h 335"/>
                  <a:gd name="T10" fmla="*/ 0 w 109"/>
                  <a:gd name="T11" fmla="*/ 16 h 335"/>
                  <a:gd name="T12" fmla="*/ 20 w 109"/>
                  <a:gd name="T13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9" h="335">
                    <a:moveTo>
                      <a:pt x="20" y="0"/>
                    </a:moveTo>
                    <a:lnTo>
                      <a:pt x="108" y="19"/>
                    </a:lnTo>
                    <a:lnTo>
                      <a:pt x="108" y="277"/>
                    </a:lnTo>
                    <a:lnTo>
                      <a:pt x="20" y="334"/>
                    </a:lnTo>
                    <a:lnTo>
                      <a:pt x="7" y="183"/>
                    </a:lnTo>
                    <a:lnTo>
                      <a:pt x="0" y="16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4" name="Freeform 318"/>
              <p:cNvSpPr>
                <a:spLocks/>
              </p:cNvSpPr>
              <p:nvPr/>
            </p:nvSpPr>
            <p:spPr bwMode="ltGray">
              <a:xfrm>
                <a:off x="1875" y="1520"/>
                <a:ext cx="109" cy="40"/>
              </a:xfrm>
              <a:custGeom>
                <a:avLst/>
                <a:gdLst>
                  <a:gd name="T0" fmla="*/ 0 w 109"/>
                  <a:gd name="T1" fmla="*/ 0 h 40"/>
                  <a:gd name="T2" fmla="*/ 108 w 109"/>
                  <a:gd name="T3" fmla="*/ 0 h 40"/>
                  <a:gd name="T4" fmla="*/ 108 w 109"/>
                  <a:gd name="T5" fmla="*/ 39 h 40"/>
                  <a:gd name="T6" fmla="*/ 0 w 109"/>
                  <a:gd name="T7" fmla="*/ 39 h 40"/>
                  <a:gd name="T8" fmla="*/ 0 w 109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40">
                    <a:moveTo>
                      <a:pt x="0" y="0"/>
                    </a:moveTo>
                    <a:lnTo>
                      <a:pt x="108" y="0"/>
                    </a:lnTo>
                    <a:lnTo>
                      <a:pt x="108" y="39"/>
                    </a:lnTo>
                    <a:lnTo>
                      <a:pt x="0" y="3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ECE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5" name="Freeform 319"/>
              <p:cNvSpPr>
                <a:spLocks/>
              </p:cNvSpPr>
              <p:nvPr/>
            </p:nvSpPr>
            <p:spPr bwMode="ltGray">
              <a:xfrm>
                <a:off x="1875" y="1559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6" name="Freeform 320"/>
              <p:cNvSpPr>
                <a:spLocks/>
              </p:cNvSpPr>
              <p:nvPr/>
            </p:nvSpPr>
            <p:spPr bwMode="ltGray">
              <a:xfrm>
                <a:off x="1875" y="1567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8C8C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7" name="Freeform 321"/>
              <p:cNvSpPr>
                <a:spLocks/>
              </p:cNvSpPr>
              <p:nvPr/>
            </p:nvSpPr>
            <p:spPr bwMode="ltGray">
              <a:xfrm>
                <a:off x="1875" y="1575"/>
                <a:ext cx="109" cy="18"/>
              </a:xfrm>
              <a:custGeom>
                <a:avLst/>
                <a:gdLst>
                  <a:gd name="T0" fmla="*/ 0 w 109"/>
                  <a:gd name="T1" fmla="*/ 0 h 18"/>
                  <a:gd name="T2" fmla="*/ 108 w 109"/>
                  <a:gd name="T3" fmla="*/ 0 h 18"/>
                  <a:gd name="T4" fmla="*/ 108 w 109"/>
                  <a:gd name="T5" fmla="*/ 17 h 18"/>
                  <a:gd name="T6" fmla="*/ 0 w 109"/>
                  <a:gd name="T7" fmla="*/ 17 h 18"/>
                  <a:gd name="T8" fmla="*/ 0 w 109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8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7"/>
                    </a:lnTo>
                    <a:lnTo>
                      <a:pt x="0" y="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4C4C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8" name="Freeform 322"/>
              <p:cNvSpPr>
                <a:spLocks/>
              </p:cNvSpPr>
              <p:nvPr/>
            </p:nvSpPr>
            <p:spPr bwMode="ltGray">
              <a:xfrm>
                <a:off x="1875" y="1583"/>
                <a:ext cx="109" cy="18"/>
              </a:xfrm>
              <a:custGeom>
                <a:avLst/>
                <a:gdLst>
                  <a:gd name="T0" fmla="*/ 0 w 109"/>
                  <a:gd name="T1" fmla="*/ 0 h 18"/>
                  <a:gd name="T2" fmla="*/ 108 w 109"/>
                  <a:gd name="T3" fmla="*/ 0 h 18"/>
                  <a:gd name="T4" fmla="*/ 108 w 109"/>
                  <a:gd name="T5" fmla="*/ 17 h 18"/>
                  <a:gd name="T6" fmla="*/ 0 w 109"/>
                  <a:gd name="T7" fmla="*/ 17 h 18"/>
                  <a:gd name="T8" fmla="*/ 0 w 109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8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7"/>
                    </a:lnTo>
                    <a:lnTo>
                      <a:pt x="0" y="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9" name="Freeform 323"/>
              <p:cNvSpPr>
                <a:spLocks/>
              </p:cNvSpPr>
              <p:nvPr/>
            </p:nvSpPr>
            <p:spPr bwMode="ltGray">
              <a:xfrm>
                <a:off x="1875" y="1592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CBCB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20" name="Freeform 324"/>
              <p:cNvSpPr>
                <a:spLocks/>
              </p:cNvSpPr>
              <p:nvPr/>
            </p:nvSpPr>
            <p:spPr bwMode="ltGray">
              <a:xfrm>
                <a:off x="1875" y="1600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8B8B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21" name="Freeform 325"/>
              <p:cNvSpPr>
                <a:spLocks/>
              </p:cNvSpPr>
              <p:nvPr/>
            </p:nvSpPr>
            <p:spPr bwMode="ltGray">
              <a:xfrm>
                <a:off x="1875" y="1608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4B4B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22" name="Freeform 326"/>
              <p:cNvSpPr>
                <a:spLocks/>
              </p:cNvSpPr>
              <p:nvPr/>
            </p:nvSpPr>
            <p:spPr bwMode="ltGray">
              <a:xfrm>
                <a:off x="1875" y="1615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0B0B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23" name="Freeform 327"/>
              <p:cNvSpPr>
                <a:spLocks/>
              </p:cNvSpPr>
              <p:nvPr/>
            </p:nvSpPr>
            <p:spPr bwMode="ltGray">
              <a:xfrm>
                <a:off x="1875" y="1623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CACA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24" name="Freeform 328"/>
              <p:cNvSpPr>
                <a:spLocks/>
              </p:cNvSpPr>
              <p:nvPr/>
            </p:nvSpPr>
            <p:spPr bwMode="ltGray">
              <a:xfrm>
                <a:off x="1875" y="1631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8A8A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25" name="Freeform 329"/>
              <p:cNvSpPr>
                <a:spLocks/>
              </p:cNvSpPr>
              <p:nvPr/>
            </p:nvSpPr>
            <p:spPr bwMode="ltGray">
              <a:xfrm>
                <a:off x="1875" y="1639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4A4A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26" name="Freeform 330"/>
              <p:cNvSpPr>
                <a:spLocks/>
              </p:cNvSpPr>
              <p:nvPr/>
            </p:nvSpPr>
            <p:spPr bwMode="ltGray">
              <a:xfrm>
                <a:off x="1875" y="1647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0A0A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27" name="Freeform 331"/>
              <p:cNvSpPr>
                <a:spLocks/>
              </p:cNvSpPr>
              <p:nvPr/>
            </p:nvSpPr>
            <p:spPr bwMode="ltGray">
              <a:xfrm>
                <a:off x="1875" y="1655"/>
                <a:ext cx="109" cy="18"/>
              </a:xfrm>
              <a:custGeom>
                <a:avLst/>
                <a:gdLst>
                  <a:gd name="T0" fmla="*/ 0 w 109"/>
                  <a:gd name="T1" fmla="*/ 0 h 18"/>
                  <a:gd name="T2" fmla="*/ 108 w 109"/>
                  <a:gd name="T3" fmla="*/ 0 h 18"/>
                  <a:gd name="T4" fmla="*/ 108 w 109"/>
                  <a:gd name="T5" fmla="*/ 17 h 18"/>
                  <a:gd name="T6" fmla="*/ 0 w 109"/>
                  <a:gd name="T7" fmla="*/ 17 h 18"/>
                  <a:gd name="T8" fmla="*/ 0 w 109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8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7"/>
                    </a:lnTo>
                    <a:lnTo>
                      <a:pt x="0" y="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C9C9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28" name="Freeform 332"/>
              <p:cNvSpPr>
                <a:spLocks/>
              </p:cNvSpPr>
              <p:nvPr/>
            </p:nvSpPr>
            <p:spPr bwMode="ltGray">
              <a:xfrm>
                <a:off x="1875" y="1663"/>
                <a:ext cx="109" cy="18"/>
              </a:xfrm>
              <a:custGeom>
                <a:avLst/>
                <a:gdLst>
                  <a:gd name="T0" fmla="*/ 0 w 109"/>
                  <a:gd name="T1" fmla="*/ 0 h 18"/>
                  <a:gd name="T2" fmla="*/ 108 w 109"/>
                  <a:gd name="T3" fmla="*/ 0 h 18"/>
                  <a:gd name="T4" fmla="*/ 108 w 109"/>
                  <a:gd name="T5" fmla="*/ 17 h 18"/>
                  <a:gd name="T6" fmla="*/ 0 w 109"/>
                  <a:gd name="T7" fmla="*/ 17 h 18"/>
                  <a:gd name="T8" fmla="*/ 0 w 109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8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7"/>
                    </a:lnTo>
                    <a:lnTo>
                      <a:pt x="0" y="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8989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29" name="Freeform 333"/>
              <p:cNvSpPr>
                <a:spLocks/>
              </p:cNvSpPr>
              <p:nvPr/>
            </p:nvSpPr>
            <p:spPr bwMode="ltGray">
              <a:xfrm>
                <a:off x="1875" y="1672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4949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30" name="Freeform 334"/>
              <p:cNvSpPr>
                <a:spLocks/>
              </p:cNvSpPr>
              <p:nvPr/>
            </p:nvSpPr>
            <p:spPr bwMode="ltGray">
              <a:xfrm>
                <a:off x="1875" y="1680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0909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31" name="Freeform 335"/>
              <p:cNvSpPr>
                <a:spLocks/>
              </p:cNvSpPr>
              <p:nvPr/>
            </p:nvSpPr>
            <p:spPr bwMode="ltGray">
              <a:xfrm>
                <a:off x="1875" y="1688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C8C8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32" name="Freeform 336"/>
              <p:cNvSpPr>
                <a:spLocks/>
              </p:cNvSpPr>
              <p:nvPr/>
            </p:nvSpPr>
            <p:spPr bwMode="ltGray">
              <a:xfrm>
                <a:off x="1875" y="1696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8888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33" name="Freeform 337"/>
              <p:cNvSpPr>
                <a:spLocks/>
              </p:cNvSpPr>
              <p:nvPr/>
            </p:nvSpPr>
            <p:spPr bwMode="ltGray">
              <a:xfrm>
                <a:off x="1875" y="1703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484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34" name="Freeform 338"/>
              <p:cNvSpPr>
                <a:spLocks/>
              </p:cNvSpPr>
              <p:nvPr/>
            </p:nvSpPr>
            <p:spPr bwMode="ltGray">
              <a:xfrm>
                <a:off x="1875" y="1710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35" name="Freeform 339"/>
              <p:cNvSpPr>
                <a:spLocks/>
              </p:cNvSpPr>
              <p:nvPr/>
            </p:nvSpPr>
            <p:spPr bwMode="ltGray">
              <a:xfrm>
                <a:off x="1875" y="1718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7C7C7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36" name="Freeform 340"/>
              <p:cNvSpPr>
                <a:spLocks/>
              </p:cNvSpPr>
              <p:nvPr/>
            </p:nvSpPr>
            <p:spPr bwMode="ltGray">
              <a:xfrm>
                <a:off x="1875" y="1726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78787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37" name="Freeform 341"/>
              <p:cNvSpPr>
                <a:spLocks/>
              </p:cNvSpPr>
              <p:nvPr/>
            </p:nvSpPr>
            <p:spPr bwMode="ltGray">
              <a:xfrm>
                <a:off x="1875" y="1734"/>
                <a:ext cx="109" cy="18"/>
              </a:xfrm>
              <a:custGeom>
                <a:avLst/>
                <a:gdLst>
                  <a:gd name="T0" fmla="*/ 0 w 109"/>
                  <a:gd name="T1" fmla="*/ 0 h 18"/>
                  <a:gd name="T2" fmla="*/ 108 w 109"/>
                  <a:gd name="T3" fmla="*/ 0 h 18"/>
                  <a:gd name="T4" fmla="*/ 108 w 109"/>
                  <a:gd name="T5" fmla="*/ 17 h 18"/>
                  <a:gd name="T6" fmla="*/ 0 w 109"/>
                  <a:gd name="T7" fmla="*/ 17 h 18"/>
                  <a:gd name="T8" fmla="*/ 0 w 109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8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7"/>
                    </a:lnTo>
                    <a:lnTo>
                      <a:pt x="0" y="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74747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38" name="Freeform 342"/>
              <p:cNvSpPr>
                <a:spLocks/>
              </p:cNvSpPr>
              <p:nvPr/>
            </p:nvSpPr>
            <p:spPr bwMode="ltGray">
              <a:xfrm>
                <a:off x="1875" y="1742"/>
                <a:ext cx="109" cy="18"/>
              </a:xfrm>
              <a:custGeom>
                <a:avLst/>
                <a:gdLst>
                  <a:gd name="T0" fmla="*/ 0 w 109"/>
                  <a:gd name="T1" fmla="*/ 0 h 18"/>
                  <a:gd name="T2" fmla="*/ 108 w 109"/>
                  <a:gd name="T3" fmla="*/ 0 h 18"/>
                  <a:gd name="T4" fmla="*/ 108 w 109"/>
                  <a:gd name="T5" fmla="*/ 17 h 18"/>
                  <a:gd name="T6" fmla="*/ 0 w 109"/>
                  <a:gd name="T7" fmla="*/ 17 h 18"/>
                  <a:gd name="T8" fmla="*/ 0 w 109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8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7"/>
                    </a:lnTo>
                    <a:lnTo>
                      <a:pt x="0" y="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70707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39" name="Freeform 343"/>
              <p:cNvSpPr>
                <a:spLocks/>
              </p:cNvSpPr>
              <p:nvPr/>
            </p:nvSpPr>
            <p:spPr bwMode="ltGray">
              <a:xfrm>
                <a:off x="1875" y="1751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C6C6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40" name="Freeform 344"/>
              <p:cNvSpPr>
                <a:spLocks/>
              </p:cNvSpPr>
              <p:nvPr/>
            </p:nvSpPr>
            <p:spPr bwMode="ltGray">
              <a:xfrm>
                <a:off x="1875" y="1759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8686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41" name="Freeform 345"/>
              <p:cNvSpPr>
                <a:spLocks/>
              </p:cNvSpPr>
              <p:nvPr/>
            </p:nvSpPr>
            <p:spPr bwMode="ltGray">
              <a:xfrm>
                <a:off x="1875" y="1767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4646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42" name="Freeform 346"/>
              <p:cNvSpPr>
                <a:spLocks/>
              </p:cNvSpPr>
              <p:nvPr/>
            </p:nvSpPr>
            <p:spPr bwMode="ltGray">
              <a:xfrm>
                <a:off x="1875" y="1775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0606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43" name="Freeform 347"/>
              <p:cNvSpPr>
                <a:spLocks/>
              </p:cNvSpPr>
              <p:nvPr/>
            </p:nvSpPr>
            <p:spPr bwMode="ltGray">
              <a:xfrm>
                <a:off x="1875" y="1783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C5C5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44" name="Freeform 348"/>
              <p:cNvSpPr>
                <a:spLocks/>
              </p:cNvSpPr>
              <p:nvPr/>
            </p:nvSpPr>
            <p:spPr bwMode="ltGray">
              <a:xfrm>
                <a:off x="1875" y="1791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858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45" name="Freeform 349"/>
              <p:cNvSpPr>
                <a:spLocks/>
              </p:cNvSpPr>
              <p:nvPr/>
            </p:nvSpPr>
            <p:spPr bwMode="ltGray">
              <a:xfrm>
                <a:off x="1875" y="1799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4545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46" name="Freeform 350"/>
              <p:cNvSpPr>
                <a:spLocks/>
              </p:cNvSpPr>
              <p:nvPr/>
            </p:nvSpPr>
            <p:spPr bwMode="ltGray">
              <a:xfrm>
                <a:off x="1875" y="1806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05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47" name="Freeform 351"/>
              <p:cNvSpPr>
                <a:spLocks/>
              </p:cNvSpPr>
              <p:nvPr/>
            </p:nvSpPr>
            <p:spPr bwMode="ltGray">
              <a:xfrm>
                <a:off x="1875" y="1814"/>
                <a:ext cx="109" cy="18"/>
              </a:xfrm>
              <a:custGeom>
                <a:avLst/>
                <a:gdLst>
                  <a:gd name="T0" fmla="*/ 0 w 109"/>
                  <a:gd name="T1" fmla="*/ 0 h 18"/>
                  <a:gd name="T2" fmla="*/ 108 w 109"/>
                  <a:gd name="T3" fmla="*/ 0 h 18"/>
                  <a:gd name="T4" fmla="*/ 108 w 109"/>
                  <a:gd name="T5" fmla="*/ 17 h 18"/>
                  <a:gd name="T6" fmla="*/ 0 w 109"/>
                  <a:gd name="T7" fmla="*/ 17 h 18"/>
                  <a:gd name="T8" fmla="*/ 0 w 109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8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7"/>
                    </a:lnTo>
                    <a:lnTo>
                      <a:pt x="0" y="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48" name="Freeform 352"/>
              <p:cNvSpPr>
                <a:spLocks/>
              </p:cNvSpPr>
              <p:nvPr/>
            </p:nvSpPr>
            <p:spPr bwMode="ltGray">
              <a:xfrm>
                <a:off x="1875" y="1822"/>
                <a:ext cx="109" cy="18"/>
              </a:xfrm>
              <a:custGeom>
                <a:avLst/>
                <a:gdLst>
                  <a:gd name="T0" fmla="*/ 0 w 109"/>
                  <a:gd name="T1" fmla="*/ 0 h 18"/>
                  <a:gd name="T2" fmla="*/ 108 w 109"/>
                  <a:gd name="T3" fmla="*/ 0 h 18"/>
                  <a:gd name="T4" fmla="*/ 108 w 109"/>
                  <a:gd name="T5" fmla="*/ 17 h 18"/>
                  <a:gd name="T6" fmla="*/ 0 w 109"/>
                  <a:gd name="T7" fmla="*/ 17 h 18"/>
                  <a:gd name="T8" fmla="*/ 0 w 109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8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7"/>
                    </a:lnTo>
                    <a:lnTo>
                      <a:pt x="0" y="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8484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49" name="Freeform 353"/>
              <p:cNvSpPr>
                <a:spLocks/>
              </p:cNvSpPr>
              <p:nvPr/>
            </p:nvSpPr>
            <p:spPr bwMode="ltGray">
              <a:xfrm>
                <a:off x="1875" y="1831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4444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50" name="Freeform 354"/>
              <p:cNvSpPr>
                <a:spLocks/>
              </p:cNvSpPr>
              <p:nvPr/>
            </p:nvSpPr>
            <p:spPr bwMode="ltGray">
              <a:xfrm>
                <a:off x="1875" y="1838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0404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51" name="Freeform 355"/>
              <p:cNvSpPr>
                <a:spLocks/>
              </p:cNvSpPr>
              <p:nvPr/>
            </p:nvSpPr>
            <p:spPr bwMode="ltGray">
              <a:xfrm>
                <a:off x="1875" y="1846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C3C3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52" name="Freeform 356"/>
              <p:cNvSpPr>
                <a:spLocks/>
              </p:cNvSpPr>
              <p:nvPr/>
            </p:nvSpPr>
            <p:spPr bwMode="ltGray">
              <a:xfrm>
                <a:off x="1875" y="1520"/>
                <a:ext cx="109" cy="335"/>
              </a:xfrm>
              <a:custGeom>
                <a:avLst/>
                <a:gdLst>
                  <a:gd name="T0" fmla="*/ 20 w 109"/>
                  <a:gd name="T1" fmla="*/ 0 h 335"/>
                  <a:gd name="T2" fmla="*/ 108 w 109"/>
                  <a:gd name="T3" fmla="*/ 19 h 335"/>
                  <a:gd name="T4" fmla="*/ 108 w 109"/>
                  <a:gd name="T5" fmla="*/ 277 h 335"/>
                  <a:gd name="T6" fmla="*/ 20 w 109"/>
                  <a:gd name="T7" fmla="*/ 334 h 335"/>
                  <a:gd name="T8" fmla="*/ 7 w 109"/>
                  <a:gd name="T9" fmla="*/ 183 h 335"/>
                  <a:gd name="T10" fmla="*/ 0 w 109"/>
                  <a:gd name="T11" fmla="*/ 16 h 335"/>
                  <a:gd name="T12" fmla="*/ 20 w 109"/>
                  <a:gd name="T13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9" h="335">
                    <a:moveTo>
                      <a:pt x="20" y="0"/>
                    </a:moveTo>
                    <a:lnTo>
                      <a:pt x="108" y="19"/>
                    </a:lnTo>
                    <a:lnTo>
                      <a:pt x="108" y="277"/>
                    </a:lnTo>
                    <a:lnTo>
                      <a:pt x="20" y="334"/>
                    </a:lnTo>
                    <a:lnTo>
                      <a:pt x="7" y="183"/>
                    </a:lnTo>
                    <a:lnTo>
                      <a:pt x="0" y="16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53" name="Freeform 357"/>
              <p:cNvSpPr>
                <a:spLocks/>
              </p:cNvSpPr>
              <p:nvPr/>
            </p:nvSpPr>
            <p:spPr bwMode="ltGray">
              <a:xfrm>
                <a:off x="1875" y="1520"/>
                <a:ext cx="109" cy="40"/>
              </a:xfrm>
              <a:custGeom>
                <a:avLst/>
                <a:gdLst>
                  <a:gd name="T0" fmla="*/ 0 w 109"/>
                  <a:gd name="T1" fmla="*/ 0 h 40"/>
                  <a:gd name="T2" fmla="*/ 108 w 109"/>
                  <a:gd name="T3" fmla="*/ 0 h 40"/>
                  <a:gd name="T4" fmla="*/ 108 w 109"/>
                  <a:gd name="T5" fmla="*/ 39 h 40"/>
                  <a:gd name="T6" fmla="*/ 0 w 109"/>
                  <a:gd name="T7" fmla="*/ 39 h 40"/>
                  <a:gd name="T8" fmla="*/ 0 w 109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40">
                    <a:moveTo>
                      <a:pt x="0" y="0"/>
                    </a:moveTo>
                    <a:lnTo>
                      <a:pt x="108" y="0"/>
                    </a:lnTo>
                    <a:lnTo>
                      <a:pt x="108" y="39"/>
                    </a:lnTo>
                    <a:lnTo>
                      <a:pt x="0" y="3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ECE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54" name="Freeform 358"/>
              <p:cNvSpPr>
                <a:spLocks/>
              </p:cNvSpPr>
              <p:nvPr/>
            </p:nvSpPr>
            <p:spPr bwMode="ltGray">
              <a:xfrm>
                <a:off x="1875" y="1559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55" name="Freeform 359"/>
              <p:cNvSpPr>
                <a:spLocks/>
              </p:cNvSpPr>
              <p:nvPr/>
            </p:nvSpPr>
            <p:spPr bwMode="ltGray">
              <a:xfrm>
                <a:off x="1875" y="1567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8C8C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56" name="Freeform 360"/>
              <p:cNvSpPr>
                <a:spLocks/>
              </p:cNvSpPr>
              <p:nvPr/>
            </p:nvSpPr>
            <p:spPr bwMode="ltGray">
              <a:xfrm>
                <a:off x="1875" y="1575"/>
                <a:ext cx="109" cy="18"/>
              </a:xfrm>
              <a:custGeom>
                <a:avLst/>
                <a:gdLst>
                  <a:gd name="T0" fmla="*/ 0 w 109"/>
                  <a:gd name="T1" fmla="*/ 0 h 18"/>
                  <a:gd name="T2" fmla="*/ 108 w 109"/>
                  <a:gd name="T3" fmla="*/ 0 h 18"/>
                  <a:gd name="T4" fmla="*/ 108 w 109"/>
                  <a:gd name="T5" fmla="*/ 17 h 18"/>
                  <a:gd name="T6" fmla="*/ 0 w 109"/>
                  <a:gd name="T7" fmla="*/ 17 h 18"/>
                  <a:gd name="T8" fmla="*/ 0 w 109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8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7"/>
                    </a:lnTo>
                    <a:lnTo>
                      <a:pt x="0" y="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4C4C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57" name="Freeform 361"/>
              <p:cNvSpPr>
                <a:spLocks/>
              </p:cNvSpPr>
              <p:nvPr/>
            </p:nvSpPr>
            <p:spPr bwMode="ltGray">
              <a:xfrm>
                <a:off x="1875" y="1583"/>
                <a:ext cx="109" cy="18"/>
              </a:xfrm>
              <a:custGeom>
                <a:avLst/>
                <a:gdLst>
                  <a:gd name="T0" fmla="*/ 0 w 109"/>
                  <a:gd name="T1" fmla="*/ 0 h 18"/>
                  <a:gd name="T2" fmla="*/ 108 w 109"/>
                  <a:gd name="T3" fmla="*/ 0 h 18"/>
                  <a:gd name="T4" fmla="*/ 108 w 109"/>
                  <a:gd name="T5" fmla="*/ 17 h 18"/>
                  <a:gd name="T6" fmla="*/ 0 w 109"/>
                  <a:gd name="T7" fmla="*/ 17 h 18"/>
                  <a:gd name="T8" fmla="*/ 0 w 109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8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7"/>
                    </a:lnTo>
                    <a:lnTo>
                      <a:pt x="0" y="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58" name="Freeform 362"/>
              <p:cNvSpPr>
                <a:spLocks/>
              </p:cNvSpPr>
              <p:nvPr/>
            </p:nvSpPr>
            <p:spPr bwMode="ltGray">
              <a:xfrm>
                <a:off x="1875" y="1592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CBCB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59" name="Freeform 363"/>
              <p:cNvSpPr>
                <a:spLocks/>
              </p:cNvSpPr>
              <p:nvPr/>
            </p:nvSpPr>
            <p:spPr bwMode="ltGray">
              <a:xfrm>
                <a:off x="1875" y="1600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8B8B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0" name="Freeform 364"/>
              <p:cNvSpPr>
                <a:spLocks/>
              </p:cNvSpPr>
              <p:nvPr/>
            </p:nvSpPr>
            <p:spPr bwMode="ltGray">
              <a:xfrm>
                <a:off x="1875" y="1608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4B4B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1" name="Freeform 365"/>
              <p:cNvSpPr>
                <a:spLocks/>
              </p:cNvSpPr>
              <p:nvPr/>
            </p:nvSpPr>
            <p:spPr bwMode="ltGray">
              <a:xfrm>
                <a:off x="1875" y="1615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0B0B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2" name="Freeform 366"/>
              <p:cNvSpPr>
                <a:spLocks/>
              </p:cNvSpPr>
              <p:nvPr/>
            </p:nvSpPr>
            <p:spPr bwMode="ltGray">
              <a:xfrm>
                <a:off x="1875" y="1623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CACA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3" name="Freeform 367"/>
              <p:cNvSpPr>
                <a:spLocks/>
              </p:cNvSpPr>
              <p:nvPr/>
            </p:nvSpPr>
            <p:spPr bwMode="ltGray">
              <a:xfrm>
                <a:off x="1875" y="1631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8A8A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4" name="Freeform 368"/>
              <p:cNvSpPr>
                <a:spLocks/>
              </p:cNvSpPr>
              <p:nvPr/>
            </p:nvSpPr>
            <p:spPr bwMode="ltGray">
              <a:xfrm>
                <a:off x="1875" y="1639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4A4A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5" name="Freeform 369"/>
              <p:cNvSpPr>
                <a:spLocks/>
              </p:cNvSpPr>
              <p:nvPr/>
            </p:nvSpPr>
            <p:spPr bwMode="ltGray">
              <a:xfrm>
                <a:off x="1875" y="1647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0A0A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6" name="Freeform 370"/>
              <p:cNvSpPr>
                <a:spLocks/>
              </p:cNvSpPr>
              <p:nvPr/>
            </p:nvSpPr>
            <p:spPr bwMode="ltGray">
              <a:xfrm>
                <a:off x="1875" y="1655"/>
                <a:ext cx="109" cy="18"/>
              </a:xfrm>
              <a:custGeom>
                <a:avLst/>
                <a:gdLst>
                  <a:gd name="T0" fmla="*/ 0 w 109"/>
                  <a:gd name="T1" fmla="*/ 0 h 18"/>
                  <a:gd name="T2" fmla="*/ 108 w 109"/>
                  <a:gd name="T3" fmla="*/ 0 h 18"/>
                  <a:gd name="T4" fmla="*/ 108 w 109"/>
                  <a:gd name="T5" fmla="*/ 17 h 18"/>
                  <a:gd name="T6" fmla="*/ 0 w 109"/>
                  <a:gd name="T7" fmla="*/ 17 h 18"/>
                  <a:gd name="T8" fmla="*/ 0 w 109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8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7"/>
                    </a:lnTo>
                    <a:lnTo>
                      <a:pt x="0" y="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C9C9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7" name="Freeform 371"/>
              <p:cNvSpPr>
                <a:spLocks/>
              </p:cNvSpPr>
              <p:nvPr/>
            </p:nvSpPr>
            <p:spPr bwMode="ltGray">
              <a:xfrm>
                <a:off x="1875" y="1663"/>
                <a:ext cx="109" cy="18"/>
              </a:xfrm>
              <a:custGeom>
                <a:avLst/>
                <a:gdLst>
                  <a:gd name="T0" fmla="*/ 0 w 109"/>
                  <a:gd name="T1" fmla="*/ 0 h 18"/>
                  <a:gd name="T2" fmla="*/ 108 w 109"/>
                  <a:gd name="T3" fmla="*/ 0 h 18"/>
                  <a:gd name="T4" fmla="*/ 108 w 109"/>
                  <a:gd name="T5" fmla="*/ 17 h 18"/>
                  <a:gd name="T6" fmla="*/ 0 w 109"/>
                  <a:gd name="T7" fmla="*/ 17 h 18"/>
                  <a:gd name="T8" fmla="*/ 0 w 109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8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7"/>
                    </a:lnTo>
                    <a:lnTo>
                      <a:pt x="0" y="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8989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8" name="Freeform 372"/>
              <p:cNvSpPr>
                <a:spLocks/>
              </p:cNvSpPr>
              <p:nvPr/>
            </p:nvSpPr>
            <p:spPr bwMode="ltGray">
              <a:xfrm>
                <a:off x="1875" y="1672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4949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9" name="Freeform 373"/>
              <p:cNvSpPr>
                <a:spLocks/>
              </p:cNvSpPr>
              <p:nvPr/>
            </p:nvSpPr>
            <p:spPr bwMode="ltGray">
              <a:xfrm>
                <a:off x="1875" y="1680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0909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70" name="Freeform 374"/>
              <p:cNvSpPr>
                <a:spLocks/>
              </p:cNvSpPr>
              <p:nvPr/>
            </p:nvSpPr>
            <p:spPr bwMode="ltGray">
              <a:xfrm>
                <a:off x="1875" y="1688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C8C8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71" name="Freeform 375"/>
              <p:cNvSpPr>
                <a:spLocks/>
              </p:cNvSpPr>
              <p:nvPr/>
            </p:nvSpPr>
            <p:spPr bwMode="ltGray">
              <a:xfrm>
                <a:off x="1875" y="1696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8888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72" name="Freeform 376"/>
              <p:cNvSpPr>
                <a:spLocks/>
              </p:cNvSpPr>
              <p:nvPr/>
            </p:nvSpPr>
            <p:spPr bwMode="ltGray">
              <a:xfrm>
                <a:off x="1875" y="1703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484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73" name="Freeform 377"/>
              <p:cNvSpPr>
                <a:spLocks/>
              </p:cNvSpPr>
              <p:nvPr/>
            </p:nvSpPr>
            <p:spPr bwMode="ltGray">
              <a:xfrm>
                <a:off x="1875" y="1710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74" name="Freeform 378"/>
              <p:cNvSpPr>
                <a:spLocks/>
              </p:cNvSpPr>
              <p:nvPr/>
            </p:nvSpPr>
            <p:spPr bwMode="ltGray">
              <a:xfrm>
                <a:off x="1875" y="1718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7C7C7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75" name="Freeform 379"/>
              <p:cNvSpPr>
                <a:spLocks/>
              </p:cNvSpPr>
              <p:nvPr/>
            </p:nvSpPr>
            <p:spPr bwMode="ltGray">
              <a:xfrm>
                <a:off x="1875" y="1726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78787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76" name="Freeform 380"/>
              <p:cNvSpPr>
                <a:spLocks/>
              </p:cNvSpPr>
              <p:nvPr/>
            </p:nvSpPr>
            <p:spPr bwMode="ltGray">
              <a:xfrm>
                <a:off x="1875" y="1734"/>
                <a:ext cx="109" cy="18"/>
              </a:xfrm>
              <a:custGeom>
                <a:avLst/>
                <a:gdLst>
                  <a:gd name="T0" fmla="*/ 0 w 109"/>
                  <a:gd name="T1" fmla="*/ 0 h 18"/>
                  <a:gd name="T2" fmla="*/ 108 w 109"/>
                  <a:gd name="T3" fmla="*/ 0 h 18"/>
                  <a:gd name="T4" fmla="*/ 108 w 109"/>
                  <a:gd name="T5" fmla="*/ 17 h 18"/>
                  <a:gd name="T6" fmla="*/ 0 w 109"/>
                  <a:gd name="T7" fmla="*/ 17 h 18"/>
                  <a:gd name="T8" fmla="*/ 0 w 109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8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7"/>
                    </a:lnTo>
                    <a:lnTo>
                      <a:pt x="0" y="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74747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77" name="Freeform 381"/>
              <p:cNvSpPr>
                <a:spLocks/>
              </p:cNvSpPr>
              <p:nvPr/>
            </p:nvSpPr>
            <p:spPr bwMode="ltGray">
              <a:xfrm>
                <a:off x="1875" y="1742"/>
                <a:ext cx="109" cy="18"/>
              </a:xfrm>
              <a:custGeom>
                <a:avLst/>
                <a:gdLst>
                  <a:gd name="T0" fmla="*/ 0 w 109"/>
                  <a:gd name="T1" fmla="*/ 0 h 18"/>
                  <a:gd name="T2" fmla="*/ 108 w 109"/>
                  <a:gd name="T3" fmla="*/ 0 h 18"/>
                  <a:gd name="T4" fmla="*/ 108 w 109"/>
                  <a:gd name="T5" fmla="*/ 17 h 18"/>
                  <a:gd name="T6" fmla="*/ 0 w 109"/>
                  <a:gd name="T7" fmla="*/ 17 h 18"/>
                  <a:gd name="T8" fmla="*/ 0 w 109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8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7"/>
                    </a:lnTo>
                    <a:lnTo>
                      <a:pt x="0" y="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70707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78" name="Freeform 382"/>
              <p:cNvSpPr>
                <a:spLocks/>
              </p:cNvSpPr>
              <p:nvPr/>
            </p:nvSpPr>
            <p:spPr bwMode="ltGray">
              <a:xfrm>
                <a:off x="1875" y="1751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C6C6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79" name="Freeform 383"/>
              <p:cNvSpPr>
                <a:spLocks/>
              </p:cNvSpPr>
              <p:nvPr/>
            </p:nvSpPr>
            <p:spPr bwMode="ltGray">
              <a:xfrm>
                <a:off x="1875" y="1759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8686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80" name="Freeform 384"/>
              <p:cNvSpPr>
                <a:spLocks/>
              </p:cNvSpPr>
              <p:nvPr/>
            </p:nvSpPr>
            <p:spPr bwMode="ltGray">
              <a:xfrm>
                <a:off x="1875" y="1767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4646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81" name="Freeform 385"/>
              <p:cNvSpPr>
                <a:spLocks/>
              </p:cNvSpPr>
              <p:nvPr/>
            </p:nvSpPr>
            <p:spPr bwMode="ltGray">
              <a:xfrm>
                <a:off x="1875" y="1775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0606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82" name="Freeform 386"/>
              <p:cNvSpPr>
                <a:spLocks/>
              </p:cNvSpPr>
              <p:nvPr/>
            </p:nvSpPr>
            <p:spPr bwMode="ltGray">
              <a:xfrm>
                <a:off x="1875" y="1783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C5C5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83" name="Freeform 387"/>
              <p:cNvSpPr>
                <a:spLocks/>
              </p:cNvSpPr>
              <p:nvPr/>
            </p:nvSpPr>
            <p:spPr bwMode="ltGray">
              <a:xfrm>
                <a:off x="1875" y="1791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858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84" name="Freeform 388"/>
              <p:cNvSpPr>
                <a:spLocks/>
              </p:cNvSpPr>
              <p:nvPr/>
            </p:nvSpPr>
            <p:spPr bwMode="ltGray">
              <a:xfrm>
                <a:off x="1875" y="1799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4545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85" name="Freeform 389"/>
              <p:cNvSpPr>
                <a:spLocks/>
              </p:cNvSpPr>
              <p:nvPr/>
            </p:nvSpPr>
            <p:spPr bwMode="ltGray">
              <a:xfrm>
                <a:off x="1875" y="1806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05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86" name="Freeform 390"/>
              <p:cNvSpPr>
                <a:spLocks/>
              </p:cNvSpPr>
              <p:nvPr/>
            </p:nvSpPr>
            <p:spPr bwMode="ltGray">
              <a:xfrm>
                <a:off x="1875" y="1814"/>
                <a:ext cx="109" cy="18"/>
              </a:xfrm>
              <a:custGeom>
                <a:avLst/>
                <a:gdLst>
                  <a:gd name="T0" fmla="*/ 0 w 109"/>
                  <a:gd name="T1" fmla="*/ 0 h 18"/>
                  <a:gd name="T2" fmla="*/ 108 w 109"/>
                  <a:gd name="T3" fmla="*/ 0 h 18"/>
                  <a:gd name="T4" fmla="*/ 108 w 109"/>
                  <a:gd name="T5" fmla="*/ 17 h 18"/>
                  <a:gd name="T6" fmla="*/ 0 w 109"/>
                  <a:gd name="T7" fmla="*/ 17 h 18"/>
                  <a:gd name="T8" fmla="*/ 0 w 109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8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7"/>
                    </a:lnTo>
                    <a:lnTo>
                      <a:pt x="0" y="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87" name="Freeform 391"/>
              <p:cNvSpPr>
                <a:spLocks/>
              </p:cNvSpPr>
              <p:nvPr/>
            </p:nvSpPr>
            <p:spPr bwMode="ltGray">
              <a:xfrm>
                <a:off x="1875" y="1822"/>
                <a:ext cx="109" cy="18"/>
              </a:xfrm>
              <a:custGeom>
                <a:avLst/>
                <a:gdLst>
                  <a:gd name="T0" fmla="*/ 0 w 109"/>
                  <a:gd name="T1" fmla="*/ 0 h 18"/>
                  <a:gd name="T2" fmla="*/ 108 w 109"/>
                  <a:gd name="T3" fmla="*/ 0 h 18"/>
                  <a:gd name="T4" fmla="*/ 108 w 109"/>
                  <a:gd name="T5" fmla="*/ 17 h 18"/>
                  <a:gd name="T6" fmla="*/ 0 w 109"/>
                  <a:gd name="T7" fmla="*/ 17 h 18"/>
                  <a:gd name="T8" fmla="*/ 0 w 109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8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7"/>
                    </a:lnTo>
                    <a:lnTo>
                      <a:pt x="0" y="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8484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88" name="Freeform 392"/>
              <p:cNvSpPr>
                <a:spLocks/>
              </p:cNvSpPr>
              <p:nvPr/>
            </p:nvSpPr>
            <p:spPr bwMode="ltGray">
              <a:xfrm>
                <a:off x="1875" y="1831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4444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89" name="Freeform 393"/>
              <p:cNvSpPr>
                <a:spLocks/>
              </p:cNvSpPr>
              <p:nvPr/>
            </p:nvSpPr>
            <p:spPr bwMode="ltGray">
              <a:xfrm>
                <a:off x="1875" y="1838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0404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90" name="Freeform 394"/>
              <p:cNvSpPr>
                <a:spLocks/>
              </p:cNvSpPr>
              <p:nvPr/>
            </p:nvSpPr>
            <p:spPr bwMode="ltGray">
              <a:xfrm>
                <a:off x="1875" y="1846"/>
                <a:ext cx="109" cy="17"/>
              </a:xfrm>
              <a:custGeom>
                <a:avLst/>
                <a:gdLst>
                  <a:gd name="T0" fmla="*/ 0 w 109"/>
                  <a:gd name="T1" fmla="*/ 0 h 17"/>
                  <a:gd name="T2" fmla="*/ 108 w 109"/>
                  <a:gd name="T3" fmla="*/ 0 h 17"/>
                  <a:gd name="T4" fmla="*/ 108 w 109"/>
                  <a:gd name="T5" fmla="*/ 16 h 17"/>
                  <a:gd name="T6" fmla="*/ 0 w 109"/>
                  <a:gd name="T7" fmla="*/ 16 h 17"/>
                  <a:gd name="T8" fmla="*/ 0 w 10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7">
                    <a:moveTo>
                      <a:pt x="0" y="0"/>
                    </a:moveTo>
                    <a:lnTo>
                      <a:pt x="108" y="0"/>
                    </a:lnTo>
                    <a:lnTo>
                      <a:pt x="108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C3C3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91" name="Freeform 395"/>
              <p:cNvSpPr>
                <a:spLocks/>
              </p:cNvSpPr>
              <p:nvPr/>
            </p:nvSpPr>
            <p:spPr bwMode="ltGray">
              <a:xfrm>
                <a:off x="1584" y="1517"/>
                <a:ext cx="315" cy="336"/>
              </a:xfrm>
              <a:custGeom>
                <a:avLst/>
                <a:gdLst>
                  <a:gd name="T0" fmla="*/ 310 w 315"/>
                  <a:gd name="T1" fmla="*/ 335 h 336"/>
                  <a:gd name="T2" fmla="*/ 0 w 315"/>
                  <a:gd name="T3" fmla="*/ 323 h 336"/>
                  <a:gd name="T4" fmla="*/ 0 w 315"/>
                  <a:gd name="T5" fmla="*/ 5 h 336"/>
                  <a:gd name="T6" fmla="*/ 314 w 315"/>
                  <a:gd name="T7" fmla="*/ 0 h 336"/>
                  <a:gd name="T8" fmla="*/ 314 w 315"/>
                  <a:gd name="T9" fmla="*/ 317 h 336"/>
                  <a:gd name="T10" fmla="*/ 310 w 315"/>
                  <a:gd name="T11" fmla="*/ 335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5" h="336">
                    <a:moveTo>
                      <a:pt x="310" y="335"/>
                    </a:moveTo>
                    <a:lnTo>
                      <a:pt x="0" y="323"/>
                    </a:lnTo>
                    <a:lnTo>
                      <a:pt x="0" y="5"/>
                    </a:lnTo>
                    <a:lnTo>
                      <a:pt x="314" y="0"/>
                    </a:lnTo>
                    <a:lnTo>
                      <a:pt x="314" y="317"/>
                    </a:lnTo>
                    <a:lnTo>
                      <a:pt x="310" y="335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92" name="Freeform 396"/>
              <p:cNvSpPr>
                <a:spLocks/>
              </p:cNvSpPr>
              <p:nvPr/>
            </p:nvSpPr>
            <p:spPr bwMode="ltGray">
              <a:xfrm>
                <a:off x="1584" y="1517"/>
                <a:ext cx="315" cy="89"/>
              </a:xfrm>
              <a:custGeom>
                <a:avLst/>
                <a:gdLst>
                  <a:gd name="T0" fmla="*/ 0 w 315"/>
                  <a:gd name="T1" fmla="*/ 0 h 89"/>
                  <a:gd name="T2" fmla="*/ 314 w 315"/>
                  <a:gd name="T3" fmla="*/ 0 h 89"/>
                  <a:gd name="T4" fmla="*/ 314 w 315"/>
                  <a:gd name="T5" fmla="*/ 88 h 89"/>
                  <a:gd name="T6" fmla="*/ 0 w 315"/>
                  <a:gd name="T7" fmla="*/ 88 h 89"/>
                  <a:gd name="T8" fmla="*/ 0 w 315"/>
                  <a:gd name="T9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5" h="89">
                    <a:moveTo>
                      <a:pt x="0" y="0"/>
                    </a:moveTo>
                    <a:lnTo>
                      <a:pt x="314" y="0"/>
                    </a:lnTo>
                    <a:lnTo>
                      <a:pt x="314" y="88"/>
                    </a:lnTo>
                    <a:lnTo>
                      <a:pt x="0" y="8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93" name="Freeform 397"/>
              <p:cNvSpPr>
                <a:spLocks/>
              </p:cNvSpPr>
              <p:nvPr/>
            </p:nvSpPr>
            <p:spPr bwMode="ltGray">
              <a:xfrm>
                <a:off x="1584" y="1605"/>
                <a:ext cx="315" cy="248"/>
              </a:xfrm>
              <a:custGeom>
                <a:avLst/>
                <a:gdLst>
                  <a:gd name="T0" fmla="*/ 0 w 315"/>
                  <a:gd name="T1" fmla="*/ 0 h 248"/>
                  <a:gd name="T2" fmla="*/ 314 w 315"/>
                  <a:gd name="T3" fmla="*/ 0 h 248"/>
                  <a:gd name="T4" fmla="*/ 314 w 315"/>
                  <a:gd name="T5" fmla="*/ 247 h 248"/>
                  <a:gd name="T6" fmla="*/ 0 w 315"/>
                  <a:gd name="T7" fmla="*/ 247 h 248"/>
                  <a:gd name="T8" fmla="*/ 0 w 315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5" h="248">
                    <a:moveTo>
                      <a:pt x="0" y="0"/>
                    </a:moveTo>
                    <a:lnTo>
                      <a:pt x="314" y="0"/>
                    </a:lnTo>
                    <a:lnTo>
                      <a:pt x="314" y="247"/>
                    </a:lnTo>
                    <a:lnTo>
                      <a:pt x="0" y="24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94" name="Freeform 398"/>
              <p:cNvSpPr>
                <a:spLocks/>
              </p:cNvSpPr>
              <p:nvPr/>
            </p:nvSpPr>
            <p:spPr bwMode="ltGray">
              <a:xfrm>
                <a:off x="1584" y="1517"/>
                <a:ext cx="315" cy="336"/>
              </a:xfrm>
              <a:custGeom>
                <a:avLst/>
                <a:gdLst>
                  <a:gd name="T0" fmla="*/ 310 w 315"/>
                  <a:gd name="T1" fmla="*/ 335 h 336"/>
                  <a:gd name="T2" fmla="*/ 0 w 315"/>
                  <a:gd name="T3" fmla="*/ 323 h 336"/>
                  <a:gd name="T4" fmla="*/ 0 w 315"/>
                  <a:gd name="T5" fmla="*/ 5 h 336"/>
                  <a:gd name="T6" fmla="*/ 314 w 315"/>
                  <a:gd name="T7" fmla="*/ 0 h 336"/>
                  <a:gd name="T8" fmla="*/ 314 w 315"/>
                  <a:gd name="T9" fmla="*/ 317 h 336"/>
                  <a:gd name="T10" fmla="*/ 310 w 315"/>
                  <a:gd name="T11" fmla="*/ 335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5" h="336">
                    <a:moveTo>
                      <a:pt x="310" y="335"/>
                    </a:moveTo>
                    <a:lnTo>
                      <a:pt x="0" y="323"/>
                    </a:lnTo>
                    <a:lnTo>
                      <a:pt x="0" y="5"/>
                    </a:lnTo>
                    <a:lnTo>
                      <a:pt x="314" y="0"/>
                    </a:lnTo>
                    <a:lnTo>
                      <a:pt x="314" y="317"/>
                    </a:lnTo>
                    <a:lnTo>
                      <a:pt x="310" y="335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95" name="Freeform 399"/>
              <p:cNvSpPr>
                <a:spLocks/>
              </p:cNvSpPr>
              <p:nvPr/>
            </p:nvSpPr>
            <p:spPr bwMode="ltGray">
              <a:xfrm>
                <a:off x="1584" y="1517"/>
                <a:ext cx="315" cy="89"/>
              </a:xfrm>
              <a:custGeom>
                <a:avLst/>
                <a:gdLst>
                  <a:gd name="T0" fmla="*/ 0 w 315"/>
                  <a:gd name="T1" fmla="*/ 0 h 89"/>
                  <a:gd name="T2" fmla="*/ 314 w 315"/>
                  <a:gd name="T3" fmla="*/ 0 h 89"/>
                  <a:gd name="T4" fmla="*/ 314 w 315"/>
                  <a:gd name="T5" fmla="*/ 88 h 89"/>
                  <a:gd name="T6" fmla="*/ 0 w 315"/>
                  <a:gd name="T7" fmla="*/ 88 h 89"/>
                  <a:gd name="T8" fmla="*/ 0 w 315"/>
                  <a:gd name="T9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5" h="89">
                    <a:moveTo>
                      <a:pt x="0" y="0"/>
                    </a:moveTo>
                    <a:lnTo>
                      <a:pt x="314" y="0"/>
                    </a:lnTo>
                    <a:lnTo>
                      <a:pt x="314" y="88"/>
                    </a:lnTo>
                    <a:lnTo>
                      <a:pt x="0" y="8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96" name="Freeform 400"/>
              <p:cNvSpPr>
                <a:spLocks/>
              </p:cNvSpPr>
              <p:nvPr/>
            </p:nvSpPr>
            <p:spPr bwMode="ltGray">
              <a:xfrm>
                <a:off x="1584" y="1605"/>
                <a:ext cx="315" cy="248"/>
              </a:xfrm>
              <a:custGeom>
                <a:avLst/>
                <a:gdLst>
                  <a:gd name="T0" fmla="*/ 0 w 315"/>
                  <a:gd name="T1" fmla="*/ 0 h 248"/>
                  <a:gd name="T2" fmla="*/ 314 w 315"/>
                  <a:gd name="T3" fmla="*/ 0 h 248"/>
                  <a:gd name="T4" fmla="*/ 314 w 315"/>
                  <a:gd name="T5" fmla="*/ 247 h 248"/>
                  <a:gd name="T6" fmla="*/ 0 w 315"/>
                  <a:gd name="T7" fmla="*/ 247 h 248"/>
                  <a:gd name="T8" fmla="*/ 0 w 315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5" h="248">
                    <a:moveTo>
                      <a:pt x="0" y="0"/>
                    </a:moveTo>
                    <a:lnTo>
                      <a:pt x="314" y="0"/>
                    </a:lnTo>
                    <a:lnTo>
                      <a:pt x="314" y="247"/>
                    </a:lnTo>
                    <a:lnTo>
                      <a:pt x="0" y="24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97" name="Line 401"/>
              <p:cNvSpPr>
                <a:spLocks noChangeShapeType="1"/>
              </p:cNvSpPr>
              <p:nvPr/>
            </p:nvSpPr>
            <p:spPr bwMode="ltGray">
              <a:xfrm flipH="1" flipV="1">
                <a:off x="1618" y="1807"/>
                <a:ext cx="231" cy="5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98" name="Line 402"/>
              <p:cNvSpPr>
                <a:spLocks noChangeShapeType="1"/>
              </p:cNvSpPr>
              <p:nvPr/>
            </p:nvSpPr>
            <p:spPr bwMode="ltGray">
              <a:xfrm flipH="1" flipV="1">
                <a:off x="1618" y="1791"/>
                <a:ext cx="229" cy="6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99" name="Line 403"/>
              <p:cNvSpPr>
                <a:spLocks noChangeShapeType="1"/>
              </p:cNvSpPr>
              <p:nvPr/>
            </p:nvSpPr>
            <p:spPr bwMode="ltGray">
              <a:xfrm flipH="1" flipV="1">
                <a:off x="1618" y="1772"/>
                <a:ext cx="229" cy="6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00" name="Line 404"/>
              <p:cNvSpPr>
                <a:spLocks noChangeShapeType="1"/>
              </p:cNvSpPr>
              <p:nvPr/>
            </p:nvSpPr>
            <p:spPr bwMode="ltGray">
              <a:xfrm flipH="1" flipV="1">
                <a:off x="1621" y="1754"/>
                <a:ext cx="228" cy="2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01" name="Line 405"/>
              <p:cNvSpPr>
                <a:spLocks noChangeShapeType="1"/>
              </p:cNvSpPr>
              <p:nvPr/>
            </p:nvSpPr>
            <p:spPr bwMode="ltGray">
              <a:xfrm flipH="1" flipV="1">
                <a:off x="1618" y="1733"/>
                <a:ext cx="231" cy="1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02" name="Line 406"/>
              <p:cNvSpPr>
                <a:spLocks noChangeShapeType="1"/>
              </p:cNvSpPr>
              <p:nvPr/>
            </p:nvSpPr>
            <p:spPr bwMode="ltGray">
              <a:xfrm flipH="1" flipV="1">
                <a:off x="1619" y="1713"/>
                <a:ext cx="230" cy="5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03" name="Line 407"/>
              <p:cNvSpPr>
                <a:spLocks noChangeShapeType="1"/>
              </p:cNvSpPr>
              <p:nvPr/>
            </p:nvSpPr>
            <p:spPr bwMode="ltGray">
              <a:xfrm flipH="1" flipV="1">
                <a:off x="1621" y="1698"/>
                <a:ext cx="228" cy="2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04" name="Line 408"/>
              <p:cNvSpPr>
                <a:spLocks noChangeShapeType="1"/>
              </p:cNvSpPr>
              <p:nvPr/>
            </p:nvSpPr>
            <p:spPr bwMode="ltGray">
              <a:xfrm flipH="1" flipV="1">
                <a:off x="1621" y="1677"/>
                <a:ext cx="228" cy="5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05" name="Line 409"/>
              <p:cNvSpPr>
                <a:spLocks noChangeShapeType="1"/>
              </p:cNvSpPr>
              <p:nvPr/>
            </p:nvSpPr>
            <p:spPr bwMode="ltGray">
              <a:xfrm flipH="1" flipV="1">
                <a:off x="1618" y="1659"/>
                <a:ext cx="231" cy="1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06" name="Line 410"/>
              <p:cNvSpPr>
                <a:spLocks noChangeShapeType="1"/>
              </p:cNvSpPr>
              <p:nvPr/>
            </p:nvSpPr>
            <p:spPr bwMode="ltGray">
              <a:xfrm flipH="1" flipV="1">
                <a:off x="1618" y="1641"/>
                <a:ext cx="229" cy="1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07" name="Line 411"/>
              <p:cNvSpPr>
                <a:spLocks noChangeShapeType="1"/>
              </p:cNvSpPr>
              <p:nvPr/>
            </p:nvSpPr>
            <p:spPr bwMode="ltGray">
              <a:xfrm flipH="1">
                <a:off x="1618" y="1625"/>
                <a:ext cx="236" cy="0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08" name="Freeform 412"/>
              <p:cNvSpPr>
                <a:spLocks/>
              </p:cNvSpPr>
              <p:nvPr/>
            </p:nvSpPr>
            <p:spPr bwMode="ltGray">
              <a:xfrm>
                <a:off x="1612" y="1597"/>
                <a:ext cx="236" cy="19"/>
              </a:xfrm>
              <a:custGeom>
                <a:avLst/>
                <a:gdLst>
                  <a:gd name="T0" fmla="*/ 235 w 236"/>
                  <a:gd name="T1" fmla="*/ 17 h 19"/>
                  <a:gd name="T2" fmla="*/ 235 w 236"/>
                  <a:gd name="T3" fmla="*/ 0 h 19"/>
                  <a:gd name="T4" fmla="*/ 0 w 236"/>
                  <a:gd name="T5" fmla="*/ 0 h 19"/>
                  <a:gd name="T6" fmla="*/ 0 w 236"/>
                  <a:gd name="T7" fmla="*/ 18 h 19"/>
                  <a:gd name="T8" fmla="*/ 235 w 236"/>
                  <a:gd name="T9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9">
                    <a:moveTo>
                      <a:pt x="235" y="17"/>
                    </a:moveTo>
                    <a:lnTo>
                      <a:pt x="235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235" y="17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09" name="Freeform 413"/>
              <p:cNvSpPr>
                <a:spLocks/>
              </p:cNvSpPr>
              <p:nvPr/>
            </p:nvSpPr>
            <p:spPr bwMode="ltGray">
              <a:xfrm>
                <a:off x="1612" y="1597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1919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0" name="Freeform 414"/>
              <p:cNvSpPr>
                <a:spLocks/>
              </p:cNvSpPr>
              <p:nvPr/>
            </p:nvSpPr>
            <p:spPr bwMode="ltGray">
              <a:xfrm>
                <a:off x="1612" y="1598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0909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1" name="Freeform 415"/>
              <p:cNvSpPr>
                <a:spLocks/>
              </p:cNvSpPr>
              <p:nvPr/>
            </p:nvSpPr>
            <p:spPr bwMode="ltGray">
              <a:xfrm>
                <a:off x="1612" y="1598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C8C8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2" name="Freeform 416"/>
              <p:cNvSpPr>
                <a:spLocks/>
              </p:cNvSpPr>
              <p:nvPr/>
            </p:nvSpPr>
            <p:spPr bwMode="ltGray">
              <a:xfrm>
                <a:off x="1612" y="1599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8888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3" name="Freeform 417"/>
              <p:cNvSpPr>
                <a:spLocks/>
              </p:cNvSpPr>
              <p:nvPr/>
            </p:nvSpPr>
            <p:spPr bwMode="ltGray">
              <a:xfrm>
                <a:off x="1612" y="1599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484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4" name="Freeform 418"/>
              <p:cNvSpPr>
                <a:spLocks/>
              </p:cNvSpPr>
              <p:nvPr/>
            </p:nvSpPr>
            <p:spPr bwMode="ltGray">
              <a:xfrm>
                <a:off x="1612" y="1600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5" name="Freeform 419"/>
              <p:cNvSpPr>
                <a:spLocks/>
              </p:cNvSpPr>
              <p:nvPr/>
            </p:nvSpPr>
            <p:spPr bwMode="ltGray">
              <a:xfrm>
                <a:off x="1612" y="1600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7C7C7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6" name="Freeform 420"/>
              <p:cNvSpPr>
                <a:spLocks/>
              </p:cNvSpPr>
              <p:nvPr/>
            </p:nvSpPr>
            <p:spPr bwMode="ltGray">
              <a:xfrm>
                <a:off x="1612" y="1601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78787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7" name="Freeform 421"/>
              <p:cNvSpPr>
                <a:spLocks/>
              </p:cNvSpPr>
              <p:nvPr/>
            </p:nvSpPr>
            <p:spPr bwMode="ltGray">
              <a:xfrm>
                <a:off x="1612" y="1601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74747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8" name="Freeform 422"/>
              <p:cNvSpPr>
                <a:spLocks/>
              </p:cNvSpPr>
              <p:nvPr/>
            </p:nvSpPr>
            <p:spPr bwMode="ltGray">
              <a:xfrm>
                <a:off x="1612" y="1602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70707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9" name="Freeform 423"/>
              <p:cNvSpPr>
                <a:spLocks/>
              </p:cNvSpPr>
              <p:nvPr/>
            </p:nvSpPr>
            <p:spPr bwMode="ltGray">
              <a:xfrm>
                <a:off x="1612" y="1602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C6C6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20" name="Freeform 424"/>
              <p:cNvSpPr>
                <a:spLocks/>
              </p:cNvSpPr>
              <p:nvPr/>
            </p:nvSpPr>
            <p:spPr bwMode="ltGray">
              <a:xfrm>
                <a:off x="1612" y="1602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8686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21" name="Freeform 425"/>
              <p:cNvSpPr>
                <a:spLocks/>
              </p:cNvSpPr>
              <p:nvPr/>
            </p:nvSpPr>
            <p:spPr bwMode="ltGray">
              <a:xfrm>
                <a:off x="1612" y="1604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4646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22" name="Freeform 426"/>
              <p:cNvSpPr>
                <a:spLocks/>
              </p:cNvSpPr>
              <p:nvPr/>
            </p:nvSpPr>
            <p:spPr bwMode="ltGray">
              <a:xfrm>
                <a:off x="1612" y="1604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0606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23" name="Freeform 427"/>
              <p:cNvSpPr>
                <a:spLocks/>
              </p:cNvSpPr>
              <p:nvPr/>
            </p:nvSpPr>
            <p:spPr bwMode="ltGray">
              <a:xfrm>
                <a:off x="1612" y="1605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C5C5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24" name="Freeform 428"/>
              <p:cNvSpPr>
                <a:spLocks/>
              </p:cNvSpPr>
              <p:nvPr/>
            </p:nvSpPr>
            <p:spPr bwMode="ltGray">
              <a:xfrm>
                <a:off x="1612" y="1605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858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25" name="Freeform 429"/>
              <p:cNvSpPr>
                <a:spLocks/>
              </p:cNvSpPr>
              <p:nvPr/>
            </p:nvSpPr>
            <p:spPr bwMode="ltGray">
              <a:xfrm>
                <a:off x="1612" y="1606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4545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26" name="Freeform 430"/>
              <p:cNvSpPr>
                <a:spLocks/>
              </p:cNvSpPr>
              <p:nvPr/>
            </p:nvSpPr>
            <p:spPr bwMode="ltGray">
              <a:xfrm>
                <a:off x="1612" y="1606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05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27" name="Freeform 431"/>
              <p:cNvSpPr>
                <a:spLocks/>
              </p:cNvSpPr>
              <p:nvPr/>
            </p:nvSpPr>
            <p:spPr bwMode="ltGray">
              <a:xfrm>
                <a:off x="1612" y="1606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28" name="Freeform 432"/>
              <p:cNvSpPr>
                <a:spLocks/>
              </p:cNvSpPr>
              <p:nvPr/>
            </p:nvSpPr>
            <p:spPr bwMode="ltGray">
              <a:xfrm>
                <a:off x="1612" y="1607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8484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29" name="Freeform 433"/>
              <p:cNvSpPr>
                <a:spLocks/>
              </p:cNvSpPr>
              <p:nvPr/>
            </p:nvSpPr>
            <p:spPr bwMode="ltGray">
              <a:xfrm>
                <a:off x="1612" y="1607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4444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30" name="Freeform 434"/>
              <p:cNvSpPr>
                <a:spLocks/>
              </p:cNvSpPr>
              <p:nvPr/>
            </p:nvSpPr>
            <p:spPr bwMode="ltGray">
              <a:xfrm>
                <a:off x="1612" y="1608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0404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31" name="Freeform 435"/>
              <p:cNvSpPr>
                <a:spLocks/>
              </p:cNvSpPr>
              <p:nvPr/>
            </p:nvSpPr>
            <p:spPr bwMode="ltGray">
              <a:xfrm>
                <a:off x="1612" y="1608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C3C3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32" name="Freeform 436"/>
              <p:cNvSpPr>
                <a:spLocks/>
              </p:cNvSpPr>
              <p:nvPr/>
            </p:nvSpPr>
            <p:spPr bwMode="ltGray">
              <a:xfrm>
                <a:off x="1612" y="1609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8383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33" name="Freeform 437"/>
              <p:cNvSpPr>
                <a:spLocks/>
              </p:cNvSpPr>
              <p:nvPr/>
            </p:nvSpPr>
            <p:spPr bwMode="ltGray">
              <a:xfrm>
                <a:off x="1612" y="1609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4343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34" name="Freeform 438"/>
              <p:cNvSpPr>
                <a:spLocks/>
              </p:cNvSpPr>
              <p:nvPr/>
            </p:nvSpPr>
            <p:spPr bwMode="ltGray">
              <a:xfrm>
                <a:off x="1612" y="1610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0303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35" name="Freeform 439"/>
              <p:cNvSpPr>
                <a:spLocks/>
              </p:cNvSpPr>
              <p:nvPr/>
            </p:nvSpPr>
            <p:spPr bwMode="ltGray">
              <a:xfrm>
                <a:off x="1612" y="1610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C2C2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36" name="Freeform 440"/>
              <p:cNvSpPr>
                <a:spLocks/>
              </p:cNvSpPr>
              <p:nvPr/>
            </p:nvSpPr>
            <p:spPr bwMode="ltGray">
              <a:xfrm>
                <a:off x="1612" y="1610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828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37" name="Freeform 441"/>
              <p:cNvSpPr>
                <a:spLocks/>
              </p:cNvSpPr>
              <p:nvPr/>
            </p:nvSpPr>
            <p:spPr bwMode="ltGray">
              <a:xfrm>
                <a:off x="1612" y="1612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4242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38" name="Freeform 442"/>
              <p:cNvSpPr>
                <a:spLocks/>
              </p:cNvSpPr>
              <p:nvPr/>
            </p:nvSpPr>
            <p:spPr bwMode="ltGray">
              <a:xfrm>
                <a:off x="1612" y="1612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0202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39" name="Freeform 443"/>
              <p:cNvSpPr>
                <a:spLocks/>
              </p:cNvSpPr>
              <p:nvPr/>
            </p:nvSpPr>
            <p:spPr bwMode="ltGray">
              <a:xfrm>
                <a:off x="1612" y="1613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C1C1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40" name="Freeform 444"/>
              <p:cNvSpPr>
                <a:spLocks/>
              </p:cNvSpPr>
              <p:nvPr/>
            </p:nvSpPr>
            <p:spPr bwMode="ltGray">
              <a:xfrm>
                <a:off x="1612" y="1613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8181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41" name="Freeform 445"/>
              <p:cNvSpPr>
                <a:spLocks/>
              </p:cNvSpPr>
              <p:nvPr/>
            </p:nvSpPr>
            <p:spPr bwMode="ltGray">
              <a:xfrm>
                <a:off x="1612" y="1614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4141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42" name="Freeform 446"/>
              <p:cNvSpPr>
                <a:spLocks/>
              </p:cNvSpPr>
              <p:nvPr/>
            </p:nvSpPr>
            <p:spPr bwMode="ltGray">
              <a:xfrm>
                <a:off x="1612" y="1614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0101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43" name="Freeform 447"/>
              <p:cNvSpPr>
                <a:spLocks/>
              </p:cNvSpPr>
              <p:nvPr/>
            </p:nvSpPr>
            <p:spPr bwMode="ltGray">
              <a:xfrm>
                <a:off x="1612" y="1597"/>
                <a:ext cx="236" cy="19"/>
              </a:xfrm>
              <a:custGeom>
                <a:avLst/>
                <a:gdLst>
                  <a:gd name="T0" fmla="*/ 235 w 236"/>
                  <a:gd name="T1" fmla="*/ 17 h 19"/>
                  <a:gd name="T2" fmla="*/ 235 w 236"/>
                  <a:gd name="T3" fmla="*/ 0 h 19"/>
                  <a:gd name="T4" fmla="*/ 0 w 236"/>
                  <a:gd name="T5" fmla="*/ 0 h 19"/>
                  <a:gd name="T6" fmla="*/ 0 w 236"/>
                  <a:gd name="T7" fmla="*/ 18 h 19"/>
                  <a:gd name="T8" fmla="*/ 235 w 236"/>
                  <a:gd name="T9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9">
                    <a:moveTo>
                      <a:pt x="235" y="17"/>
                    </a:moveTo>
                    <a:lnTo>
                      <a:pt x="235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235" y="17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44" name="Freeform 448"/>
              <p:cNvSpPr>
                <a:spLocks/>
              </p:cNvSpPr>
              <p:nvPr/>
            </p:nvSpPr>
            <p:spPr bwMode="ltGray">
              <a:xfrm>
                <a:off x="1612" y="1597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1919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45" name="Freeform 449"/>
              <p:cNvSpPr>
                <a:spLocks/>
              </p:cNvSpPr>
              <p:nvPr/>
            </p:nvSpPr>
            <p:spPr bwMode="ltGray">
              <a:xfrm>
                <a:off x="1612" y="1598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0909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46" name="Freeform 450"/>
              <p:cNvSpPr>
                <a:spLocks/>
              </p:cNvSpPr>
              <p:nvPr/>
            </p:nvSpPr>
            <p:spPr bwMode="ltGray">
              <a:xfrm>
                <a:off x="1612" y="1598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C8C8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47" name="Freeform 451"/>
              <p:cNvSpPr>
                <a:spLocks/>
              </p:cNvSpPr>
              <p:nvPr/>
            </p:nvSpPr>
            <p:spPr bwMode="ltGray">
              <a:xfrm>
                <a:off x="1612" y="1599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8888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48" name="Freeform 452"/>
              <p:cNvSpPr>
                <a:spLocks/>
              </p:cNvSpPr>
              <p:nvPr/>
            </p:nvSpPr>
            <p:spPr bwMode="ltGray">
              <a:xfrm>
                <a:off x="1612" y="1599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484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49" name="Freeform 453"/>
              <p:cNvSpPr>
                <a:spLocks/>
              </p:cNvSpPr>
              <p:nvPr/>
            </p:nvSpPr>
            <p:spPr bwMode="ltGray">
              <a:xfrm>
                <a:off x="1612" y="1600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50" name="Freeform 454"/>
              <p:cNvSpPr>
                <a:spLocks/>
              </p:cNvSpPr>
              <p:nvPr/>
            </p:nvSpPr>
            <p:spPr bwMode="ltGray">
              <a:xfrm>
                <a:off x="1612" y="1600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7C7C7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51" name="Freeform 455"/>
              <p:cNvSpPr>
                <a:spLocks/>
              </p:cNvSpPr>
              <p:nvPr/>
            </p:nvSpPr>
            <p:spPr bwMode="ltGray">
              <a:xfrm>
                <a:off x="1612" y="1601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78787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52" name="Freeform 456"/>
              <p:cNvSpPr>
                <a:spLocks/>
              </p:cNvSpPr>
              <p:nvPr/>
            </p:nvSpPr>
            <p:spPr bwMode="ltGray">
              <a:xfrm>
                <a:off x="1612" y="1601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74747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53" name="Freeform 457"/>
              <p:cNvSpPr>
                <a:spLocks/>
              </p:cNvSpPr>
              <p:nvPr/>
            </p:nvSpPr>
            <p:spPr bwMode="ltGray">
              <a:xfrm>
                <a:off x="1612" y="1602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70707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54" name="Freeform 458"/>
              <p:cNvSpPr>
                <a:spLocks/>
              </p:cNvSpPr>
              <p:nvPr/>
            </p:nvSpPr>
            <p:spPr bwMode="ltGray">
              <a:xfrm>
                <a:off x="1612" y="1602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C6C6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55" name="Freeform 459"/>
              <p:cNvSpPr>
                <a:spLocks/>
              </p:cNvSpPr>
              <p:nvPr/>
            </p:nvSpPr>
            <p:spPr bwMode="ltGray">
              <a:xfrm>
                <a:off x="1612" y="1602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8686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56" name="Freeform 460"/>
              <p:cNvSpPr>
                <a:spLocks/>
              </p:cNvSpPr>
              <p:nvPr/>
            </p:nvSpPr>
            <p:spPr bwMode="ltGray">
              <a:xfrm>
                <a:off x="1612" y="1604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4646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57" name="Freeform 461"/>
              <p:cNvSpPr>
                <a:spLocks/>
              </p:cNvSpPr>
              <p:nvPr/>
            </p:nvSpPr>
            <p:spPr bwMode="ltGray">
              <a:xfrm>
                <a:off x="1612" y="1604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0606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58" name="Freeform 462"/>
              <p:cNvSpPr>
                <a:spLocks/>
              </p:cNvSpPr>
              <p:nvPr/>
            </p:nvSpPr>
            <p:spPr bwMode="ltGray">
              <a:xfrm>
                <a:off x="1612" y="1605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C5C5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59" name="Freeform 463"/>
              <p:cNvSpPr>
                <a:spLocks/>
              </p:cNvSpPr>
              <p:nvPr/>
            </p:nvSpPr>
            <p:spPr bwMode="ltGray">
              <a:xfrm>
                <a:off x="1612" y="1605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858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60" name="Freeform 464"/>
              <p:cNvSpPr>
                <a:spLocks/>
              </p:cNvSpPr>
              <p:nvPr/>
            </p:nvSpPr>
            <p:spPr bwMode="ltGray">
              <a:xfrm>
                <a:off x="1612" y="1606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4545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61" name="Freeform 465"/>
              <p:cNvSpPr>
                <a:spLocks/>
              </p:cNvSpPr>
              <p:nvPr/>
            </p:nvSpPr>
            <p:spPr bwMode="ltGray">
              <a:xfrm>
                <a:off x="1612" y="1606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05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62" name="Freeform 466"/>
              <p:cNvSpPr>
                <a:spLocks/>
              </p:cNvSpPr>
              <p:nvPr/>
            </p:nvSpPr>
            <p:spPr bwMode="ltGray">
              <a:xfrm>
                <a:off x="1612" y="1606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63" name="Freeform 467"/>
              <p:cNvSpPr>
                <a:spLocks/>
              </p:cNvSpPr>
              <p:nvPr/>
            </p:nvSpPr>
            <p:spPr bwMode="ltGray">
              <a:xfrm>
                <a:off x="1612" y="1607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8484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64" name="Freeform 468"/>
              <p:cNvSpPr>
                <a:spLocks/>
              </p:cNvSpPr>
              <p:nvPr/>
            </p:nvSpPr>
            <p:spPr bwMode="ltGray">
              <a:xfrm>
                <a:off x="1612" y="1607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4444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65" name="Freeform 469"/>
              <p:cNvSpPr>
                <a:spLocks/>
              </p:cNvSpPr>
              <p:nvPr/>
            </p:nvSpPr>
            <p:spPr bwMode="ltGray">
              <a:xfrm>
                <a:off x="1612" y="1608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0404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66" name="Freeform 470"/>
              <p:cNvSpPr>
                <a:spLocks/>
              </p:cNvSpPr>
              <p:nvPr/>
            </p:nvSpPr>
            <p:spPr bwMode="ltGray">
              <a:xfrm>
                <a:off x="1612" y="1608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C3C3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67" name="Freeform 471"/>
              <p:cNvSpPr>
                <a:spLocks/>
              </p:cNvSpPr>
              <p:nvPr/>
            </p:nvSpPr>
            <p:spPr bwMode="ltGray">
              <a:xfrm>
                <a:off x="1612" y="1609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8383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68" name="Freeform 472"/>
              <p:cNvSpPr>
                <a:spLocks/>
              </p:cNvSpPr>
              <p:nvPr/>
            </p:nvSpPr>
            <p:spPr bwMode="ltGray">
              <a:xfrm>
                <a:off x="1612" y="1609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4343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69" name="Freeform 473"/>
              <p:cNvSpPr>
                <a:spLocks/>
              </p:cNvSpPr>
              <p:nvPr/>
            </p:nvSpPr>
            <p:spPr bwMode="ltGray">
              <a:xfrm>
                <a:off x="1612" y="1610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0303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70" name="Freeform 474"/>
              <p:cNvSpPr>
                <a:spLocks/>
              </p:cNvSpPr>
              <p:nvPr/>
            </p:nvSpPr>
            <p:spPr bwMode="ltGray">
              <a:xfrm>
                <a:off x="1612" y="1610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C2C2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71" name="Freeform 475"/>
              <p:cNvSpPr>
                <a:spLocks/>
              </p:cNvSpPr>
              <p:nvPr/>
            </p:nvSpPr>
            <p:spPr bwMode="ltGray">
              <a:xfrm>
                <a:off x="1612" y="1610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828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72" name="Freeform 476"/>
              <p:cNvSpPr>
                <a:spLocks/>
              </p:cNvSpPr>
              <p:nvPr/>
            </p:nvSpPr>
            <p:spPr bwMode="ltGray">
              <a:xfrm>
                <a:off x="1612" y="1612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4242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73" name="Freeform 477"/>
              <p:cNvSpPr>
                <a:spLocks/>
              </p:cNvSpPr>
              <p:nvPr/>
            </p:nvSpPr>
            <p:spPr bwMode="ltGray">
              <a:xfrm>
                <a:off x="1612" y="1612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0202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74" name="Freeform 478"/>
              <p:cNvSpPr>
                <a:spLocks/>
              </p:cNvSpPr>
              <p:nvPr/>
            </p:nvSpPr>
            <p:spPr bwMode="ltGray">
              <a:xfrm>
                <a:off x="1612" y="1613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C1C1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75" name="Freeform 479"/>
              <p:cNvSpPr>
                <a:spLocks/>
              </p:cNvSpPr>
              <p:nvPr/>
            </p:nvSpPr>
            <p:spPr bwMode="ltGray">
              <a:xfrm>
                <a:off x="1612" y="1613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8181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76" name="Freeform 480"/>
              <p:cNvSpPr>
                <a:spLocks/>
              </p:cNvSpPr>
              <p:nvPr/>
            </p:nvSpPr>
            <p:spPr bwMode="ltGray">
              <a:xfrm>
                <a:off x="1612" y="1614"/>
                <a:ext cx="236" cy="1"/>
              </a:xfrm>
              <a:custGeom>
                <a:avLst/>
                <a:gdLst>
                  <a:gd name="T0" fmla="*/ 0 w 236"/>
                  <a:gd name="T1" fmla="*/ 0 h 1"/>
                  <a:gd name="T2" fmla="*/ 235 w 236"/>
                  <a:gd name="T3" fmla="*/ 0 h 1"/>
                  <a:gd name="T4" fmla="*/ 235 w 236"/>
                  <a:gd name="T5" fmla="*/ 0 h 1"/>
                  <a:gd name="T6" fmla="*/ 0 w 23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4141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77" name="Freeform 481"/>
              <p:cNvSpPr>
                <a:spLocks/>
              </p:cNvSpPr>
              <p:nvPr/>
            </p:nvSpPr>
            <p:spPr bwMode="ltGray">
              <a:xfrm>
                <a:off x="1612" y="1614"/>
                <a:ext cx="236" cy="17"/>
              </a:xfrm>
              <a:custGeom>
                <a:avLst/>
                <a:gdLst>
                  <a:gd name="T0" fmla="*/ 0 w 236"/>
                  <a:gd name="T1" fmla="*/ 0 h 17"/>
                  <a:gd name="T2" fmla="*/ 235 w 236"/>
                  <a:gd name="T3" fmla="*/ 0 h 17"/>
                  <a:gd name="T4" fmla="*/ 235 w 236"/>
                  <a:gd name="T5" fmla="*/ 16 h 17"/>
                  <a:gd name="T6" fmla="*/ 0 w 236"/>
                  <a:gd name="T7" fmla="*/ 16 h 17"/>
                  <a:gd name="T8" fmla="*/ 0 w 23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7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0101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78" name="Freeform 482"/>
              <p:cNvSpPr>
                <a:spLocks/>
              </p:cNvSpPr>
              <p:nvPr/>
            </p:nvSpPr>
            <p:spPr bwMode="ltGray">
              <a:xfrm>
                <a:off x="1612" y="1597"/>
                <a:ext cx="236" cy="19"/>
              </a:xfrm>
              <a:custGeom>
                <a:avLst/>
                <a:gdLst>
                  <a:gd name="T0" fmla="*/ 235 w 236"/>
                  <a:gd name="T1" fmla="*/ 17 h 19"/>
                  <a:gd name="T2" fmla="*/ 235 w 236"/>
                  <a:gd name="T3" fmla="*/ 0 h 19"/>
                  <a:gd name="T4" fmla="*/ 0 w 236"/>
                  <a:gd name="T5" fmla="*/ 0 h 19"/>
                  <a:gd name="T6" fmla="*/ 0 w 236"/>
                  <a:gd name="T7" fmla="*/ 18 h 19"/>
                  <a:gd name="T8" fmla="*/ 235 w 236"/>
                  <a:gd name="T9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9">
                    <a:moveTo>
                      <a:pt x="235" y="17"/>
                    </a:moveTo>
                    <a:lnTo>
                      <a:pt x="235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235" y="17"/>
                    </a:lnTo>
                  </a:path>
                </a:pathLst>
              </a:custGeom>
              <a:noFill/>
              <a:ln w="12700" cap="rnd" cmpd="sng">
                <a:solidFill>
                  <a:srgbClr val="4D4D4D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79" name="Freeform 483"/>
              <p:cNvSpPr>
                <a:spLocks/>
              </p:cNvSpPr>
              <p:nvPr/>
            </p:nvSpPr>
            <p:spPr bwMode="ltGray">
              <a:xfrm>
                <a:off x="1584" y="1826"/>
                <a:ext cx="315" cy="27"/>
              </a:xfrm>
              <a:custGeom>
                <a:avLst/>
                <a:gdLst>
                  <a:gd name="T0" fmla="*/ 314 w 315"/>
                  <a:gd name="T1" fmla="*/ 26 h 27"/>
                  <a:gd name="T2" fmla="*/ 314 w 315"/>
                  <a:gd name="T3" fmla="*/ 10 h 27"/>
                  <a:gd name="T4" fmla="*/ 0 w 315"/>
                  <a:gd name="T5" fmla="*/ 0 h 27"/>
                  <a:gd name="T6" fmla="*/ 0 w 315"/>
                  <a:gd name="T7" fmla="*/ 15 h 27"/>
                  <a:gd name="T8" fmla="*/ 314 w 315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5" h="27">
                    <a:moveTo>
                      <a:pt x="314" y="26"/>
                    </a:moveTo>
                    <a:lnTo>
                      <a:pt x="314" y="1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14" y="26"/>
                    </a:lnTo>
                  </a:path>
                </a:pathLst>
              </a:custGeom>
              <a:solidFill>
                <a:srgbClr val="91919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80" name="Line 484"/>
              <p:cNvSpPr>
                <a:spLocks noChangeShapeType="1"/>
              </p:cNvSpPr>
              <p:nvPr/>
            </p:nvSpPr>
            <p:spPr bwMode="ltGray">
              <a:xfrm flipH="1">
                <a:off x="1584" y="1536"/>
                <a:ext cx="317" cy="0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81" name="Line 485"/>
              <p:cNvSpPr>
                <a:spLocks noChangeShapeType="1"/>
              </p:cNvSpPr>
              <p:nvPr/>
            </p:nvSpPr>
            <p:spPr bwMode="ltGray">
              <a:xfrm flipH="1">
                <a:off x="1584" y="1532"/>
                <a:ext cx="317" cy="0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82" name="Line 486"/>
              <p:cNvSpPr>
                <a:spLocks noChangeShapeType="1"/>
              </p:cNvSpPr>
              <p:nvPr/>
            </p:nvSpPr>
            <p:spPr bwMode="ltGray">
              <a:xfrm>
                <a:off x="1584" y="1606"/>
                <a:ext cx="317" cy="0"/>
              </a:xfrm>
              <a:prstGeom prst="line">
                <a:avLst/>
              </a:prstGeom>
              <a:noFill/>
              <a:ln w="12700">
                <a:solidFill>
                  <a:srgbClr val="474747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83" name="Line 487"/>
              <p:cNvSpPr>
                <a:spLocks noChangeShapeType="1"/>
              </p:cNvSpPr>
              <p:nvPr/>
            </p:nvSpPr>
            <p:spPr bwMode="ltGray">
              <a:xfrm>
                <a:off x="1593" y="1690"/>
                <a:ext cx="305" cy="2"/>
              </a:xfrm>
              <a:prstGeom prst="line">
                <a:avLst/>
              </a:prstGeom>
              <a:noFill/>
              <a:ln w="12700">
                <a:solidFill>
                  <a:srgbClr val="474747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84" name="Line 488"/>
              <p:cNvSpPr>
                <a:spLocks noChangeShapeType="1"/>
              </p:cNvSpPr>
              <p:nvPr/>
            </p:nvSpPr>
            <p:spPr bwMode="ltGray">
              <a:xfrm>
                <a:off x="1592" y="1760"/>
                <a:ext cx="303" cy="13"/>
              </a:xfrm>
              <a:prstGeom prst="line">
                <a:avLst/>
              </a:prstGeom>
              <a:noFill/>
              <a:ln w="12700">
                <a:solidFill>
                  <a:srgbClr val="474747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512" name="Picture 489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596" y="1934"/>
              <a:ext cx="307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80" name="Rectangle 18"/>
          <p:cNvSpPr>
            <a:spLocks noChangeArrowheads="1"/>
          </p:cNvSpPr>
          <p:nvPr/>
        </p:nvSpPr>
        <p:spPr bwMode="auto">
          <a:xfrm>
            <a:off x="7864795" y="4831669"/>
            <a:ext cx="1163781" cy="337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5563" tIns="30163" rIns="55563" bIns="30163">
            <a:spAutoFit/>
          </a:bodyPr>
          <a:lstStyle>
            <a:lvl1pPr defTabSz="3333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76225" defTabSz="3333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554038" defTabSz="3333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830263" defTabSz="3333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106488" defTabSz="3333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563688" defTabSz="333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020888" defTabSz="333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478088" defTabSz="333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35288" defTabSz="333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altLang="en-US" b="1" dirty="0">
                <a:solidFill>
                  <a:srgbClr val="FFFF00"/>
                </a:solidFill>
              </a:rPr>
              <a:t>Data Mart</a:t>
            </a:r>
          </a:p>
        </p:txBody>
      </p:sp>
    </p:spTree>
    <p:extLst>
      <p:ext uri="{BB962C8B-B14F-4D97-AF65-F5344CB8AC3E}">
        <p14:creationId xmlns:p14="http://schemas.microsoft.com/office/powerpoint/2010/main" val="1155923151"/>
      </p:ext>
    </p:extLst>
  </p:cSld>
  <p:clrMapOvr>
    <a:masterClrMapping/>
  </p:clrMapOvr>
  <p:transition spd="slow">
    <p:push dir="u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6425" y="277813"/>
            <a:ext cx="8080375" cy="931862"/>
          </a:xfrm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OLAP Server Architectures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046514"/>
            <a:ext cx="8382000" cy="4506686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r>
              <a:rPr lang="en-US" altLang="en-US" sz="2000" u="sng" dirty="0">
                <a:solidFill>
                  <a:srgbClr val="FFFF00"/>
                </a:solidFill>
              </a:rPr>
              <a:t>Relational OLAP (ROLAP)</a:t>
            </a:r>
            <a:r>
              <a:rPr lang="en-US" altLang="en-US" sz="2000" dirty="0">
                <a:solidFill>
                  <a:srgbClr val="FFFF00"/>
                </a:solidFill>
              </a:rPr>
              <a:t> </a:t>
            </a:r>
          </a:p>
          <a:p>
            <a:pPr lvl="1"/>
            <a:r>
              <a:rPr lang="en-US" altLang="en-US" sz="1800" dirty="0"/>
              <a:t>Use relational or extended-relational DBMS to store and manage warehouse data and OLAP middle ware to support missing pieces</a:t>
            </a:r>
          </a:p>
          <a:p>
            <a:pPr lvl="1"/>
            <a:r>
              <a:rPr lang="en-US" altLang="en-US" sz="1800" dirty="0"/>
              <a:t>Include optimization of DBMS backend, implementation of aggregation navigation logic, and additional tools and services</a:t>
            </a:r>
          </a:p>
          <a:p>
            <a:pPr lvl="1"/>
            <a:r>
              <a:rPr lang="en-US" altLang="en-US" sz="1800" dirty="0"/>
              <a:t>greater scalability</a:t>
            </a:r>
          </a:p>
          <a:p>
            <a:r>
              <a:rPr lang="en-US" altLang="en-US" sz="2000" u="sng" dirty="0">
                <a:solidFill>
                  <a:srgbClr val="FFFF00"/>
                </a:solidFill>
              </a:rPr>
              <a:t>Multidimensional OLAP (MOLAP)</a:t>
            </a:r>
            <a:r>
              <a:rPr lang="en-US" altLang="en-US" sz="2000" dirty="0">
                <a:solidFill>
                  <a:srgbClr val="FFFF00"/>
                </a:solidFill>
              </a:rPr>
              <a:t> </a:t>
            </a:r>
          </a:p>
          <a:p>
            <a:pPr lvl="1"/>
            <a:r>
              <a:rPr lang="en-US" altLang="en-US" sz="1800" dirty="0"/>
              <a:t>Array-based multidimensional storage engine (sparse matrix techniques)</a:t>
            </a:r>
          </a:p>
          <a:p>
            <a:pPr lvl="1"/>
            <a:r>
              <a:rPr lang="en-US" altLang="en-US" sz="1800" dirty="0"/>
              <a:t>fast indexing to pre-computed summarized data</a:t>
            </a:r>
          </a:p>
          <a:p>
            <a:r>
              <a:rPr lang="en-US" altLang="en-US" sz="2000" u="sng" dirty="0">
                <a:solidFill>
                  <a:srgbClr val="FFFF00"/>
                </a:solidFill>
              </a:rPr>
              <a:t>Hybrid OLAP (HOLAP)</a:t>
            </a:r>
          </a:p>
          <a:p>
            <a:pPr lvl="1"/>
            <a:r>
              <a:rPr lang="en-US" altLang="en-US" sz="1800" dirty="0"/>
              <a:t>User flexibility, e.g.,  low level: relational, high-level: array</a:t>
            </a:r>
          </a:p>
          <a:p>
            <a:r>
              <a:rPr lang="en-US" altLang="en-US" sz="2000" dirty="0">
                <a:solidFill>
                  <a:srgbClr val="FFFF00"/>
                </a:solidFill>
              </a:rPr>
              <a:t>Specialized SQL servers</a:t>
            </a:r>
          </a:p>
          <a:p>
            <a:pPr lvl="1"/>
            <a:r>
              <a:rPr lang="en-US" altLang="en-US" sz="1800" dirty="0"/>
              <a:t>specialized support for SQL queries over star/snowflake schemas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0F7896-9CB1-410D-B542-E06C58AFA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614334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8427-1CF8-4DD7-BF92-85CE511EF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Data Warehouse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E283D-9442-4F9D-8CC1-732D1BF63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processing</a:t>
            </a:r>
          </a:p>
          <a:p>
            <a:r>
              <a:rPr lang="en-US" dirty="0"/>
              <a:t>Analytical Processing</a:t>
            </a:r>
          </a:p>
          <a:p>
            <a:r>
              <a:rPr lang="en-US" dirty="0"/>
              <a:t>Data mining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54E62-FC45-4E68-86BD-68192EAA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5002"/>
      </p:ext>
    </p:extLst>
  </p:cSld>
  <p:clrMapOvr>
    <a:masterClrMapping/>
  </p:clrMapOvr>
  <p:transition spd="slow">
    <p:push dir="u"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8845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2318</TotalTime>
  <Words>4337</Words>
  <Application>Microsoft Office PowerPoint</Application>
  <PresentationFormat>On-screen Show (4:3)</PresentationFormat>
  <Paragraphs>734</Paragraphs>
  <Slides>93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3" baseType="lpstr">
      <vt:lpstr>Akshar Unicode</vt:lpstr>
      <vt:lpstr>Arial</vt:lpstr>
      <vt:lpstr>Calibri</vt:lpstr>
      <vt:lpstr>Calibri Light</vt:lpstr>
      <vt:lpstr>Comic Sans MS</vt:lpstr>
      <vt:lpstr>Monotype Sorts</vt:lpstr>
      <vt:lpstr>Tahoma</vt:lpstr>
      <vt:lpstr>Times New Roman</vt:lpstr>
      <vt:lpstr>Office Theme</vt:lpstr>
      <vt:lpstr>Clip</vt:lpstr>
      <vt:lpstr>CS 402: DATA MINING AND WAREHOUSING</vt:lpstr>
      <vt:lpstr>PowerPoint Presentation</vt:lpstr>
      <vt:lpstr>PowerPoint Presentation</vt:lpstr>
      <vt:lpstr>Module I</vt:lpstr>
      <vt:lpstr>Why Data Mining? </vt:lpstr>
      <vt:lpstr>What Is Data Mining?</vt:lpstr>
      <vt:lpstr>What is (not) Data Mining</vt:lpstr>
      <vt:lpstr>Data Mining as the Evolution of Information Technology </vt:lpstr>
      <vt:lpstr>Data Mining: On What Kinds of Data?</vt:lpstr>
      <vt:lpstr>PowerPoint Presentation</vt:lpstr>
      <vt:lpstr>Module I</vt:lpstr>
      <vt:lpstr>Data Mining MODELS and tasks- What kinds of patterns can be mined? </vt:lpstr>
      <vt:lpstr>Concept/Class Description: Characterization and Discrimination</vt:lpstr>
      <vt:lpstr>Characterization and Discrimination</vt:lpstr>
      <vt:lpstr>Data Characterization</vt:lpstr>
      <vt:lpstr>Data Discrimination</vt:lpstr>
      <vt:lpstr>Mining Frequent Patterns, Associations, and Correlations</vt:lpstr>
      <vt:lpstr>Association analysis</vt:lpstr>
      <vt:lpstr>Association analysis Contd….</vt:lpstr>
      <vt:lpstr>Correlations</vt:lpstr>
      <vt:lpstr>Classification and Regression</vt:lpstr>
      <vt:lpstr>Classification Example</vt:lpstr>
      <vt:lpstr>Classification and Regression Contd..</vt:lpstr>
      <vt:lpstr>Prediction </vt:lpstr>
      <vt:lpstr>Cluster Analysis</vt:lpstr>
      <vt:lpstr>Outlier Analysis</vt:lpstr>
      <vt:lpstr>Evolution Analysis</vt:lpstr>
      <vt:lpstr>Module I</vt:lpstr>
      <vt:lpstr>Knowledge Discovery (KDD) Process</vt:lpstr>
      <vt:lpstr>Data Mining Stages </vt:lpstr>
      <vt:lpstr>Data Mining Stages </vt:lpstr>
      <vt:lpstr>Data Mining Stages </vt:lpstr>
      <vt:lpstr>Data Mining Stages </vt:lpstr>
      <vt:lpstr>Data Mining Stages </vt:lpstr>
      <vt:lpstr>Data Mining Stages </vt:lpstr>
      <vt:lpstr>Data Mining Stages </vt:lpstr>
      <vt:lpstr>Applications of Data mining</vt:lpstr>
      <vt:lpstr>Module I</vt:lpstr>
      <vt:lpstr>A producer wants to know….</vt:lpstr>
      <vt:lpstr>Need for Data Warehouse</vt:lpstr>
      <vt:lpstr>What is Data Warehouse?</vt:lpstr>
      <vt:lpstr>Data Warehouse—Subject-Oriented</vt:lpstr>
      <vt:lpstr>Data Warehouse—Subject-Oriented Contd…</vt:lpstr>
      <vt:lpstr>Data Warehouse—Integrated</vt:lpstr>
      <vt:lpstr>PowerPoint Presentation</vt:lpstr>
      <vt:lpstr>Data Warehouse—Time Variant</vt:lpstr>
      <vt:lpstr>Data Warehouse—Nonvolatile</vt:lpstr>
      <vt:lpstr>Data Warehouse—Nonvolatile Contd…</vt:lpstr>
      <vt:lpstr>OLAP(On Line Analytical Processing)</vt:lpstr>
      <vt:lpstr>OLTP vs OLAP</vt:lpstr>
      <vt:lpstr>A Multidimensional Data Model</vt:lpstr>
      <vt:lpstr>Cube: A Lattice of Cuboids</vt:lpstr>
      <vt:lpstr>What is a data cube ?</vt:lpstr>
      <vt:lpstr>From Tables and Spreadsheets to Data Cubes</vt:lpstr>
      <vt:lpstr>From Tables and Spreadsheets to Data Cubes Contd….</vt:lpstr>
      <vt:lpstr>From Tables and Spreadsheets to Data Cubes Contd….</vt:lpstr>
      <vt:lpstr>Stars, Snowflakes, and Fact Constellations: Schemas for Multidimensional Databases</vt:lpstr>
      <vt:lpstr>Star Schema Example</vt:lpstr>
      <vt:lpstr>Snowflake schema Example </vt:lpstr>
      <vt:lpstr>Fact constellations Schema</vt:lpstr>
      <vt:lpstr>DMQL: Language Primitives</vt:lpstr>
      <vt:lpstr>Defining a Star Schema in DMQL</vt:lpstr>
      <vt:lpstr>PowerPoint Presentation</vt:lpstr>
      <vt:lpstr>Defining a Snowflake Schema in DMQL</vt:lpstr>
      <vt:lpstr>PowerPoint Presentation</vt:lpstr>
      <vt:lpstr>Defining a Fact Constellation in DMQL</vt:lpstr>
      <vt:lpstr>Defining a Fact Constellation in DMQL</vt:lpstr>
      <vt:lpstr>Concept Hierarchy</vt:lpstr>
      <vt:lpstr>OLAP Operations</vt:lpstr>
      <vt:lpstr>Roll-Up </vt:lpstr>
      <vt:lpstr>Roll-Up Example</vt:lpstr>
      <vt:lpstr>Drill-down</vt:lpstr>
      <vt:lpstr>Drill-down Example</vt:lpstr>
      <vt:lpstr>Slice</vt:lpstr>
      <vt:lpstr>Slice Example</vt:lpstr>
      <vt:lpstr>Dice</vt:lpstr>
      <vt:lpstr>Dice Example</vt:lpstr>
      <vt:lpstr>Pivot</vt:lpstr>
      <vt:lpstr>A three-tier data warehousing architecture</vt:lpstr>
      <vt:lpstr>A three-tier data warehousing architecture – Bottom Tier </vt:lpstr>
      <vt:lpstr>A three-tier data warehousing architecture – Bottom Tier Contd…</vt:lpstr>
      <vt:lpstr>A three-tier data warehousing architecture – Middle Tier </vt:lpstr>
      <vt:lpstr>A three-tier data warehousing architecture – Top Tier </vt:lpstr>
      <vt:lpstr>Data Warehouse Back-End Tools and Utilities</vt:lpstr>
      <vt:lpstr>Metadata Repository</vt:lpstr>
      <vt:lpstr>Metadata Repository Contd…</vt:lpstr>
      <vt:lpstr>Metadata Repository Contd…</vt:lpstr>
      <vt:lpstr>Data Mart</vt:lpstr>
      <vt:lpstr>Dependent Data Mart </vt:lpstr>
      <vt:lpstr>Independent Data Marts</vt:lpstr>
      <vt:lpstr>OLAP Server Architectures</vt:lpstr>
      <vt:lpstr>Applications of Data Warehouse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CS010 706L02: DATA MINING AND DATA WAREHOUSING</dc:title>
  <dc:creator>SARJU</dc:creator>
  <cp:lastModifiedBy>divya sunny</cp:lastModifiedBy>
  <cp:revision>198</cp:revision>
  <dcterms:created xsi:type="dcterms:W3CDTF">2014-07-21T13:55:24Z</dcterms:created>
  <dcterms:modified xsi:type="dcterms:W3CDTF">2021-03-25T05:51:23Z</dcterms:modified>
</cp:coreProperties>
</file>