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1"/>
  </p:notesMasterIdLst>
  <p:sldIdLst>
    <p:sldId id="256" r:id="rId2"/>
    <p:sldId id="257" r:id="rId3"/>
    <p:sldId id="298" r:id="rId4"/>
    <p:sldId id="299" r:id="rId5"/>
    <p:sldId id="300" r:id="rId6"/>
    <p:sldId id="301" r:id="rId7"/>
    <p:sldId id="302" r:id="rId8"/>
    <p:sldId id="350" r:id="rId9"/>
    <p:sldId id="304" r:id="rId10"/>
    <p:sldId id="305" r:id="rId11"/>
    <p:sldId id="307" r:id="rId12"/>
    <p:sldId id="314" r:id="rId13"/>
    <p:sldId id="308" r:id="rId14"/>
    <p:sldId id="309" r:id="rId15"/>
    <p:sldId id="311" r:id="rId16"/>
    <p:sldId id="351" r:id="rId17"/>
    <p:sldId id="319" r:id="rId18"/>
    <p:sldId id="289" r:id="rId19"/>
    <p:sldId id="290" r:id="rId20"/>
    <p:sldId id="291" r:id="rId21"/>
    <p:sldId id="292" r:id="rId22"/>
    <p:sldId id="293" r:id="rId23"/>
    <p:sldId id="294" r:id="rId24"/>
    <p:sldId id="295" r:id="rId25"/>
    <p:sldId id="297" r:id="rId26"/>
    <p:sldId id="384" r:id="rId27"/>
    <p:sldId id="320" r:id="rId28"/>
    <p:sldId id="321" r:id="rId29"/>
    <p:sldId id="385" r:id="rId30"/>
    <p:sldId id="322" r:id="rId31"/>
    <p:sldId id="323" r:id="rId32"/>
    <p:sldId id="324" r:id="rId33"/>
    <p:sldId id="354" r:id="rId34"/>
    <p:sldId id="355" r:id="rId35"/>
    <p:sldId id="386" r:id="rId36"/>
    <p:sldId id="400" r:id="rId37"/>
    <p:sldId id="402" r:id="rId38"/>
    <p:sldId id="403" r:id="rId39"/>
    <p:sldId id="401" r:id="rId40"/>
    <p:sldId id="399" r:id="rId41"/>
    <p:sldId id="356" r:id="rId42"/>
    <p:sldId id="359" r:id="rId43"/>
    <p:sldId id="357" r:id="rId44"/>
    <p:sldId id="358" r:id="rId45"/>
    <p:sldId id="352" r:id="rId46"/>
    <p:sldId id="326" r:id="rId47"/>
    <p:sldId id="353" r:id="rId48"/>
    <p:sldId id="332" r:id="rId49"/>
    <p:sldId id="361" r:id="rId50"/>
    <p:sldId id="337" r:id="rId51"/>
    <p:sldId id="328" r:id="rId52"/>
    <p:sldId id="329" r:id="rId53"/>
    <p:sldId id="330" r:id="rId54"/>
    <p:sldId id="331" r:id="rId55"/>
    <p:sldId id="404" r:id="rId56"/>
    <p:sldId id="405" r:id="rId57"/>
    <p:sldId id="340" r:id="rId58"/>
    <p:sldId id="341" r:id="rId59"/>
    <p:sldId id="406" r:id="rId60"/>
    <p:sldId id="317" r:id="rId61"/>
    <p:sldId id="342" r:id="rId62"/>
    <p:sldId id="362" r:id="rId63"/>
    <p:sldId id="363" r:id="rId64"/>
    <p:sldId id="365" r:id="rId65"/>
    <p:sldId id="366" r:id="rId66"/>
    <p:sldId id="367" r:id="rId67"/>
    <p:sldId id="368" r:id="rId68"/>
    <p:sldId id="369" r:id="rId69"/>
    <p:sldId id="370" r:id="rId70"/>
    <p:sldId id="343" r:id="rId71"/>
    <p:sldId id="345" r:id="rId72"/>
    <p:sldId id="344" r:id="rId73"/>
    <p:sldId id="346" r:id="rId74"/>
    <p:sldId id="347" r:id="rId75"/>
    <p:sldId id="327" r:id="rId76"/>
    <p:sldId id="360" r:id="rId77"/>
    <p:sldId id="371" r:id="rId78"/>
    <p:sldId id="372" r:id="rId79"/>
    <p:sldId id="373" r:id="rId80"/>
    <p:sldId id="374" r:id="rId81"/>
    <p:sldId id="375" r:id="rId82"/>
    <p:sldId id="376" r:id="rId83"/>
    <p:sldId id="378" r:id="rId84"/>
    <p:sldId id="379" r:id="rId85"/>
    <p:sldId id="380" r:id="rId86"/>
    <p:sldId id="381" r:id="rId87"/>
    <p:sldId id="377" r:id="rId88"/>
    <p:sldId id="382" r:id="rId89"/>
    <p:sldId id="383"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13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220D1-E028-4D39-B692-44B72316FAAE}" type="datetimeFigureOut">
              <a:rPr lang="en-IN" smtClean="0"/>
              <a:t>19-04-2021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D7E114-6FC7-4BB1-84EC-F60FC9836ABB}" type="slidenum">
              <a:rPr lang="en-IN" smtClean="0"/>
              <a:t>‹#›</a:t>
            </a:fld>
            <a:endParaRPr lang="en-IN"/>
          </a:p>
        </p:txBody>
      </p:sp>
    </p:spTree>
    <p:extLst>
      <p:ext uri="{BB962C8B-B14F-4D97-AF65-F5344CB8AC3E}">
        <p14:creationId xmlns:p14="http://schemas.microsoft.com/office/powerpoint/2010/main" val="866195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D7E114-6FC7-4BB1-84EC-F60FC9836ABB}" type="slidenum">
              <a:rPr lang="en-IN" smtClean="0"/>
              <a:t>9</a:t>
            </a:fld>
            <a:endParaRPr lang="en-IN"/>
          </a:p>
        </p:txBody>
      </p:sp>
    </p:spTree>
    <p:extLst>
      <p:ext uri="{BB962C8B-B14F-4D97-AF65-F5344CB8AC3E}">
        <p14:creationId xmlns:p14="http://schemas.microsoft.com/office/powerpoint/2010/main" val="2331852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D7E114-6FC7-4BB1-84EC-F60FC9836ABB}" type="slidenum">
              <a:rPr lang="en-IN" smtClean="0"/>
              <a:t>13</a:t>
            </a:fld>
            <a:endParaRPr lang="en-IN"/>
          </a:p>
        </p:txBody>
      </p:sp>
    </p:spTree>
    <p:extLst>
      <p:ext uri="{BB962C8B-B14F-4D97-AF65-F5344CB8AC3E}">
        <p14:creationId xmlns:p14="http://schemas.microsoft.com/office/powerpoint/2010/main" val="307488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63DD-2971-4908-982C-B208C9BDCD1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1375743-C277-4BA7-A8AB-33FEEFF0C4F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5B98E6-5891-4AF6-A7F4-5FD469736E2D}"/>
              </a:ext>
            </a:extLst>
          </p:cNvPr>
          <p:cNvSpPr>
            <a:spLocks noGrp="1"/>
          </p:cNvSpPr>
          <p:nvPr>
            <p:ph type="dt" sz="half" idx="10"/>
          </p:nvPr>
        </p:nvSpPr>
        <p:spPr/>
        <p:txBody>
          <a:bodyPr/>
          <a:lstStyle/>
          <a:p>
            <a:fld id="{BDF2A51D-683F-44C2-B2E0-1A1D3A6C2DB4}" type="datetime1">
              <a:rPr lang="en-US" smtClean="0"/>
              <a:t>4/19/2021</a:t>
            </a:fld>
            <a:endParaRPr lang="en-US" dirty="0"/>
          </a:p>
        </p:txBody>
      </p:sp>
      <p:sp>
        <p:nvSpPr>
          <p:cNvPr id="5" name="Footer Placeholder 4">
            <a:extLst>
              <a:ext uri="{FF2B5EF4-FFF2-40B4-BE49-F238E27FC236}">
                <a16:creationId xmlns:a16="http://schemas.microsoft.com/office/drawing/2014/main" id="{A0C9E6CA-1E1F-4E36-B632-BCDDA3DE57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643A73-13DA-4561-B708-9906F2DF57D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5287448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5D33-A2A7-423D-B27E-7A536CF3D5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01CA18-6693-48B1-81F5-9CAA9EEF01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F646FF-19F5-4797-ADB1-D7F82CA3E918}"/>
              </a:ext>
            </a:extLst>
          </p:cNvPr>
          <p:cNvSpPr>
            <a:spLocks noGrp="1"/>
          </p:cNvSpPr>
          <p:nvPr>
            <p:ph type="dt" sz="half" idx="10"/>
          </p:nvPr>
        </p:nvSpPr>
        <p:spPr/>
        <p:txBody>
          <a:bodyPr/>
          <a:lstStyle/>
          <a:p>
            <a:fld id="{853B751C-FE03-4C25-8F06-4C373A561286}" type="datetime1">
              <a:rPr lang="en-US" smtClean="0"/>
              <a:t>4/19/2021</a:t>
            </a:fld>
            <a:endParaRPr lang="en-US" dirty="0"/>
          </a:p>
        </p:txBody>
      </p:sp>
      <p:sp>
        <p:nvSpPr>
          <p:cNvPr id="5" name="Footer Placeholder 4">
            <a:extLst>
              <a:ext uri="{FF2B5EF4-FFF2-40B4-BE49-F238E27FC236}">
                <a16:creationId xmlns:a16="http://schemas.microsoft.com/office/drawing/2014/main" id="{DC68F3D4-E1ED-445E-A32B-7BE702B039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B11E4F-0372-4B7D-8723-EB46642E2B0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470802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4EE853-DE06-4EDB-913A-32EA7F6C674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D61CF1-21A5-4DE7-B93A-788D50428C5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97217C-84D7-46D0-BB68-221DAABF5B5E}"/>
              </a:ext>
            </a:extLst>
          </p:cNvPr>
          <p:cNvSpPr>
            <a:spLocks noGrp="1"/>
          </p:cNvSpPr>
          <p:nvPr>
            <p:ph type="dt" sz="half" idx="10"/>
          </p:nvPr>
        </p:nvSpPr>
        <p:spPr/>
        <p:txBody>
          <a:bodyPr/>
          <a:lstStyle/>
          <a:p>
            <a:fld id="{326DA7B0-DC60-4D66-BBCC-13EDE3BB189A}" type="datetime1">
              <a:rPr lang="en-US" smtClean="0"/>
              <a:t>4/19/2021</a:t>
            </a:fld>
            <a:endParaRPr lang="en-US" dirty="0"/>
          </a:p>
        </p:txBody>
      </p:sp>
      <p:sp>
        <p:nvSpPr>
          <p:cNvPr id="5" name="Footer Placeholder 4">
            <a:extLst>
              <a:ext uri="{FF2B5EF4-FFF2-40B4-BE49-F238E27FC236}">
                <a16:creationId xmlns:a16="http://schemas.microsoft.com/office/drawing/2014/main" id="{EA161E4F-4DDB-4B14-AB97-D6A578AC5B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C9CF9B-CC8E-4359-9968-77BE177A679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088899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3E44-CB2E-422E-A629-7EC7ECF9FD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F5612D-B580-4389-8471-A0D6A7CB98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AE1FAC-F068-43A9-91A3-C26E64BBB4A3}"/>
              </a:ext>
            </a:extLst>
          </p:cNvPr>
          <p:cNvSpPr>
            <a:spLocks noGrp="1"/>
          </p:cNvSpPr>
          <p:nvPr>
            <p:ph type="dt" sz="half" idx="10"/>
          </p:nvPr>
        </p:nvSpPr>
        <p:spPr/>
        <p:txBody>
          <a:bodyPr/>
          <a:lstStyle/>
          <a:p>
            <a:fld id="{63F9B8E9-B089-4086-BF0D-149F40889A00}" type="datetime1">
              <a:rPr lang="en-US" smtClean="0"/>
              <a:t>4/19/2021</a:t>
            </a:fld>
            <a:endParaRPr lang="en-US" dirty="0"/>
          </a:p>
        </p:txBody>
      </p:sp>
      <p:sp>
        <p:nvSpPr>
          <p:cNvPr id="5" name="Footer Placeholder 4">
            <a:extLst>
              <a:ext uri="{FF2B5EF4-FFF2-40B4-BE49-F238E27FC236}">
                <a16:creationId xmlns:a16="http://schemas.microsoft.com/office/drawing/2014/main" id="{8624E94C-DF9A-4FDD-9CFA-79783B895F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102067-C2F9-4340-82FC-85F26BF48AD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927607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1788-1939-44D1-B8E6-16B5EBA2D3D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2DB638-9EFA-4491-97E3-553BED4965D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CDC295-FF70-484D-AE75-ACA31B8EAF61}"/>
              </a:ext>
            </a:extLst>
          </p:cNvPr>
          <p:cNvSpPr>
            <a:spLocks noGrp="1"/>
          </p:cNvSpPr>
          <p:nvPr>
            <p:ph type="dt" sz="half" idx="10"/>
          </p:nvPr>
        </p:nvSpPr>
        <p:spPr/>
        <p:txBody>
          <a:bodyPr/>
          <a:lstStyle/>
          <a:p>
            <a:fld id="{E6F3B8F8-F8F0-4EFA-A2BF-1A7B123F746F}" type="datetime1">
              <a:rPr lang="en-US" smtClean="0"/>
              <a:t>4/19/2021</a:t>
            </a:fld>
            <a:endParaRPr lang="en-US" dirty="0"/>
          </a:p>
        </p:txBody>
      </p:sp>
      <p:sp>
        <p:nvSpPr>
          <p:cNvPr id="5" name="Footer Placeholder 4">
            <a:extLst>
              <a:ext uri="{FF2B5EF4-FFF2-40B4-BE49-F238E27FC236}">
                <a16:creationId xmlns:a16="http://schemas.microsoft.com/office/drawing/2014/main" id="{F764E5C0-7FE2-48E9-9343-2CE4A85045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ABADEF-EEB2-4060-A39C-17FF3967053F}"/>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648339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8A4B-94A4-46A2-B00E-5D0A432D6B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AFF094-A396-4977-BB3F-F1F8DAF0B81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3CBCF5-0C89-47D3-8B4C-673FBB1BAF1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A7FE8D-83D4-41C9-8A0C-B8DB8C1DF470}"/>
              </a:ext>
            </a:extLst>
          </p:cNvPr>
          <p:cNvSpPr>
            <a:spLocks noGrp="1"/>
          </p:cNvSpPr>
          <p:nvPr>
            <p:ph type="dt" sz="half" idx="10"/>
          </p:nvPr>
        </p:nvSpPr>
        <p:spPr/>
        <p:txBody>
          <a:bodyPr/>
          <a:lstStyle/>
          <a:p>
            <a:fld id="{23C346D7-1E2E-430F-82D9-6F66E1BE9740}" type="datetime1">
              <a:rPr lang="en-US" smtClean="0"/>
              <a:t>4/19/2021</a:t>
            </a:fld>
            <a:endParaRPr lang="en-US" dirty="0"/>
          </a:p>
        </p:txBody>
      </p:sp>
      <p:sp>
        <p:nvSpPr>
          <p:cNvPr id="6" name="Footer Placeholder 5">
            <a:extLst>
              <a:ext uri="{FF2B5EF4-FFF2-40B4-BE49-F238E27FC236}">
                <a16:creationId xmlns:a16="http://schemas.microsoft.com/office/drawing/2014/main" id="{8C055F69-71EB-45D4-B16D-46F8439F63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1A74083-D1D0-4AEF-99CE-9A4B4384474F}"/>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3557796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4AE9-F6EF-4FDF-865C-330D4B33427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A91B82-020D-487E-9CE7-EBCC8F3F764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948AB54-E355-43AE-A306-36656B8BC12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95DA1D-064A-437A-BF3C-9EE75662E5E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32E52DE-D164-4D32-A71F-381B92B70AF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187405-954D-4F21-98BD-6DA617B0DBAE}"/>
              </a:ext>
            </a:extLst>
          </p:cNvPr>
          <p:cNvSpPr>
            <a:spLocks noGrp="1"/>
          </p:cNvSpPr>
          <p:nvPr>
            <p:ph type="dt" sz="half" idx="10"/>
          </p:nvPr>
        </p:nvSpPr>
        <p:spPr/>
        <p:txBody>
          <a:bodyPr/>
          <a:lstStyle/>
          <a:p>
            <a:fld id="{98C352B4-2B07-4935-951C-0AD05913F930}" type="datetime1">
              <a:rPr lang="en-US" smtClean="0"/>
              <a:t>4/19/2021</a:t>
            </a:fld>
            <a:endParaRPr lang="en-US" dirty="0"/>
          </a:p>
        </p:txBody>
      </p:sp>
      <p:sp>
        <p:nvSpPr>
          <p:cNvPr id="8" name="Footer Placeholder 7">
            <a:extLst>
              <a:ext uri="{FF2B5EF4-FFF2-40B4-BE49-F238E27FC236}">
                <a16:creationId xmlns:a16="http://schemas.microsoft.com/office/drawing/2014/main" id="{9B2D1B90-759A-4C63-B283-5549899A42B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318C11E-B038-4A0E-91C5-3128ED5FC65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462093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213E-18F0-4927-AACB-64959CE7D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5A14CC-FB44-40A5-853D-0164C6BC2126}"/>
              </a:ext>
            </a:extLst>
          </p:cNvPr>
          <p:cNvSpPr>
            <a:spLocks noGrp="1"/>
          </p:cNvSpPr>
          <p:nvPr>
            <p:ph type="dt" sz="half" idx="10"/>
          </p:nvPr>
        </p:nvSpPr>
        <p:spPr/>
        <p:txBody>
          <a:bodyPr/>
          <a:lstStyle/>
          <a:p>
            <a:fld id="{9E8C0A7B-F42C-4156-868E-16817B14F8B4}" type="datetime1">
              <a:rPr lang="en-US" smtClean="0"/>
              <a:t>4/19/2021</a:t>
            </a:fld>
            <a:endParaRPr lang="en-US" dirty="0"/>
          </a:p>
        </p:txBody>
      </p:sp>
      <p:sp>
        <p:nvSpPr>
          <p:cNvPr id="4" name="Footer Placeholder 3">
            <a:extLst>
              <a:ext uri="{FF2B5EF4-FFF2-40B4-BE49-F238E27FC236}">
                <a16:creationId xmlns:a16="http://schemas.microsoft.com/office/drawing/2014/main" id="{B68BF87B-7BD6-4025-99FE-BFFB208E6C2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9566BBC-EC76-45A9-B44F-E39031071F5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6581810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B41D39-D442-4B8E-B105-62125B4BA120}"/>
              </a:ext>
            </a:extLst>
          </p:cNvPr>
          <p:cNvSpPr>
            <a:spLocks noGrp="1"/>
          </p:cNvSpPr>
          <p:nvPr>
            <p:ph type="dt" sz="half" idx="10"/>
          </p:nvPr>
        </p:nvSpPr>
        <p:spPr/>
        <p:txBody>
          <a:bodyPr/>
          <a:lstStyle/>
          <a:p>
            <a:fld id="{FAA18D3B-DA4B-45BE-8DC7-E847DB47620C}" type="datetime1">
              <a:rPr lang="en-US" smtClean="0"/>
              <a:t>4/19/2021</a:t>
            </a:fld>
            <a:endParaRPr lang="en-US" dirty="0"/>
          </a:p>
        </p:txBody>
      </p:sp>
      <p:sp>
        <p:nvSpPr>
          <p:cNvPr id="3" name="Footer Placeholder 2">
            <a:extLst>
              <a:ext uri="{FF2B5EF4-FFF2-40B4-BE49-F238E27FC236}">
                <a16:creationId xmlns:a16="http://schemas.microsoft.com/office/drawing/2014/main" id="{55439A3B-A28D-4960-8F5C-711E30BFA4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17543B-6913-4A2D-BFEB-34864F3C5D5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444143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F82A-2D76-4FDA-A349-68016674A4A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3ABACA-6872-42D0-8F61-BC393AA86FA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8E0F87-68C3-4B34-A21B-A2CEC79C22B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A0D6769-B9F0-4993-B561-EE54C147EC27}"/>
              </a:ext>
            </a:extLst>
          </p:cNvPr>
          <p:cNvSpPr>
            <a:spLocks noGrp="1"/>
          </p:cNvSpPr>
          <p:nvPr>
            <p:ph type="dt" sz="half" idx="10"/>
          </p:nvPr>
        </p:nvSpPr>
        <p:spPr/>
        <p:txBody>
          <a:bodyPr/>
          <a:lstStyle/>
          <a:p>
            <a:fld id="{38C1C4F4-49C2-46C9-AC69-D02BCB6698A1}" type="datetime1">
              <a:rPr lang="en-US" smtClean="0"/>
              <a:t>4/19/2021</a:t>
            </a:fld>
            <a:endParaRPr lang="en-US" dirty="0"/>
          </a:p>
        </p:txBody>
      </p:sp>
      <p:sp>
        <p:nvSpPr>
          <p:cNvPr id="6" name="Footer Placeholder 5">
            <a:extLst>
              <a:ext uri="{FF2B5EF4-FFF2-40B4-BE49-F238E27FC236}">
                <a16:creationId xmlns:a16="http://schemas.microsoft.com/office/drawing/2014/main" id="{9FC3E4A7-F472-48EC-92AE-C314FDE4180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96420F-7BDF-4842-ABEF-2C57205AE07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36252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00DE-C7F1-47A1-964D-E3289E3212F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4FE5DA-6264-4324-A746-0B9E0B095EE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57B7D847-E06E-4566-B432-BDE28ADA826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B85B1BF-CABB-48E3-9D85-2E93C2C31395}"/>
              </a:ext>
            </a:extLst>
          </p:cNvPr>
          <p:cNvSpPr>
            <a:spLocks noGrp="1"/>
          </p:cNvSpPr>
          <p:nvPr>
            <p:ph type="dt" sz="half" idx="10"/>
          </p:nvPr>
        </p:nvSpPr>
        <p:spPr/>
        <p:txBody>
          <a:bodyPr/>
          <a:lstStyle/>
          <a:p>
            <a:fld id="{DFE866B5-D628-43EE-AF86-CF189A073205}" type="datetime1">
              <a:rPr lang="en-US" smtClean="0"/>
              <a:t>4/19/2021</a:t>
            </a:fld>
            <a:endParaRPr lang="en-US" dirty="0"/>
          </a:p>
        </p:txBody>
      </p:sp>
      <p:sp>
        <p:nvSpPr>
          <p:cNvPr id="6" name="Footer Placeholder 5">
            <a:extLst>
              <a:ext uri="{FF2B5EF4-FFF2-40B4-BE49-F238E27FC236}">
                <a16:creationId xmlns:a16="http://schemas.microsoft.com/office/drawing/2014/main" id="{F90561CB-6EB6-4EE1-8990-BCA71CFE69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BBDCC4-2CF0-49F1-B5E0-E89350C1ADF4}"/>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0183104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8D231-0230-417B-9126-63CE5BDFB8A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A2E8D3-8723-4063-B135-C9C6DBE107C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25A22-AD44-4525-8B2E-EBBBF0C7462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790EE16-5AA7-4911-A246-5BC52E559E34}" type="datetime1">
              <a:rPr lang="en-US" smtClean="0"/>
              <a:t>4/19/2021</a:t>
            </a:fld>
            <a:endParaRPr lang="en-US" dirty="0"/>
          </a:p>
        </p:txBody>
      </p:sp>
      <p:sp>
        <p:nvSpPr>
          <p:cNvPr id="5" name="Footer Placeholder 4">
            <a:extLst>
              <a:ext uri="{FF2B5EF4-FFF2-40B4-BE49-F238E27FC236}">
                <a16:creationId xmlns:a16="http://schemas.microsoft.com/office/drawing/2014/main" id="{0024C390-7D97-4D6F-B67F-0E4002E1A56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F304346-F081-4BC8-BAF9-76AEF64D2EB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838633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latin typeface="Calibri" panose="020F0502020204030204" pitchFamily="34" charset="0"/>
              </a:rPr>
              <a:t> DATA MINING AND DATA WAREHOUSING-Module 2</a:t>
            </a:r>
          </a:p>
        </p:txBody>
      </p:sp>
      <p:sp>
        <p:nvSpPr>
          <p:cNvPr id="6" name="Slide Number Placeholder 5"/>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15496782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0" y="180304"/>
            <a:ext cx="9144000" cy="1652792"/>
          </a:xfrm>
        </p:spPr>
        <p:txBody>
          <a:bodyPr/>
          <a:lstStyle/>
          <a:p>
            <a:pPr eaLnBrk="1" hangingPunct="1"/>
            <a:r>
              <a:rPr lang="en-US" altLang="en-US" dirty="0"/>
              <a:t>Missing Data</a:t>
            </a:r>
          </a:p>
        </p:txBody>
      </p:sp>
      <p:sp>
        <p:nvSpPr>
          <p:cNvPr id="21510" name="Rectangle 3"/>
          <p:cNvSpPr>
            <a:spLocks noGrp="1" noChangeArrowheads="1"/>
          </p:cNvSpPr>
          <p:nvPr>
            <p:ph idx="1"/>
          </p:nvPr>
        </p:nvSpPr>
        <p:spPr>
          <a:xfrm>
            <a:off x="685800" y="1833096"/>
            <a:ext cx="8001000" cy="4589759"/>
          </a:xfrm>
        </p:spPr>
        <p:txBody>
          <a:bodyPr>
            <a:normAutofit/>
          </a:bodyPr>
          <a:lstStyle/>
          <a:p>
            <a:pPr eaLnBrk="1" hangingPunct="1">
              <a:lnSpc>
                <a:spcPct val="120000"/>
              </a:lnSpc>
            </a:pPr>
            <a:r>
              <a:rPr lang="en-US" altLang="en-US" sz="2400" dirty="0"/>
              <a:t>Data is not always available</a:t>
            </a:r>
          </a:p>
          <a:p>
            <a:pPr lvl="1" eaLnBrk="1" hangingPunct="1">
              <a:lnSpc>
                <a:spcPct val="120000"/>
              </a:lnSpc>
            </a:pPr>
            <a:r>
              <a:rPr lang="en-US" altLang="en-US" sz="2000" dirty="0"/>
              <a:t>E.g., many tuples have no recorded value for several attributes, such as customer income in sales data</a:t>
            </a:r>
          </a:p>
          <a:p>
            <a:pPr eaLnBrk="1" hangingPunct="1">
              <a:lnSpc>
                <a:spcPct val="120000"/>
              </a:lnSpc>
            </a:pPr>
            <a:r>
              <a:rPr lang="en-US" altLang="en-US" sz="2400" dirty="0"/>
              <a:t>Missing data may be due to </a:t>
            </a:r>
          </a:p>
          <a:p>
            <a:pPr lvl="1" eaLnBrk="1" hangingPunct="1">
              <a:lnSpc>
                <a:spcPct val="120000"/>
              </a:lnSpc>
            </a:pPr>
            <a:r>
              <a:rPr lang="en-US" altLang="en-US" sz="2000" dirty="0"/>
              <a:t>equipment malfunction</a:t>
            </a:r>
          </a:p>
          <a:p>
            <a:pPr lvl="1" eaLnBrk="1" hangingPunct="1">
              <a:lnSpc>
                <a:spcPct val="120000"/>
              </a:lnSpc>
            </a:pPr>
            <a:r>
              <a:rPr lang="en-US" altLang="en-US" sz="2000" dirty="0"/>
              <a:t>inconsistent with other recorded data and thus deleted</a:t>
            </a:r>
          </a:p>
          <a:p>
            <a:pPr lvl="1" eaLnBrk="1" hangingPunct="1">
              <a:lnSpc>
                <a:spcPct val="120000"/>
              </a:lnSpc>
            </a:pPr>
            <a:r>
              <a:rPr lang="en-US" altLang="en-US" sz="2000" dirty="0"/>
              <a:t>data not entered due to misunderstanding</a:t>
            </a:r>
          </a:p>
          <a:p>
            <a:pPr lvl="1" eaLnBrk="1" hangingPunct="1">
              <a:lnSpc>
                <a:spcPct val="120000"/>
              </a:lnSpc>
            </a:pPr>
            <a:r>
              <a:rPr lang="en-US" altLang="en-US" sz="2000" dirty="0"/>
              <a:t>certain data may not be considered important at the time of entry</a:t>
            </a:r>
          </a:p>
          <a:p>
            <a:pPr lvl="1" eaLnBrk="1" hangingPunct="1">
              <a:lnSpc>
                <a:spcPct val="120000"/>
              </a:lnSpc>
            </a:pPr>
            <a:r>
              <a:rPr lang="en-US" altLang="en-US" sz="2000" dirty="0"/>
              <a:t>not register history or changes of the data</a:t>
            </a:r>
          </a:p>
          <a:p>
            <a:pPr eaLnBrk="1" hangingPunct="1">
              <a:lnSpc>
                <a:spcPct val="120000"/>
              </a:lnSpc>
            </a:pPr>
            <a:r>
              <a:rPr lang="en-US" altLang="en-US" sz="2400" dirty="0"/>
              <a:t>Missing data may need to be inferred.</a:t>
            </a:r>
          </a:p>
        </p:txBody>
      </p:sp>
      <p:sp>
        <p:nvSpPr>
          <p:cNvPr id="2150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4D1E2A5-AE5C-4615-A8AB-DE10FB95C40E}" type="slidenum">
              <a:rPr lang="en-US" altLang="en-US" sz="1200"/>
              <a:pPr eaLnBrk="1" hangingPunct="1"/>
              <a:t>10</a:t>
            </a:fld>
            <a:endParaRPr lang="en-US" altLang="en-US" sz="1200"/>
          </a:p>
        </p:txBody>
      </p:sp>
    </p:spTree>
    <p:extLst>
      <p:ext uri="{BB962C8B-B14F-4D97-AF65-F5344CB8AC3E}">
        <p14:creationId xmlns:p14="http://schemas.microsoft.com/office/powerpoint/2010/main" val="81395099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1026"/>
          <p:cNvSpPr>
            <a:spLocks noGrp="1" noChangeArrowheads="1"/>
          </p:cNvSpPr>
          <p:nvPr>
            <p:ph type="title"/>
          </p:nvPr>
        </p:nvSpPr>
        <p:spPr>
          <a:xfrm>
            <a:off x="0" y="189962"/>
            <a:ext cx="9144000" cy="1638837"/>
          </a:xfrm>
        </p:spPr>
        <p:txBody>
          <a:bodyPr>
            <a:normAutofit/>
          </a:bodyPr>
          <a:lstStyle/>
          <a:p>
            <a:pPr eaLnBrk="1" hangingPunct="1"/>
            <a:r>
              <a:rPr lang="en-US" altLang="en-US" dirty="0"/>
              <a:t>How to Handle Missing Data?</a:t>
            </a:r>
          </a:p>
        </p:txBody>
      </p:sp>
      <p:sp>
        <p:nvSpPr>
          <p:cNvPr id="23558" name="Rectangle 1027"/>
          <p:cNvSpPr>
            <a:spLocks noGrp="1" noChangeArrowheads="1"/>
          </p:cNvSpPr>
          <p:nvPr>
            <p:ph idx="1"/>
          </p:nvPr>
        </p:nvSpPr>
        <p:spPr>
          <a:xfrm>
            <a:off x="304800" y="1828798"/>
            <a:ext cx="8305800" cy="4495801"/>
          </a:xfrm>
        </p:spPr>
        <p:txBody>
          <a:bodyPr>
            <a:normAutofit/>
          </a:bodyPr>
          <a:lstStyle/>
          <a:p>
            <a:pPr>
              <a:lnSpc>
                <a:spcPct val="140000"/>
              </a:lnSpc>
            </a:pPr>
            <a:r>
              <a:rPr lang="en-IN" altLang="en-US" sz="2400" dirty="0">
                <a:solidFill>
                  <a:srgbClr val="FFFF00"/>
                </a:solidFill>
              </a:rPr>
              <a:t>Ignore the tuple</a:t>
            </a:r>
            <a:r>
              <a:rPr lang="en-IN" altLang="en-US" sz="2400" dirty="0">
                <a:solidFill>
                  <a:schemeClr val="hlink"/>
                </a:solidFill>
              </a:rPr>
              <a:t>:</a:t>
            </a:r>
          </a:p>
          <a:p>
            <a:pPr lvl="1">
              <a:lnSpc>
                <a:spcPct val="140000"/>
              </a:lnSpc>
            </a:pPr>
            <a:r>
              <a:rPr lang="en-IN" altLang="en-US" dirty="0"/>
              <a:t>usually done when class label is missing (assuming the tasks in classification—not effective when the percentage of missing values per attribute varies considerably.</a:t>
            </a:r>
          </a:p>
          <a:p>
            <a:pPr>
              <a:lnSpc>
                <a:spcPct val="140000"/>
              </a:lnSpc>
            </a:pPr>
            <a:r>
              <a:rPr lang="en-IN" altLang="en-US" sz="2400" dirty="0">
                <a:solidFill>
                  <a:srgbClr val="FFFF00"/>
                </a:solidFill>
              </a:rPr>
              <a:t>Fill in the missing value manually: </a:t>
            </a:r>
            <a:r>
              <a:rPr lang="en-IN" altLang="en-US" sz="2400" dirty="0"/>
              <a:t>tedious + infeasible?</a:t>
            </a:r>
          </a:p>
          <a:p>
            <a:pPr>
              <a:lnSpc>
                <a:spcPct val="140000"/>
              </a:lnSpc>
            </a:pPr>
            <a:r>
              <a:rPr lang="en-IN" altLang="en-US" sz="2400" dirty="0">
                <a:solidFill>
                  <a:srgbClr val="FFFF00"/>
                </a:solidFill>
              </a:rPr>
              <a:t>Use a global constant to fill in the missing value:</a:t>
            </a:r>
          </a:p>
          <a:p>
            <a:pPr lvl="1">
              <a:lnSpc>
                <a:spcPct val="140000"/>
              </a:lnSpc>
            </a:pPr>
            <a:r>
              <a:rPr lang="en-IN" altLang="en-US" dirty="0">
                <a:solidFill>
                  <a:srgbClr val="FFFF00"/>
                </a:solidFill>
              </a:rPr>
              <a:t> </a:t>
            </a:r>
            <a:r>
              <a:rPr lang="en-IN" altLang="en-US" dirty="0"/>
              <a:t>e.g., “unknown”, a new class?!</a:t>
            </a:r>
          </a:p>
          <a:p>
            <a:r>
              <a:rPr lang="en-IN" sz="2400" dirty="0">
                <a:solidFill>
                  <a:srgbClr val="FFFF00"/>
                </a:solidFill>
              </a:rPr>
              <a:t>Use the attribute mean to fill in the missing value:</a:t>
            </a:r>
          </a:p>
          <a:p>
            <a:pPr lvl="1">
              <a:lnSpc>
                <a:spcPct val="140000"/>
              </a:lnSpc>
            </a:pPr>
            <a:r>
              <a:rPr lang="en-IN" altLang="en-US" dirty="0"/>
              <a:t>For example, suppose that the average income of </a:t>
            </a:r>
            <a:r>
              <a:rPr lang="en-IN" altLang="en-US" dirty="0" err="1"/>
              <a:t>AllElectronics</a:t>
            </a:r>
            <a:r>
              <a:rPr lang="en-IN" altLang="en-US" dirty="0"/>
              <a:t> customers is $56,000. Use this value to replace the missing value for income.</a:t>
            </a:r>
          </a:p>
          <a:p>
            <a:pPr>
              <a:lnSpc>
                <a:spcPct val="140000"/>
              </a:lnSpc>
            </a:pPr>
            <a:endParaRPr lang="en-IN" altLang="en-US" sz="2400" dirty="0">
              <a:solidFill>
                <a:schemeClr val="hlink"/>
              </a:solidFill>
            </a:endParaRPr>
          </a:p>
          <a:p>
            <a:pPr>
              <a:lnSpc>
                <a:spcPct val="140000"/>
              </a:lnSpc>
            </a:pPr>
            <a:endParaRPr lang="en-IN" altLang="en-US" sz="2400" dirty="0">
              <a:solidFill>
                <a:schemeClr val="hlink"/>
              </a:solidFill>
            </a:endParaRPr>
          </a:p>
          <a:p>
            <a:pPr lvl="1" algn="just">
              <a:lnSpc>
                <a:spcPct val="140000"/>
              </a:lnSpc>
            </a:pPr>
            <a:endParaRPr lang="en-US" altLang="en-US" dirty="0"/>
          </a:p>
        </p:txBody>
      </p:sp>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40670CF-4189-461E-B142-082C7382FD57}" type="slidenum">
              <a:rPr lang="en-US" altLang="en-US" sz="1200"/>
              <a:pPr eaLnBrk="1" hangingPunct="1"/>
              <a:t>11</a:t>
            </a:fld>
            <a:endParaRPr lang="en-US" altLang="en-US" sz="1200"/>
          </a:p>
        </p:txBody>
      </p:sp>
    </p:spTree>
    <p:extLst>
      <p:ext uri="{BB962C8B-B14F-4D97-AF65-F5344CB8AC3E}">
        <p14:creationId xmlns:p14="http://schemas.microsoft.com/office/powerpoint/2010/main" val="355985390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1026"/>
          <p:cNvSpPr>
            <a:spLocks noGrp="1" noChangeArrowheads="1"/>
          </p:cNvSpPr>
          <p:nvPr>
            <p:ph type="title"/>
          </p:nvPr>
        </p:nvSpPr>
        <p:spPr>
          <a:xfrm>
            <a:off x="0" y="189962"/>
            <a:ext cx="9144000" cy="1638837"/>
          </a:xfrm>
        </p:spPr>
        <p:txBody>
          <a:bodyPr>
            <a:normAutofit/>
          </a:bodyPr>
          <a:lstStyle/>
          <a:p>
            <a:pPr eaLnBrk="1" hangingPunct="1"/>
            <a:r>
              <a:rPr lang="en-US" altLang="en-US" dirty="0"/>
              <a:t>How to Handle Missing Data? </a:t>
            </a:r>
            <a:r>
              <a:rPr lang="en-US" altLang="en-US" dirty="0" err="1"/>
              <a:t>Contd</a:t>
            </a:r>
            <a:r>
              <a:rPr lang="en-US" altLang="en-US" dirty="0"/>
              <a:t>…</a:t>
            </a:r>
          </a:p>
        </p:txBody>
      </p:sp>
      <p:sp>
        <p:nvSpPr>
          <p:cNvPr id="23558" name="Rectangle 1027"/>
          <p:cNvSpPr>
            <a:spLocks noGrp="1" noChangeArrowheads="1"/>
          </p:cNvSpPr>
          <p:nvPr>
            <p:ph idx="1"/>
          </p:nvPr>
        </p:nvSpPr>
        <p:spPr>
          <a:xfrm>
            <a:off x="304800" y="1828798"/>
            <a:ext cx="8305800" cy="4495801"/>
          </a:xfrm>
        </p:spPr>
        <p:txBody>
          <a:bodyPr>
            <a:normAutofit/>
          </a:bodyPr>
          <a:lstStyle/>
          <a:p>
            <a:pPr>
              <a:lnSpc>
                <a:spcPct val="140000"/>
              </a:lnSpc>
            </a:pPr>
            <a:r>
              <a:rPr lang="en-IN" altLang="en-US" sz="2400" dirty="0">
                <a:solidFill>
                  <a:srgbClr val="FFFF00"/>
                </a:solidFill>
              </a:rPr>
              <a:t>Use the attribute mean for all samples belonging to the same class as the given tuple:</a:t>
            </a:r>
          </a:p>
          <a:p>
            <a:pPr lvl="1">
              <a:lnSpc>
                <a:spcPct val="140000"/>
              </a:lnSpc>
            </a:pPr>
            <a:r>
              <a:rPr lang="en-IN" altLang="en-US" dirty="0"/>
              <a:t>For example, if classifying customers according to credit risk, replace the missing value with the average income value for customers in the same credit risk category as that of the given tuple.</a:t>
            </a:r>
          </a:p>
          <a:p>
            <a:pPr>
              <a:lnSpc>
                <a:spcPct val="140000"/>
              </a:lnSpc>
            </a:pPr>
            <a:r>
              <a:rPr lang="en-IN" sz="2400" dirty="0">
                <a:solidFill>
                  <a:srgbClr val="FFFF00"/>
                </a:solidFill>
              </a:rPr>
              <a:t>Use the most probable value to fill in the missing value</a:t>
            </a:r>
          </a:p>
          <a:p>
            <a:pPr lvl="1">
              <a:lnSpc>
                <a:spcPct val="140000"/>
              </a:lnSpc>
            </a:pPr>
            <a:r>
              <a:rPr lang="en-IN" altLang="en-US" dirty="0"/>
              <a:t>This may be determined with regression, inference-based tools using a Bayesian formalism, or decision tree induction.</a:t>
            </a:r>
          </a:p>
          <a:p>
            <a:pPr lvl="1" algn="just">
              <a:lnSpc>
                <a:spcPct val="140000"/>
              </a:lnSpc>
            </a:pPr>
            <a:endParaRPr lang="en-IN" altLang="en-US" dirty="0"/>
          </a:p>
          <a:p>
            <a:pPr marL="0" indent="0">
              <a:lnSpc>
                <a:spcPct val="140000"/>
              </a:lnSpc>
              <a:buNone/>
            </a:pPr>
            <a:endParaRPr lang="en-IN" altLang="en-US" sz="2400" dirty="0">
              <a:solidFill>
                <a:schemeClr val="hlink"/>
              </a:solidFill>
            </a:endParaRPr>
          </a:p>
          <a:p>
            <a:pPr>
              <a:lnSpc>
                <a:spcPct val="140000"/>
              </a:lnSpc>
            </a:pPr>
            <a:endParaRPr lang="en-IN" altLang="en-US" sz="2400" dirty="0">
              <a:solidFill>
                <a:schemeClr val="hlink"/>
              </a:solidFill>
            </a:endParaRPr>
          </a:p>
          <a:p>
            <a:pPr lvl="1" algn="just">
              <a:lnSpc>
                <a:spcPct val="140000"/>
              </a:lnSpc>
            </a:pPr>
            <a:endParaRPr lang="en-US" altLang="en-US" dirty="0"/>
          </a:p>
        </p:txBody>
      </p:sp>
      <p:sp>
        <p:nvSpPr>
          <p:cNvPr id="2355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40670CF-4189-461E-B142-082C7382FD57}" type="slidenum">
              <a:rPr lang="en-US" altLang="en-US" sz="1200"/>
              <a:pPr eaLnBrk="1" hangingPunct="1"/>
              <a:t>12</a:t>
            </a:fld>
            <a:endParaRPr lang="en-US" altLang="en-US" sz="1200"/>
          </a:p>
        </p:txBody>
      </p:sp>
    </p:spTree>
    <p:extLst>
      <p:ext uri="{BB962C8B-B14F-4D97-AF65-F5344CB8AC3E}">
        <p14:creationId xmlns:p14="http://schemas.microsoft.com/office/powerpoint/2010/main" val="290348918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1676400" y="228600"/>
            <a:ext cx="5638800" cy="762000"/>
          </a:xfrm>
        </p:spPr>
        <p:txBody>
          <a:bodyPr/>
          <a:lstStyle/>
          <a:p>
            <a:pPr eaLnBrk="1" hangingPunct="1"/>
            <a:r>
              <a:rPr lang="en-US" altLang="en-US"/>
              <a:t>Noisy Data</a:t>
            </a:r>
          </a:p>
        </p:txBody>
      </p:sp>
      <p:sp>
        <p:nvSpPr>
          <p:cNvPr id="24582" name="Rectangle 3"/>
          <p:cNvSpPr>
            <a:spLocks noGrp="1" noChangeArrowheads="1"/>
          </p:cNvSpPr>
          <p:nvPr>
            <p:ph idx="1"/>
          </p:nvPr>
        </p:nvSpPr>
        <p:spPr>
          <a:xfrm>
            <a:off x="285750" y="1828800"/>
            <a:ext cx="8401050" cy="4495800"/>
          </a:xfrm>
        </p:spPr>
        <p:txBody>
          <a:bodyPr/>
          <a:lstStyle/>
          <a:p>
            <a:pPr eaLnBrk="1" hangingPunct="1"/>
            <a:r>
              <a:rPr lang="en-US" altLang="en-US" sz="2400" dirty="0"/>
              <a:t>Noise: random error or variance in a measured variable</a:t>
            </a:r>
          </a:p>
          <a:p>
            <a:pPr eaLnBrk="1" hangingPunct="1"/>
            <a:r>
              <a:rPr lang="en-US" altLang="en-US" sz="2400" dirty="0"/>
              <a:t>Incorrect attribute values may due to</a:t>
            </a:r>
          </a:p>
          <a:p>
            <a:pPr lvl="1" eaLnBrk="1" hangingPunct="1"/>
            <a:r>
              <a:rPr lang="en-US" altLang="en-US" dirty="0"/>
              <a:t>faulty data collection instruments</a:t>
            </a:r>
          </a:p>
          <a:p>
            <a:pPr lvl="1" eaLnBrk="1" hangingPunct="1"/>
            <a:r>
              <a:rPr lang="en-US" altLang="en-US" dirty="0"/>
              <a:t>data entry problems</a:t>
            </a:r>
          </a:p>
          <a:p>
            <a:pPr lvl="1" eaLnBrk="1" hangingPunct="1"/>
            <a:r>
              <a:rPr lang="en-US" altLang="en-US" dirty="0"/>
              <a:t>data transmission problems</a:t>
            </a:r>
          </a:p>
          <a:p>
            <a:pPr lvl="1" eaLnBrk="1" hangingPunct="1"/>
            <a:r>
              <a:rPr lang="en-US" altLang="en-US" dirty="0"/>
              <a:t>technology limitation</a:t>
            </a:r>
          </a:p>
          <a:p>
            <a:pPr lvl="1" eaLnBrk="1" hangingPunct="1"/>
            <a:r>
              <a:rPr lang="en-US" altLang="en-US" dirty="0"/>
              <a:t>inconsistency in naming convention </a:t>
            </a:r>
          </a:p>
          <a:p>
            <a:pPr eaLnBrk="1" hangingPunct="1"/>
            <a:r>
              <a:rPr lang="en-US" altLang="en-US" sz="2400" dirty="0"/>
              <a:t>Other data problems which requires data cleaning</a:t>
            </a:r>
          </a:p>
          <a:p>
            <a:pPr lvl="1" eaLnBrk="1" hangingPunct="1"/>
            <a:r>
              <a:rPr lang="en-US" altLang="en-US" dirty="0"/>
              <a:t>duplicate records</a:t>
            </a:r>
          </a:p>
          <a:p>
            <a:pPr lvl="1" eaLnBrk="1" hangingPunct="1"/>
            <a:r>
              <a:rPr lang="en-US" altLang="en-US" dirty="0"/>
              <a:t>incomplete data</a:t>
            </a:r>
          </a:p>
          <a:p>
            <a:pPr lvl="1" eaLnBrk="1" hangingPunct="1"/>
            <a:r>
              <a:rPr lang="en-US" altLang="en-US" dirty="0"/>
              <a:t>inconsistent data</a:t>
            </a:r>
          </a:p>
        </p:txBody>
      </p:sp>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9E76F4B-1B86-4FFE-BAE7-9F9D4C5F16BD}" type="slidenum">
              <a:rPr lang="en-US" altLang="en-US" sz="1200"/>
              <a:pPr eaLnBrk="1" hangingPunct="1"/>
              <a:t>13</a:t>
            </a:fld>
            <a:endParaRPr lang="en-US" altLang="en-US" sz="1200"/>
          </a:p>
        </p:txBody>
      </p:sp>
    </p:spTree>
    <p:extLst>
      <p:ext uri="{BB962C8B-B14F-4D97-AF65-F5344CB8AC3E}">
        <p14:creationId xmlns:p14="http://schemas.microsoft.com/office/powerpoint/2010/main" val="122737587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0" y="154546"/>
            <a:ext cx="9144000" cy="1648496"/>
          </a:xfrm>
        </p:spPr>
        <p:txBody>
          <a:bodyPr>
            <a:normAutofit/>
          </a:bodyPr>
          <a:lstStyle/>
          <a:p>
            <a:pPr eaLnBrk="1" hangingPunct="1"/>
            <a:r>
              <a:rPr lang="en-US" altLang="en-US" dirty="0"/>
              <a:t>How to Handle Noisy Data?</a:t>
            </a:r>
          </a:p>
        </p:txBody>
      </p:sp>
      <p:sp>
        <p:nvSpPr>
          <p:cNvPr id="25606" name="Rectangle 3"/>
          <p:cNvSpPr>
            <a:spLocks noGrp="1" noChangeArrowheads="1"/>
          </p:cNvSpPr>
          <p:nvPr>
            <p:ph idx="1"/>
          </p:nvPr>
        </p:nvSpPr>
        <p:spPr>
          <a:xfrm>
            <a:off x="304800" y="1918952"/>
            <a:ext cx="8401050" cy="4481848"/>
          </a:xfrm>
        </p:spPr>
        <p:txBody>
          <a:bodyPr>
            <a:normAutofit/>
          </a:bodyPr>
          <a:lstStyle/>
          <a:p>
            <a:pPr eaLnBrk="1" hangingPunct="1"/>
            <a:r>
              <a:rPr lang="en-US" altLang="en-US" sz="2400" dirty="0">
                <a:solidFill>
                  <a:srgbClr val="FFFF00"/>
                </a:solidFill>
              </a:rPr>
              <a:t>Binning</a:t>
            </a:r>
          </a:p>
          <a:p>
            <a:pPr lvl="1" eaLnBrk="1" hangingPunct="1"/>
            <a:r>
              <a:rPr lang="en-US" altLang="en-US" sz="2400" dirty="0"/>
              <a:t>First sort data and partition into (equal-frequency) bins then one can </a:t>
            </a:r>
            <a:r>
              <a:rPr lang="en-US" altLang="en-US" sz="2400" dirty="0">
                <a:solidFill>
                  <a:srgbClr val="FFFF00"/>
                </a:solidFill>
              </a:rPr>
              <a:t>smooth by bin means,  smooth by bin median, smooth by bin boundaries</a:t>
            </a:r>
            <a:r>
              <a:rPr lang="en-US" altLang="en-US" sz="2400" dirty="0"/>
              <a:t>, etc.</a:t>
            </a:r>
          </a:p>
          <a:p>
            <a:pPr eaLnBrk="1" hangingPunct="1"/>
            <a:r>
              <a:rPr lang="en-US" altLang="en-US" sz="2400" dirty="0">
                <a:solidFill>
                  <a:srgbClr val="FFFF00"/>
                </a:solidFill>
              </a:rPr>
              <a:t>Regression</a:t>
            </a:r>
          </a:p>
          <a:p>
            <a:pPr lvl="1" eaLnBrk="1" hangingPunct="1"/>
            <a:r>
              <a:rPr lang="en-US" altLang="en-US" sz="2400" dirty="0"/>
              <a:t>Smooth by fitting the data into regression functions</a:t>
            </a:r>
          </a:p>
          <a:p>
            <a:pPr eaLnBrk="1" hangingPunct="1"/>
            <a:r>
              <a:rPr lang="en-US" altLang="en-US" sz="2400" dirty="0">
                <a:solidFill>
                  <a:srgbClr val="FFFF00"/>
                </a:solidFill>
              </a:rPr>
              <a:t>Clustering</a:t>
            </a:r>
          </a:p>
          <a:p>
            <a:pPr lvl="1" eaLnBrk="1" hangingPunct="1"/>
            <a:r>
              <a:rPr lang="en-US" altLang="en-US" sz="2400" dirty="0"/>
              <a:t>Detect and remove outliers</a:t>
            </a:r>
          </a:p>
          <a:p>
            <a:pPr eaLnBrk="1" hangingPunct="1"/>
            <a:r>
              <a:rPr lang="en-US" altLang="en-US" sz="2400" dirty="0">
                <a:solidFill>
                  <a:srgbClr val="FFFF00"/>
                </a:solidFill>
              </a:rPr>
              <a:t>Combined computer and human inspection</a:t>
            </a:r>
          </a:p>
          <a:p>
            <a:pPr lvl="1" eaLnBrk="1" hangingPunct="1"/>
            <a:r>
              <a:rPr lang="en-US" altLang="en-US" sz="2400" dirty="0"/>
              <a:t>Detect suspicious values and check by human (e.g., deal with possible outliers)</a:t>
            </a:r>
          </a:p>
        </p:txBody>
      </p:sp>
      <p:sp>
        <p:nvSpPr>
          <p:cNvPr id="2560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A82DA96-E8F1-4781-9AC1-CE92C9B5A3F4}" type="slidenum">
              <a:rPr lang="en-US" altLang="en-US" sz="1200"/>
              <a:pPr eaLnBrk="1" hangingPunct="1"/>
              <a:t>14</a:t>
            </a:fld>
            <a:endParaRPr lang="en-US" altLang="en-US" sz="1200"/>
          </a:p>
        </p:txBody>
      </p:sp>
    </p:spTree>
    <p:extLst>
      <p:ext uri="{BB962C8B-B14F-4D97-AF65-F5344CB8AC3E}">
        <p14:creationId xmlns:p14="http://schemas.microsoft.com/office/powerpoint/2010/main" val="375425635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US" altLang="en-US"/>
              <a:t>Binning Methods for Data Smoothing</a:t>
            </a:r>
          </a:p>
        </p:txBody>
      </p:sp>
      <p:sp>
        <p:nvSpPr>
          <p:cNvPr id="27654" name="Rectangle 3"/>
          <p:cNvSpPr>
            <a:spLocks noGrp="1" noChangeArrowheads="1"/>
          </p:cNvSpPr>
          <p:nvPr>
            <p:ph idx="1"/>
          </p:nvPr>
        </p:nvSpPr>
        <p:spPr>
          <a:xfrm>
            <a:off x="457200" y="1931830"/>
            <a:ext cx="8077200" cy="4468969"/>
          </a:xfrm>
        </p:spPr>
        <p:txBody>
          <a:bodyPr>
            <a:normAutofit fontScale="92500" lnSpcReduction="10000"/>
          </a:bodyPr>
          <a:lstStyle/>
          <a:p>
            <a:r>
              <a:rPr lang="en-US" altLang="en-US" sz="2000" dirty="0"/>
              <a:t>Sorted data for price (in dollars): 4, 8, 9, 15, 21, 21, 24, 25, 26, 28, 29, 34</a:t>
            </a:r>
          </a:p>
          <a:p>
            <a:pPr eaLnBrk="1" hangingPunct="1">
              <a:buFontTx/>
              <a:buNone/>
            </a:pPr>
            <a:r>
              <a:rPr lang="en-US" altLang="en-US" sz="2000" dirty="0"/>
              <a:t>*  Partition into equal-frequency (</a:t>
            </a:r>
            <a:r>
              <a:rPr lang="en-US" altLang="en-US" sz="2000" dirty="0" err="1"/>
              <a:t>equi</a:t>
            </a:r>
            <a:r>
              <a:rPr lang="en-US" altLang="en-US" sz="2000" dirty="0"/>
              <a:t>-depth) bins:</a:t>
            </a:r>
          </a:p>
          <a:p>
            <a:pPr eaLnBrk="1" hangingPunct="1">
              <a:buFontTx/>
              <a:buNone/>
            </a:pPr>
            <a:r>
              <a:rPr lang="en-US" altLang="en-US" sz="2000" dirty="0"/>
              <a:t>      - Bin 1: 4, 8, 9, 15</a:t>
            </a:r>
          </a:p>
          <a:p>
            <a:pPr eaLnBrk="1" hangingPunct="1">
              <a:buFontTx/>
              <a:buNone/>
            </a:pPr>
            <a:r>
              <a:rPr lang="en-US" altLang="en-US" sz="2000" dirty="0"/>
              <a:t>      - Bin 2: 21, 21, 24, 25</a:t>
            </a:r>
          </a:p>
          <a:p>
            <a:pPr eaLnBrk="1" hangingPunct="1">
              <a:buFontTx/>
              <a:buNone/>
            </a:pPr>
            <a:r>
              <a:rPr lang="en-US" altLang="en-US" sz="2000" dirty="0"/>
              <a:t>      - Bin 3: 26, 28, 29, 34</a:t>
            </a:r>
          </a:p>
          <a:p>
            <a:pPr eaLnBrk="1" hangingPunct="1">
              <a:buFontTx/>
              <a:buNone/>
            </a:pPr>
            <a:r>
              <a:rPr lang="en-US" altLang="en-US" sz="2000" dirty="0"/>
              <a:t>*  Smoothing by bin means:</a:t>
            </a:r>
          </a:p>
          <a:p>
            <a:pPr eaLnBrk="1" hangingPunct="1">
              <a:buFontTx/>
              <a:buNone/>
            </a:pPr>
            <a:r>
              <a:rPr lang="en-US" altLang="en-US" sz="2000" dirty="0"/>
              <a:t>      - Bin 1: 9, 9, 9, 9</a:t>
            </a:r>
          </a:p>
          <a:p>
            <a:pPr eaLnBrk="1" hangingPunct="1">
              <a:buFontTx/>
              <a:buNone/>
            </a:pPr>
            <a:r>
              <a:rPr lang="en-US" altLang="en-US" sz="2000" dirty="0"/>
              <a:t>      - Bin 2: 23, 23, 23, 23</a:t>
            </a:r>
          </a:p>
          <a:p>
            <a:pPr eaLnBrk="1" hangingPunct="1">
              <a:buFontTx/>
              <a:buNone/>
            </a:pPr>
            <a:r>
              <a:rPr lang="en-US" altLang="en-US" sz="2000" dirty="0"/>
              <a:t>      - Bin 3: 29, 29, 29, 29</a:t>
            </a:r>
          </a:p>
          <a:p>
            <a:pPr eaLnBrk="1" hangingPunct="1">
              <a:buFontTx/>
              <a:buNone/>
            </a:pPr>
            <a:r>
              <a:rPr lang="en-US" altLang="en-US" sz="2000" dirty="0"/>
              <a:t>*  Smoothing by bin boundaries:</a:t>
            </a:r>
          </a:p>
          <a:p>
            <a:pPr eaLnBrk="1" hangingPunct="1">
              <a:buFontTx/>
              <a:buNone/>
            </a:pPr>
            <a:r>
              <a:rPr lang="en-US" altLang="en-US" sz="2000" dirty="0"/>
              <a:t>      - Bin 1: 4, 4, 4, 15</a:t>
            </a:r>
          </a:p>
          <a:p>
            <a:pPr eaLnBrk="1" hangingPunct="1">
              <a:buFontTx/>
              <a:buNone/>
            </a:pPr>
            <a:r>
              <a:rPr lang="en-US" altLang="en-US" sz="2000" dirty="0"/>
              <a:t>      - Bin 2: 21, 21, 25, 25</a:t>
            </a:r>
          </a:p>
          <a:p>
            <a:pPr eaLnBrk="1" hangingPunct="1">
              <a:buFontTx/>
              <a:buNone/>
            </a:pPr>
            <a:r>
              <a:rPr lang="en-US" altLang="en-US" sz="2000" dirty="0"/>
              <a:t>      - Bin 3: 26, 26, 26, 34</a:t>
            </a:r>
          </a:p>
        </p:txBody>
      </p:sp>
      <p:sp>
        <p:nvSpPr>
          <p:cNvPr id="276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09761846-E177-46DA-9740-B5E0547DC036}" type="slidenum">
              <a:rPr lang="en-US" altLang="en-US" sz="1200"/>
              <a:pPr eaLnBrk="1" hangingPunct="1"/>
              <a:t>15</a:t>
            </a:fld>
            <a:endParaRPr lang="en-US" altLang="en-US" sz="1200"/>
          </a:p>
        </p:txBody>
      </p:sp>
    </p:spTree>
    <p:extLst>
      <p:ext uri="{BB962C8B-B14F-4D97-AF65-F5344CB8AC3E}">
        <p14:creationId xmlns:p14="http://schemas.microsoft.com/office/powerpoint/2010/main" val="789873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65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5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65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II</a:t>
            </a:r>
          </a:p>
        </p:txBody>
      </p:sp>
      <p:sp>
        <p:nvSpPr>
          <p:cNvPr id="3" name="Content Placeholder 2"/>
          <p:cNvSpPr>
            <a:spLocks noGrp="1"/>
          </p:cNvSpPr>
          <p:nvPr>
            <p:ph idx="1"/>
          </p:nvPr>
        </p:nvSpPr>
        <p:spPr/>
        <p:txBody>
          <a:bodyPr>
            <a:normAutofit/>
          </a:bodyPr>
          <a:lstStyle/>
          <a:p>
            <a:r>
              <a:rPr lang="en-US" b="1" dirty="0"/>
              <a:t>Data Preprocessing Concepts</a:t>
            </a:r>
          </a:p>
          <a:p>
            <a:r>
              <a:rPr lang="en-US" b="1" dirty="0"/>
              <a:t>Data Cleaning</a:t>
            </a:r>
          </a:p>
          <a:p>
            <a:r>
              <a:rPr lang="en-US" b="1" dirty="0">
                <a:solidFill>
                  <a:srgbClr val="FFFF00"/>
                </a:solidFill>
              </a:rPr>
              <a:t>Data integration and transformation</a:t>
            </a:r>
          </a:p>
          <a:p>
            <a:r>
              <a:rPr lang="en-US" b="1" dirty="0"/>
              <a:t>Data Reduction</a:t>
            </a:r>
          </a:p>
          <a:p>
            <a:r>
              <a:rPr lang="en-US" b="1" dirty="0"/>
              <a:t>Discretization and concept hierarchy.</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397252558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528638" y="763588"/>
            <a:ext cx="6759575" cy="476250"/>
          </a:xfrm>
        </p:spPr>
        <p:txBody>
          <a:bodyPr>
            <a:normAutofit fontScale="90000"/>
          </a:bodyPr>
          <a:lstStyle/>
          <a:p>
            <a:r>
              <a:rPr lang="en-US" altLang="en-US"/>
              <a:t>Data Integration</a:t>
            </a:r>
          </a:p>
        </p:txBody>
      </p:sp>
      <p:sp>
        <p:nvSpPr>
          <p:cNvPr id="624643" name="Rectangle 3"/>
          <p:cNvSpPr>
            <a:spLocks noGrp="1" noChangeArrowheads="1"/>
          </p:cNvSpPr>
          <p:nvPr>
            <p:ph idx="1"/>
          </p:nvPr>
        </p:nvSpPr>
        <p:spPr>
          <a:xfrm>
            <a:off x="609600" y="1828800"/>
            <a:ext cx="8534400" cy="4800600"/>
          </a:xfrm>
        </p:spPr>
        <p:txBody>
          <a:bodyPr/>
          <a:lstStyle/>
          <a:p>
            <a:pPr algn="just">
              <a:lnSpc>
                <a:spcPct val="90000"/>
              </a:lnSpc>
            </a:pPr>
            <a:r>
              <a:rPr lang="en-US" altLang="en-US" sz="2600" dirty="0"/>
              <a:t>Data integration: </a:t>
            </a:r>
          </a:p>
          <a:p>
            <a:pPr marL="742950" lvl="1" indent="-285750" algn="just">
              <a:lnSpc>
                <a:spcPct val="90000"/>
              </a:lnSpc>
            </a:pPr>
            <a:r>
              <a:rPr lang="en-US" altLang="en-US" sz="2200" dirty="0"/>
              <a:t>combines data from multiple sources</a:t>
            </a:r>
          </a:p>
          <a:p>
            <a:pPr algn="just">
              <a:lnSpc>
                <a:spcPct val="90000"/>
              </a:lnSpc>
            </a:pPr>
            <a:r>
              <a:rPr lang="en-US" altLang="en-US" sz="2600" dirty="0"/>
              <a:t>Schema integration</a:t>
            </a:r>
          </a:p>
          <a:p>
            <a:pPr marL="742950" lvl="1" indent="-285750" algn="just">
              <a:lnSpc>
                <a:spcPct val="90000"/>
              </a:lnSpc>
            </a:pPr>
            <a:r>
              <a:rPr lang="en-US" altLang="en-US" sz="2200" dirty="0"/>
              <a:t>integrate metadata from different sources</a:t>
            </a:r>
          </a:p>
          <a:p>
            <a:pPr marL="742950" lvl="1" indent="-285750" algn="just">
              <a:lnSpc>
                <a:spcPct val="90000"/>
              </a:lnSpc>
            </a:pPr>
            <a:r>
              <a:rPr lang="en-US" altLang="en-US" sz="2200" dirty="0">
                <a:solidFill>
                  <a:srgbClr val="FFFF00"/>
                </a:solidFill>
              </a:rPr>
              <a:t>Entity identification problem</a:t>
            </a:r>
            <a:r>
              <a:rPr lang="en-US" altLang="en-US" sz="2200" dirty="0"/>
              <a:t>: identify real world entities from multiple data sources, e.g., </a:t>
            </a:r>
            <a:r>
              <a:rPr lang="en-US" altLang="en-US" sz="2200" dirty="0" err="1"/>
              <a:t>A.cust</a:t>
            </a:r>
            <a:r>
              <a:rPr lang="en-US" altLang="en-US" sz="2200" dirty="0"/>
              <a:t>-id </a:t>
            </a:r>
            <a:r>
              <a:rPr lang="en-US" altLang="en-US" sz="2200" dirty="0">
                <a:sym typeface="Symbol" panose="05050102010706020507" pitchFamily="18" charset="2"/>
              </a:rPr>
              <a:t> </a:t>
            </a:r>
            <a:r>
              <a:rPr lang="en-US" altLang="en-US" sz="2200" dirty="0" err="1">
                <a:sym typeface="Symbol" panose="05050102010706020507" pitchFamily="18" charset="2"/>
              </a:rPr>
              <a:t>B.</a:t>
            </a:r>
            <a:r>
              <a:rPr lang="en-US" altLang="en-US" sz="2200" dirty="0" err="1"/>
              <a:t>cust</a:t>
            </a:r>
            <a:r>
              <a:rPr lang="en-US" altLang="en-US" sz="2200" dirty="0"/>
              <a:t>-number</a:t>
            </a:r>
          </a:p>
          <a:p>
            <a:pPr algn="just">
              <a:lnSpc>
                <a:spcPct val="90000"/>
              </a:lnSpc>
            </a:pPr>
            <a:r>
              <a:rPr lang="en-US" altLang="en-US" sz="2600" dirty="0"/>
              <a:t>Detecting and resolving data value conflicts</a:t>
            </a:r>
          </a:p>
          <a:p>
            <a:pPr marL="742950" lvl="1" indent="-285750" algn="just">
              <a:lnSpc>
                <a:spcPct val="90000"/>
              </a:lnSpc>
            </a:pPr>
            <a:r>
              <a:rPr lang="en-US" altLang="en-US" sz="2200" dirty="0"/>
              <a:t>for the same real world entity, attribute values from different sources are different, e.g., different scales, metric vs. British units</a:t>
            </a:r>
          </a:p>
          <a:p>
            <a:pPr algn="just">
              <a:lnSpc>
                <a:spcPct val="90000"/>
              </a:lnSpc>
            </a:pPr>
            <a:r>
              <a:rPr lang="en-US" altLang="en-US" sz="2600" dirty="0"/>
              <a:t>Removing duplicates and redundant data</a:t>
            </a:r>
          </a:p>
        </p:txBody>
      </p:sp>
      <p:sp>
        <p:nvSpPr>
          <p:cNvPr id="5" name="Slide Number Placeholder 4"/>
          <p:cNvSpPr>
            <a:spLocks noGrp="1"/>
          </p:cNvSpPr>
          <p:nvPr>
            <p:ph type="sldNum" sz="quarter" idx="12"/>
          </p:nvPr>
        </p:nvSpPr>
        <p:spPr/>
        <p:txBody>
          <a:bodyPr/>
          <a:lstStyle/>
          <a:p>
            <a:fld id="{4A081EB7-135C-4527-BA12-43E03E7CF59F}" type="slidenum">
              <a:rPr lang="en-US" altLang="en-US"/>
              <a:pPr/>
              <a:t>17</a:t>
            </a:fld>
            <a:endParaRPr lang="en-US" altLang="en-US"/>
          </a:p>
        </p:txBody>
      </p:sp>
    </p:spTree>
    <p:extLst>
      <p:ext uri="{BB962C8B-B14F-4D97-AF65-F5344CB8AC3E}">
        <p14:creationId xmlns:p14="http://schemas.microsoft.com/office/powerpoint/2010/main" val="366979419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Redundancy and Correlation Analysis</a:t>
            </a:r>
            <a:endParaRPr lang="en-US" dirty="0"/>
          </a:p>
        </p:txBody>
      </p:sp>
      <p:sp>
        <p:nvSpPr>
          <p:cNvPr id="3" name="Content Placeholder 2"/>
          <p:cNvSpPr>
            <a:spLocks noGrp="1"/>
          </p:cNvSpPr>
          <p:nvPr>
            <p:ph idx="1"/>
          </p:nvPr>
        </p:nvSpPr>
        <p:spPr/>
        <p:txBody>
          <a:bodyPr/>
          <a:lstStyle/>
          <a:p>
            <a:r>
              <a:rPr lang="en-US" i="1" dirty="0"/>
              <a:t>Redundancy </a:t>
            </a:r>
            <a:r>
              <a:rPr lang="en-US" dirty="0"/>
              <a:t>is another important issue in data integration. An attribute (such as </a:t>
            </a:r>
            <a:r>
              <a:rPr lang="en-US" i="1" dirty="0"/>
              <a:t>annual revenue </a:t>
            </a:r>
            <a:r>
              <a:rPr lang="en-US" dirty="0"/>
              <a:t>may be redundant if it can be “derived” from another attribute or set of attributes. </a:t>
            </a:r>
          </a:p>
          <a:p>
            <a:r>
              <a:rPr lang="en-US" dirty="0"/>
              <a:t>Inconsistencies in attribute or dimension naming can also cause redundancies in the resulting data set</a:t>
            </a:r>
          </a:p>
        </p:txBody>
      </p:sp>
    </p:spTree>
    <p:extLst>
      <p:ext uri="{BB962C8B-B14F-4D97-AF65-F5344CB8AC3E}">
        <p14:creationId xmlns:p14="http://schemas.microsoft.com/office/powerpoint/2010/main" val="341860173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Correlation Analysis</a:t>
            </a:r>
            <a:endParaRPr lang="en-US" dirty="0"/>
          </a:p>
        </p:txBody>
      </p:sp>
      <p:sp>
        <p:nvSpPr>
          <p:cNvPr id="3" name="Content Placeholder 2"/>
          <p:cNvSpPr>
            <a:spLocks noGrp="1"/>
          </p:cNvSpPr>
          <p:nvPr>
            <p:ph idx="1"/>
          </p:nvPr>
        </p:nvSpPr>
        <p:spPr/>
        <p:txBody>
          <a:bodyPr/>
          <a:lstStyle/>
          <a:p>
            <a:r>
              <a:rPr lang="en-US" dirty="0"/>
              <a:t>Some redundancies can be detected by </a:t>
            </a:r>
            <a:r>
              <a:rPr lang="en-US" b="1" dirty="0"/>
              <a:t>correlation analysis</a:t>
            </a:r>
            <a:r>
              <a:rPr lang="en-US" dirty="0"/>
              <a:t>.</a:t>
            </a:r>
          </a:p>
          <a:p>
            <a:r>
              <a:rPr lang="en-US" dirty="0"/>
              <a:t>Given two attributes, such analysis can measure how strongly one attribute implies the other, based on the available data</a:t>
            </a:r>
          </a:p>
        </p:txBody>
      </p:sp>
    </p:spTree>
    <p:extLst>
      <p:ext uri="{BB962C8B-B14F-4D97-AF65-F5344CB8AC3E}">
        <p14:creationId xmlns:p14="http://schemas.microsoft.com/office/powerpoint/2010/main" val="292400165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II</a:t>
            </a:r>
          </a:p>
        </p:txBody>
      </p:sp>
      <p:sp>
        <p:nvSpPr>
          <p:cNvPr id="3" name="Content Placeholder 2"/>
          <p:cNvSpPr>
            <a:spLocks noGrp="1"/>
          </p:cNvSpPr>
          <p:nvPr>
            <p:ph idx="1"/>
          </p:nvPr>
        </p:nvSpPr>
        <p:spPr/>
        <p:txBody>
          <a:bodyPr>
            <a:normAutofit/>
          </a:bodyPr>
          <a:lstStyle/>
          <a:p>
            <a:r>
              <a:rPr lang="en-US" b="1" dirty="0">
                <a:solidFill>
                  <a:srgbClr val="FFFF00"/>
                </a:solidFill>
              </a:rPr>
              <a:t>Data Preprocessing Concepts</a:t>
            </a:r>
          </a:p>
          <a:p>
            <a:r>
              <a:rPr lang="en-US" b="1" dirty="0"/>
              <a:t>Data Cleaning</a:t>
            </a:r>
          </a:p>
          <a:p>
            <a:r>
              <a:rPr lang="en-US" b="1" dirty="0"/>
              <a:t>Data integration and transformation</a:t>
            </a:r>
          </a:p>
          <a:p>
            <a:r>
              <a:rPr lang="en-US" b="1" dirty="0"/>
              <a:t>Data Reduction</a:t>
            </a:r>
          </a:p>
          <a:p>
            <a:r>
              <a:rPr lang="en-US" b="1" dirty="0"/>
              <a:t>Discretization and concept hierarchy.</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85364612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a:t>
            </a:r>
            <a:r>
              <a:rPr lang="en-US" b="1" baseline="30000" dirty="0"/>
              <a:t>2</a:t>
            </a:r>
            <a:r>
              <a:rPr lang="en-US" b="1" dirty="0"/>
              <a:t> Correlation Test for Nominal Data</a:t>
            </a:r>
            <a:endParaRPr lang="en-US" dirty="0"/>
          </a:p>
        </p:txBody>
      </p:sp>
      <p:sp>
        <p:nvSpPr>
          <p:cNvPr id="3" name="Content Placeholder 2"/>
          <p:cNvSpPr>
            <a:spLocks noGrp="1"/>
          </p:cNvSpPr>
          <p:nvPr>
            <p:ph idx="1"/>
          </p:nvPr>
        </p:nvSpPr>
        <p:spPr/>
        <p:txBody>
          <a:bodyPr/>
          <a:lstStyle/>
          <a:p>
            <a:r>
              <a:rPr lang="en-US" dirty="0"/>
              <a:t>For nominal data, a correlation relationship between two attributes, </a:t>
            </a:r>
            <a:r>
              <a:rPr lang="en-US" i="1" dirty="0"/>
              <a:t>A </a:t>
            </a:r>
            <a:r>
              <a:rPr lang="en-US" dirty="0"/>
              <a:t>and </a:t>
            </a:r>
            <a:r>
              <a:rPr lang="en-US" i="1" dirty="0"/>
              <a:t>B</a:t>
            </a:r>
            <a:r>
              <a:rPr lang="en-US" dirty="0"/>
              <a:t>, can be discovered by a </a:t>
            </a:r>
            <a:r>
              <a:rPr lang="en-US" b="1" dirty="0"/>
              <a:t>chi-square</a:t>
            </a:r>
            <a:r>
              <a:rPr lang="en-US" dirty="0"/>
              <a:t> test.</a:t>
            </a:r>
          </a:p>
          <a:p>
            <a:r>
              <a:rPr lang="en-US" dirty="0"/>
              <a:t>Suppose </a:t>
            </a:r>
            <a:r>
              <a:rPr lang="en-US" i="1" dirty="0"/>
              <a:t>A </a:t>
            </a:r>
            <a:r>
              <a:rPr lang="en-US" dirty="0"/>
              <a:t>has </a:t>
            </a:r>
            <a:r>
              <a:rPr lang="en-US" i="1" dirty="0"/>
              <a:t>c </a:t>
            </a:r>
            <a:r>
              <a:rPr lang="en-US" dirty="0"/>
              <a:t>distinct values, namely </a:t>
            </a:r>
            <a:r>
              <a:rPr lang="en-US" i="1" dirty="0"/>
              <a:t>a</a:t>
            </a:r>
            <a:r>
              <a:rPr lang="en-US" dirty="0"/>
              <a:t>1,</a:t>
            </a:r>
            <a:r>
              <a:rPr lang="en-US" i="1" dirty="0"/>
              <a:t>a</a:t>
            </a:r>
            <a:r>
              <a:rPr lang="en-US" dirty="0"/>
              <a:t>2, : : :</a:t>
            </a:r>
            <a:r>
              <a:rPr lang="en-US" i="1" dirty="0"/>
              <a:t>ac B </a:t>
            </a:r>
            <a:r>
              <a:rPr lang="en-US" dirty="0"/>
              <a:t>has </a:t>
            </a:r>
            <a:r>
              <a:rPr lang="en-US" i="1" dirty="0"/>
              <a:t>r </a:t>
            </a:r>
            <a:r>
              <a:rPr lang="en-US" dirty="0"/>
              <a:t>distinct values, namely </a:t>
            </a:r>
            <a:r>
              <a:rPr lang="en-US" i="1" dirty="0"/>
              <a:t>b</a:t>
            </a:r>
            <a:r>
              <a:rPr lang="en-US" dirty="0"/>
              <a:t>1,</a:t>
            </a:r>
            <a:r>
              <a:rPr lang="en-US" i="1" dirty="0"/>
              <a:t>b</a:t>
            </a:r>
            <a:r>
              <a:rPr lang="en-US" dirty="0"/>
              <a:t>2, : : :</a:t>
            </a:r>
            <a:r>
              <a:rPr lang="en-US" i="1" dirty="0" err="1"/>
              <a:t>br</a:t>
            </a:r>
            <a:r>
              <a:rPr lang="en-US" i="1" dirty="0"/>
              <a:t> </a:t>
            </a:r>
            <a:r>
              <a:rPr lang="en-US" dirty="0"/>
              <a:t>. The data tuples described by </a:t>
            </a:r>
            <a:r>
              <a:rPr lang="en-US" i="1" dirty="0"/>
              <a:t>A </a:t>
            </a:r>
            <a:r>
              <a:rPr lang="en-US" dirty="0"/>
              <a:t>and </a:t>
            </a:r>
            <a:r>
              <a:rPr lang="en-US" i="1" dirty="0"/>
              <a:t>B </a:t>
            </a:r>
            <a:r>
              <a:rPr lang="en-US" dirty="0"/>
              <a:t>can be shown as a </a:t>
            </a:r>
            <a:r>
              <a:rPr lang="en-US" b="1" dirty="0"/>
              <a:t>contingency table</a:t>
            </a:r>
            <a:r>
              <a:rPr lang="en-US" dirty="0"/>
              <a:t>, with the </a:t>
            </a:r>
            <a:r>
              <a:rPr lang="en-US" i="1" dirty="0"/>
              <a:t>c </a:t>
            </a:r>
            <a:r>
              <a:rPr lang="en-US" dirty="0"/>
              <a:t>values of </a:t>
            </a:r>
            <a:r>
              <a:rPr lang="en-US" i="1" dirty="0"/>
              <a:t>A </a:t>
            </a:r>
            <a:r>
              <a:rPr lang="en-US" dirty="0"/>
              <a:t>making up the columns and the </a:t>
            </a:r>
            <a:r>
              <a:rPr lang="en-US" i="1" dirty="0"/>
              <a:t>r </a:t>
            </a:r>
            <a:r>
              <a:rPr lang="en-US" dirty="0"/>
              <a:t>values of </a:t>
            </a:r>
            <a:r>
              <a:rPr lang="en-US" i="1" dirty="0"/>
              <a:t>B </a:t>
            </a:r>
            <a:r>
              <a:rPr lang="en-US" dirty="0"/>
              <a:t>making up the rows.</a:t>
            </a:r>
          </a:p>
          <a:p>
            <a:endParaRPr lang="en-US" dirty="0"/>
          </a:p>
          <a:p>
            <a:endParaRPr lang="en-US" dirty="0"/>
          </a:p>
          <a:p>
            <a:endParaRPr lang="en-US" dirty="0"/>
          </a:p>
          <a:p>
            <a:endParaRPr lang="en-US" dirty="0"/>
          </a:p>
          <a:p>
            <a:r>
              <a:rPr lang="en-US" b="1" dirty="0"/>
              <a:t>X</a:t>
            </a:r>
            <a:r>
              <a:rPr lang="en-US" b="1" baseline="30000" dirty="0"/>
              <a:t>2  </a:t>
            </a:r>
            <a:r>
              <a:rPr lang="en-US" dirty="0"/>
              <a:t>Value is also known as the Pearson </a:t>
            </a:r>
            <a:r>
              <a:rPr lang="en-US" b="1" dirty="0"/>
              <a:t>X</a:t>
            </a:r>
            <a:r>
              <a:rPr lang="en-US" b="1" baseline="30000" dirty="0"/>
              <a:t>2  </a:t>
            </a:r>
            <a:r>
              <a:rPr lang="en-US" dirty="0"/>
              <a:t>statistic.</a:t>
            </a:r>
          </a:p>
        </p:txBody>
      </p:sp>
      <p:pic>
        <p:nvPicPr>
          <p:cNvPr id="4" name="Picture 3"/>
          <p:cNvPicPr>
            <a:picLocks noChangeAspect="1"/>
          </p:cNvPicPr>
          <p:nvPr/>
        </p:nvPicPr>
        <p:blipFill>
          <a:blip r:embed="rId2"/>
          <a:stretch>
            <a:fillRect/>
          </a:stretch>
        </p:blipFill>
        <p:spPr>
          <a:xfrm>
            <a:off x="2008823" y="4105708"/>
            <a:ext cx="2657475" cy="828675"/>
          </a:xfrm>
          <a:prstGeom prst="rect">
            <a:avLst/>
          </a:prstGeom>
        </p:spPr>
      </p:pic>
    </p:spTree>
    <p:extLst>
      <p:ext uri="{BB962C8B-B14F-4D97-AF65-F5344CB8AC3E}">
        <p14:creationId xmlns:p14="http://schemas.microsoft.com/office/powerpoint/2010/main" val="390957655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a:t>Note that the cells that contribute the most to the 2 value are those for which the actual count is very different from that expected</a:t>
            </a:r>
          </a:p>
        </p:txBody>
      </p:sp>
      <p:pic>
        <p:nvPicPr>
          <p:cNvPr id="7" name="Picture 6"/>
          <p:cNvPicPr>
            <a:picLocks noChangeAspect="1"/>
          </p:cNvPicPr>
          <p:nvPr/>
        </p:nvPicPr>
        <p:blipFill>
          <a:blip r:embed="rId2"/>
          <a:stretch>
            <a:fillRect/>
          </a:stretch>
        </p:blipFill>
        <p:spPr>
          <a:xfrm>
            <a:off x="1465183" y="3085126"/>
            <a:ext cx="3607594" cy="750094"/>
          </a:xfrm>
          <a:prstGeom prst="rect">
            <a:avLst/>
          </a:prstGeom>
        </p:spPr>
      </p:pic>
    </p:spTree>
    <p:extLst>
      <p:ext uri="{BB962C8B-B14F-4D97-AF65-F5344CB8AC3E}">
        <p14:creationId xmlns:p14="http://schemas.microsoft.com/office/powerpoint/2010/main" val="51601147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Suppose that a group of 1500 people was surveyed. The gender of each person was noted. Each person was polled as to whether his or her preferred type of reading material was fiction or nonfiction. Thus, we have two attributes, </a:t>
            </a:r>
            <a:r>
              <a:rPr lang="en-US" i="1" dirty="0"/>
              <a:t>gender </a:t>
            </a:r>
            <a:r>
              <a:rPr lang="en-US" dirty="0"/>
              <a:t>and </a:t>
            </a:r>
            <a:r>
              <a:rPr lang="en-US" i="1" dirty="0"/>
              <a:t>preferred reading</a:t>
            </a:r>
            <a:r>
              <a:rPr lang="en-US" dirty="0"/>
              <a:t>. The observed frequency (or count)of each possible joint event is summarized in the contingency table shown in Table where the numbers in parentheses are the expected frequencies.</a:t>
            </a:r>
          </a:p>
        </p:txBody>
      </p:sp>
      <p:pic>
        <p:nvPicPr>
          <p:cNvPr id="4" name="Picture 3"/>
          <p:cNvPicPr>
            <a:picLocks noChangeAspect="1"/>
          </p:cNvPicPr>
          <p:nvPr/>
        </p:nvPicPr>
        <p:blipFill>
          <a:blip r:embed="rId2"/>
          <a:stretch>
            <a:fillRect/>
          </a:stretch>
        </p:blipFill>
        <p:spPr>
          <a:xfrm>
            <a:off x="957327" y="3932981"/>
            <a:ext cx="5122069" cy="600075"/>
          </a:xfrm>
          <a:prstGeom prst="rect">
            <a:avLst/>
          </a:prstGeom>
        </p:spPr>
      </p:pic>
    </p:spTree>
    <p:extLst>
      <p:ext uri="{BB962C8B-B14F-4D97-AF65-F5344CB8AC3E}">
        <p14:creationId xmlns:p14="http://schemas.microsoft.com/office/powerpoint/2010/main" val="427233646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67343" y="1257751"/>
            <a:ext cx="8391527" cy="4549727"/>
          </a:xfrm>
          <a:prstGeom prst="rect">
            <a:avLst/>
          </a:prstGeom>
        </p:spPr>
      </p:pic>
    </p:spTree>
    <p:extLst>
      <p:ext uri="{BB962C8B-B14F-4D97-AF65-F5344CB8AC3E}">
        <p14:creationId xmlns:p14="http://schemas.microsoft.com/office/powerpoint/2010/main" val="272323533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Correlation Coefficient for Numeric Data</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can evaluate the correlation between two attributes, </a:t>
            </a:r>
            <a:r>
              <a:rPr lang="en-US" i="1" dirty="0"/>
              <a:t>A </a:t>
            </a:r>
            <a:r>
              <a:rPr lang="en-US" dirty="0"/>
              <a:t>and </a:t>
            </a:r>
            <a:r>
              <a:rPr lang="en-US" i="1" dirty="0"/>
              <a:t>B</a:t>
            </a:r>
            <a:r>
              <a:rPr lang="en-US" dirty="0"/>
              <a:t>, by computing the </a:t>
            </a:r>
            <a:r>
              <a:rPr lang="en-US" b="1" dirty="0"/>
              <a:t>correlation coefficient or Pearson’s product moment coefficient</a:t>
            </a:r>
          </a:p>
          <a:p>
            <a:endParaRPr lang="en-US" b="1" dirty="0"/>
          </a:p>
          <a:p>
            <a:endParaRPr lang="en-US" b="1" dirty="0"/>
          </a:p>
          <a:p>
            <a:endParaRPr lang="en-US" b="1" dirty="0"/>
          </a:p>
          <a:p>
            <a:r>
              <a:rPr lang="en-US" i="1" dirty="0"/>
              <a:t>n </a:t>
            </a:r>
            <a:r>
              <a:rPr lang="en-US" dirty="0"/>
              <a:t>is the number of tuples 	</a:t>
            </a:r>
          </a:p>
          <a:p>
            <a:r>
              <a:rPr lang="en-US" dirty="0"/>
              <a:t>and </a:t>
            </a:r>
            <a:r>
              <a:rPr lang="en-US" i="1" dirty="0"/>
              <a:t>bi </a:t>
            </a:r>
            <a:r>
              <a:rPr lang="en-US" dirty="0"/>
              <a:t>are the respective values of </a:t>
            </a:r>
            <a:r>
              <a:rPr lang="en-US" i="1" dirty="0"/>
              <a:t>A </a:t>
            </a:r>
            <a:r>
              <a:rPr lang="en-US" dirty="0"/>
              <a:t>and </a:t>
            </a:r>
            <a:r>
              <a:rPr lang="en-US" i="1" dirty="0"/>
              <a:t>B </a:t>
            </a:r>
            <a:r>
              <a:rPr lang="en-US" dirty="0"/>
              <a:t>in tuple </a:t>
            </a:r>
            <a:r>
              <a:rPr lang="en-US" i="1" dirty="0"/>
              <a:t>I</a:t>
            </a:r>
          </a:p>
          <a:p>
            <a:r>
              <a:rPr lang="en-US" i="1" dirty="0"/>
              <a:t>A </a:t>
            </a:r>
            <a:r>
              <a:rPr lang="en-US" dirty="0"/>
              <a:t>and N</a:t>
            </a:r>
            <a:r>
              <a:rPr lang="en-US" i="1" dirty="0"/>
              <a:t>B </a:t>
            </a:r>
            <a:r>
              <a:rPr lang="en-US" dirty="0"/>
              <a:t>are the respective mean values of </a:t>
            </a:r>
            <a:r>
              <a:rPr lang="en-US" i="1" dirty="0"/>
              <a:t>A </a:t>
            </a:r>
            <a:r>
              <a:rPr lang="en-US" dirty="0"/>
              <a:t>and </a:t>
            </a:r>
            <a:r>
              <a:rPr lang="en-US" i="1" dirty="0"/>
              <a:t>B</a:t>
            </a:r>
            <a:r>
              <a:rPr lang="en-US" dirty="0"/>
              <a:t>,</a:t>
            </a:r>
          </a:p>
          <a:p>
            <a:r>
              <a:rPr lang="en-US" i="1" dirty="0" err="1"/>
              <a:t>sigmaA</a:t>
            </a:r>
            <a:r>
              <a:rPr lang="en-US" i="1" dirty="0"/>
              <a:t> </a:t>
            </a:r>
            <a:r>
              <a:rPr lang="en-US" dirty="0"/>
              <a:t>and </a:t>
            </a:r>
            <a:r>
              <a:rPr lang="en-US" dirty="0" err="1"/>
              <a:t>sigma</a:t>
            </a:r>
            <a:r>
              <a:rPr lang="en-US" i="1" dirty="0" err="1"/>
              <a:t>B</a:t>
            </a:r>
            <a:r>
              <a:rPr lang="en-US" i="1" dirty="0"/>
              <a:t> </a:t>
            </a:r>
            <a:r>
              <a:rPr lang="en-US" dirty="0"/>
              <a:t>are the respective standard deviations of </a:t>
            </a:r>
            <a:r>
              <a:rPr lang="en-US" i="1" dirty="0"/>
              <a:t>A </a:t>
            </a:r>
            <a:r>
              <a:rPr lang="en-US" dirty="0"/>
              <a:t>and </a:t>
            </a:r>
            <a:r>
              <a:rPr lang="en-US" i="1" dirty="0"/>
              <a:t>B</a:t>
            </a:r>
          </a:p>
          <a:p>
            <a:r>
              <a:rPr lang="en-US" dirty="0" err="1"/>
              <a:t>rA,B</a:t>
            </a:r>
            <a:r>
              <a:rPr lang="en-US" dirty="0"/>
              <a:t> if positive positively correlated, if negative negatively correlated, 0 independent</a:t>
            </a:r>
          </a:p>
          <a:p>
            <a:pPr marL="0" indent="0">
              <a:buNone/>
            </a:pPr>
            <a:r>
              <a:rPr lang="en-US" i="1" dirty="0"/>
              <a:t> </a:t>
            </a:r>
            <a:endParaRPr lang="en-US" b="1" dirty="0"/>
          </a:p>
          <a:p>
            <a:endParaRPr lang="en-US" dirty="0"/>
          </a:p>
        </p:txBody>
      </p:sp>
      <p:pic>
        <p:nvPicPr>
          <p:cNvPr id="4" name="Picture 3"/>
          <p:cNvPicPr>
            <a:picLocks noChangeAspect="1"/>
          </p:cNvPicPr>
          <p:nvPr/>
        </p:nvPicPr>
        <p:blipFill>
          <a:blip r:embed="rId2"/>
          <a:stretch>
            <a:fillRect/>
          </a:stretch>
        </p:blipFill>
        <p:spPr>
          <a:xfrm>
            <a:off x="2748109" y="2704291"/>
            <a:ext cx="2921794" cy="735806"/>
          </a:xfrm>
          <a:prstGeom prst="rect">
            <a:avLst/>
          </a:prstGeom>
        </p:spPr>
      </p:pic>
    </p:spTree>
    <p:extLst>
      <p:ext uri="{BB962C8B-B14F-4D97-AF65-F5344CB8AC3E}">
        <p14:creationId xmlns:p14="http://schemas.microsoft.com/office/powerpoint/2010/main" val="203318450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Tuple Duplication</a:t>
            </a:r>
            <a:endParaRPr lang="en-US" dirty="0"/>
          </a:p>
        </p:txBody>
      </p:sp>
      <p:sp>
        <p:nvSpPr>
          <p:cNvPr id="3" name="Content Placeholder 2"/>
          <p:cNvSpPr>
            <a:spLocks noGrp="1"/>
          </p:cNvSpPr>
          <p:nvPr>
            <p:ph idx="1"/>
          </p:nvPr>
        </p:nvSpPr>
        <p:spPr/>
        <p:txBody>
          <a:bodyPr/>
          <a:lstStyle/>
          <a:p>
            <a:r>
              <a:rPr lang="en-US" dirty="0"/>
              <a:t>In addition to detecting redundancies between attributes, duplication should also be detected at the tuple level</a:t>
            </a:r>
          </a:p>
          <a:p>
            <a:r>
              <a:rPr lang="en-US" dirty="0"/>
              <a:t>The use of </a:t>
            </a:r>
            <a:r>
              <a:rPr lang="en-US" dirty="0" err="1"/>
              <a:t>denormalized</a:t>
            </a:r>
            <a:r>
              <a:rPr lang="en-US" dirty="0"/>
              <a:t> tables (often done to improve performance by avoiding joins) is another source of data redundancy. </a:t>
            </a:r>
          </a:p>
          <a:p>
            <a:r>
              <a:rPr lang="en-US" dirty="0"/>
              <a:t>Inconsistencies often arise between various duplicates, due to inaccurate data entry or updating some but not all data occurrences.</a:t>
            </a:r>
          </a:p>
        </p:txBody>
      </p:sp>
    </p:spTree>
    <p:extLst>
      <p:ext uri="{BB962C8B-B14F-4D97-AF65-F5344CB8AC3E}">
        <p14:creationId xmlns:p14="http://schemas.microsoft.com/office/powerpoint/2010/main" val="338013282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Value Conflict Detection and Resolution</a:t>
            </a:r>
            <a:endParaRPr lang="en-US" dirty="0"/>
          </a:p>
        </p:txBody>
      </p:sp>
      <p:sp>
        <p:nvSpPr>
          <p:cNvPr id="3" name="Content Placeholder 2"/>
          <p:cNvSpPr>
            <a:spLocks noGrp="1"/>
          </p:cNvSpPr>
          <p:nvPr>
            <p:ph idx="1"/>
          </p:nvPr>
        </p:nvSpPr>
        <p:spPr/>
        <p:txBody>
          <a:bodyPr/>
          <a:lstStyle/>
          <a:p>
            <a:r>
              <a:rPr lang="en-US" dirty="0"/>
              <a:t>Data integration also involves the </a:t>
            </a:r>
            <a:r>
              <a:rPr lang="en-US" i="1" dirty="0"/>
              <a:t>detection and resolution of data value conflicts</a:t>
            </a:r>
            <a:r>
              <a:rPr lang="en-US" dirty="0"/>
              <a:t>.</a:t>
            </a:r>
          </a:p>
          <a:p>
            <a:r>
              <a:rPr lang="en-US" dirty="0"/>
              <a:t>This may be due to differences in representation, scaling, or encoding</a:t>
            </a:r>
          </a:p>
        </p:txBody>
      </p:sp>
    </p:spTree>
    <p:extLst>
      <p:ext uri="{BB962C8B-B14F-4D97-AF65-F5344CB8AC3E}">
        <p14:creationId xmlns:p14="http://schemas.microsoft.com/office/powerpoint/2010/main" val="228040532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528638" y="704850"/>
            <a:ext cx="5654675" cy="474663"/>
          </a:xfrm>
        </p:spPr>
        <p:txBody>
          <a:bodyPr>
            <a:normAutofit fontScale="90000"/>
          </a:bodyPr>
          <a:lstStyle/>
          <a:p>
            <a:r>
              <a:rPr lang="en-US" altLang="en-US"/>
              <a:t>Data Transformation</a:t>
            </a:r>
          </a:p>
        </p:txBody>
      </p:sp>
      <p:sp>
        <p:nvSpPr>
          <p:cNvPr id="625667" name="Rectangle 3"/>
          <p:cNvSpPr>
            <a:spLocks noGrp="1" noChangeArrowheads="1"/>
          </p:cNvSpPr>
          <p:nvPr>
            <p:ph idx="1"/>
          </p:nvPr>
        </p:nvSpPr>
        <p:spPr>
          <a:xfrm>
            <a:off x="533400" y="1981200"/>
            <a:ext cx="8610600" cy="4267200"/>
          </a:xfrm>
        </p:spPr>
        <p:txBody>
          <a:bodyPr/>
          <a:lstStyle/>
          <a:p>
            <a:pPr>
              <a:lnSpc>
                <a:spcPct val="110000"/>
              </a:lnSpc>
            </a:pPr>
            <a:r>
              <a:rPr lang="en-US" altLang="en-US" sz="2600" dirty="0">
                <a:solidFill>
                  <a:srgbClr val="FFFF00"/>
                </a:solidFill>
              </a:rPr>
              <a:t>Smoothing</a:t>
            </a:r>
            <a:r>
              <a:rPr lang="en-US" altLang="en-US" sz="2600" dirty="0"/>
              <a:t>: remove noise from data</a:t>
            </a:r>
          </a:p>
          <a:p>
            <a:pPr>
              <a:lnSpc>
                <a:spcPct val="110000"/>
              </a:lnSpc>
            </a:pPr>
            <a:r>
              <a:rPr lang="en-US" altLang="en-US" sz="2600" dirty="0">
                <a:solidFill>
                  <a:srgbClr val="FFFF00"/>
                </a:solidFill>
              </a:rPr>
              <a:t>Normalization</a:t>
            </a:r>
            <a:r>
              <a:rPr lang="en-US" altLang="en-US" sz="2600" dirty="0"/>
              <a:t>: scaled to fall within a small, specified range</a:t>
            </a:r>
          </a:p>
          <a:p>
            <a:pPr>
              <a:lnSpc>
                <a:spcPct val="110000"/>
              </a:lnSpc>
            </a:pPr>
            <a:r>
              <a:rPr lang="en-US" altLang="en-US" sz="2600" dirty="0">
                <a:solidFill>
                  <a:srgbClr val="FFFF00"/>
                </a:solidFill>
              </a:rPr>
              <a:t>Attribute/feature construction</a:t>
            </a:r>
          </a:p>
          <a:p>
            <a:pPr marL="742950" lvl="1" indent="-285750">
              <a:lnSpc>
                <a:spcPct val="110000"/>
              </a:lnSpc>
            </a:pPr>
            <a:r>
              <a:rPr lang="en-US" altLang="en-US" sz="2200" dirty="0"/>
              <a:t>New attributes constructed from the given ones</a:t>
            </a:r>
          </a:p>
          <a:p>
            <a:pPr>
              <a:lnSpc>
                <a:spcPct val="110000"/>
              </a:lnSpc>
            </a:pPr>
            <a:r>
              <a:rPr lang="en-US" altLang="en-US" sz="2600" dirty="0">
                <a:solidFill>
                  <a:srgbClr val="FFFF00"/>
                </a:solidFill>
              </a:rPr>
              <a:t>Aggregation</a:t>
            </a:r>
            <a:r>
              <a:rPr lang="en-US" altLang="en-US" sz="2600" dirty="0"/>
              <a:t>: summarization</a:t>
            </a:r>
          </a:p>
          <a:p>
            <a:pPr>
              <a:lnSpc>
                <a:spcPct val="110000"/>
              </a:lnSpc>
            </a:pPr>
            <a:r>
              <a:rPr lang="en-US" altLang="en-US" sz="2600" dirty="0">
                <a:solidFill>
                  <a:srgbClr val="FFFF00"/>
                </a:solidFill>
              </a:rPr>
              <a:t>Generalization</a:t>
            </a:r>
            <a:r>
              <a:rPr lang="en-US" altLang="en-US" sz="2600" dirty="0"/>
              <a:t>: concept hierarchy climbing</a:t>
            </a:r>
          </a:p>
        </p:txBody>
      </p:sp>
      <p:sp>
        <p:nvSpPr>
          <p:cNvPr id="5" name="Slide Number Placeholder 4"/>
          <p:cNvSpPr>
            <a:spLocks noGrp="1"/>
          </p:cNvSpPr>
          <p:nvPr>
            <p:ph type="sldNum" sz="quarter" idx="12"/>
          </p:nvPr>
        </p:nvSpPr>
        <p:spPr/>
        <p:txBody>
          <a:bodyPr/>
          <a:lstStyle/>
          <a:p>
            <a:fld id="{405D8E8B-0353-4F7E-87C4-4B057011BA74}" type="slidenum">
              <a:rPr lang="en-US" altLang="en-US"/>
              <a:pPr/>
              <a:t>27</a:t>
            </a:fld>
            <a:endParaRPr lang="en-US" altLang="en-US"/>
          </a:p>
        </p:txBody>
      </p:sp>
    </p:spTree>
    <p:extLst>
      <p:ext uri="{BB962C8B-B14F-4D97-AF65-F5344CB8AC3E}">
        <p14:creationId xmlns:p14="http://schemas.microsoft.com/office/powerpoint/2010/main" val="2106121593"/>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528638" y="347663"/>
            <a:ext cx="7886700" cy="1011237"/>
          </a:xfrm>
        </p:spPr>
        <p:txBody>
          <a:bodyPr>
            <a:normAutofit/>
          </a:bodyPr>
          <a:lstStyle/>
          <a:p>
            <a:r>
              <a:rPr lang="en-US" altLang="en-US"/>
              <a:t>Data Transformation: Normalization</a:t>
            </a:r>
          </a:p>
        </p:txBody>
      </p:sp>
      <mc:AlternateContent xmlns:mc="http://schemas.openxmlformats.org/markup-compatibility/2006" xmlns:a14="http://schemas.microsoft.com/office/drawing/2010/main">
        <mc:Choice Requires="a14">
          <p:sp>
            <p:nvSpPr>
              <p:cNvPr id="626691" name="Rectangle 3"/>
              <p:cNvSpPr>
                <a:spLocks noGrp="1" noChangeArrowheads="1"/>
              </p:cNvSpPr>
              <p:nvPr>
                <p:ph idx="1"/>
              </p:nvPr>
            </p:nvSpPr>
            <p:spPr>
              <a:xfrm>
                <a:off x="457200" y="1752599"/>
                <a:ext cx="8305800" cy="4867141"/>
              </a:xfrm>
            </p:spPr>
            <p:txBody>
              <a:bodyPr>
                <a:normAutofit/>
              </a:bodyPr>
              <a:lstStyle/>
              <a:p>
                <a:pPr>
                  <a:lnSpc>
                    <a:spcPct val="110000"/>
                  </a:lnSpc>
                </a:pPr>
                <a:r>
                  <a:rPr lang="en-US" altLang="en-US" sz="2600" dirty="0"/>
                  <a:t>min-max normalization</a:t>
                </a:r>
              </a:p>
              <a:p>
                <a:pPr lvl="1">
                  <a:lnSpc>
                    <a:spcPct val="110000"/>
                  </a:lnSpc>
                </a:pPr>
                <a:r>
                  <a:rPr lang="en-US" altLang="en-US" sz="2300" dirty="0"/>
                  <a:t>Linear transformation on the original data.</a:t>
                </a:r>
              </a:p>
              <a:p>
                <a:pPr lvl="1">
                  <a:lnSpc>
                    <a:spcPct val="110000"/>
                  </a:lnSpc>
                </a:pPr>
                <a:r>
                  <a:rPr lang="en-US" altLang="en-US" sz="2300" dirty="0"/>
                  <a:t>Min max normalization maps a value ,V</a:t>
                </a:r>
                <a:r>
                  <a:rPr lang="en-US" altLang="en-US" sz="2300" baseline="-25000" dirty="0"/>
                  <a:t>i </a:t>
                </a:r>
                <a:r>
                  <a:rPr lang="en-US" altLang="en-US" sz="2300" dirty="0"/>
                  <a:t>, of A to V</a:t>
                </a:r>
                <a:r>
                  <a:rPr lang="en-US" altLang="en-US" sz="2300" baseline="-25000" dirty="0"/>
                  <a:t>i</a:t>
                </a:r>
                <a:r>
                  <a:rPr lang="en-US" altLang="en-US" sz="2300" dirty="0"/>
                  <a:t>’ in the range </a:t>
                </a:r>
                <a14:m>
                  <m:oMath xmlns:m="http://schemas.openxmlformats.org/officeDocument/2006/math">
                    <m:r>
                      <m:rPr>
                        <m:sty m:val="p"/>
                      </m:rPr>
                      <a:rPr lang="en-IN" sz="2400" i="1">
                        <a:solidFill>
                          <a:srgbClr val="000000"/>
                        </a:solidFill>
                        <a:latin typeface="Cambria Math" panose="02040503050406030204" pitchFamily="18" charset="0"/>
                      </a:rPr>
                      <m:t>new</m:t>
                    </m:r>
                    <m:r>
                      <a:rPr lang="en-IN" sz="2400" i="1">
                        <a:solidFill>
                          <a:srgbClr val="000000"/>
                        </a:solidFill>
                        <a:latin typeface="Cambria Math" panose="02040503050406030204" pitchFamily="18" charset="0"/>
                      </a:rPr>
                      <m:t>_</m:t>
                    </m:r>
                    <m:r>
                      <m:rPr>
                        <m:sty m:val="p"/>
                      </m:rPr>
                      <a:rPr lang="en-IN" sz="2400" i="1">
                        <a:solidFill>
                          <a:srgbClr val="000000"/>
                        </a:solidFill>
                        <a:latin typeface="Cambria Math" panose="02040503050406030204" pitchFamily="18" charset="0"/>
                      </a:rPr>
                      <m:t>max</m:t>
                    </m:r>
                    <m:r>
                      <a:rPr lang="en-IN" sz="2400" i="1">
                        <a:solidFill>
                          <a:srgbClr val="000000"/>
                        </a:solidFill>
                        <a:latin typeface="Cambria Math" panose="02040503050406030204" pitchFamily="18" charset="0"/>
                      </a:rPr>
                      <m:t>𝐴</m:t>
                    </m:r>
                  </m:oMath>
                </a14:m>
                <a:r>
                  <a:rPr lang="en-US" altLang="en-US" sz="2600" dirty="0"/>
                  <a:t> , </a:t>
                </a:r>
                <a14:m>
                  <m:oMath xmlns:m="http://schemas.openxmlformats.org/officeDocument/2006/math">
                    <m:r>
                      <m:rPr>
                        <m:sty m:val="p"/>
                      </m:rPr>
                      <a:rPr lang="en-IN" sz="2800" i="1">
                        <a:solidFill>
                          <a:srgbClr val="000000"/>
                        </a:solidFill>
                        <a:latin typeface="Cambria Math" panose="02040503050406030204" pitchFamily="18" charset="0"/>
                      </a:rPr>
                      <m:t>new</m:t>
                    </m:r>
                    <m:r>
                      <a:rPr lang="en-IN" sz="2800" i="1">
                        <a:solidFill>
                          <a:srgbClr val="000000"/>
                        </a:solidFill>
                        <a:latin typeface="Cambria Math" panose="02040503050406030204" pitchFamily="18" charset="0"/>
                      </a:rPr>
                      <m:t>_</m:t>
                    </m:r>
                    <m:r>
                      <m:rPr>
                        <m:sty m:val="p"/>
                      </m:rPr>
                      <a:rPr lang="en-IN" sz="2800" i="1">
                        <a:solidFill>
                          <a:srgbClr val="000000"/>
                        </a:solidFill>
                        <a:latin typeface="Cambria Math" panose="02040503050406030204" pitchFamily="18" charset="0"/>
                      </a:rPr>
                      <m:t>min</m:t>
                    </m:r>
                  </m:oMath>
                </a14:m>
                <a:r>
                  <a:rPr lang="en-US" altLang="en-US" sz="2800" dirty="0"/>
                  <a:t>A</a:t>
                </a:r>
                <a:endParaRPr lang="en-US" altLang="en-US" sz="2600" dirty="0"/>
              </a:p>
              <a:p>
                <a:pPr marL="742950" lvl="1" indent="-285750">
                  <a:lnSpc>
                    <a:spcPct val="110000"/>
                  </a:lnSpc>
                </a:pPr>
                <a14:m>
                  <m:oMath xmlns:m="http://schemas.openxmlformats.org/officeDocument/2006/math">
                    <m:r>
                      <a:rPr lang="en-IN" i="1">
                        <a:solidFill>
                          <a:srgbClr val="000000"/>
                        </a:solidFill>
                        <a:latin typeface="Cambria Math" panose="02040503050406030204" pitchFamily="18" charset="0"/>
                      </a:rPr>
                      <m:t>𝑣</m:t>
                    </m:r>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m:rPr>
                            <m:sty m:val="p"/>
                          </m:rPr>
                          <a:rPr lang="en-IN" i="1">
                            <a:solidFill>
                              <a:srgbClr val="000000"/>
                            </a:solidFill>
                            <a:latin typeface="Cambria Math" panose="02040503050406030204" pitchFamily="18" charset="0"/>
                          </a:rPr>
                          <m:t>v</m:t>
                        </m:r>
                        <m:r>
                          <a:rPr lang="en-IN" i="1">
                            <a:solidFill>
                              <a:srgbClr val="000000"/>
                            </a:solidFill>
                            <a:latin typeface="Cambria Math" panose="02040503050406030204" pitchFamily="18" charset="0"/>
                          </a:rPr>
                          <m:t>−</m:t>
                        </m:r>
                        <m:r>
                          <m:rPr>
                            <m:sty m:val="p"/>
                          </m:rPr>
                          <a:rPr lang="en-IN" i="1">
                            <a:solidFill>
                              <a:srgbClr val="000000"/>
                            </a:solidFill>
                            <a:latin typeface="Cambria Math" panose="02040503050406030204" pitchFamily="18" charset="0"/>
                          </a:rPr>
                          <m:t>min</m:t>
                        </m:r>
                        <m:r>
                          <a:rPr lang="en-IN" i="1">
                            <a:solidFill>
                              <a:srgbClr val="000000"/>
                            </a:solidFill>
                            <a:latin typeface="Cambria Math" panose="02040503050406030204" pitchFamily="18" charset="0"/>
                          </a:rPr>
                          <m:t>𝐴</m:t>
                        </m:r>
                      </m:num>
                      <m:den>
                        <m:r>
                          <m:rPr>
                            <m:sty m:val="p"/>
                          </m:rPr>
                          <a:rPr lang="en-IN" i="1">
                            <a:solidFill>
                              <a:srgbClr val="000000"/>
                            </a:solidFill>
                            <a:latin typeface="Cambria Math" panose="02040503050406030204" pitchFamily="18" charset="0"/>
                          </a:rPr>
                          <m:t>max</m:t>
                        </m:r>
                        <m:r>
                          <a:rPr lang="en-IN" i="1">
                            <a:solidFill>
                              <a:srgbClr val="000000"/>
                            </a:solidFill>
                            <a:latin typeface="Cambria Math" panose="02040503050406030204" pitchFamily="18" charset="0"/>
                          </a:rPr>
                          <m:t>𝐴</m:t>
                        </m:r>
                        <m:r>
                          <a:rPr lang="en-IN" i="1">
                            <a:solidFill>
                              <a:srgbClr val="000000"/>
                            </a:solidFill>
                            <a:latin typeface="Cambria Math" panose="02040503050406030204" pitchFamily="18" charset="0"/>
                          </a:rPr>
                          <m:t>−</m:t>
                        </m:r>
                        <m:r>
                          <m:rPr>
                            <m:sty m:val="p"/>
                          </m:rPr>
                          <a:rPr lang="en-IN" i="1">
                            <a:solidFill>
                              <a:srgbClr val="000000"/>
                            </a:solidFill>
                            <a:latin typeface="Cambria Math" panose="02040503050406030204" pitchFamily="18" charset="0"/>
                          </a:rPr>
                          <m:t>min</m:t>
                        </m:r>
                        <m:r>
                          <a:rPr lang="en-IN" i="1">
                            <a:solidFill>
                              <a:srgbClr val="000000"/>
                            </a:solidFill>
                            <a:latin typeface="Cambria Math" panose="02040503050406030204" pitchFamily="18" charset="0"/>
                          </a:rPr>
                          <m:t>𝐴</m:t>
                        </m:r>
                      </m:den>
                    </m:f>
                    <m:r>
                      <a:rPr lang="en-IN" i="1">
                        <a:solidFill>
                          <a:srgbClr val="000000"/>
                        </a:solidFill>
                        <a:latin typeface="Cambria Math" panose="02040503050406030204" pitchFamily="18" charset="0"/>
                      </a:rPr>
                      <m:t>(</m:t>
                    </m:r>
                    <m:r>
                      <m:rPr>
                        <m:sty m:val="p"/>
                      </m:rPr>
                      <a:rPr lang="en-IN" i="1">
                        <a:solidFill>
                          <a:srgbClr val="000000"/>
                        </a:solidFill>
                        <a:latin typeface="Cambria Math" panose="02040503050406030204" pitchFamily="18" charset="0"/>
                      </a:rPr>
                      <m:t>new</m:t>
                    </m:r>
                    <m:r>
                      <a:rPr lang="en-IN" i="1">
                        <a:solidFill>
                          <a:srgbClr val="000000"/>
                        </a:solidFill>
                        <a:latin typeface="Cambria Math" panose="02040503050406030204" pitchFamily="18" charset="0"/>
                      </a:rPr>
                      <m:t>_</m:t>
                    </m:r>
                    <m:r>
                      <m:rPr>
                        <m:sty m:val="p"/>
                      </m:rPr>
                      <a:rPr lang="en-IN" i="1">
                        <a:solidFill>
                          <a:srgbClr val="000000"/>
                        </a:solidFill>
                        <a:latin typeface="Cambria Math" panose="02040503050406030204" pitchFamily="18" charset="0"/>
                      </a:rPr>
                      <m:t>max</m:t>
                    </m:r>
                    <m:r>
                      <a:rPr lang="en-IN" i="1">
                        <a:solidFill>
                          <a:srgbClr val="000000"/>
                        </a:solidFill>
                        <a:latin typeface="Cambria Math" panose="02040503050406030204" pitchFamily="18" charset="0"/>
                      </a:rPr>
                      <m:t>𝐴</m:t>
                    </m:r>
                    <m:r>
                      <a:rPr lang="en-IN" i="1">
                        <a:solidFill>
                          <a:srgbClr val="000000"/>
                        </a:solidFill>
                        <a:latin typeface="Cambria Math" panose="02040503050406030204" pitchFamily="18" charset="0"/>
                      </a:rPr>
                      <m:t>−</m:t>
                    </m:r>
                    <m:r>
                      <m:rPr>
                        <m:sty m:val="p"/>
                      </m:rPr>
                      <a:rPr lang="en-IN" i="1">
                        <a:solidFill>
                          <a:srgbClr val="000000"/>
                        </a:solidFill>
                        <a:latin typeface="Cambria Math" panose="02040503050406030204" pitchFamily="18" charset="0"/>
                      </a:rPr>
                      <m:t>new</m:t>
                    </m:r>
                    <m:r>
                      <a:rPr lang="en-IN" i="1">
                        <a:solidFill>
                          <a:srgbClr val="000000"/>
                        </a:solidFill>
                        <a:latin typeface="Cambria Math" panose="02040503050406030204" pitchFamily="18" charset="0"/>
                      </a:rPr>
                      <m:t>_</m:t>
                    </m:r>
                    <m:r>
                      <m:rPr>
                        <m:sty m:val="p"/>
                      </m:rPr>
                      <a:rPr lang="en-IN" i="1">
                        <a:solidFill>
                          <a:srgbClr val="000000"/>
                        </a:solidFill>
                        <a:latin typeface="Cambria Math" panose="02040503050406030204" pitchFamily="18" charset="0"/>
                      </a:rPr>
                      <m:t>min</m:t>
                    </m:r>
                  </m:oMath>
                </a14:m>
                <a:r>
                  <a:rPr lang="en-US" altLang="en-US" dirty="0"/>
                  <a:t>A)+</a:t>
                </a:r>
                <a:r>
                  <a:rPr lang="en-IN" dirty="0">
                    <a:solidFill>
                      <a:srgbClr val="000000"/>
                    </a:solidFill>
                  </a:rPr>
                  <a:t> </a:t>
                </a:r>
                <a14:m>
                  <m:oMath xmlns:m="http://schemas.openxmlformats.org/officeDocument/2006/math">
                    <m:r>
                      <m:rPr>
                        <m:sty m:val="p"/>
                      </m:rPr>
                      <a:rPr lang="en-IN" i="1">
                        <a:solidFill>
                          <a:srgbClr val="000000"/>
                        </a:solidFill>
                        <a:latin typeface="Cambria Math" panose="02040503050406030204" pitchFamily="18" charset="0"/>
                      </a:rPr>
                      <m:t>new</m:t>
                    </m:r>
                    <m:r>
                      <a:rPr lang="en-IN" i="1">
                        <a:solidFill>
                          <a:srgbClr val="000000"/>
                        </a:solidFill>
                        <a:latin typeface="Cambria Math" panose="02040503050406030204" pitchFamily="18" charset="0"/>
                      </a:rPr>
                      <m:t>_</m:t>
                    </m:r>
                    <m:r>
                      <m:rPr>
                        <m:sty m:val="p"/>
                      </m:rPr>
                      <a:rPr lang="en-IN" i="1">
                        <a:solidFill>
                          <a:srgbClr val="000000"/>
                        </a:solidFill>
                        <a:latin typeface="Cambria Math" panose="02040503050406030204" pitchFamily="18" charset="0"/>
                      </a:rPr>
                      <m:t>min</m:t>
                    </m:r>
                  </m:oMath>
                </a14:m>
                <a:r>
                  <a:rPr lang="en-US" altLang="en-US" dirty="0"/>
                  <a:t>A</a:t>
                </a:r>
              </a:p>
              <a:p>
                <a:pPr>
                  <a:lnSpc>
                    <a:spcPct val="110000"/>
                  </a:lnSpc>
                </a:pPr>
                <a:r>
                  <a:rPr lang="en-US" altLang="en-US" sz="2600" dirty="0"/>
                  <a:t>z-score normalization(zero mean normalization)</a:t>
                </a:r>
              </a:p>
              <a:p>
                <a:pPr lvl="1">
                  <a:lnSpc>
                    <a:spcPct val="110000"/>
                  </a:lnSpc>
                </a:pPr>
                <a:r>
                  <a:rPr lang="en-US" altLang="en-US" sz="2300" dirty="0"/>
                  <a:t>The values of an attribute are normalized based on mean and standard deviation.</a:t>
                </a:r>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IN" altLang="en-US" sz="2600" b="0" i="1" smtClean="0">
                              <a:latin typeface="Cambria Math" panose="02040503050406030204" pitchFamily="18" charset="0"/>
                            </a:rPr>
                          </m:ctrlPr>
                        </m:sSupPr>
                        <m:e>
                          <m:r>
                            <a:rPr lang="en-IN" altLang="en-US" sz="2600" b="0" i="1" smtClean="0">
                              <a:latin typeface="Cambria Math" panose="02040503050406030204" pitchFamily="18" charset="0"/>
                            </a:rPr>
                            <m:t>𝑣</m:t>
                          </m:r>
                        </m:e>
                        <m:sup>
                          <m:r>
                            <a:rPr lang="en-IN" altLang="en-US" sz="2600" b="0" i="1" smtClean="0">
                              <a:latin typeface="Cambria Math" panose="02040503050406030204" pitchFamily="18" charset="0"/>
                            </a:rPr>
                            <m:t>′</m:t>
                          </m:r>
                        </m:sup>
                      </m:sSup>
                      <m:r>
                        <a:rPr lang="en-IN" altLang="en-US" sz="2600" b="0" i="1" smtClean="0">
                          <a:latin typeface="Cambria Math" panose="02040503050406030204" pitchFamily="18" charset="0"/>
                        </a:rPr>
                        <m:t>=</m:t>
                      </m:r>
                      <m:f>
                        <m:fPr>
                          <m:ctrlPr>
                            <a:rPr lang="en-IN" altLang="en-US" sz="2600" b="0" i="1" smtClean="0">
                              <a:latin typeface="Cambria Math" panose="02040503050406030204" pitchFamily="18" charset="0"/>
                            </a:rPr>
                          </m:ctrlPr>
                        </m:fPr>
                        <m:num>
                          <m:r>
                            <a:rPr lang="en-IN" altLang="en-US" sz="2600" b="0" i="1" smtClean="0">
                              <a:latin typeface="Cambria Math" panose="02040503050406030204" pitchFamily="18" charset="0"/>
                            </a:rPr>
                            <m:t>𝑣</m:t>
                          </m:r>
                          <m:r>
                            <a:rPr lang="en-IN" altLang="en-US" sz="2600" b="0" i="1" smtClean="0">
                              <a:latin typeface="Cambria Math" panose="02040503050406030204" pitchFamily="18" charset="0"/>
                            </a:rPr>
                            <m:t>−</m:t>
                          </m:r>
                          <m:acc>
                            <m:accPr>
                              <m:chr m:val="̅"/>
                              <m:ctrlPr>
                                <a:rPr lang="en-IN" altLang="en-US" sz="2600" b="0" i="1" smtClean="0">
                                  <a:latin typeface="Cambria Math" panose="02040503050406030204" pitchFamily="18" charset="0"/>
                                </a:rPr>
                              </m:ctrlPr>
                            </m:accPr>
                            <m:e>
                              <m:r>
                                <a:rPr lang="en-IN" altLang="en-US" sz="2600" b="0" i="1" smtClean="0">
                                  <a:latin typeface="Cambria Math" panose="02040503050406030204" pitchFamily="18" charset="0"/>
                                </a:rPr>
                                <m:t>𝐴</m:t>
                              </m:r>
                            </m:e>
                          </m:acc>
                        </m:num>
                        <m:den>
                          <m:sSub>
                            <m:sSubPr>
                              <m:ctrlPr>
                                <a:rPr lang="en-IN" altLang="en-US" sz="2600" b="0" i="1" smtClean="0">
                                  <a:latin typeface="Cambria Math" panose="02040503050406030204" pitchFamily="18" charset="0"/>
                                </a:rPr>
                              </m:ctrlPr>
                            </m:sSubPr>
                            <m:e>
                              <m:r>
                                <a:rPr lang="en-IN" altLang="en-US" sz="2600" b="0" i="1" smtClean="0">
                                  <a:latin typeface="Cambria Math" panose="02040503050406030204" pitchFamily="18" charset="0"/>
                                  <a:ea typeface="Cambria Math" panose="02040503050406030204" pitchFamily="18" charset="0"/>
                                </a:rPr>
                                <m:t>𝜎</m:t>
                              </m:r>
                            </m:e>
                            <m:sub>
                              <m:r>
                                <a:rPr lang="en-IN" altLang="en-US" sz="2600" b="0" i="1" smtClean="0">
                                  <a:latin typeface="Cambria Math" panose="02040503050406030204" pitchFamily="18" charset="0"/>
                                </a:rPr>
                                <m:t>𝐴</m:t>
                              </m:r>
                            </m:sub>
                          </m:sSub>
                        </m:den>
                      </m:f>
                    </m:oMath>
                  </m:oMathPara>
                </a14:m>
                <a:endParaRPr lang="en-US" altLang="en-US" sz="2600" dirty="0"/>
              </a:p>
              <a:p>
                <a:pPr marL="457200" lvl="1" indent="0">
                  <a:buNone/>
                </a:pPr>
                <a:endParaRPr lang="en-US" altLang="en-US" sz="2200" dirty="0"/>
              </a:p>
            </p:txBody>
          </p:sp>
        </mc:Choice>
        <mc:Fallback xmlns="">
          <p:sp>
            <p:nvSpPr>
              <p:cNvPr id="626691" name="Rectangle 3"/>
              <p:cNvSpPr>
                <a:spLocks noGrp="1" noRot="1" noChangeAspect="1" noMove="1" noResize="1" noEditPoints="1" noAdjustHandles="1" noChangeArrowheads="1" noChangeShapeType="1" noTextEdit="1"/>
              </p:cNvSpPr>
              <p:nvPr>
                <p:ph idx="1"/>
              </p:nvPr>
            </p:nvSpPr>
            <p:spPr>
              <a:xfrm>
                <a:off x="457200" y="1752599"/>
                <a:ext cx="8305800" cy="4867141"/>
              </a:xfrm>
              <a:blipFill>
                <a:blip r:embed="rId3"/>
                <a:stretch>
                  <a:fillRect l="-1101" t="-626" r="-440"/>
                </a:stretch>
              </a:blipFill>
            </p:spPr>
            <p:txBody>
              <a:bodyPr/>
              <a:lstStyle/>
              <a:p>
                <a:r>
                  <a:rPr lang="en-IN">
                    <a:noFill/>
                  </a:rPr>
                  <a:t> </a:t>
                </a:r>
              </a:p>
            </p:txBody>
          </p:sp>
        </mc:Fallback>
      </mc:AlternateContent>
      <p:sp>
        <p:nvSpPr>
          <p:cNvPr id="11" name="Slide Number Placeholder 4"/>
          <p:cNvSpPr>
            <a:spLocks noGrp="1"/>
          </p:cNvSpPr>
          <p:nvPr>
            <p:ph type="sldNum" sz="quarter" idx="12"/>
          </p:nvPr>
        </p:nvSpPr>
        <p:spPr/>
        <p:txBody>
          <a:bodyPr/>
          <a:lstStyle/>
          <a:p>
            <a:fld id="{87E01852-BB90-49E0-AB4C-385439F85CB2}" type="slidenum">
              <a:rPr lang="en-US" altLang="en-US"/>
              <a:pPr/>
              <a:t>28</a:t>
            </a:fld>
            <a:endParaRPr lang="en-US" altLang="en-US" dirty="0"/>
          </a:p>
        </p:txBody>
      </p:sp>
      <p:graphicFrame>
        <p:nvGraphicFramePr>
          <p:cNvPr id="626695" name="Object 7"/>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464" name="Equation" r:id="rId4" imgW="114120" imgH="215640" progId="Equation.3">
                  <p:embed/>
                </p:oleObj>
              </mc:Choice>
              <mc:Fallback>
                <p:oleObj name="Equation"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7085164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E1EC-81F6-47C9-9369-004F790C6535}"/>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CA3CAC-A2BF-43C2-9C61-6CEC8A7DB43A}"/>
                  </a:ext>
                </a:extLst>
              </p:cNvPr>
              <p:cNvSpPr>
                <a:spLocks noGrp="1"/>
              </p:cNvSpPr>
              <p:nvPr>
                <p:ph idx="1"/>
              </p:nvPr>
            </p:nvSpPr>
            <p:spPr/>
            <p:txBody>
              <a:bodyPr/>
              <a:lstStyle/>
              <a:p>
                <a:pPr>
                  <a:lnSpc>
                    <a:spcPct val="110000"/>
                  </a:lnSpc>
                </a:pPr>
                <a:r>
                  <a:rPr lang="en-US" altLang="en-US" sz="2400" dirty="0"/>
                  <a:t>normalization by decimal scaling</a:t>
                </a:r>
              </a:p>
              <a:p>
                <a:pPr lvl="1">
                  <a:lnSpc>
                    <a:spcPct val="110000"/>
                  </a:lnSpc>
                </a:pPr>
                <a:r>
                  <a:rPr lang="en-US" altLang="en-US" sz="2100" dirty="0"/>
                  <a:t>Normalizes by moving the decimal point of values of attribute .</a:t>
                </a:r>
              </a:p>
              <a:p>
                <a:pPr marL="0" indent="0">
                  <a:lnSpc>
                    <a:spcPct val="110000"/>
                  </a:lnSpc>
                  <a:buNone/>
                </a:pPr>
                <a14:m>
                  <m:oMath xmlns:m="http://schemas.openxmlformats.org/officeDocument/2006/math">
                    <m:sSup>
                      <m:sSupPr>
                        <m:ctrlPr>
                          <a:rPr lang="en-IN" altLang="en-US" sz="2400" i="1">
                            <a:latin typeface="Cambria Math" panose="02040503050406030204" pitchFamily="18" charset="0"/>
                          </a:rPr>
                        </m:ctrlPr>
                      </m:sSupPr>
                      <m:e>
                        <m:r>
                          <a:rPr lang="en-IN" altLang="en-US" sz="2400" i="1">
                            <a:latin typeface="Cambria Math" panose="02040503050406030204" pitchFamily="18" charset="0"/>
                          </a:rPr>
                          <m:t>𝑣</m:t>
                        </m:r>
                      </m:e>
                      <m:sup>
                        <m:r>
                          <a:rPr lang="en-IN" altLang="en-US" sz="2400" i="1">
                            <a:latin typeface="Cambria Math" panose="02040503050406030204" pitchFamily="18" charset="0"/>
                          </a:rPr>
                          <m:t>′</m:t>
                        </m:r>
                      </m:sup>
                    </m:sSup>
                  </m:oMath>
                </a14:m>
                <a:r>
                  <a:rPr lang="en-US" altLang="en-US" sz="2400" dirty="0"/>
                  <a:t>= </a:t>
                </a:r>
                <a14:m>
                  <m:oMath xmlns:m="http://schemas.openxmlformats.org/officeDocument/2006/math">
                    <m:sSup>
                      <m:sSupPr>
                        <m:ctrlPr>
                          <a:rPr lang="en-IN" altLang="en-US" sz="2400" i="1">
                            <a:latin typeface="Cambria Math" panose="02040503050406030204" pitchFamily="18" charset="0"/>
                          </a:rPr>
                        </m:ctrlPr>
                      </m:sSupPr>
                      <m:e>
                        <m:r>
                          <a:rPr lang="en-IN" altLang="en-US" sz="2400" i="1">
                            <a:latin typeface="Cambria Math" panose="02040503050406030204" pitchFamily="18" charset="0"/>
                          </a:rPr>
                          <m:t>𝑣</m:t>
                        </m:r>
                      </m:e>
                      <m:sup>
                        <m:r>
                          <a:rPr lang="en-IN" altLang="en-US" sz="2400" i="1">
                            <a:latin typeface="Cambria Math" panose="02040503050406030204" pitchFamily="18" charset="0"/>
                          </a:rPr>
                          <m:t>′</m:t>
                        </m:r>
                      </m:sup>
                    </m:sSup>
                  </m:oMath>
                </a14:m>
                <a:r>
                  <a:rPr lang="en-US" altLang="en-US" sz="2400" dirty="0"/>
                  <a:t>/10j</a:t>
                </a:r>
              </a:p>
              <a:p>
                <a:endParaRPr lang="en-IN" dirty="0"/>
              </a:p>
            </p:txBody>
          </p:sp>
        </mc:Choice>
        <mc:Fallback xmlns="">
          <p:sp>
            <p:nvSpPr>
              <p:cNvPr id="3" name="Content Placeholder 2">
                <a:extLst>
                  <a:ext uri="{FF2B5EF4-FFF2-40B4-BE49-F238E27FC236}">
                    <a16:creationId xmlns:a16="http://schemas.microsoft.com/office/drawing/2014/main" id="{2DCA3CAC-A2BF-43C2-9C61-6CEC8A7DB43A}"/>
                  </a:ext>
                </a:extLst>
              </p:cNvPr>
              <p:cNvSpPr>
                <a:spLocks noGrp="1" noRot="1" noChangeAspect="1" noMove="1" noResize="1" noEditPoints="1" noAdjustHandles="1" noChangeArrowheads="1" noChangeShapeType="1" noTextEdit="1"/>
              </p:cNvSpPr>
              <p:nvPr>
                <p:ph idx="1"/>
              </p:nvPr>
            </p:nvSpPr>
            <p:spPr>
              <a:blipFill>
                <a:blip r:embed="rId3"/>
                <a:stretch>
                  <a:fillRect l="-1005" t="-700"/>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64DB78AD-4CF7-4388-8C0F-0C7D61EF84B8}"/>
              </a:ext>
            </a:extLst>
          </p:cNvPr>
          <p:cNvSpPr>
            <a:spLocks noGrp="1"/>
          </p:cNvSpPr>
          <p:nvPr>
            <p:ph type="sldNum" sz="quarter" idx="12"/>
          </p:nvPr>
        </p:nvSpPr>
        <p:spPr/>
        <p:txBody>
          <a:bodyPr/>
          <a:lstStyle/>
          <a:p>
            <a:fld id="{4FAB73BC-B049-4115-A692-8D63A059BFB8}" type="slidenum">
              <a:rPr lang="en-US" smtClean="0"/>
              <a:t>29</a:t>
            </a:fld>
            <a:endParaRPr lang="en-US" dirty="0"/>
          </a:p>
        </p:txBody>
      </p:sp>
      <p:sp>
        <p:nvSpPr>
          <p:cNvPr id="5" name="Text Box 8">
            <a:extLst>
              <a:ext uri="{FF2B5EF4-FFF2-40B4-BE49-F238E27FC236}">
                <a16:creationId xmlns:a16="http://schemas.microsoft.com/office/drawing/2014/main" id="{3DA2E3E7-3DAB-4091-901B-3CDAADCF8AB4}"/>
              </a:ext>
            </a:extLst>
          </p:cNvPr>
          <p:cNvSpPr txBox="1">
            <a:spLocks noChangeArrowheads="1"/>
          </p:cNvSpPr>
          <p:nvPr/>
        </p:nvSpPr>
        <p:spPr bwMode="auto">
          <a:xfrm>
            <a:off x="1508918" y="3356767"/>
            <a:ext cx="6126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ClrTx/>
              <a:buSzTx/>
              <a:buFontTx/>
              <a:buNone/>
            </a:pPr>
            <a:r>
              <a:rPr lang="en-US" altLang="en-US" sz="2000" dirty="0">
                <a:latin typeface="Times New Roman" panose="02020603050405020304" pitchFamily="18" charset="0"/>
              </a:rPr>
              <a:t>Where </a:t>
            </a:r>
            <a:r>
              <a:rPr lang="en-US" altLang="en-US" sz="2000" i="1" dirty="0">
                <a:latin typeface="Times New Roman" panose="02020603050405020304" pitchFamily="18" charset="0"/>
              </a:rPr>
              <a:t>j</a:t>
            </a:r>
            <a:r>
              <a:rPr lang="en-US" altLang="en-US" sz="2000" dirty="0">
                <a:latin typeface="Times New Roman" panose="02020603050405020304" pitchFamily="18" charset="0"/>
              </a:rPr>
              <a:t> is the smallest integer such that Max(|     |)&lt;1</a:t>
            </a:r>
            <a:endParaRPr lang="en-US" altLang="en-US" sz="2400" dirty="0">
              <a:latin typeface="Times New Roman" panose="02020603050405020304" pitchFamily="18" charset="0"/>
            </a:endParaRPr>
          </a:p>
        </p:txBody>
      </p:sp>
      <p:graphicFrame>
        <p:nvGraphicFramePr>
          <p:cNvPr id="6" name="Object 9">
            <a:extLst>
              <a:ext uri="{FF2B5EF4-FFF2-40B4-BE49-F238E27FC236}">
                <a16:creationId xmlns:a16="http://schemas.microsoft.com/office/drawing/2014/main" id="{37BE3EF8-9CFA-4B4C-A095-D706180313BD}"/>
              </a:ext>
            </a:extLst>
          </p:cNvPr>
          <p:cNvGraphicFramePr>
            <a:graphicFrameLocks noChangeAspect="1"/>
          </p:cNvGraphicFramePr>
          <p:nvPr>
            <p:extLst>
              <p:ext uri="{D42A27DB-BD31-4B8C-83A1-F6EECF244321}">
                <p14:modId xmlns:p14="http://schemas.microsoft.com/office/powerpoint/2010/main" val="2722109400"/>
              </p:ext>
            </p:extLst>
          </p:nvPr>
        </p:nvGraphicFramePr>
        <p:xfrm>
          <a:off x="6297612" y="3429000"/>
          <a:ext cx="320675" cy="404812"/>
        </p:xfrm>
        <a:graphic>
          <a:graphicData uri="http://schemas.openxmlformats.org/presentationml/2006/ole">
            <mc:AlternateContent xmlns:mc="http://schemas.openxmlformats.org/markup-compatibility/2006">
              <mc:Choice xmlns:v="urn:schemas-microsoft-com:vml" Requires="v">
                <p:oleObj spid="_x0000_s3080" name="Equation" r:id="rId4" imgW="139680" imgH="177480" progId="Equation.3">
                  <p:embed/>
                </p:oleObj>
              </mc:Choice>
              <mc:Fallback>
                <p:oleObj name="Equation" r:id="rId4" imgW="139680" imgH="177480" progId="Equation.3">
                  <p:embed/>
                  <p:pic>
                    <p:nvPicPr>
                      <p:cNvPr id="626697" name="Object 9"/>
                      <p:cNvPicPr>
                        <a:picLocks noChangeAspect="1" noChangeArrowheads="1"/>
                      </p:cNvPicPr>
                      <p:nvPr/>
                    </p:nvPicPr>
                    <p:blipFill>
                      <a:blip r:embed="rId5"/>
                      <a:srcRect/>
                      <a:stretch>
                        <a:fillRect/>
                      </a:stretch>
                    </p:blipFill>
                    <p:spPr bwMode="auto">
                      <a:xfrm>
                        <a:off x="6297612" y="3429000"/>
                        <a:ext cx="320675" cy="4048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3385546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Data </a:t>
            </a:r>
            <a:r>
              <a:rPr lang="en-IN" dirty="0" err="1"/>
              <a:t>Preprocessing</a:t>
            </a:r>
            <a:r>
              <a:rPr lang="en-IN" dirty="0"/>
              <a:t>?</a:t>
            </a:r>
          </a:p>
        </p:txBody>
      </p:sp>
      <p:sp>
        <p:nvSpPr>
          <p:cNvPr id="3" name="Content Placeholder 2"/>
          <p:cNvSpPr>
            <a:spLocks noGrp="1"/>
          </p:cNvSpPr>
          <p:nvPr>
            <p:ph idx="1"/>
          </p:nvPr>
        </p:nvSpPr>
        <p:spPr/>
        <p:txBody>
          <a:bodyPr>
            <a:normAutofit/>
          </a:bodyPr>
          <a:lstStyle/>
          <a:p>
            <a:pPr marL="0" indent="0">
              <a:buNone/>
            </a:pPr>
            <a:r>
              <a:rPr lang="en-IN" dirty="0"/>
              <a:t>Data in the real world is dirty</a:t>
            </a:r>
          </a:p>
          <a:p>
            <a:r>
              <a:rPr lang="en-IN" dirty="0">
                <a:solidFill>
                  <a:srgbClr val="FFFF00"/>
                </a:solidFill>
              </a:rPr>
              <a:t>incomplete</a:t>
            </a:r>
            <a:r>
              <a:rPr lang="en-IN" dirty="0"/>
              <a:t>: lacking attribute values, lacking certain attributes of interest, or containing only aggregate data</a:t>
            </a:r>
          </a:p>
          <a:p>
            <a:pPr lvl="1"/>
            <a:r>
              <a:rPr lang="en-IN" dirty="0"/>
              <a:t>e.g., occupation=“ ”</a:t>
            </a:r>
          </a:p>
          <a:p>
            <a:r>
              <a:rPr lang="en-IN" dirty="0">
                <a:solidFill>
                  <a:srgbClr val="FFFF00"/>
                </a:solidFill>
              </a:rPr>
              <a:t>noisy</a:t>
            </a:r>
            <a:r>
              <a:rPr lang="en-IN" dirty="0"/>
              <a:t>: containing errors or outliers</a:t>
            </a:r>
          </a:p>
          <a:p>
            <a:pPr lvl="1"/>
            <a:r>
              <a:rPr lang="en-IN" dirty="0"/>
              <a:t>e.g., Salary=“-10”</a:t>
            </a:r>
          </a:p>
          <a:p>
            <a:r>
              <a:rPr lang="en-IN" dirty="0">
                <a:solidFill>
                  <a:srgbClr val="FFFF00"/>
                </a:solidFill>
              </a:rPr>
              <a:t>inconsistent</a:t>
            </a:r>
            <a:r>
              <a:rPr lang="en-IN" dirty="0"/>
              <a:t>: containing discrepancies in codes or names</a:t>
            </a:r>
          </a:p>
          <a:p>
            <a:pPr lvl="1"/>
            <a:r>
              <a:rPr lang="en-IN" dirty="0"/>
              <a:t>e.g., Age=“42” Birthday=“03/07/1997”</a:t>
            </a:r>
          </a:p>
          <a:p>
            <a:pPr lvl="1"/>
            <a:r>
              <a:rPr lang="en-IN" dirty="0"/>
              <a:t>e.g., Was rating “1,2,3”, now rating “A, B, C”</a:t>
            </a:r>
          </a:p>
          <a:p>
            <a:pPr lvl="1"/>
            <a:r>
              <a:rPr lang="en-IN" dirty="0"/>
              <a:t>e.g., discrepancy between duplicate records</a:t>
            </a:r>
          </a:p>
          <a:p>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45781409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Min-max normalization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IN" dirty="0"/>
                  <a:t>Suppose that the minimum and maximum values for the attribute income are $12,000 and $98,000, respectively. We would like to map income to the range [0.0;1.0]. By min-max normalization, a value of $73,600 for income is transformed to</a:t>
                </a:r>
              </a:p>
              <a:p>
                <a:pPr algn="just"/>
                <a:endParaRPr lang="en-IN" dirty="0"/>
              </a:p>
              <a:p>
                <a:pPr algn="just"/>
                <a:r>
                  <a:rPr lang="en-IN" dirty="0">
                    <a:solidFill>
                      <a:srgbClr val="000000"/>
                    </a:solidFill>
                  </a:rPr>
                  <a:t>V</a:t>
                </a:r>
                <a14:m>
                  <m:oMath xmlns:m="http://schemas.openxmlformats.org/officeDocument/2006/math">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m:rPr>
                            <m:sty m:val="p"/>
                          </m:rPr>
                          <a:rPr lang="en-IN" i="1">
                            <a:solidFill>
                              <a:srgbClr val="000000"/>
                            </a:solidFill>
                            <a:latin typeface="Cambria Math" panose="02040503050406030204" pitchFamily="18" charset="0"/>
                          </a:rPr>
                          <m:t>v</m:t>
                        </m:r>
                        <m:r>
                          <a:rPr lang="en-IN" i="1">
                            <a:solidFill>
                              <a:srgbClr val="000000"/>
                            </a:solidFill>
                            <a:latin typeface="Cambria Math" panose="02040503050406030204" pitchFamily="18" charset="0"/>
                          </a:rPr>
                          <m:t>−</m:t>
                        </m:r>
                        <m:r>
                          <m:rPr>
                            <m:sty m:val="p"/>
                          </m:rPr>
                          <a:rPr lang="en-IN" i="1">
                            <a:solidFill>
                              <a:srgbClr val="000000"/>
                            </a:solidFill>
                            <a:latin typeface="Cambria Math" panose="02040503050406030204" pitchFamily="18" charset="0"/>
                          </a:rPr>
                          <m:t>min</m:t>
                        </m:r>
                        <m:r>
                          <a:rPr lang="en-IN" i="1">
                            <a:solidFill>
                              <a:srgbClr val="000000"/>
                            </a:solidFill>
                            <a:latin typeface="Cambria Math" panose="02040503050406030204" pitchFamily="18" charset="0"/>
                          </a:rPr>
                          <m:t>𝐴</m:t>
                        </m:r>
                      </m:num>
                      <m:den>
                        <m:r>
                          <m:rPr>
                            <m:sty m:val="p"/>
                          </m:rPr>
                          <a:rPr lang="en-IN" i="1">
                            <a:solidFill>
                              <a:srgbClr val="000000"/>
                            </a:solidFill>
                            <a:latin typeface="Cambria Math" panose="02040503050406030204" pitchFamily="18" charset="0"/>
                          </a:rPr>
                          <m:t>max</m:t>
                        </m:r>
                        <m:r>
                          <a:rPr lang="en-IN" i="1">
                            <a:solidFill>
                              <a:srgbClr val="000000"/>
                            </a:solidFill>
                            <a:latin typeface="Cambria Math" panose="02040503050406030204" pitchFamily="18" charset="0"/>
                          </a:rPr>
                          <m:t>𝐴</m:t>
                        </m:r>
                        <m:r>
                          <a:rPr lang="en-IN" i="1">
                            <a:solidFill>
                              <a:srgbClr val="000000"/>
                            </a:solidFill>
                            <a:latin typeface="Cambria Math" panose="02040503050406030204" pitchFamily="18" charset="0"/>
                          </a:rPr>
                          <m:t>−</m:t>
                        </m:r>
                        <m:r>
                          <m:rPr>
                            <m:sty m:val="p"/>
                          </m:rPr>
                          <a:rPr lang="en-IN" i="1">
                            <a:solidFill>
                              <a:srgbClr val="000000"/>
                            </a:solidFill>
                            <a:latin typeface="Cambria Math" panose="02040503050406030204" pitchFamily="18" charset="0"/>
                          </a:rPr>
                          <m:t>min</m:t>
                        </m:r>
                        <m:r>
                          <a:rPr lang="en-IN" i="1">
                            <a:solidFill>
                              <a:srgbClr val="000000"/>
                            </a:solidFill>
                            <a:latin typeface="Cambria Math" panose="02040503050406030204" pitchFamily="18" charset="0"/>
                          </a:rPr>
                          <m:t>𝐴</m:t>
                        </m:r>
                      </m:den>
                    </m:f>
                    <m:r>
                      <a:rPr lang="en-IN" i="1">
                        <a:solidFill>
                          <a:srgbClr val="000000"/>
                        </a:solidFill>
                        <a:latin typeface="Cambria Math" panose="02040503050406030204" pitchFamily="18" charset="0"/>
                      </a:rPr>
                      <m:t>(</m:t>
                    </m:r>
                    <m:r>
                      <m:rPr>
                        <m:sty m:val="p"/>
                      </m:rPr>
                      <a:rPr lang="en-IN" i="1">
                        <a:solidFill>
                          <a:srgbClr val="000000"/>
                        </a:solidFill>
                        <a:latin typeface="Cambria Math" panose="02040503050406030204" pitchFamily="18" charset="0"/>
                      </a:rPr>
                      <m:t>new</m:t>
                    </m:r>
                    <m:r>
                      <a:rPr lang="en-IN" i="1">
                        <a:solidFill>
                          <a:srgbClr val="000000"/>
                        </a:solidFill>
                        <a:latin typeface="Cambria Math" panose="02040503050406030204" pitchFamily="18" charset="0"/>
                      </a:rPr>
                      <m:t>_</m:t>
                    </m:r>
                    <m:r>
                      <m:rPr>
                        <m:sty m:val="p"/>
                      </m:rPr>
                      <a:rPr lang="en-IN" i="1">
                        <a:solidFill>
                          <a:srgbClr val="000000"/>
                        </a:solidFill>
                        <a:latin typeface="Cambria Math" panose="02040503050406030204" pitchFamily="18" charset="0"/>
                      </a:rPr>
                      <m:t>max</m:t>
                    </m:r>
                    <m:r>
                      <a:rPr lang="en-IN" i="1">
                        <a:solidFill>
                          <a:srgbClr val="000000"/>
                        </a:solidFill>
                        <a:latin typeface="Cambria Math" panose="02040503050406030204" pitchFamily="18" charset="0"/>
                      </a:rPr>
                      <m:t>𝐴</m:t>
                    </m:r>
                    <m:r>
                      <a:rPr lang="en-IN" i="1">
                        <a:solidFill>
                          <a:srgbClr val="000000"/>
                        </a:solidFill>
                        <a:latin typeface="Cambria Math" panose="02040503050406030204" pitchFamily="18" charset="0"/>
                      </a:rPr>
                      <m:t>−</m:t>
                    </m:r>
                    <m:r>
                      <m:rPr>
                        <m:sty m:val="p"/>
                      </m:rPr>
                      <a:rPr lang="en-IN" i="1">
                        <a:solidFill>
                          <a:srgbClr val="000000"/>
                        </a:solidFill>
                        <a:latin typeface="Cambria Math" panose="02040503050406030204" pitchFamily="18" charset="0"/>
                      </a:rPr>
                      <m:t>new</m:t>
                    </m:r>
                    <m:r>
                      <a:rPr lang="en-IN" i="1">
                        <a:solidFill>
                          <a:srgbClr val="000000"/>
                        </a:solidFill>
                        <a:latin typeface="Cambria Math" panose="02040503050406030204" pitchFamily="18" charset="0"/>
                      </a:rPr>
                      <m:t>_</m:t>
                    </m:r>
                    <m:r>
                      <m:rPr>
                        <m:sty m:val="p"/>
                      </m:rPr>
                      <a:rPr lang="en-IN" i="1">
                        <a:solidFill>
                          <a:srgbClr val="000000"/>
                        </a:solidFill>
                        <a:latin typeface="Cambria Math" panose="02040503050406030204" pitchFamily="18" charset="0"/>
                      </a:rPr>
                      <m:t>min</m:t>
                    </m:r>
                  </m:oMath>
                </a14:m>
                <a:r>
                  <a:rPr lang="en-US" altLang="en-US" dirty="0"/>
                  <a:t>A)+</a:t>
                </a:r>
                <a:r>
                  <a:rPr lang="en-IN" dirty="0">
                    <a:solidFill>
                      <a:srgbClr val="000000"/>
                    </a:solidFill>
                  </a:rPr>
                  <a:t> </a:t>
                </a:r>
                <a14:m>
                  <m:oMath xmlns:m="http://schemas.openxmlformats.org/officeDocument/2006/math">
                    <m:r>
                      <m:rPr>
                        <m:sty m:val="p"/>
                      </m:rPr>
                      <a:rPr lang="en-IN" i="1">
                        <a:solidFill>
                          <a:srgbClr val="000000"/>
                        </a:solidFill>
                        <a:latin typeface="Cambria Math" panose="02040503050406030204" pitchFamily="18" charset="0"/>
                      </a:rPr>
                      <m:t>new</m:t>
                    </m:r>
                    <m:r>
                      <a:rPr lang="en-IN" i="1">
                        <a:solidFill>
                          <a:srgbClr val="000000"/>
                        </a:solidFill>
                        <a:latin typeface="Cambria Math" panose="02040503050406030204" pitchFamily="18" charset="0"/>
                      </a:rPr>
                      <m:t>_</m:t>
                    </m:r>
                    <m:r>
                      <m:rPr>
                        <m:sty m:val="p"/>
                      </m:rPr>
                      <a:rPr lang="en-IN" i="1">
                        <a:solidFill>
                          <a:srgbClr val="000000"/>
                        </a:solidFill>
                        <a:latin typeface="Cambria Math" panose="02040503050406030204" pitchFamily="18" charset="0"/>
                      </a:rPr>
                      <m:t>min</m:t>
                    </m:r>
                  </m:oMath>
                </a14:m>
                <a:r>
                  <a:rPr lang="en-US" altLang="en-US" dirty="0"/>
                  <a:t>A</a:t>
                </a:r>
              </a:p>
              <a:p>
                <a:pPr algn="just"/>
                <a:endParaRPr lang="en-IN" dirty="0"/>
              </a:p>
              <a:p>
                <a:pPr algn="just"/>
                <a:endParaRPr lang="en-IN" dirty="0"/>
              </a:p>
              <a:p>
                <a:pPr algn="just"/>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73,600−12,000</m:t>
                        </m:r>
                      </m:num>
                      <m:den>
                        <m:r>
                          <a:rPr lang="en-IN" b="0" i="1" smtClean="0">
                            <a:latin typeface="Cambria Math" panose="02040503050406030204" pitchFamily="18" charset="0"/>
                          </a:rPr>
                          <m:t>98,000−12,000</m:t>
                        </m:r>
                      </m:den>
                    </m:f>
                    <m:d>
                      <m:dPr>
                        <m:ctrlPr>
                          <a:rPr lang="en-IN" b="0" i="1" smtClean="0">
                            <a:latin typeface="Cambria Math" panose="02040503050406030204" pitchFamily="18" charset="0"/>
                          </a:rPr>
                        </m:ctrlPr>
                      </m:dPr>
                      <m:e>
                        <m:r>
                          <a:rPr lang="en-IN" b="0" i="1" smtClean="0">
                            <a:latin typeface="Cambria Math" panose="02040503050406030204" pitchFamily="18" charset="0"/>
                          </a:rPr>
                          <m:t>1.0−0</m:t>
                        </m:r>
                      </m:e>
                    </m:d>
                    <m:r>
                      <a:rPr lang="en-IN" b="0" i="1" smtClean="0">
                        <a:latin typeface="Cambria Math" panose="02040503050406030204" pitchFamily="18" charset="0"/>
                      </a:rPr>
                      <m:t>+0=0.716</m:t>
                    </m:r>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73" t="-1541" r="-927"/>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4FAB73BC-B049-4115-A692-8D63A059BFB8}" type="slidenum">
              <a:rPr lang="en-US" smtClean="0"/>
              <a:t>30</a:t>
            </a:fld>
            <a:endParaRPr lang="en-US" dirty="0"/>
          </a:p>
        </p:txBody>
      </p:sp>
    </p:spTree>
    <p:extLst>
      <p:ext uri="{BB962C8B-B14F-4D97-AF65-F5344CB8AC3E}">
        <p14:creationId xmlns:p14="http://schemas.microsoft.com/office/powerpoint/2010/main" val="4173763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z-score normalization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IN" dirty="0"/>
                  <a:t>Suppose that the mean and standard deviation of the values for the attribute income are $54,000 and $16,000, respectively. With z-score normalization, a value of $73,600 for income is transformed to</a:t>
                </a:r>
              </a:p>
              <a:p>
                <a:pPr algn="just"/>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73,600−54,000</m:t>
                        </m:r>
                      </m:num>
                      <m:den>
                        <m:r>
                          <a:rPr lang="en-IN" b="0" i="1" smtClean="0">
                            <a:latin typeface="Cambria Math" panose="02040503050406030204" pitchFamily="18" charset="0"/>
                          </a:rPr>
                          <m:t>16,000</m:t>
                        </m:r>
                      </m:den>
                    </m:f>
                    <m:r>
                      <a:rPr lang="en-IN" b="0" i="1" smtClean="0">
                        <a:latin typeface="Cambria Math" panose="02040503050406030204" pitchFamily="18" charset="0"/>
                      </a:rPr>
                      <m:t>=1.225</m:t>
                    </m:r>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63" t="-1884" r="-1020"/>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4FAB73BC-B049-4115-A692-8D63A059BFB8}" type="slidenum">
              <a:rPr lang="en-US" smtClean="0"/>
              <a:t>31</a:t>
            </a:fld>
            <a:endParaRPr lang="en-US" dirty="0"/>
          </a:p>
        </p:txBody>
      </p:sp>
    </p:spTree>
    <p:extLst>
      <p:ext uri="{BB962C8B-B14F-4D97-AF65-F5344CB8AC3E}">
        <p14:creationId xmlns:p14="http://schemas.microsoft.com/office/powerpoint/2010/main" val="30091314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Decimal scaling example</a:t>
            </a:r>
          </a:p>
        </p:txBody>
      </p:sp>
      <p:sp>
        <p:nvSpPr>
          <p:cNvPr id="3" name="Content Placeholder 2"/>
          <p:cNvSpPr>
            <a:spLocks noGrp="1"/>
          </p:cNvSpPr>
          <p:nvPr>
            <p:ph idx="1"/>
          </p:nvPr>
        </p:nvSpPr>
        <p:spPr/>
        <p:txBody>
          <a:bodyPr/>
          <a:lstStyle/>
          <a:p>
            <a:pPr algn="just"/>
            <a:r>
              <a:rPr lang="en-IN" dirty="0"/>
              <a:t>Suppose that the recorded values of A range from -986 to 917. The maximum absolute value of A is 986. To normalize by decimal scaling, we therefore divide each value by 1,000 (i.e., j = 3) so that -986 normalizes to -0.986 and 917 normalizes to 0.917.</a:t>
            </a:r>
          </a:p>
        </p:txBody>
      </p:sp>
      <p:sp>
        <p:nvSpPr>
          <p:cNvPr id="6" name="Slide Number Placeholder 5"/>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1058435778"/>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University question</a:t>
            </a:r>
          </a:p>
        </p:txBody>
      </p:sp>
      <p:sp>
        <p:nvSpPr>
          <p:cNvPr id="3" name="Content Placeholder 2"/>
          <p:cNvSpPr>
            <a:spLocks noGrp="1"/>
          </p:cNvSpPr>
          <p:nvPr>
            <p:ph idx="1"/>
          </p:nvPr>
        </p:nvSpPr>
        <p:spPr/>
        <p:txBody>
          <a:bodyPr/>
          <a:lstStyle/>
          <a:p>
            <a:r>
              <a:rPr lang="en-US" dirty="0"/>
              <a:t>Use the two methods below to normalize the following group of data: 100,200,300,500,900</a:t>
            </a:r>
          </a:p>
          <a:p>
            <a:r>
              <a:rPr lang="en-US" dirty="0"/>
              <a:t>min-max normalization by setting min=0 and max=1</a:t>
            </a:r>
          </a:p>
          <a:p>
            <a:r>
              <a:rPr lang="en-IN" dirty="0"/>
              <a:t> z-score normalization 	</a:t>
            </a:r>
          </a:p>
          <a:p>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33</a:t>
            </a:fld>
            <a:endParaRPr lang="en-US" dirty="0"/>
          </a:p>
        </p:txBody>
      </p:sp>
    </p:spTree>
    <p:extLst>
      <p:ext uri="{BB962C8B-B14F-4D97-AF65-F5344CB8AC3E}">
        <p14:creationId xmlns:p14="http://schemas.microsoft.com/office/powerpoint/2010/main" val="312567525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sp>
        <p:nvSpPr>
          <p:cNvPr id="3" name="Content Placeholder 2"/>
          <p:cNvSpPr>
            <a:spLocks noGrp="1"/>
          </p:cNvSpPr>
          <p:nvPr>
            <p:ph idx="1"/>
          </p:nvPr>
        </p:nvSpPr>
        <p:spPr/>
        <p:txBody>
          <a:bodyPr/>
          <a:lstStyle/>
          <a:p>
            <a:r>
              <a:rPr lang="en-US" dirty="0"/>
              <a:t>Use the two methods below to normalize the following group of data: 100,200,300,500,900</a:t>
            </a:r>
          </a:p>
          <a:p>
            <a:r>
              <a:rPr lang="en-US" dirty="0"/>
              <a:t>min-max normalization by setting min=0 and max=1</a:t>
            </a:r>
          </a:p>
          <a:p>
            <a:pPr lvl="1"/>
            <a:r>
              <a:rPr lang="fr-FR" dirty="0"/>
              <a:t>Ans: 0, 0.125, 0.25, 0.5, 1</a:t>
            </a:r>
            <a:endParaRPr lang="en-US" dirty="0"/>
          </a:p>
          <a:p>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34</a:t>
            </a:fld>
            <a:endParaRPr lang="en-US" dirty="0"/>
          </a:p>
        </p:txBody>
      </p:sp>
    </p:spTree>
    <p:extLst>
      <p:ext uri="{BB962C8B-B14F-4D97-AF65-F5344CB8AC3E}">
        <p14:creationId xmlns:p14="http://schemas.microsoft.com/office/powerpoint/2010/main" val="18045637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sp>
        <p:nvSpPr>
          <p:cNvPr id="3" name="Content Placeholder 2"/>
          <p:cNvSpPr>
            <a:spLocks noGrp="1"/>
          </p:cNvSpPr>
          <p:nvPr>
            <p:ph idx="1"/>
          </p:nvPr>
        </p:nvSpPr>
        <p:spPr/>
        <p:txBody>
          <a:bodyPr/>
          <a:lstStyle/>
          <a:p>
            <a:r>
              <a:rPr lang="en-US" dirty="0"/>
              <a:t>Use the two methods below to normalize the following group of data: 100,200,300,500,900</a:t>
            </a:r>
          </a:p>
          <a:p>
            <a:r>
              <a:rPr lang="en-US" dirty="0"/>
              <a:t>min-max normalization by setting min=0 and max=1</a:t>
            </a:r>
          </a:p>
          <a:p>
            <a:endParaRPr lang="en-US" dirty="0"/>
          </a:p>
          <a:p>
            <a:endParaRPr lang="en-US" dirty="0"/>
          </a:p>
          <a:p>
            <a:endParaRPr lang="en-US" dirty="0"/>
          </a:p>
          <a:p>
            <a:pPr lvl="1"/>
            <a:r>
              <a:rPr lang="fr-FR" dirty="0"/>
              <a:t>Ans: 0, 0.125, 0.25, 0.5, 1</a:t>
            </a:r>
            <a:endParaRPr lang="en-US" dirty="0"/>
          </a:p>
          <a:p>
            <a:r>
              <a:rPr lang="en-IN" dirty="0"/>
              <a:t> </a:t>
            </a:r>
          </a:p>
        </p:txBody>
      </p:sp>
      <p:sp>
        <p:nvSpPr>
          <p:cNvPr id="4" name="Date Placeholder 3"/>
          <p:cNvSpPr>
            <a:spLocks noGrp="1"/>
          </p:cNvSpPr>
          <p:nvPr>
            <p:ph type="dt" sz="half" idx="10"/>
          </p:nvPr>
        </p:nvSpPr>
        <p:spPr/>
        <p:txBody>
          <a:bodyPr/>
          <a:lstStyle/>
          <a:p>
            <a:fld id="{BCDA8CD1-A17D-4298-957A-6B6A07C74885}" type="datetime1">
              <a:rPr lang="en-US" smtClean="0"/>
              <a:t>4/19/2021</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35</a:t>
            </a:fld>
            <a:endParaRPr lang="en-US" dirty="0"/>
          </a:p>
        </p:txBody>
      </p:sp>
      <p:graphicFrame>
        <p:nvGraphicFramePr>
          <p:cNvPr id="7" name="Object 6">
            <a:extLst>
              <a:ext uri="{FF2B5EF4-FFF2-40B4-BE49-F238E27FC236}">
                <a16:creationId xmlns:a16="http://schemas.microsoft.com/office/drawing/2014/main" id="{C0EC6434-6C41-4CD9-938E-AA118F81934F}"/>
              </a:ext>
            </a:extLst>
          </p:cNvPr>
          <p:cNvGraphicFramePr>
            <a:graphicFrameLocks noChangeAspect="1"/>
          </p:cNvGraphicFramePr>
          <p:nvPr>
            <p:extLst/>
          </p:nvPr>
        </p:nvGraphicFramePr>
        <p:xfrm>
          <a:off x="941294" y="2770094"/>
          <a:ext cx="7599456" cy="855756"/>
        </p:xfrm>
        <a:graphic>
          <a:graphicData uri="http://schemas.openxmlformats.org/presentationml/2006/ole">
            <mc:AlternateContent xmlns:mc="http://schemas.openxmlformats.org/markup-compatibility/2006">
              <mc:Choice xmlns:v="urn:schemas-microsoft-com:vml" Requires="v">
                <p:oleObj spid="_x0000_s4103" name="Equation" r:id="rId3" imgW="3340080" imgH="393480" progId="Equation.3">
                  <p:embed/>
                </p:oleObj>
              </mc:Choice>
              <mc:Fallback>
                <p:oleObj name="Equation" r:id="rId3" imgW="3340080" imgH="393480" progId="Equation.3">
                  <p:embed/>
                  <p:pic>
                    <p:nvPicPr>
                      <p:cNvPr id="7" name="Object 6">
                        <a:extLst>
                          <a:ext uri="{FF2B5EF4-FFF2-40B4-BE49-F238E27FC236}">
                            <a16:creationId xmlns:a16="http://schemas.microsoft.com/office/drawing/2014/main" id="{C0EC6434-6C41-4CD9-938E-AA118F81934F}"/>
                          </a:ext>
                        </a:extLst>
                      </p:cNvPr>
                      <p:cNvPicPr/>
                      <p:nvPr/>
                    </p:nvPicPr>
                    <p:blipFill>
                      <a:blip r:embed="rId4"/>
                      <a:stretch>
                        <a:fillRect/>
                      </a:stretch>
                    </p:blipFill>
                    <p:spPr>
                      <a:xfrm>
                        <a:off x="941294" y="2770094"/>
                        <a:ext cx="7599456" cy="855756"/>
                      </a:xfrm>
                      <a:prstGeom prst="rect">
                        <a:avLst/>
                      </a:prstGeom>
                    </p:spPr>
                  </p:pic>
                </p:oleObj>
              </mc:Fallback>
            </mc:AlternateContent>
          </a:graphicData>
        </a:graphic>
      </p:graphicFrame>
    </p:spTree>
    <p:extLst>
      <p:ext uri="{BB962C8B-B14F-4D97-AF65-F5344CB8AC3E}">
        <p14:creationId xmlns:p14="http://schemas.microsoft.com/office/powerpoint/2010/main" val="270579310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nSpc>
                    <a:spcPct val="110000"/>
                  </a:lnSpc>
                </a:pPr>
                <a:r>
                  <a:rPr lang="en-US" altLang="en-US" sz="2400" dirty="0"/>
                  <a:t>z-score normalization</a:t>
                </a:r>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IN" altLang="en-US" sz="2400" i="1">
                              <a:latin typeface="Cambria Math" panose="02040503050406030204" pitchFamily="18" charset="0"/>
                            </a:rPr>
                          </m:ctrlPr>
                        </m:sSupPr>
                        <m:e>
                          <m:r>
                            <a:rPr lang="en-IN" altLang="en-US" sz="2400" i="1">
                              <a:latin typeface="Cambria Math" panose="02040503050406030204" pitchFamily="18" charset="0"/>
                            </a:rPr>
                            <m:t>𝑣</m:t>
                          </m:r>
                        </m:e>
                        <m:sup>
                          <m:r>
                            <a:rPr lang="en-IN" altLang="en-US" sz="2400" i="1">
                              <a:latin typeface="Cambria Math" panose="02040503050406030204" pitchFamily="18" charset="0"/>
                            </a:rPr>
                            <m:t>′</m:t>
                          </m:r>
                        </m:sup>
                      </m:sSup>
                      <m:r>
                        <a:rPr lang="en-IN" altLang="en-US" sz="2400" i="1">
                          <a:latin typeface="Cambria Math" panose="02040503050406030204" pitchFamily="18" charset="0"/>
                        </a:rPr>
                        <m:t>=</m:t>
                      </m:r>
                      <m:f>
                        <m:fPr>
                          <m:ctrlPr>
                            <a:rPr lang="en-IN" altLang="en-US" sz="2400" i="1">
                              <a:latin typeface="Cambria Math" panose="02040503050406030204" pitchFamily="18" charset="0"/>
                            </a:rPr>
                          </m:ctrlPr>
                        </m:fPr>
                        <m:num>
                          <m:r>
                            <a:rPr lang="en-IN" altLang="en-US" sz="2400" i="1">
                              <a:latin typeface="Cambria Math" panose="02040503050406030204" pitchFamily="18" charset="0"/>
                            </a:rPr>
                            <m:t>𝑣</m:t>
                          </m:r>
                          <m:r>
                            <a:rPr lang="en-US" altLang="en-US" sz="2400" b="0" i="1" baseline="-25000" smtClean="0">
                              <a:latin typeface="Cambria Math" panose="02040503050406030204" pitchFamily="18" charset="0"/>
                            </a:rPr>
                            <m:t>𝑖</m:t>
                          </m:r>
                          <m:r>
                            <a:rPr lang="en-IN" altLang="en-US" sz="2400" i="1">
                              <a:latin typeface="Cambria Math" panose="02040503050406030204" pitchFamily="18" charset="0"/>
                            </a:rPr>
                            <m:t>−</m:t>
                          </m:r>
                          <m:acc>
                            <m:accPr>
                              <m:chr m:val="̅"/>
                              <m:ctrlPr>
                                <a:rPr lang="en-IN" altLang="en-US" sz="2400" i="1">
                                  <a:latin typeface="Cambria Math" panose="02040503050406030204" pitchFamily="18" charset="0"/>
                                </a:rPr>
                              </m:ctrlPr>
                            </m:accPr>
                            <m:e>
                              <m:r>
                                <a:rPr lang="en-IN" altLang="en-US" sz="2400" i="1">
                                  <a:latin typeface="Cambria Math" panose="02040503050406030204" pitchFamily="18" charset="0"/>
                                </a:rPr>
                                <m:t>𝐴</m:t>
                              </m:r>
                            </m:e>
                          </m:acc>
                        </m:num>
                        <m:den>
                          <m:sSub>
                            <m:sSubPr>
                              <m:ctrlPr>
                                <a:rPr lang="en-IN" altLang="en-US" sz="2400" i="1">
                                  <a:latin typeface="Cambria Math" panose="02040503050406030204" pitchFamily="18" charset="0"/>
                                </a:rPr>
                              </m:ctrlPr>
                            </m:sSubPr>
                            <m:e>
                              <m:r>
                                <a:rPr lang="en-IN" altLang="en-US" sz="2400" i="1">
                                  <a:latin typeface="Cambria Math" panose="02040503050406030204" pitchFamily="18" charset="0"/>
                                  <a:ea typeface="Cambria Math" panose="02040503050406030204" pitchFamily="18" charset="0"/>
                                </a:rPr>
                                <m:t>𝜎</m:t>
                              </m:r>
                            </m:e>
                            <m:sub>
                              <m:r>
                                <a:rPr lang="en-IN" altLang="en-US" sz="2400" i="1">
                                  <a:latin typeface="Cambria Math" panose="02040503050406030204" pitchFamily="18" charset="0"/>
                                </a:rPr>
                                <m:t>𝐴</m:t>
                              </m:r>
                            </m:sub>
                          </m:sSub>
                        </m:den>
                      </m:f>
                    </m:oMath>
                  </m:oMathPara>
                </a14:m>
                <a:endParaRPr lang="en-US" dirty="0"/>
              </a:p>
              <a:p>
                <a:pPr marL="0" indent="0">
                  <a:lnSpc>
                    <a:spcPct val="110000"/>
                  </a:lnSpc>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05" t="-70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0413B6F-4B36-46CC-BED2-EAFB8DDD9170}" type="datetime1">
              <a:rPr lang="en-US" smtClean="0"/>
              <a:t>4/19/2021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36</a:t>
            </a:fld>
            <a:endParaRPr lang="en-US" dirty="0"/>
          </a:p>
        </p:txBody>
      </p:sp>
      <p:pic>
        <p:nvPicPr>
          <p:cNvPr id="6" name="Picture 5"/>
          <p:cNvPicPr>
            <a:picLocks noChangeAspect="1"/>
          </p:cNvPicPr>
          <p:nvPr/>
        </p:nvPicPr>
        <p:blipFill>
          <a:blip r:embed="rId3"/>
          <a:stretch>
            <a:fillRect/>
          </a:stretch>
        </p:blipFill>
        <p:spPr>
          <a:xfrm>
            <a:off x="628650" y="4204117"/>
            <a:ext cx="7101078" cy="1672427"/>
          </a:xfrm>
          <a:prstGeom prst="rect">
            <a:avLst/>
          </a:prstGeom>
        </p:spPr>
      </p:pic>
    </p:spTree>
    <p:extLst>
      <p:ext uri="{BB962C8B-B14F-4D97-AF65-F5344CB8AC3E}">
        <p14:creationId xmlns:p14="http://schemas.microsoft.com/office/powerpoint/2010/main" val="1755182702"/>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3133110" y="475592"/>
            <a:ext cx="4420673" cy="5894232"/>
          </a:xfrm>
        </p:spPr>
      </p:pic>
      <p:sp>
        <p:nvSpPr>
          <p:cNvPr id="4" name="Date Placeholder 3"/>
          <p:cNvSpPr>
            <a:spLocks noGrp="1"/>
          </p:cNvSpPr>
          <p:nvPr>
            <p:ph type="dt" sz="half" idx="10"/>
          </p:nvPr>
        </p:nvSpPr>
        <p:spPr/>
        <p:txBody>
          <a:bodyPr/>
          <a:lstStyle/>
          <a:p>
            <a:fld id="{F0413B6F-4B36-46CC-BED2-EAFB8DDD9170}" type="datetime1">
              <a:rPr lang="en-US" smtClean="0"/>
              <a:t>4/19/2021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37</a:t>
            </a:fld>
            <a:endParaRPr lang="en-US" dirty="0"/>
          </a:p>
        </p:txBody>
      </p:sp>
    </p:spTree>
    <p:extLst>
      <p:ext uri="{BB962C8B-B14F-4D97-AF65-F5344CB8AC3E}">
        <p14:creationId xmlns:p14="http://schemas.microsoft.com/office/powerpoint/2010/main" val="115846440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1868437" y="753813"/>
            <a:ext cx="4182198" cy="5576265"/>
          </a:xfrm>
        </p:spPr>
      </p:pic>
      <p:sp>
        <p:nvSpPr>
          <p:cNvPr id="4" name="Date Placeholder 3"/>
          <p:cNvSpPr>
            <a:spLocks noGrp="1"/>
          </p:cNvSpPr>
          <p:nvPr>
            <p:ph type="dt" sz="half" idx="10"/>
          </p:nvPr>
        </p:nvSpPr>
        <p:spPr/>
        <p:txBody>
          <a:bodyPr/>
          <a:lstStyle/>
          <a:p>
            <a:fld id="{F0413B6F-4B36-46CC-BED2-EAFB8DDD9170}" type="datetime1">
              <a:rPr lang="en-US" smtClean="0"/>
              <a:t>4/19/2021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38</a:t>
            </a:fld>
            <a:endParaRPr lang="en-US" dirty="0"/>
          </a:p>
        </p:txBody>
      </p:sp>
    </p:spTree>
    <p:extLst>
      <p:ext uri="{BB962C8B-B14F-4D97-AF65-F5344CB8AC3E}">
        <p14:creationId xmlns:p14="http://schemas.microsoft.com/office/powerpoint/2010/main" val="1327140124"/>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2717760" y="444293"/>
            <a:ext cx="4529077" cy="6038772"/>
          </a:xfrm>
        </p:spPr>
      </p:pic>
      <p:sp>
        <p:nvSpPr>
          <p:cNvPr id="4" name="Date Placeholder 3"/>
          <p:cNvSpPr>
            <a:spLocks noGrp="1"/>
          </p:cNvSpPr>
          <p:nvPr>
            <p:ph type="dt" sz="half" idx="10"/>
          </p:nvPr>
        </p:nvSpPr>
        <p:spPr/>
        <p:txBody>
          <a:bodyPr/>
          <a:lstStyle/>
          <a:p>
            <a:fld id="{F0413B6F-4B36-46CC-BED2-EAFB8DDD9170}" type="datetime1">
              <a:rPr lang="en-US" smtClean="0"/>
              <a:t>4/19/2021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39</a:t>
            </a:fld>
            <a:endParaRPr lang="en-US" dirty="0"/>
          </a:p>
        </p:txBody>
      </p:sp>
    </p:spTree>
    <p:extLst>
      <p:ext uri="{BB962C8B-B14F-4D97-AF65-F5344CB8AC3E}">
        <p14:creationId xmlns:p14="http://schemas.microsoft.com/office/powerpoint/2010/main" val="15306385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Is Data Dirty?</a:t>
            </a:r>
            <a:endParaRPr lang="en-IN" dirty="0"/>
          </a:p>
        </p:txBody>
      </p:sp>
      <p:sp>
        <p:nvSpPr>
          <p:cNvPr id="3" name="Content Placeholder 2"/>
          <p:cNvSpPr>
            <a:spLocks noGrp="1"/>
          </p:cNvSpPr>
          <p:nvPr>
            <p:ph idx="1"/>
          </p:nvPr>
        </p:nvSpPr>
        <p:spPr/>
        <p:txBody>
          <a:bodyPr>
            <a:normAutofit/>
          </a:bodyPr>
          <a:lstStyle/>
          <a:p>
            <a:pPr algn="just"/>
            <a:r>
              <a:rPr lang="en-IN" dirty="0">
                <a:solidFill>
                  <a:srgbClr val="FFFF00"/>
                </a:solidFill>
              </a:rPr>
              <a:t>Incomplete data may come from</a:t>
            </a:r>
          </a:p>
          <a:p>
            <a:pPr lvl="1" algn="just"/>
            <a:r>
              <a:rPr lang="en-IN" dirty="0"/>
              <a:t>“Not applicable” data value when collected</a:t>
            </a:r>
          </a:p>
          <a:p>
            <a:pPr lvl="1" algn="just"/>
            <a:r>
              <a:rPr lang="en-IN" dirty="0"/>
              <a:t>Different considerations between the time when the data was collected and when it is analysed.</a:t>
            </a:r>
          </a:p>
          <a:p>
            <a:pPr lvl="1" algn="just"/>
            <a:r>
              <a:rPr lang="en-IN" dirty="0"/>
              <a:t>Human/hardware/software problems</a:t>
            </a:r>
          </a:p>
          <a:p>
            <a:pPr algn="just"/>
            <a:r>
              <a:rPr lang="en-IN" dirty="0">
                <a:solidFill>
                  <a:srgbClr val="FFFF00"/>
                </a:solidFill>
              </a:rPr>
              <a:t>Noisy data (incorrect values) may come from</a:t>
            </a:r>
          </a:p>
          <a:p>
            <a:pPr lvl="1" algn="just"/>
            <a:r>
              <a:rPr lang="en-IN" dirty="0"/>
              <a:t>Faulty data collection instruments</a:t>
            </a:r>
          </a:p>
          <a:p>
            <a:pPr lvl="1" algn="just"/>
            <a:r>
              <a:rPr lang="en-IN" dirty="0"/>
              <a:t>Human or computer error at data entry</a:t>
            </a:r>
          </a:p>
          <a:p>
            <a:pPr lvl="1" algn="just"/>
            <a:r>
              <a:rPr lang="en-IN" dirty="0"/>
              <a:t>Errors in data transmission</a:t>
            </a:r>
          </a:p>
          <a:p>
            <a:pPr algn="just"/>
            <a:r>
              <a:rPr lang="en-IN" dirty="0">
                <a:solidFill>
                  <a:srgbClr val="FFFF00"/>
                </a:solidFill>
              </a:rPr>
              <a:t>Inconsistent data may come from</a:t>
            </a:r>
          </a:p>
          <a:p>
            <a:pPr lvl="1" algn="just"/>
            <a:r>
              <a:rPr lang="en-IN" dirty="0"/>
              <a:t>Different data sources</a:t>
            </a:r>
          </a:p>
          <a:p>
            <a:pPr lvl="1" algn="just"/>
            <a:r>
              <a:rPr lang="en-IN" dirty="0"/>
              <a:t>Functional dependency violation (e.g., modify some linked data)</a:t>
            </a:r>
          </a:p>
          <a:p>
            <a:pPr lvl="1" algn="just"/>
            <a:r>
              <a:rPr lang="en-IN" dirty="0"/>
              <a:t>Duplicate records also need data cleaning</a:t>
            </a:r>
          </a:p>
          <a:p>
            <a:pPr algn="just"/>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185349598"/>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fld id="{F0413B6F-4B36-46CC-BED2-EAFB8DDD9170}" type="datetime1">
              <a:rPr lang="en-US" smtClean="0"/>
              <a:t>4/19/2021</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40</a:t>
            </a:fld>
            <a:endParaRPr lang="en-US" dirty="0"/>
          </a:p>
        </p:txBody>
      </p:sp>
      <p:sp>
        <p:nvSpPr>
          <p:cNvPr id="6" name="Rectangle 5"/>
          <p:cNvSpPr/>
          <p:nvPr/>
        </p:nvSpPr>
        <p:spPr>
          <a:xfrm>
            <a:off x="2286000" y="2967335"/>
            <a:ext cx="4572000" cy="923330"/>
          </a:xfrm>
          <a:prstGeom prst="rect">
            <a:avLst/>
          </a:prstGeom>
        </p:spPr>
        <p:txBody>
          <a:bodyPr>
            <a:spAutoFit/>
          </a:bodyPr>
          <a:lstStyle/>
          <a:p>
            <a:r>
              <a:rPr lang="en-IN" dirty="0"/>
              <a:t>z-score normalization </a:t>
            </a:r>
          </a:p>
          <a:p>
            <a:pPr lvl="1"/>
            <a:r>
              <a:rPr lang="en-IN" dirty="0"/>
              <a:t>	-1.0607,-0.7071, -0.3536, 0.3536, 1.7678</a:t>
            </a:r>
          </a:p>
        </p:txBody>
      </p:sp>
    </p:spTree>
    <p:extLst>
      <p:ext uri="{BB962C8B-B14F-4D97-AF65-F5344CB8AC3E}">
        <p14:creationId xmlns:p14="http://schemas.microsoft.com/office/powerpoint/2010/main" val="2477644006"/>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Z-Score of the following data?</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46858324"/>
              </p:ext>
            </p:extLst>
          </p:nvPr>
        </p:nvGraphicFramePr>
        <p:xfrm>
          <a:off x="2540726" y="2599509"/>
          <a:ext cx="1238794" cy="2286000"/>
        </p:xfrm>
        <a:graphic>
          <a:graphicData uri="http://schemas.openxmlformats.org/drawingml/2006/table">
            <a:tbl>
              <a:tblPr/>
              <a:tblGrid>
                <a:gridCol w="1238794">
                  <a:extLst>
                    <a:ext uri="{9D8B030D-6E8A-4147-A177-3AD203B41FA5}">
                      <a16:colId xmlns:a16="http://schemas.microsoft.com/office/drawing/2014/main" val="3504605325"/>
                    </a:ext>
                  </a:extLst>
                </a:gridCol>
              </a:tblGrid>
              <a:tr h="0">
                <a:tc>
                  <a:txBody>
                    <a:bodyPr/>
                    <a:lstStyle/>
                    <a:p>
                      <a:pPr algn="ctr"/>
                      <a:r>
                        <a:rPr lang="en-IN" sz="2400" b="1"/>
                        <a:t>marks</a:t>
                      </a:r>
                      <a:endParaRPr lang="en-IN" sz="2400"/>
                    </a:p>
                  </a:txBody>
                  <a:tcPr anchor="ctr">
                    <a:lnL>
                      <a:noFill/>
                    </a:lnL>
                    <a:lnR>
                      <a:noFill/>
                    </a:lnR>
                    <a:lnT>
                      <a:noFill/>
                    </a:lnT>
                    <a:lnB>
                      <a:noFill/>
                    </a:lnB>
                  </a:tcPr>
                </a:tc>
                <a:extLst>
                  <a:ext uri="{0D108BD9-81ED-4DB2-BD59-A6C34878D82A}">
                    <a16:rowId xmlns:a16="http://schemas.microsoft.com/office/drawing/2014/main" val="4140742242"/>
                  </a:ext>
                </a:extLst>
              </a:tr>
              <a:tr h="0">
                <a:tc>
                  <a:txBody>
                    <a:bodyPr/>
                    <a:lstStyle/>
                    <a:p>
                      <a:pPr algn="ctr"/>
                      <a:r>
                        <a:rPr lang="en-IN" sz="2400"/>
                        <a:t>8</a:t>
                      </a:r>
                    </a:p>
                  </a:txBody>
                  <a:tcPr anchor="ctr">
                    <a:lnL>
                      <a:noFill/>
                    </a:lnL>
                    <a:lnR>
                      <a:noFill/>
                    </a:lnR>
                    <a:lnT>
                      <a:noFill/>
                    </a:lnT>
                    <a:lnB>
                      <a:noFill/>
                    </a:lnB>
                  </a:tcPr>
                </a:tc>
                <a:extLst>
                  <a:ext uri="{0D108BD9-81ED-4DB2-BD59-A6C34878D82A}">
                    <a16:rowId xmlns:a16="http://schemas.microsoft.com/office/drawing/2014/main" val="3014668720"/>
                  </a:ext>
                </a:extLst>
              </a:tr>
              <a:tr h="0">
                <a:tc>
                  <a:txBody>
                    <a:bodyPr/>
                    <a:lstStyle/>
                    <a:p>
                      <a:pPr algn="ctr"/>
                      <a:r>
                        <a:rPr lang="en-IN" sz="2400"/>
                        <a:t>10</a:t>
                      </a:r>
                    </a:p>
                  </a:txBody>
                  <a:tcPr anchor="ctr">
                    <a:lnL>
                      <a:noFill/>
                    </a:lnL>
                    <a:lnR>
                      <a:noFill/>
                    </a:lnR>
                    <a:lnT>
                      <a:noFill/>
                    </a:lnT>
                    <a:lnB>
                      <a:noFill/>
                    </a:lnB>
                  </a:tcPr>
                </a:tc>
                <a:extLst>
                  <a:ext uri="{0D108BD9-81ED-4DB2-BD59-A6C34878D82A}">
                    <a16:rowId xmlns:a16="http://schemas.microsoft.com/office/drawing/2014/main" val="3207116471"/>
                  </a:ext>
                </a:extLst>
              </a:tr>
              <a:tr h="0">
                <a:tc>
                  <a:txBody>
                    <a:bodyPr/>
                    <a:lstStyle/>
                    <a:p>
                      <a:pPr algn="ctr"/>
                      <a:r>
                        <a:rPr lang="en-IN" sz="2400"/>
                        <a:t>15</a:t>
                      </a:r>
                    </a:p>
                  </a:txBody>
                  <a:tcPr anchor="ctr">
                    <a:lnL>
                      <a:noFill/>
                    </a:lnL>
                    <a:lnR>
                      <a:noFill/>
                    </a:lnR>
                    <a:lnT>
                      <a:noFill/>
                    </a:lnT>
                    <a:lnB>
                      <a:noFill/>
                    </a:lnB>
                  </a:tcPr>
                </a:tc>
                <a:extLst>
                  <a:ext uri="{0D108BD9-81ED-4DB2-BD59-A6C34878D82A}">
                    <a16:rowId xmlns:a16="http://schemas.microsoft.com/office/drawing/2014/main" val="73621276"/>
                  </a:ext>
                </a:extLst>
              </a:tr>
              <a:tr h="0">
                <a:tc>
                  <a:txBody>
                    <a:bodyPr/>
                    <a:lstStyle/>
                    <a:p>
                      <a:pPr algn="ctr"/>
                      <a:r>
                        <a:rPr lang="en-IN" sz="2400" dirty="0"/>
                        <a:t>20</a:t>
                      </a:r>
                      <a:r>
                        <a:rPr lang="en-IN" sz="2400" b="1" dirty="0"/>
                        <a:t>  </a:t>
                      </a:r>
                      <a:endParaRPr lang="en-IN" sz="2400" dirty="0"/>
                    </a:p>
                  </a:txBody>
                  <a:tcPr anchor="ctr">
                    <a:lnL>
                      <a:noFill/>
                    </a:lnL>
                    <a:lnR>
                      <a:noFill/>
                    </a:lnR>
                    <a:lnT>
                      <a:noFill/>
                    </a:lnT>
                    <a:lnB>
                      <a:noFill/>
                    </a:lnB>
                  </a:tcPr>
                </a:tc>
                <a:extLst>
                  <a:ext uri="{0D108BD9-81ED-4DB2-BD59-A6C34878D82A}">
                    <a16:rowId xmlns:a16="http://schemas.microsoft.com/office/drawing/2014/main" val="3246490952"/>
                  </a:ext>
                </a:extLst>
              </a:tr>
            </a:tbl>
          </a:graphicData>
        </a:graphic>
      </p:graphicFrame>
      <p:sp>
        <p:nvSpPr>
          <p:cNvPr id="6" name="Slide Number Placeholder 5"/>
          <p:cNvSpPr>
            <a:spLocks noGrp="1"/>
          </p:cNvSpPr>
          <p:nvPr>
            <p:ph type="sldNum" sz="quarter" idx="12"/>
          </p:nvPr>
        </p:nvSpPr>
        <p:spPr/>
        <p:txBody>
          <a:bodyPr/>
          <a:lstStyle/>
          <a:p>
            <a:fld id="{4FAB73BC-B049-4115-A692-8D63A059BFB8}" type="slidenum">
              <a:rPr lang="en-US" smtClean="0"/>
              <a:t>41</a:t>
            </a:fld>
            <a:endParaRPr lang="en-US" dirty="0"/>
          </a:p>
        </p:txBody>
      </p:sp>
    </p:spTree>
    <p:extLst>
      <p:ext uri="{BB962C8B-B14F-4D97-AF65-F5344CB8AC3E}">
        <p14:creationId xmlns:p14="http://schemas.microsoft.com/office/powerpoint/2010/main" val="2231093209"/>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 Z-Score of the following data?- Solution</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42</a:t>
            </a:fld>
            <a:endParaRPr lang="en-US" dirty="0"/>
          </a:p>
        </p:txBody>
      </p:sp>
      <p:graphicFrame>
        <p:nvGraphicFramePr>
          <p:cNvPr id="8" name="Table 7"/>
          <p:cNvGraphicFramePr>
            <a:graphicFrameLocks noGrp="1"/>
          </p:cNvGraphicFramePr>
          <p:nvPr/>
        </p:nvGraphicFramePr>
        <p:xfrm>
          <a:off x="685800" y="3200400"/>
          <a:ext cx="7772400" cy="1485900"/>
        </p:xfrm>
        <a:graphic>
          <a:graphicData uri="http://schemas.openxmlformats.org/drawingml/2006/table">
            <a:tbl>
              <a:tblPr/>
              <a:tblGrid>
                <a:gridCol w="3886200">
                  <a:extLst>
                    <a:ext uri="{9D8B030D-6E8A-4147-A177-3AD203B41FA5}">
                      <a16:colId xmlns:a16="http://schemas.microsoft.com/office/drawing/2014/main" val="2427646943"/>
                    </a:ext>
                  </a:extLst>
                </a:gridCol>
                <a:gridCol w="3886200">
                  <a:extLst>
                    <a:ext uri="{9D8B030D-6E8A-4147-A177-3AD203B41FA5}">
                      <a16:colId xmlns:a16="http://schemas.microsoft.com/office/drawing/2014/main" val="3806240093"/>
                    </a:ext>
                  </a:extLst>
                </a:gridCol>
              </a:tblGrid>
              <a:tr h="0">
                <a:tc>
                  <a:txBody>
                    <a:bodyPr/>
                    <a:lstStyle/>
                    <a:p>
                      <a:r>
                        <a:rPr lang="en-IN" b="1"/>
                        <a:t>marks</a:t>
                      </a:r>
                      <a:endParaRPr lang="en-IN"/>
                    </a:p>
                  </a:txBody>
                  <a:tcPr anchor="ctr">
                    <a:lnL>
                      <a:noFill/>
                    </a:lnL>
                    <a:lnR>
                      <a:noFill/>
                    </a:lnR>
                    <a:lnT>
                      <a:noFill/>
                    </a:lnT>
                    <a:lnB>
                      <a:noFill/>
                    </a:lnB>
                  </a:tcPr>
                </a:tc>
                <a:tc>
                  <a:txBody>
                    <a:bodyPr/>
                    <a:lstStyle/>
                    <a:p>
                      <a:r>
                        <a:rPr lang="en-IN"/>
                        <a:t>marks after z-score normalization</a:t>
                      </a:r>
                    </a:p>
                  </a:txBody>
                  <a:tcPr anchor="ctr">
                    <a:lnL>
                      <a:noFill/>
                    </a:lnL>
                    <a:lnR>
                      <a:noFill/>
                    </a:lnR>
                    <a:lnT>
                      <a:noFill/>
                    </a:lnT>
                    <a:lnB>
                      <a:noFill/>
                    </a:lnB>
                  </a:tcPr>
                </a:tc>
                <a:extLst>
                  <a:ext uri="{0D108BD9-81ED-4DB2-BD59-A6C34878D82A}">
                    <a16:rowId xmlns:a16="http://schemas.microsoft.com/office/drawing/2014/main" val="1244569791"/>
                  </a:ext>
                </a:extLst>
              </a:tr>
              <a:tr h="0">
                <a:tc>
                  <a:txBody>
                    <a:bodyPr/>
                    <a:lstStyle/>
                    <a:p>
                      <a:r>
                        <a:rPr lang="en-IN"/>
                        <a:t>8</a:t>
                      </a:r>
                    </a:p>
                  </a:txBody>
                  <a:tcPr anchor="ctr">
                    <a:lnL>
                      <a:noFill/>
                    </a:lnL>
                    <a:lnR>
                      <a:noFill/>
                    </a:lnR>
                    <a:lnT>
                      <a:noFill/>
                    </a:lnT>
                    <a:lnB>
                      <a:noFill/>
                    </a:lnB>
                  </a:tcPr>
                </a:tc>
                <a:tc>
                  <a:txBody>
                    <a:bodyPr/>
                    <a:lstStyle/>
                    <a:p>
                      <a:r>
                        <a:rPr lang="en-IN"/>
                        <a:t>-1.14</a:t>
                      </a:r>
                    </a:p>
                  </a:txBody>
                  <a:tcPr anchor="ctr">
                    <a:lnL>
                      <a:noFill/>
                    </a:lnL>
                    <a:lnR>
                      <a:noFill/>
                    </a:lnR>
                    <a:lnT>
                      <a:noFill/>
                    </a:lnT>
                    <a:lnB>
                      <a:noFill/>
                    </a:lnB>
                  </a:tcPr>
                </a:tc>
                <a:extLst>
                  <a:ext uri="{0D108BD9-81ED-4DB2-BD59-A6C34878D82A}">
                    <a16:rowId xmlns:a16="http://schemas.microsoft.com/office/drawing/2014/main" val="579725510"/>
                  </a:ext>
                </a:extLst>
              </a:tr>
              <a:tr h="0">
                <a:tc>
                  <a:txBody>
                    <a:bodyPr/>
                    <a:lstStyle/>
                    <a:p>
                      <a:r>
                        <a:rPr lang="en-IN"/>
                        <a:t>10</a:t>
                      </a:r>
                    </a:p>
                  </a:txBody>
                  <a:tcPr anchor="ctr">
                    <a:lnL>
                      <a:noFill/>
                    </a:lnL>
                    <a:lnR>
                      <a:noFill/>
                    </a:lnR>
                    <a:lnT>
                      <a:noFill/>
                    </a:lnT>
                    <a:lnB>
                      <a:noFill/>
                    </a:lnB>
                  </a:tcPr>
                </a:tc>
                <a:tc>
                  <a:txBody>
                    <a:bodyPr/>
                    <a:lstStyle/>
                    <a:p>
                      <a:r>
                        <a:rPr lang="en-IN"/>
                        <a:t>-0.7</a:t>
                      </a:r>
                    </a:p>
                  </a:txBody>
                  <a:tcPr anchor="ctr">
                    <a:lnL>
                      <a:noFill/>
                    </a:lnL>
                    <a:lnR>
                      <a:noFill/>
                    </a:lnR>
                    <a:lnT>
                      <a:noFill/>
                    </a:lnT>
                    <a:lnB>
                      <a:noFill/>
                    </a:lnB>
                  </a:tcPr>
                </a:tc>
                <a:extLst>
                  <a:ext uri="{0D108BD9-81ED-4DB2-BD59-A6C34878D82A}">
                    <a16:rowId xmlns:a16="http://schemas.microsoft.com/office/drawing/2014/main" val="3549026596"/>
                  </a:ext>
                </a:extLst>
              </a:tr>
              <a:tr h="0">
                <a:tc>
                  <a:txBody>
                    <a:bodyPr/>
                    <a:lstStyle/>
                    <a:p>
                      <a:r>
                        <a:rPr lang="en-IN"/>
                        <a:t>15</a:t>
                      </a:r>
                    </a:p>
                  </a:txBody>
                  <a:tcPr anchor="ctr">
                    <a:lnL>
                      <a:noFill/>
                    </a:lnL>
                    <a:lnR>
                      <a:noFill/>
                    </a:lnR>
                    <a:lnT>
                      <a:noFill/>
                    </a:lnT>
                    <a:lnB>
                      <a:noFill/>
                    </a:lnB>
                  </a:tcPr>
                </a:tc>
                <a:tc>
                  <a:txBody>
                    <a:bodyPr/>
                    <a:lstStyle/>
                    <a:p>
                      <a:r>
                        <a:rPr lang="en-IN"/>
                        <a:t>0.3</a:t>
                      </a:r>
                    </a:p>
                  </a:txBody>
                  <a:tcPr anchor="ctr">
                    <a:lnL>
                      <a:noFill/>
                    </a:lnL>
                    <a:lnR>
                      <a:noFill/>
                    </a:lnR>
                    <a:lnT>
                      <a:noFill/>
                    </a:lnT>
                    <a:lnB>
                      <a:noFill/>
                    </a:lnB>
                  </a:tcPr>
                </a:tc>
                <a:extLst>
                  <a:ext uri="{0D108BD9-81ED-4DB2-BD59-A6C34878D82A}">
                    <a16:rowId xmlns:a16="http://schemas.microsoft.com/office/drawing/2014/main" val="164429359"/>
                  </a:ext>
                </a:extLst>
              </a:tr>
              <a:tr h="0">
                <a:tc>
                  <a:txBody>
                    <a:bodyPr/>
                    <a:lstStyle/>
                    <a:p>
                      <a:r>
                        <a:rPr lang="en-IN"/>
                        <a:t>20</a:t>
                      </a:r>
                    </a:p>
                  </a:txBody>
                  <a:tcPr anchor="ctr">
                    <a:lnL>
                      <a:noFill/>
                    </a:lnL>
                    <a:lnR>
                      <a:noFill/>
                    </a:lnR>
                    <a:lnT>
                      <a:noFill/>
                    </a:lnT>
                    <a:lnB>
                      <a:noFill/>
                    </a:lnB>
                  </a:tcPr>
                </a:tc>
                <a:tc>
                  <a:txBody>
                    <a:bodyPr/>
                    <a:lstStyle/>
                    <a:p>
                      <a:r>
                        <a:rPr lang="en-IN" dirty="0"/>
                        <a:t>1.4</a:t>
                      </a:r>
                    </a:p>
                  </a:txBody>
                  <a:tcPr anchor="ctr">
                    <a:lnL>
                      <a:noFill/>
                    </a:lnL>
                    <a:lnR>
                      <a:noFill/>
                    </a:lnR>
                    <a:lnT>
                      <a:noFill/>
                    </a:lnT>
                    <a:lnB>
                      <a:noFill/>
                    </a:lnB>
                  </a:tcPr>
                </a:tc>
                <a:extLst>
                  <a:ext uri="{0D108BD9-81ED-4DB2-BD59-A6C34878D82A}">
                    <a16:rowId xmlns:a16="http://schemas.microsoft.com/office/drawing/2014/main" val="1008047519"/>
                  </a:ext>
                </a:extLst>
              </a:tr>
            </a:tbl>
          </a:graphicData>
        </a:graphic>
      </p:graphicFrame>
      <p:sp>
        <p:nvSpPr>
          <p:cNvPr id="9" name="Rectangle 8"/>
          <p:cNvSpPr/>
          <p:nvPr/>
        </p:nvSpPr>
        <p:spPr>
          <a:xfrm>
            <a:off x="605246" y="2180407"/>
            <a:ext cx="4572000" cy="646331"/>
          </a:xfrm>
          <a:prstGeom prst="rect">
            <a:avLst/>
          </a:prstGeom>
        </p:spPr>
        <p:txBody>
          <a:bodyPr>
            <a:spAutoFit/>
          </a:bodyPr>
          <a:lstStyle/>
          <a:p>
            <a:r>
              <a:rPr lang="en-US" b="1" dirty="0"/>
              <a:t>Mean =</a:t>
            </a:r>
            <a:r>
              <a:rPr lang="en-US" dirty="0"/>
              <a:t> 13.25</a:t>
            </a:r>
          </a:p>
          <a:p>
            <a:r>
              <a:rPr lang="en-US" b="1" dirty="0"/>
              <a:t>Standard deviation =</a:t>
            </a:r>
            <a:r>
              <a:rPr lang="en-US" dirty="0"/>
              <a:t> 5.37</a:t>
            </a:r>
          </a:p>
        </p:txBody>
      </p:sp>
    </p:spTree>
    <p:extLst>
      <p:ext uri="{BB962C8B-B14F-4D97-AF65-F5344CB8AC3E}">
        <p14:creationId xmlns:p14="http://schemas.microsoft.com/office/powerpoint/2010/main" val="132287722"/>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calculate Min Max normalization of the following data?</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92995152"/>
              </p:ext>
            </p:extLst>
          </p:nvPr>
        </p:nvGraphicFramePr>
        <p:xfrm>
          <a:off x="2146662" y="2776283"/>
          <a:ext cx="1238794" cy="2286000"/>
        </p:xfrm>
        <a:graphic>
          <a:graphicData uri="http://schemas.openxmlformats.org/drawingml/2006/table">
            <a:tbl>
              <a:tblPr/>
              <a:tblGrid>
                <a:gridCol w="1238794">
                  <a:extLst>
                    <a:ext uri="{9D8B030D-6E8A-4147-A177-3AD203B41FA5}">
                      <a16:colId xmlns:a16="http://schemas.microsoft.com/office/drawing/2014/main" val="3504605325"/>
                    </a:ext>
                  </a:extLst>
                </a:gridCol>
              </a:tblGrid>
              <a:tr h="0">
                <a:tc>
                  <a:txBody>
                    <a:bodyPr/>
                    <a:lstStyle/>
                    <a:p>
                      <a:pPr algn="ctr"/>
                      <a:r>
                        <a:rPr lang="en-IN" sz="2400" b="1" dirty="0"/>
                        <a:t>marks</a:t>
                      </a:r>
                      <a:endParaRPr lang="en-IN" sz="2400" dirty="0"/>
                    </a:p>
                  </a:txBody>
                  <a:tcPr anchor="ctr">
                    <a:lnL>
                      <a:noFill/>
                    </a:lnL>
                    <a:lnR>
                      <a:noFill/>
                    </a:lnR>
                    <a:lnT>
                      <a:noFill/>
                    </a:lnT>
                    <a:lnB>
                      <a:noFill/>
                    </a:lnB>
                  </a:tcPr>
                </a:tc>
                <a:extLst>
                  <a:ext uri="{0D108BD9-81ED-4DB2-BD59-A6C34878D82A}">
                    <a16:rowId xmlns:a16="http://schemas.microsoft.com/office/drawing/2014/main" val="4140742242"/>
                  </a:ext>
                </a:extLst>
              </a:tr>
              <a:tr h="0">
                <a:tc>
                  <a:txBody>
                    <a:bodyPr/>
                    <a:lstStyle/>
                    <a:p>
                      <a:pPr algn="ctr"/>
                      <a:r>
                        <a:rPr lang="en-IN" sz="2400"/>
                        <a:t>8</a:t>
                      </a:r>
                    </a:p>
                  </a:txBody>
                  <a:tcPr anchor="ctr">
                    <a:lnL>
                      <a:noFill/>
                    </a:lnL>
                    <a:lnR>
                      <a:noFill/>
                    </a:lnR>
                    <a:lnT>
                      <a:noFill/>
                    </a:lnT>
                    <a:lnB>
                      <a:noFill/>
                    </a:lnB>
                  </a:tcPr>
                </a:tc>
                <a:extLst>
                  <a:ext uri="{0D108BD9-81ED-4DB2-BD59-A6C34878D82A}">
                    <a16:rowId xmlns:a16="http://schemas.microsoft.com/office/drawing/2014/main" val="3014668720"/>
                  </a:ext>
                </a:extLst>
              </a:tr>
              <a:tr h="0">
                <a:tc>
                  <a:txBody>
                    <a:bodyPr/>
                    <a:lstStyle/>
                    <a:p>
                      <a:pPr algn="ctr"/>
                      <a:r>
                        <a:rPr lang="en-IN" sz="2400"/>
                        <a:t>10</a:t>
                      </a:r>
                    </a:p>
                  </a:txBody>
                  <a:tcPr anchor="ctr">
                    <a:lnL>
                      <a:noFill/>
                    </a:lnL>
                    <a:lnR>
                      <a:noFill/>
                    </a:lnR>
                    <a:lnT>
                      <a:noFill/>
                    </a:lnT>
                    <a:lnB>
                      <a:noFill/>
                    </a:lnB>
                  </a:tcPr>
                </a:tc>
                <a:extLst>
                  <a:ext uri="{0D108BD9-81ED-4DB2-BD59-A6C34878D82A}">
                    <a16:rowId xmlns:a16="http://schemas.microsoft.com/office/drawing/2014/main" val="3207116471"/>
                  </a:ext>
                </a:extLst>
              </a:tr>
              <a:tr h="0">
                <a:tc>
                  <a:txBody>
                    <a:bodyPr/>
                    <a:lstStyle/>
                    <a:p>
                      <a:pPr algn="ctr"/>
                      <a:r>
                        <a:rPr lang="en-IN" sz="2400"/>
                        <a:t>15</a:t>
                      </a:r>
                    </a:p>
                  </a:txBody>
                  <a:tcPr anchor="ctr">
                    <a:lnL>
                      <a:noFill/>
                    </a:lnL>
                    <a:lnR>
                      <a:noFill/>
                    </a:lnR>
                    <a:lnT>
                      <a:noFill/>
                    </a:lnT>
                    <a:lnB>
                      <a:noFill/>
                    </a:lnB>
                  </a:tcPr>
                </a:tc>
                <a:extLst>
                  <a:ext uri="{0D108BD9-81ED-4DB2-BD59-A6C34878D82A}">
                    <a16:rowId xmlns:a16="http://schemas.microsoft.com/office/drawing/2014/main" val="73621276"/>
                  </a:ext>
                </a:extLst>
              </a:tr>
              <a:tr h="0">
                <a:tc>
                  <a:txBody>
                    <a:bodyPr/>
                    <a:lstStyle/>
                    <a:p>
                      <a:pPr algn="ctr"/>
                      <a:r>
                        <a:rPr lang="en-IN" sz="2400" dirty="0"/>
                        <a:t>20</a:t>
                      </a:r>
                      <a:r>
                        <a:rPr lang="en-IN" sz="2400" b="1" dirty="0"/>
                        <a:t>  </a:t>
                      </a:r>
                      <a:endParaRPr lang="en-IN" sz="2400" dirty="0"/>
                    </a:p>
                  </a:txBody>
                  <a:tcPr anchor="ctr">
                    <a:lnL>
                      <a:noFill/>
                    </a:lnL>
                    <a:lnR>
                      <a:noFill/>
                    </a:lnR>
                    <a:lnT>
                      <a:noFill/>
                    </a:lnT>
                    <a:lnB>
                      <a:noFill/>
                    </a:lnB>
                  </a:tcPr>
                </a:tc>
                <a:extLst>
                  <a:ext uri="{0D108BD9-81ED-4DB2-BD59-A6C34878D82A}">
                    <a16:rowId xmlns:a16="http://schemas.microsoft.com/office/drawing/2014/main" val="3246490952"/>
                  </a:ext>
                </a:extLst>
              </a:tr>
            </a:tbl>
          </a:graphicData>
        </a:graphic>
      </p:graphicFrame>
      <p:sp>
        <p:nvSpPr>
          <p:cNvPr id="6" name="Slide Number Placeholder 5"/>
          <p:cNvSpPr>
            <a:spLocks noGrp="1"/>
          </p:cNvSpPr>
          <p:nvPr>
            <p:ph type="sldNum" sz="quarter" idx="12"/>
          </p:nvPr>
        </p:nvSpPr>
        <p:spPr/>
        <p:txBody>
          <a:bodyPr/>
          <a:lstStyle/>
          <a:p>
            <a:fld id="{4FAB73BC-B049-4115-A692-8D63A059BFB8}" type="slidenum">
              <a:rPr lang="en-US" smtClean="0"/>
              <a:t>43</a:t>
            </a:fld>
            <a:endParaRPr lang="en-US" dirty="0"/>
          </a:p>
        </p:txBody>
      </p:sp>
      <p:sp>
        <p:nvSpPr>
          <p:cNvPr id="3" name="Rectangle 2"/>
          <p:cNvSpPr/>
          <p:nvPr/>
        </p:nvSpPr>
        <p:spPr>
          <a:xfrm>
            <a:off x="2146662" y="1961444"/>
            <a:ext cx="1859281" cy="646331"/>
          </a:xfrm>
          <a:prstGeom prst="rect">
            <a:avLst/>
          </a:prstGeom>
        </p:spPr>
        <p:txBody>
          <a:bodyPr wrap="square">
            <a:spAutoFit/>
          </a:bodyPr>
          <a:lstStyle/>
          <a:p>
            <a:r>
              <a:rPr lang="en-IN" b="1" dirty="0" err="1"/>
              <a:t>newMax</a:t>
            </a:r>
            <a:r>
              <a:rPr lang="en-IN" b="1" dirty="0"/>
              <a:t>: </a:t>
            </a:r>
            <a:r>
              <a:rPr lang="en-IN" dirty="0"/>
              <a:t>1</a:t>
            </a:r>
          </a:p>
          <a:p>
            <a:r>
              <a:rPr lang="en-IN" b="1" dirty="0" err="1"/>
              <a:t>newMin</a:t>
            </a:r>
            <a:r>
              <a:rPr lang="en-IN" b="1" dirty="0"/>
              <a:t>:</a:t>
            </a:r>
            <a:r>
              <a:rPr lang="en-IN" dirty="0"/>
              <a:t> 0</a:t>
            </a:r>
          </a:p>
        </p:txBody>
      </p:sp>
      <p:graphicFrame>
        <p:nvGraphicFramePr>
          <p:cNvPr id="8" name="Object 7">
            <a:extLst>
              <a:ext uri="{FF2B5EF4-FFF2-40B4-BE49-F238E27FC236}">
                <a16:creationId xmlns:a16="http://schemas.microsoft.com/office/drawing/2014/main" id="{9A577759-1D8A-4118-8063-3E085F328D1F}"/>
              </a:ext>
            </a:extLst>
          </p:cNvPr>
          <p:cNvGraphicFramePr>
            <a:graphicFrameLocks noChangeAspect="1"/>
          </p:cNvGraphicFramePr>
          <p:nvPr>
            <p:extLst>
              <p:ext uri="{D42A27DB-BD31-4B8C-83A1-F6EECF244321}">
                <p14:modId xmlns:p14="http://schemas.microsoft.com/office/powerpoint/2010/main" val="3276038245"/>
              </p:ext>
            </p:extLst>
          </p:nvPr>
        </p:nvGraphicFramePr>
        <p:xfrm>
          <a:off x="772272" y="5167065"/>
          <a:ext cx="7599456" cy="855756"/>
        </p:xfrm>
        <a:graphic>
          <a:graphicData uri="http://schemas.openxmlformats.org/presentationml/2006/ole">
            <mc:AlternateContent xmlns:mc="http://schemas.openxmlformats.org/markup-compatibility/2006">
              <mc:Choice xmlns:v="urn:schemas-microsoft-com:vml" Requires="v">
                <p:oleObj spid="_x0000_s5127" name="Equation" r:id="rId3" imgW="3340080" imgH="393480" progId="Equation.3">
                  <p:embed/>
                </p:oleObj>
              </mc:Choice>
              <mc:Fallback>
                <p:oleObj name="Equation" r:id="rId3" imgW="3340080" imgH="393480" progId="Equation.3">
                  <p:embed/>
                  <p:pic>
                    <p:nvPicPr>
                      <p:cNvPr id="8" name="Object 7">
                        <a:extLst>
                          <a:ext uri="{FF2B5EF4-FFF2-40B4-BE49-F238E27FC236}">
                            <a16:creationId xmlns:a16="http://schemas.microsoft.com/office/drawing/2014/main" id="{F52B3C4A-09E9-4FE4-8858-78460294A934}"/>
                          </a:ext>
                        </a:extLst>
                      </p:cNvPr>
                      <p:cNvPicPr/>
                      <p:nvPr/>
                    </p:nvPicPr>
                    <p:blipFill>
                      <a:blip r:embed="rId4"/>
                      <a:stretch>
                        <a:fillRect/>
                      </a:stretch>
                    </p:blipFill>
                    <p:spPr>
                      <a:xfrm>
                        <a:off x="772272" y="5167065"/>
                        <a:ext cx="7599456" cy="855756"/>
                      </a:xfrm>
                      <a:prstGeom prst="rect">
                        <a:avLst/>
                      </a:prstGeom>
                    </p:spPr>
                  </p:pic>
                </p:oleObj>
              </mc:Fallback>
            </mc:AlternateContent>
          </a:graphicData>
        </a:graphic>
      </p:graphicFrame>
    </p:spTree>
    <p:extLst>
      <p:ext uri="{BB962C8B-B14F-4D97-AF65-F5344CB8AC3E}">
        <p14:creationId xmlns:p14="http://schemas.microsoft.com/office/powerpoint/2010/main" val="4261276559"/>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calculate Min Max normalization of the following data? - Solution</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44</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418986144"/>
              </p:ext>
            </p:extLst>
          </p:nvPr>
        </p:nvGraphicFramePr>
        <p:xfrm>
          <a:off x="681557" y="2972226"/>
          <a:ext cx="7772400" cy="1485900"/>
        </p:xfrm>
        <a:graphic>
          <a:graphicData uri="http://schemas.openxmlformats.org/drawingml/2006/table">
            <a:tbl>
              <a:tblPr/>
              <a:tblGrid>
                <a:gridCol w="3886200">
                  <a:extLst>
                    <a:ext uri="{9D8B030D-6E8A-4147-A177-3AD203B41FA5}">
                      <a16:colId xmlns:a16="http://schemas.microsoft.com/office/drawing/2014/main" val="1293293149"/>
                    </a:ext>
                  </a:extLst>
                </a:gridCol>
                <a:gridCol w="3886200">
                  <a:extLst>
                    <a:ext uri="{9D8B030D-6E8A-4147-A177-3AD203B41FA5}">
                      <a16:colId xmlns:a16="http://schemas.microsoft.com/office/drawing/2014/main" val="3876179965"/>
                    </a:ext>
                  </a:extLst>
                </a:gridCol>
              </a:tblGrid>
              <a:tr h="0">
                <a:tc>
                  <a:txBody>
                    <a:bodyPr/>
                    <a:lstStyle/>
                    <a:p>
                      <a:r>
                        <a:rPr lang="en-IN" b="1"/>
                        <a:t>marks</a:t>
                      </a:r>
                    </a:p>
                  </a:txBody>
                  <a:tcPr anchor="ctr">
                    <a:lnL>
                      <a:noFill/>
                    </a:lnL>
                    <a:lnR>
                      <a:noFill/>
                    </a:lnR>
                    <a:lnT>
                      <a:noFill/>
                    </a:lnT>
                    <a:lnB>
                      <a:noFill/>
                    </a:lnB>
                  </a:tcPr>
                </a:tc>
                <a:tc>
                  <a:txBody>
                    <a:bodyPr/>
                    <a:lstStyle/>
                    <a:p>
                      <a:r>
                        <a:rPr lang="en-IN" b="1"/>
                        <a:t>marks after Min-Max normalization</a:t>
                      </a:r>
                    </a:p>
                  </a:txBody>
                  <a:tcPr anchor="ctr">
                    <a:lnL>
                      <a:noFill/>
                    </a:lnL>
                    <a:lnR>
                      <a:noFill/>
                    </a:lnR>
                    <a:lnT>
                      <a:noFill/>
                    </a:lnT>
                    <a:lnB>
                      <a:noFill/>
                    </a:lnB>
                  </a:tcPr>
                </a:tc>
                <a:extLst>
                  <a:ext uri="{0D108BD9-81ED-4DB2-BD59-A6C34878D82A}">
                    <a16:rowId xmlns:a16="http://schemas.microsoft.com/office/drawing/2014/main" val="3990489400"/>
                  </a:ext>
                </a:extLst>
              </a:tr>
              <a:tr h="0">
                <a:tc>
                  <a:txBody>
                    <a:bodyPr/>
                    <a:lstStyle/>
                    <a:p>
                      <a:r>
                        <a:rPr lang="en-IN"/>
                        <a:t>8</a:t>
                      </a:r>
                    </a:p>
                  </a:txBody>
                  <a:tcPr anchor="ctr">
                    <a:lnL>
                      <a:noFill/>
                    </a:lnL>
                    <a:lnR>
                      <a:noFill/>
                    </a:lnR>
                    <a:lnT>
                      <a:noFill/>
                    </a:lnT>
                    <a:lnB>
                      <a:noFill/>
                    </a:lnB>
                  </a:tcPr>
                </a:tc>
                <a:tc>
                  <a:txBody>
                    <a:bodyPr/>
                    <a:lstStyle/>
                    <a:p>
                      <a:r>
                        <a:rPr lang="en-IN"/>
                        <a:t>0</a:t>
                      </a:r>
                    </a:p>
                  </a:txBody>
                  <a:tcPr anchor="ctr">
                    <a:lnL>
                      <a:noFill/>
                    </a:lnL>
                    <a:lnR>
                      <a:noFill/>
                    </a:lnR>
                    <a:lnT>
                      <a:noFill/>
                    </a:lnT>
                    <a:lnB>
                      <a:noFill/>
                    </a:lnB>
                  </a:tcPr>
                </a:tc>
                <a:extLst>
                  <a:ext uri="{0D108BD9-81ED-4DB2-BD59-A6C34878D82A}">
                    <a16:rowId xmlns:a16="http://schemas.microsoft.com/office/drawing/2014/main" val="1977339009"/>
                  </a:ext>
                </a:extLst>
              </a:tr>
              <a:tr h="0">
                <a:tc>
                  <a:txBody>
                    <a:bodyPr/>
                    <a:lstStyle/>
                    <a:p>
                      <a:r>
                        <a:rPr lang="en-IN"/>
                        <a:t>10</a:t>
                      </a:r>
                    </a:p>
                  </a:txBody>
                  <a:tcPr anchor="ctr">
                    <a:lnL>
                      <a:noFill/>
                    </a:lnL>
                    <a:lnR>
                      <a:noFill/>
                    </a:lnR>
                    <a:lnT>
                      <a:noFill/>
                    </a:lnT>
                    <a:lnB>
                      <a:noFill/>
                    </a:lnB>
                  </a:tcPr>
                </a:tc>
                <a:tc>
                  <a:txBody>
                    <a:bodyPr/>
                    <a:lstStyle/>
                    <a:p>
                      <a:r>
                        <a:rPr lang="en-IN"/>
                        <a:t>0.16</a:t>
                      </a:r>
                    </a:p>
                  </a:txBody>
                  <a:tcPr anchor="ctr">
                    <a:lnL>
                      <a:noFill/>
                    </a:lnL>
                    <a:lnR>
                      <a:noFill/>
                    </a:lnR>
                    <a:lnT>
                      <a:noFill/>
                    </a:lnT>
                    <a:lnB>
                      <a:noFill/>
                    </a:lnB>
                  </a:tcPr>
                </a:tc>
                <a:extLst>
                  <a:ext uri="{0D108BD9-81ED-4DB2-BD59-A6C34878D82A}">
                    <a16:rowId xmlns:a16="http://schemas.microsoft.com/office/drawing/2014/main" val="2770805839"/>
                  </a:ext>
                </a:extLst>
              </a:tr>
              <a:tr h="0">
                <a:tc>
                  <a:txBody>
                    <a:bodyPr/>
                    <a:lstStyle/>
                    <a:p>
                      <a:r>
                        <a:rPr lang="en-IN"/>
                        <a:t>15</a:t>
                      </a:r>
                    </a:p>
                  </a:txBody>
                  <a:tcPr anchor="ctr">
                    <a:lnL>
                      <a:noFill/>
                    </a:lnL>
                    <a:lnR>
                      <a:noFill/>
                    </a:lnR>
                    <a:lnT>
                      <a:noFill/>
                    </a:lnT>
                    <a:lnB>
                      <a:noFill/>
                    </a:lnB>
                  </a:tcPr>
                </a:tc>
                <a:tc>
                  <a:txBody>
                    <a:bodyPr/>
                    <a:lstStyle/>
                    <a:p>
                      <a:r>
                        <a:rPr lang="en-IN"/>
                        <a:t>0.58</a:t>
                      </a:r>
                    </a:p>
                  </a:txBody>
                  <a:tcPr anchor="ctr">
                    <a:lnL>
                      <a:noFill/>
                    </a:lnL>
                    <a:lnR>
                      <a:noFill/>
                    </a:lnR>
                    <a:lnT>
                      <a:noFill/>
                    </a:lnT>
                    <a:lnB>
                      <a:noFill/>
                    </a:lnB>
                  </a:tcPr>
                </a:tc>
                <a:extLst>
                  <a:ext uri="{0D108BD9-81ED-4DB2-BD59-A6C34878D82A}">
                    <a16:rowId xmlns:a16="http://schemas.microsoft.com/office/drawing/2014/main" val="1449409161"/>
                  </a:ext>
                </a:extLst>
              </a:tr>
              <a:tr h="0">
                <a:tc>
                  <a:txBody>
                    <a:bodyPr/>
                    <a:lstStyle/>
                    <a:p>
                      <a:r>
                        <a:rPr lang="en-IN"/>
                        <a:t>20</a:t>
                      </a:r>
                    </a:p>
                  </a:txBody>
                  <a:tcPr anchor="ctr">
                    <a:lnL>
                      <a:noFill/>
                    </a:lnL>
                    <a:lnR>
                      <a:noFill/>
                    </a:lnR>
                    <a:lnT>
                      <a:noFill/>
                    </a:lnT>
                    <a:lnB>
                      <a:noFill/>
                    </a:lnB>
                  </a:tcPr>
                </a:tc>
                <a:tc>
                  <a:txBody>
                    <a:bodyPr/>
                    <a:lstStyle/>
                    <a:p>
                      <a:r>
                        <a:rPr lang="en-IN" dirty="0"/>
                        <a:t>1</a:t>
                      </a:r>
                    </a:p>
                  </a:txBody>
                  <a:tcPr anchor="ctr">
                    <a:lnL>
                      <a:noFill/>
                    </a:lnL>
                    <a:lnR>
                      <a:noFill/>
                    </a:lnR>
                    <a:lnT>
                      <a:noFill/>
                    </a:lnT>
                    <a:lnB>
                      <a:noFill/>
                    </a:lnB>
                  </a:tcPr>
                </a:tc>
                <a:extLst>
                  <a:ext uri="{0D108BD9-81ED-4DB2-BD59-A6C34878D82A}">
                    <a16:rowId xmlns:a16="http://schemas.microsoft.com/office/drawing/2014/main" val="1668511893"/>
                  </a:ext>
                </a:extLst>
              </a:tr>
            </a:tbl>
          </a:graphicData>
        </a:graphic>
      </p:graphicFrame>
    </p:spTree>
    <p:extLst>
      <p:ext uri="{BB962C8B-B14F-4D97-AF65-F5344CB8AC3E}">
        <p14:creationId xmlns:p14="http://schemas.microsoft.com/office/powerpoint/2010/main" val="1335817520"/>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II</a:t>
            </a:r>
          </a:p>
        </p:txBody>
      </p:sp>
      <p:sp>
        <p:nvSpPr>
          <p:cNvPr id="3" name="Content Placeholder 2"/>
          <p:cNvSpPr>
            <a:spLocks noGrp="1"/>
          </p:cNvSpPr>
          <p:nvPr>
            <p:ph idx="1"/>
          </p:nvPr>
        </p:nvSpPr>
        <p:spPr/>
        <p:txBody>
          <a:bodyPr>
            <a:normAutofit/>
          </a:bodyPr>
          <a:lstStyle/>
          <a:p>
            <a:r>
              <a:rPr lang="en-US" b="1" dirty="0"/>
              <a:t>Data Preprocessing Concepts</a:t>
            </a:r>
          </a:p>
          <a:p>
            <a:r>
              <a:rPr lang="en-US" b="1" dirty="0"/>
              <a:t>Data Cleaning</a:t>
            </a:r>
          </a:p>
          <a:p>
            <a:r>
              <a:rPr lang="en-US" b="1" dirty="0"/>
              <a:t>Data integration and transformation</a:t>
            </a:r>
          </a:p>
          <a:p>
            <a:r>
              <a:rPr lang="en-US" b="1" dirty="0">
                <a:solidFill>
                  <a:srgbClr val="FFFF00"/>
                </a:solidFill>
              </a:rPr>
              <a:t>Data Reduction</a:t>
            </a:r>
          </a:p>
          <a:p>
            <a:r>
              <a:rPr lang="en-US" b="1" dirty="0"/>
              <a:t>Discretization and concept hierarchy.</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45</a:t>
            </a:fld>
            <a:endParaRPr lang="en-US" dirty="0"/>
          </a:p>
        </p:txBody>
      </p:sp>
    </p:spTree>
    <p:extLst>
      <p:ext uri="{BB962C8B-B14F-4D97-AF65-F5344CB8AC3E}">
        <p14:creationId xmlns:p14="http://schemas.microsoft.com/office/powerpoint/2010/main" val="102475419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Reduction Strategies</a:t>
            </a:r>
          </a:p>
        </p:txBody>
      </p:sp>
      <p:sp>
        <p:nvSpPr>
          <p:cNvPr id="3" name="Content Placeholder 2"/>
          <p:cNvSpPr>
            <a:spLocks noGrp="1"/>
          </p:cNvSpPr>
          <p:nvPr>
            <p:ph idx="1"/>
          </p:nvPr>
        </p:nvSpPr>
        <p:spPr>
          <a:xfrm>
            <a:off x="685019" y="1792937"/>
            <a:ext cx="7772400" cy="4629918"/>
          </a:xfrm>
        </p:spPr>
        <p:txBody>
          <a:bodyPr>
            <a:normAutofit/>
          </a:bodyPr>
          <a:lstStyle/>
          <a:p>
            <a:pPr algn="just"/>
            <a:r>
              <a:rPr lang="en-IN" sz="2400" dirty="0"/>
              <a:t>Why data reduction?</a:t>
            </a:r>
          </a:p>
          <a:p>
            <a:pPr lvl="1" algn="just"/>
            <a:r>
              <a:rPr lang="en-IN" sz="2400" dirty="0"/>
              <a:t>A database/data warehouse may store terabytes of data</a:t>
            </a:r>
          </a:p>
          <a:p>
            <a:pPr lvl="1" algn="just"/>
            <a:r>
              <a:rPr lang="en-IN" sz="2400" dirty="0"/>
              <a:t>Complex data analysis/mining may take a very long time to run on the complete data set</a:t>
            </a:r>
          </a:p>
          <a:p>
            <a:pPr algn="just"/>
            <a:r>
              <a:rPr lang="en-IN" sz="2400" dirty="0"/>
              <a:t>Data reduction </a:t>
            </a:r>
          </a:p>
          <a:p>
            <a:pPr lvl="1" algn="just"/>
            <a:r>
              <a:rPr lang="en-IN" sz="2400" dirty="0"/>
              <a:t>Obtain a reduced representation of the data set that is much smaller in volume but yet produce the same (or almost the same) analytical results</a:t>
            </a:r>
          </a:p>
          <a:p>
            <a:endParaRPr lang="en-IN" sz="2400" dirty="0"/>
          </a:p>
        </p:txBody>
      </p:sp>
      <p:sp>
        <p:nvSpPr>
          <p:cNvPr id="6" name="Slide Number Placeholder 5"/>
          <p:cNvSpPr>
            <a:spLocks noGrp="1"/>
          </p:cNvSpPr>
          <p:nvPr>
            <p:ph type="sldNum" sz="quarter" idx="12"/>
          </p:nvPr>
        </p:nvSpPr>
        <p:spPr/>
        <p:txBody>
          <a:bodyPr/>
          <a:lstStyle/>
          <a:p>
            <a:fld id="{4FAB73BC-B049-4115-A692-8D63A059BFB8}" type="slidenum">
              <a:rPr lang="en-US" smtClean="0"/>
              <a:t>46</a:t>
            </a:fld>
            <a:endParaRPr lang="en-US" dirty="0"/>
          </a:p>
        </p:txBody>
      </p:sp>
    </p:spTree>
    <p:extLst>
      <p:ext uri="{BB962C8B-B14F-4D97-AF65-F5344CB8AC3E}">
        <p14:creationId xmlns:p14="http://schemas.microsoft.com/office/powerpoint/2010/main" val="2298648299"/>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Reduction Strategies</a:t>
            </a:r>
          </a:p>
        </p:txBody>
      </p:sp>
      <p:sp>
        <p:nvSpPr>
          <p:cNvPr id="3" name="Content Placeholder 2"/>
          <p:cNvSpPr>
            <a:spLocks noGrp="1"/>
          </p:cNvSpPr>
          <p:nvPr>
            <p:ph idx="1"/>
          </p:nvPr>
        </p:nvSpPr>
        <p:spPr>
          <a:xfrm>
            <a:off x="685019" y="1792937"/>
            <a:ext cx="7772400" cy="4629918"/>
          </a:xfrm>
        </p:spPr>
        <p:txBody>
          <a:bodyPr>
            <a:normAutofit/>
          </a:bodyPr>
          <a:lstStyle/>
          <a:p>
            <a:pPr algn="just"/>
            <a:r>
              <a:rPr lang="en-IN" sz="2400" dirty="0"/>
              <a:t>Data reduction strategies</a:t>
            </a:r>
          </a:p>
          <a:p>
            <a:pPr lvl="1" algn="just"/>
            <a:r>
              <a:rPr lang="en-IN" sz="2400" dirty="0">
                <a:solidFill>
                  <a:srgbClr val="FFFF00"/>
                </a:solidFill>
              </a:rPr>
              <a:t>Data cube aggregation</a:t>
            </a:r>
          </a:p>
          <a:p>
            <a:pPr lvl="1" algn="just"/>
            <a:r>
              <a:rPr lang="en-IN" sz="2400" dirty="0">
                <a:solidFill>
                  <a:srgbClr val="FFFF00"/>
                </a:solidFill>
              </a:rPr>
              <a:t>Attribute subset selection </a:t>
            </a:r>
          </a:p>
          <a:p>
            <a:pPr lvl="2" algn="just"/>
            <a:r>
              <a:rPr lang="en-IN" sz="2000" dirty="0"/>
              <a:t>irrelevant, weakly relevant, or redundant attributes or dimensions may be detected and removed</a:t>
            </a:r>
          </a:p>
          <a:p>
            <a:pPr lvl="1" algn="just"/>
            <a:r>
              <a:rPr lang="en-IN" sz="2400" dirty="0">
                <a:solidFill>
                  <a:srgbClr val="FFFF00"/>
                </a:solidFill>
              </a:rPr>
              <a:t>Dimensionality reduction </a:t>
            </a:r>
            <a:r>
              <a:rPr lang="en-IN" sz="2400" dirty="0"/>
              <a:t>- e.g., remove unimportant attributes</a:t>
            </a:r>
          </a:p>
          <a:p>
            <a:pPr lvl="1" algn="just"/>
            <a:r>
              <a:rPr lang="en-IN" sz="2400" dirty="0">
                <a:solidFill>
                  <a:srgbClr val="FFFF00"/>
                </a:solidFill>
              </a:rPr>
              <a:t>Data Compression</a:t>
            </a:r>
          </a:p>
          <a:p>
            <a:pPr lvl="1" algn="just"/>
            <a:r>
              <a:rPr lang="en-IN" sz="2400" dirty="0" err="1">
                <a:solidFill>
                  <a:srgbClr val="FFFF00"/>
                </a:solidFill>
              </a:rPr>
              <a:t>Numerosity</a:t>
            </a:r>
            <a:r>
              <a:rPr lang="en-IN" sz="2400" dirty="0">
                <a:solidFill>
                  <a:srgbClr val="FFFF00"/>
                </a:solidFill>
              </a:rPr>
              <a:t> reduction  </a:t>
            </a:r>
            <a:r>
              <a:rPr lang="en-IN" sz="2400" dirty="0"/>
              <a:t>- e.g., fit data into models</a:t>
            </a:r>
          </a:p>
          <a:p>
            <a:pPr lvl="1" algn="just"/>
            <a:r>
              <a:rPr lang="en-IN" sz="2400" dirty="0">
                <a:solidFill>
                  <a:srgbClr val="FFFF00"/>
                </a:solidFill>
              </a:rPr>
              <a:t>Discretization and concept hierarchy generation</a:t>
            </a:r>
          </a:p>
          <a:p>
            <a:endParaRPr lang="en-IN" sz="2400" dirty="0"/>
          </a:p>
        </p:txBody>
      </p:sp>
      <p:sp>
        <p:nvSpPr>
          <p:cNvPr id="6" name="Slide Number Placeholder 5"/>
          <p:cNvSpPr>
            <a:spLocks noGrp="1"/>
          </p:cNvSpPr>
          <p:nvPr>
            <p:ph type="sldNum" sz="quarter" idx="12"/>
          </p:nvPr>
        </p:nvSpPr>
        <p:spPr/>
        <p:txBody>
          <a:bodyPr/>
          <a:lstStyle/>
          <a:p>
            <a:fld id="{4FAB73BC-B049-4115-A692-8D63A059BFB8}" type="slidenum">
              <a:rPr lang="en-US" smtClean="0"/>
              <a:t>47</a:t>
            </a:fld>
            <a:endParaRPr lang="en-US" dirty="0"/>
          </a:p>
        </p:txBody>
      </p:sp>
    </p:spTree>
    <p:extLst>
      <p:ext uri="{BB962C8B-B14F-4D97-AF65-F5344CB8AC3E}">
        <p14:creationId xmlns:p14="http://schemas.microsoft.com/office/powerpoint/2010/main" val="2679036709"/>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Dimensionality Reduction </a:t>
            </a:r>
          </a:p>
        </p:txBody>
      </p:sp>
      <p:sp>
        <p:nvSpPr>
          <p:cNvPr id="3" name="Content Placeholder 2"/>
          <p:cNvSpPr>
            <a:spLocks noGrp="1"/>
          </p:cNvSpPr>
          <p:nvPr>
            <p:ph idx="1"/>
          </p:nvPr>
        </p:nvSpPr>
        <p:spPr/>
        <p:txBody>
          <a:bodyPr>
            <a:normAutofit/>
          </a:bodyPr>
          <a:lstStyle/>
          <a:p>
            <a:pPr algn="just"/>
            <a:r>
              <a:rPr lang="en-IN" dirty="0"/>
              <a:t>Curse of dimensionality</a:t>
            </a:r>
          </a:p>
          <a:p>
            <a:pPr lvl="1" algn="just"/>
            <a:r>
              <a:rPr lang="en-IN" dirty="0"/>
              <a:t> When dimensionality increases, data becomes increasingly sparse</a:t>
            </a:r>
          </a:p>
          <a:p>
            <a:pPr lvl="1" algn="just"/>
            <a:r>
              <a:rPr lang="en-IN" dirty="0"/>
              <a:t>Density and distance between points, which is critical to clustering, outlier analysis, becomes less meaningful</a:t>
            </a:r>
          </a:p>
          <a:p>
            <a:pPr lvl="1" algn="just"/>
            <a:r>
              <a:rPr lang="en-IN" dirty="0"/>
              <a:t>The possible combinations of subspaces will grow exponentially</a:t>
            </a:r>
          </a:p>
          <a:p>
            <a:pPr algn="just"/>
            <a:r>
              <a:rPr lang="en-IN" dirty="0"/>
              <a:t>Dimensionality reduction</a:t>
            </a:r>
          </a:p>
          <a:p>
            <a:pPr lvl="1" algn="just"/>
            <a:r>
              <a:rPr lang="en-IN" dirty="0"/>
              <a:t>Avoid the curse of dimensionality</a:t>
            </a:r>
          </a:p>
          <a:p>
            <a:pPr lvl="1" algn="just"/>
            <a:r>
              <a:rPr lang="en-IN" dirty="0"/>
              <a:t>Help eliminate irrelevant features and reduce noise</a:t>
            </a:r>
          </a:p>
          <a:p>
            <a:pPr lvl="1" algn="just"/>
            <a:r>
              <a:rPr lang="en-IN" dirty="0"/>
              <a:t>Reduce time and space required in data mining</a:t>
            </a:r>
          </a:p>
          <a:p>
            <a:pPr lvl="1" algn="just"/>
            <a:r>
              <a:rPr lang="en-IN" dirty="0"/>
              <a:t>Allow easier visualization</a:t>
            </a:r>
          </a:p>
          <a:p>
            <a:pPr algn="just"/>
            <a:r>
              <a:rPr lang="en-IN" dirty="0"/>
              <a:t>Dimensionality reduction techniques</a:t>
            </a:r>
          </a:p>
          <a:p>
            <a:pPr lvl="1" algn="just"/>
            <a:r>
              <a:rPr lang="en-IN" dirty="0"/>
              <a:t>Wavelet transforms</a:t>
            </a:r>
          </a:p>
          <a:p>
            <a:pPr lvl="1" algn="just"/>
            <a:r>
              <a:rPr lang="en-IN" dirty="0"/>
              <a:t>Principal Component Analysis</a:t>
            </a:r>
          </a:p>
        </p:txBody>
      </p:sp>
      <p:sp>
        <p:nvSpPr>
          <p:cNvPr id="6" name="Slide Number Placeholder 5"/>
          <p:cNvSpPr>
            <a:spLocks noGrp="1"/>
          </p:cNvSpPr>
          <p:nvPr>
            <p:ph type="sldNum" sz="quarter" idx="12"/>
          </p:nvPr>
        </p:nvSpPr>
        <p:spPr/>
        <p:txBody>
          <a:bodyPr/>
          <a:lstStyle/>
          <a:p>
            <a:fld id="{4FAB73BC-B049-4115-A692-8D63A059BFB8}" type="slidenum">
              <a:rPr lang="en-US" smtClean="0"/>
              <a:t>48</a:t>
            </a:fld>
            <a:endParaRPr lang="en-US" dirty="0"/>
          </a:p>
        </p:txBody>
      </p:sp>
    </p:spTree>
    <p:extLst>
      <p:ext uri="{BB962C8B-B14F-4D97-AF65-F5344CB8AC3E}">
        <p14:creationId xmlns:p14="http://schemas.microsoft.com/office/powerpoint/2010/main" val="980926879"/>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Wavelet Transforms</a:t>
            </a:r>
          </a:p>
        </p:txBody>
      </p:sp>
      <p:sp>
        <p:nvSpPr>
          <p:cNvPr id="3" name="Content Placeholder 2"/>
          <p:cNvSpPr>
            <a:spLocks noGrp="1"/>
          </p:cNvSpPr>
          <p:nvPr>
            <p:ph idx="1"/>
          </p:nvPr>
        </p:nvSpPr>
        <p:spPr/>
        <p:txBody>
          <a:bodyPr/>
          <a:lstStyle/>
          <a:p>
            <a:r>
              <a:rPr lang="en-IN" dirty="0"/>
              <a:t>The Discrete Wavelet Transform (DWT) is a linear signal processing technique.</a:t>
            </a:r>
          </a:p>
          <a:p>
            <a:r>
              <a:rPr lang="en-IN" dirty="0"/>
              <a:t>When applied to a data vector D, transforms it into a numerically different vector, D’, of wavelets coefficients .</a:t>
            </a:r>
          </a:p>
          <a:p>
            <a:r>
              <a:rPr lang="en-IN" dirty="0"/>
              <a:t>All wavelet coefficients larger than some user defined threshold can be retained . The remaining coefficients set to zero.</a:t>
            </a:r>
          </a:p>
        </p:txBody>
      </p:sp>
      <p:sp>
        <p:nvSpPr>
          <p:cNvPr id="6" name="Slide Number Placeholder 5"/>
          <p:cNvSpPr>
            <a:spLocks noGrp="1"/>
          </p:cNvSpPr>
          <p:nvPr>
            <p:ph type="sldNum" sz="quarter" idx="12"/>
          </p:nvPr>
        </p:nvSpPr>
        <p:spPr/>
        <p:txBody>
          <a:bodyPr/>
          <a:lstStyle/>
          <a:p>
            <a:fld id="{4FAB73BC-B049-4115-A692-8D63A059BFB8}" type="slidenum">
              <a:rPr lang="en-US" smtClean="0"/>
              <a:t>49</a:t>
            </a:fld>
            <a:endParaRPr lang="en-US" dirty="0"/>
          </a:p>
        </p:txBody>
      </p:sp>
    </p:spTree>
    <p:extLst>
      <p:ext uri="{BB962C8B-B14F-4D97-AF65-F5344CB8AC3E}">
        <p14:creationId xmlns:p14="http://schemas.microsoft.com/office/powerpoint/2010/main" val="43797485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Is Data </a:t>
            </a:r>
            <a:r>
              <a:rPr lang="en-IN" dirty="0" err="1"/>
              <a:t>Preprocessing</a:t>
            </a:r>
            <a:r>
              <a:rPr lang="en-IN" dirty="0"/>
              <a:t> Important?</a:t>
            </a:r>
          </a:p>
        </p:txBody>
      </p:sp>
      <p:sp>
        <p:nvSpPr>
          <p:cNvPr id="3" name="Content Placeholder 2"/>
          <p:cNvSpPr>
            <a:spLocks noGrp="1"/>
          </p:cNvSpPr>
          <p:nvPr>
            <p:ph idx="1"/>
          </p:nvPr>
        </p:nvSpPr>
        <p:spPr/>
        <p:txBody>
          <a:bodyPr/>
          <a:lstStyle/>
          <a:p>
            <a:r>
              <a:rPr lang="en-IN" dirty="0"/>
              <a:t>No quality data, no quality mining results!</a:t>
            </a:r>
          </a:p>
          <a:p>
            <a:pPr lvl="1"/>
            <a:r>
              <a:rPr lang="en-IN" dirty="0"/>
              <a:t>Quality decisions must be based on quality data</a:t>
            </a:r>
          </a:p>
          <a:p>
            <a:pPr lvl="1"/>
            <a:r>
              <a:rPr lang="en-IN" dirty="0"/>
              <a:t>e.g., duplicate or missing data may cause incorrect or even misleading statistics.</a:t>
            </a:r>
          </a:p>
          <a:p>
            <a:r>
              <a:rPr lang="en-IN" dirty="0"/>
              <a:t>Data warehouse needs consistent integration of quality data</a:t>
            </a:r>
          </a:p>
          <a:p>
            <a:r>
              <a:rPr lang="en-IN" dirty="0"/>
              <a:t>Data extraction, cleaning, and transformation comprises the majority of the work of building a data warehouse</a:t>
            </a:r>
          </a:p>
          <a:p>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055479515"/>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Principal Components Analysis (PCA)</a:t>
            </a:r>
          </a:p>
        </p:txBody>
      </p:sp>
      <p:sp>
        <p:nvSpPr>
          <p:cNvPr id="3" name="Content Placeholder 2"/>
          <p:cNvSpPr>
            <a:spLocks noGrp="1"/>
          </p:cNvSpPr>
          <p:nvPr>
            <p:ph idx="1"/>
          </p:nvPr>
        </p:nvSpPr>
        <p:spPr/>
        <p:txBody>
          <a:bodyPr>
            <a:normAutofit/>
          </a:bodyPr>
          <a:lstStyle/>
          <a:p>
            <a:pPr algn="just"/>
            <a:r>
              <a:rPr lang="en-IN" dirty="0"/>
              <a:t>Suppose that the data to be reduced consist of tuples or data vectors described by n attributes or dimensions. Principal components analysis, or PCA searches for k n-dimensional orthogonal vectors that can best be used to represent the data, where k ≤ n.</a:t>
            </a:r>
          </a:p>
          <a:p>
            <a:pPr algn="just"/>
            <a:r>
              <a:rPr lang="en-IN" dirty="0"/>
              <a:t>The original data are thus projected onto a much smaller space, resulting in dimensionality reduction.</a:t>
            </a:r>
          </a:p>
          <a:p>
            <a:r>
              <a:rPr lang="en-IN" dirty="0"/>
              <a:t>Unlike attribute subset selection, which reduces the attribute set size by retaining a </a:t>
            </a:r>
            <a:r>
              <a:rPr lang="en-IN" dirty="0">
                <a:solidFill>
                  <a:srgbClr val="FFFF00"/>
                </a:solidFill>
              </a:rPr>
              <a:t>subset of the initial set of attributes</a:t>
            </a:r>
            <a:r>
              <a:rPr lang="en-IN" dirty="0"/>
              <a:t>, PCA </a:t>
            </a:r>
            <a:r>
              <a:rPr lang="en-IN" dirty="0">
                <a:solidFill>
                  <a:srgbClr val="FFFF00"/>
                </a:solidFill>
              </a:rPr>
              <a:t>“combines” </a:t>
            </a:r>
            <a:r>
              <a:rPr lang="en-IN" dirty="0"/>
              <a:t>the essence of attributes by creating an alternative, smaller set of variables.</a:t>
            </a:r>
          </a:p>
          <a:p>
            <a:pPr algn="just"/>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50</a:t>
            </a:fld>
            <a:endParaRPr lang="en-US" dirty="0"/>
          </a:p>
        </p:txBody>
      </p:sp>
    </p:spTree>
    <p:extLst>
      <p:ext uri="{BB962C8B-B14F-4D97-AF65-F5344CB8AC3E}">
        <p14:creationId xmlns:p14="http://schemas.microsoft.com/office/powerpoint/2010/main" val="3454220438"/>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Why attribute subset selection?</a:t>
            </a:r>
          </a:p>
          <a:p>
            <a:pPr lvl="1"/>
            <a:r>
              <a:rPr lang="en-IN" dirty="0"/>
              <a:t>Data sets for analysis may contain hundreds of attributes, many of which may be irrelevant to the mining task or redundant.</a:t>
            </a:r>
          </a:p>
          <a:p>
            <a:r>
              <a:rPr lang="en-IN" dirty="0"/>
              <a:t>For example,</a:t>
            </a:r>
          </a:p>
          <a:p>
            <a:pPr lvl="1" algn="just"/>
            <a:r>
              <a:rPr lang="en-IN" dirty="0"/>
              <a:t>if the task is to classify customers as to whether or not they are likely to purchase a popular new CD at </a:t>
            </a:r>
            <a:r>
              <a:rPr lang="en-IN" dirty="0" err="1"/>
              <a:t>AllElectronics</a:t>
            </a:r>
            <a:r>
              <a:rPr lang="en-IN" dirty="0"/>
              <a:t> when notified of a sale, attributes such as the customer’s </a:t>
            </a:r>
            <a:r>
              <a:rPr lang="en-IN" dirty="0">
                <a:solidFill>
                  <a:srgbClr val="FFFF00"/>
                </a:solidFill>
              </a:rPr>
              <a:t>telephone number </a:t>
            </a:r>
            <a:r>
              <a:rPr lang="en-IN" dirty="0"/>
              <a:t>are likely to be irrelevant, unlike attributes such as a</a:t>
            </a:r>
            <a:r>
              <a:rPr lang="en-IN" dirty="0">
                <a:solidFill>
                  <a:srgbClr val="FFFF00"/>
                </a:solidFill>
              </a:rPr>
              <a:t>ge or </a:t>
            </a:r>
            <a:r>
              <a:rPr lang="en-IN" dirty="0" err="1">
                <a:solidFill>
                  <a:srgbClr val="FFFF00"/>
                </a:solidFill>
              </a:rPr>
              <a:t>music_taste</a:t>
            </a:r>
            <a:r>
              <a:rPr lang="en-IN" dirty="0"/>
              <a:t>.</a:t>
            </a:r>
          </a:p>
        </p:txBody>
      </p:sp>
      <p:sp>
        <p:nvSpPr>
          <p:cNvPr id="6" name="Slide Number Placeholder 5"/>
          <p:cNvSpPr>
            <a:spLocks noGrp="1"/>
          </p:cNvSpPr>
          <p:nvPr>
            <p:ph type="sldNum" sz="quarter" idx="12"/>
          </p:nvPr>
        </p:nvSpPr>
        <p:spPr/>
        <p:txBody>
          <a:bodyPr/>
          <a:lstStyle/>
          <a:p>
            <a:fld id="{4FAB73BC-B049-4115-A692-8D63A059BFB8}" type="slidenum">
              <a:rPr lang="en-US" smtClean="0"/>
              <a:t>51</a:t>
            </a:fld>
            <a:endParaRPr lang="en-US" dirty="0"/>
          </a:p>
        </p:txBody>
      </p:sp>
      <p:sp>
        <p:nvSpPr>
          <p:cNvPr id="5" name="Title 4">
            <a:extLst>
              <a:ext uri="{FF2B5EF4-FFF2-40B4-BE49-F238E27FC236}">
                <a16:creationId xmlns:a16="http://schemas.microsoft.com/office/drawing/2014/main" id="{BF0349DF-2186-4538-909A-11B59A03BE7D}"/>
              </a:ext>
            </a:extLst>
          </p:cNvPr>
          <p:cNvSpPr>
            <a:spLocks noGrp="1"/>
          </p:cNvSpPr>
          <p:nvPr>
            <p:ph type="title"/>
          </p:nvPr>
        </p:nvSpPr>
        <p:spPr/>
        <p:txBody>
          <a:bodyPr/>
          <a:lstStyle/>
          <a:p>
            <a:endParaRPr lang="en-IN"/>
          </a:p>
        </p:txBody>
      </p:sp>
      <p:sp>
        <p:nvSpPr>
          <p:cNvPr id="7" name="Title 1">
            <a:extLst>
              <a:ext uri="{FF2B5EF4-FFF2-40B4-BE49-F238E27FC236}">
                <a16:creationId xmlns:a16="http://schemas.microsoft.com/office/drawing/2014/main" id="{52E18C9B-ECB7-459D-8FAB-872BD1942EC4}"/>
              </a:ext>
            </a:extLst>
          </p:cNvPr>
          <p:cNvSpPr txBox="1">
            <a:spLocks/>
          </p:cNvSpPr>
          <p:nvPr/>
        </p:nvSpPr>
        <p:spPr>
          <a:xfrm>
            <a:off x="612559" y="417250"/>
            <a:ext cx="7902791" cy="127343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a:t>Attribute subset selection techniques</a:t>
            </a:r>
            <a:endParaRPr lang="en-IN" dirty="0"/>
          </a:p>
        </p:txBody>
      </p:sp>
    </p:spTree>
    <p:extLst>
      <p:ext uri="{BB962C8B-B14F-4D97-AF65-F5344CB8AC3E}">
        <p14:creationId xmlns:p14="http://schemas.microsoft.com/office/powerpoint/2010/main" val="2101809792"/>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a:t>Using domain expert to pick out some of the useful attributes</a:t>
            </a:r>
          </a:p>
          <a:p>
            <a:pPr lvl="1" algn="just"/>
            <a:r>
              <a:rPr lang="en-IN" dirty="0"/>
              <a:t>Sometimes this can be a difficult and time-consuming task, especially when the behaviour of the data is not well known</a:t>
            </a:r>
          </a:p>
          <a:p>
            <a:pPr algn="just"/>
            <a:r>
              <a:rPr lang="en-IN" dirty="0"/>
              <a:t>Leaving out relevant attributes or keeping irrelevant attributes result in discovered patterns of poor quality.</a:t>
            </a:r>
          </a:p>
          <a:p>
            <a:pPr algn="just"/>
            <a:r>
              <a:rPr lang="en-IN" dirty="0"/>
              <a:t>In addition, the added volume of irrelevant or redundant attributes can slow down the mining process.</a:t>
            </a:r>
          </a:p>
        </p:txBody>
      </p:sp>
      <p:sp>
        <p:nvSpPr>
          <p:cNvPr id="6" name="Slide Number Placeholder 5"/>
          <p:cNvSpPr>
            <a:spLocks noGrp="1"/>
          </p:cNvSpPr>
          <p:nvPr>
            <p:ph type="sldNum" sz="quarter" idx="12"/>
          </p:nvPr>
        </p:nvSpPr>
        <p:spPr/>
        <p:txBody>
          <a:bodyPr/>
          <a:lstStyle/>
          <a:p>
            <a:fld id="{4FAB73BC-B049-4115-A692-8D63A059BFB8}" type="slidenum">
              <a:rPr lang="en-US" smtClean="0"/>
              <a:t>52</a:t>
            </a:fld>
            <a:endParaRPr lang="en-US" dirty="0"/>
          </a:p>
        </p:txBody>
      </p:sp>
      <p:sp>
        <p:nvSpPr>
          <p:cNvPr id="7" name="Title 6">
            <a:extLst>
              <a:ext uri="{FF2B5EF4-FFF2-40B4-BE49-F238E27FC236}">
                <a16:creationId xmlns:a16="http://schemas.microsoft.com/office/drawing/2014/main" id="{D9E215FC-A25C-4093-87B1-A0A8DD67BF4C}"/>
              </a:ext>
            </a:extLst>
          </p:cNvPr>
          <p:cNvSpPr>
            <a:spLocks noGrp="1"/>
          </p:cNvSpPr>
          <p:nvPr>
            <p:ph type="title"/>
          </p:nvPr>
        </p:nvSpPr>
        <p:spPr/>
        <p:txBody>
          <a:bodyPr/>
          <a:lstStyle/>
          <a:p>
            <a:endParaRPr lang="en-IN"/>
          </a:p>
        </p:txBody>
      </p:sp>
      <p:sp>
        <p:nvSpPr>
          <p:cNvPr id="8" name="Title 1">
            <a:extLst>
              <a:ext uri="{FF2B5EF4-FFF2-40B4-BE49-F238E27FC236}">
                <a16:creationId xmlns:a16="http://schemas.microsoft.com/office/drawing/2014/main" id="{ABADFEB4-5CD2-4230-86FE-E32304979C15}"/>
              </a:ext>
            </a:extLst>
          </p:cNvPr>
          <p:cNvSpPr txBox="1">
            <a:spLocks/>
          </p:cNvSpPr>
          <p:nvPr/>
        </p:nvSpPr>
        <p:spPr>
          <a:xfrm>
            <a:off x="612559" y="417250"/>
            <a:ext cx="7902791" cy="127343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a:t>Attribute subset selection techniques</a:t>
            </a:r>
            <a:endParaRPr lang="en-IN" dirty="0"/>
          </a:p>
        </p:txBody>
      </p:sp>
    </p:spTree>
    <p:extLst>
      <p:ext uri="{BB962C8B-B14F-4D97-AF65-F5344CB8AC3E}">
        <p14:creationId xmlns:p14="http://schemas.microsoft.com/office/powerpoint/2010/main" val="213943009"/>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559" y="417250"/>
            <a:ext cx="7902791" cy="1273439"/>
          </a:xfrm>
        </p:spPr>
        <p:txBody>
          <a:bodyPr/>
          <a:lstStyle/>
          <a:p>
            <a:r>
              <a:rPr lang="en-IN" dirty="0"/>
              <a:t>Attribute subset selection techniques</a:t>
            </a:r>
          </a:p>
        </p:txBody>
      </p:sp>
      <p:sp>
        <p:nvSpPr>
          <p:cNvPr id="3" name="Content Placeholder 2"/>
          <p:cNvSpPr>
            <a:spLocks noGrp="1"/>
          </p:cNvSpPr>
          <p:nvPr>
            <p:ph idx="1"/>
          </p:nvPr>
        </p:nvSpPr>
        <p:spPr/>
        <p:txBody>
          <a:bodyPr/>
          <a:lstStyle/>
          <a:p>
            <a:r>
              <a:rPr lang="en-IN" dirty="0"/>
              <a:t>Step-wise forward selection</a:t>
            </a:r>
          </a:p>
          <a:p>
            <a:r>
              <a:rPr lang="en-IN" dirty="0"/>
              <a:t>Step-wise backward elimination</a:t>
            </a:r>
          </a:p>
          <a:p>
            <a:r>
              <a:rPr lang="en-IN" dirty="0"/>
              <a:t>Combining forward selection and backward elimination</a:t>
            </a:r>
          </a:p>
          <a:p>
            <a:r>
              <a:rPr lang="en-IN" dirty="0"/>
              <a:t>Decision-tree induction</a:t>
            </a:r>
          </a:p>
        </p:txBody>
      </p:sp>
      <p:sp>
        <p:nvSpPr>
          <p:cNvPr id="6" name="Slide Number Placeholder 5"/>
          <p:cNvSpPr>
            <a:spLocks noGrp="1"/>
          </p:cNvSpPr>
          <p:nvPr>
            <p:ph type="sldNum" sz="quarter" idx="12"/>
          </p:nvPr>
        </p:nvSpPr>
        <p:spPr/>
        <p:txBody>
          <a:bodyPr/>
          <a:lstStyle/>
          <a:p>
            <a:fld id="{4FAB73BC-B049-4115-A692-8D63A059BFB8}" type="slidenum">
              <a:rPr lang="en-US" smtClean="0"/>
              <a:t>53</a:t>
            </a:fld>
            <a:endParaRPr lang="en-US" dirty="0"/>
          </a:p>
        </p:txBody>
      </p:sp>
    </p:spTree>
    <p:extLst>
      <p:ext uri="{BB962C8B-B14F-4D97-AF65-F5344CB8AC3E}">
        <p14:creationId xmlns:p14="http://schemas.microsoft.com/office/powerpoint/2010/main" val="796812581"/>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54</a:t>
            </a:fld>
            <a:endParaRPr lang="en-US" dirty="0"/>
          </a:p>
        </p:txBody>
      </p:sp>
      <p:pic>
        <p:nvPicPr>
          <p:cNvPr id="7" name="Picture 6"/>
          <p:cNvPicPr>
            <a:picLocks noChangeAspect="1"/>
          </p:cNvPicPr>
          <p:nvPr/>
        </p:nvPicPr>
        <p:blipFill>
          <a:blip r:embed="rId2"/>
          <a:stretch>
            <a:fillRect/>
          </a:stretch>
        </p:blipFill>
        <p:spPr>
          <a:xfrm>
            <a:off x="147326" y="1792936"/>
            <a:ext cx="8847786" cy="4676942"/>
          </a:xfrm>
          <a:prstGeom prst="rect">
            <a:avLst/>
          </a:prstGeom>
        </p:spPr>
      </p:pic>
    </p:spTree>
    <p:extLst>
      <p:ext uri="{BB962C8B-B14F-4D97-AF65-F5344CB8AC3E}">
        <p14:creationId xmlns:p14="http://schemas.microsoft.com/office/powerpoint/2010/main" val="874448076"/>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Numerosity</a:t>
            </a:r>
            <a:r>
              <a:rPr lang="en-US" b="1" dirty="0"/>
              <a:t> reduction</a:t>
            </a:r>
            <a:endParaRPr lang="en-US" dirty="0"/>
          </a:p>
        </p:txBody>
      </p:sp>
      <p:sp>
        <p:nvSpPr>
          <p:cNvPr id="3" name="Content Placeholder 2"/>
          <p:cNvSpPr>
            <a:spLocks noGrp="1"/>
          </p:cNvSpPr>
          <p:nvPr>
            <p:ph idx="1"/>
          </p:nvPr>
        </p:nvSpPr>
        <p:spPr/>
        <p:txBody>
          <a:bodyPr>
            <a:normAutofit/>
          </a:bodyPr>
          <a:lstStyle/>
          <a:p>
            <a:r>
              <a:rPr lang="en-US" b="1" dirty="0" err="1"/>
              <a:t>Numerosity</a:t>
            </a:r>
            <a:r>
              <a:rPr lang="en-US" b="1" dirty="0"/>
              <a:t> reduction </a:t>
            </a:r>
            <a:r>
              <a:rPr lang="en-US" dirty="0"/>
              <a:t>techniques replace the original data volume by alternative, smaller forms of data representation. </a:t>
            </a:r>
          </a:p>
          <a:p>
            <a:r>
              <a:rPr lang="en-US" dirty="0"/>
              <a:t>These techniques may be </a:t>
            </a:r>
            <a:r>
              <a:rPr lang="en-US" b="1" dirty="0"/>
              <a:t>parametric </a:t>
            </a:r>
            <a:r>
              <a:rPr lang="en-US" dirty="0"/>
              <a:t>or </a:t>
            </a:r>
            <a:r>
              <a:rPr lang="en-US" b="1" dirty="0"/>
              <a:t>nonparametric</a:t>
            </a:r>
            <a:r>
              <a:rPr lang="en-US" dirty="0"/>
              <a:t>.</a:t>
            </a:r>
          </a:p>
          <a:p>
            <a:r>
              <a:rPr lang="en-US" dirty="0"/>
              <a:t>For </a:t>
            </a:r>
            <a:r>
              <a:rPr lang="en-US" i="1" dirty="0"/>
              <a:t>parametric methods</a:t>
            </a:r>
            <a:r>
              <a:rPr lang="en-US" dirty="0"/>
              <a:t>, a model is used to estimate the data, so that typically only the data parameters need to be stored, instead of the actual data. (Outliers may also be stored.) </a:t>
            </a:r>
          </a:p>
          <a:p>
            <a:r>
              <a:rPr lang="en-US" dirty="0"/>
              <a:t>Regression and log-linear models are examples.</a:t>
            </a:r>
          </a:p>
          <a:p>
            <a:r>
              <a:rPr lang="en-US" i="1" dirty="0"/>
              <a:t>Nonparametric methods </a:t>
            </a:r>
            <a:r>
              <a:rPr lang="en-US" dirty="0"/>
              <a:t>for storing reduced representations of the data include </a:t>
            </a:r>
            <a:r>
              <a:rPr lang="en-US" i="1" dirty="0"/>
              <a:t>histograms </a:t>
            </a:r>
            <a:r>
              <a:rPr lang="en-US" dirty="0"/>
              <a:t>, </a:t>
            </a:r>
            <a:r>
              <a:rPr lang="en-US" i="1" dirty="0"/>
              <a:t>clustering</a:t>
            </a:r>
            <a:r>
              <a:rPr lang="en-US" dirty="0"/>
              <a:t>, </a:t>
            </a:r>
            <a:r>
              <a:rPr lang="en-US" i="1" dirty="0"/>
              <a:t>sampling </a:t>
            </a:r>
            <a:r>
              <a:rPr lang="en-US" dirty="0"/>
              <a:t>and </a:t>
            </a:r>
            <a:r>
              <a:rPr lang="en-US" i="1" dirty="0"/>
              <a:t>data cube aggregation </a:t>
            </a:r>
            <a:endParaRPr lang="en-US" dirty="0"/>
          </a:p>
        </p:txBody>
      </p:sp>
    </p:spTree>
    <p:extLst>
      <p:ext uri="{BB962C8B-B14F-4D97-AF65-F5344CB8AC3E}">
        <p14:creationId xmlns:p14="http://schemas.microsoft.com/office/powerpoint/2010/main" val="652731701"/>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Parametric Data Reduction</a:t>
            </a:r>
            <a:endParaRPr lang="en-US" dirty="0"/>
          </a:p>
        </p:txBody>
      </p:sp>
      <p:sp>
        <p:nvSpPr>
          <p:cNvPr id="3" name="Content Placeholder 2"/>
          <p:cNvSpPr>
            <a:spLocks noGrp="1"/>
          </p:cNvSpPr>
          <p:nvPr>
            <p:ph idx="1"/>
          </p:nvPr>
        </p:nvSpPr>
        <p:spPr/>
        <p:txBody>
          <a:bodyPr/>
          <a:lstStyle/>
          <a:p>
            <a:r>
              <a:rPr lang="en-US" b="1" dirty="0"/>
              <a:t>Regression </a:t>
            </a:r>
          </a:p>
          <a:p>
            <a:r>
              <a:rPr lang="en-US" b="1" dirty="0"/>
              <a:t>Log-Linear Models</a:t>
            </a:r>
            <a:endParaRPr lang="en-US" dirty="0"/>
          </a:p>
        </p:txBody>
      </p:sp>
    </p:spTree>
    <p:extLst>
      <p:ext uri="{BB962C8B-B14F-4D97-AF65-F5344CB8AC3E}">
        <p14:creationId xmlns:p14="http://schemas.microsoft.com/office/powerpoint/2010/main" val="1158174919"/>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Regression Model</a:t>
            </a:r>
            <a:br>
              <a:rPr lang="en-IN" dirty="0"/>
            </a:br>
            <a:endParaRPr lang="en-IN" dirty="0"/>
          </a:p>
        </p:txBody>
      </p:sp>
      <p:sp>
        <p:nvSpPr>
          <p:cNvPr id="3" name="Content Placeholder 2"/>
          <p:cNvSpPr>
            <a:spLocks noGrp="1"/>
          </p:cNvSpPr>
          <p:nvPr>
            <p:ph idx="1"/>
          </p:nvPr>
        </p:nvSpPr>
        <p:spPr/>
        <p:txBody>
          <a:bodyPr>
            <a:normAutofit/>
          </a:bodyPr>
          <a:lstStyle/>
          <a:p>
            <a:pPr algn="just"/>
            <a:r>
              <a:rPr lang="en-IN" dirty="0"/>
              <a:t>In linear regression, the data are </a:t>
            </a:r>
            <a:r>
              <a:rPr lang="en-IN" dirty="0" err="1"/>
              <a:t>modeled</a:t>
            </a:r>
            <a:r>
              <a:rPr lang="en-IN" dirty="0"/>
              <a:t> to fit a straight line</a:t>
            </a:r>
          </a:p>
          <a:p>
            <a:pPr algn="just"/>
            <a:r>
              <a:rPr lang="en-IN" dirty="0"/>
              <a:t>For example, a random variable, y (called a response variable), can be </a:t>
            </a:r>
            <a:r>
              <a:rPr lang="en-IN" dirty="0" err="1"/>
              <a:t>modeled</a:t>
            </a:r>
            <a:r>
              <a:rPr lang="en-IN" dirty="0"/>
              <a:t> as a linear function of another random variable, x (called a predictor variable), with the equation</a:t>
            </a:r>
          </a:p>
          <a:p>
            <a:pPr marL="0" indent="0" algn="just">
              <a:buNone/>
            </a:pPr>
            <a:r>
              <a:rPr lang="en-IN" dirty="0"/>
              <a:t>			</a:t>
            </a:r>
            <a:r>
              <a:rPr lang="en-IN" dirty="0">
                <a:solidFill>
                  <a:srgbClr val="FFFF00"/>
                </a:solidFill>
              </a:rPr>
              <a:t>Y = </a:t>
            </a:r>
            <a:r>
              <a:rPr lang="el-GR" dirty="0">
                <a:solidFill>
                  <a:srgbClr val="FFFF00"/>
                </a:solidFill>
              </a:rPr>
              <a:t>α</a:t>
            </a:r>
            <a:r>
              <a:rPr lang="en-IN" dirty="0">
                <a:solidFill>
                  <a:srgbClr val="FFFF00"/>
                </a:solidFill>
              </a:rPr>
              <a:t>+</a:t>
            </a:r>
            <a:r>
              <a:rPr lang="el-GR" dirty="0">
                <a:solidFill>
                  <a:srgbClr val="FFFF00"/>
                </a:solidFill>
              </a:rPr>
              <a:t>β</a:t>
            </a:r>
            <a:r>
              <a:rPr lang="en-IN" dirty="0">
                <a:solidFill>
                  <a:srgbClr val="FFFF00"/>
                </a:solidFill>
              </a:rPr>
              <a:t>x</a:t>
            </a:r>
          </a:p>
          <a:p>
            <a:pPr algn="just"/>
            <a:r>
              <a:rPr lang="en-IN" dirty="0"/>
              <a:t>x and y are numerical database attributes.</a:t>
            </a:r>
          </a:p>
          <a:p>
            <a:pPr algn="just"/>
            <a:r>
              <a:rPr lang="en-IN" dirty="0"/>
              <a:t>The coefficients, </a:t>
            </a:r>
            <a:r>
              <a:rPr lang="el-GR" dirty="0">
                <a:solidFill>
                  <a:srgbClr val="FFFF00"/>
                </a:solidFill>
              </a:rPr>
              <a:t>α</a:t>
            </a:r>
            <a:r>
              <a:rPr lang="en-IN" dirty="0"/>
              <a:t> and </a:t>
            </a:r>
            <a:r>
              <a:rPr lang="el-GR" dirty="0">
                <a:solidFill>
                  <a:srgbClr val="FFFF00"/>
                </a:solidFill>
              </a:rPr>
              <a:t>β</a:t>
            </a:r>
            <a:r>
              <a:rPr lang="en-IN" dirty="0"/>
              <a:t> (called regression coefficients), specify the Y-intercept and slope of the line respectively.</a:t>
            </a:r>
          </a:p>
          <a:p>
            <a:pPr algn="just"/>
            <a:r>
              <a:rPr lang="en-IN" dirty="0"/>
              <a:t>These coefficients can be solved for by the method of </a:t>
            </a:r>
            <a:r>
              <a:rPr lang="en-IN" dirty="0">
                <a:solidFill>
                  <a:srgbClr val="FFFF00"/>
                </a:solidFill>
              </a:rPr>
              <a:t>least squares</a:t>
            </a:r>
          </a:p>
        </p:txBody>
      </p:sp>
      <p:sp>
        <p:nvSpPr>
          <p:cNvPr id="6" name="Slide Number Placeholder 5"/>
          <p:cNvSpPr>
            <a:spLocks noGrp="1"/>
          </p:cNvSpPr>
          <p:nvPr>
            <p:ph type="sldNum" sz="quarter" idx="12"/>
          </p:nvPr>
        </p:nvSpPr>
        <p:spPr/>
        <p:txBody>
          <a:bodyPr/>
          <a:lstStyle/>
          <a:p>
            <a:fld id="{4FAB73BC-B049-4115-A692-8D63A059BFB8}" type="slidenum">
              <a:rPr lang="en-US" smtClean="0"/>
              <a:t>57</a:t>
            </a:fld>
            <a:endParaRPr lang="en-US" dirty="0"/>
          </a:p>
        </p:txBody>
      </p:sp>
    </p:spTree>
    <p:extLst>
      <p:ext uri="{BB962C8B-B14F-4D97-AF65-F5344CB8AC3E}">
        <p14:creationId xmlns:p14="http://schemas.microsoft.com/office/powerpoint/2010/main" val="4145119274"/>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Regression Model </a:t>
            </a:r>
          </a:p>
        </p:txBody>
      </p:sp>
      <p:sp>
        <p:nvSpPr>
          <p:cNvPr id="3" name="Content Placeholder 2"/>
          <p:cNvSpPr>
            <a:spLocks noGrp="1"/>
          </p:cNvSpPr>
          <p:nvPr>
            <p:ph idx="1"/>
          </p:nvPr>
        </p:nvSpPr>
        <p:spPr/>
        <p:txBody>
          <a:bodyPr/>
          <a:lstStyle/>
          <a:p>
            <a:pPr algn="just"/>
            <a:r>
              <a:rPr lang="en-IN" dirty="0"/>
              <a:t>Multiple linear regression is an extension of (simple) linear regression,</a:t>
            </a:r>
          </a:p>
          <a:p>
            <a:pPr algn="just"/>
            <a:r>
              <a:rPr lang="en-IN" dirty="0"/>
              <a:t>which allows a response variable, y, to be modelled as a linear function of two or more predictor variables.</a:t>
            </a:r>
          </a:p>
        </p:txBody>
      </p:sp>
      <p:sp>
        <p:nvSpPr>
          <p:cNvPr id="6" name="Slide Number Placeholder 5"/>
          <p:cNvSpPr>
            <a:spLocks noGrp="1"/>
          </p:cNvSpPr>
          <p:nvPr>
            <p:ph type="sldNum" sz="quarter" idx="12"/>
          </p:nvPr>
        </p:nvSpPr>
        <p:spPr/>
        <p:txBody>
          <a:bodyPr/>
          <a:lstStyle/>
          <a:p>
            <a:fld id="{4FAB73BC-B049-4115-A692-8D63A059BFB8}" type="slidenum">
              <a:rPr lang="en-US" smtClean="0"/>
              <a:t>58</a:t>
            </a:fld>
            <a:endParaRPr lang="en-US" dirty="0"/>
          </a:p>
        </p:txBody>
      </p:sp>
    </p:spTree>
    <p:extLst>
      <p:ext uri="{BB962C8B-B14F-4D97-AF65-F5344CB8AC3E}">
        <p14:creationId xmlns:p14="http://schemas.microsoft.com/office/powerpoint/2010/main" val="2247424381"/>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Log-linear models</a:t>
            </a:r>
            <a:endParaRPr lang="en-US" dirty="0"/>
          </a:p>
        </p:txBody>
      </p:sp>
      <p:sp>
        <p:nvSpPr>
          <p:cNvPr id="3" name="Content Placeholder 2"/>
          <p:cNvSpPr>
            <a:spLocks noGrp="1"/>
          </p:cNvSpPr>
          <p:nvPr>
            <p:ph idx="1"/>
          </p:nvPr>
        </p:nvSpPr>
        <p:spPr/>
        <p:txBody>
          <a:bodyPr/>
          <a:lstStyle/>
          <a:p>
            <a:r>
              <a:rPr lang="en-US" dirty="0"/>
              <a:t>Given a set of tuples in </a:t>
            </a:r>
            <a:r>
              <a:rPr lang="en-US" i="1" dirty="0"/>
              <a:t>n </a:t>
            </a:r>
            <a:r>
              <a:rPr lang="en-US" dirty="0"/>
              <a:t>dimensions (e.g., described by </a:t>
            </a:r>
            <a:r>
              <a:rPr lang="en-US" i="1" dirty="0"/>
              <a:t>n </a:t>
            </a:r>
            <a:r>
              <a:rPr lang="en-US" dirty="0"/>
              <a:t>attributes), we can consider each tuple as a point in an </a:t>
            </a:r>
            <a:r>
              <a:rPr lang="en-US" i="1" dirty="0"/>
              <a:t>n</a:t>
            </a:r>
            <a:r>
              <a:rPr lang="en-US" dirty="0"/>
              <a:t>-dimensional space. </a:t>
            </a:r>
          </a:p>
          <a:p>
            <a:r>
              <a:rPr lang="en-US" dirty="0"/>
              <a:t>Log-linear models can be used to estimate the probability of each point in a multidimensional space for a set of discretized attributes, based on a smaller subset of dimensional combinations. </a:t>
            </a:r>
          </a:p>
          <a:p>
            <a:r>
              <a:rPr lang="en-US" dirty="0"/>
              <a:t>This allows a higher-dimensional data space to be constructed from lower-dimensional spaces.</a:t>
            </a:r>
          </a:p>
        </p:txBody>
      </p:sp>
    </p:spTree>
    <p:extLst>
      <p:ext uri="{BB962C8B-B14F-4D97-AF65-F5344CB8AC3E}">
        <p14:creationId xmlns:p14="http://schemas.microsoft.com/office/powerpoint/2010/main" val="211668540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Major Tasks in Data </a:t>
            </a:r>
            <a:r>
              <a:rPr lang="en-IN" dirty="0" err="1"/>
              <a:t>Preprocessing</a:t>
            </a:r>
            <a:endParaRPr lang="en-IN" dirty="0"/>
          </a:p>
        </p:txBody>
      </p:sp>
      <p:sp>
        <p:nvSpPr>
          <p:cNvPr id="3" name="Content Placeholder 2"/>
          <p:cNvSpPr>
            <a:spLocks noGrp="1"/>
          </p:cNvSpPr>
          <p:nvPr>
            <p:ph idx="1"/>
          </p:nvPr>
        </p:nvSpPr>
        <p:spPr/>
        <p:txBody>
          <a:bodyPr>
            <a:normAutofit/>
          </a:bodyPr>
          <a:lstStyle/>
          <a:p>
            <a:r>
              <a:rPr lang="en-IN" dirty="0">
                <a:solidFill>
                  <a:srgbClr val="FFFF00"/>
                </a:solidFill>
              </a:rPr>
              <a:t>Data cleaning</a:t>
            </a:r>
          </a:p>
          <a:p>
            <a:pPr lvl="1"/>
            <a:r>
              <a:rPr lang="en-IN" dirty="0"/>
              <a:t>Fill in missing values, smooth noisy data, identify or remove outliers, and resolve inconsistencies</a:t>
            </a:r>
          </a:p>
          <a:p>
            <a:r>
              <a:rPr lang="en-IN" dirty="0">
                <a:solidFill>
                  <a:srgbClr val="FFFF00"/>
                </a:solidFill>
              </a:rPr>
              <a:t>Data integration</a:t>
            </a:r>
          </a:p>
          <a:p>
            <a:pPr lvl="1"/>
            <a:r>
              <a:rPr lang="en-IN" dirty="0"/>
              <a:t>Integration of multiple databases, data cubes, or files</a:t>
            </a:r>
          </a:p>
          <a:p>
            <a:r>
              <a:rPr lang="en-IN" dirty="0">
                <a:solidFill>
                  <a:srgbClr val="FFFF00"/>
                </a:solidFill>
              </a:rPr>
              <a:t>Data transformation</a:t>
            </a:r>
          </a:p>
          <a:p>
            <a:pPr lvl="1"/>
            <a:r>
              <a:rPr lang="en-IN" dirty="0"/>
              <a:t>Normalization and aggregation</a:t>
            </a:r>
          </a:p>
          <a:p>
            <a:r>
              <a:rPr lang="en-IN" dirty="0">
                <a:solidFill>
                  <a:srgbClr val="FFFF00"/>
                </a:solidFill>
              </a:rPr>
              <a:t>Data reduction</a:t>
            </a:r>
          </a:p>
          <a:p>
            <a:pPr lvl="1"/>
            <a:r>
              <a:rPr lang="en-IN" dirty="0"/>
              <a:t>Obtains reduced representation in volume but produces the same or similar analytical results</a:t>
            </a:r>
          </a:p>
          <a:p>
            <a:r>
              <a:rPr lang="en-IN" dirty="0">
                <a:solidFill>
                  <a:srgbClr val="FFFF00"/>
                </a:solidFill>
              </a:rPr>
              <a:t>Data discretization</a:t>
            </a:r>
          </a:p>
          <a:p>
            <a:pPr lvl="1"/>
            <a:r>
              <a:rPr lang="en-IN" dirty="0"/>
              <a:t>Part of data reduction but with particular importance, especially for numerical data</a:t>
            </a:r>
          </a:p>
          <a:p>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314640562"/>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Parametric models</a:t>
            </a:r>
          </a:p>
        </p:txBody>
      </p:sp>
      <p:sp>
        <p:nvSpPr>
          <p:cNvPr id="3" name="Content Placeholder 2"/>
          <p:cNvSpPr>
            <a:spLocks noGrp="1"/>
          </p:cNvSpPr>
          <p:nvPr>
            <p:ph idx="1"/>
          </p:nvPr>
        </p:nvSpPr>
        <p:spPr/>
        <p:txBody>
          <a:bodyPr/>
          <a:lstStyle/>
          <a:p>
            <a:r>
              <a:rPr lang="en-US" dirty="0"/>
              <a:t>Histogram</a:t>
            </a:r>
          </a:p>
          <a:p>
            <a:r>
              <a:rPr lang="en-US" dirty="0"/>
              <a:t>Clustering</a:t>
            </a:r>
          </a:p>
          <a:p>
            <a:r>
              <a:rPr lang="en-US" dirty="0"/>
              <a:t>Data cube aggregation</a:t>
            </a:r>
          </a:p>
          <a:p>
            <a:r>
              <a:rPr lang="en-US" dirty="0"/>
              <a:t>sampling</a:t>
            </a:r>
          </a:p>
        </p:txBody>
      </p:sp>
    </p:spTree>
    <p:extLst>
      <p:ext uri="{BB962C8B-B14F-4D97-AF65-F5344CB8AC3E}">
        <p14:creationId xmlns:p14="http://schemas.microsoft.com/office/powerpoint/2010/main" val="1859244371"/>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Histograms</a:t>
            </a:r>
          </a:p>
        </p:txBody>
      </p:sp>
      <p:sp>
        <p:nvSpPr>
          <p:cNvPr id="3" name="Content Placeholder 2"/>
          <p:cNvSpPr>
            <a:spLocks noGrp="1"/>
          </p:cNvSpPr>
          <p:nvPr>
            <p:ph idx="1"/>
          </p:nvPr>
        </p:nvSpPr>
        <p:spPr/>
        <p:txBody>
          <a:bodyPr/>
          <a:lstStyle/>
          <a:p>
            <a:r>
              <a:rPr lang="en-IN" dirty="0"/>
              <a:t>Histograms use binning to approximate data distributions and are a popular form of data reduction.</a:t>
            </a:r>
          </a:p>
          <a:p>
            <a:r>
              <a:rPr lang="en-IN" dirty="0"/>
              <a:t>A histogram for an attribute, A, partitions the data distribution of A into disjoint subsets, or buckets.</a:t>
            </a:r>
          </a:p>
          <a:p>
            <a:r>
              <a:rPr lang="en-IN" dirty="0"/>
              <a:t>If each bucket represents only a single attribute-value/frequency pair, the buckets are called singleton buckets.</a:t>
            </a:r>
          </a:p>
          <a:p>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61</a:t>
            </a:fld>
            <a:endParaRPr lang="en-US" dirty="0"/>
          </a:p>
        </p:txBody>
      </p:sp>
    </p:spTree>
    <p:extLst>
      <p:ext uri="{BB962C8B-B14F-4D97-AF65-F5344CB8AC3E}">
        <p14:creationId xmlns:p14="http://schemas.microsoft.com/office/powerpoint/2010/main" val="43553916"/>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Histograms</a:t>
            </a:r>
          </a:p>
        </p:txBody>
      </p:sp>
      <p:sp>
        <p:nvSpPr>
          <p:cNvPr id="3" name="Content Placeholder 2"/>
          <p:cNvSpPr>
            <a:spLocks noGrp="1"/>
          </p:cNvSpPr>
          <p:nvPr>
            <p:ph idx="1"/>
          </p:nvPr>
        </p:nvSpPr>
        <p:spPr/>
        <p:txBody>
          <a:bodyPr/>
          <a:lstStyle/>
          <a:p>
            <a:r>
              <a:rPr lang="en-US" dirty="0"/>
              <a:t>The following data are a list of prices of commonly sold items at </a:t>
            </a:r>
            <a:r>
              <a:rPr lang="en-US" i="1" dirty="0" err="1"/>
              <a:t>AllElectronics</a:t>
            </a:r>
            <a:r>
              <a:rPr lang="en-US" i="1" dirty="0"/>
              <a:t> </a:t>
            </a:r>
            <a:r>
              <a:rPr lang="en-US" dirty="0"/>
              <a:t>(rounded to the nearest dollar). </a:t>
            </a:r>
          </a:p>
          <a:p>
            <a:r>
              <a:rPr lang="en-US" dirty="0"/>
              <a:t>The numbers have been sorted: 1, 1, 5, 5, 5, 5, 5, </a:t>
            </a:r>
            <a:r>
              <a:rPr lang="en-IN" dirty="0"/>
              <a:t>8, 8, 10, 10, 10, 10, 12, 14, 14, 14, 15, 15, 15, 15, 15, 15, 18, 18, 18, 18, 18, 18, 18, 18, 20, 20, 20, 20, 20, 20, 20, 21, 21, 21, 21, 25, 25, 25, 25, 25, 28, 28, 30, 30, 30.</a:t>
            </a:r>
          </a:p>
        </p:txBody>
      </p:sp>
      <p:sp>
        <p:nvSpPr>
          <p:cNvPr id="6" name="Slide Number Placeholder 5"/>
          <p:cNvSpPr>
            <a:spLocks noGrp="1"/>
          </p:cNvSpPr>
          <p:nvPr>
            <p:ph type="sldNum" sz="quarter" idx="12"/>
          </p:nvPr>
        </p:nvSpPr>
        <p:spPr/>
        <p:txBody>
          <a:bodyPr/>
          <a:lstStyle/>
          <a:p>
            <a:fld id="{4FAB73BC-B049-4115-A692-8D63A059BFB8}" type="slidenum">
              <a:rPr lang="en-US" smtClean="0"/>
              <a:t>62</a:t>
            </a:fld>
            <a:endParaRPr lang="en-US" dirty="0"/>
          </a:p>
        </p:txBody>
      </p:sp>
    </p:spTree>
    <p:extLst>
      <p:ext uri="{BB962C8B-B14F-4D97-AF65-F5344CB8AC3E}">
        <p14:creationId xmlns:p14="http://schemas.microsoft.com/office/powerpoint/2010/main" val="1359219120"/>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Histograms</a:t>
            </a:r>
          </a:p>
        </p:txBody>
      </p:sp>
      <p:sp>
        <p:nvSpPr>
          <p:cNvPr id="9" name="Content Placeholder 8"/>
          <p:cNvSpPr>
            <a:spLocks noGrp="1"/>
          </p:cNvSpPr>
          <p:nvPr>
            <p:ph idx="1"/>
          </p:nvPr>
        </p:nvSpPr>
        <p:spPr/>
        <p:txBody>
          <a:bodyPr/>
          <a:lstStyle/>
          <a:p>
            <a:r>
              <a:rPr lang="en-US" dirty="0"/>
              <a:t>A histogram for </a:t>
            </a:r>
            <a:r>
              <a:rPr lang="en-US" i="1" dirty="0"/>
              <a:t>price </a:t>
            </a:r>
            <a:r>
              <a:rPr lang="en-US" dirty="0"/>
              <a:t>using singleton buckets—each bucket represents one price-value/</a:t>
            </a:r>
            <a:r>
              <a:rPr lang="en-IN" dirty="0"/>
              <a:t>frequency pair.</a:t>
            </a:r>
          </a:p>
        </p:txBody>
      </p:sp>
      <p:sp>
        <p:nvSpPr>
          <p:cNvPr id="6" name="Slide Number Placeholder 5"/>
          <p:cNvSpPr>
            <a:spLocks noGrp="1"/>
          </p:cNvSpPr>
          <p:nvPr>
            <p:ph type="sldNum" sz="quarter" idx="12"/>
          </p:nvPr>
        </p:nvSpPr>
        <p:spPr/>
        <p:txBody>
          <a:bodyPr/>
          <a:lstStyle/>
          <a:p>
            <a:fld id="{4FAB73BC-B049-4115-A692-8D63A059BFB8}" type="slidenum">
              <a:rPr lang="en-US" smtClean="0"/>
              <a:t>63</a:t>
            </a:fld>
            <a:endParaRPr lang="en-US" dirty="0"/>
          </a:p>
        </p:txBody>
      </p:sp>
      <p:pic>
        <p:nvPicPr>
          <p:cNvPr id="7" name="Picture 6"/>
          <p:cNvPicPr>
            <a:picLocks noChangeAspect="1"/>
          </p:cNvPicPr>
          <p:nvPr/>
        </p:nvPicPr>
        <p:blipFill>
          <a:blip r:embed="rId2"/>
          <a:stretch>
            <a:fillRect/>
          </a:stretch>
        </p:blipFill>
        <p:spPr>
          <a:xfrm>
            <a:off x="1733007" y="2721298"/>
            <a:ext cx="4606834" cy="3848979"/>
          </a:xfrm>
          <a:prstGeom prst="rect">
            <a:avLst/>
          </a:prstGeom>
        </p:spPr>
      </p:pic>
    </p:spTree>
    <p:extLst>
      <p:ext uri="{BB962C8B-B14F-4D97-AF65-F5344CB8AC3E}">
        <p14:creationId xmlns:p14="http://schemas.microsoft.com/office/powerpoint/2010/main" val="2734642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Histograms</a:t>
            </a:r>
          </a:p>
        </p:txBody>
      </p:sp>
      <p:sp>
        <p:nvSpPr>
          <p:cNvPr id="3" name="Content Placeholder 2"/>
          <p:cNvSpPr>
            <a:spLocks noGrp="1"/>
          </p:cNvSpPr>
          <p:nvPr>
            <p:ph idx="1"/>
          </p:nvPr>
        </p:nvSpPr>
        <p:spPr/>
        <p:txBody>
          <a:bodyPr/>
          <a:lstStyle/>
          <a:p>
            <a:r>
              <a:rPr lang="en-US" i="1" dirty="0"/>
              <a:t>How are the buckets determined and the attribute values partitioned?” </a:t>
            </a:r>
            <a:r>
              <a:rPr lang="en-US" dirty="0"/>
              <a:t>There are several partitioning rules, including the following:</a:t>
            </a:r>
          </a:p>
          <a:p>
            <a:r>
              <a:rPr lang="en-IN" dirty="0">
                <a:solidFill>
                  <a:srgbClr val="FFFF00"/>
                </a:solidFill>
              </a:rPr>
              <a:t>Equal-width</a:t>
            </a:r>
            <a:r>
              <a:rPr lang="en-IN" dirty="0"/>
              <a:t>: </a:t>
            </a:r>
            <a:r>
              <a:rPr lang="en-US" dirty="0"/>
              <a:t>In an equal-width histogram, the width of each bucket range is uniform</a:t>
            </a:r>
          </a:p>
          <a:p>
            <a:r>
              <a:rPr lang="en-US" dirty="0">
                <a:solidFill>
                  <a:srgbClr val="FFFF00"/>
                </a:solidFill>
              </a:rPr>
              <a:t>Equal-frequency</a:t>
            </a:r>
            <a:r>
              <a:rPr lang="en-US" dirty="0"/>
              <a:t> (or </a:t>
            </a:r>
            <a:r>
              <a:rPr lang="en-US" dirty="0" err="1"/>
              <a:t>equidepth</a:t>
            </a:r>
            <a:r>
              <a:rPr lang="en-US" dirty="0"/>
              <a:t>): In an equal-frequency histogram, the buckets are created so that, roughly, the frequency of each bucket is constant(</a:t>
            </a:r>
            <a:r>
              <a:rPr lang="en-US" dirty="0" err="1"/>
              <a:t>i.e</a:t>
            </a:r>
            <a:r>
              <a:rPr lang="en-US" dirty="0"/>
              <a:t> ,each bucket contains roughly the same no of contiguous data samples.)</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64</a:t>
            </a:fld>
            <a:endParaRPr lang="en-US" dirty="0"/>
          </a:p>
        </p:txBody>
      </p:sp>
    </p:spTree>
    <p:extLst>
      <p:ext uri="{BB962C8B-B14F-4D97-AF65-F5344CB8AC3E}">
        <p14:creationId xmlns:p14="http://schemas.microsoft.com/office/powerpoint/2010/main" val="300350059"/>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Histograms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544" y="2600190"/>
            <a:ext cx="8339284" cy="3121342"/>
          </a:xfrm>
        </p:spPr>
      </p:pic>
      <p:sp>
        <p:nvSpPr>
          <p:cNvPr id="6" name="Slide Number Placeholder 5"/>
          <p:cNvSpPr>
            <a:spLocks noGrp="1"/>
          </p:cNvSpPr>
          <p:nvPr>
            <p:ph type="sldNum" sz="quarter" idx="12"/>
          </p:nvPr>
        </p:nvSpPr>
        <p:spPr/>
        <p:txBody>
          <a:bodyPr/>
          <a:lstStyle/>
          <a:p>
            <a:fld id="{4FAB73BC-B049-4115-A692-8D63A059BFB8}" type="slidenum">
              <a:rPr lang="en-US" smtClean="0"/>
              <a:t>65</a:t>
            </a:fld>
            <a:endParaRPr lang="en-US" dirty="0"/>
          </a:p>
        </p:txBody>
      </p:sp>
    </p:spTree>
    <p:extLst>
      <p:ext uri="{BB962C8B-B14F-4D97-AF65-F5344CB8AC3E}">
        <p14:creationId xmlns:p14="http://schemas.microsoft.com/office/powerpoint/2010/main" val="2100777805"/>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Histograms</a:t>
            </a:r>
          </a:p>
        </p:txBody>
      </p:sp>
      <p:sp>
        <p:nvSpPr>
          <p:cNvPr id="3" name="Content Placeholder 2"/>
          <p:cNvSpPr>
            <a:spLocks noGrp="1"/>
          </p:cNvSpPr>
          <p:nvPr>
            <p:ph idx="1"/>
          </p:nvPr>
        </p:nvSpPr>
        <p:spPr/>
        <p:txBody>
          <a:bodyPr>
            <a:normAutofit/>
          </a:bodyPr>
          <a:lstStyle/>
          <a:p>
            <a:r>
              <a:rPr lang="en-US" i="1" dirty="0"/>
              <a:t>How are the buckets determined and the attribute values partitioned?” </a:t>
            </a:r>
            <a:r>
              <a:rPr lang="en-US" dirty="0"/>
              <a:t>There are several partitioning rules, including the following:</a:t>
            </a:r>
          </a:p>
          <a:p>
            <a:r>
              <a:rPr lang="en-US" dirty="0">
                <a:solidFill>
                  <a:srgbClr val="FFFF00"/>
                </a:solidFill>
              </a:rPr>
              <a:t>V-Optimal: </a:t>
            </a:r>
            <a:r>
              <a:rPr lang="en-US" dirty="0"/>
              <a:t>If we consider all of the possible histograms for a given number of buckets, the V-Optimal histogram is the one with the least variance. </a:t>
            </a:r>
          </a:p>
          <a:p>
            <a:pPr lvl="1"/>
            <a:r>
              <a:rPr lang="en-US" dirty="0"/>
              <a:t>Histogram variance is a weighted sum of the original values that each bucket represents, where bucket weight is equal to the number of values in the bucket.</a:t>
            </a:r>
          </a:p>
          <a:p>
            <a:r>
              <a:rPr lang="en-US" dirty="0" err="1">
                <a:solidFill>
                  <a:srgbClr val="FFFF00"/>
                </a:solidFill>
              </a:rPr>
              <a:t>MaxDiff</a:t>
            </a:r>
            <a:r>
              <a:rPr lang="en-US" dirty="0"/>
              <a:t>: In a </a:t>
            </a:r>
            <a:r>
              <a:rPr lang="en-US" dirty="0" err="1"/>
              <a:t>MaxDiff</a:t>
            </a:r>
            <a:r>
              <a:rPr lang="en-US" dirty="0"/>
              <a:t> histogram, we consider the difference between each pair of adjacent values.</a:t>
            </a:r>
          </a:p>
          <a:p>
            <a:pPr lvl="1"/>
            <a:r>
              <a:rPr lang="en-US" dirty="0"/>
              <a:t> A bucket boundary is established between each pair for pairs having the </a:t>
            </a:r>
            <a:r>
              <a:rPr lang="el-GR" dirty="0">
                <a:solidFill>
                  <a:srgbClr val="FFFF00"/>
                </a:solidFill>
              </a:rPr>
              <a:t>β </a:t>
            </a:r>
            <a:r>
              <a:rPr lang="en-IN" dirty="0">
                <a:solidFill>
                  <a:srgbClr val="FFFF00"/>
                </a:solidFill>
              </a:rPr>
              <a:t>-1</a:t>
            </a:r>
            <a:r>
              <a:rPr lang="en-US" dirty="0"/>
              <a:t> largest differences, where </a:t>
            </a:r>
            <a:r>
              <a:rPr lang="el-GR" dirty="0">
                <a:solidFill>
                  <a:srgbClr val="FFFF00"/>
                </a:solidFill>
              </a:rPr>
              <a:t>β</a:t>
            </a:r>
            <a:r>
              <a:rPr lang="en-US" dirty="0"/>
              <a:t> is the user-specified number of buckets.</a:t>
            </a:r>
          </a:p>
        </p:txBody>
      </p:sp>
      <p:sp>
        <p:nvSpPr>
          <p:cNvPr id="6" name="Slide Number Placeholder 5"/>
          <p:cNvSpPr>
            <a:spLocks noGrp="1"/>
          </p:cNvSpPr>
          <p:nvPr>
            <p:ph type="sldNum" sz="quarter" idx="12"/>
          </p:nvPr>
        </p:nvSpPr>
        <p:spPr/>
        <p:txBody>
          <a:bodyPr/>
          <a:lstStyle/>
          <a:p>
            <a:fld id="{4FAB73BC-B049-4115-A692-8D63A059BFB8}" type="slidenum">
              <a:rPr lang="en-US" smtClean="0"/>
              <a:t>66</a:t>
            </a:fld>
            <a:endParaRPr lang="en-US" dirty="0"/>
          </a:p>
        </p:txBody>
      </p:sp>
    </p:spTree>
    <p:extLst>
      <p:ext uri="{BB962C8B-B14F-4D97-AF65-F5344CB8AC3E}">
        <p14:creationId xmlns:p14="http://schemas.microsoft.com/office/powerpoint/2010/main" val="2767273912"/>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Clustering</a:t>
            </a:r>
          </a:p>
        </p:txBody>
      </p:sp>
      <p:sp>
        <p:nvSpPr>
          <p:cNvPr id="3" name="Content Placeholder 2"/>
          <p:cNvSpPr>
            <a:spLocks noGrp="1"/>
          </p:cNvSpPr>
          <p:nvPr>
            <p:ph idx="1"/>
          </p:nvPr>
        </p:nvSpPr>
        <p:spPr/>
        <p:txBody>
          <a:bodyPr>
            <a:normAutofit/>
          </a:bodyPr>
          <a:lstStyle/>
          <a:p>
            <a:r>
              <a:rPr lang="en-US" dirty="0"/>
              <a:t>Clustering techniques consider data tuples as objects. </a:t>
            </a:r>
          </a:p>
          <a:p>
            <a:r>
              <a:rPr lang="en-US" dirty="0"/>
              <a:t>They partition the objects into groups or clusters, so that objects within a cluster are “similar” to one another and “dissimilar” to objects in other clusters.</a:t>
            </a:r>
          </a:p>
          <a:p>
            <a:r>
              <a:rPr lang="en-US" dirty="0"/>
              <a:t>The “quality” of a cluster may be represented by its </a:t>
            </a:r>
            <a:r>
              <a:rPr lang="en-US" i="1" dirty="0"/>
              <a:t>diameter</a:t>
            </a:r>
            <a:r>
              <a:rPr lang="en-US" dirty="0"/>
              <a:t>, the maximum distance between any two objects in the cluster. </a:t>
            </a:r>
          </a:p>
          <a:p>
            <a:r>
              <a:rPr lang="en-US" i="1" dirty="0"/>
              <a:t>Centroid distance </a:t>
            </a:r>
            <a:r>
              <a:rPr lang="en-US" dirty="0"/>
              <a:t>is an alternative measure of cluster quality and is defined as the average distance of each cluster object from the cluster centroid</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67</a:t>
            </a:fld>
            <a:endParaRPr lang="en-US" dirty="0"/>
          </a:p>
        </p:txBody>
      </p:sp>
    </p:spTree>
    <p:extLst>
      <p:ext uri="{BB962C8B-B14F-4D97-AF65-F5344CB8AC3E}">
        <p14:creationId xmlns:p14="http://schemas.microsoft.com/office/powerpoint/2010/main" val="690995287"/>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68</a:t>
            </a:fld>
            <a:endParaRPr lang="en-US" dirty="0"/>
          </a:p>
        </p:txBody>
      </p:sp>
      <p:pic>
        <p:nvPicPr>
          <p:cNvPr id="7" name="Picture 6"/>
          <p:cNvPicPr>
            <a:picLocks noChangeAspect="1"/>
          </p:cNvPicPr>
          <p:nvPr/>
        </p:nvPicPr>
        <p:blipFill>
          <a:blip r:embed="rId2"/>
          <a:stretch>
            <a:fillRect/>
          </a:stretch>
        </p:blipFill>
        <p:spPr>
          <a:xfrm>
            <a:off x="0" y="0"/>
            <a:ext cx="9144000" cy="6878280"/>
          </a:xfrm>
          <a:prstGeom prst="rect">
            <a:avLst/>
          </a:prstGeom>
        </p:spPr>
      </p:pic>
    </p:spTree>
    <p:extLst>
      <p:ext uri="{BB962C8B-B14F-4D97-AF65-F5344CB8AC3E}">
        <p14:creationId xmlns:p14="http://schemas.microsoft.com/office/powerpoint/2010/main" val="3906116752"/>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Clustering</a:t>
            </a:r>
          </a:p>
        </p:txBody>
      </p:sp>
      <p:sp>
        <p:nvSpPr>
          <p:cNvPr id="3" name="Content Placeholder 2"/>
          <p:cNvSpPr>
            <a:spLocks noGrp="1"/>
          </p:cNvSpPr>
          <p:nvPr>
            <p:ph idx="1"/>
          </p:nvPr>
        </p:nvSpPr>
        <p:spPr/>
        <p:txBody>
          <a:bodyPr/>
          <a:lstStyle/>
          <a:p>
            <a:r>
              <a:rPr lang="en-US" dirty="0"/>
              <a:t>In data reduction, the cluster representations of the data are used to </a:t>
            </a:r>
            <a:r>
              <a:rPr lang="en-US"/>
              <a:t>replace the actual </a:t>
            </a:r>
            <a:r>
              <a:rPr lang="en-US" dirty="0"/>
              <a:t>data</a:t>
            </a:r>
            <a:r>
              <a:rPr lang="en-US"/>
              <a:t>. </a:t>
            </a:r>
          </a:p>
          <a:p>
            <a:r>
              <a:rPr lang="en-US"/>
              <a:t>The </a:t>
            </a:r>
            <a:r>
              <a:rPr lang="en-US" dirty="0"/>
              <a:t>effectiveness of this technique depends on the nature of the data.</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69</a:t>
            </a:fld>
            <a:endParaRPr lang="en-US" dirty="0"/>
          </a:p>
        </p:txBody>
      </p:sp>
    </p:spTree>
    <p:extLst>
      <p:ext uri="{BB962C8B-B14F-4D97-AF65-F5344CB8AC3E}">
        <p14:creationId xmlns:p14="http://schemas.microsoft.com/office/powerpoint/2010/main" val="22626481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Forms of data </a:t>
            </a:r>
            <a:r>
              <a:rPr lang="en-IN" dirty="0" err="1"/>
              <a:t>preprocessing</a:t>
            </a:r>
            <a:endParaRPr lang="en-IN" dirty="0"/>
          </a:p>
        </p:txBody>
      </p:sp>
      <p:sp>
        <p:nvSpPr>
          <p:cNvPr id="3" name="Content Placeholder 2"/>
          <p:cNvSpPr>
            <a:spLocks noGrp="1"/>
          </p:cNvSpPr>
          <p:nvPr>
            <p:ph idx="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7</a:t>
            </a:fld>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30580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379532"/>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Sampling</a:t>
            </a:r>
          </a:p>
        </p:txBody>
      </p:sp>
      <p:sp>
        <p:nvSpPr>
          <p:cNvPr id="3" name="Content Placeholder 2"/>
          <p:cNvSpPr>
            <a:spLocks noGrp="1"/>
          </p:cNvSpPr>
          <p:nvPr>
            <p:ph idx="1"/>
          </p:nvPr>
        </p:nvSpPr>
        <p:spPr/>
        <p:txBody>
          <a:bodyPr/>
          <a:lstStyle/>
          <a:p>
            <a:pPr algn="just"/>
            <a:r>
              <a:rPr lang="en-IN" dirty="0"/>
              <a:t>Sampling can be used as a data reduction technique because it allows a large data set to be represented by a much smaller random sample (or subset) of the data.</a:t>
            </a:r>
          </a:p>
          <a:p>
            <a:pPr marL="0" indent="0" algn="just">
              <a:buNone/>
            </a:pPr>
            <a:endParaRPr lang="en-IN" dirty="0"/>
          </a:p>
          <a:p>
            <a:pPr lvl="1" algn="just"/>
            <a:r>
              <a:rPr lang="en-IN" dirty="0"/>
              <a:t>Simple random sample without replacement (SRSWOR)</a:t>
            </a:r>
          </a:p>
          <a:p>
            <a:pPr lvl="1" algn="just"/>
            <a:r>
              <a:rPr lang="en-IN" dirty="0"/>
              <a:t>Simple random sample with replacement (SRSWR)</a:t>
            </a:r>
          </a:p>
          <a:p>
            <a:pPr lvl="1" algn="just"/>
            <a:r>
              <a:rPr lang="en-IN" dirty="0"/>
              <a:t>Cluster sample</a:t>
            </a:r>
          </a:p>
          <a:p>
            <a:pPr lvl="1" algn="just"/>
            <a:r>
              <a:rPr lang="en-IN" dirty="0"/>
              <a:t>Stratified sample</a:t>
            </a:r>
          </a:p>
        </p:txBody>
      </p:sp>
      <p:sp>
        <p:nvSpPr>
          <p:cNvPr id="6" name="Slide Number Placeholder 5"/>
          <p:cNvSpPr>
            <a:spLocks noGrp="1"/>
          </p:cNvSpPr>
          <p:nvPr>
            <p:ph type="sldNum" sz="quarter" idx="12"/>
          </p:nvPr>
        </p:nvSpPr>
        <p:spPr/>
        <p:txBody>
          <a:bodyPr/>
          <a:lstStyle/>
          <a:p>
            <a:fld id="{4FAB73BC-B049-4115-A692-8D63A059BFB8}" type="slidenum">
              <a:rPr lang="en-US" smtClean="0"/>
              <a:t>70</a:t>
            </a:fld>
            <a:endParaRPr lang="en-US" dirty="0"/>
          </a:p>
        </p:txBody>
      </p:sp>
    </p:spTree>
    <p:extLst>
      <p:ext uri="{BB962C8B-B14F-4D97-AF65-F5344CB8AC3E}">
        <p14:creationId xmlns:p14="http://schemas.microsoft.com/office/powerpoint/2010/main" val="2180422406"/>
      </p:ext>
    </p:extLst>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SRSWOR &amp; SRSWR</a:t>
            </a:r>
          </a:p>
        </p:txBody>
      </p:sp>
      <p:sp>
        <p:nvSpPr>
          <p:cNvPr id="3" name="Content Placeholder 2"/>
          <p:cNvSpPr>
            <a:spLocks noGrp="1"/>
          </p:cNvSpPr>
          <p:nvPr>
            <p:ph idx="1"/>
          </p:nvPr>
        </p:nvSpPr>
        <p:spPr/>
        <p:txBody>
          <a:bodyPr/>
          <a:lstStyle/>
          <a:p>
            <a:r>
              <a:rPr lang="en-IN" dirty="0"/>
              <a:t>SRSWOR</a:t>
            </a:r>
          </a:p>
          <a:p>
            <a:pPr lvl="1"/>
            <a:r>
              <a:rPr lang="en-IN" dirty="0"/>
              <a:t>This is created by drawing s of the N tuples from D (s &lt; N), where the probability of drawing any tuple in D is 1/N, that is, all tuples are equally likely to be sampled.</a:t>
            </a:r>
          </a:p>
          <a:p>
            <a:r>
              <a:rPr lang="en-IN" dirty="0"/>
              <a:t>SRSWR</a:t>
            </a:r>
          </a:p>
          <a:p>
            <a:pPr lvl="1"/>
            <a:r>
              <a:rPr lang="en-IN" dirty="0"/>
              <a:t>This is similar to SRSWOR, except that each time a tuple is drawn from D, it is recorded and then replaced. </a:t>
            </a:r>
          </a:p>
          <a:p>
            <a:pPr lvl="1"/>
            <a:r>
              <a:rPr lang="en-IN" dirty="0"/>
              <a:t>That is, after a tuple is drawn, it is placed back in D so that it may be drawn again.</a:t>
            </a:r>
          </a:p>
        </p:txBody>
      </p:sp>
      <p:sp>
        <p:nvSpPr>
          <p:cNvPr id="6" name="Slide Number Placeholder 5"/>
          <p:cNvSpPr>
            <a:spLocks noGrp="1"/>
          </p:cNvSpPr>
          <p:nvPr>
            <p:ph type="sldNum" sz="quarter" idx="12"/>
          </p:nvPr>
        </p:nvSpPr>
        <p:spPr/>
        <p:txBody>
          <a:bodyPr/>
          <a:lstStyle/>
          <a:p>
            <a:fld id="{4FAB73BC-B049-4115-A692-8D63A059BFB8}" type="slidenum">
              <a:rPr lang="en-US" smtClean="0"/>
              <a:t>71</a:t>
            </a:fld>
            <a:endParaRPr lang="en-US" dirty="0"/>
          </a:p>
        </p:txBody>
      </p:sp>
    </p:spTree>
    <p:extLst>
      <p:ext uri="{BB962C8B-B14F-4D97-AF65-F5344CB8AC3E}">
        <p14:creationId xmlns:p14="http://schemas.microsoft.com/office/powerpoint/2010/main" val="1809103380"/>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SRSWOR &amp; SRSWR</a:t>
            </a:r>
          </a:p>
        </p:txBody>
      </p:sp>
      <p:sp>
        <p:nvSpPr>
          <p:cNvPr id="3" name="Content Placeholder 2"/>
          <p:cNvSpPr>
            <a:spLocks noGrp="1"/>
          </p:cNvSpPr>
          <p:nvPr>
            <p:ph idx="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72</a:t>
            </a:fld>
            <a:endParaRPr lang="en-US" dirty="0"/>
          </a:p>
        </p:txBody>
      </p:sp>
      <p:pic>
        <p:nvPicPr>
          <p:cNvPr id="7" name="Picture 6"/>
          <p:cNvPicPr>
            <a:picLocks noChangeAspect="1"/>
          </p:cNvPicPr>
          <p:nvPr/>
        </p:nvPicPr>
        <p:blipFill>
          <a:blip r:embed="rId2"/>
          <a:stretch>
            <a:fillRect/>
          </a:stretch>
        </p:blipFill>
        <p:spPr>
          <a:xfrm>
            <a:off x="713735" y="1997871"/>
            <a:ext cx="7743684" cy="4206240"/>
          </a:xfrm>
          <a:prstGeom prst="rect">
            <a:avLst/>
          </a:prstGeom>
        </p:spPr>
      </p:pic>
    </p:spTree>
    <p:extLst>
      <p:ext uri="{BB962C8B-B14F-4D97-AF65-F5344CB8AC3E}">
        <p14:creationId xmlns:p14="http://schemas.microsoft.com/office/powerpoint/2010/main" val="1396882470"/>
      </p:ext>
    </p:extLst>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 sample</a:t>
            </a:r>
          </a:p>
        </p:txBody>
      </p:sp>
      <p:sp>
        <p:nvSpPr>
          <p:cNvPr id="3" name="Content Placeholder 2"/>
          <p:cNvSpPr>
            <a:spLocks noGrp="1"/>
          </p:cNvSpPr>
          <p:nvPr>
            <p:ph idx="1"/>
          </p:nvPr>
        </p:nvSpPr>
        <p:spPr/>
        <p:txBody>
          <a:bodyPr/>
          <a:lstStyle/>
          <a:p>
            <a:r>
              <a:rPr lang="en-IN" dirty="0"/>
              <a:t>If the tuples in D are grouped into M mutually disjoint “clusters,” then an SRS of s clusters can be obtained, where s &lt; M.</a:t>
            </a:r>
          </a:p>
        </p:txBody>
      </p:sp>
      <p:sp>
        <p:nvSpPr>
          <p:cNvPr id="6" name="Slide Number Placeholder 5"/>
          <p:cNvSpPr>
            <a:spLocks noGrp="1"/>
          </p:cNvSpPr>
          <p:nvPr>
            <p:ph type="sldNum" sz="quarter" idx="12"/>
          </p:nvPr>
        </p:nvSpPr>
        <p:spPr/>
        <p:txBody>
          <a:bodyPr/>
          <a:lstStyle/>
          <a:p>
            <a:fld id="{4FAB73BC-B049-4115-A692-8D63A059BFB8}" type="slidenum">
              <a:rPr lang="en-US" smtClean="0"/>
              <a:t>73</a:t>
            </a:fld>
            <a:endParaRPr lang="en-US" dirty="0"/>
          </a:p>
        </p:txBody>
      </p:sp>
      <p:pic>
        <p:nvPicPr>
          <p:cNvPr id="7" name="Picture 6"/>
          <p:cNvPicPr>
            <a:picLocks noChangeAspect="1"/>
          </p:cNvPicPr>
          <p:nvPr/>
        </p:nvPicPr>
        <p:blipFill>
          <a:blip r:embed="rId2"/>
          <a:stretch>
            <a:fillRect/>
          </a:stretch>
        </p:blipFill>
        <p:spPr>
          <a:xfrm>
            <a:off x="723497" y="2897927"/>
            <a:ext cx="7733922" cy="3151721"/>
          </a:xfrm>
          <a:prstGeom prst="rect">
            <a:avLst/>
          </a:prstGeom>
        </p:spPr>
      </p:pic>
    </p:spTree>
    <p:extLst>
      <p:ext uri="{BB962C8B-B14F-4D97-AF65-F5344CB8AC3E}">
        <p14:creationId xmlns:p14="http://schemas.microsoft.com/office/powerpoint/2010/main" val="2408503723"/>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Stratified sample</a:t>
            </a:r>
          </a:p>
        </p:txBody>
      </p:sp>
      <p:sp>
        <p:nvSpPr>
          <p:cNvPr id="3" name="Content Placeholder 2"/>
          <p:cNvSpPr>
            <a:spLocks noGrp="1"/>
          </p:cNvSpPr>
          <p:nvPr>
            <p:ph idx="1"/>
          </p:nvPr>
        </p:nvSpPr>
        <p:spPr/>
        <p:txBody>
          <a:bodyPr/>
          <a:lstStyle/>
          <a:p>
            <a:pPr algn="just"/>
            <a:r>
              <a:rPr lang="en-IN" dirty="0"/>
              <a:t>If D is divided into mutually disjoint parts called strata, a stratified sample of D is generated by obtaining an SRS at each stratum</a:t>
            </a:r>
          </a:p>
          <a:p>
            <a:pPr algn="just"/>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74</a:t>
            </a:fld>
            <a:endParaRPr lang="en-US" dirty="0"/>
          </a:p>
        </p:txBody>
      </p:sp>
      <p:pic>
        <p:nvPicPr>
          <p:cNvPr id="7" name="Picture 6"/>
          <p:cNvPicPr>
            <a:picLocks noChangeAspect="1"/>
          </p:cNvPicPr>
          <p:nvPr/>
        </p:nvPicPr>
        <p:blipFill>
          <a:blip r:embed="rId2"/>
          <a:stretch>
            <a:fillRect/>
          </a:stretch>
        </p:blipFill>
        <p:spPr>
          <a:xfrm>
            <a:off x="2301025" y="2936507"/>
            <a:ext cx="5340440" cy="3500157"/>
          </a:xfrm>
          <a:prstGeom prst="rect">
            <a:avLst/>
          </a:prstGeom>
        </p:spPr>
      </p:pic>
    </p:spTree>
    <p:extLst>
      <p:ext uri="{BB962C8B-B14F-4D97-AF65-F5344CB8AC3E}">
        <p14:creationId xmlns:p14="http://schemas.microsoft.com/office/powerpoint/2010/main" val="3467270052"/>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CUBE Aggregation</a:t>
            </a:r>
          </a:p>
        </p:txBody>
      </p:sp>
      <p:sp>
        <p:nvSpPr>
          <p:cNvPr id="3" name="Content Placeholder 2"/>
          <p:cNvSpPr>
            <a:spLocks noGrp="1"/>
          </p:cNvSpPr>
          <p:nvPr>
            <p:ph idx="1"/>
          </p:nvPr>
        </p:nvSpPr>
        <p:spPr/>
        <p:txBody>
          <a:bodyPr/>
          <a:lstStyle/>
          <a:p>
            <a:r>
              <a:rPr lang="en-IN" dirty="0"/>
              <a:t>On the left, the sales are shown per quarter. On the right, the data are aggregated to provide the annual sales</a:t>
            </a:r>
          </a:p>
        </p:txBody>
      </p:sp>
      <p:sp>
        <p:nvSpPr>
          <p:cNvPr id="6" name="Slide Number Placeholder 5"/>
          <p:cNvSpPr>
            <a:spLocks noGrp="1"/>
          </p:cNvSpPr>
          <p:nvPr>
            <p:ph type="sldNum" sz="quarter" idx="12"/>
          </p:nvPr>
        </p:nvSpPr>
        <p:spPr/>
        <p:txBody>
          <a:bodyPr/>
          <a:lstStyle/>
          <a:p>
            <a:fld id="{4FAB73BC-B049-4115-A692-8D63A059BFB8}" type="slidenum">
              <a:rPr lang="en-US" smtClean="0"/>
              <a:t>75</a:t>
            </a:fld>
            <a:endParaRPr lang="en-US" dirty="0"/>
          </a:p>
        </p:txBody>
      </p:sp>
      <p:grpSp>
        <p:nvGrpSpPr>
          <p:cNvPr id="8" name="Group 7"/>
          <p:cNvGrpSpPr/>
          <p:nvPr/>
        </p:nvGrpSpPr>
        <p:grpSpPr>
          <a:xfrm>
            <a:off x="1979078" y="3400022"/>
            <a:ext cx="5058237" cy="2518864"/>
            <a:chOff x="-4063" y="-4063"/>
            <a:chExt cx="5794249" cy="3413759"/>
          </a:xfrm>
        </p:grpSpPr>
        <p:pic>
          <p:nvPicPr>
            <p:cNvPr id="9" name="Picture 8"/>
            <p:cNvPicPr/>
            <p:nvPr/>
          </p:nvPicPr>
          <p:blipFill>
            <a:blip r:embed="rId2"/>
            <a:stretch>
              <a:fillRect/>
            </a:stretch>
          </p:blipFill>
          <p:spPr>
            <a:xfrm>
              <a:off x="-4063" y="-4063"/>
              <a:ext cx="5794249" cy="536448"/>
            </a:xfrm>
            <a:prstGeom prst="rect">
              <a:avLst/>
            </a:prstGeom>
          </p:spPr>
        </p:pic>
        <p:pic>
          <p:nvPicPr>
            <p:cNvPr id="10" name="Picture 9"/>
            <p:cNvPicPr/>
            <p:nvPr/>
          </p:nvPicPr>
          <p:blipFill>
            <a:blip r:embed="rId3"/>
            <a:stretch>
              <a:fillRect/>
            </a:stretch>
          </p:blipFill>
          <p:spPr>
            <a:xfrm>
              <a:off x="-4063" y="529336"/>
              <a:ext cx="5794249" cy="2880360"/>
            </a:xfrm>
            <a:prstGeom prst="rect">
              <a:avLst/>
            </a:prstGeom>
          </p:spPr>
        </p:pic>
      </p:grpSp>
    </p:spTree>
    <p:extLst>
      <p:ext uri="{BB962C8B-B14F-4D97-AF65-F5344CB8AC3E}">
        <p14:creationId xmlns:p14="http://schemas.microsoft.com/office/powerpoint/2010/main" val="340958900"/>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compression</a:t>
            </a:r>
          </a:p>
        </p:txBody>
      </p:sp>
      <p:sp>
        <p:nvSpPr>
          <p:cNvPr id="3" name="Content Placeholder 2"/>
          <p:cNvSpPr>
            <a:spLocks noGrp="1"/>
          </p:cNvSpPr>
          <p:nvPr>
            <p:ph idx="1"/>
          </p:nvPr>
        </p:nvSpPr>
        <p:spPr/>
        <p:txBody>
          <a:bodyPr/>
          <a:lstStyle/>
          <a:p>
            <a:r>
              <a:rPr lang="en-IN" dirty="0"/>
              <a:t>Data encoding or transformations are applied so as to obtain a reduced or compressed representation of original data </a:t>
            </a:r>
          </a:p>
          <a:p>
            <a:pPr lvl="1"/>
            <a:r>
              <a:rPr lang="en-IN" dirty="0"/>
              <a:t>Lossless – with out any loss of information</a:t>
            </a:r>
          </a:p>
          <a:p>
            <a:pPr lvl="1"/>
            <a:r>
              <a:rPr lang="en-IN" dirty="0" err="1"/>
              <a:t>Lossy</a:t>
            </a:r>
            <a:r>
              <a:rPr lang="en-IN" dirty="0"/>
              <a:t> – approximation of original data </a:t>
            </a:r>
          </a:p>
        </p:txBody>
      </p:sp>
      <p:sp>
        <p:nvSpPr>
          <p:cNvPr id="6" name="Slide Number Placeholder 5"/>
          <p:cNvSpPr>
            <a:spLocks noGrp="1"/>
          </p:cNvSpPr>
          <p:nvPr>
            <p:ph type="sldNum" sz="quarter" idx="12"/>
          </p:nvPr>
        </p:nvSpPr>
        <p:spPr/>
        <p:txBody>
          <a:bodyPr/>
          <a:lstStyle/>
          <a:p>
            <a:fld id="{4FAB73BC-B049-4115-A692-8D63A059BFB8}" type="slidenum">
              <a:rPr lang="en-US" smtClean="0"/>
              <a:t>76</a:t>
            </a:fld>
            <a:endParaRPr lang="en-US" dirty="0"/>
          </a:p>
        </p:txBody>
      </p:sp>
    </p:spTree>
    <p:extLst>
      <p:ext uri="{BB962C8B-B14F-4D97-AF65-F5344CB8AC3E}">
        <p14:creationId xmlns:p14="http://schemas.microsoft.com/office/powerpoint/2010/main" val="2865944097"/>
      </p:ext>
    </p:extLst>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Discretization and Concept Hierarchy Generation</a:t>
            </a:r>
            <a:endParaRPr lang="en-IN" dirty="0"/>
          </a:p>
        </p:txBody>
      </p:sp>
      <p:sp>
        <p:nvSpPr>
          <p:cNvPr id="3" name="Content Placeholder 2"/>
          <p:cNvSpPr>
            <a:spLocks noGrp="1"/>
          </p:cNvSpPr>
          <p:nvPr>
            <p:ph idx="1"/>
          </p:nvPr>
        </p:nvSpPr>
        <p:spPr/>
        <p:txBody>
          <a:bodyPr/>
          <a:lstStyle/>
          <a:p>
            <a:r>
              <a:rPr lang="en-US" dirty="0"/>
              <a:t>Data discretization techniques can be used to reduce the number of values for a given continuous attribute by dividing the range of the attribute into intervals. </a:t>
            </a:r>
          </a:p>
          <a:p>
            <a:r>
              <a:rPr lang="en-US" dirty="0"/>
              <a:t>Interval labels can then be used to replace actual data values. </a:t>
            </a:r>
          </a:p>
          <a:p>
            <a:r>
              <a:rPr lang="en-US" dirty="0"/>
              <a:t>Replacing numerous values of a continuous attribute by a small number of interval labels thereby reduces and simplifies the original data.</a:t>
            </a:r>
          </a:p>
          <a:p>
            <a:r>
              <a:rPr lang="en-US" dirty="0"/>
              <a:t>This leads to a concise, easy-to-use, knowledge-level representation of mining results.</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77</a:t>
            </a:fld>
            <a:endParaRPr lang="en-US" dirty="0"/>
          </a:p>
        </p:txBody>
      </p:sp>
    </p:spTree>
    <p:extLst>
      <p:ext uri="{BB962C8B-B14F-4D97-AF65-F5344CB8AC3E}">
        <p14:creationId xmlns:p14="http://schemas.microsoft.com/office/powerpoint/2010/main" val="3654629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Discretization and Concept Hierarchy Generation</a:t>
            </a:r>
            <a:endParaRPr lang="en-IN" dirty="0"/>
          </a:p>
        </p:txBody>
      </p:sp>
      <p:sp>
        <p:nvSpPr>
          <p:cNvPr id="3" name="Content Placeholder 2"/>
          <p:cNvSpPr>
            <a:spLocks noGrp="1"/>
          </p:cNvSpPr>
          <p:nvPr>
            <p:ph idx="1"/>
          </p:nvPr>
        </p:nvSpPr>
        <p:spPr/>
        <p:txBody>
          <a:bodyPr>
            <a:normAutofit/>
          </a:bodyPr>
          <a:lstStyle/>
          <a:p>
            <a:r>
              <a:rPr lang="en-US" dirty="0"/>
              <a:t>Discretization techniques can be categorized based on how the discretization is performed, such as whether it uses class information or which direction it proceeds (i.e., top-down vs. bottom-up).</a:t>
            </a:r>
          </a:p>
          <a:p>
            <a:r>
              <a:rPr lang="en-US" dirty="0"/>
              <a:t>If the discretization process uses class information, then we say it is </a:t>
            </a:r>
            <a:r>
              <a:rPr lang="en-US" dirty="0">
                <a:solidFill>
                  <a:srgbClr val="FFFF00"/>
                </a:solidFill>
              </a:rPr>
              <a:t>supervised discretization</a:t>
            </a:r>
            <a:r>
              <a:rPr lang="en-US" dirty="0"/>
              <a:t>. Otherwise, it is </a:t>
            </a:r>
            <a:r>
              <a:rPr lang="en-US" dirty="0">
                <a:solidFill>
                  <a:srgbClr val="FFFF00"/>
                </a:solidFill>
              </a:rPr>
              <a:t>unsupervised</a:t>
            </a:r>
          </a:p>
          <a:p>
            <a:r>
              <a:rPr lang="en-US" dirty="0"/>
              <a:t>If the process starts by first finding one or a few points (called split points or cut points) to split the entire attribute range, and then repeats this recursively on the resulting intervals, it is called top-down discretization or splitting.</a:t>
            </a:r>
          </a:p>
          <a:p>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78</a:t>
            </a:fld>
            <a:endParaRPr lang="en-US" dirty="0"/>
          </a:p>
        </p:txBody>
      </p:sp>
    </p:spTree>
    <p:extLst>
      <p:ext uri="{BB962C8B-B14F-4D97-AF65-F5344CB8AC3E}">
        <p14:creationId xmlns:p14="http://schemas.microsoft.com/office/powerpoint/2010/main" val="806006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Discretization and Concept Hierarchy Generation</a:t>
            </a:r>
            <a:endParaRPr lang="en-IN" dirty="0"/>
          </a:p>
        </p:txBody>
      </p:sp>
      <p:sp>
        <p:nvSpPr>
          <p:cNvPr id="3" name="Content Placeholder 2"/>
          <p:cNvSpPr>
            <a:spLocks noGrp="1"/>
          </p:cNvSpPr>
          <p:nvPr>
            <p:ph idx="1"/>
          </p:nvPr>
        </p:nvSpPr>
        <p:spPr/>
        <p:txBody>
          <a:bodyPr>
            <a:normAutofit/>
          </a:bodyPr>
          <a:lstStyle/>
          <a:p>
            <a:r>
              <a:rPr lang="en-US" dirty="0"/>
              <a:t>Bottom-up discretization or merging, which starts by considering all of the continuous values as potential split-points, removes some by merging neighborhood values to form intervals, and then recursively applies this process to the resulting intervals.</a:t>
            </a:r>
          </a:p>
          <a:p>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79</a:t>
            </a:fld>
            <a:endParaRPr lang="en-US" dirty="0"/>
          </a:p>
        </p:txBody>
      </p:sp>
    </p:spTree>
    <p:extLst>
      <p:ext uri="{BB962C8B-B14F-4D97-AF65-F5344CB8AC3E}">
        <p14:creationId xmlns:p14="http://schemas.microsoft.com/office/powerpoint/2010/main" val="2777823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II</a:t>
            </a:r>
          </a:p>
        </p:txBody>
      </p:sp>
      <p:sp>
        <p:nvSpPr>
          <p:cNvPr id="3" name="Content Placeholder 2"/>
          <p:cNvSpPr>
            <a:spLocks noGrp="1"/>
          </p:cNvSpPr>
          <p:nvPr>
            <p:ph idx="1"/>
          </p:nvPr>
        </p:nvSpPr>
        <p:spPr/>
        <p:txBody>
          <a:bodyPr>
            <a:normAutofit/>
          </a:bodyPr>
          <a:lstStyle/>
          <a:p>
            <a:r>
              <a:rPr lang="en-US" b="1" dirty="0"/>
              <a:t>Data Preprocessing Concepts</a:t>
            </a:r>
          </a:p>
          <a:p>
            <a:r>
              <a:rPr lang="en-US" b="1" dirty="0">
                <a:solidFill>
                  <a:srgbClr val="FFFF00"/>
                </a:solidFill>
              </a:rPr>
              <a:t>Data Cleaning</a:t>
            </a:r>
          </a:p>
          <a:p>
            <a:r>
              <a:rPr lang="en-US" b="1" dirty="0"/>
              <a:t>Data integration and transformation</a:t>
            </a:r>
          </a:p>
          <a:p>
            <a:r>
              <a:rPr lang="en-US" b="1" dirty="0"/>
              <a:t>Data Reduction</a:t>
            </a:r>
          </a:p>
          <a:p>
            <a:r>
              <a:rPr lang="en-US" b="1" dirty="0"/>
              <a:t>Discretization and concept hierarchy.</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493330124"/>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Discretization and Concept Hierarchy Generation</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80</a:t>
            </a:fld>
            <a:endParaRPr lang="en-US" dirty="0"/>
          </a:p>
        </p:txBody>
      </p:sp>
      <p:pic>
        <p:nvPicPr>
          <p:cNvPr id="8" name="Picture 7"/>
          <p:cNvPicPr>
            <a:picLocks noChangeAspect="1"/>
          </p:cNvPicPr>
          <p:nvPr/>
        </p:nvPicPr>
        <p:blipFill>
          <a:blip r:embed="rId2"/>
          <a:stretch>
            <a:fillRect/>
          </a:stretch>
        </p:blipFill>
        <p:spPr>
          <a:xfrm>
            <a:off x="-20185" y="1920382"/>
            <a:ext cx="9043823" cy="3931778"/>
          </a:xfrm>
          <a:prstGeom prst="rect">
            <a:avLst/>
          </a:prstGeom>
        </p:spPr>
      </p:pic>
    </p:spTree>
    <p:extLst>
      <p:ext uri="{BB962C8B-B14F-4D97-AF65-F5344CB8AC3E}">
        <p14:creationId xmlns:p14="http://schemas.microsoft.com/office/powerpoint/2010/main" val="1933645917"/>
      </p:ext>
    </p:extLst>
  </p:cSld>
  <p:clrMapOvr>
    <a:masterClrMapping/>
  </p:clrMapOvr>
  <p:transition spd="slow">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Discretization and Concept Hierarchy Generation for</a:t>
            </a:r>
            <a:br>
              <a:rPr lang="en-US" dirty="0"/>
            </a:br>
            <a:r>
              <a:rPr lang="en-US" dirty="0"/>
              <a:t>Numerical Data</a:t>
            </a:r>
            <a:endParaRPr lang="en-IN" dirty="0"/>
          </a:p>
        </p:txBody>
      </p:sp>
      <p:sp>
        <p:nvSpPr>
          <p:cNvPr id="3" name="Content Placeholder 2"/>
          <p:cNvSpPr>
            <a:spLocks noGrp="1"/>
          </p:cNvSpPr>
          <p:nvPr>
            <p:ph idx="1"/>
          </p:nvPr>
        </p:nvSpPr>
        <p:spPr/>
        <p:txBody>
          <a:bodyPr/>
          <a:lstStyle/>
          <a:p>
            <a:r>
              <a:rPr lang="en-US" dirty="0"/>
              <a:t>Binning</a:t>
            </a:r>
          </a:p>
          <a:p>
            <a:r>
              <a:rPr lang="en-US" dirty="0"/>
              <a:t>Histogram analysis</a:t>
            </a:r>
          </a:p>
          <a:p>
            <a:r>
              <a:rPr lang="en-US" dirty="0"/>
              <a:t>Entropy-based discretization,</a:t>
            </a:r>
          </a:p>
          <a:p>
            <a:r>
              <a:rPr lang="en-US" dirty="0"/>
              <a:t>Chi-square merging</a:t>
            </a:r>
          </a:p>
          <a:p>
            <a:r>
              <a:rPr lang="en-US" dirty="0"/>
              <a:t>cluster analysis</a:t>
            </a:r>
          </a:p>
          <a:p>
            <a:r>
              <a:rPr lang="en-US" dirty="0"/>
              <a:t>discretization by intuitive partitioning.</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81</a:t>
            </a:fld>
            <a:endParaRPr lang="en-US" dirty="0"/>
          </a:p>
        </p:txBody>
      </p:sp>
    </p:spTree>
    <p:extLst>
      <p:ext uri="{BB962C8B-B14F-4D97-AF65-F5344CB8AC3E}">
        <p14:creationId xmlns:p14="http://schemas.microsoft.com/office/powerpoint/2010/main" val="957827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Entropy-Based Discretization</a:t>
            </a:r>
          </a:p>
        </p:txBody>
      </p:sp>
      <p:sp>
        <p:nvSpPr>
          <p:cNvPr id="3" name="Content Placeholder 2"/>
          <p:cNvSpPr>
            <a:spLocks noGrp="1"/>
          </p:cNvSpPr>
          <p:nvPr>
            <p:ph idx="1"/>
          </p:nvPr>
        </p:nvSpPr>
        <p:spPr/>
        <p:txBody>
          <a:bodyPr>
            <a:normAutofit/>
          </a:bodyPr>
          <a:lstStyle/>
          <a:p>
            <a:r>
              <a:rPr lang="en-US" dirty="0"/>
              <a:t>Entropy is one of the most commonly used discretization measures.</a:t>
            </a:r>
          </a:p>
          <a:p>
            <a:r>
              <a:rPr lang="en-US" dirty="0"/>
              <a:t>Entropy-based discretization is a supervised, top-down splitting technique.</a:t>
            </a:r>
          </a:p>
          <a:p>
            <a:r>
              <a:rPr lang="en-US" dirty="0"/>
              <a:t>It explores class distribution information in its calculation and determination of split-points (data values for partitioning an attribute range).</a:t>
            </a:r>
          </a:p>
          <a:p>
            <a:r>
              <a:rPr lang="en-US" dirty="0"/>
              <a:t> To discretize a numerical attribute, A, the method selects the value of A that has the minimum entropy as a split-point, and recursively partitions the resulting intervals to arrive at a hierarchical discretization. </a:t>
            </a:r>
          </a:p>
        </p:txBody>
      </p:sp>
      <p:sp>
        <p:nvSpPr>
          <p:cNvPr id="6" name="Slide Number Placeholder 5"/>
          <p:cNvSpPr>
            <a:spLocks noGrp="1"/>
          </p:cNvSpPr>
          <p:nvPr>
            <p:ph type="sldNum" sz="quarter" idx="12"/>
          </p:nvPr>
        </p:nvSpPr>
        <p:spPr/>
        <p:txBody>
          <a:bodyPr/>
          <a:lstStyle/>
          <a:p>
            <a:fld id="{4FAB73BC-B049-4115-A692-8D63A059BFB8}" type="slidenum">
              <a:rPr lang="en-US" smtClean="0"/>
              <a:t>82</a:t>
            </a:fld>
            <a:endParaRPr lang="en-US" dirty="0"/>
          </a:p>
        </p:txBody>
      </p:sp>
    </p:spTree>
    <p:extLst>
      <p:ext uri="{BB962C8B-B14F-4D97-AF65-F5344CB8AC3E}">
        <p14:creationId xmlns:p14="http://schemas.microsoft.com/office/powerpoint/2010/main" val="4079254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Entropy-Based Discretization</a:t>
            </a:r>
          </a:p>
        </p:txBody>
      </p:sp>
      <p:sp>
        <p:nvSpPr>
          <p:cNvPr id="3" name="Content Placeholder 2"/>
          <p:cNvSpPr>
            <a:spLocks noGrp="1"/>
          </p:cNvSpPr>
          <p:nvPr>
            <p:ph idx="1"/>
          </p:nvPr>
        </p:nvSpPr>
        <p:spPr/>
        <p:txBody>
          <a:bodyPr>
            <a:normAutofit/>
          </a:bodyPr>
          <a:lstStyle/>
          <a:p>
            <a:r>
              <a:rPr lang="en-US" dirty="0"/>
              <a:t>The basic method for entropy-based discretization of an attribute A within the set is as follows:</a:t>
            </a:r>
          </a:p>
          <a:p>
            <a:r>
              <a:rPr lang="en-US" dirty="0"/>
              <a:t>Each value of A can be considered as a potential interval boundary or split-point (denoted split point) to partition the range of A. </a:t>
            </a:r>
          </a:p>
          <a:p>
            <a:pPr marL="457200" indent="-457200">
              <a:buFont typeface="+mj-lt"/>
              <a:buAutoNum type="arabicPeriod"/>
            </a:pPr>
            <a:r>
              <a:rPr lang="en-US" dirty="0"/>
              <a:t>That is, a split-point for A can partition the tuples in D into two subsets satisfying the conditions A ≤split point and A &gt; split point, respectively, thereby creating a binary discretization.</a:t>
            </a:r>
          </a:p>
          <a:p>
            <a:r>
              <a:rPr lang="en-US" dirty="0"/>
              <a:t>two classes, we would hope that all of the tuples of, say, class </a:t>
            </a:r>
            <a:r>
              <a:rPr lang="en-US" i="1" dirty="0"/>
              <a:t>C</a:t>
            </a:r>
            <a:r>
              <a:rPr lang="en-US" dirty="0"/>
              <a:t>1 will fall into one partition, and all of the tuples of class </a:t>
            </a:r>
            <a:r>
              <a:rPr lang="en-US" i="1" dirty="0"/>
              <a:t>C</a:t>
            </a:r>
            <a:r>
              <a:rPr lang="en-US" dirty="0"/>
              <a:t>2 will fall into the other partition.</a:t>
            </a:r>
          </a:p>
          <a:p>
            <a:pPr marL="457200" indent="-457200">
              <a:buFont typeface="+mj-lt"/>
              <a:buAutoNum type="arabicPeriod"/>
            </a:pPr>
            <a:endParaRPr lang="en-US" dirty="0"/>
          </a:p>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83</a:t>
            </a:fld>
            <a:endParaRPr lang="en-US" dirty="0"/>
          </a:p>
        </p:txBody>
      </p:sp>
      <p:pic>
        <p:nvPicPr>
          <p:cNvPr id="7" name="Picture 6"/>
          <p:cNvPicPr>
            <a:picLocks noChangeAspect="1"/>
          </p:cNvPicPr>
          <p:nvPr/>
        </p:nvPicPr>
        <p:blipFill>
          <a:blip r:embed="rId2"/>
          <a:stretch>
            <a:fillRect/>
          </a:stretch>
        </p:blipFill>
        <p:spPr>
          <a:xfrm>
            <a:off x="2571719" y="5902697"/>
            <a:ext cx="3999000" cy="533967"/>
          </a:xfrm>
          <a:prstGeom prst="rect">
            <a:avLst/>
          </a:prstGeom>
        </p:spPr>
      </p:pic>
    </p:spTree>
    <p:extLst>
      <p:ext uri="{BB962C8B-B14F-4D97-AF65-F5344CB8AC3E}">
        <p14:creationId xmlns:p14="http://schemas.microsoft.com/office/powerpoint/2010/main" val="31855145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Entropy-Based Discretization</a:t>
            </a:r>
          </a:p>
        </p:txBody>
      </p:sp>
      <p:sp>
        <p:nvSpPr>
          <p:cNvPr id="3" name="Content Placeholder 2"/>
          <p:cNvSpPr>
            <a:spLocks noGrp="1"/>
          </p:cNvSpPr>
          <p:nvPr>
            <p:ph idx="1"/>
          </p:nvPr>
        </p:nvSpPr>
        <p:spPr/>
        <p:txBody>
          <a:bodyPr>
            <a:normAutofit/>
          </a:bodyPr>
          <a:lstStyle/>
          <a:p>
            <a:r>
              <a:rPr lang="en-US" dirty="0"/>
              <a:t>where </a:t>
            </a:r>
            <a:r>
              <a:rPr lang="en-US" i="1" dirty="0"/>
              <a:t>D</a:t>
            </a:r>
            <a:r>
              <a:rPr lang="en-US" dirty="0"/>
              <a:t>1 and </a:t>
            </a:r>
            <a:r>
              <a:rPr lang="en-US" i="1" dirty="0"/>
              <a:t>D</a:t>
            </a:r>
            <a:r>
              <a:rPr lang="en-US" dirty="0"/>
              <a:t>2 correspond to the tuples in </a:t>
            </a:r>
            <a:r>
              <a:rPr lang="en-US" i="1" dirty="0"/>
              <a:t>D </a:t>
            </a:r>
            <a:r>
              <a:rPr lang="en-US" dirty="0"/>
              <a:t>satisfying the conditions </a:t>
            </a:r>
            <a:r>
              <a:rPr lang="en-US" i="1" dirty="0"/>
              <a:t>A </a:t>
            </a:r>
            <a:r>
              <a:rPr lang="en-US" dirty="0"/>
              <a:t>≤ </a:t>
            </a:r>
            <a:r>
              <a:rPr lang="en-US" i="1" dirty="0"/>
              <a:t>split point </a:t>
            </a:r>
            <a:r>
              <a:rPr lang="en-US" dirty="0"/>
              <a:t>and </a:t>
            </a:r>
            <a:r>
              <a:rPr lang="en-US" i="1" dirty="0"/>
              <a:t>A </a:t>
            </a:r>
            <a:r>
              <a:rPr lang="en-US" dirty="0"/>
              <a:t>&gt; </a:t>
            </a:r>
            <a:r>
              <a:rPr lang="en-US" i="1" dirty="0"/>
              <a:t>split point</a:t>
            </a:r>
            <a:r>
              <a:rPr lang="en-US" dirty="0"/>
              <a:t>, respectively; |</a:t>
            </a:r>
            <a:r>
              <a:rPr lang="en-US" i="1" dirty="0"/>
              <a:t>D</a:t>
            </a:r>
            <a:r>
              <a:rPr lang="en-US" dirty="0"/>
              <a:t>| is the number of tuples in </a:t>
            </a:r>
            <a:r>
              <a:rPr lang="en-US" i="1" dirty="0"/>
              <a:t>D</a:t>
            </a:r>
            <a:r>
              <a:rPr lang="en-US" dirty="0"/>
              <a:t>, and so </a:t>
            </a:r>
            <a:r>
              <a:rPr lang="en-IN" dirty="0"/>
              <a:t>on.</a:t>
            </a:r>
          </a:p>
          <a:p>
            <a:endParaRPr lang="en-IN" dirty="0"/>
          </a:p>
          <a:p>
            <a:endParaRPr lang="en-IN" dirty="0"/>
          </a:p>
          <a:p>
            <a:r>
              <a:rPr lang="en-US" dirty="0"/>
              <a:t>where </a:t>
            </a:r>
            <a:r>
              <a:rPr lang="en-US" i="1" dirty="0"/>
              <a:t>pi </a:t>
            </a:r>
            <a:r>
              <a:rPr lang="en-US" dirty="0"/>
              <a:t>is the probability of class </a:t>
            </a:r>
            <a:r>
              <a:rPr lang="en-US" i="1" dirty="0"/>
              <a:t>Ci </a:t>
            </a:r>
            <a:r>
              <a:rPr lang="en-US" dirty="0"/>
              <a:t>in </a:t>
            </a:r>
            <a:r>
              <a:rPr lang="en-US" i="1" dirty="0"/>
              <a:t>D</a:t>
            </a:r>
            <a:r>
              <a:rPr lang="en-US" dirty="0"/>
              <a:t>1</a:t>
            </a:r>
          </a:p>
          <a:p>
            <a:r>
              <a:rPr lang="en-US" dirty="0"/>
              <a:t>3.	The process of determining a split-point is recursively applied to each partition obtained, until some stopping criterion is met</a:t>
            </a:r>
          </a:p>
        </p:txBody>
      </p:sp>
      <p:sp>
        <p:nvSpPr>
          <p:cNvPr id="6" name="Slide Number Placeholder 5"/>
          <p:cNvSpPr>
            <a:spLocks noGrp="1"/>
          </p:cNvSpPr>
          <p:nvPr>
            <p:ph type="sldNum" sz="quarter" idx="12"/>
          </p:nvPr>
        </p:nvSpPr>
        <p:spPr/>
        <p:txBody>
          <a:bodyPr/>
          <a:lstStyle/>
          <a:p>
            <a:fld id="{4FAB73BC-B049-4115-A692-8D63A059BFB8}" type="slidenum">
              <a:rPr lang="en-US" smtClean="0"/>
              <a:t>84</a:t>
            </a:fld>
            <a:endParaRPr lang="en-US" dirty="0"/>
          </a:p>
        </p:txBody>
      </p:sp>
      <p:pic>
        <p:nvPicPr>
          <p:cNvPr id="8" name="Picture 7"/>
          <p:cNvPicPr>
            <a:picLocks noChangeAspect="1"/>
          </p:cNvPicPr>
          <p:nvPr/>
        </p:nvPicPr>
        <p:blipFill>
          <a:blip r:embed="rId2"/>
          <a:stretch>
            <a:fillRect/>
          </a:stretch>
        </p:blipFill>
        <p:spPr>
          <a:xfrm>
            <a:off x="3243300" y="2911251"/>
            <a:ext cx="2657400" cy="662633"/>
          </a:xfrm>
          <a:prstGeom prst="rect">
            <a:avLst/>
          </a:prstGeom>
        </p:spPr>
      </p:pic>
    </p:spTree>
    <p:extLst>
      <p:ext uri="{BB962C8B-B14F-4D97-AF65-F5344CB8AC3E}">
        <p14:creationId xmlns:p14="http://schemas.microsoft.com/office/powerpoint/2010/main" val="2683209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ChiMerge</a:t>
            </a:r>
            <a:r>
              <a:rPr lang="en-US" dirty="0"/>
              <a:t> is a Chi Square-based discretization method</a:t>
            </a:r>
          </a:p>
          <a:p>
            <a:r>
              <a:rPr lang="en-US" dirty="0"/>
              <a:t>bottom-up approach by finding the best neighboring intervals and then merging these to form larger intervals, recursively. </a:t>
            </a:r>
          </a:p>
          <a:p>
            <a:r>
              <a:rPr lang="en-US" dirty="0"/>
              <a:t>The method is supervised in that it uses class information.</a:t>
            </a:r>
          </a:p>
          <a:p>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85</a:t>
            </a:fld>
            <a:endParaRPr lang="en-US" dirty="0"/>
          </a:p>
        </p:txBody>
      </p:sp>
      <p:pic>
        <p:nvPicPr>
          <p:cNvPr id="8" name="Picture 7"/>
          <p:cNvPicPr>
            <a:picLocks noChangeAspect="1"/>
          </p:cNvPicPr>
          <p:nvPr/>
        </p:nvPicPr>
        <p:blipFill>
          <a:blip r:embed="rId2"/>
          <a:stretch>
            <a:fillRect/>
          </a:stretch>
        </p:blipFill>
        <p:spPr>
          <a:xfrm>
            <a:off x="1029453" y="457416"/>
            <a:ext cx="6952391" cy="848870"/>
          </a:xfrm>
          <a:prstGeom prst="rect">
            <a:avLst/>
          </a:prstGeom>
        </p:spPr>
      </p:pic>
    </p:spTree>
    <p:extLst>
      <p:ext uri="{BB962C8B-B14F-4D97-AF65-F5344CB8AC3E}">
        <p14:creationId xmlns:p14="http://schemas.microsoft.com/office/powerpoint/2010/main" val="256310037"/>
      </p:ext>
    </p:extLst>
  </p:cSld>
  <p:clrMapOvr>
    <a:masterClrMapping/>
  </p:clrMapOvr>
  <p:transition spd="slow">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ChiMerge</a:t>
            </a:r>
            <a:r>
              <a:rPr lang="en-US" dirty="0"/>
              <a:t> proceeds as follows.</a:t>
            </a:r>
          </a:p>
          <a:p>
            <a:r>
              <a:rPr lang="en-US" dirty="0"/>
              <a:t> Initially, each distinct value of a numerical attribute A is considered to be one interval. </a:t>
            </a:r>
          </a:p>
          <a:p>
            <a:r>
              <a:rPr lang="en-US" dirty="0"/>
              <a:t>Chi Square tests are performed for every pair of adjacent intervals.</a:t>
            </a:r>
          </a:p>
          <a:p>
            <a:r>
              <a:rPr lang="en-US" dirty="0"/>
              <a:t>Adjacent intervals with the least Chi Square values are merged together, because low Chi Square values for a pair indicate similar class distributions. </a:t>
            </a:r>
          </a:p>
          <a:p>
            <a:r>
              <a:rPr lang="en-US" dirty="0"/>
              <a:t>This merging process proceeds recursively until a predefined stopping criterion is met.</a:t>
            </a:r>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86</a:t>
            </a:fld>
            <a:endParaRPr lang="en-US" dirty="0"/>
          </a:p>
        </p:txBody>
      </p:sp>
      <p:pic>
        <p:nvPicPr>
          <p:cNvPr id="8" name="Picture 7"/>
          <p:cNvPicPr>
            <a:picLocks noChangeAspect="1"/>
          </p:cNvPicPr>
          <p:nvPr/>
        </p:nvPicPr>
        <p:blipFill>
          <a:blip r:embed="rId2"/>
          <a:stretch>
            <a:fillRect/>
          </a:stretch>
        </p:blipFill>
        <p:spPr>
          <a:xfrm>
            <a:off x="1029453" y="457416"/>
            <a:ext cx="6952391" cy="848870"/>
          </a:xfrm>
          <a:prstGeom prst="rect">
            <a:avLst/>
          </a:prstGeom>
        </p:spPr>
      </p:pic>
    </p:spTree>
    <p:extLst>
      <p:ext uri="{BB962C8B-B14F-4D97-AF65-F5344CB8AC3E}">
        <p14:creationId xmlns:p14="http://schemas.microsoft.com/office/powerpoint/2010/main" val="38191597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Discretization by Intuitive Partitioning</a:t>
            </a:r>
          </a:p>
        </p:txBody>
      </p:sp>
      <p:sp>
        <p:nvSpPr>
          <p:cNvPr id="3" name="Content Placeholder 2"/>
          <p:cNvSpPr>
            <a:spLocks noGrp="1"/>
          </p:cNvSpPr>
          <p:nvPr>
            <p:ph idx="1"/>
          </p:nvPr>
        </p:nvSpPr>
        <p:spPr/>
        <p:txBody>
          <a:bodyPr/>
          <a:lstStyle/>
          <a:p>
            <a:r>
              <a:rPr lang="en-US" dirty="0"/>
              <a:t>Although the above discretization methods are useful in the generation of numerical hierarchies, many users would like to see numerical ranges partitioned into relatively uniform, easy-to-read intervals that appear intuitive or “natural.”</a:t>
            </a:r>
          </a:p>
          <a:p>
            <a:r>
              <a:rPr lang="en-IN" dirty="0"/>
              <a:t>For example, annual </a:t>
            </a:r>
            <a:r>
              <a:rPr lang="en-US" dirty="0"/>
              <a:t>salaries broken into ranges like ($50,000, $60,000] are often more desirable than ranges like ($51,263.98, $60,872.34], obtained by, say, some sophisticated clustering analysis.</a:t>
            </a:r>
          </a:p>
          <a:p>
            <a:endParaRPr lang="en-IN" dirty="0"/>
          </a:p>
        </p:txBody>
      </p:sp>
      <p:sp>
        <p:nvSpPr>
          <p:cNvPr id="6" name="Slide Number Placeholder 5"/>
          <p:cNvSpPr>
            <a:spLocks noGrp="1"/>
          </p:cNvSpPr>
          <p:nvPr>
            <p:ph type="sldNum" sz="quarter" idx="12"/>
          </p:nvPr>
        </p:nvSpPr>
        <p:spPr/>
        <p:txBody>
          <a:bodyPr/>
          <a:lstStyle/>
          <a:p>
            <a:fld id="{4FAB73BC-B049-4115-A692-8D63A059BFB8}" type="slidenum">
              <a:rPr lang="en-US" smtClean="0"/>
              <a:t>87</a:t>
            </a:fld>
            <a:endParaRPr lang="en-US" dirty="0"/>
          </a:p>
        </p:txBody>
      </p:sp>
    </p:spTree>
    <p:extLst>
      <p:ext uri="{BB962C8B-B14F-4D97-AF65-F5344CB8AC3E}">
        <p14:creationId xmlns:p14="http://schemas.microsoft.com/office/powerpoint/2010/main" val="32481789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Concept Hierarchy Generation for Categorical Data</a:t>
            </a:r>
          </a:p>
        </p:txBody>
      </p:sp>
      <p:sp>
        <p:nvSpPr>
          <p:cNvPr id="3" name="Content Placeholder 2"/>
          <p:cNvSpPr>
            <a:spLocks noGrp="1"/>
          </p:cNvSpPr>
          <p:nvPr>
            <p:ph idx="1"/>
          </p:nvPr>
        </p:nvSpPr>
        <p:spPr/>
        <p:txBody>
          <a:bodyPr/>
          <a:lstStyle/>
          <a:p>
            <a:r>
              <a:rPr lang="en-US" dirty="0"/>
              <a:t>Specification of a partial ordering of attributes explicitly at the schema level by users or experts</a:t>
            </a:r>
          </a:p>
          <a:p>
            <a:r>
              <a:rPr lang="en-US" dirty="0"/>
              <a:t>Specification of a portion of a hierarchy by explicit data grouping</a:t>
            </a:r>
          </a:p>
          <a:p>
            <a:r>
              <a:rPr lang="en-US" dirty="0"/>
              <a:t>Specification of a set of attributes, but not of their partial ordering</a:t>
            </a:r>
          </a:p>
          <a:p>
            <a:r>
              <a:rPr lang="en-US" dirty="0"/>
              <a:t>Specification of only a partial set </a:t>
            </a:r>
            <a:r>
              <a:rPr lang="en-US"/>
              <a:t>of attributes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88</a:t>
            </a:fld>
            <a:endParaRPr lang="en-US" dirty="0"/>
          </a:p>
        </p:txBody>
      </p:sp>
    </p:spTree>
    <p:extLst>
      <p:ext uri="{BB962C8B-B14F-4D97-AF65-F5344CB8AC3E}">
        <p14:creationId xmlns:p14="http://schemas.microsoft.com/office/powerpoint/2010/main" val="3835831137"/>
      </p:ext>
    </p:extLst>
  </p:cSld>
  <p:clrMapOvr>
    <a:masterClrMapping/>
  </p:clrMapOvr>
  <p:transition spd="slow">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6" name="Slide Number Placeholder 5"/>
          <p:cNvSpPr>
            <a:spLocks noGrp="1"/>
          </p:cNvSpPr>
          <p:nvPr>
            <p:ph type="sldNum" sz="quarter" idx="12"/>
          </p:nvPr>
        </p:nvSpPr>
        <p:spPr/>
        <p:txBody>
          <a:bodyPr/>
          <a:lstStyle/>
          <a:p>
            <a:fld id="{4FAB73BC-B049-4115-A692-8D63A059BFB8}" type="slidenum">
              <a:rPr lang="en-US" smtClean="0"/>
              <a:t>89</a:t>
            </a:fld>
            <a:endParaRPr lang="en-US" dirty="0"/>
          </a:p>
        </p:txBody>
      </p:sp>
      <p:pic>
        <p:nvPicPr>
          <p:cNvPr id="7" name="Picture 6"/>
          <p:cNvPicPr>
            <a:picLocks noChangeAspect="1"/>
          </p:cNvPicPr>
          <p:nvPr/>
        </p:nvPicPr>
        <p:blipFill>
          <a:blip r:embed="rId2"/>
          <a:stretch>
            <a:fillRect/>
          </a:stretch>
        </p:blipFill>
        <p:spPr>
          <a:xfrm>
            <a:off x="0" y="400594"/>
            <a:ext cx="9185104" cy="6296297"/>
          </a:xfrm>
          <a:prstGeom prst="rect">
            <a:avLst/>
          </a:prstGeom>
        </p:spPr>
      </p:pic>
    </p:spTree>
    <p:extLst>
      <p:ext uri="{BB962C8B-B14F-4D97-AF65-F5344CB8AC3E}">
        <p14:creationId xmlns:p14="http://schemas.microsoft.com/office/powerpoint/2010/main" val="203081438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a:xfrm>
            <a:off x="0" y="167425"/>
            <a:ext cx="9144000" cy="1665671"/>
          </a:xfrm>
          <a:noFill/>
        </p:spPr>
        <p:txBody>
          <a:bodyPr lIns="92075" tIns="46038" rIns="92075" bIns="46038" anchor="ctr"/>
          <a:lstStyle/>
          <a:p>
            <a:pPr eaLnBrk="1" hangingPunct="1"/>
            <a:r>
              <a:rPr lang="en-US" altLang="en-US" dirty="0"/>
              <a:t>Data Cleaning</a:t>
            </a:r>
          </a:p>
        </p:txBody>
      </p:sp>
      <p:sp>
        <p:nvSpPr>
          <p:cNvPr id="20486" name="Rectangle 3"/>
          <p:cNvSpPr>
            <a:spLocks noGrp="1" noChangeArrowheads="1"/>
          </p:cNvSpPr>
          <p:nvPr>
            <p:ph idx="1"/>
          </p:nvPr>
        </p:nvSpPr>
        <p:spPr>
          <a:xfrm>
            <a:off x="381000" y="1833096"/>
            <a:ext cx="8001000" cy="4800600"/>
          </a:xfrm>
          <a:noFill/>
        </p:spPr>
        <p:txBody>
          <a:bodyPr lIns="92075" tIns="46038" rIns="92075" bIns="46038">
            <a:normAutofit/>
          </a:bodyPr>
          <a:lstStyle/>
          <a:p>
            <a:pPr eaLnBrk="1" hangingPunct="1">
              <a:lnSpc>
                <a:spcPct val="90000"/>
              </a:lnSpc>
            </a:pPr>
            <a:r>
              <a:rPr lang="en-US" altLang="en-US" sz="2400" dirty="0"/>
              <a:t>Importance</a:t>
            </a:r>
          </a:p>
          <a:p>
            <a:pPr lvl="1" eaLnBrk="1" hangingPunct="1">
              <a:lnSpc>
                <a:spcPct val="90000"/>
              </a:lnSpc>
            </a:pPr>
            <a:r>
              <a:rPr lang="en-US" altLang="en-US" sz="2400" dirty="0"/>
              <a:t>“Data cleaning is one of the three biggest problems in data warehousing”—Ralph Kimball</a:t>
            </a:r>
          </a:p>
          <a:p>
            <a:pPr lvl="1" eaLnBrk="1" hangingPunct="1">
              <a:lnSpc>
                <a:spcPct val="90000"/>
              </a:lnSpc>
            </a:pPr>
            <a:r>
              <a:rPr lang="en-US" altLang="en-US" sz="2400" dirty="0"/>
              <a:t>“Data cleaning is the number one problem in data warehousing”—DCI survey</a:t>
            </a:r>
          </a:p>
          <a:p>
            <a:pPr eaLnBrk="1" hangingPunct="1">
              <a:lnSpc>
                <a:spcPct val="140000"/>
              </a:lnSpc>
            </a:pPr>
            <a:r>
              <a:rPr lang="en-US" altLang="en-US" sz="2400" dirty="0"/>
              <a:t>Data cleaning tasks</a:t>
            </a:r>
          </a:p>
          <a:p>
            <a:pPr lvl="1" eaLnBrk="1" hangingPunct="1">
              <a:lnSpc>
                <a:spcPct val="140000"/>
              </a:lnSpc>
            </a:pPr>
            <a:r>
              <a:rPr lang="en-US" altLang="en-US" sz="2400" dirty="0"/>
              <a:t>Fill in missing values</a:t>
            </a:r>
          </a:p>
          <a:p>
            <a:pPr lvl="1" eaLnBrk="1" hangingPunct="1">
              <a:lnSpc>
                <a:spcPct val="140000"/>
              </a:lnSpc>
            </a:pPr>
            <a:r>
              <a:rPr lang="en-US" altLang="en-US" sz="2400" dirty="0"/>
              <a:t>Identify outliers and smooth out noisy data </a:t>
            </a:r>
          </a:p>
          <a:p>
            <a:pPr lvl="1" eaLnBrk="1" hangingPunct="1">
              <a:lnSpc>
                <a:spcPct val="140000"/>
              </a:lnSpc>
            </a:pPr>
            <a:r>
              <a:rPr lang="en-US" altLang="en-US" sz="2400" dirty="0"/>
              <a:t>Correct inconsistent data</a:t>
            </a:r>
          </a:p>
          <a:p>
            <a:pPr lvl="1" eaLnBrk="1" hangingPunct="1">
              <a:lnSpc>
                <a:spcPct val="140000"/>
              </a:lnSpc>
            </a:pPr>
            <a:r>
              <a:rPr lang="en-US" altLang="en-US" sz="2400" dirty="0"/>
              <a:t>Resolve redundancy caused by data integration</a:t>
            </a:r>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43887568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2747</TotalTime>
  <Words>4510</Words>
  <Application>Microsoft Office PowerPoint</Application>
  <PresentationFormat>On-screen Show (4:3)</PresentationFormat>
  <Paragraphs>535</Paragraphs>
  <Slides>89</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7" baseType="lpstr">
      <vt:lpstr>Arial</vt:lpstr>
      <vt:lpstr>Calibri</vt:lpstr>
      <vt:lpstr>Calibri Light</vt:lpstr>
      <vt:lpstr>Cambria Math</vt:lpstr>
      <vt:lpstr>Tahoma</vt:lpstr>
      <vt:lpstr>Times New Roman</vt:lpstr>
      <vt:lpstr>Office Theme</vt:lpstr>
      <vt:lpstr>Equation</vt:lpstr>
      <vt:lpstr> DATA MINING AND DATA WAREHOUSING-Module 2</vt:lpstr>
      <vt:lpstr>Module II</vt:lpstr>
      <vt:lpstr>Why Data Preprocessing?</vt:lpstr>
      <vt:lpstr>Why Is Data Dirty?</vt:lpstr>
      <vt:lpstr>Why Is Data Preprocessing Important?</vt:lpstr>
      <vt:lpstr>Major Tasks in Data Preprocessing</vt:lpstr>
      <vt:lpstr>Forms of data preprocessing</vt:lpstr>
      <vt:lpstr>Module II</vt:lpstr>
      <vt:lpstr>Data Cleaning</vt:lpstr>
      <vt:lpstr>Missing Data</vt:lpstr>
      <vt:lpstr>How to Handle Missing Data?</vt:lpstr>
      <vt:lpstr>How to Handle Missing Data? Contd…</vt:lpstr>
      <vt:lpstr>Noisy Data</vt:lpstr>
      <vt:lpstr>How to Handle Noisy Data?</vt:lpstr>
      <vt:lpstr>Binning Methods for Data Smoothing</vt:lpstr>
      <vt:lpstr>Module II</vt:lpstr>
      <vt:lpstr>Data Integration</vt:lpstr>
      <vt:lpstr>Redundancy and Correlation Analysis</vt:lpstr>
      <vt:lpstr>Correlation Analysis</vt:lpstr>
      <vt:lpstr>X2 Correlation Test for Nominal Data</vt:lpstr>
      <vt:lpstr>PowerPoint Presentation</vt:lpstr>
      <vt:lpstr>Example</vt:lpstr>
      <vt:lpstr>PowerPoint Presentation</vt:lpstr>
      <vt:lpstr>Correlation Coefficient for Numeric Data</vt:lpstr>
      <vt:lpstr>Tuple Duplication</vt:lpstr>
      <vt:lpstr>Data Value Conflict Detection and Resolution</vt:lpstr>
      <vt:lpstr>Data Transformation</vt:lpstr>
      <vt:lpstr>Data Transformation: Normalization</vt:lpstr>
      <vt:lpstr>PowerPoint Presentation</vt:lpstr>
      <vt:lpstr>Min-max normalization Example</vt:lpstr>
      <vt:lpstr>z-score normalization Example</vt:lpstr>
      <vt:lpstr>Decimal scaling example</vt:lpstr>
      <vt:lpstr>University question</vt:lpstr>
      <vt:lpstr>Solution</vt:lpstr>
      <vt:lpstr>Solution</vt:lpstr>
      <vt:lpstr>PowerPoint Presentation</vt:lpstr>
      <vt:lpstr>PowerPoint Presentation</vt:lpstr>
      <vt:lpstr>PowerPoint Presentation</vt:lpstr>
      <vt:lpstr>PowerPoint Presentation</vt:lpstr>
      <vt:lpstr>PowerPoint Presentation</vt:lpstr>
      <vt:lpstr>calculate Z-Score of the following data?</vt:lpstr>
      <vt:lpstr>calculate Z-Score of the following data?- Solution</vt:lpstr>
      <vt:lpstr>calculate Min Max normalization of the following data?</vt:lpstr>
      <vt:lpstr>calculate Min Max normalization of the following data? - Solution</vt:lpstr>
      <vt:lpstr>Module II</vt:lpstr>
      <vt:lpstr>Data Reduction Strategies</vt:lpstr>
      <vt:lpstr>Data Reduction Strategies</vt:lpstr>
      <vt:lpstr>Dimensionality Reduction </vt:lpstr>
      <vt:lpstr>Wavelet Transforms</vt:lpstr>
      <vt:lpstr>Principal Components Analysis (PCA)</vt:lpstr>
      <vt:lpstr>PowerPoint Presentation</vt:lpstr>
      <vt:lpstr>PowerPoint Presentation</vt:lpstr>
      <vt:lpstr>Attribute subset selection techniques</vt:lpstr>
      <vt:lpstr>PowerPoint Presentation</vt:lpstr>
      <vt:lpstr>Numerosity reduction</vt:lpstr>
      <vt:lpstr>Parametric Data Reduction</vt:lpstr>
      <vt:lpstr>Regression Model </vt:lpstr>
      <vt:lpstr>Regression Model </vt:lpstr>
      <vt:lpstr>Log-linear models</vt:lpstr>
      <vt:lpstr>Non Parametric models</vt:lpstr>
      <vt:lpstr>Histograms</vt:lpstr>
      <vt:lpstr>Histograms</vt:lpstr>
      <vt:lpstr>Histograms</vt:lpstr>
      <vt:lpstr>Histograms</vt:lpstr>
      <vt:lpstr>Histograms</vt:lpstr>
      <vt:lpstr>Histograms</vt:lpstr>
      <vt:lpstr>Clustering</vt:lpstr>
      <vt:lpstr>PowerPoint Presentation</vt:lpstr>
      <vt:lpstr>Clustering</vt:lpstr>
      <vt:lpstr>Sampling</vt:lpstr>
      <vt:lpstr>SRSWOR &amp; SRSWR</vt:lpstr>
      <vt:lpstr>SRSWOR &amp; SRSWR</vt:lpstr>
      <vt:lpstr>Cluster sample</vt:lpstr>
      <vt:lpstr>Stratified sample</vt:lpstr>
      <vt:lpstr>Data CUBE Aggregation</vt:lpstr>
      <vt:lpstr>Data compression</vt:lpstr>
      <vt:lpstr>Data Discretization and Concept Hierarchy Generation</vt:lpstr>
      <vt:lpstr>Data Discretization and Concept Hierarchy Generation</vt:lpstr>
      <vt:lpstr>Data Discretization and Concept Hierarchy Generation</vt:lpstr>
      <vt:lpstr>Data Discretization and Concept Hierarchy Generation</vt:lpstr>
      <vt:lpstr>Discretization and Concept Hierarchy Generation for Numerical Data</vt:lpstr>
      <vt:lpstr>Entropy-Based Discretization</vt:lpstr>
      <vt:lpstr>Entropy-Based Discretization</vt:lpstr>
      <vt:lpstr>Entropy-Based Discretization</vt:lpstr>
      <vt:lpstr>PowerPoint Presentation</vt:lpstr>
      <vt:lpstr>PowerPoint Presentation</vt:lpstr>
      <vt:lpstr>Discretization by Intuitive Partitioning</vt:lpstr>
      <vt:lpstr>Concept Hierarchy Generation for Categorical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CS010 706L02: DATA MINING AND DATA WAREHOUSING</dc:title>
  <dc:creator>SARJU</dc:creator>
  <cp:lastModifiedBy>divya sunny</cp:lastModifiedBy>
  <cp:revision>191</cp:revision>
  <dcterms:created xsi:type="dcterms:W3CDTF">2014-07-21T13:55:24Z</dcterms:created>
  <dcterms:modified xsi:type="dcterms:W3CDTF">2021-04-19T08:44:17Z</dcterms:modified>
</cp:coreProperties>
</file>