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3600" baseline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sz="3600" baseline="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endParaRPr lang="en-US" sz="3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22306058054691055"/>
          <c:y val="1.0031831208165979E-2"/>
        </c:manualLayout>
      </c:layout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6.7891025304407521E-2"/>
          <c:y val="0.11913640117693683"/>
          <c:w val="0.93210897248955016"/>
          <c:h val="0.75257108355158753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innerShdw blurRad="114300">
                <a:schemeClr val="accent1"/>
              </a:innerShdw>
            </a:effectLst>
            <a:scene3d>
              <a:camera prst="orthographicFront"/>
              <a:lightRig rig="threePt" dir="t"/>
            </a:scene3d>
            <a:sp3d prstMaterial="matte">
              <a:bevelT w="127000" h="63500"/>
            </a:sp3d>
          </c:spPr>
          <c:dPt>
            <c:idx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c:spPr>
          </c:dPt>
          <c:dPt>
            <c:idx val="1"/>
            <c:spPr>
              <a:solidFill>
                <a:schemeClr val="accent2"/>
              </a:solidFill>
              <a:ln w="12700" cap="flat" cmpd="sng" algn="ctr">
                <a:solidFill>
                  <a:schemeClr val="accent5"/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9E8-4B00-B6E6-366F725B2CE2}"/>
              </c:ext>
            </c:extLst>
          </c:dPt>
          <c:dPt>
            <c:idx val="2"/>
            <c:spPr>
              <a:solidFill>
                <a:srgbClr val="FF00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9E8-4B00-B6E6-366F725B2CE2}"/>
              </c:ext>
            </c:extLst>
          </c:dPt>
          <c:dPt>
            <c:idx val="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9E8-4B00-B6E6-366F725B2CE2}"/>
              </c:ext>
            </c:extLst>
          </c:dPt>
          <c:dPt>
            <c:idx val="4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09E8-4B00-B6E6-366F725B2CE2}"/>
              </c:ext>
            </c:extLst>
          </c:dPt>
          <c:dPt>
            <c:idx val="5"/>
            <c:spPr>
              <a:solidFill>
                <a:srgbClr val="7030A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09E8-4B00-B6E6-366F725B2CE2}"/>
              </c:ext>
            </c:extLst>
          </c:dPt>
          <c:dPt>
            <c:idx val="6"/>
            <c:spPr>
              <a:solidFill>
                <a:srgbClr val="271F35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09E8-4B00-B6E6-366F725B2CE2}"/>
              </c:ext>
            </c:extLst>
          </c:dPt>
          <c:dPt>
            <c:idx val="7"/>
            <c:spPr>
              <a:solidFill>
                <a:schemeClr val="accent4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9E8-4B00-B6E6-366F725B2CE2}"/>
              </c:ext>
            </c:extLst>
          </c:dPt>
          <c:dPt>
            <c:idx val="8"/>
            <c:spPr>
              <a:solidFill>
                <a:schemeClr val="accent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09E8-4B00-B6E6-366F725B2CE2}"/>
              </c:ext>
            </c:extLst>
          </c:dPt>
          <c:dPt>
            <c:idx val="9"/>
            <c:spPr>
              <a:solidFill>
                <a:schemeClr val="accent3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9E8-4B00-B6E6-366F725B2CE2}"/>
              </c:ext>
            </c:extLst>
          </c:dPt>
          <c:dPt>
            <c:idx val="10"/>
            <c:spPr>
              <a:solidFill>
                <a:schemeClr val="accent5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09E8-4B00-B6E6-366F725B2CE2}"/>
              </c:ext>
            </c:extLst>
          </c:dPt>
          <c:dPt>
            <c:idx val="11"/>
            <c:spPr>
              <a:solidFill>
                <a:srgbClr val="FF6699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innerShdw blurRad="114300">
                  <a:schemeClr val="accent1"/>
                </a:innerShdw>
              </a:effectLst>
              <a:scene3d>
                <a:camera prst="orthographicFront"/>
                <a:lightRig rig="threePt" dir="t"/>
              </a:scene3d>
              <a:sp3d prstMaterial="matte">
                <a:bevelT w="127000" h="635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9E8-4B00-B6E6-366F725B2CE2}"/>
              </c:ext>
            </c:extLst>
          </c:dPt>
          <c:cat>
            <c:strRef>
              <c:f>Sheet1!$A$2:$A$14</c:f>
              <c:strCache>
                <c:ptCount val="13"/>
                <c:pt idx="0">
                  <c:v>Belgium</c:v>
                </c:pt>
                <c:pt idx="1">
                  <c:v>UK</c:v>
                </c:pt>
                <c:pt idx="2">
                  <c:v>france</c:v>
                </c:pt>
                <c:pt idx="3">
                  <c:v>Netherlands </c:v>
                </c:pt>
                <c:pt idx="4">
                  <c:v>Spain</c:v>
                </c:pt>
                <c:pt idx="5">
                  <c:v>Canada</c:v>
                </c:pt>
                <c:pt idx="6">
                  <c:v>Brazil</c:v>
                </c:pt>
                <c:pt idx="7">
                  <c:v>US</c:v>
                </c:pt>
                <c:pt idx="8">
                  <c:v>China</c:v>
                </c:pt>
                <c:pt idx="9">
                  <c:v>Germany</c:v>
                </c:pt>
                <c:pt idx="10">
                  <c:v>India</c:v>
                </c:pt>
                <c:pt idx="11">
                  <c:v>Turkey</c:v>
                </c:pt>
                <c:pt idx="12">
                  <c:v>Russia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 formatCode="0%">
                  <c:v>0.16300000000000003</c:v>
                </c:pt>
                <c:pt idx="1">
                  <c:v>0.15500000000000008</c:v>
                </c:pt>
                <c:pt idx="2">
                  <c:v>0.15010000000000001</c:v>
                </c:pt>
                <c:pt idx="3">
                  <c:v>0.12089999999999998</c:v>
                </c:pt>
                <c:pt idx="4" formatCode="0%">
                  <c:v>0.12000000000000002</c:v>
                </c:pt>
                <c:pt idx="5">
                  <c:v>7.0500000000000021E-2</c:v>
                </c:pt>
                <c:pt idx="6">
                  <c:v>6.0500000000000026E-2</c:v>
                </c:pt>
                <c:pt idx="7" formatCode="0%">
                  <c:v>6.0000000000000026E-2</c:v>
                </c:pt>
                <c:pt idx="8">
                  <c:v>5.5000000000000021E-2</c:v>
                </c:pt>
                <c:pt idx="9">
                  <c:v>4.6000000000000013E-2</c:v>
                </c:pt>
                <c:pt idx="10" formatCode="0%">
                  <c:v>3.0000000000000009E-2</c:v>
                </c:pt>
                <c:pt idx="11">
                  <c:v>2.8000000000000004E-2</c:v>
                </c:pt>
                <c:pt idx="12">
                  <c:v>9.8000000000000084E-3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E8-4B00-B6E6-366F725B2CE2}"/>
            </c:ext>
          </c:extLst>
        </c:ser>
        <c:gapWidth val="227"/>
        <c:overlap val="100"/>
        <c:axId val="98607872"/>
        <c:axId val="98610560"/>
      </c:barChart>
      <c:catAx>
        <c:axId val="986078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10560"/>
        <c:crosses val="autoZero"/>
        <c:auto val="1"/>
        <c:lblAlgn val="ctr"/>
        <c:lblOffset val="100"/>
      </c:catAx>
      <c:valAx>
        <c:axId val="98610560"/>
        <c:scaling>
          <c:orientation val="minMax"/>
        </c:scaling>
        <c:axPos val="l"/>
        <c:numFmt formatCode="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07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612E3-02C7-4A7F-AAE9-DBA929C4C350}" type="doc">
      <dgm:prSet loTypeId="urn:microsoft.com/office/officeart/2005/8/layout/h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826D05-ED14-40C3-A6EC-D90BF4601D2A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E42766B4-2718-414C-916D-984E19D13C11}" type="parTrans" cxnId="{F6F54081-280D-43B7-821C-E57DBAA3968A}">
      <dgm:prSet/>
      <dgm:spPr/>
      <dgm:t>
        <a:bodyPr/>
        <a:lstStyle/>
        <a:p>
          <a:endParaRPr lang="en-US"/>
        </a:p>
      </dgm:t>
    </dgm:pt>
    <dgm:pt modelId="{EF4EDE93-A2D2-4F81-BD61-BA17EA941A46}" type="sibTrans" cxnId="{F6F54081-280D-43B7-821C-E57DBAA3968A}">
      <dgm:prSet/>
      <dgm:spPr/>
      <dgm:t>
        <a:bodyPr/>
        <a:lstStyle/>
        <a:p>
          <a:endParaRPr lang="en-US"/>
        </a:p>
      </dgm:t>
    </dgm:pt>
    <dgm:pt modelId="{111D2E27-9B3A-4899-B820-5E604F3075BB}">
      <dgm:prSet phldrT="[Text]"/>
      <dgm:spPr/>
      <dgm:t>
        <a:bodyPr/>
        <a:lstStyle/>
        <a:p>
          <a:r>
            <a:rPr lang="en-US" dirty="0" smtClean="0"/>
            <a:t>Lack of monitoring and alerting devices ,danger of spread of diseases to others .</a:t>
          </a:r>
          <a:endParaRPr lang="en-US" dirty="0"/>
        </a:p>
      </dgm:t>
    </dgm:pt>
    <dgm:pt modelId="{D6905C3C-F771-41C0-8E5D-41EFAC03F564}" type="parTrans" cxnId="{CE252F1A-4537-4912-B8DB-A27FAC088D3B}">
      <dgm:prSet/>
      <dgm:spPr/>
      <dgm:t>
        <a:bodyPr/>
        <a:lstStyle/>
        <a:p>
          <a:endParaRPr lang="en-US"/>
        </a:p>
      </dgm:t>
    </dgm:pt>
    <dgm:pt modelId="{E0EB9451-BA5E-4F0C-AB02-DC1C284BC390}" type="sibTrans" cxnId="{CE252F1A-4537-4912-B8DB-A27FAC088D3B}">
      <dgm:prSet/>
      <dgm:spPr/>
      <dgm:t>
        <a:bodyPr/>
        <a:lstStyle/>
        <a:p>
          <a:endParaRPr lang="en-US"/>
        </a:p>
      </dgm:t>
    </dgm:pt>
    <dgm:pt modelId="{7A189595-E255-497D-B02C-31AC7EFE7542}">
      <dgm:prSet phldrT="[Text]"/>
      <dgm:spPr/>
      <dgm:t>
        <a:bodyPr/>
        <a:lstStyle/>
        <a:p>
          <a:r>
            <a:rPr lang="en-US" dirty="0" smtClean="0"/>
            <a:t>Care taker have to be educated to treat patients.</a:t>
          </a:r>
          <a:endParaRPr lang="en-US" dirty="0"/>
        </a:p>
      </dgm:t>
    </dgm:pt>
    <dgm:pt modelId="{A50F8B7B-D0C9-47FA-8C2D-6B5260C36434}" type="parTrans" cxnId="{9DF41620-E399-461D-8C8A-65E8F79C2178}">
      <dgm:prSet/>
      <dgm:spPr/>
      <dgm:t>
        <a:bodyPr/>
        <a:lstStyle/>
        <a:p>
          <a:endParaRPr lang="en-US"/>
        </a:p>
      </dgm:t>
    </dgm:pt>
    <dgm:pt modelId="{96FEDF84-C599-4C63-92DA-C24D43A87C5C}" type="sibTrans" cxnId="{9DF41620-E399-461D-8C8A-65E8F79C2178}">
      <dgm:prSet/>
      <dgm:spPr/>
      <dgm:t>
        <a:bodyPr/>
        <a:lstStyle/>
        <a:p>
          <a:endParaRPr lang="en-US"/>
        </a:p>
      </dgm:t>
    </dgm:pt>
    <dgm:pt modelId="{F6DAA9B0-F0B1-4022-A232-1E938CC5A337}" type="pres">
      <dgm:prSet presAssocID="{BC8612E3-02C7-4A7F-AAE9-DBA929C4C3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7E04F9-1AF3-417E-8E06-83B2F8B77604}" type="pres">
      <dgm:prSet presAssocID="{9A826D05-ED14-40C3-A6EC-D90BF4601D2A}" presName="composite" presStyleCnt="0"/>
      <dgm:spPr/>
    </dgm:pt>
    <dgm:pt modelId="{0436202D-82C4-44FB-AF6C-020A035CB198}" type="pres">
      <dgm:prSet presAssocID="{9A826D05-ED14-40C3-A6EC-D90BF4601D2A}" presName="parTx" presStyleLbl="alignNode1" presStyleIdx="0" presStyleCnt="1" custScaleX="849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DF37C-B425-45F3-89AC-D0765B45CAFB}" type="pres">
      <dgm:prSet presAssocID="{9A826D05-ED14-40C3-A6EC-D90BF4601D2A}" presName="desTx" presStyleLbl="alignAccFollowNode1" presStyleIdx="0" presStyleCnt="1" custScaleX="84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D2593-9D5D-4F43-924D-EBF00AD23E12}" type="presOf" srcId="{BC8612E3-02C7-4A7F-AAE9-DBA929C4C350}" destId="{F6DAA9B0-F0B1-4022-A232-1E938CC5A337}" srcOrd="0" destOrd="0" presId="urn:microsoft.com/office/officeart/2005/8/layout/hList1"/>
    <dgm:cxn modelId="{9DF41620-E399-461D-8C8A-65E8F79C2178}" srcId="{9A826D05-ED14-40C3-A6EC-D90BF4601D2A}" destId="{7A189595-E255-497D-B02C-31AC7EFE7542}" srcOrd="1" destOrd="0" parTransId="{A50F8B7B-D0C9-47FA-8C2D-6B5260C36434}" sibTransId="{96FEDF84-C599-4C63-92DA-C24D43A87C5C}"/>
    <dgm:cxn modelId="{78468ABB-9E6D-4E69-A853-CDE7F5A32BB2}" type="presOf" srcId="{7A189595-E255-497D-B02C-31AC7EFE7542}" destId="{BFADF37C-B425-45F3-89AC-D0765B45CAFB}" srcOrd="0" destOrd="1" presId="urn:microsoft.com/office/officeart/2005/8/layout/hList1"/>
    <dgm:cxn modelId="{A6779429-EA6A-4B5A-8DAD-1F743850A422}" type="presOf" srcId="{9A826D05-ED14-40C3-A6EC-D90BF4601D2A}" destId="{0436202D-82C4-44FB-AF6C-020A035CB198}" srcOrd="0" destOrd="0" presId="urn:microsoft.com/office/officeart/2005/8/layout/hList1"/>
    <dgm:cxn modelId="{68C7EC58-DB4F-4014-96D2-678C02B43BF8}" type="presOf" srcId="{111D2E27-9B3A-4899-B820-5E604F3075BB}" destId="{BFADF37C-B425-45F3-89AC-D0765B45CAFB}" srcOrd="0" destOrd="0" presId="urn:microsoft.com/office/officeart/2005/8/layout/hList1"/>
    <dgm:cxn modelId="{CE252F1A-4537-4912-B8DB-A27FAC088D3B}" srcId="{9A826D05-ED14-40C3-A6EC-D90BF4601D2A}" destId="{111D2E27-9B3A-4899-B820-5E604F3075BB}" srcOrd="0" destOrd="0" parTransId="{D6905C3C-F771-41C0-8E5D-41EFAC03F564}" sibTransId="{E0EB9451-BA5E-4F0C-AB02-DC1C284BC390}"/>
    <dgm:cxn modelId="{F6F54081-280D-43B7-821C-E57DBAA3968A}" srcId="{BC8612E3-02C7-4A7F-AAE9-DBA929C4C350}" destId="{9A826D05-ED14-40C3-A6EC-D90BF4601D2A}" srcOrd="0" destOrd="0" parTransId="{E42766B4-2718-414C-916D-984E19D13C11}" sibTransId="{EF4EDE93-A2D2-4F81-BD61-BA17EA941A46}"/>
    <dgm:cxn modelId="{58C5A276-E5C4-44B2-85B4-7857144ADA26}" type="presParOf" srcId="{F6DAA9B0-F0B1-4022-A232-1E938CC5A337}" destId="{D67E04F9-1AF3-417E-8E06-83B2F8B77604}" srcOrd="0" destOrd="0" presId="urn:microsoft.com/office/officeart/2005/8/layout/hList1"/>
    <dgm:cxn modelId="{D14B7FD8-F0F5-42D3-BC05-AD342D0646E5}" type="presParOf" srcId="{D67E04F9-1AF3-417E-8E06-83B2F8B77604}" destId="{0436202D-82C4-44FB-AF6C-020A035CB198}" srcOrd="0" destOrd="0" presId="urn:microsoft.com/office/officeart/2005/8/layout/hList1"/>
    <dgm:cxn modelId="{D51CEC27-0B50-4DD6-BF9B-C718C7892800}" type="presParOf" srcId="{D67E04F9-1AF3-417E-8E06-83B2F8B77604}" destId="{BFADF37C-B425-45F3-89AC-D0765B45CAFB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144E2-B042-44EE-A6A2-03DFC3A1EABD}" type="doc">
      <dgm:prSet loTypeId="urn:microsoft.com/office/officeart/2005/8/layout/hList1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0AD190E4-762F-4120-A5D3-D27FCFC9E38C}">
      <dgm:prSet phldrT="[Text]"/>
      <dgm:spPr/>
      <dgm:t>
        <a:bodyPr/>
        <a:lstStyle/>
        <a:p>
          <a:r>
            <a:rPr lang="en-US" dirty="0" smtClean="0"/>
            <a:t>Wearable devices</a:t>
          </a:r>
          <a:endParaRPr lang="en-US" dirty="0"/>
        </a:p>
      </dgm:t>
    </dgm:pt>
    <dgm:pt modelId="{34878203-E7F7-4F89-976A-A67EC7DE48D1}" type="parTrans" cxnId="{4100D912-CA63-446F-BABE-760BEE1427AB}">
      <dgm:prSet/>
      <dgm:spPr/>
      <dgm:t>
        <a:bodyPr/>
        <a:lstStyle/>
        <a:p>
          <a:endParaRPr lang="en-US"/>
        </a:p>
      </dgm:t>
    </dgm:pt>
    <dgm:pt modelId="{67D403E7-AD60-41CE-99D9-184B9D93E740}" type="sibTrans" cxnId="{4100D912-CA63-446F-BABE-760BEE1427AB}">
      <dgm:prSet/>
      <dgm:spPr/>
      <dgm:t>
        <a:bodyPr/>
        <a:lstStyle/>
        <a:p>
          <a:endParaRPr lang="en-US"/>
        </a:p>
      </dgm:t>
    </dgm:pt>
    <dgm:pt modelId="{5BE2F4C9-0E6A-45EA-A4A9-FCA441E64807}">
      <dgm:prSet phldrT="[Text]"/>
      <dgm:spPr/>
      <dgm:t>
        <a:bodyPr/>
        <a:lstStyle/>
        <a:p>
          <a:r>
            <a:rPr lang="en-US" dirty="0" smtClean="0"/>
            <a:t>Monitoring health status of an individual using wearable sensor without regular interval of time.</a:t>
          </a:r>
          <a:endParaRPr lang="en-US" dirty="0"/>
        </a:p>
      </dgm:t>
    </dgm:pt>
    <dgm:pt modelId="{1922AB32-8207-45A9-945F-28C8458C3678}" type="parTrans" cxnId="{BDE4018D-238B-4248-A0A9-4077E1F199FE}">
      <dgm:prSet/>
      <dgm:spPr/>
      <dgm:t>
        <a:bodyPr/>
        <a:lstStyle/>
        <a:p>
          <a:endParaRPr lang="en-US"/>
        </a:p>
      </dgm:t>
    </dgm:pt>
    <dgm:pt modelId="{93E2C778-9EDD-4EDF-AB70-6DCECDBF41F7}" type="sibTrans" cxnId="{BDE4018D-238B-4248-A0A9-4077E1F199FE}">
      <dgm:prSet/>
      <dgm:spPr/>
      <dgm:t>
        <a:bodyPr/>
        <a:lstStyle/>
        <a:p>
          <a:endParaRPr lang="en-US"/>
        </a:p>
      </dgm:t>
    </dgm:pt>
    <dgm:pt modelId="{21063113-0B97-40C0-99A6-0AAF7F88EE3F}">
      <dgm:prSet phldrT="[Text]"/>
      <dgm:spPr/>
      <dgm:t>
        <a:bodyPr/>
        <a:lstStyle/>
        <a:p>
          <a:r>
            <a:rPr lang="en-US" dirty="0" smtClean="0"/>
            <a:t>To update the patients health condition to hospital and care taker .</a:t>
          </a:r>
          <a:endParaRPr lang="en-US" dirty="0"/>
        </a:p>
      </dgm:t>
    </dgm:pt>
    <dgm:pt modelId="{29500B7C-61A2-44C1-8DB6-FA0031F4D298}" type="parTrans" cxnId="{F642D799-85B3-47AD-A3C9-1F1B22C5093D}">
      <dgm:prSet/>
      <dgm:spPr/>
      <dgm:t>
        <a:bodyPr/>
        <a:lstStyle/>
        <a:p>
          <a:endParaRPr lang="en-US"/>
        </a:p>
      </dgm:t>
    </dgm:pt>
    <dgm:pt modelId="{19178B14-E06B-4A40-A99A-2AA827579515}" type="sibTrans" cxnId="{F642D799-85B3-47AD-A3C9-1F1B22C5093D}">
      <dgm:prSet/>
      <dgm:spPr/>
      <dgm:t>
        <a:bodyPr/>
        <a:lstStyle/>
        <a:p>
          <a:endParaRPr lang="en-US"/>
        </a:p>
      </dgm:t>
    </dgm:pt>
    <dgm:pt modelId="{38EF22F6-3131-4820-86AE-1A953875AC78}" type="pres">
      <dgm:prSet presAssocID="{736144E2-B042-44EE-A6A2-03DFC3A1EA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03D245-B360-4DA7-B390-714575BB41EE}" type="pres">
      <dgm:prSet presAssocID="{0AD190E4-762F-4120-A5D3-D27FCFC9E38C}" presName="composite" presStyleCnt="0"/>
      <dgm:spPr/>
    </dgm:pt>
    <dgm:pt modelId="{1B3BB040-77F9-4DBD-9C7B-0050D80F9C3E}" type="pres">
      <dgm:prSet presAssocID="{0AD190E4-762F-4120-A5D3-D27FCFC9E38C}" presName="parTx" presStyleLbl="alignNode1" presStyleIdx="0" presStyleCnt="1" custLinFactNeighborX="-35294" custLinFactNeighborY="-114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FA8D8-EA61-4C11-A093-E2782E7C11DF}" type="pres">
      <dgm:prSet presAssocID="{0AD190E4-762F-4120-A5D3-D27FCFC9E38C}" presName="desTx" presStyleLbl="alignAccFollowNode1" presStyleIdx="0" presStyleCnt="1" custLinFactNeighborY="2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B4513-F048-4DDE-AC86-25EC1B4E4982}" type="presOf" srcId="{5BE2F4C9-0E6A-45EA-A4A9-FCA441E64807}" destId="{146FA8D8-EA61-4C11-A093-E2782E7C11DF}" srcOrd="0" destOrd="0" presId="urn:microsoft.com/office/officeart/2005/8/layout/hList1"/>
    <dgm:cxn modelId="{F642D799-85B3-47AD-A3C9-1F1B22C5093D}" srcId="{0AD190E4-762F-4120-A5D3-D27FCFC9E38C}" destId="{21063113-0B97-40C0-99A6-0AAF7F88EE3F}" srcOrd="1" destOrd="0" parTransId="{29500B7C-61A2-44C1-8DB6-FA0031F4D298}" sibTransId="{19178B14-E06B-4A40-A99A-2AA827579515}"/>
    <dgm:cxn modelId="{BDE4018D-238B-4248-A0A9-4077E1F199FE}" srcId="{0AD190E4-762F-4120-A5D3-D27FCFC9E38C}" destId="{5BE2F4C9-0E6A-45EA-A4A9-FCA441E64807}" srcOrd="0" destOrd="0" parTransId="{1922AB32-8207-45A9-945F-28C8458C3678}" sibTransId="{93E2C778-9EDD-4EDF-AB70-6DCECDBF41F7}"/>
    <dgm:cxn modelId="{17CAA6B0-BCEA-40B3-A73F-9DE34D423DAE}" type="presOf" srcId="{736144E2-B042-44EE-A6A2-03DFC3A1EABD}" destId="{38EF22F6-3131-4820-86AE-1A953875AC78}" srcOrd="0" destOrd="0" presId="urn:microsoft.com/office/officeart/2005/8/layout/hList1"/>
    <dgm:cxn modelId="{4100D912-CA63-446F-BABE-760BEE1427AB}" srcId="{736144E2-B042-44EE-A6A2-03DFC3A1EABD}" destId="{0AD190E4-762F-4120-A5D3-D27FCFC9E38C}" srcOrd="0" destOrd="0" parTransId="{34878203-E7F7-4F89-976A-A67EC7DE48D1}" sibTransId="{67D403E7-AD60-41CE-99D9-184B9D93E740}"/>
    <dgm:cxn modelId="{F1D0CDA9-1DCB-41B8-9F41-022A8EC1FDE4}" type="presOf" srcId="{21063113-0B97-40C0-99A6-0AAF7F88EE3F}" destId="{146FA8D8-EA61-4C11-A093-E2782E7C11DF}" srcOrd="0" destOrd="1" presId="urn:microsoft.com/office/officeart/2005/8/layout/hList1"/>
    <dgm:cxn modelId="{2173C326-A108-48D1-A366-EE322AA3E97E}" type="presOf" srcId="{0AD190E4-762F-4120-A5D3-D27FCFC9E38C}" destId="{1B3BB040-77F9-4DBD-9C7B-0050D80F9C3E}" srcOrd="0" destOrd="0" presId="urn:microsoft.com/office/officeart/2005/8/layout/hList1"/>
    <dgm:cxn modelId="{E327608A-46BC-4FB1-8314-1F133FBAA950}" type="presParOf" srcId="{38EF22F6-3131-4820-86AE-1A953875AC78}" destId="{5303D245-B360-4DA7-B390-714575BB41EE}" srcOrd="0" destOrd="0" presId="urn:microsoft.com/office/officeart/2005/8/layout/hList1"/>
    <dgm:cxn modelId="{B3524F46-495A-4D0E-85F6-E1E3D9BA88AF}" type="presParOf" srcId="{5303D245-B360-4DA7-B390-714575BB41EE}" destId="{1B3BB040-77F9-4DBD-9C7B-0050D80F9C3E}" srcOrd="0" destOrd="0" presId="urn:microsoft.com/office/officeart/2005/8/layout/hList1"/>
    <dgm:cxn modelId="{21FF7345-5C8D-4041-A7C3-F74272748576}" type="presParOf" srcId="{5303D245-B360-4DA7-B390-714575BB41EE}" destId="{146FA8D8-EA61-4C11-A093-E2782E7C11DF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DCBA1-28B9-451D-A6D8-9D9DD63A1F16}" type="doc">
      <dgm:prSet loTypeId="urn:microsoft.com/office/officeart/2005/8/layout/cycle3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3AF330D-202C-420C-9207-DD7AE09B686B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             </a:t>
          </a:r>
          <a:r>
            <a: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Used to monitor other disease like      	stroke, heart patients and syncope conditions</a:t>
          </a:r>
          <a:endParaRPr lang="en-US" sz="24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BA7FF5BC-5117-451B-91F0-53C7A7996BF5}" type="parTrans" cxnId="{51612389-C741-416F-A352-DA29493E3AA2}">
      <dgm:prSet/>
      <dgm:spPr/>
      <dgm:t>
        <a:bodyPr/>
        <a:lstStyle/>
        <a:p>
          <a:endParaRPr lang="en-US"/>
        </a:p>
      </dgm:t>
    </dgm:pt>
    <dgm:pt modelId="{D1BAE710-6910-489F-AEDC-1AC263E65571}" type="sibTrans" cxnId="{51612389-C741-416F-A352-DA29493E3AA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 w="28575">
          <a:noFill/>
        </a:ln>
        <a:effectLst>
          <a:glow rad="63500">
            <a:schemeClr val="accent5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  <a:softEdge rad="127000"/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US"/>
        </a:p>
      </dgm:t>
    </dgm:pt>
    <dgm:pt modelId="{7783121E-1012-4F95-B960-5D1A630CF050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    </a:t>
          </a:r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   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It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can be used to monitor both critical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and mild serious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conditions patient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in </a:t>
          </a:r>
          <a:r>
            <a: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the hospital.</a:t>
          </a:r>
          <a:endParaRPr lang="en-US" sz="22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21FFD7C-A553-405D-979F-6CED95169097}" type="parTrans" cxnId="{E26E6012-9E71-4B3B-AE30-1BB55D8A24AB}">
      <dgm:prSet/>
      <dgm:spPr/>
      <dgm:t>
        <a:bodyPr/>
        <a:lstStyle/>
        <a:p>
          <a:endParaRPr lang="en-US"/>
        </a:p>
      </dgm:t>
    </dgm:pt>
    <dgm:pt modelId="{0A2537FE-4B1B-40C0-991E-5EEDF8D1A5E1}" type="sibTrans" cxnId="{E26E6012-9E71-4B3B-AE30-1BB55D8A24AB}">
      <dgm:prSet/>
      <dgm:spPr/>
      <dgm:t>
        <a:bodyPr/>
        <a:lstStyle/>
        <a:p>
          <a:endParaRPr lang="en-US"/>
        </a:p>
      </dgm:t>
    </dgm:pt>
    <dgm:pt modelId="{BE98FCF6-2393-4C04-B927-654A81028FE6}">
      <dgm:prSet custT="1"/>
      <dgm:spPr/>
      <dgm:t>
        <a:bodyPr/>
        <a:lstStyle/>
        <a:p>
          <a:pPr algn="ctr"/>
          <a:r>
            <a:rPr lang="en-US" sz="36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3600" dirty="0" smtClean="0">
              <a:solidFill>
                <a:schemeClr val="tx1">
                  <a:lumMod val="95000"/>
                  <a:lumOff val="5000"/>
                </a:schemeClr>
              </a:solidFill>
            </a:rPr>
            <a:t>            </a:t>
          </a:r>
          <a:r>
            <a: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It </a:t>
          </a:r>
          <a:r>
            <a: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can be used for monitoring </a:t>
          </a:r>
          <a:r>
            <a: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covid isolated </a:t>
          </a:r>
          <a:r>
            <a: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patients at home </a:t>
          </a:r>
          <a:endParaRPr lang="en-US" sz="24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C4B8927-F40C-4F5C-8295-ACA84F556565}" type="sibTrans" cxnId="{94C4E90E-0C7C-4131-A397-F54E57A03EA4}">
      <dgm:prSet/>
      <dgm:spPr/>
      <dgm:t>
        <a:bodyPr/>
        <a:lstStyle/>
        <a:p>
          <a:endParaRPr lang="en-US"/>
        </a:p>
      </dgm:t>
    </dgm:pt>
    <dgm:pt modelId="{D4ACCC4F-F7D8-48C0-80C3-FF8236974FAF}" type="parTrans" cxnId="{94C4E90E-0C7C-4131-A397-F54E57A03EA4}">
      <dgm:prSet/>
      <dgm:spPr/>
      <dgm:t>
        <a:bodyPr/>
        <a:lstStyle/>
        <a:p>
          <a:endParaRPr lang="en-US"/>
        </a:p>
      </dgm:t>
    </dgm:pt>
    <dgm:pt modelId="{2445991C-96F1-4F3D-B1C6-BDCE1510BC84}" type="pres">
      <dgm:prSet presAssocID="{FA8DCBA1-28B9-451D-A6D8-9D9DD63A1F1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A5EFCE-15CD-4154-8EF9-22B1FAD52312}" type="pres">
      <dgm:prSet presAssocID="{FA8DCBA1-28B9-451D-A6D8-9D9DD63A1F16}" presName="cycle" presStyleCnt="0"/>
      <dgm:spPr/>
    </dgm:pt>
    <dgm:pt modelId="{86C189AB-074C-455E-AFA1-B0F8E593993D}" type="pres">
      <dgm:prSet presAssocID="{63AF330D-202C-420C-9207-DD7AE09B686B}" presName="nodeFirstNode" presStyleLbl="node1" presStyleIdx="0" presStyleCnt="3" custAng="10800000" custFlipVert="1" custScaleX="168202" custScaleY="60760" custRadScaleRad="53829" custRadScaleInc="147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BDB7F-2EA3-44E2-B90A-7AC23D715F02}" type="pres">
      <dgm:prSet presAssocID="{D1BAE710-6910-489F-AEDC-1AC263E65571}" presName="sibTransFirstNode" presStyleLbl="bgShp" presStyleIdx="0" presStyleCnt="1" custAng="5400000" custScaleX="66532" custScaleY="76033" custLinFactNeighborX="-67757" custLinFactNeighborY="-24593"/>
      <dgm:spPr/>
      <dgm:t>
        <a:bodyPr/>
        <a:lstStyle/>
        <a:p>
          <a:endParaRPr lang="en-US"/>
        </a:p>
      </dgm:t>
    </dgm:pt>
    <dgm:pt modelId="{8018B65E-E5FA-4E2C-A0EB-374329C0EDB2}" type="pres">
      <dgm:prSet presAssocID="{BE98FCF6-2393-4C04-B927-654A81028FE6}" presName="nodeFollowingNodes" presStyleLbl="node1" presStyleIdx="1" presStyleCnt="3" custScaleX="156412" custScaleY="49378" custRadScaleRad="118473" custRadScaleInc="-1193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4975C-FBDC-4FA2-834A-1F61BE1013C4}" type="pres">
      <dgm:prSet presAssocID="{7783121E-1012-4F95-B960-5D1A630CF050}" presName="nodeFollowingNodes" presStyleLbl="node1" presStyleIdx="2" presStyleCnt="3" custScaleX="150113" custScaleY="60016" custRadScaleRad="74206" custRadScaleInc="19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7CE452-DC2B-4737-B41C-7DD01394D970}" type="presOf" srcId="{D1BAE710-6910-489F-AEDC-1AC263E65571}" destId="{7E3BDB7F-2EA3-44E2-B90A-7AC23D715F02}" srcOrd="0" destOrd="0" presId="urn:microsoft.com/office/officeart/2005/8/layout/cycle3"/>
    <dgm:cxn modelId="{D4119113-F51A-43F2-BEBE-8E18EF4A0544}" type="presOf" srcId="{7783121E-1012-4F95-B960-5D1A630CF050}" destId="{8884975C-FBDC-4FA2-834A-1F61BE1013C4}" srcOrd="0" destOrd="0" presId="urn:microsoft.com/office/officeart/2005/8/layout/cycle3"/>
    <dgm:cxn modelId="{94C4E90E-0C7C-4131-A397-F54E57A03EA4}" srcId="{FA8DCBA1-28B9-451D-A6D8-9D9DD63A1F16}" destId="{BE98FCF6-2393-4C04-B927-654A81028FE6}" srcOrd="1" destOrd="0" parTransId="{D4ACCC4F-F7D8-48C0-80C3-FF8236974FAF}" sibTransId="{CC4B8927-F40C-4F5C-8295-ACA84F556565}"/>
    <dgm:cxn modelId="{03E9930F-8F8C-410A-A366-C92BEA8CB7DF}" type="presOf" srcId="{BE98FCF6-2393-4C04-B927-654A81028FE6}" destId="{8018B65E-E5FA-4E2C-A0EB-374329C0EDB2}" srcOrd="0" destOrd="0" presId="urn:microsoft.com/office/officeart/2005/8/layout/cycle3"/>
    <dgm:cxn modelId="{51612389-C741-416F-A352-DA29493E3AA2}" srcId="{FA8DCBA1-28B9-451D-A6D8-9D9DD63A1F16}" destId="{63AF330D-202C-420C-9207-DD7AE09B686B}" srcOrd="0" destOrd="0" parTransId="{BA7FF5BC-5117-451B-91F0-53C7A7996BF5}" sibTransId="{D1BAE710-6910-489F-AEDC-1AC263E65571}"/>
    <dgm:cxn modelId="{E26E6012-9E71-4B3B-AE30-1BB55D8A24AB}" srcId="{FA8DCBA1-28B9-451D-A6D8-9D9DD63A1F16}" destId="{7783121E-1012-4F95-B960-5D1A630CF050}" srcOrd="2" destOrd="0" parTransId="{121FFD7C-A553-405D-979F-6CED95169097}" sibTransId="{0A2537FE-4B1B-40C0-991E-5EEDF8D1A5E1}"/>
    <dgm:cxn modelId="{06B189C7-7C2E-48D5-BFC4-2C5441BE2653}" type="presOf" srcId="{63AF330D-202C-420C-9207-DD7AE09B686B}" destId="{86C189AB-074C-455E-AFA1-B0F8E593993D}" srcOrd="0" destOrd="0" presId="urn:microsoft.com/office/officeart/2005/8/layout/cycle3"/>
    <dgm:cxn modelId="{DA0E2C55-0EB7-4C9D-A208-5BE0F42D35D0}" type="presOf" srcId="{FA8DCBA1-28B9-451D-A6D8-9D9DD63A1F16}" destId="{2445991C-96F1-4F3D-B1C6-BDCE1510BC84}" srcOrd="0" destOrd="0" presId="urn:microsoft.com/office/officeart/2005/8/layout/cycle3"/>
    <dgm:cxn modelId="{762EDF2C-B810-465D-80A3-F621C6D795A8}" type="presParOf" srcId="{2445991C-96F1-4F3D-B1C6-BDCE1510BC84}" destId="{AEA5EFCE-15CD-4154-8EF9-22B1FAD52312}" srcOrd="0" destOrd="0" presId="urn:microsoft.com/office/officeart/2005/8/layout/cycle3"/>
    <dgm:cxn modelId="{33AEF669-F92E-4A5C-94CE-04CF61702DE9}" type="presParOf" srcId="{AEA5EFCE-15CD-4154-8EF9-22B1FAD52312}" destId="{86C189AB-074C-455E-AFA1-B0F8E593993D}" srcOrd="0" destOrd="0" presId="urn:microsoft.com/office/officeart/2005/8/layout/cycle3"/>
    <dgm:cxn modelId="{6391DD2B-26B9-4607-9E21-8793E1906C20}" type="presParOf" srcId="{AEA5EFCE-15CD-4154-8EF9-22B1FAD52312}" destId="{7E3BDB7F-2EA3-44E2-B90A-7AC23D715F02}" srcOrd="1" destOrd="0" presId="urn:microsoft.com/office/officeart/2005/8/layout/cycle3"/>
    <dgm:cxn modelId="{9D8B8177-57DB-4AC1-80CA-C139AE26DBFB}" type="presParOf" srcId="{AEA5EFCE-15CD-4154-8EF9-22B1FAD52312}" destId="{8018B65E-E5FA-4E2C-A0EB-374329C0EDB2}" srcOrd="2" destOrd="0" presId="urn:microsoft.com/office/officeart/2005/8/layout/cycle3"/>
    <dgm:cxn modelId="{196166A4-D0D2-4F7D-94AE-7D3DD7D69FAB}" type="presParOf" srcId="{AEA5EFCE-15CD-4154-8EF9-22B1FAD52312}" destId="{8884975C-FBDC-4FA2-834A-1F61BE1013C4}" srcOrd="3" destOrd="0" presId="urn:microsoft.com/office/officeart/2005/8/layout/cycle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1978C-400A-4DE0-B085-FF34B19CE658}" type="doc">
      <dgm:prSet loTypeId="urn:microsoft.com/office/officeart/2005/8/layout/radial1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1E9D076-96A1-442F-A8E0-DD15FCF1D06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ln>
          <a:noFill/>
        </a:ln>
        <a:effectLst>
          <a:glow rad="101600">
            <a:schemeClr val="accent6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 prst="coolSlant"/>
        </a:sp3d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2030 MARKET SIZE  $144.2</a:t>
          </a:r>
        </a:p>
        <a:p>
          <a:r>
            <a:rPr lang="en-US" dirty="0" smtClean="0">
              <a:solidFill>
                <a:schemeClr val="tx1"/>
              </a:solidFill>
            </a:rPr>
            <a:t>BILLION</a:t>
          </a:r>
          <a:endParaRPr lang="en-US" dirty="0">
            <a:solidFill>
              <a:schemeClr val="tx1"/>
            </a:solidFill>
          </a:endParaRPr>
        </a:p>
      </dgm:t>
    </dgm:pt>
    <dgm:pt modelId="{287A9696-984D-4F26-B477-F348A9B9CBB9}" type="parTrans" cxnId="{83A2C8BB-8EE3-4DB2-A704-AD1912F93387}">
      <dgm:prSet/>
      <dgm:spPr/>
      <dgm:t>
        <a:bodyPr/>
        <a:lstStyle/>
        <a:p>
          <a:endParaRPr lang="en-US"/>
        </a:p>
      </dgm:t>
    </dgm:pt>
    <dgm:pt modelId="{4EE6C210-F1BE-4285-9B2D-80FE426DA8C4}" type="sibTrans" cxnId="{83A2C8BB-8EE3-4DB2-A704-AD1912F93387}">
      <dgm:prSet/>
      <dgm:spPr/>
      <dgm:t>
        <a:bodyPr/>
        <a:lstStyle/>
        <a:p>
          <a:endParaRPr lang="en-US"/>
        </a:p>
      </dgm:t>
    </dgm:pt>
    <dgm:pt modelId="{A83F731B-1BFB-49A5-83E4-ABB044C4222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glow rad="101600">
            <a:schemeClr val="accent5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2020 MARKET SIZE $27.8 BILLION</a:t>
          </a:r>
          <a:endParaRPr lang="en-US" dirty="0">
            <a:solidFill>
              <a:schemeClr val="tx1"/>
            </a:solidFill>
          </a:endParaRPr>
        </a:p>
      </dgm:t>
    </dgm:pt>
    <dgm:pt modelId="{2CD01E46-A1B5-4E0C-B6E1-5949F2D72EB0}" type="parTrans" cxnId="{44C7693D-F724-4A71-8248-2C99AB2349CA}">
      <dgm:prSet>
        <dgm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0EA97BB1-4D23-4BAF-9877-AE46D6E7C472}" type="sibTrans" cxnId="{44C7693D-F724-4A71-8248-2C99AB2349CA}">
      <dgm:prSet/>
      <dgm:spPr/>
      <dgm:t>
        <a:bodyPr/>
        <a:lstStyle/>
        <a:p>
          <a:endParaRPr lang="en-US"/>
        </a:p>
      </dgm:t>
    </dgm:pt>
    <dgm:pt modelId="{896F85E2-9964-480D-918C-8A3FE2E0561E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>
          <a:noFill/>
        </a:ln>
        <a:effectLst>
          <a:glow rad="101600">
            <a:schemeClr val="accent3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MARKET GROWTH RATE (2020-2030)  15.8%</a:t>
          </a:r>
          <a:endParaRPr lang="en-US" dirty="0">
            <a:solidFill>
              <a:schemeClr val="tx1"/>
            </a:solidFill>
          </a:endParaRPr>
        </a:p>
      </dgm:t>
    </dgm:pt>
    <dgm:pt modelId="{4DF85D25-36C1-42AF-8D14-37A12266C50C}" type="parTrans" cxnId="{3DCBB456-ECED-44AC-807A-BD309B039FCE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E9D176D-2BCE-4B23-AA3E-B62DDDDE9E2E}" type="sibTrans" cxnId="{3DCBB456-ECED-44AC-807A-BD309B039FCE}">
      <dgm:prSet/>
      <dgm:spPr/>
      <dgm:t>
        <a:bodyPr/>
        <a:lstStyle/>
        <a:p>
          <a:endParaRPr lang="en-US"/>
        </a:p>
      </dgm:t>
    </dgm:pt>
    <dgm:pt modelId="{8EB54FA8-0B2B-4EB1-A91B-F31EB198E48D}" type="pres">
      <dgm:prSet presAssocID="{B651978C-400A-4DE0-B085-FF34B19CE65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CAEDBE-103D-476B-B5D8-C57AD6E49760}" type="pres">
      <dgm:prSet presAssocID="{21E9D076-96A1-442F-A8E0-DD15FCF1D06F}" presName="centerShape" presStyleLbl="node0" presStyleIdx="0" presStyleCnt="1" custLinFactNeighborX="-20125" custLinFactNeighborY="-490"/>
      <dgm:spPr/>
      <dgm:t>
        <a:bodyPr/>
        <a:lstStyle/>
        <a:p>
          <a:endParaRPr lang="en-US"/>
        </a:p>
      </dgm:t>
    </dgm:pt>
    <dgm:pt modelId="{B8CE7020-2408-49AF-B112-C66906FC0A1B}" type="pres">
      <dgm:prSet presAssocID="{2CD01E46-A1B5-4E0C-B6E1-5949F2D72EB0}" presName="Name9" presStyleLbl="parChTrans1D2" presStyleIdx="0" presStyleCnt="2"/>
      <dgm:spPr/>
      <dgm:t>
        <a:bodyPr/>
        <a:lstStyle/>
        <a:p>
          <a:endParaRPr lang="en-US"/>
        </a:p>
      </dgm:t>
    </dgm:pt>
    <dgm:pt modelId="{96F80432-5232-43AF-AAA3-2F24E61324BB}" type="pres">
      <dgm:prSet presAssocID="{2CD01E46-A1B5-4E0C-B6E1-5949F2D72EB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E1626AA-DBA1-4FEB-8E8B-688996C652F9}" type="pres">
      <dgm:prSet presAssocID="{A83F731B-1BFB-49A5-83E4-ABB044C4222D}" presName="node" presStyleLbl="node1" presStyleIdx="0" presStyleCnt="2" custScaleX="101195" custRadScaleRad="154268" custRadScaleInc="-995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D63AE-8B8E-491D-8E9C-F8EB9542E087}" type="pres">
      <dgm:prSet presAssocID="{4DF85D25-36C1-42AF-8D14-37A12266C50C}" presName="Name9" presStyleLbl="parChTrans1D2" presStyleIdx="1" presStyleCnt="2"/>
      <dgm:spPr/>
      <dgm:t>
        <a:bodyPr/>
        <a:lstStyle/>
        <a:p>
          <a:endParaRPr lang="en-US"/>
        </a:p>
      </dgm:t>
    </dgm:pt>
    <dgm:pt modelId="{AF033D27-5DDA-4CC4-BF3F-9E0EF2314E30}" type="pres">
      <dgm:prSet presAssocID="{4DF85D25-36C1-42AF-8D14-37A12266C50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5D4FCE4-10F2-4705-83D8-8DFB48911CB4}" type="pres">
      <dgm:prSet presAssocID="{896F85E2-9964-480D-918C-8A3FE2E0561E}" presName="node" presStyleLbl="node1" presStyleIdx="1" presStyleCnt="2" custScaleX="108801" custRadScaleRad="81430" custRadScaleInc="-1007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55FFA3-109F-4B39-8FA2-B1C37F3FDC22}" type="presOf" srcId="{896F85E2-9964-480D-918C-8A3FE2E0561E}" destId="{45D4FCE4-10F2-4705-83D8-8DFB48911CB4}" srcOrd="0" destOrd="0" presId="urn:microsoft.com/office/officeart/2005/8/layout/radial1"/>
    <dgm:cxn modelId="{44C7693D-F724-4A71-8248-2C99AB2349CA}" srcId="{21E9D076-96A1-442F-A8E0-DD15FCF1D06F}" destId="{A83F731B-1BFB-49A5-83E4-ABB044C4222D}" srcOrd="0" destOrd="0" parTransId="{2CD01E46-A1B5-4E0C-B6E1-5949F2D72EB0}" sibTransId="{0EA97BB1-4D23-4BAF-9877-AE46D6E7C472}"/>
    <dgm:cxn modelId="{CD1FB489-BA0A-4DB6-AB74-725521332C20}" type="presOf" srcId="{2CD01E46-A1B5-4E0C-B6E1-5949F2D72EB0}" destId="{96F80432-5232-43AF-AAA3-2F24E61324BB}" srcOrd="1" destOrd="0" presId="urn:microsoft.com/office/officeart/2005/8/layout/radial1"/>
    <dgm:cxn modelId="{3DCBB456-ECED-44AC-807A-BD309B039FCE}" srcId="{21E9D076-96A1-442F-A8E0-DD15FCF1D06F}" destId="{896F85E2-9964-480D-918C-8A3FE2E0561E}" srcOrd="1" destOrd="0" parTransId="{4DF85D25-36C1-42AF-8D14-37A12266C50C}" sibTransId="{7E9D176D-2BCE-4B23-AA3E-B62DDDDE9E2E}"/>
    <dgm:cxn modelId="{DAE1D148-1FE8-41AE-A806-8881C9164AFD}" type="presOf" srcId="{A83F731B-1BFB-49A5-83E4-ABB044C4222D}" destId="{DE1626AA-DBA1-4FEB-8E8B-688996C652F9}" srcOrd="0" destOrd="0" presId="urn:microsoft.com/office/officeart/2005/8/layout/radial1"/>
    <dgm:cxn modelId="{83A2C8BB-8EE3-4DB2-A704-AD1912F93387}" srcId="{B651978C-400A-4DE0-B085-FF34B19CE658}" destId="{21E9D076-96A1-442F-A8E0-DD15FCF1D06F}" srcOrd="0" destOrd="0" parTransId="{287A9696-984D-4F26-B477-F348A9B9CBB9}" sibTransId="{4EE6C210-F1BE-4285-9B2D-80FE426DA8C4}"/>
    <dgm:cxn modelId="{E19CE6EC-45FA-4F8F-B6CF-A33E476BB052}" type="presOf" srcId="{2CD01E46-A1B5-4E0C-B6E1-5949F2D72EB0}" destId="{B8CE7020-2408-49AF-B112-C66906FC0A1B}" srcOrd="0" destOrd="0" presId="urn:microsoft.com/office/officeart/2005/8/layout/radial1"/>
    <dgm:cxn modelId="{0B552311-CA9C-4B24-85AD-41D9FC2FF0E6}" type="presOf" srcId="{4DF85D25-36C1-42AF-8D14-37A12266C50C}" destId="{AF033D27-5DDA-4CC4-BF3F-9E0EF2314E30}" srcOrd="1" destOrd="0" presId="urn:microsoft.com/office/officeart/2005/8/layout/radial1"/>
    <dgm:cxn modelId="{C25FCD2A-84AC-4A4D-9D30-14CBF5455C03}" type="presOf" srcId="{B651978C-400A-4DE0-B085-FF34B19CE658}" destId="{8EB54FA8-0B2B-4EB1-A91B-F31EB198E48D}" srcOrd="0" destOrd="0" presId="urn:microsoft.com/office/officeart/2005/8/layout/radial1"/>
    <dgm:cxn modelId="{9F829D24-1253-4F2F-864F-DAE3F8868BCE}" type="presOf" srcId="{4DF85D25-36C1-42AF-8D14-37A12266C50C}" destId="{891D63AE-8B8E-491D-8E9C-F8EB9542E087}" srcOrd="0" destOrd="0" presId="urn:microsoft.com/office/officeart/2005/8/layout/radial1"/>
    <dgm:cxn modelId="{892ACAB9-2F17-43AA-98E0-8568B43F81DE}" type="presOf" srcId="{21E9D076-96A1-442F-A8E0-DD15FCF1D06F}" destId="{B8CAEDBE-103D-476B-B5D8-C57AD6E49760}" srcOrd="0" destOrd="0" presId="urn:microsoft.com/office/officeart/2005/8/layout/radial1"/>
    <dgm:cxn modelId="{F1A0119A-6F29-4496-B7A4-AA1F48FD295B}" type="presParOf" srcId="{8EB54FA8-0B2B-4EB1-A91B-F31EB198E48D}" destId="{B8CAEDBE-103D-476B-B5D8-C57AD6E49760}" srcOrd="0" destOrd="0" presId="urn:microsoft.com/office/officeart/2005/8/layout/radial1"/>
    <dgm:cxn modelId="{A5AD8D79-5A5A-4232-938C-C1A0993F91D3}" type="presParOf" srcId="{8EB54FA8-0B2B-4EB1-A91B-F31EB198E48D}" destId="{B8CE7020-2408-49AF-B112-C66906FC0A1B}" srcOrd="1" destOrd="0" presId="urn:microsoft.com/office/officeart/2005/8/layout/radial1"/>
    <dgm:cxn modelId="{EBEA114F-C2DD-498B-A754-239F5927A9D0}" type="presParOf" srcId="{B8CE7020-2408-49AF-B112-C66906FC0A1B}" destId="{96F80432-5232-43AF-AAA3-2F24E61324BB}" srcOrd="0" destOrd="0" presId="urn:microsoft.com/office/officeart/2005/8/layout/radial1"/>
    <dgm:cxn modelId="{7D5E7957-3430-4180-9A8A-A322E3A22213}" type="presParOf" srcId="{8EB54FA8-0B2B-4EB1-A91B-F31EB198E48D}" destId="{DE1626AA-DBA1-4FEB-8E8B-688996C652F9}" srcOrd="2" destOrd="0" presId="urn:microsoft.com/office/officeart/2005/8/layout/radial1"/>
    <dgm:cxn modelId="{28CCCE69-069A-4E73-96D4-5AD7F8BFA4A2}" type="presParOf" srcId="{8EB54FA8-0B2B-4EB1-A91B-F31EB198E48D}" destId="{891D63AE-8B8E-491D-8E9C-F8EB9542E087}" srcOrd="3" destOrd="0" presId="urn:microsoft.com/office/officeart/2005/8/layout/radial1"/>
    <dgm:cxn modelId="{7C6F42BB-8BE0-4881-B50E-D895087E30FC}" type="presParOf" srcId="{891D63AE-8B8E-491D-8E9C-F8EB9542E087}" destId="{AF033D27-5DDA-4CC4-BF3F-9E0EF2314E30}" srcOrd="0" destOrd="0" presId="urn:microsoft.com/office/officeart/2005/8/layout/radial1"/>
    <dgm:cxn modelId="{A24DE9B4-E0B1-47BE-BAE8-A91B9AD0633E}" type="presParOf" srcId="{8EB54FA8-0B2B-4EB1-A91B-F31EB198E48D}" destId="{45D4FCE4-10F2-4705-83D8-8DFB48911CB4}" srcOrd="4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62F9-3EE8-4E23-B19E-70724C6020BD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7F30-8AD5-4F0D-B6A4-B04A1409B9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6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diagramData" Target="../diagrams/data3.xml"/><Relationship Id="rId7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1512168" cy="1368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179512" y="1340768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 smtClean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  <a:p>
            <a:endParaRPr lang="en-US" sz="3600" b="1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  <a:p>
            <a:endParaRPr lang="en-US" sz="3600" b="1" dirty="0" smtClean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pic>
        <p:nvPicPr>
          <p:cNvPr id="1028" name="Picture 4" descr="https://as1.ftcdn.net/jpg/03/31/76/54/220_F_331765481_7g7SxsqHhMvJWddL3XxZ3atxdVr5idh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852936"/>
            <a:ext cx="799356" cy="8221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WhatsApp Image 2021-06-02 at 5.01.20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5528" y="620688"/>
            <a:ext cx="4248472" cy="62373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95536" y="2060848"/>
            <a:ext cx="504554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HEALTHCARE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776" y="3429000"/>
            <a:ext cx="2244824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endParaRPr lang="en-US" sz="5400" b="1" cap="all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465313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MEDICINE</a:t>
            </a:r>
            <a:endParaRPr lang="en-US" sz="5400" b="1" cap="all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atsApp Image 2021-04-10 at 09.41.41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259" y="1196752"/>
            <a:ext cx="3787818" cy="2787436"/>
          </a:xfrm>
          <a:prstGeom prst="rect">
            <a:avLst/>
          </a:prstGeom>
        </p:spPr>
      </p:pic>
      <p:pic>
        <p:nvPicPr>
          <p:cNvPr id="9" name="Picture 8" descr="WhatsApp Image 2021-06-06 at 3.38.50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4662" y="476672"/>
            <a:ext cx="4157707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WhatsApp Image 2021-06-06 at 3.38.24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1400" y="3717032"/>
            <a:ext cx="3601233" cy="2831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263798" y="1"/>
            <a:ext cx="475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MARKET  ANALYSIS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98475" y="2276872"/>
            <a:ext cx="118369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51568" y="2348880"/>
            <a:ext cx="118369" cy="14401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16"/>
          <p:cNvCxnSpPr>
            <a:stCxn id="12" idx="0"/>
          </p:cNvCxnSpPr>
          <p:nvPr/>
        </p:nvCxnSpPr>
        <p:spPr>
          <a:xfrm rot="16200000" flipV="1">
            <a:off x="660881" y="1680094"/>
            <a:ext cx="720080" cy="4734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762000"/>
            <a:ext cx="2376263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NORTH AMERICA</a:t>
            </a:r>
          </a:p>
          <a:p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19675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Largest market </a:t>
            </a:r>
            <a:r>
              <a:rPr lang="en-US" dirty="0" smtClean="0"/>
              <a:t>by region</a:t>
            </a:r>
            <a:endParaRPr lang="en-US" dirty="0"/>
          </a:p>
        </p:txBody>
      </p:sp>
      <p:cxnSp>
        <p:nvCxnSpPr>
          <p:cNvPr id="34" name="Shape 33"/>
          <p:cNvCxnSpPr>
            <a:stCxn id="13" idx="0"/>
          </p:cNvCxnSpPr>
          <p:nvPr/>
        </p:nvCxnSpPr>
        <p:spPr>
          <a:xfrm rot="5400000" flipH="1" flipV="1">
            <a:off x="3192997" y="1502540"/>
            <a:ext cx="864096" cy="8285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7707" y="836712"/>
            <a:ext cx="88056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APAC</a:t>
            </a:r>
            <a:endParaRPr lang="en-US" sz="2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80153" y="1196752"/>
            <a:ext cx="2071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Fastest-growing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by region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Diagram 39"/>
          <p:cNvGraphicFramePr/>
          <p:nvPr/>
        </p:nvGraphicFramePr>
        <p:xfrm>
          <a:off x="310704" y="2276873"/>
          <a:ext cx="6584259" cy="523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51521" y="5661249"/>
            <a:ext cx="4948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MARKET IMPACT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market will have a positive impact due spread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covid - 19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1-04-09 at 12.55.05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4149079"/>
          </a:xfrm>
        </p:spPr>
      </p:pic>
      <p:pic>
        <p:nvPicPr>
          <p:cNvPr id="5" name="Picture 4" descr="WhatsApp Image 2021-04-08 at 12.05.35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628800"/>
            <a:ext cx="1588875" cy="13681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540568" y="1628800"/>
            <a:ext cx="39604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cap="none" spc="0" dirty="0">
                <a:ln w="50800"/>
                <a:solidFill>
                  <a:srgbClr val="FF0000"/>
                </a:solidFill>
                <a:effectLst/>
              </a:rPr>
              <a:t>CURRENT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4914" y="1772816"/>
            <a:ext cx="34433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000" b="1" cap="none" spc="150" dirty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GAPS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2F859BE2-0241-B34F-A3AE-305BC3B2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1555511"/>
              </p:ext>
            </p:extLst>
          </p:nvPr>
        </p:nvGraphicFramePr>
        <p:xfrm>
          <a:off x="0" y="3761654"/>
          <a:ext cx="9144000" cy="30963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54085299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3794922819"/>
                    </a:ext>
                  </a:extLst>
                </a:gridCol>
              </a:tblGrid>
              <a:tr h="475318">
                <a:tc>
                  <a:txBody>
                    <a:bodyPr/>
                    <a:lstStyle/>
                    <a:p>
                      <a:r>
                        <a:rPr lang="en-US" sz="2000"/>
                        <a:t>Existing</a:t>
                      </a:r>
                      <a:endParaRPr lang="en-US" sz="2000">
                        <a:latin typeface="Goudy Type" panose="02000000000000000000" pitchFamily="2" charset="0"/>
                        <a:ea typeface="Goudy Type" panose="02000000000000000000" pitchFamily="2" charset="0"/>
                        <a:cs typeface="Goudy Type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Our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251024"/>
                  </a:ext>
                </a:extLst>
              </a:tr>
              <a:tr h="475318">
                <a:tc>
                  <a:txBody>
                    <a:bodyPr/>
                    <a:lstStyle/>
                    <a:p>
                      <a:r>
                        <a:rPr lang="en-US"/>
                        <a:t>1. High cost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 Low cost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3265433"/>
                  </a:ext>
                </a:extLst>
              </a:tr>
              <a:tr h="475318">
                <a:tc>
                  <a:txBody>
                    <a:bodyPr/>
                    <a:lstStyle/>
                    <a:p>
                      <a:r>
                        <a:rPr lang="en-US"/>
                        <a:t>2. Data storage and acquisitions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2. Huge processing in a compact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748226"/>
                  </a:ext>
                </a:extLst>
              </a:tr>
              <a:tr h="687808">
                <a:tc>
                  <a:txBody>
                    <a:bodyPr/>
                    <a:lstStyle/>
                    <a:p>
                      <a:r>
                        <a:rPr lang="en-US"/>
                        <a:t>3. Does not inform hospital and ambulance in case of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 Inform to hospital , care taker and ambulance in case of emergency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9167572"/>
                  </a:ext>
                </a:extLst>
              </a:tr>
              <a:tr h="982583">
                <a:tc>
                  <a:txBody>
                    <a:bodyPr/>
                    <a:lstStyle/>
                    <a:p>
                      <a:r>
                        <a:rPr lang="en-US"/>
                        <a:t>4. No other advanced process is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 Machine learning is used to separate patients health data into serious and non serious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4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8993F97-1152-2B4A-AE22-F79141B1492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572000" y="3946071"/>
            <a:ext cx="0" cy="29119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system works only when there is a change in the readings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 patent occurs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resources are not mostly available in sources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Trial-and-error calibration and servicing is ineffect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WhatsApp Image 2021-06-03 at 7.45.37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3505200"/>
            <a:ext cx="951814" cy="52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4CBA793-1908-4B5F-B641-4936E188E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286000"/>
            <a:ext cx="519413" cy="735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8306FA-B05E-4211-9A29-EADA2A73F0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4572000"/>
            <a:ext cx="519413" cy="533401"/>
          </a:xfrm>
          <a:prstGeom prst="rect">
            <a:avLst/>
          </a:prstGeom>
        </p:spPr>
      </p:pic>
      <p:pic>
        <p:nvPicPr>
          <p:cNvPr id="8" name="Picture 7" descr="WhatsApp Image 2021-06-03 at 8.00.20 PM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1295400"/>
            <a:ext cx="8382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1-03-28 at 12.43.29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2852936"/>
            <a:ext cx="54006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28600" y="4653136"/>
            <a:ext cx="47525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1" name="Picture 10" descr="WhatsApp Image 2021-04-12 at 13.05.28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286000"/>
            <a:ext cx="67056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D5B3E-AD59-6B44-A3A5-9D676A6D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696" y="873253"/>
            <a:ext cx="5682655" cy="10734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NAME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MEMBERS DETAILS 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06579A99-8D60-184D-A2BD-D54DA5061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8845207"/>
              </p:ext>
            </p:extLst>
          </p:nvPr>
        </p:nvGraphicFramePr>
        <p:xfrm>
          <a:off x="2209800" y="2057400"/>
          <a:ext cx="6781800" cy="31067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8683">
                  <a:extLst>
                    <a:ext uri="{9D8B030D-6E8A-4147-A177-3AD203B41FA5}">
                      <a16:colId xmlns:a16="http://schemas.microsoft.com/office/drawing/2014/main" xmlns="" val="2644350368"/>
                    </a:ext>
                  </a:extLst>
                </a:gridCol>
                <a:gridCol w="2386189">
                  <a:extLst>
                    <a:ext uri="{9D8B030D-6E8A-4147-A177-3AD203B41FA5}">
                      <a16:colId xmlns:a16="http://schemas.microsoft.com/office/drawing/2014/main" xmlns="" val="2039817953"/>
                    </a:ext>
                  </a:extLst>
                </a:gridCol>
                <a:gridCol w="3076928">
                  <a:extLst>
                    <a:ext uri="{9D8B030D-6E8A-4147-A177-3AD203B41FA5}">
                      <a16:colId xmlns:a16="http://schemas.microsoft.com/office/drawing/2014/main" xmlns="" val="392330335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 ID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41815135"/>
                  </a:ext>
                </a:extLst>
              </a:tr>
              <a:tr h="5508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 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SELCIYA P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selciya392001@gmail.com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12977965"/>
                  </a:ext>
                </a:extLst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  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CHRISTY BERLIN 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christyberlin2002@gmail.com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717316241"/>
                  </a:ext>
                </a:extLst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 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SUVEDHA 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ssuvedha2002@gmail.com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28856955"/>
                  </a:ext>
                </a:extLst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 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RAMAMOORTHY 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kts.ramamoorthy07@gmail.com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99953816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838200"/>
            <a:ext cx="2057400" cy="5257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68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TO BE SOLVED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76800" y="4038600"/>
            <a:ext cx="42672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kumimoji="0" lang="en-US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000" y="1905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267200"/>
            <a:ext cx="50292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Content Placeholder 13" descr="WhatsApp Image 2021-06-04 at 10.37.37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3352800" y="1295400"/>
            <a:ext cx="2057400" cy="1600200"/>
          </a:xfrm>
        </p:spPr>
      </p:pic>
      <p:sp>
        <p:nvSpPr>
          <p:cNvPr id="13" name="Oval 12"/>
          <p:cNvSpPr/>
          <p:nvPr/>
        </p:nvSpPr>
        <p:spPr>
          <a:xfrm rot="151387">
            <a:off x="1715033" y="2027318"/>
            <a:ext cx="2134885" cy="1802138"/>
          </a:xfrm>
          <a:prstGeom prst="ellips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To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 hidden="1"/>
          <p:cNvSpPr/>
          <p:nvPr/>
        </p:nvSpPr>
        <p:spPr>
          <a:xfrm>
            <a:off x="228600" y="1371600"/>
            <a:ext cx="152400" cy="152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51387">
            <a:off x="5220176" y="2106051"/>
            <a:ext cx="2250014" cy="1802138"/>
          </a:xfrm>
          <a:prstGeom prst="ellipse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Top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1066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3400" y="990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0" y="914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40% of confirmed cases reported mild  disease. ie treatment can be managed at home.</a:t>
            </a:r>
            <a:endParaRPr lang="en-US" dirty="0"/>
          </a:p>
        </p:txBody>
      </p:sp>
      <p:graphicFrame>
        <p:nvGraphicFramePr>
          <p:cNvPr id="32" name="Diagram 31"/>
          <p:cNvGraphicFramePr/>
          <p:nvPr/>
        </p:nvGraphicFramePr>
        <p:xfrm>
          <a:off x="-228600" y="3886200"/>
          <a:ext cx="3733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733800" y="4572000"/>
            <a:ext cx="1304603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5867400" y="9144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to prevent the direct observation of patients by care taker.</a:t>
            </a:r>
          </a:p>
          <a:p>
            <a:endParaRPr lang="en-US" dirty="0"/>
          </a:p>
        </p:txBody>
      </p:sp>
      <p:graphicFrame>
        <p:nvGraphicFramePr>
          <p:cNvPr id="35" name="Diagram 34"/>
          <p:cNvGraphicFramePr/>
          <p:nvPr/>
        </p:nvGraphicFramePr>
        <p:xfrm>
          <a:off x="5638800" y="3886200"/>
          <a:ext cx="35052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OUR  SOLUTION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aim at :</a:t>
            </a:r>
            <a:endParaRPr lang="en-US" sz="2200" u="sng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build a solution which will monitor affected individuals. </a:t>
            </a: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This is done by collecting information using wearable 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 like heartbeat , blood pressure , temperature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saturation.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indent="-4572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collected data is send to the Arduino .</a:t>
            </a: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Here we use machine learning , this is use 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separate the data asserious and non - serious 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condition .</a:t>
            </a:r>
          </a:p>
          <a:p>
            <a:pPr marL="457200" indent="-45720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If the patient condition is in serious condition it will send immediate phone call to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ambulance, hospital and care taker with a GPS location</a:t>
            </a:r>
          </a:p>
          <a:p>
            <a:pPr marL="457200" indent="-4572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Also we used app system , this will update the regular health status of  patient to</a:t>
            </a:r>
          </a:p>
          <a:p>
            <a:pPr marL="457200" indent="-45720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hospital and care taker.</a:t>
            </a:r>
          </a:p>
          <a:p>
            <a:pPr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228600" y="12954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228600" y="35814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28600" y="29718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28600" y="18288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228600" y="53340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hatsApp Image 2021-06-06 at 1.20.4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09800"/>
            <a:ext cx="4038600" cy="2819400"/>
          </a:xfrm>
          <a:prstGeom prst="rect">
            <a:avLst/>
          </a:prstGeom>
        </p:spPr>
      </p:pic>
      <p:sp>
        <p:nvSpPr>
          <p:cNvPr id="17" name="5-Point Star 16"/>
          <p:cNvSpPr/>
          <p:nvPr/>
        </p:nvSpPr>
        <p:spPr>
          <a:xfrm>
            <a:off x="228600" y="6172200"/>
            <a:ext cx="152400" cy="152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C57A444A-B065-654F-95B0-C5FACC00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1" y="1676400"/>
            <a:ext cx="3508994" cy="47886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37ECD1DB-001E-6648-AF0E-A95827E4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600200"/>
            <a:ext cx="486268" cy="9144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476550A3-4CE4-A647-9A2B-0453D6DAD9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1" y="2209801"/>
            <a:ext cx="685799" cy="91916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832D0E2C-D3BF-FC47-A225-CF2DECE92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650" y="4800600"/>
            <a:ext cx="742951" cy="9906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E14987FA-2645-054D-812E-41767ABEE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800600"/>
            <a:ext cx="728087" cy="90801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B01AC255-05B2-2647-87F5-22274B0FB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950" y="2057400"/>
            <a:ext cx="695226" cy="990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1510551A-0F8B-F942-8CEF-B6F3389A22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2743200"/>
            <a:ext cx="1493634" cy="1844574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9E68728F-F40C-BC47-AA84-975670E5ED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750" y="4953000"/>
            <a:ext cx="799627" cy="126801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DC677D7-864F-AB43-83BD-440DAA2323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750" y="1295400"/>
            <a:ext cx="921544" cy="116205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xmlns="" id="{95C40E13-4E16-604D-BF21-E7F4C3999B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6700" y="2895600"/>
            <a:ext cx="1106835" cy="1475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F7C275-CDDC-F643-9316-1ABF0367B91C}"/>
              </a:ext>
            </a:extLst>
          </p:cNvPr>
          <p:cNvSpPr txBox="1"/>
          <p:nvPr/>
        </p:nvSpPr>
        <p:spPr>
          <a:xfrm>
            <a:off x="1568279" y="3169385"/>
            <a:ext cx="151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>
                <a:latin typeface="Berlin Sans FB Demi" panose="020E0802020502020306" pitchFamily="34" charset="0"/>
              </a:rPr>
              <a:t>SENSORS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DEFCFC7-4536-5B48-9826-962B1CBBB91E}"/>
              </a:ext>
            </a:extLst>
          </p:cNvPr>
          <p:cNvSpPr txBox="1"/>
          <p:nvPr/>
        </p:nvSpPr>
        <p:spPr>
          <a:xfrm>
            <a:off x="2857500" y="160020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ea typeface="Bookman Old Style" panose="02000000000000000000" pitchFamily="2" charset="0"/>
                <a:cs typeface="Times New Roman" pitchFamily="18" charset="0"/>
              </a:rPr>
              <a:t>GPS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D07906E-74CB-1940-9346-6B023CAB51E0}"/>
              </a:ext>
            </a:extLst>
          </p:cNvPr>
          <p:cNvSpPr txBox="1"/>
          <p:nvPr/>
        </p:nvSpPr>
        <p:spPr>
          <a:xfrm>
            <a:off x="2628900" y="601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Pulse oximeter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495EF8-0E0A-2448-AA1E-79EE76F390BB}"/>
              </a:ext>
            </a:extLst>
          </p:cNvPr>
          <p:cNvSpPr txBox="1"/>
          <p:nvPr/>
        </p:nvSpPr>
        <p:spPr>
          <a:xfrm>
            <a:off x="114300" y="5867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Heart beat sensor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B04D72-DF7D-4E41-B873-21AB145A0975}"/>
              </a:ext>
            </a:extLst>
          </p:cNvPr>
          <p:cNvSpPr txBox="1"/>
          <p:nvPr/>
        </p:nvSpPr>
        <p:spPr>
          <a:xfrm>
            <a:off x="228600" y="12954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Blood pressure sensor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5FDFFC1-9BD4-C841-94C9-E3B2DCE365E8}"/>
              </a:ext>
            </a:extLst>
          </p:cNvPr>
          <p:cNvSpPr txBox="1"/>
          <p:nvPr/>
        </p:nvSpPr>
        <p:spPr>
          <a:xfrm>
            <a:off x="1447800" y="1066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NTC Thermistors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FDA47B1-CC54-044E-9C8E-F10B1F38A6D6}"/>
              </a:ext>
            </a:extLst>
          </p:cNvPr>
          <p:cNvSpPr txBox="1"/>
          <p:nvPr/>
        </p:nvSpPr>
        <p:spPr>
          <a:xfrm>
            <a:off x="4267200" y="2057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APPLICATION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BA4798D-914F-7242-8FD3-3806B7DE1B6A}"/>
              </a:ext>
            </a:extLst>
          </p:cNvPr>
          <p:cNvSpPr txBox="1"/>
          <p:nvPr/>
        </p:nvSpPr>
        <p:spPr>
          <a:xfrm>
            <a:off x="7086600" y="23622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Care taker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3C6FBE9-FC5D-F441-B8FA-3FBD6D1F7B4E}"/>
              </a:ext>
            </a:extLst>
          </p:cNvPr>
          <p:cNvSpPr txBox="1"/>
          <p:nvPr/>
        </p:nvSpPr>
        <p:spPr>
          <a:xfrm>
            <a:off x="7772400" y="434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Ambulance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E348500-9CEF-1349-A6A9-2BBBCC4845AA}"/>
              </a:ext>
            </a:extLst>
          </p:cNvPr>
          <p:cNvSpPr txBox="1"/>
          <p:nvPr/>
        </p:nvSpPr>
        <p:spPr>
          <a:xfrm>
            <a:off x="7029450" y="6248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Doctor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69E90A3-A013-0149-88AC-387BB13E424C}"/>
              </a:ext>
            </a:extLst>
          </p:cNvPr>
          <p:cNvSpPr txBox="1"/>
          <p:nvPr/>
        </p:nvSpPr>
        <p:spPr>
          <a:xfrm>
            <a:off x="4686300" y="4800601"/>
            <a:ext cx="187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Patient details to be recording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EFCFC7-4536-5B48-9826-962B1CBBB91E}"/>
              </a:ext>
            </a:extLst>
          </p:cNvPr>
          <p:cNvSpPr txBox="1"/>
          <p:nvPr/>
        </p:nvSpPr>
        <p:spPr>
          <a:xfrm>
            <a:off x="1485900" y="152400"/>
            <a:ext cx="588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ea typeface="Bookman Old Style" panose="02000000000000000000" pitchFamily="2" charset="0"/>
                <a:cs typeface="Times New Roman" pitchFamily="18" charset="0"/>
              </a:rPr>
              <a:t>TECHNOLOGY  USED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829050" y="3657600"/>
            <a:ext cx="85725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457950" y="3581400"/>
            <a:ext cx="108585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31674" flipV="1">
            <a:off x="6264033" y="4301427"/>
            <a:ext cx="1028700" cy="2563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129660">
            <a:off x="6245152" y="2865297"/>
            <a:ext cx="1093418" cy="215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87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5105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WhatsApp Image 2021-06-03 at 16.09.4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1835696" cy="2064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Oval 17"/>
          <p:cNvSpPr/>
          <p:nvPr/>
        </p:nvSpPr>
        <p:spPr>
          <a:xfrm>
            <a:off x="2051720" y="908720"/>
            <a:ext cx="1440160" cy="12241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00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9" name="Picture 18" descr="WhatsApp Image 2021-06-03 at 16.15.0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1052736"/>
            <a:ext cx="1152128" cy="1008112"/>
          </a:xfrm>
          <a:prstGeom prst="rect">
            <a:avLst/>
          </a:prstGeom>
        </p:spPr>
      </p:pic>
      <p:pic>
        <p:nvPicPr>
          <p:cNvPr id="44" name="Picture 43" descr="WhatsApp Image 2021-03-28 at 5.44.36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204864"/>
            <a:ext cx="934556" cy="764703"/>
          </a:xfrm>
          <a:prstGeom prst="rect">
            <a:avLst/>
          </a:prstGeom>
        </p:spPr>
      </p:pic>
      <p:pic>
        <p:nvPicPr>
          <p:cNvPr id="55" name="Picture 54" descr="WhatsApp Image 2021-06-03 at 16.42.10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2492896"/>
            <a:ext cx="1548386" cy="936104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059832" y="3933056"/>
            <a:ext cx="25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Cloud Callout 59"/>
          <p:cNvSpPr/>
          <p:nvPr/>
        </p:nvSpPr>
        <p:spPr>
          <a:xfrm rot="377910">
            <a:off x="5364088" y="2924944"/>
            <a:ext cx="1224136" cy="432048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16216" y="306896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8" name="Picture 87" descr="WhatsApp Image 2021-03-28 at 4.54.07 PM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2420888"/>
            <a:ext cx="1226443" cy="1189484"/>
          </a:xfrm>
          <a:prstGeom prst="rect">
            <a:avLst/>
          </a:prstGeom>
        </p:spPr>
      </p:pic>
      <p:pic>
        <p:nvPicPr>
          <p:cNvPr id="95" name="Picture 94" descr="WhatsApp Image 2021-06-03 at 17.01.48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92280" y="5373216"/>
            <a:ext cx="1584176" cy="913833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6372200" y="630932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Hospital care will be given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987824" y="188640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WORKING ARCHITECTURE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 rot="4151031">
            <a:off x="1279476" y="2672887"/>
            <a:ext cx="176334" cy="144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1"/>
            <a:endCxn id="45" idx="0"/>
          </p:cNvCxnSpPr>
          <p:nvPr/>
        </p:nvCxnSpPr>
        <p:spPr>
          <a:xfrm>
            <a:off x="1336311" y="2662513"/>
            <a:ext cx="98668" cy="5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2"/>
            <a:endCxn id="45" idx="0"/>
          </p:cNvCxnSpPr>
          <p:nvPr/>
        </p:nvCxnSpPr>
        <p:spPr>
          <a:xfrm flipV="1">
            <a:off x="1300307" y="2719325"/>
            <a:ext cx="134672" cy="5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331640" y="2420888"/>
            <a:ext cx="14401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547664" y="2204864"/>
            <a:ext cx="14401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63688" y="1988840"/>
            <a:ext cx="14401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979712" y="1772816"/>
            <a:ext cx="144016" cy="1440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0" y="3861048"/>
            <a:ext cx="216024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from wearable devise</a:t>
            </a:r>
            <a:endParaRPr lang="en-US" sz="1600" dirty="0"/>
          </a:p>
        </p:txBody>
      </p:sp>
      <p:sp>
        <p:nvSpPr>
          <p:cNvPr id="104" name="Right Arrow 103"/>
          <p:cNvSpPr/>
          <p:nvPr/>
        </p:nvSpPr>
        <p:spPr>
          <a:xfrm>
            <a:off x="1907704" y="2924944"/>
            <a:ext cx="504056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771800" y="3717032"/>
            <a:ext cx="3168352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monitoring &amp; Machine learning processing</a:t>
            </a:r>
            <a:endParaRPr lang="en-US" dirty="0"/>
          </a:p>
        </p:txBody>
      </p:sp>
      <p:sp>
        <p:nvSpPr>
          <p:cNvPr id="106" name="Right Arrow 105"/>
          <p:cNvSpPr/>
          <p:nvPr/>
        </p:nvSpPr>
        <p:spPr>
          <a:xfrm>
            <a:off x="4644008" y="2852936"/>
            <a:ext cx="57606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3779912" y="314096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860032" y="314096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ight Arrow 118"/>
          <p:cNvSpPr/>
          <p:nvPr/>
        </p:nvSpPr>
        <p:spPr>
          <a:xfrm>
            <a:off x="6732240" y="2852936"/>
            <a:ext cx="576064" cy="2160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516216" y="3717032"/>
            <a:ext cx="2448272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Phone call to care taker and hospital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7740352" y="486916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FB8DDFE2-8F6B-714E-AB72-F41E0E46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17" y="1741289"/>
            <a:ext cx="2531567" cy="33754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4AC7A692-F9A0-324F-B8C8-CE010F7F4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1" y="4572000"/>
            <a:ext cx="1008626" cy="1338858"/>
          </a:xfrm>
          <a:prstGeom prst="ellipse">
            <a:avLst/>
          </a:prstGeom>
          <a:ln w="190500" cap="rnd">
            <a:solidFill>
              <a:srgbClr val="D327BA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6D7B4195-F429-3B40-8E5B-463C9A924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1" y="457201"/>
            <a:ext cx="897434" cy="1196579"/>
          </a:xfrm>
          <a:prstGeom prst="ellipse">
            <a:avLst/>
          </a:prstGeom>
          <a:ln w="190500" cap="rnd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CACC4430-731F-434E-B604-4AED6E300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772150" y="1905001"/>
            <a:ext cx="971550" cy="1189449"/>
          </a:xfrm>
          <a:prstGeom prst="ellipse">
            <a:avLst/>
          </a:prstGeom>
          <a:ln w="190500" cap="rnd">
            <a:solidFill>
              <a:srgbClr val="92D05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2CA28631-A26E-984D-BDBA-60BBDF2FC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13" y="4578579"/>
            <a:ext cx="1106618" cy="1520429"/>
          </a:xfrm>
          <a:prstGeom prst="ellipse">
            <a:avLst/>
          </a:prstGeom>
          <a:ln w="190500" cap="rnd">
            <a:solidFill>
              <a:srgbClr val="0070C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0B16F891-3342-734A-BC6D-3370AC0DC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151" y="1828801"/>
            <a:ext cx="1004144" cy="1338859"/>
          </a:xfrm>
          <a:prstGeom prst="ellipse">
            <a:avLst/>
          </a:prstGeom>
          <a:ln w="190500" cap="rnd">
            <a:solidFill>
              <a:srgbClr val="FF00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8E11A92-DADB-D447-AAA7-120F907E7193}"/>
              </a:ext>
            </a:extLst>
          </p:cNvPr>
          <p:cNvSpPr txBox="1"/>
          <p:nvPr/>
        </p:nvSpPr>
        <p:spPr>
          <a:xfrm>
            <a:off x="5185933" y="80010"/>
            <a:ext cx="28909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ea typeface="Bahnschrift SemiCondensed" panose="02000000000000000000" pitchFamily="2" charset="0"/>
                <a:cs typeface="Times New Roman" pitchFamily="18" charset="0"/>
              </a:rPr>
              <a:t>Monitor the vital health parameter like temperature, oxygen level and other at least twice a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424B69-F837-6C45-BA57-576942576908}"/>
              </a:ext>
            </a:extLst>
          </p:cNvPr>
          <p:cNvSpPr txBox="1"/>
          <p:nvPr/>
        </p:nvSpPr>
        <p:spPr>
          <a:xfrm>
            <a:off x="7372350" y="1752601"/>
            <a:ext cx="137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travel time during pandemic situation</a:t>
            </a:r>
            <a:r>
              <a:rPr lang="en-US" sz="2000" dirty="0">
                <a:latin typeface="Bahnschrift SemiCondensed" panose="020B0502040204020203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5E46F9B-875E-FA48-B280-6908A198209B}"/>
              </a:ext>
            </a:extLst>
          </p:cNvPr>
          <p:cNvSpPr txBox="1"/>
          <p:nvPr/>
        </p:nvSpPr>
        <p:spPr>
          <a:xfrm>
            <a:off x="6603036" y="4272677"/>
            <a:ext cx="2236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Call the health care centre and care taker immediately if the  ill person worsens or experience difficulty breathing</a:t>
            </a:r>
            <a:r>
              <a:rPr lang="en-US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309B78-B325-924A-BDEC-7F44A2BB94A7}"/>
              </a:ext>
            </a:extLst>
          </p:cNvPr>
          <p:cNvSpPr txBox="1"/>
          <p:nvPr/>
        </p:nvSpPr>
        <p:spPr>
          <a:xfrm>
            <a:off x="838200" y="4953000"/>
            <a:ext cx="1788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Decrease infection exposure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transmission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A1D3DB-863B-4340-B323-FA45D22725B3}"/>
              </a:ext>
            </a:extLst>
          </p:cNvPr>
          <p:cNvSpPr txBox="1"/>
          <p:nvPr/>
        </p:nvSpPr>
        <p:spPr>
          <a:xfrm>
            <a:off x="228600" y="1139964"/>
            <a:ext cx="20520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simple and automatic device so there is no need for educating about device and it’s working.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6BA7DE-80DC-A448-A74E-D63CEA260DFF}"/>
              </a:ext>
            </a:extLst>
          </p:cNvPr>
          <p:cNvSpPr txBox="1"/>
          <p:nvPr/>
        </p:nvSpPr>
        <p:spPr>
          <a:xfrm>
            <a:off x="152400" y="152400"/>
            <a:ext cx="3676650" cy="64633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pPr algn="l"/>
            <a:r>
              <a:rPr lang="en-US" sz="3600" b="1" dirty="0">
                <a:ln w="1905">
                  <a:solidFill>
                    <a:srgbClr val="FF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Britannic Bold" panose="02000000000000000000" pitchFamily="2" charset="0"/>
                <a:cs typeface="Times New Roman" pitchFamily="18" charset="0"/>
              </a:rPr>
              <a:t>NECESSICITY:</a:t>
            </a:r>
          </a:p>
        </p:txBody>
      </p:sp>
    </p:spTree>
    <p:extLst>
      <p:ext uri="{BB962C8B-B14F-4D97-AF65-F5344CB8AC3E}">
        <p14:creationId xmlns="" xmlns:p14="http://schemas.microsoft.com/office/powerpoint/2010/main" val="355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93E14485-19D9-44AD-B68B-79AE011C584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614870265"/>
              </p:ext>
            </p:extLst>
          </p:nvPr>
        </p:nvGraphicFramePr>
        <p:xfrm>
          <a:off x="1" y="169817"/>
          <a:ext cx="5750922" cy="647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D16F8AE-A8FB-4A6F-829C-135BDE0885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194" y="2011680"/>
            <a:ext cx="4323806" cy="3187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WhatsApp Image 2021-06-06 at 4.02.43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6906">
            <a:off x="6326311" y="70462"/>
            <a:ext cx="2208720" cy="1696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44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TOTAL DEATH  RATE  DUE TO COVID -19 AROUND WORLD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1600200"/>
            <a:ext cx="152399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41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5-24 at 13.01.06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72816"/>
            <a:ext cx="3565861" cy="37444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4" name="Diagram 3"/>
          <p:cNvGraphicFramePr/>
          <p:nvPr/>
        </p:nvGraphicFramePr>
        <p:xfrm>
          <a:off x="902551" y="980728"/>
          <a:ext cx="8241449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2983" y="188640"/>
            <a:ext cx="485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900" cmpd="sng">
                  <a:solidFill>
                    <a:schemeClr val="tx1">
                      <a:lumMod val="95000"/>
                      <a:lumOff val="5000"/>
                      <a:alpha val="5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BUSINESS MODEL</a:t>
            </a:r>
            <a:endParaRPr lang="en-US" sz="4000" b="1" dirty="0">
              <a:ln w="900" cmpd="sng"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hatsApp Image 2021-06-03 at 16.59.52.jpe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0800" y="1295400"/>
            <a:ext cx="1371600" cy="859904"/>
          </a:xfrm>
          <a:prstGeom prst="rect">
            <a:avLst/>
          </a:prstGeom>
        </p:spPr>
      </p:pic>
      <p:pic>
        <p:nvPicPr>
          <p:cNvPr id="7" name="Picture 6" descr="WhatsApp Image 2021-06-03 at 17.01.48.jpeg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00400" y="2971800"/>
            <a:ext cx="914400" cy="990600"/>
          </a:xfrm>
          <a:prstGeom prst="rect">
            <a:avLst/>
          </a:prstGeom>
        </p:spPr>
      </p:pic>
      <p:pic>
        <p:nvPicPr>
          <p:cNvPr id="8" name="Picture 7" descr="WhatsApp Image 2021-05-19 at 11.30.59 PM.jpeg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7000" y="4876800"/>
            <a:ext cx="129540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580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.</vt:lpstr>
      <vt:lpstr>TEAM NAME AND MEMBERS DETAILS :</vt:lpstr>
      <vt:lpstr>PROBLEM TO BE SOLVED</vt:lpstr>
      <vt:lpstr>OUR  SOLUTION</vt:lpstr>
      <vt:lpstr>Slide 5</vt:lpstr>
      <vt:lpstr>Slide 6</vt:lpstr>
      <vt:lpstr>Slide 7</vt:lpstr>
      <vt:lpstr>Slide 8</vt:lpstr>
      <vt:lpstr>Slide 9</vt:lpstr>
      <vt:lpstr>Slide 10</vt:lpstr>
      <vt:lpstr>Slide 11</vt:lpstr>
      <vt:lpstr>CHALLENGES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Gold</dc:creator>
  <cp:lastModifiedBy>Gold</cp:lastModifiedBy>
  <cp:revision>11</cp:revision>
  <dcterms:created xsi:type="dcterms:W3CDTF">2021-06-07T13:46:06Z</dcterms:created>
  <dcterms:modified xsi:type="dcterms:W3CDTF">2021-06-07T15:25:29Z</dcterms:modified>
</cp:coreProperties>
</file>