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5" d="100"/>
          <a:sy n="45" d="100"/>
        </p:scale>
        <p:origin x="-1476" y="-120"/>
      </p:cViewPr>
      <p:guideLst>
        <p:guide orient="horz" pos="3072"/>
        <p:guide pos="4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095436805"/>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Shape 11"/>
          <p:cNvSpPr>
            <a:spLocks noGrp="1"/>
          </p:cNvSpPr>
          <p:nvPr>
            <p:ph type="title"/>
          </p:nvPr>
        </p:nvSpPr>
        <p:spPr>
          <a:xfrm>
            <a:off x="1270000" y="1638300"/>
            <a:ext cx="10464800" cy="3302000"/>
          </a:xfrm>
          <a:prstGeom prst="rect">
            <a:avLst/>
          </a:prstGeom>
        </p:spPr>
        <p:txBody>
          <a:bodyPr anchor="b"/>
          <a:lstStyle/>
          <a:p>
            <a:r>
              <a:t>标题文本</a:t>
            </a:r>
          </a:p>
        </p:txBody>
      </p:sp>
      <p:sp>
        <p:nvSpPr>
          <p:cNvPr id="12" name="Shape 12"/>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正文级别 1</a:t>
            </a:r>
          </a:p>
          <a:p>
            <a:pPr lvl="1"/>
            <a:r>
              <a:t>正文级别 2</a:t>
            </a:r>
          </a:p>
          <a:p>
            <a:pPr lvl="2"/>
            <a:r>
              <a:t>正文级别 3</a:t>
            </a:r>
          </a:p>
          <a:p>
            <a:pPr lvl="3"/>
            <a:r>
              <a:t>正文级别 4</a:t>
            </a:r>
          </a:p>
          <a:p>
            <a:pPr lvl="4"/>
            <a:r>
              <a:t>正文级别 5</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1270000" y="4222750"/>
            <a:ext cx="10464800" cy="774701"/>
          </a:xfrm>
          <a:prstGeom prst="rect">
            <a:avLst/>
          </a:prstGeom>
        </p:spPr>
        <p:txBody>
          <a:bodyPr>
            <a:spAutoFit/>
          </a:bodyPr>
          <a:lstStyle>
            <a:lvl1pPr marL="0" indent="0" algn="ctr">
              <a:spcBef>
                <a:spcPts val="0"/>
              </a:spcBef>
              <a:buSzTx/>
              <a:buNone/>
              <a:defRPr sz="3800"/>
            </a:lvl1pPr>
          </a:lstStyle>
          <a:p>
            <a:r>
              <a:t>“在此键入引文。”</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Shape 20"/>
          <p:cNvSpPr>
            <a:spLocks noGrp="1"/>
          </p:cNvSpPr>
          <p:nvPr>
            <p:ph type="pic" idx="13"/>
          </p:nvPr>
        </p:nvSpPr>
        <p:spPr>
          <a:xfrm>
            <a:off x="1606550" y="635000"/>
            <a:ext cx="9779000" cy="59182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1270000" y="6718300"/>
            <a:ext cx="10464800" cy="1422400"/>
          </a:xfrm>
          <a:prstGeom prst="rect">
            <a:avLst/>
          </a:prstGeom>
        </p:spPr>
        <p:txBody>
          <a:bodyPr anchor="b"/>
          <a:lstStyle/>
          <a:p>
            <a:r>
              <a:t>标题文本</a:t>
            </a:r>
          </a:p>
        </p:txBody>
      </p:sp>
      <p:sp>
        <p:nvSpPr>
          <p:cNvPr id="22" name="Shape 22"/>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正文级别 1</a:t>
            </a:r>
          </a:p>
          <a:p>
            <a:pPr lvl="1"/>
            <a:r>
              <a:t>正文级别 2</a:t>
            </a:r>
          </a:p>
          <a:p>
            <a:pPr lvl="2"/>
            <a:r>
              <a:t>正文级别 3</a:t>
            </a:r>
          </a:p>
          <a:p>
            <a:pPr lvl="3"/>
            <a:r>
              <a:t>正文级别 4</a:t>
            </a:r>
          </a:p>
          <a:p>
            <a:pPr lvl="4"/>
            <a:r>
              <a:t>正文级别 5</a:t>
            </a:r>
          </a:p>
        </p:txBody>
      </p:sp>
      <p:sp>
        <p:nvSpPr>
          <p:cNvPr id="23" name="Shape 23"/>
          <p:cNvSpPr>
            <a:spLocks noGrp="1"/>
          </p:cNvSpPr>
          <p:nvPr>
            <p:ph type="sldNum" sz="quarter" idx="2"/>
          </p:nvPr>
        </p:nvSpPr>
        <p:spPr>
          <a:xfrm>
            <a:off x="6311798" y="9245600"/>
            <a:ext cx="368504" cy="3810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Shape 30"/>
          <p:cNvSpPr>
            <a:spLocks noGrp="1"/>
          </p:cNvSpPr>
          <p:nvPr>
            <p:ph type="title"/>
          </p:nvPr>
        </p:nvSpPr>
        <p:spPr>
          <a:xfrm>
            <a:off x="1270000" y="3225800"/>
            <a:ext cx="10464800" cy="3302000"/>
          </a:xfrm>
          <a:prstGeom prst="rect">
            <a:avLst/>
          </a:prstGeom>
        </p:spPr>
        <p:txBody>
          <a:bodyPr/>
          <a:lstStyle/>
          <a:p>
            <a:r>
              <a:t>标题文本</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6718300" y="635000"/>
            <a:ext cx="5334000" cy="82296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952500" y="635000"/>
            <a:ext cx="5334000" cy="3987800"/>
          </a:xfrm>
          <a:prstGeom prst="rect">
            <a:avLst/>
          </a:prstGeom>
        </p:spPr>
        <p:txBody>
          <a:bodyPr anchor="b"/>
          <a:lstStyle>
            <a:lvl1pPr>
              <a:defRPr sz="6000"/>
            </a:lvl1pPr>
          </a:lstStyle>
          <a:p>
            <a:r>
              <a:t>标题文本</a:t>
            </a:r>
          </a:p>
        </p:txBody>
      </p:sp>
      <p:sp>
        <p:nvSpPr>
          <p:cNvPr id="40" name="Shape 40"/>
          <p:cNvSpPr>
            <a:spLocks noGrp="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正文级别 1</a:t>
            </a:r>
          </a:p>
          <a:p>
            <a:pPr lvl="1"/>
            <a:r>
              <a:t>正文级别 2</a:t>
            </a:r>
          </a:p>
          <a:p>
            <a:pPr lvl="2"/>
            <a:r>
              <a:t>正文级别 3</a:t>
            </a:r>
          </a:p>
          <a:p>
            <a:pPr lvl="3"/>
            <a:r>
              <a:t>正文级别 4</a:t>
            </a:r>
          </a:p>
          <a:p>
            <a:pPr lvl="4"/>
            <a:r>
              <a:t>正文级别 5</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标题文本</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标题文本</a:t>
            </a:r>
          </a:p>
        </p:txBody>
      </p:sp>
      <p:sp>
        <p:nvSpPr>
          <p:cNvPr id="57" name="Shape 57"/>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6718300" y="2603500"/>
            <a:ext cx="5334000" cy="628650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标题文本</a:t>
            </a:r>
          </a:p>
        </p:txBody>
      </p:sp>
      <p:sp>
        <p:nvSpPr>
          <p:cNvPr id="67" name="Shape 67"/>
          <p:cNvSpPr>
            <a:spLocks noGrp="1"/>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正文级别 1</a:t>
            </a:r>
          </a:p>
          <a:p>
            <a:pPr lvl="1"/>
            <a:r>
              <a:t>正文级别 2</a:t>
            </a:r>
          </a:p>
          <a:p>
            <a:pPr lvl="2"/>
            <a:r>
              <a:t>正文级别 3</a:t>
            </a:r>
          </a:p>
          <a:p>
            <a:pPr lvl="3"/>
            <a:r>
              <a:t>正文级别 4</a:t>
            </a:r>
          </a:p>
          <a:p>
            <a:pPr lvl="4"/>
            <a:r>
              <a:t>正文级别 5</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Shape 75"/>
          <p:cNvSpPr>
            <a:spLocks noGrp="1"/>
          </p:cNvSpPr>
          <p:nvPr>
            <p:ph type="body" idx="1"/>
          </p:nvPr>
        </p:nvSpPr>
        <p:spPr>
          <a:xfrm>
            <a:off x="952500" y="1270000"/>
            <a:ext cx="11099800" cy="72136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6724518" y="889000"/>
            <a:ext cx="5334001" cy="3771900"/>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标题文本</a:t>
            </a:r>
          </a:p>
        </p:txBody>
      </p:sp>
      <p:sp>
        <p:nvSpPr>
          <p:cNvPr id="3" name="Shape 3"/>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hyperlink" Target="http://travelplus.ef.com.cn/sp/why-us.php" TargetMode="Externa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mp.weixin.qq.com/s?__biz=MzAwODg0OTc2Mw==&amp;mid=2247484311&amp;idx=2&amp;sn=a19522a496a6b0fe1c9420bf5ba2e018&amp;chksm=9b69d39bac1e5a8d5d4d780b33666177b736670be77d7b3b81db0fd77863e8f44fea170dbdcc#rd" TargetMode="External"/><Relationship Id="rId2" Type="http://schemas.openxmlformats.org/officeDocument/2006/relationships/hyperlink" Target="https://mp.weixin.qq.com/s?__biz=MzAwODg0OTc2Mw==&amp;mid=2247484279&amp;idx=1&amp;sn=207e5b3183fb0542e2a1d0d97c45c38c&amp;chksm=9b69d37bac1e5a6d9600e627b148e65d3cd61dc046d7f1fec083c35735c56d472d3bd5b9ddbd#rd"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a:spLocks noGrp="1"/>
          </p:cNvSpPr>
          <p:nvPr>
            <p:ph type="ctrTitle"/>
          </p:nvPr>
        </p:nvSpPr>
        <p:spPr>
          <a:prstGeom prst="rect">
            <a:avLst/>
          </a:prstGeom>
        </p:spPr>
        <p:txBody>
          <a:bodyPr/>
          <a:lstStyle/>
          <a:p>
            <a:r>
              <a:t>Web_Deals &amp;Reviews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p:nvPr/>
        </p:nvSpPr>
        <p:spPr>
          <a:xfrm>
            <a:off x="424569" y="179916"/>
            <a:ext cx="3646662"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latin typeface="Helvetica"/>
                <a:ea typeface="Helvetica"/>
                <a:cs typeface="Helvetica"/>
                <a:sym typeface="Helvetica"/>
              </a:defRPr>
            </a:lvl1pPr>
          </a:lstStyle>
          <a:p>
            <a:r>
              <a:t>Deals - in season</a:t>
            </a:r>
          </a:p>
        </p:txBody>
      </p:sp>
      <p:sp>
        <p:nvSpPr>
          <p:cNvPr id="126" name="Shape 126"/>
          <p:cNvSpPr/>
          <p:nvPr/>
        </p:nvSpPr>
        <p:spPr>
          <a:xfrm>
            <a:off x="466940" y="1036655"/>
            <a:ext cx="1912343" cy="462347"/>
          </a:xfrm>
          <a:prstGeom prst="rect">
            <a:avLst/>
          </a:prstGeom>
          <a:solidFill>
            <a:schemeClr val="accent1"/>
          </a:solidFill>
          <a:ln w="12700">
            <a:miter lim="400000"/>
          </a:ln>
          <a:extLst>
            <a:ext uri="{C572A759-6A51-4108-AA02-DFA0A04FC94B}">
              <ma14:wrappingTextBoxFlag xmlns="" xmlns:ma14="http://schemas.microsoft.com/office/mac/drawingml/2011/main" val="1"/>
            </a:ext>
          </a:extLst>
        </p:spPr>
        <p:txBody>
          <a:bodyPr lIns="30818" tIns="30818" rIns="30818" bIns="30818" anchor="ctr">
            <a:spAutoFit/>
          </a:bodyPr>
          <a:lstStyle>
            <a:lvl1pPr defTabSz="778932">
              <a:defRPr sz="2600" b="1">
                <a:solidFill>
                  <a:srgbClr val="FFFFFF"/>
                </a:solidFill>
                <a:latin typeface="Helvetica"/>
                <a:ea typeface="Helvetica"/>
                <a:cs typeface="Helvetica"/>
                <a:sym typeface="Helvetica"/>
              </a:defRPr>
            </a:lvl1pPr>
          </a:lstStyle>
          <a:p>
            <a:r>
              <a:rPr lang="zh-CN" altLang="en-US" dirty="0"/>
              <a:t>最</a:t>
            </a:r>
            <a:r>
              <a:rPr lang="zh-CN" altLang="en-US" dirty="0" smtClean="0"/>
              <a:t>后召集</a:t>
            </a:r>
            <a:endParaRPr dirty="0"/>
          </a:p>
        </p:txBody>
      </p:sp>
      <p:pic>
        <p:nvPicPr>
          <p:cNvPr id="1026" name="Picture 1"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400" y="1889449"/>
            <a:ext cx="4562594" cy="457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hape 125"/>
          <p:cNvSpPr/>
          <p:nvPr/>
        </p:nvSpPr>
        <p:spPr>
          <a:xfrm>
            <a:off x="5469269" y="2249423"/>
            <a:ext cx="3333208" cy="370014"/>
          </a:xfrm>
          <a:prstGeom prst="rect">
            <a:avLst/>
          </a:prstGeom>
          <a:noFill/>
          <a:ln w="12700">
            <a:miter lim="400000"/>
          </a:ln>
          <a:extLst>
            <a:ext uri="{C572A759-6A51-4108-AA02-DFA0A04FC94B}">
              <ma14:wrappingTextBoxFlag xmlns="" xmlns:ma14="http://schemas.microsoft.com/office/mac/drawingml/2011/main" val="1"/>
            </a:ext>
          </a:extLst>
        </p:spPr>
        <p:txBody>
          <a:bodyPr lIns="30818" tIns="30818" rIns="30818" bIns="30818" anchor="ctr">
            <a:spAutoFit/>
          </a:bodyPr>
          <a:lstStyle/>
          <a:p>
            <a:pPr algn="l" defTabSz="778932">
              <a:defRPr sz="2000" b="1">
                <a:solidFill>
                  <a:srgbClr val="FFFFFF"/>
                </a:solidFill>
                <a:latin typeface="Helvetica"/>
                <a:ea typeface="Helvetica"/>
                <a:cs typeface="Helvetica"/>
                <a:sym typeface="Helvetica"/>
              </a:defRPr>
            </a:pPr>
            <a:r>
              <a:rPr lang="zh-CN" altLang="en-US" dirty="0">
                <a:solidFill>
                  <a:schemeClr val="tx1"/>
                </a:solidFill>
              </a:rPr>
              <a:t>只</a:t>
            </a:r>
            <a:r>
              <a:rPr lang="zh-CN" altLang="en-US" dirty="0" smtClean="0">
                <a:solidFill>
                  <a:schemeClr val="tx1"/>
                </a:solidFill>
              </a:rPr>
              <a:t>剩</a:t>
            </a:r>
            <a:r>
              <a:rPr lang="en-US" altLang="zh-CN" dirty="0" smtClean="0">
                <a:solidFill>
                  <a:schemeClr val="tx1"/>
                </a:solidFill>
              </a:rPr>
              <a:t>2</a:t>
            </a:r>
            <a:r>
              <a:rPr lang="zh-CN" altLang="en-US" dirty="0" smtClean="0">
                <a:solidFill>
                  <a:schemeClr val="tx1"/>
                </a:solidFill>
              </a:rPr>
              <a:t>席，</a:t>
            </a:r>
            <a:r>
              <a:rPr lang="zh-CN" altLang="en-US" dirty="0" smtClean="0">
                <a:solidFill>
                  <a:schemeClr val="tx1"/>
                </a:solidFill>
              </a:rPr>
              <a:t>就等你啦</a:t>
            </a:r>
            <a:endParaRPr lang="en-US" altLang="zh-CN" dirty="0" smtClean="0">
              <a:solidFill>
                <a:schemeClr val="tx1"/>
              </a:solidFill>
            </a:endParaRPr>
          </a:p>
        </p:txBody>
      </p:sp>
      <p:sp>
        <p:nvSpPr>
          <p:cNvPr id="3" name="Rectangle 2"/>
          <p:cNvSpPr/>
          <p:nvPr/>
        </p:nvSpPr>
        <p:spPr>
          <a:xfrm>
            <a:off x="5511800" y="3686145"/>
            <a:ext cx="1252266" cy="400110"/>
          </a:xfrm>
          <a:prstGeom prst="rect">
            <a:avLst/>
          </a:prstGeom>
        </p:spPr>
        <p:txBody>
          <a:bodyPr wrap="none">
            <a:spAutoFit/>
          </a:bodyPr>
          <a:lstStyle/>
          <a:p>
            <a:pPr algn="l" defTabSz="778932">
              <a:defRPr sz="2000" b="1">
                <a:solidFill>
                  <a:srgbClr val="FFFFFF"/>
                </a:solidFill>
                <a:latin typeface="Helvetica"/>
                <a:ea typeface="Helvetica"/>
                <a:cs typeface="Helvetica"/>
                <a:sym typeface="Helvetica"/>
              </a:defRPr>
            </a:pPr>
            <a:r>
              <a:rPr lang="en-US" altLang="zh-CN" dirty="0">
                <a:solidFill>
                  <a:schemeClr val="tx1"/>
                </a:solidFill>
              </a:rPr>
              <a:t>Last Call</a:t>
            </a:r>
          </a:p>
        </p:txBody>
      </p:sp>
      <p:sp>
        <p:nvSpPr>
          <p:cNvPr id="4" name="Rectangle 3"/>
          <p:cNvSpPr/>
          <p:nvPr/>
        </p:nvSpPr>
        <p:spPr>
          <a:xfrm>
            <a:off x="5435600" y="4177576"/>
            <a:ext cx="6502400" cy="707886"/>
          </a:xfrm>
          <a:prstGeom prst="rect">
            <a:avLst/>
          </a:prstGeom>
        </p:spPr>
        <p:txBody>
          <a:bodyPr>
            <a:spAutoFit/>
          </a:bodyPr>
          <a:lstStyle/>
          <a:p>
            <a:pPr algn="l" defTabSz="778932">
              <a:defRPr sz="2000" b="1">
                <a:solidFill>
                  <a:srgbClr val="FFFFFF"/>
                </a:solidFill>
                <a:latin typeface="Helvetica"/>
                <a:ea typeface="Helvetica"/>
                <a:cs typeface="Helvetica"/>
                <a:sym typeface="Helvetica"/>
              </a:defRPr>
            </a:pPr>
            <a:r>
              <a:rPr lang="zh-CN" altLang="en-US" dirty="0">
                <a:solidFill>
                  <a:schemeClr val="tx1"/>
                </a:solidFill>
              </a:rPr>
              <a:t>花样妈妈团  ：西法意城市狂想</a:t>
            </a:r>
          </a:p>
          <a:p>
            <a:pPr algn="l" defTabSz="778932">
              <a:defRPr sz="2000" b="1">
                <a:solidFill>
                  <a:srgbClr val="FFFFFF"/>
                </a:solidFill>
                <a:latin typeface="Helvetica"/>
                <a:ea typeface="Helvetica"/>
                <a:cs typeface="Helvetica"/>
                <a:sym typeface="Helvetica"/>
              </a:defRPr>
            </a:pPr>
            <a:r>
              <a:rPr lang="zh-CN" altLang="en-US" dirty="0">
                <a:solidFill>
                  <a:schemeClr val="tx1"/>
                </a:solidFill>
              </a:rPr>
              <a:t>巴塞罗那 </a:t>
            </a:r>
            <a:r>
              <a:rPr lang="en-US" altLang="zh-CN" dirty="0">
                <a:solidFill>
                  <a:schemeClr val="tx1"/>
                </a:solidFill>
              </a:rPr>
              <a:t>- </a:t>
            </a:r>
            <a:r>
              <a:rPr lang="zh-CN" altLang="en-US" dirty="0">
                <a:solidFill>
                  <a:schemeClr val="tx1"/>
                </a:solidFill>
              </a:rPr>
              <a:t>南法 </a:t>
            </a:r>
            <a:r>
              <a:rPr lang="en-US" altLang="zh-CN" dirty="0">
                <a:solidFill>
                  <a:schemeClr val="tx1"/>
                </a:solidFill>
              </a:rPr>
              <a:t>– </a:t>
            </a:r>
            <a:r>
              <a:rPr lang="zh-CN" altLang="en-US" dirty="0">
                <a:solidFill>
                  <a:schemeClr val="tx1"/>
                </a:solidFill>
              </a:rPr>
              <a:t>五渔村 </a:t>
            </a:r>
            <a:r>
              <a:rPr lang="en-US" altLang="zh-CN" dirty="0">
                <a:solidFill>
                  <a:schemeClr val="tx1"/>
                </a:solidFill>
              </a:rPr>
              <a:t>– </a:t>
            </a:r>
            <a:r>
              <a:rPr lang="zh-CN" altLang="en-US" dirty="0">
                <a:solidFill>
                  <a:schemeClr val="tx1"/>
                </a:solidFill>
              </a:rPr>
              <a:t>佛罗伦萨</a:t>
            </a:r>
          </a:p>
        </p:txBody>
      </p:sp>
      <p:sp>
        <p:nvSpPr>
          <p:cNvPr id="13" name="Shape 125"/>
          <p:cNvSpPr/>
          <p:nvPr/>
        </p:nvSpPr>
        <p:spPr>
          <a:xfrm>
            <a:off x="5892800" y="5257800"/>
            <a:ext cx="2264229" cy="370014"/>
          </a:xfrm>
          <a:prstGeom prst="rect">
            <a:avLst/>
          </a:prstGeom>
          <a:noFill/>
          <a:ln w="12700">
            <a:miter lim="400000"/>
          </a:ln>
          <a:extLst>
            <a:ext uri="{C572A759-6A51-4108-AA02-DFA0A04FC94B}">
              <ma14:wrappingTextBoxFlag xmlns="" xmlns:ma14="http://schemas.microsoft.com/office/mac/drawingml/2011/main" val="1"/>
            </a:ext>
          </a:extLst>
        </p:spPr>
        <p:txBody>
          <a:bodyPr wrap="square" lIns="30818" tIns="30818" rIns="30818" bIns="30818" anchor="ctr">
            <a:spAutoFit/>
          </a:bodyPr>
          <a:lstStyle/>
          <a:p>
            <a:pPr algn="l" defTabSz="778932">
              <a:defRPr sz="2000" b="1">
                <a:solidFill>
                  <a:srgbClr val="FFFFFF"/>
                </a:solidFill>
                <a:latin typeface="Helvetica"/>
                <a:ea typeface="Helvetica"/>
                <a:cs typeface="Helvetica"/>
                <a:sym typeface="Helvetica"/>
              </a:defRPr>
            </a:pPr>
            <a:r>
              <a:rPr dirty="0" smtClean="0">
                <a:solidFill>
                  <a:schemeClr val="tx1"/>
                </a:solidFill>
              </a:rPr>
              <a:t>2017</a:t>
            </a:r>
            <a:r>
              <a:rPr lang="en-US" dirty="0" smtClean="0">
                <a:solidFill>
                  <a:schemeClr val="tx1"/>
                </a:solidFill>
              </a:rPr>
              <a:t>.0</a:t>
            </a:r>
            <a:r>
              <a:rPr dirty="0" smtClean="0">
                <a:solidFill>
                  <a:schemeClr val="tx1"/>
                </a:solidFill>
              </a:rPr>
              <a:t>5</a:t>
            </a:r>
            <a:r>
              <a:rPr lang="en-US" dirty="0" smtClean="0">
                <a:solidFill>
                  <a:schemeClr val="tx1"/>
                </a:solidFill>
              </a:rPr>
              <a:t>.27</a:t>
            </a:r>
            <a:r>
              <a:rPr lang="zh-CN" altLang="en-US" dirty="0" smtClean="0">
                <a:solidFill>
                  <a:schemeClr val="tx1"/>
                </a:solidFill>
              </a:rPr>
              <a:t>出发</a:t>
            </a:r>
            <a:endParaRPr lang="en-US" altLang="zh-CN" dirty="0" smtClean="0">
              <a:solidFill>
                <a:schemeClr val="tx1"/>
              </a:solidFill>
            </a:endParaRPr>
          </a:p>
        </p:txBody>
      </p:sp>
      <p:sp>
        <p:nvSpPr>
          <p:cNvPr id="5" name="Rectangle 4"/>
          <p:cNvSpPr/>
          <p:nvPr/>
        </p:nvSpPr>
        <p:spPr>
          <a:xfrm>
            <a:off x="482600" y="7143690"/>
            <a:ext cx="728084" cy="400110"/>
          </a:xfrm>
          <a:prstGeom prst="rect">
            <a:avLst/>
          </a:prstGeom>
        </p:spPr>
        <p:txBody>
          <a:bodyPr wrap="none">
            <a:spAutoFit/>
          </a:bodyPr>
          <a:lstStyle/>
          <a:p>
            <a:pPr algn="l" defTabSz="778932">
              <a:defRPr sz="2000" b="1">
                <a:solidFill>
                  <a:srgbClr val="FFFFFF"/>
                </a:solidFill>
                <a:latin typeface="Helvetica"/>
                <a:ea typeface="Helvetica"/>
                <a:cs typeface="Helvetica"/>
                <a:sym typeface="Helvetica"/>
              </a:defRPr>
            </a:pPr>
            <a:r>
              <a:rPr lang="en-US" altLang="zh-CN" dirty="0">
                <a:solidFill>
                  <a:schemeClr val="tx1"/>
                </a:solidFill>
              </a:rPr>
              <a:t>12</a:t>
            </a:r>
            <a:r>
              <a:rPr lang="zh-CN" altLang="en-US" dirty="0">
                <a:solidFill>
                  <a:schemeClr val="tx1"/>
                </a:solidFill>
              </a:rPr>
              <a:t>天</a:t>
            </a:r>
          </a:p>
        </p:txBody>
      </p:sp>
      <p:cxnSp>
        <p:nvCxnSpPr>
          <p:cNvPr id="7" name="Straight Arrow Connector 6"/>
          <p:cNvCxnSpPr/>
          <p:nvPr/>
        </p:nvCxnSpPr>
        <p:spPr>
          <a:xfrm>
            <a:off x="787400" y="6400800"/>
            <a:ext cx="0" cy="685800"/>
          </a:xfrm>
          <a:prstGeom prst="straightConnector1">
            <a:avLst/>
          </a:prstGeom>
          <a:noFill/>
          <a:ln w="25400" cap="flat">
            <a:solidFill>
              <a:srgbClr val="000000"/>
            </a:solidFill>
            <a:prstDash val="solid"/>
            <a:miter lim="400000"/>
            <a:tailEnd type="arrow"/>
          </a:ln>
          <a:effectLst/>
          <a:sp3d/>
        </p:spPr>
        <p:style>
          <a:lnRef idx="0">
            <a:scrgbClr r="0" g="0" b="0"/>
          </a:lnRef>
          <a:fillRef idx="0">
            <a:scrgbClr r="0" g="0" b="0"/>
          </a:fillRef>
          <a:effectRef idx="0">
            <a:scrgbClr r="0" g="0" b="0"/>
          </a:effectRef>
          <a:fontRef idx="none"/>
        </p:style>
      </p:cxnSp>
      <p:sp>
        <p:nvSpPr>
          <p:cNvPr id="17" name="Shape 125"/>
          <p:cNvSpPr/>
          <p:nvPr/>
        </p:nvSpPr>
        <p:spPr>
          <a:xfrm>
            <a:off x="5892800" y="5977623"/>
            <a:ext cx="2264229" cy="370014"/>
          </a:xfrm>
          <a:prstGeom prst="rect">
            <a:avLst/>
          </a:prstGeom>
          <a:noFill/>
          <a:ln w="12700">
            <a:miter lim="400000"/>
          </a:ln>
          <a:extLst>
            <a:ext uri="{C572A759-6A51-4108-AA02-DFA0A04FC94B}">
              <ma14:wrappingTextBoxFlag xmlns="" xmlns:ma14="http://schemas.microsoft.com/office/mac/drawingml/2011/main" val="1"/>
            </a:ext>
          </a:extLst>
        </p:spPr>
        <p:txBody>
          <a:bodyPr wrap="square" lIns="30818" tIns="30818" rIns="30818" bIns="30818" anchor="ctr">
            <a:spAutoFit/>
          </a:bodyPr>
          <a:lstStyle/>
          <a:p>
            <a:pPr algn="l" defTabSz="778932">
              <a:defRPr sz="2000" b="1">
                <a:solidFill>
                  <a:srgbClr val="FFFFFF"/>
                </a:solidFill>
                <a:latin typeface="Helvetica"/>
                <a:ea typeface="Helvetica"/>
                <a:cs typeface="Helvetica"/>
                <a:sym typeface="Helvetica"/>
              </a:defRPr>
            </a:pPr>
            <a:r>
              <a:rPr lang="en-US" altLang="zh-CN" dirty="0" smtClean="0">
                <a:solidFill>
                  <a:srgbClr val="FF0000"/>
                </a:solidFill>
              </a:rPr>
              <a:t>21100</a:t>
            </a:r>
            <a:r>
              <a:rPr lang="zh-CN" altLang="en-US" dirty="0" smtClean="0">
                <a:solidFill>
                  <a:srgbClr val="FF0000"/>
                </a:solidFill>
              </a:rPr>
              <a:t>起</a:t>
            </a:r>
            <a:endParaRPr lang="en-US" altLang="zh-CN" dirty="0" smtClean="0">
              <a:solidFill>
                <a:srgbClr val="FF0000"/>
              </a:solidFill>
            </a:endParaRPr>
          </a:p>
        </p:txBody>
      </p:sp>
      <p:cxnSp>
        <p:nvCxnSpPr>
          <p:cNvPr id="10" name="Straight Arrow Connector 9"/>
          <p:cNvCxnSpPr/>
          <p:nvPr/>
        </p:nvCxnSpPr>
        <p:spPr>
          <a:xfrm>
            <a:off x="4968994" y="5442807"/>
            <a:ext cx="847606" cy="0"/>
          </a:xfrm>
          <a:prstGeom prst="straightConnector1">
            <a:avLst/>
          </a:prstGeom>
          <a:noFill/>
          <a:ln w="25400" cap="flat">
            <a:solidFill>
              <a:srgbClr val="000000"/>
            </a:solidFill>
            <a:prstDash val="solid"/>
            <a:miter lim="400000"/>
            <a:tailEnd type="arrow"/>
          </a:ln>
          <a:effectLst/>
          <a:sp3d/>
        </p:spPr>
        <p:style>
          <a:lnRef idx="0">
            <a:scrgbClr r="0" g="0" b="0"/>
          </a:lnRef>
          <a:fillRef idx="0">
            <a:scrgbClr r="0" g="0" b="0"/>
          </a:fillRef>
          <a:effectRef idx="0">
            <a:scrgbClr r="0" g="0" b="0"/>
          </a:effectRef>
          <a:fontRef idx="none"/>
        </p:style>
      </p:cxn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屏幕快照 2017-03-10 下午3.51.31.png"/>
          <p:cNvPicPr>
            <a:picLocks noChangeAspect="1"/>
          </p:cNvPicPr>
          <p:nvPr/>
        </p:nvPicPr>
        <p:blipFill>
          <a:blip r:embed="rId2">
            <a:extLst/>
          </a:blip>
          <a:stretch>
            <a:fillRect/>
          </a:stretch>
        </p:blipFill>
        <p:spPr>
          <a:xfrm>
            <a:off x="233924" y="2320886"/>
            <a:ext cx="4571242" cy="5015505"/>
          </a:xfrm>
          <a:prstGeom prst="rect">
            <a:avLst/>
          </a:prstGeom>
          <a:ln w="12700">
            <a:miter lim="400000"/>
          </a:ln>
        </p:spPr>
      </p:pic>
      <p:sp>
        <p:nvSpPr>
          <p:cNvPr id="129" name="Shape 129"/>
          <p:cNvSpPr/>
          <p:nvPr/>
        </p:nvSpPr>
        <p:spPr>
          <a:xfrm>
            <a:off x="418364" y="4707926"/>
            <a:ext cx="4202362" cy="2250151"/>
          </a:xfrm>
          <a:prstGeom prst="rect">
            <a:avLst/>
          </a:prstGeom>
          <a:ln w="63500">
            <a:solidFill>
              <a:schemeClr val="accent1"/>
            </a:solidFill>
            <a:miter lim="400000"/>
          </a:ln>
        </p:spPr>
        <p:txBody>
          <a:bodyPr lIns="38100" tIns="38100" rIns="38100" bIns="38100" anchor="ctr"/>
          <a:lstStyle/>
          <a:p>
            <a:pPr>
              <a:defRPr sz="2200">
                <a:solidFill>
                  <a:srgbClr val="FFFFFF"/>
                </a:solidFill>
              </a:defRPr>
            </a:pPr>
            <a:endParaRPr/>
          </a:p>
        </p:txBody>
      </p:sp>
      <p:sp>
        <p:nvSpPr>
          <p:cNvPr id="130" name="Shape 130"/>
          <p:cNvSpPr/>
          <p:nvPr/>
        </p:nvSpPr>
        <p:spPr>
          <a:xfrm>
            <a:off x="2519544" y="7014851"/>
            <a:ext cx="1" cy="704951"/>
          </a:xfrm>
          <a:prstGeom prst="line">
            <a:avLst/>
          </a:prstGeom>
          <a:ln w="63500">
            <a:solidFill>
              <a:schemeClr val="accent1"/>
            </a:solidFill>
            <a:miter lim="400000"/>
            <a:tailEnd type="triangle"/>
          </a:ln>
        </p:spPr>
        <p:txBody>
          <a:bodyPr lIns="45718" tIns="45718" rIns="45718" bIns="45718"/>
          <a:lstStyle/>
          <a:p>
            <a:pPr>
              <a:defRPr sz="3400"/>
            </a:pPr>
            <a:endParaRPr/>
          </a:p>
        </p:txBody>
      </p:sp>
      <p:sp>
        <p:nvSpPr>
          <p:cNvPr id="131" name="Shape 131"/>
          <p:cNvSpPr/>
          <p:nvPr/>
        </p:nvSpPr>
        <p:spPr>
          <a:xfrm>
            <a:off x="476530" y="7816259"/>
            <a:ext cx="4086030" cy="985568"/>
          </a:xfrm>
          <a:prstGeom prst="rect">
            <a:avLst/>
          </a:prstGeom>
          <a:solidFill>
            <a:schemeClr val="accent1"/>
          </a:solidFill>
          <a:ln w="12700">
            <a:miter lim="400000"/>
          </a:ln>
          <a:extLst>
            <a:ext uri="{C572A759-6A51-4108-AA02-DFA0A04FC94B}">
              <ma14:wrappingTextBoxFlag xmlns="" xmlns:ma14="http://schemas.microsoft.com/office/mac/drawingml/2011/main" val="1"/>
            </a:ext>
          </a:extLst>
        </p:spPr>
        <p:txBody>
          <a:bodyPr lIns="30818" tIns="30818" rIns="30818" bIns="30818" anchor="ctr">
            <a:spAutoFit/>
          </a:bodyPr>
          <a:lstStyle/>
          <a:p>
            <a:pPr defTabSz="778932">
              <a:defRPr sz="2000" b="1">
                <a:solidFill>
                  <a:srgbClr val="FFFFFF"/>
                </a:solidFill>
                <a:latin typeface="Helvetica"/>
                <a:ea typeface="Helvetica"/>
                <a:cs typeface="Helvetica"/>
                <a:sym typeface="Helvetica"/>
              </a:defRPr>
            </a:pPr>
            <a:r>
              <a:rPr dirty="0" err="1"/>
              <a:t>阿尔卑斯山环游之旅</a:t>
            </a:r>
            <a:endParaRPr dirty="0"/>
          </a:p>
          <a:p>
            <a:pPr defTabSz="778932">
              <a:defRPr sz="2000" b="1">
                <a:solidFill>
                  <a:srgbClr val="FFFFFF"/>
                </a:solidFill>
                <a:latin typeface="Helvetica"/>
                <a:ea typeface="Helvetica"/>
                <a:cs typeface="Helvetica"/>
                <a:sym typeface="Helvetica"/>
              </a:defRPr>
            </a:pPr>
            <a:r>
              <a:rPr dirty="0" err="1"/>
              <a:t>瑞士</a:t>
            </a:r>
            <a:r>
              <a:rPr dirty="0"/>
              <a:t> - </a:t>
            </a:r>
            <a:r>
              <a:rPr dirty="0" err="1"/>
              <a:t>法国</a:t>
            </a:r>
            <a:r>
              <a:rPr dirty="0"/>
              <a:t> - </a:t>
            </a:r>
            <a:r>
              <a:rPr dirty="0" err="1"/>
              <a:t>意大利</a:t>
            </a:r>
            <a:r>
              <a:rPr dirty="0"/>
              <a:t> - </a:t>
            </a:r>
            <a:r>
              <a:rPr dirty="0" err="1"/>
              <a:t>奥地利</a:t>
            </a:r>
            <a:r>
              <a:rPr dirty="0"/>
              <a:t> - </a:t>
            </a:r>
            <a:r>
              <a:rPr dirty="0" err="1"/>
              <a:t>德国</a:t>
            </a:r>
            <a:endParaRPr dirty="0"/>
          </a:p>
          <a:p>
            <a:pPr defTabSz="778932">
              <a:defRPr sz="2000" b="1">
                <a:solidFill>
                  <a:srgbClr val="FFFFFF"/>
                </a:solidFill>
                <a:latin typeface="Helvetica"/>
                <a:ea typeface="Helvetica"/>
                <a:cs typeface="Helvetica"/>
                <a:sym typeface="Helvetica"/>
              </a:defRPr>
            </a:pPr>
            <a:r>
              <a:rPr dirty="0" smtClean="0"/>
              <a:t>13天</a:t>
            </a:r>
            <a:r>
              <a:rPr lang="en-US" dirty="0" smtClean="0"/>
              <a:t> 27400</a:t>
            </a:r>
            <a:r>
              <a:rPr lang="zh-CN" altLang="en-US" dirty="0" smtClean="0"/>
              <a:t>起</a:t>
            </a:r>
            <a:r>
              <a:rPr lang="en-US" dirty="0" smtClean="0"/>
              <a:t>  </a:t>
            </a:r>
            <a:endParaRPr dirty="0"/>
          </a:p>
        </p:txBody>
      </p:sp>
      <p:sp>
        <p:nvSpPr>
          <p:cNvPr id="132" name="Shape 132"/>
          <p:cNvSpPr/>
          <p:nvPr/>
        </p:nvSpPr>
        <p:spPr>
          <a:xfrm>
            <a:off x="500806" y="989360"/>
            <a:ext cx="1912344" cy="531537"/>
          </a:xfrm>
          <a:prstGeom prst="rect">
            <a:avLst/>
          </a:prstGeom>
          <a:solidFill>
            <a:schemeClr val="accent1"/>
          </a:solidFill>
          <a:ln w="12700">
            <a:miter lim="400000"/>
          </a:ln>
          <a:extLst>
            <a:ext uri="{C572A759-6A51-4108-AA02-DFA0A04FC94B}">
              <ma14:wrappingTextBoxFlag xmlns="" xmlns:ma14="http://schemas.microsoft.com/office/mac/drawingml/2011/main" val="1"/>
            </a:ext>
          </a:extLst>
        </p:spPr>
        <p:txBody>
          <a:bodyPr lIns="30818" tIns="30818" rIns="30818" bIns="30818" anchor="ctr">
            <a:spAutoFit/>
          </a:bodyPr>
          <a:lstStyle>
            <a:lvl1pPr defTabSz="778932">
              <a:defRPr sz="2600" b="1">
                <a:solidFill>
                  <a:srgbClr val="FFFFFF"/>
                </a:solidFill>
                <a:latin typeface="Helvetica"/>
                <a:ea typeface="Helvetica"/>
                <a:cs typeface="Helvetica"/>
                <a:sym typeface="Helvetica"/>
              </a:defRPr>
            </a:lvl1pPr>
          </a:lstStyle>
          <a:p>
            <a:r>
              <a:t>限时优惠</a:t>
            </a:r>
          </a:p>
        </p:txBody>
      </p:sp>
      <p:sp>
        <p:nvSpPr>
          <p:cNvPr id="133" name="Shape 133"/>
          <p:cNvSpPr/>
          <p:nvPr/>
        </p:nvSpPr>
        <p:spPr>
          <a:xfrm>
            <a:off x="344557" y="213783"/>
            <a:ext cx="3671219"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latin typeface="Helvetica"/>
                <a:ea typeface="Helvetica"/>
                <a:cs typeface="Helvetica"/>
                <a:sym typeface="Helvetica"/>
              </a:defRPr>
            </a:lvl1pPr>
          </a:lstStyle>
          <a:p>
            <a:r>
              <a:t>Deals - Early Bird</a:t>
            </a:r>
          </a:p>
        </p:txBody>
      </p:sp>
      <p:sp>
        <p:nvSpPr>
          <p:cNvPr id="134" name="Shape 134"/>
          <p:cNvSpPr/>
          <p:nvPr/>
        </p:nvSpPr>
        <p:spPr>
          <a:xfrm>
            <a:off x="437909" y="1680523"/>
            <a:ext cx="6986542" cy="480737"/>
          </a:xfrm>
          <a:prstGeom prst="rect">
            <a:avLst/>
          </a:prstGeom>
          <a:ln w="63500">
            <a:solidFill>
              <a:schemeClr val="accent1"/>
            </a:solidFill>
            <a:miter lim="400000"/>
          </a:ln>
          <a:extLst>
            <a:ext uri="{C572A759-6A51-4108-AA02-DFA0A04FC94B}">
              <ma14:wrappingTextBoxFlag xmlns="" xmlns:ma14="http://schemas.microsoft.com/office/mac/drawingml/2011/main" val="1"/>
            </a:ext>
          </a:extLst>
        </p:spPr>
        <p:txBody>
          <a:bodyPr lIns="30818" tIns="30818" rIns="30818" bIns="30818">
            <a:spAutoFit/>
          </a:bodyPr>
          <a:lstStyle>
            <a:lvl1pPr algn="l" defTabSz="778932">
              <a:defRPr sz="2000">
                <a:latin typeface="Helvetica"/>
                <a:ea typeface="Helvetica"/>
                <a:cs typeface="Helvetica"/>
                <a:sym typeface="Helvetica"/>
              </a:defRPr>
            </a:lvl1pPr>
          </a:lstStyle>
          <a:p>
            <a:r>
              <a:t>凡5月31日（含）前，报名国庆指定行程，即享95折优惠！</a:t>
            </a:r>
          </a:p>
        </p:txBody>
      </p:sp>
      <p:pic>
        <p:nvPicPr>
          <p:cNvPr id="135" name="屏幕快照 2017-03-10 下午3.51.31.png"/>
          <p:cNvPicPr>
            <a:picLocks noChangeAspect="1"/>
          </p:cNvPicPr>
          <p:nvPr/>
        </p:nvPicPr>
        <p:blipFill>
          <a:blip r:embed="rId2">
            <a:extLst/>
          </a:blip>
          <a:stretch>
            <a:fillRect/>
          </a:stretch>
        </p:blipFill>
        <p:spPr>
          <a:xfrm>
            <a:off x="4717024" y="2320886"/>
            <a:ext cx="4571242" cy="5015505"/>
          </a:xfrm>
          <a:prstGeom prst="rect">
            <a:avLst/>
          </a:prstGeom>
          <a:ln w="12700">
            <a:miter lim="400000"/>
          </a:ln>
        </p:spPr>
      </p:pic>
      <p:sp>
        <p:nvSpPr>
          <p:cNvPr id="136" name="Shape 136"/>
          <p:cNvSpPr/>
          <p:nvPr/>
        </p:nvSpPr>
        <p:spPr>
          <a:xfrm>
            <a:off x="4901464" y="4707926"/>
            <a:ext cx="4202362" cy="2250152"/>
          </a:xfrm>
          <a:prstGeom prst="rect">
            <a:avLst/>
          </a:prstGeom>
          <a:ln w="63500">
            <a:solidFill>
              <a:schemeClr val="accent1"/>
            </a:solidFill>
            <a:miter lim="400000"/>
          </a:ln>
        </p:spPr>
        <p:txBody>
          <a:bodyPr lIns="38100" tIns="38100" rIns="38100" bIns="38100" anchor="ctr"/>
          <a:lstStyle/>
          <a:p>
            <a:pPr>
              <a:defRPr sz="2200">
                <a:solidFill>
                  <a:srgbClr val="FFFFFF"/>
                </a:solidFill>
              </a:defRPr>
            </a:pPr>
            <a:endParaRPr/>
          </a:p>
        </p:txBody>
      </p:sp>
      <p:sp>
        <p:nvSpPr>
          <p:cNvPr id="137" name="Shape 137"/>
          <p:cNvSpPr/>
          <p:nvPr/>
        </p:nvSpPr>
        <p:spPr>
          <a:xfrm>
            <a:off x="7002644" y="7014851"/>
            <a:ext cx="1" cy="704951"/>
          </a:xfrm>
          <a:prstGeom prst="line">
            <a:avLst/>
          </a:prstGeom>
          <a:ln w="63500">
            <a:solidFill>
              <a:schemeClr val="accent1"/>
            </a:solidFill>
            <a:miter lim="400000"/>
            <a:tailEnd type="triangle"/>
          </a:ln>
        </p:spPr>
        <p:txBody>
          <a:bodyPr lIns="45718" tIns="45718" rIns="45718" bIns="45718"/>
          <a:lstStyle/>
          <a:p>
            <a:pPr>
              <a:defRPr sz="3400"/>
            </a:pPr>
            <a:endParaRPr/>
          </a:p>
        </p:txBody>
      </p:sp>
      <p:sp>
        <p:nvSpPr>
          <p:cNvPr id="138" name="Shape 138"/>
          <p:cNvSpPr/>
          <p:nvPr/>
        </p:nvSpPr>
        <p:spPr>
          <a:xfrm>
            <a:off x="5082041" y="7816259"/>
            <a:ext cx="3841208" cy="985568"/>
          </a:xfrm>
          <a:prstGeom prst="rect">
            <a:avLst/>
          </a:prstGeom>
          <a:solidFill>
            <a:schemeClr val="accent1"/>
          </a:solidFill>
          <a:ln w="12700">
            <a:miter lim="400000"/>
          </a:ln>
          <a:extLst>
            <a:ext uri="{C572A759-6A51-4108-AA02-DFA0A04FC94B}">
              <ma14:wrappingTextBoxFlag xmlns="" xmlns:ma14="http://schemas.microsoft.com/office/mac/drawingml/2011/main" val="1"/>
            </a:ext>
          </a:extLst>
        </p:spPr>
        <p:txBody>
          <a:bodyPr lIns="30818" tIns="30818" rIns="30818" bIns="30818" anchor="ctr">
            <a:spAutoFit/>
          </a:bodyPr>
          <a:lstStyle/>
          <a:p>
            <a:pPr defTabSz="778932">
              <a:defRPr sz="2000" b="1">
                <a:solidFill>
                  <a:srgbClr val="FFFFFF"/>
                </a:solidFill>
                <a:latin typeface="Helvetica"/>
                <a:ea typeface="Helvetica"/>
                <a:cs typeface="Helvetica"/>
                <a:sym typeface="Helvetica"/>
              </a:defRPr>
            </a:pPr>
            <a:r>
              <a:rPr dirty="0" err="1"/>
              <a:t>食在意大利</a:t>
            </a:r>
            <a:endParaRPr dirty="0"/>
          </a:p>
          <a:p>
            <a:pPr defTabSz="778932">
              <a:defRPr sz="2000" b="1">
                <a:solidFill>
                  <a:srgbClr val="FFFFFF"/>
                </a:solidFill>
                <a:latin typeface="Helvetica"/>
                <a:ea typeface="Helvetica"/>
                <a:cs typeface="Helvetica"/>
                <a:sym typeface="Helvetica"/>
              </a:defRPr>
            </a:pPr>
            <a:r>
              <a:rPr dirty="0" err="1"/>
              <a:t>里维埃拉</a:t>
            </a:r>
            <a:r>
              <a:rPr dirty="0"/>
              <a:t> - </a:t>
            </a:r>
            <a:r>
              <a:rPr dirty="0" err="1"/>
              <a:t>博洛尼亚</a:t>
            </a:r>
            <a:r>
              <a:rPr dirty="0"/>
              <a:t>- </a:t>
            </a:r>
            <a:r>
              <a:rPr dirty="0" err="1"/>
              <a:t>维罗纳</a:t>
            </a:r>
            <a:endParaRPr dirty="0"/>
          </a:p>
          <a:p>
            <a:pPr defTabSz="778932">
              <a:defRPr sz="2000" b="1">
                <a:solidFill>
                  <a:srgbClr val="FFFFFF"/>
                </a:solidFill>
                <a:latin typeface="Helvetica"/>
                <a:ea typeface="Helvetica"/>
                <a:cs typeface="Helvetica"/>
                <a:sym typeface="Helvetica"/>
              </a:defRPr>
            </a:pPr>
            <a:r>
              <a:rPr dirty="0" smtClean="0"/>
              <a:t>11天</a:t>
            </a:r>
            <a:r>
              <a:rPr lang="en-US" dirty="0"/>
              <a:t> 22800</a:t>
            </a:r>
            <a:r>
              <a:rPr lang="zh-CN" altLang="en-US" dirty="0" smtClean="0"/>
              <a:t>起</a:t>
            </a:r>
            <a:endParaRPr dirty="0"/>
          </a:p>
        </p:txBody>
      </p:sp>
      <p:pic>
        <p:nvPicPr>
          <p:cNvPr id="139" name="屏幕快照 2017-03-10 下午3.51.31.png"/>
          <p:cNvPicPr>
            <a:picLocks noChangeAspect="1"/>
          </p:cNvPicPr>
          <p:nvPr/>
        </p:nvPicPr>
        <p:blipFill>
          <a:blip r:embed="rId2">
            <a:extLst/>
          </a:blip>
          <a:stretch>
            <a:fillRect/>
          </a:stretch>
        </p:blipFill>
        <p:spPr>
          <a:xfrm>
            <a:off x="9200124" y="2404414"/>
            <a:ext cx="4571242" cy="5015505"/>
          </a:xfrm>
          <a:prstGeom prst="rect">
            <a:avLst/>
          </a:prstGeom>
          <a:ln w="12700">
            <a:miter lim="400000"/>
          </a:ln>
        </p:spPr>
      </p:pic>
      <p:sp>
        <p:nvSpPr>
          <p:cNvPr id="140" name="Shape 140"/>
          <p:cNvSpPr/>
          <p:nvPr/>
        </p:nvSpPr>
        <p:spPr>
          <a:xfrm>
            <a:off x="9384564" y="4791454"/>
            <a:ext cx="4202362" cy="2250151"/>
          </a:xfrm>
          <a:prstGeom prst="rect">
            <a:avLst/>
          </a:prstGeom>
          <a:ln w="63500">
            <a:solidFill>
              <a:schemeClr val="accent1"/>
            </a:solidFill>
            <a:miter lim="400000"/>
          </a:ln>
        </p:spPr>
        <p:txBody>
          <a:bodyPr lIns="38100" tIns="38100" rIns="38100" bIns="38100" anchor="ctr"/>
          <a:lstStyle/>
          <a:p>
            <a:pPr>
              <a:defRPr sz="2200">
                <a:solidFill>
                  <a:srgbClr val="FFFFFF"/>
                </a:solidFill>
              </a:defRPr>
            </a:pPr>
            <a:endParaRPr/>
          </a:p>
        </p:txBody>
      </p:sp>
      <p:sp>
        <p:nvSpPr>
          <p:cNvPr id="141" name="Shape 141"/>
          <p:cNvSpPr/>
          <p:nvPr/>
        </p:nvSpPr>
        <p:spPr>
          <a:xfrm>
            <a:off x="11485744" y="7098379"/>
            <a:ext cx="1" cy="704950"/>
          </a:xfrm>
          <a:prstGeom prst="line">
            <a:avLst/>
          </a:prstGeom>
          <a:ln w="63500">
            <a:solidFill>
              <a:schemeClr val="accent1"/>
            </a:solidFill>
            <a:miter lim="400000"/>
            <a:tailEnd type="triangle"/>
          </a:ln>
        </p:spPr>
        <p:txBody>
          <a:bodyPr lIns="45718" tIns="45718" rIns="45718" bIns="45718"/>
          <a:lstStyle/>
          <a:p>
            <a:pPr>
              <a:defRPr sz="3400"/>
            </a:pPr>
            <a:endParaRPr/>
          </a:p>
        </p:txBody>
      </p:sp>
      <p:sp>
        <p:nvSpPr>
          <p:cNvPr id="142" name="Shape 142"/>
          <p:cNvSpPr/>
          <p:nvPr/>
        </p:nvSpPr>
        <p:spPr>
          <a:xfrm>
            <a:off x="9615941" y="7816259"/>
            <a:ext cx="3333208" cy="985568"/>
          </a:xfrm>
          <a:prstGeom prst="rect">
            <a:avLst/>
          </a:prstGeom>
          <a:solidFill>
            <a:schemeClr val="accent1"/>
          </a:solidFill>
          <a:ln w="12700">
            <a:miter lim="400000"/>
          </a:ln>
          <a:extLst>
            <a:ext uri="{C572A759-6A51-4108-AA02-DFA0A04FC94B}">
              <ma14:wrappingTextBoxFlag xmlns="" xmlns:ma14="http://schemas.microsoft.com/office/mac/drawingml/2011/main" val="1"/>
            </a:ext>
          </a:extLst>
        </p:spPr>
        <p:txBody>
          <a:bodyPr lIns="30818" tIns="30818" rIns="30818" bIns="30818" anchor="ctr">
            <a:spAutoFit/>
          </a:bodyPr>
          <a:lstStyle/>
          <a:p>
            <a:pPr defTabSz="778932">
              <a:defRPr sz="2000" b="1">
                <a:solidFill>
                  <a:srgbClr val="FFFFFF"/>
                </a:solidFill>
                <a:latin typeface="Helvetica"/>
                <a:ea typeface="Helvetica"/>
                <a:cs typeface="Helvetica"/>
                <a:sym typeface="Helvetica"/>
              </a:defRPr>
            </a:pPr>
            <a:r>
              <a:rPr dirty="0" err="1"/>
              <a:t>西法意城市狂想</a:t>
            </a:r>
            <a:endParaRPr dirty="0"/>
          </a:p>
          <a:p>
            <a:pPr defTabSz="778932">
              <a:defRPr sz="2000" b="1">
                <a:solidFill>
                  <a:srgbClr val="FFFFFF"/>
                </a:solidFill>
                <a:latin typeface="Helvetica"/>
                <a:ea typeface="Helvetica"/>
                <a:cs typeface="Helvetica"/>
                <a:sym typeface="Helvetica"/>
              </a:defRPr>
            </a:pPr>
            <a:r>
              <a:rPr dirty="0" err="1"/>
              <a:t>巴塞罗那</a:t>
            </a:r>
            <a:r>
              <a:rPr dirty="0"/>
              <a:t> - </a:t>
            </a:r>
            <a:r>
              <a:rPr dirty="0" err="1"/>
              <a:t>南法</a:t>
            </a:r>
            <a:r>
              <a:rPr dirty="0"/>
              <a:t> - </a:t>
            </a:r>
            <a:r>
              <a:rPr dirty="0" err="1"/>
              <a:t>里维耶拉</a:t>
            </a:r>
            <a:endParaRPr dirty="0"/>
          </a:p>
          <a:p>
            <a:pPr defTabSz="778932">
              <a:defRPr sz="2000" b="1">
                <a:solidFill>
                  <a:srgbClr val="FFFFFF"/>
                </a:solidFill>
                <a:latin typeface="Helvetica"/>
                <a:ea typeface="Helvetica"/>
                <a:cs typeface="Helvetica"/>
                <a:sym typeface="Helvetica"/>
              </a:defRPr>
            </a:pPr>
            <a:r>
              <a:rPr dirty="0" smtClean="0"/>
              <a:t>12天</a:t>
            </a:r>
            <a:r>
              <a:rPr lang="en-US" dirty="0"/>
              <a:t> 21100</a:t>
            </a:r>
            <a:r>
              <a:rPr lang="zh-CN" altLang="en-US" dirty="0" smtClean="0"/>
              <a:t>起</a:t>
            </a:r>
            <a:endParaRPr dirty="0"/>
          </a:p>
        </p:txBody>
      </p:sp>
      <p:sp>
        <p:nvSpPr>
          <p:cNvPr id="143" name="Shape 143"/>
          <p:cNvSpPr/>
          <p:nvPr/>
        </p:nvSpPr>
        <p:spPr>
          <a:xfrm>
            <a:off x="521511" y="3727760"/>
            <a:ext cx="719469" cy="370014"/>
          </a:xfrm>
          <a:prstGeom prst="rect">
            <a:avLst/>
          </a:prstGeom>
          <a:solidFill>
            <a:schemeClr val="accent1"/>
          </a:solidFill>
          <a:ln w="12700">
            <a:miter lim="400000"/>
          </a:ln>
          <a:extLst>
            <a:ext uri="{C572A759-6A51-4108-AA02-DFA0A04FC94B}">
              <ma14:wrappingTextBoxFlag xmlns="" xmlns:ma14="http://schemas.microsoft.com/office/mac/drawingml/2011/main" val="1"/>
            </a:ext>
          </a:extLst>
        </p:spPr>
        <p:txBody>
          <a:bodyPr wrap="none" lIns="30818" tIns="30818" rIns="30818" bIns="30818" anchor="ctr">
            <a:spAutoFit/>
          </a:bodyPr>
          <a:lstStyle>
            <a:lvl1pPr defTabSz="778932">
              <a:defRPr sz="2000" b="1">
                <a:solidFill>
                  <a:srgbClr val="FFFFFF"/>
                </a:solidFill>
                <a:latin typeface="Helvetica"/>
                <a:ea typeface="Helvetica"/>
                <a:cs typeface="Helvetica"/>
                <a:sym typeface="Helvetica"/>
              </a:defRPr>
            </a:lvl1pPr>
          </a:lstStyle>
          <a:p>
            <a:r>
              <a:rPr dirty="0" err="1" smtClean="0"/>
              <a:t>国庆</a:t>
            </a:r>
            <a:r>
              <a:rPr dirty="0" smtClean="0"/>
              <a:t>  </a:t>
            </a:r>
            <a:endParaRPr dirty="0"/>
          </a:p>
        </p:txBody>
      </p:sp>
      <p:sp>
        <p:nvSpPr>
          <p:cNvPr id="144" name="Shape 144"/>
          <p:cNvSpPr/>
          <p:nvPr/>
        </p:nvSpPr>
        <p:spPr>
          <a:xfrm>
            <a:off x="3486929" y="3704149"/>
            <a:ext cx="681432" cy="417237"/>
          </a:xfrm>
          <a:prstGeom prst="rect">
            <a:avLst/>
          </a:prstGeom>
          <a:solidFill>
            <a:schemeClr val="accent1"/>
          </a:solidFill>
          <a:ln w="12700">
            <a:miter lim="400000"/>
          </a:ln>
          <a:extLst>
            <a:ext uri="{C572A759-6A51-4108-AA02-DFA0A04FC94B}">
              <ma14:wrappingTextBoxFlag xmlns="" xmlns:ma14="http://schemas.microsoft.com/office/mac/drawingml/2011/main" val="1"/>
            </a:ext>
          </a:extLst>
        </p:spPr>
        <p:txBody>
          <a:bodyPr wrap="none" lIns="30818" tIns="30818" rIns="30818" bIns="30818" anchor="ctr">
            <a:spAutoFit/>
          </a:bodyPr>
          <a:lstStyle>
            <a:lvl1pPr defTabSz="778932">
              <a:defRPr sz="2000" b="1">
                <a:solidFill>
                  <a:srgbClr val="FFFFFF"/>
                </a:solidFill>
                <a:latin typeface="Helvetica"/>
                <a:ea typeface="Helvetica"/>
                <a:cs typeface="Helvetica"/>
                <a:sym typeface="Helvetica"/>
              </a:defRPr>
            </a:lvl1pPr>
          </a:lstStyle>
          <a:p>
            <a:r>
              <a:t> 95折</a:t>
            </a:r>
          </a:p>
        </p:txBody>
      </p:sp>
      <p:sp>
        <p:nvSpPr>
          <p:cNvPr id="145" name="Shape 145"/>
          <p:cNvSpPr/>
          <p:nvPr/>
        </p:nvSpPr>
        <p:spPr>
          <a:xfrm>
            <a:off x="545364" y="4834926"/>
            <a:ext cx="840483" cy="353737"/>
          </a:xfrm>
          <a:prstGeom prst="rect">
            <a:avLst/>
          </a:prstGeom>
          <a:ln w="63500">
            <a:solidFill>
              <a:schemeClr val="accent1"/>
            </a:solidFill>
            <a:miter lim="400000"/>
          </a:ln>
        </p:spPr>
        <p:txBody>
          <a:bodyPr lIns="38100" tIns="38100" rIns="38100" bIns="38100" anchor="ctr"/>
          <a:lstStyle/>
          <a:p>
            <a:pPr>
              <a:defRPr sz="2200">
                <a:solidFill>
                  <a:srgbClr val="FFFFFF"/>
                </a:solidFill>
              </a:defRPr>
            </a:pPr>
            <a:endParaRPr/>
          </a:p>
        </p:txBody>
      </p:sp>
      <p:sp>
        <p:nvSpPr>
          <p:cNvPr id="146" name="Shape 146"/>
          <p:cNvSpPr/>
          <p:nvPr/>
        </p:nvSpPr>
        <p:spPr>
          <a:xfrm>
            <a:off x="3212364" y="4792049"/>
            <a:ext cx="1230562" cy="353737"/>
          </a:xfrm>
          <a:prstGeom prst="rect">
            <a:avLst/>
          </a:prstGeom>
          <a:ln w="63500">
            <a:solidFill>
              <a:schemeClr val="accent1"/>
            </a:solidFill>
            <a:miter lim="400000"/>
          </a:ln>
        </p:spPr>
        <p:txBody>
          <a:bodyPr lIns="38100" tIns="38100" rIns="38100" bIns="38100" anchor="ctr"/>
          <a:lstStyle/>
          <a:p>
            <a:pPr>
              <a:defRPr sz="2200">
                <a:solidFill>
                  <a:srgbClr val="FFFFFF"/>
                </a:solidFill>
              </a:defRPr>
            </a:pPr>
            <a:endParaRPr/>
          </a:p>
        </p:txBody>
      </p:sp>
      <p:sp>
        <p:nvSpPr>
          <p:cNvPr id="147" name="Shape 147"/>
          <p:cNvSpPr/>
          <p:nvPr/>
        </p:nvSpPr>
        <p:spPr>
          <a:xfrm flipV="1">
            <a:off x="881245" y="4138431"/>
            <a:ext cx="1" cy="647701"/>
          </a:xfrm>
          <a:prstGeom prst="line">
            <a:avLst/>
          </a:prstGeom>
          <a:ln w="63500">
            <a:solidFill>
              <a:schemeClr val="accent1"/>
            </a:solidFill>
            <a:miter lim="400000"/>
            <a:tailEnd type="triangle"/>
          </a:ln>
        </p:spPr>
        <p:txBody>
          <a:bodyPr lIns="45718" tIns="45718" rIns="45718" bIns="45718"/>
          <a:lstStyle/>
          <a:p>
            <a:pPr>
              <a:defRPr sz="3400"/>
            </a:pPr>
            <a:endParaRPr/>
          </a:p>
        </p:txBody>
      </p:sp>
      <p:sp>
        <p:nvSpPr>
          <p:cNvPr id="148" name="Shape 148"/>
          <p:cNvSpPr/>
          <p:nvPr/>
        </p:nvSpPr>
        <p:spPr>
          <a:xfrm flipV="1">
            <a:off x="3827645" y="4138431"/>
            <a:ext cx="1" cy="647701"/>
          </a:xfrm>
          <a:prstGeom prst="line">
            <a:avLst/>
          </a:prstGeom>
          <a:ln w="63500">
            <a:solidFill>
              <a:schemeClr val="accent1"/>
            </a:solidFill>
            <a:miter lim="400000"/>
            <a:tailEnd type="triangle"/>
          </a:ln>
        </p:spPr>
        <p:txBody>
          <a:bodyPr lIns="45718" tIns="45718" rIns="45718" bIns="45718"/>
          <a:lstStyle/>
          <a:p>
            <a:pPr>
              <a:defRPr sz="3400"/>
            </a:pPr>
            <a:endParaRPr/>
          </a:p>
        </p:txBody>
      </p:sp>
      <p:sp>
        <p:nvSpPr>
          <p:cNvPr id="149" name="Shape 149"/>
          <p:cNvSpPr/>
          <p:nvPr/>
        </p:nvSpPr>
        <p:spPr>
          <a:xfrm>
            <a:off x="5028007" y="3704149"/>
            <a:ext cx="723476" cy="417237"/>
          </a:xfrm>
          <a:prstGeom prst="rect">
            <a:avLst/>
          </a:prstGeom>
          <a:solidFill>
            <a:schemeClr val="accent1"/>
          </a:solidFill>
          <a:ln w="12700">
            <a:miter lim="400000"/>
          </a:ln>
          <a:extLst>
            <a:ext uri="{C572A759-6A51-4108-AA02-DFA0A04FC94B}">
              <ma14:wrappingTextBoxFlag xmlns="" xmlns:ma14="http://schemas.microsoft.com/office/mac/drawingml/2011/main" val="1"/>
            </a:ext>
          </a:extLst>
        </p:spPr>
        <p:txBody>
          <a:bodyPr wrap="none" lIns="30818" tIns="30818" rIns="30818" bIns="30818" anchor="ctr">
            <a:spAutoFit/>
          </a:bodyPr>
          <a:lstStyle>
            <a:lvl1pPr defTabSz="778932">
              <a:defRPr sz="2000" b="1">
                <a:solidFill>
                  <a:srgbClr val="FFFFFF"/>
                </a:solidFill>
                <a:latin typeface="Helvetica"/>
                <a:ea typeface="Helvetica"/>
                <a:cs typeface="Helvetica"/>
                <a:sym typeface="Helvetica"/>
              </a:defRPr>
            </a:lvl1pPr>
          </a:lstStyle>
          <a:p>
            <a:r>
              <a:t>国庆  </a:t>
            </a:r>
          </a:p>
        </p:txBody>
      </p:sp>
      <p:sp>
        <p:nvSpPr>
          <p:cNvPr id="150" name="Shape 150"/>
          <p:cNvSpPr/>
          <p:nvPr/>
        </p:nvSpPr>
        <p:spPr>
          <a:xfrm>
            <a:off x="7995429" y="3704149"/>
            <a:ext cx="681432" cy="417237"/>
          </a:xfrm>
          <a:prstGeom prst="rect">
            <a:avLst/>
          </a:prstGeom>
          <a:solidFill>
            <a:schemeClr val="accent1"/>
          </a:solidFill>
          <a:ln w="12700">
            <a:miter lim="400000"/>
          </a:ln>
          <a:extLst>
            <a:ext uri="{C572A759-6A51-4108-AA02-DFA0A04FC94B}">
              <ma14:wrappingTextBoxFlag xmlns="" xmlns:ma14="http://schemas.microsoft.com/office/mac/drawingml/2011/main" val="1"/>
            </a:ext>
          </a:extLst>
        </p:spPr>
        <p:txBody>
          <a:bodyPr wrap="none" lIns="30818" tIns="30818" rIns="30818" bIns="30818" anchor="ctr">
            <a:spAutoFit/>
          </a:bodyPr>
          <a:lstStyle>
            <a:lvl1pPr defTabSz="778932">
              <a:defRPr sz="2000" b="1">
                <a:solidFill>
                  <a:srgbClr val="FFFFFF"/>
                </a:solidFill>
                <a:latin typeface="Helvetica"/>
                <a:ea typeface="Helvetica"/>
                <a:cs typeface="Helvetica"/>
                <a:sym typeface="Helvetica"/>
              </a:defRPr>
            </a:lvl1pPr>
          </a:lstStyle>
          <a:p>
            <a:r>
              <a:t> 95折</a:t>
            </a:r>
          </a:p>
        </p:txBody>
      </p:sp>
      <p:sp>
        <p:nvSpPr>
          <p:cNvPr id="151" name="Shape 151"/>
          <p:cNvSpPr/>
          <p:nvPr/>
        </p:nvSpPr>
        <p:spPr>
          <a:xfrm>
            <a:off x="5053864" y="4834926"/>
            <a:ext cx="840483" cy="353737"/>
          </a:xfrm>
          <a:prstGeom prst="rect">
            <a:avLst/>
          </a:prstGeom>
          <a:ln w="63500">
            <a:solidFill>
              <a:schemeClr val="accent1"/>
            </a:solidFill>
            <a:miter lim="400000"/>
          </a:ln>
        </p:spPr>
        <p:txBody>
          <a:bodyPr lIns="38100" tIns="38100" rIns="38100" bIns="38100" anchor="ctr"/>
          <a:lstStyle/>
          <a:p>
            <a:pPr>
              <a:defRPr sz="2200">
                <a:solidFill>
                  <a:srgbClr val="FFFFFF"/>
                </a:solidFill>
              </a:defRPr>
            </a:pPr>
            <a:endParaRPr/>
          </a:p>
        </p:txBody>
      </p:sp>
      <p:sp>
        <p:nvSpPr>
          <p:cNvPr id="152" name="Shape 152"/>
          <p:cNvSpPr/>
          <p:nvPr/>
        </p:nvSpPr>
        <p:spPr>
          <a:xfrm>
            <a:off x="7720864" y="4792049"/>
            <a:ext cx="1230562" cy="353737"/>
          </a:xfrm>
          <a:prstGeom prst="rect">
            <a:avLst/>
          </a:prstGeom>
          <a:ln w="63500">
            <a:solidFill>
              <a:schemeClr val="accent1"/>
            </a:solidFill>
            <a:miter lim="400000"/>
          </a:ln>
        </p:spPr>
        <p:txBody>
          <a:bodyPr lIns="38100" tIns="38100" rIns="38100" bIns="38100" anchor="ctr"/>
          <a:lstStyle/>
          <a:p>
            <a:pPr>
              <a:defRPr sz="2200">
                <a:solidFill>
                  <a:srgbClr val="FFFFFF"/>
                </a:solidFill>
              </a:defRPr>
            </a:pPr>
            <a:endParaRPr/>
          </a:p>
        </p:txBody>
      </p:sp>
      <p:sp>
        <p:nvSpPr>
          <p:cNvPr id="153" name="Shape 153"/>
          <p:cNvSpPr/>
          <p:nvPr/>
        </p:nvSpPr>
        <p:spPr>
          <a:xfrm flipV="1">
            <a:off x="5389745" y="4138431"/>
            <a:ext cx="1" cy="647701"/>
          </a:xfrm>
          <a:prstGeom prst="line">
            <a:avLst/>
          </a:prstGeom>
          <a:ln w="63500">
            <a:solidFill>
              <a:schemeClr val="accent1"/>
            </a:solidFill>
            <a:miter lim="400000"/>
            <a:tailEnd type="triangle"/>
          </a:ln>
        </p:spPr>
        <p:txBody>
          <a:bodyPr lIns="45718" tIns="45718" rIns="45718" bIns="45718"/>
          <a:lstStyle/>
          <a:p>
            <a:pPr>
              <a:defRPr sz="3400"/>
            </a:pPr>
            <a:endParaRPr/>
          </a:p>
        </p:txBody>
      </p:sp>
      <p:sp>
        <p:nvSpPr>
          <p:cNvPr id="154" name="Shape 154"/>
          <p:cNvSpPr/>
          <p:nvPr/>
        </p:nvSpPr>
        <p:spPr>
          <a:xfrm flipV="1">
            <a:off x="8336145" y="4138431"/>
            <a:ext cx="1" cy="647701"/>
          </a:xfrm>
          <a:prstGeom prst="line">
            <a:avLst/>
          </a:prstGeom>
          <a:ln w="63500">
            <a:solidFill>
              <a:schemeClr val="accent1"/>
            </a:solidFill>
            <a:miter lim="400000"/>
            <a:tailEnd type="triangle"/>
          </a:ln>
        </p:spPr>
        <p:txBody>
          <a:bodyPr lIns="45718" tIns="45718" rIns="45718" bIns="45718"/>
          <a:lstStyle/>
          <a:p>
            <a:pPr>
              <a:defRPr sz="3400"/>
            </a:pPr>
            <a:endParaRPr/>
          </a:p>
        </p:txBody>
      </p:sp>
      <p:sp>
        <p:nvSpPr>
          <p:cNvPr id="155" name="Shape 155"/>
          <p:cNvSpPr/>
          <p:nvPr/>
        </p:nvSpPr>
        <p:spPr>
          <a:xfrm>
            <a:off x="9511107" y="3704149"/>
            <a:ext cx="723476" cy="417237"/>
          </a:xfrm>
          <a:prstGeom prst="rect">
            <a:avLst/>
          </a:prstGeom>
          <a:solidFill>
            <a:schemeClr val="accent1"/>
          </a:solidFill>
          <a:ln w="12700">
            <a:miter lim="400000"/>
          </a:ln>
          <a:extLst>
            <a:ext uri="{C572A759-6A51-4108-AA02-DFA0A04FC94B}">
              <ma14:wrappingTextBoxFlag xmlns="" xmlns:ma14="http://schemas.microsoft.com/office/mac/drawingml/2011/main" val="1"/>
            </a:ext>
          </a:extLst>
        </p:spPr>
        <p:txBody>
          <a:bodyPr wrap="none" lIns="30818" tIns="30818" rIns="30818" bIns="30818" anchor="ctr">
            <a:spAutoFit/>
          </a:bodyPr>
          <a:lstStyle>
            <a:lvl1pPr defTabSz="778932">
              <a:defRPr sz="2000" b="1">
                <a:solidFill>
                  <a:srgbClr val="FFFFFF"/>
                </a:solidFill>
                <a:latin typeface="Helvetica"/>
                <a:ea typeface="Helvetica"/>
                <a:cs typeface="Helvetica"/>
                <a:sym typeface="Helvetica"/>
              </a:defRPr>
            </a:lvl1pPr>
          </a:lstStyle>
          <a:p>
            <a:r>
              <a:t>国庆  </a:t>
            </a:r>
          </a:p>
        </p:txBody>
      </p:sp>
      <p:sp>
        <p:nvSpPr>
          <p:cNvPr id="156" name="Shape 156"/>
          <p:cNvSpPr/>
          <p:nvPr/>
        </p:nvSpPr>
        <p:spPr>
          <a:xfrm>
            <a:off x="12478529" y="3704149"/>
            <a:ext cx="681432" cy="417237"/>
          </a:xfrm>
          <a:prstGeom prst="rect">
            <a:avLst/>
          </a:prstGeom>
          <a:solidFill>
            <a:schemeClr val="accent1"/>
          </a:solidFill>
          <a:ln w="12700">
            <a:miter lim="400000"/>
          </a:ln>
          <a:extLst>
            <a:ext uri="{C572A759-6A51-4108-AA02-DFA0A04FC94B}">
              <ma14:wrappingTextBoxFlag xmlns="" xmlns:ma14="http://schemas.microsoft.com/office/mac/drawingml/2011/main" val="1"/>
            </a:ext>
          </a:extLst>
        </p:spPr>
        <p:txBody>
          <a:bodyPr wrap="none" lIns="30818" tIns="30818" rIns="30818" bIns="30818" anchor="ctr">
            <a:spAutoFit/>
          </a:bodyPr>
          <a:lstStyle>
            <a:lvl1pPr defTabSz="778932">
              <a:defRPr sz="2000" b="1">
                <a:solidFill>
                  <a:srgbClr val="FFFFFF"/>
                </a:solidFill>
                <a:latin typeface="Helvetica"/>
                <a:ea typeface="Helvetica"/>
                <a:cs typeface="Helvetica"/>
                <a:sym typeface="Helvetica"/>
              </a:defRPr>
            </a:lvl1pPr>
          </a:lstStyle>
          <a:p>
            <a:r>
              <a:t> 95折</a:t>
            </a:r>
          </a:p>
        </p:txBody>
      </p:sp>
      <p:sp>
        <p:nvSpPr>
          <p:cNvPr id="157" name="Shape 157"/>
          <p:cNvSpPr/>
          <p:nvPr/>
        </p:nvSpPr>
        <p:spPr>
          <a:xfrm>
            <a:off x="9536964" y="4834926"/>
            <a:ext cx="840483" cy="353737"/>
          </a:xfrm>
          <a:prstGeom prst="rect">
            <a:avLst/>
          </a:prstGeom>
          <a:ln w="63500">
            <a:solidFill>
              <a:schemeClr val="accent1"/>
            </a:solidFill>
            <a:miter lim="400000"/>
          </a:ln>
        </p:spPr>
        <p:txBody>
          <a:bodyPr lIns="38100" tIns="38100" rIns="38100" bIns="38100" anchor="ctr"/>
          <a:lstStyle/>
          <a:p>
            <a:pPr>
              <a:defRPr sz="2200">
                <a:solidFill>
                  <a:srgbClr val="FFFFFF"/>
                </a:solidFill>
              </a:defRPr>
            </a:pPr>
            <a:endParaRPr/>
          </a:p>
        </p:txBody>
      </p:sp>
      <p:sp>
        <p:nvSpPr>
          <p:cNvPr id="158" name="Shape 158"/>
          <p:cNvSpPr/>
          <p:nvPr/>
        </p:nvSpPr>
        <p:spPr>
          <a:xfrm>
            <a:off x="12203964" y="4792049"/>
            <a:ext cx="1230562" cy="353737"/>
          </a:xfrm>
          <a:prstGeom prst="rect">
            <a:avLst/>
          </a:prstGeom>
          <a:ln w="63500">
            <a:solidFill>
              <a:schemeClr val="accent1"/>
            </a:solidFill>
            <a:miter lim="400000"/>
          </a:ln>
        </p:spPr>
        <p:txBody>
          <a:bodyPr lIns="38100" tIns="38100" rIns="38100" bIns="38100" anchor="ctr"/>
          <a:lstStyle/>
          <a:p>
            <a:pPr>
              <a:defRPr sz="2200">
                <a:solidFill>
                  <a:srgbClr val="FFFFFF"/>
                </a:solidFill>
              </a:defRPr>
            </a:pPr>
            <a:endParaRPr/>
          </a:p>
        </p:txBody>
      </p:sp>
      <p:sp>
        <p:nvSpPr>
          <p:cNvPr id="159" name="Shape 159"/>
          <p:cNvSpPr/>
          <p:nvPr/>
        </p:nvSpPr>
        <p:spPr>
          <a:xfrm flipV="1">
            <a:off x="9872845" y="4138431"/>
            <a:ext cx="1" cy="647701"/>
          </a:xfrm>
          <a:prstGeom prst="line">
            <a:avLst/>
          </a:prstGeom>
          <a:ln w="63500">
            <a:solidFill>
              <a:schemeClr val="accent1"/>
            </a:solidFill>
            <a:miter lim="400000"/>
            <a:tailEnd type="triangle"/>
          </a:ln>
        </p:spPr>
        <p:txBody>
          <a:bodyPr lIns="45718" tIns="45718" rIns="45718" bIns="45718"/>
          <a:lstStyle/>
          <a:p>
            <a:pPr>
              <a:defRPr sz="3400"/>
            </a:pPr>
            <a:endParaRPr/>
          </a:p>
        </p:txBody>
      </p:sp>
      <p:sp>
        <p:nvSpPr>
          <p:cNvPr id="160" name="Shape 160"/>
          <p:cNvSpPr/>
          <p:nvPr/>
        </p:nvSpPr>
        <p:spPr>
          <a:xfrm flipV="1">
            <a:off x="12819245" y="4138431"/>
            <a:ext cx="1" cy="647701"/>
          </a:xfrm>
          <a:prstGeom prst="line">
            <a:avLst/>
          </a:prstGeom>
          <a:ln w="63500">
            <a:solidFill>
              <a:schemeClr val="accent1"/>
            </a:solidFill>
            <a:miter lim="400000"/>
            <a:tailEnd type="triangle"/>
          </a:ln>
        </p:spPr>
        <p:txBody>
          <a:bodyPr lIns="45718" tIns="45718" rIns="45718" bIns="45718"/>
          <a:lstStyle/>
          <a:p>
            <a:pPr>
              <a:defRPr sz="3400"/>
            </a:pPr>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p:nvPr/>
        </p:nvSpPr>
        <p:spPr>
          <a:xfrm>
            <a:off x="484641" y="2258444"/>
            <a:ext cx="11084227" cy="1496737"/>
          </a:xfrm>
          <a:prstGeom prst="rect">
            <a:avLst/>
          </a:prstGeom>
          <a:ln w="63500">
            <a:solidFill>
              <a:schemeClr val="accent1"/>
            </a:solidFill>
            <a:miter lim="400000"/>
          </a:ln>
          <a:extLst>
            <a:ext uri="{C572A759-6A51-4108-AA02-DFA0A04FC94B}">
              <ma14:wrappingTextBoxFlag xmlns="" xmlns:ma14="http://schemas.microsoft.com/office/mac/drawingml/2011/main" val="1"/>
            </a:ext>
          </a:extLst>
        </p:spPr>
        <p:txBody>
          <a:bodyPr lIns="30818" tIns="30818" rIns="30818" bIns="30818">
            <a:spAutoFit/>
          </a:bodyPr>
          <a:lstStyle/>
          <a:p>
            <a:pPr algn="l" defTabSz="778932">
              <a:defRPr sz="2000">
                <a:latin typeface="Helvetica"/>
                <a:ea typeface="Helvetica"/>
                <a:cs typeface="Helvetica"/>
                <a:sym typeface="Helvetica"/>
              </a:defRPr>
            </a:pPr>
            <a:r>
              <a:rPr dirty="0"/>
              <a:t>成功推荐1人报名付款，你就将得到</a:t>
            </a:r>
            <a:r>
              <a:rPr b="1" dirty="0"/>
              <a:t>价值500RMB</a:t>
            </a:r>
            <a:r>
              <a:rPr dirty="0"/>
              <a:t>的购物卡或</a:t>
            </a:r>
            <a:r>
              <a:rPr b="1" dirty="0"/>
              <a:t>价值1000RMB</a:t>
            </a:r>
            <a:r>
              <a:rPr dirty="0"/>
              <a:t>的旅行抵用券（抵用券可叠加使用）</a:t>
            </a:r>
          </a:p>
          <a:p>
            <a:pPr algn="l" defTabSz="778932">
              <a:defRPr sz="2000">
                <a:latin typeface="Helvetica"/>
                <a:ea typeface="Helvetica"/>
                <a:cs typeface="Helvetica"/>
                <a:sym typeface="Helvetica"/>
              </a:defRPr>
            </a:pPr>
            <a:endParaRPr dirty="0"/>
          </a:p>
          <a:p>
            <a:pPr algn="l" defTabSz="778932">
              <a:defRPr sz="2000">
                <a:latin typeface="Helvetica"/>
                <a:ea typeface="Helvetica"/>
                <a:cs typeface="Helvetica"/>
                <a:sym typeface="Helvetica"/>
              </a:defRPr>
            </a:pPr>
            <a:r>
              <a:rPr dirty="0" err="1"/>
              <a:t>快推荐你的朋友家人来参加我们的行程吧</a:t>
            </a:r>
            <a:r>
              <a:rPr dirty="0"/>
              <a:t>！</a:t>
            </a:r>
          </a:p>
        </p:txBody>
      </p:sp>
      <p:sp>
        <p:nvSpPr>
          <p:cNvPr id="163" name="Shape 163"/>
          <p:cNvSpPr/>
          <p:nvPr/>
        </p:nvSpPr>
        <p:spPr>
          <a:xfrm>
            <a:off x="335706" y="1002060"/>
            <a:ext cx="1912344" cy="531537"/>
          </a:xfrm>
          <a:prstGeom prst="rect">
            <a:avLst/>
          </a:prstGeom>
          <a:solidFill>
            <a:schemeClr val="accent1"/>
          </a:solidFill>
          <a:ln w="12700">
            <a:miter lim="400000"/>
          </a:ln>
          <a:extLst>
            <a:ext uri="{C572A759-6A51-4108-AA02-DFA0A04FC94B}">
              <ma14:wrappingTextBoxFlag xmlns="" xmlns:ma14="http://schemas.microsoft.com/office/mac/drawingml/2011/main" val="1"/>
            </a:ext>
          </a:extLst>
        </p:spPr>
        <p:txBody>
          <a:bodyPr lIns="30818" tIns="30818" rIns="30818" bIns="30818" anchor="ctr">
            <a:spAutoFit/>
          </a:bodyPr>
          <a:lstStyle>
            <a:lvl1pPr defTabSz="778932">
              <a:defRPr sz="2600" b="1">
                <a:solidFill>
                  <a:srgbClr val="FFFFFF"/>
                </a:solidFill>
                <a:latin typeface="Helvetica"/>
                <a:ea typeface="Helvetica"/>
                <a:cs typeface="Helvetica"/>
                <a:sym typeface="Helvetica"/>
              </a:defRPr>
            </a:lvl1pPr>
          </a:lstStyle>
          <a:p>
            <a:r>
              <a:t>推荐有礼</a:t>
            </a:r>
          </a:p>
        </p:txBody>
      </p:sp>
      <p:sp>
        <p:nvSpPr>
          <p:cNvPr id="164" name="Shape 164"/>
          <p:cNvSpPr/>
          <p:nvPr/>
        </p:nvSpPr>
        <p:spPr>
          <a:xfrm>
            <a:off x="280871" y="226483"/>
            <a:ext cx="4433591"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latin typeface="Helvetica"/>
                <a:ea typeface="Helvetica"/>
                <a:cs typeface="Helvetica"/>
                <a:sym typeface="Helvetica"/>
              </a:defRPr>
            </a:lvl1pPr>
          </a:lstStyle>
          <a:p>
            <a:r>
              <a:t>Deals - referral policy</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hape 166"/>
          <p:cNvSpPr/>
          <p:nvPr/>
        </p:nvSpPr>
        <p:spPr>
          <a:xfrm>
            <a:off x="417508" y="152399"/>
            <a:ext cx="3162673" cy="7366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latin typeface="Helvetica"/>
                <a:ea typeface="Helvetica"/>
                <a:cs typeface="Helvetica"/>
                <a:sym typeface="Helvetica"/>
              </a:defRPr>
            </a:lvl1pPr>
          </a:lstStyle>
          <a:p>
            <a:r>
              <a:t>Reviews - 评论</a:t>
            </a:r>
          </a:p>
        </p:txBody>
      </p:sp>
      <p:sp>
        <p:nvSpPr>
          <p:cNvPr id="167" name="Shape 167"/>
          <p:cNvSpPr/>
          <p:nvPr/>
        </p:nvSpPr>
        <p:spPr>
          <a:xfrm>
            <a:off x="388359" y="887760"/>
            <a:ext cx="4223478" cy="531537"/>
          </a:xfrm>
          <a:prstGeom prst="rect">
            <a:avLst/>
          </a:prstGeom>
          <a:solidFill>
            <a:schemeClr val="accent1"/>
          </a:solidFill>
          <a:ln w="12700">
            <a:miter lim="400000"/>
          </a:ln>
          <a:extLst>
            <a:ext uri="{C572A759-6A51-4108-AA02-DFA0A04FC94B}">
              <ma14:wrappingTextBoxFlag xmlns="" xmlns:ma14="http://schemas.microsoft.com/office/mac/drawingml/2011/main" val="1"/>
            </a:ext>
          </a:extLst>
        </p:spPr>
        <p:txBody>
          <a:bodyPr lIns="30818" tIns="30818" rIns="30818" bIns="30818" anchor="ctr">
            <a:spAutoFit/>
          </a:bodyPr>
          <a:lstStyle>
            <a:lvl1pPr defTabSz="778932">
              <a:defRPr sz="2600" b="1">
                <a:solidFill>
                  <a:srgbClr val="FFFFFF"/>
                </a:solidFill>
                <a:latin typeface="Helvetica"/>
                <a:ea typeface="Helvetica"/>
                <a:cs typeface="Helvetica"/>
                <a:sym typeface="Helvetica"/>
              </a:defRPr>
            </a:lvl1pPr>
          </a:lstStyle>
          <a:p>
            <a:r>
              <a:t>旅程归来，他们这样说</a:t>
            </a:r>
          </a:p>
        </p:txBody>
      </p:sp>
      <p:graphicFrame>
        <p:nvGraphicFramePr>
          <p:cNvPr id="168" name="Table 168"/>
          <p:cNvGraphicFramePr/>
          <p:nvPr>
            <p:extLst>
              <p:ext uri="{D42A27DB-BD31-4B8C-83A1-F6EECF244321}">
                <p14:modId xmlns:p14="http://schemas.microsoft.com/office/powerpoint/2010/main" val="2906709587"/>
              </p:ext>
            </p:extLst>
          </p:nvPr>
        </p:nvGraphicFramePr>
        <p:xfrm>
          <a:off x="540948" y="1807115"/>
          <a:ext cx="11922900" cy="6930760"/>
        </p:xfrm>
        <a:graphic>
          <a:graphicData uri="http://schemas.openxmlformats.org/drawingml/2006/table">
            <a:tbl>
              <a:tblPr firstRow="1">
                <a:tableStyleId>{33BA23B1-9221-436E-865A-0063620EA4FD}</a:tableStyleId>
              </a:tblPr>
              <a:tblGrid>
                <a:gridCol w="944049"/>
                <a:gridCol w="1024417"/>
                <a:gridCol w="815776"/>
                <a:gridCol w="9138658"/>
              </a:tblGrid>
              <a:tr h="571500">
                <a:tc gridSpan="4">
                  <a:txBody>
                    <a:bodyPr/>
                    <a:lstStyle/>
                    <a:p>
                      <a:pPr>
                        <a:defRPr b="0">
                          <a:solidFill>
                            <a:srgbClr val="000000"/>
                          </a:solidFill>
                        </a:defRPr>
                      </a:pPr>
                      <a:r>
                        <a:rPr sz="2600" b="1" dirty="0">
                          <a:solidFill>
                            <a:schemeClr val="accent5"/>
                          </a:solidFill>
                          <a:sym typeface="Helvetica"/>
                        </a:rPr>
                        <a:t>西法意城市狂想-2016年9月</a:t>
                      </a:r>
                    </a:p>
                  </a:txBody>
                  <a:tcPr marL="50800" marR="50800" marT="50800" marB="50800" anchor="ctr" horzOverflow="overflow">
                    <a:lnL/>
                    <a:lnR/>
                    <a:lnT/>
                    <a:solidFill>
                      <a:srgbClr val="000000">
                        <a:alpha val="0"/>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669470">
                <a:tc>
                  <a:txBody>
                    <a:bodyPr/>
                    <a:lstStyle/>
                    <a:p>
                      <a:pPr defTabSz="914400"/>
                      <a:r>
                        <a:rPr sz="1200" b="1">
                          <a:solidFill>
                            <a:srgbClr val="FFFFFF"/>
                          </a:solidFill>
                          <a:latin typeface="Helvetica"/>
                          <a:ea typeface="Helvetica"/>
                          <a:cs typeface="Helvetica"/>
                          <a:sym typeface="Helvetica"/>
                        </a:rPr>
                        <a:t>姓名</a:t>
                      </a:r>
                    </a:p>
                  </a:txBody>
                  <a:tcPr marL="50800" marR="50800" marT="50800" marB="50800" anchor="ctr" horzOverflow="overflow">
                    <a:solidFill>
                      <a:srgbClr val="767C85"/>
                    </a:solidFill>
                  </a:tcPr>
                </a:tc>
                <a:tc>
                  <a:txBody>
                    <a:bodyPr/>
                    <a:lstStyle/>
                    <a:p>
                      <a:pPr defTabSz="914400"/>
                      <a:endParaRPr sz="1200" b="1" dirty="0">
                        <a:solidFill>
                          <a:srgbClr val="FFFFFF"/>
                        </a:solidFill>
                        <a:latin typeface="Helvetica"/>
                        <a:ea typeface="Helvetica"/>
                        <a:cs typeface="Helvetica"/>
                        <a:sym typeface="Helvetica"/>
                      </a:endParaRPr>
                    </a:p>
                  </a:txBody>
                  <a:tcPr marL="50800" marR="50800" marT="50800" marB="50800" anchor="ctr" horzOverflow="overflow">
                    <a:solidFill>
                      <a:srgbClr val="767C85"/>
                    </a:solidFill>
                  </a:tcPr>
                </a:tc>
                <a:tc>
                  <a:txBody>
                    <a:bodyPr/>
                    <a:lstStyle/>
                    <a:p>
                      <a:pPr defTabSz="914400"/>
                      <a:r>
                        <a:rPr sz="1200" b="1">
                          <a:solidFill>
                            <a:srgbClr val="FFFFFF"/>
                          </a:solidFill>
                          <a:latin typeface="Helvetica"/>
                          <a:ea typeface="Helvetica"/>
                          <a:cs typeface="Helvetica"/>
                          <a:sym typeface="Helvetica"/>
                        </a:rPr>
                        <a:t>城市</a:t>
                      </a:r>
                    </a:p>
                  </a:txBody>
                  <a:tcPr marL="50800" marR="50800" marT="50800" marB="50800" anchor="ctr" horzOverflow="overflow">
                    <a:solidFill>
                      <a:srgbClr val="767C85"/>
                    </a:solidFill>
                  </a:tcPr>
                </a:tc>
                <a:tc>
                  <a:txBody>
                    <a:bodyPr/>
                    <a:lstStyle/>
                    <a:p>
                      <a:pPr defTabSz="914400"/>
                      <a:r>
                        <a:rPr sz="1200" b="1">
                          <a:solidFill>
                            <a:srgbClr val="FFFFFF"/>
                          </a:solidFill>
                          <a:latin typeface="Helvetica"/>
                          <a:ea typeface="Helvetica"/>
                          <a:cs typeface="Helvetica"/>
                          <a:sym typeface="Helvetica"/>
                        </a:rPr>
                        <a:t>评论</a:t>
                      </a:r>
                    </a:p>
                  </a:txBody>
                  <a:tcPr marL="50800" marR="50800" marT="50800" marB="50800" anchor="ctr" horzOverflow="overflow">
                    <a:solidFill>
                      <a:srgbClr val="767C85"/>
                    </a:solidFill>
                  </a:tcPr>
                </a:tc>
              </a:tr>
              <a:tr h="1241847">
                <a:tc>
                  <a:txBody>
                    <a:bodyPr/>
                    <a:lstStyle/>
                    <a:p>
                      <a:pPr defTabSz="914400"/>
                      <a:r>
                        <a:rPr sz="1200"/>
                        <a:t>Susan</a:t>
                      </a:r>
                    </a:p>
                  </a:txBody>
                  <a:tcPr marL="50800" marR="50800" marT="50800" marB="50800" anchor="ctr" horzOverflow="overflow"/>
                </a:tc>
                <a:tc>
                  <a:txBody>
                    <a:bodyPr/>
                    <a:lstStyle/>
                    <a:p>
                      <a:pPr defTabSz="914400"/>
                      <a:endParaRPr sz="1200" dirty="0"/>
                    </a:p>
                  </a:txBody>
                  <a:tcPr marL="50800" marR="50800" marT="50800" marB="50800" anchor="ctr" horzOverflow="overflow"/>
                </a:tc>
                <a:tc>
                  <a:txBody>
                    <a:bodyPr/>
                    <a:lstStyle/>
                    <a:p>
                      <a:pPr defTabSz="914400"/>
                      <a:r>
                        <a:rPr sz="1200" dirty="0" err="1"/>
                        <a:t>上海</a:t>
                      </a:r>
                      <a:endParaRPr sz="1200" dirty="0"/>
                    </a:p>
                  </a:txBody>
                  <a:tcPr marL="50800" marR="50800" marT="50800" marB="50800" anchor="ctr" horzOverflow="overflow"/>
                </a:tc>
                <a:tc>
                  <a:txBody>
                    <a:bodyPr/>
                    <a:lstStyle/>
                    <a:p>
                      <a:pPr defTabSz="914400">
                        <a:defRPr sz="1200" b="1">
                          <a:latin typeface="Helvetica"/>
                          <a:ea typeface="Helvetica"/>
                          <a:cs typeface="Helvetica"/>
                          <a:sym typeface="Helvetica"/>
                        </a:defRPr>
                      </a:pPr>
                      <a:r>
                        <a:t>一切从心出发 圆了我对完美欧洲的向往</a:t>
                      </a:r>
                    </a:p>
                    <a:p>
                      <a:pPr defTabSz="914400">
                        <a:defRPr sz="1200"/>
                      </a:pPr>
                      <a:r>
                        <a:t>去欧洲旅游，一直是我的一个梦想，EF TravelPlus欧洲精品游给我开了一扇窗，让我看到了期待已久的风景。12天的旅途中，我们参观著名历史建筑，了解当地文化，还有悠闲漫步街头的自由时光，让我重新认识了跟团旅行。她就像你的一个朋友，总在你需要的时候给出自己的建议却从不强求，总是用最真诚的语言把关怀和温暖送到你的心底，总是在你不经意间精心地安排很多惊喜；一切从心出发，让你更加明白旅行的意义。</a:t>
                      </a:r>
                    </a:p>
                  </a:txBody>
                  <a:tcPr marL="50800" marR="50800" marT="50800" marB="50800" anchor="ctr" horzOverflow="overflow"/>
                </a:tc>
              </a:tr>
              <a:tr h="1657863">
                <a:tc>
                  <a:txBody>
                    <a:bodyPr/>
                    <a:lstStyle/>
                    <a:p>
                      <a:pPr defTabSz="914400"/>
                      <a:r>
                        <a:rPr sz="1200"/>
                        <a:t>Daniel</a:t>
                      </a:r>
                    </a:p>
                  </a:txBody>
                  <a:tcPr marL="50800" marR="50800" marT="50800" marB="50800" anchor="ctr" horzOverflow="overflow"/>
                </a:tc>
                <a:tc>
                  <a:txBody>
                    <a:bodyPr/>
                    <a:lstStyle/>
                    <a:p>
                      <a:pPr defTabSz="914400"/>
                      <a:endParaRPr sz="1200" dirty="0"/>
                    </a:p>
                  </a:txBody>
                  <a:tcPr marL="50800" marR="50800" marT="50800" marB="50800" anchor="ctr" horzOverflow="overflow"/>
                </a:tc>
                <a:tc>
                  <a:txBody>
                    <a:bodyPr/>
                    <a:lstStyle/>
                    <a:p>
                      <a:pPr defTabSz="914400"/>
                      <a:r>
                        <a:rPr sz="1200" dirty="0" err="1"/>
                        <a:t>上海</a:t>
                      </a:r>
                      <a:endParaRPr sz="1200" dirty="0"/>
                    </a:p>
                  </a:txBody>
                  <a:tcPr marL="50800" marR="50800" marT="50800" marB="50800" anchor="ctr" horzOverflow="overflow"/>
                </a:tc>
                <a:tc>
                  <a:txBody>
                    <a:bodyPr/>
                    <a:lstStyle/>
                    <a:p>
                      <a:pPr defTabSz="914400">
                        <a:defRPr sz="1200" b="1">
                          <a:latin typeface="Helvetica"/>
                          <a:ea typeface="Helvetica"/>
                          <a:cs typeface="Helvetica"/>
                          <a:sym typeface="Helvetica"/>
                        </a:defRPr>
                      </a:pPr>
                      <a:r>
                        <a:t>在梦幻风景和贴心安排中，问身边的她，</a:t>
                      </a:r>
                    </a:p>
                    <a:p>
                      <a:pPr defTabSz="914400">
                        <a:defRPr sz="1200" b="1">
                          <a:latin typeface="Helvetica"/>
                          <a:ea typeface="Helvetica"/>
                          <a:cs typeface="Helvetica"/>
                          <a:sym typeface="Helvetica"/>
                        </a:defRPr>
                      </a:pPr>
                      <a:r>
                        <a:t>嫁给我好吗？</a:t>
                      </a:r>
                    </a:p>
                    <a:p>
                      <a:pPr defTabSz="914400">
                        <a:defRPr sz="1200"/>
                      </a:pPr>
                      <a:r>
                        <a:t>旅行不再是枯燥的走马观花，而是细心领略当地美食与文化；不再担心各种诱导消费，而是物超所值的深度购物；不是呆板的集体合照，而是各种文艺范。</a:t>
                      </a:r>
                    </a:p>
                    <a:p>
                      <a:pPr defTabSz="914400">
                        <a:defRPr sz="1200"/>
                      </a:pPr>
                      <a:endParaRPr/>
                    </a:p>
                    <a:p>
                      <a:pPr defTabSz="914400">
                        <a:defRPr sz="1200"/>
                      </a:pPr>
                      <a:r>
                        <a:t>此外，对我来说最有意义的是，在全体员工的精心安排和配合下，完成了旅行前设定的最大愿望，给女朋友一个最大的惊喜：在团友的见证下，在最美的五渔村求婚！感谢TravelPlus的小伙伴们！</a:t>
                      </a:r>
                    </a:p>
                  </a:txBody>
                  <a:tcPr marL="50800" marR="50800" marT="50800" marB="50800" anchor="ctr" horzOverflow="overflow"/>
                </a:tc>
              </a:tr>
              <a:tr h="1428452">
                <a:tc>
                  <a:txBody>
                    <a:bodyPr/>
                    <a:lstStyle/>
                    <a:p>
                      <a:pPr defTabSz="914400"/>
                      <a:r>
                        <a:rPr sz="1200"/>
                        <a:t>Danielle</a:t>
                      </a:r>
                    </a:p>
                  </a:txBody>
                  <a:tcPr marL="50800" marR="50800" marT="50800" marB="50800" anchor="ctr" horzOverflow="overflow"/>
                </a:tc>
                <a:tc>
                  <a:txBody>
                    <a:bodyPr/>
                    <a:lstStyle/>
                    <a:p>
                      <a:pPr defTabSz="914400"/>
                      <a:endParaRPr sz="1200" dirty="0"/>
                    </a:p>
                  </a:txBody>
                  <a:tcPr marL="50800" marR="50800" marT="50800" marB="50800" anchor="ctr" horzOverflow="overflow"/>
                </a:tc>
                <a:tc>
                  <a:txBody>
                    <a:bodyPr/>
                    <a:lstStyle/>
                    <a:p>
                      <a:pPr defTabSz="914400"/>
                      <a:r>
                        <a:rPr sz="1200" dirty="0" err="1"/>
                        <a:t>北京</a:t>
                      </a:r>
                      <a:endParaRPr sz="1200" dirty="0"/>
                    </a:p>
                  </a:txBody>
                  <a:tcPr marL="50800" marR="50800" marT="50800" marB="50800" anchor="ctr" horzOverflow="overflow"/>
                </a:tc>
                <a:tc>
                  <a:txBody>
                    <a:bodyPr/>
                    <a:lstStyle/>
                    <a:p>
                      <a:pPr defTabSz="914400">
                        <a:defRPr sz="1200" b="1">
                          <a:latin typeface="Helvetica"/>
                          <a:ea typeface="Helvetica"/>
                          <a:cs typeface="Helvetica"/>
                          <a:sym typeface="Helvetica"/>
                        </a:defRPr>
                      </a:pPr>
                      <a:r>
                        <a:t>作为典型背包客，</a:t>
                      </a:r>
                    </a:p>
                    <a:p>
                      <a:pPr defTabSz="914400">
                        <a:defRPr sz="1200" b="1">
                          <a:latin typeface="Helvetica"/>
                          <a:ea typeface="Helvetica"/>
                          <a:cs typeface="Helvetica"/>
                          <a:sym typeface="Helvetica"/>
                        </a:defRPr>
                      </a:pPr>
                      <a:r>
                        <a:t>在跟团初体验中发现了省心的自由。</a:t>
                      </a:r>
                    </a:p>
                    <a:p>
                      <a:pPr defTabSz="914400">
                        <a:defRPr sz="1200"/>
                      </a:pPr>
                      <a:r>
                        <a:t>作为一个第一次参加团队游的背包客来说，跟EF TravelPlus的团游真是很省心的。尤其是酒店整体订得算是水准之上；特别是在Santa Margherita和Firenze的两个酒店，远比住在规范式的连锁酒店有意思多了。厚重的文艺古典范儿十足！又远舒服干净过各式青旅。有西班牙、南法和意大利经典的景点，也有一些完全没想过的地方。毕竟如果自助游就要思考交通方式，通联的问题。</a:t>
                      </a:r>
                    </a:p>
                    <a:p>
                      <a:pPr defTabSz="914400">
                        <a:defRPr sz="1200"/>
                      </a:pPr>
                      <a:r>
                        <a:t>另一个就是有几个整天free time，还是可以自己安排，到处溜达溜达！</a:t>
                      </a:r>
                    </a:p>
                  </a:txBody>
                  <a:tcPr marL="50800" marR="50800" marT="50800" marB="50800" anchor="ctr" horzOverflow="overflow"/>
                </a:tc>
              </a:tr>
              <a:tr h="1361628">
                <a:tc>
                  <a:txBody>
                    <a:bodyPr/>
                    <a:lstStyle/>
                    <a:p>
                      <a:pPr defTabSz="914400"/>
                      <a:r>
                        <a:rPr sz="1200"/>
                        <a:t>Kenny</a:t>
                      </a:r>
                    </a:p>
                  </a:txBody>
                  <a:tcPr marL="50800" marR="50800" marT="50800" marB="50800" anchor="ctr" horzOverflow="overflow"/>
                </a:tc>
                <a:tc>
                  <a:txBody>
                    <a:bodyPr/>
                    <a:lstStyle/>
                    <a:p>
                      <a:pPr defTabSz="914400"/>
                      <a:endParaRPr sz="1200" dirty="0"/>
                    </a:p>
                  </a:txBody>
                  <a:tcPr marL="50800" marR="50800" marT="50800" marB="50800" anchor="ctr" horzOverflow="overflow"/>
                </a:tc>
                <a:tc>
                  <a:txBody>
                    <a:bodyPr/>
                    <a:lstStyle/>
                    <a:p>
                      <a:pPr defTabSz="914400"/>
                      <a:r>
                        <a:rPr sz="1200"/>
                        <a:t>上海</a:t>
                      </a:r>
                    </a:p>
                  </a:txBody>
                  <a:tcPr marL="50800" marR="50800" marT="50800" marB="50800" anchor="ctr" horzOverflow="overflow"/>
                </a:tc>
                <a:tc>
                  <a:txBody>
                    <a:bodyPr/>
                    <a:lstStyle/>
                    <a:p>
                      <a:pPr defTabSz="914400">
                        <a:defRPr sz="1200" b="1">
                          <a:latin typeface="Helvetica"/>
                          <a:ea typeface="Helvetica"/>
                          <a:cs typeface="Helvetica"/>
                          <a:sym typeface="Helvetica"/>
                        </a:defRPr>
                      </a:pPr>
                      <a:r>
                        <a:t>美食、惊喜和晚宴，</a:t>
                      </a:r>
                    </a:p>
                    <a:p>
                      <a:pPr defTabSz="914400">
                        <a:defRPr sz="1200" b="1">
                          <a:latin typeface="Helvetica"/>
                          <a:ea typeface="Helvetica"/>
                          <a:cs typeface="Helvetica"/>
                          <a:sym typeface="Helvetica"/>
                        </a:defRPr>
                      </a:pPr>
                      <a:r>
                        <a:t>有趣的人总能碰撞出有趣的故事</a:t>
                      </a:r>
                    </a:p>
                    <a:p>
                      <a:pPr defTabSz="914400">
                        <a:defRPr sz="1200"/>
                      </a:pPr>
                      <a:r>
                        <a:t>旅途中几次品尝法国红酒和意大利的Lemoncello，每顿餐食都很赞。最大的惊喜是团队特意准备的生日party和欢送晚宴，包下整个餐厅，并张贴了很多旅行中抓拍的瞬间，太出乎我的意料了。旅途中能认识很多新朋友，见到很多有趣的人和听到很多有趣的故事，如果出发前，能提前了解一些欧洲文化和历史，去之后会感受更深。</a:t>
                      </a:r>
                    </a:p>
                  </a:txBody>
                  <a:tcPr marL="50800" marR="50800" marT="50800" marB="50800" anchor="ctr" horzOverflow="overflow"/>
                </a:tc>
              </a:tr>
            </a:tbl>
          </a:graphicData>
        </a:graphic>
      </p:graphicFrame>
      <p:sp>
        <p:nvSpPr>
          <p:cNvPr id="169" name="Shape 169"/>
          <p:cNvSpPr/>
          <p:nvPr/>
        </p:nvSpPr>
        <p:spPr>
          <a:xfrm>
            <a:off x="531537" y="8807450"/>
            <a:ext cx="2934616" cy="495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defTabSz="914400">
              <a:defRPr sz="1200"/>
            </a:pPr>
            <a:r>
              <a:t>relative links：</a:t>
            </a:r>
          </a:p>
          <a:p>
            <a:pPr algn="l" defTabSz="914400">
              <a:defRPr sz="1200"/>
            </a:pPr>
            <a:r>
              <a:rPr u="sng">
                <a:hlinkClick r:id="rId2"/>
              </a:rPr>
              <a:t>http://travelplus.ef.com.cn/sp/why-us.php</a:t>
            </a: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p:nvPr/>
        </p:nvSpPr>
        <p:spPr>
          <a:xfrm>
            <a:off x="417508" y="152399"/>
            <a:ext cx="3162673" cy="7366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latin typeface="Helvetica"/>
                <a:ea typeface="Helvetica"/>
                <a:cs typeface="Helvetica"/>
                <a:sym typeface="Helvetica"/>
              </a:defRPr>
            </a:lvl1pPr>
          </a:lstStyle>
          <a:p>
            <a:r>
              <a:t>Reviews - 评论</a:t>
            </a:r>
          </a:p>
        </p:txBody>
      </p:sp>
      <p:sp>
        <p:nvSpPr>
          <p:cNvPr id="172" name="Shape 172"/>
          <p:cNvSpPr/>
          <p:nvPr/>
        </p:nvSpPr>
        <p:spPr>
          <a:xfrm>
            <a:off x="375659" y="925860"/>
            <a:ext cx="4223478" cy="531537"/>
          </a:xfrm>
          <a:prstGeom prst="rect">
            <a:avLst/>
          </a:prstGeom>
          <a:solidFill>
            <a:schemeClr val="accent1"/>
          </a:solidFill>
          <a:ln w="12700">
            <a:miter lim="400000"/>
          </a:ln>
          <a:extLst>
            <a:ext uri="{C572A759-6A51-4108-AA02-DFA0A04FC94B}">
              <ma14:wrappingTextBoxFlag xmlns="" xmlns:ma14="http://schemas.microsoft.com/office/mac/drawingml/2011/main" val="1"/>
            </a:ext>
          </a:extLst>
        </p:spPr>
        <p:txBody>
          <a:bodyPr lIns="30818" tIns="30818" rIns="30818" bIns="30818" anchor="ctr">
            <a:spAutoFit/>
          </a:bodyPr>
          <a:lstStyle>
            <a:lvl1pPr defTabSz="778932">
              <a:defRPr sz="2600" b="1">
                <a:solidFill>
                  <a:srgbClr val="FFFFFF"/>
                </a:solidFill>
                <a:latin typeface="Helvetica"/>
                <a:ea typeface="Helvetica"/>
                <a:cs typeface="Helvetica"/>
                <a:sym typeface="Helvetica"/>
              </a:defRPr>
            </a:lvl1pPr>
          </a:lstStyle>
          <a:p>
            <a:r>
              <a:t>旅程归来，他们这样说</a:t>
            </a:r>
          </a:p>
        </p:txBody>
      </p:sp>
      <p:graphicFrame>
        <p:nvGraphicFramePr>
          <p:cNvPr id="173" name="Table 173"/>
          <p:cNvGraphicFramePr/>
          <p:nvPr>
            <p:extLst>
              <p:ext uri="{D42A27DB-BD31-4B8C-83A1-F6EECF244321}">
                <p14:modId xmlns:p14="http://schemas.microsoft.com/office/powerpoint/2010/main" val="4214111881"/>
              </p:ext>
            </p:extLst>
          </p:nvPr>
        </p:nvGraphicFramePr>
        <p:xfrm>
          <a:off x="540948" y="1565034"/>
          <a:ext cx="11922900" cy="6623529"/>
        </p:xfrm>
        <a:graphic>
          <a:graphicData uri="http://schemas.openxmlformats.org/drawingml/2006/table">
            <a:tbl>
              <a:tblPr firstRow="1">
                <a:tableStyleId>{33BA23B1-9221-436E-865A-0063620EA4FD}</a:tableStyleId>
              </a:tblPr>
              <a:tblGrid>
                <a:gridCol w="944049"/>
                <a:gridCol w="1024417"/>
                <a:gridCol w="815776"/>
                <a:gridCol w="9138658"/>
              </a:tblGrid>
              <a:tr h="571500">
                <a:tc gridSpan="4">
                  <a:txBody>
                    <a:bodyPr/>
                    <a:lstStyle/>
                    <a:p>
                      <a:pPr>
                        <a:defRPr b="0">
                          <a:solidFill>
                            <a:srgbClr val="000000"/>
                          </a:solidFill>
                        </a:defRPr>
                      </a:pPr>
                      <a:r>
                        <a:rPr sz="2600" b="1" dirty="0" err="1">
                          <a:solidFill>
                            <a:schemeClr val="accent5"/>
                          </a:solidFill>
                          <a:sym typeface="Helvetica"/>
                        </a:rPr>
                        <a:t>邂逅惬意欧洲之旅【伦敦巴黎阿姆斯特丹</a:t>
                      </a:r>
                      <a:r>
                        <a:rPr sz="2600" b="1" dirty="0">
                          <a:solidFill>
                            <a:schemeClr val="accent5"/>
                          </a:solidFill>
                          <a:sym typeface="Helvetica"/>
                        </a:rPr>
                        <a:t>】— 2016圣诞</a:t>
                      </a:r>
                    </a:p>
                  </a:txBody>
                  <a:tcPr marL="50800" marR="50800" marT="50800" marB="50800" anchor="ctr" horzOverflow="overflow">
                    <a:lnL/>
                    <a:lnR/>
                    <a:lnT/>
                    <a:solidFill>
                      <a:srgbClr val="000000">
                        <a:alpha val="0"/>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669470">
                <a:tc>
                  <a:txBody>
                    <a:bodyPr/>
                    <a:lstStyle/>
                    <a:p>
                      <a:pPr defTabSz="914400"/>
                      <a:r>
                        <a:rPr sz="1200" b="1">
                          <a:solidFill>
                            <a:srgbClr val="FFFFFF"/>
                          </a:solidFill>
                          <a:latin typeface="Helvetica"/>
                          <a:ea typeface="Helvetica"/>
                          <a:cs typeface="Helvetica"/>
                          <a:sym typeface="Helvetica"/>
                        </a:rPr>
                        <a:t>姓名</a:t>
                      </a:r>
                    </a:p>
                  </a:txBody>
                  <a:tcPr marL="50800" marR="50800" marT="50800" marB="50800" anchor="ctr" horzOverflow="overflow">
                    <a:solidFill>
                      <a:srgbClr val="767C85"/>
                    </a:solidFill>
                  </a:tcPr>
                </a:tc>
                <a:tc>
                  <a:txBody>
                    <a:bodyPr/>
                    <a:lstStyle/>
                    <a:p>
                      <a:pPr defTabSz="914400"/>
                      <a:endParaRPr sz="1200" b="1" dirty="0">
                        <a:solidFill>
                          <a:srgbClr val="FFFFFF"/>
                        </a:solidFill>
                        <a:latin typeface="Helvetica"/>
                        <a:ea typeface="Helvetica"/>
                        <a:cs typeface="Helvetica"/>
                        <a:sym typeface="Helvetica"/>
                      </a:endParaRPr>
                    </a:p>
                  </a:txBody>
                  <a:tcPr marL="50800" marR="50800" marT="50800" marB="50800" anchor="ctr" horzOverflow="overflow">
                    <a:solidFill>
                      <a:srgbClr val="767C85"/>
                    </a:solidFill>
                  </a:tcPr>
                </a:tc>
                <a:tc>
                  <a:txBody>
                    <a:bodyPr/>
                    <a:lstStyle/>
                    <a:p>
                      <a:pPr defTabSz="914400"/>
                      <a:r>
                        <a:rPr sz="1200" b="1">
                          <a:solidFill>
                            <a:srgbClr val="FFFFFF"/>
                          </a:solidFill>
                          <a:latin typeface="Helvetica"/>
                          <a:ea typeface="Helvetica"/>
                          <a:cs typeface="Helvetica"/>
                          <a:sym typeface="Helvetica"/>
                        </a:rPr>
                        <a:t>城市</a:t>
                      </a:r>
                    </a:p>
                  </a:txBody>
                  <a:tcPr marL="50800" marR="50800" marT="50800" marB="50800" anchor="ctr" horzOverflow="overflow">
                    <a:solidFill>
                      <a:srgbClr val="767C85"/>
                    </a:solidFill>
                  </a:tcPr>
                </a:tc>
                <a:tc>
                  <a:txBody>
                    <a:bodyPr/>
                    <a:lstStyle/>
                    <a:p>
                      <a:pPr defTabSz="914400"/>
                      <a:r>
                        <a:rPr sz="1200" b="1">
                          <a:solidFill>
                            <a:srgbClr val="FFFFFF"/>
                          </a:solidFill>
                          <a:latin typeface="Helvetica"/>
                          <a:ea typeface="Helvetica"/>
                          <a:cs typeface="Helvetica"/>
                          <a:sym typeface="Helvetica"/>
                        </a:rPr>
                        <a:t>评论</a:t>
                      </a:r>
                    </a:p>
                  </a:txBody>
                  <a:tcPr marL="50800" marR="50800" marT="50800" marB="50800" anchor="ctr" horzOverflow="overflow">
                    <a:solidFill>
                      <a:srgbClr val="767C85"/>
                    </a:solidFill>
                  </a:tcPr>
                </a:tc>
              </a:tr>
              <a:tr h="1241847">
                <a:tc>
                  <a:txBody>
                    <a:bodyPr/>
                    <a:lstStyle/>
                    <a:p>
                      <a:pPr defTabSz="914400"/>
                      <a:r>
                        <a:rPr sz="1200"/>
                        <a:t>Vicky </a:t>
                      </a:r>
                    </a:p>
                  </a:txBody>
                  <a:tcPr marL="50800" marR="50800" marT="50800" marB="50800" anchor="ctr" horzOverflow="overflow"/>
                </a:tc>
                <a:tc>
                  <a:txBody>
                    <a:bodyPr/>
                    <a:lstStyle/>
                    <a:p>
                      <a:pPr defTabSz="914400"/>
                      <a:endParaRPr sz="1200" dirty="0"/>
                    </a:p>
                  </a:txBody>
                  <a:tcPr marL="50800" marR="50800" marT="50800" marB="50800" anchor="ctr" horzOverflow="overflow"/>
                </a:tc>
                <a:tc>
                  <a:txBody>
                    <a:bodyPr/>
                    <a:lstStyle/>
                    <a:p>
                      <a:pPr defTabSz="914400"/>
                      <a:r>
                        <a:rPr sz="1200"/>
                        <a:t>上海</a:t>
                      </a:r>
                    </a:p>
                  </a:txBody>
                  <a:tcPr marL="50800" marR="50800" marT="50800" marB="50800" anchor="ctr" horzOverflow="overflow"/>
                </a:tc>
                <a:tc>
                  <a:txBody>
                    <a:bodyPr/>
                    <a:lstStyle/>
                    <a:p>
                      <a:pPr defTabSz="914400">
                        <a:defRPr sz="1200" b="1">
                          <a:latin typeface="Helvetica"/>
                          <a:ea typeface="Helvetica"/>
                          <a:cs typeface="Helvetica"/>
                          <a:sym typeface="Helvetica"/>
                        </a:defRPr>
                      </a:pPr>
                      <a:r>
                        <a:t>第一次在欧洲过圣诞和跨年，</a:t>
                      </a:r>
                    </a:p>
                    <a:p>
                      <a:pPr defTabSz="914400">
                        <a:defRPr sz="1200" b="1">
                          <a:latin typeface="Helvetica"/>
                          <a:ea typeface="Helvetica"/>
                          <a:cs typeface="Helvetica"/>
                          <a:sym typeface="Helvetica"/>
                        </a:defRPr>
                      </a:pPr>
                      <a:r>
                        <a:t>感觉好棒！</a:t>
                      </a:r>
                    </a:p>
                    <a:p>
                      <a:pPr defTabSz="914400">
                        <a:defRPr sz="1200"/>
                      </a:pPr>
                      <a:r>
                        <a:t>第一次在国外过圣诞节和跨年，阿姆斯特丹真是个神奇的城市，既充满文艺气息，又有如此光怪陆离的一面；三个城市中间，个人更喜欢伦敦，以及伦敦人的伦敦腔，伦敦当地的local guide也超级可爱幽默，圣诞节当天还给我们准备了Mince Pie；有机会想再去待久一些，最想感谢一起旅行的小伙伴们，一起跨年的经历实在太难忘。</a:t>
                      </a:r>
                    </a:p>
                  </a:txBody>
                  <a:tcPr marL="50800" marR="50800" marT="50800" marB="50800" anchor="ctr" horzOverflow="overflow"/>
                </a:tc>
              </a:tr>
              <a:tr h="1360753">
                <a:tc>
                  <a:txBody>
                    <a:bodyPr/>
                    <a:lstStyle/>
                    <a:p>
                      <a:pPr defTabSz="914400"/>
                      <a:r>
                        <a:rPr sz="1200"/>
                        <a:t>Oscar </a:t>
                      </a:r>
                    </a:p>
                  </a:txBody>
                  <a:tcPr marL="50800" marR="50800" marT="50800" marB="50800" anchor="ctr" horzOverflow="overflow"/>
                </a:tc>
                <a:tc>
                  <a:txBody>
                    <a:bodyPr/>
                    <a:lstStyle/>
                    <a:p>
                      <a:pPr defTabSz="914400"/>
                      <a:endParaRPr sz="1200" dirty="0"/>
                    </a:p>
                  </a:txBody>
                  <a:tcPr marL="50800" marR="50800" marT="50800" marB="50800" anchor="ctr" horzOverflow="overflow"/>
                </a:tc>
                <a:tc>
                  <a:txBody>
                    <a:bodyPr/>
                    <a:lstStyle/>
                    <a:p>
                      <a:pPr defTabSz="914400"/>
                      <a:r>
                        <a:rPr sz="1200"/>
                        <a:t>上海</a:t>
                      </a:r>
                    </a:p>
                  </a:txBody>
                  <a:tcPr marL="50800" marR="50800" marT="50800" marB="50800" anchor="ctr" horzOverflow="overflow"/>
                </a:tc>
                <a:tc>
                  <a:txBody>
                    <a:bodyPr/>
                    <a:lstStyle/>
                    <a:p>
                      <a:pPr defTabSz="914400">
                        <a:defRPr sz="1200" b="1">
                          <a:latin typeface="Helvetica"/>
                          <a:ea typeface="Helvetica"/>
                          <a:cs typeface="Helvetica"/>
                          <a:sym typeface="Helvetica"/>
                        </a:defRPr>
                      </a:pPr>
                      <a:r>
                        <a:t>和老婆的难忘圣诞假期</a:t>
                      </a:r>
                    </a:p>
                    <a:p>
                      <a:pPr defTabSz="914400">
                        <a:defRPr sz="1200"/>
                      </a:pPr>
                      <a:r>
                        <a:t>平时忙，欠老婆一个欧洲旅行很久了，这次报名参加英孚旅游+的圣诞行程，行前还是有些忐忑，总觉得跟旅行团出去就是上车睡觉下车拍照的路线，你懂的――然而，这趟真的被惊喜了！吃住没得说，重要的是，团队导游行程足够短小精悍！每个城市将近2天的自由行时间，对我们这类喜欢随性乱走的人而言，简直再合适不过，英伦之包容、巴黎之精美、荷兰之丰富…总之，意犹未尽就是了。更开心的是，旅行中结识了一班小伙伴，慨叹吃到撑笑到抽筋血拼到腿软的日子，为何过的那么快…一个难忘的圣诞假期！</a:t>
                      </a:r>
                    </a:p>
                  </a:txBody>
                  <a:tcPr marL="50800" marR="50800" marT="50800" marB="50800" anchor="ctr" horzOverflow="overflow"/>
                </a:tc>
              </a:tr>
              <a:tr h="1285527">
                <a:tc>
                  <a:txBody>
                    <a:bodyPr/>
                    <a:lstStyle/>
                    <a:p>
                      <a:pPr defTabSz="914400"/>
                      <a:r>
                        <a:rPr sz="1200"/>
                        <a:t>郑小姐 </a:t>
                      </a:r>
                    </a:p>
                  </a:txBody>
                  <a:tcPr marL="50800" marR="50800" marT="50800" marB="50800" anchor="ctr" horzOverflow="overflow"/>
                </a:tc>
                <a:tc>
                  <a:txBody>
                    <a:bodyPr/>
                    <a:lstStyle/>
                    <a:p>
                      <a:pPr defTabSz="914400"/>
                      <a:endParaRPr sz="1200" dirty="0"/>
                    </a:p>
                  </a:txBody>
                  <a:tcPr marL="50800" marR="50800" marT="50800" marB="50800" anchor="ctr" horzOverflow="overflow"/>
                </a:tc>
                <a:tc>
                  <a:txBody>
                    <a:bodyPr/>
                    <a:lstStyle/>
                    <a:p>
                      <a:pPr defTabSz="914400"/>
                      <a:r>
                        <a:rPr sz="1200"/>
                        <a:t>北京</a:t>
                      </a:r>
                    </a:p>
                  </a:txBody>
                  <a:tcPr marL="50800" marR="50800" marT="50800" marB="50800" anchor="ctr" horzOverflow="overflow"/>
                </a:tc>
                <a:tc>
                  <a:txBody>
                    <a:bodyPr/>
                    <a:lstStyle/>
                    <a:p>
                      <a:pPr defTabSz="914400">
                        <a:defRPr sz="1200" b="1">
                          <a:latin typeface="Helvetica"/>
                          <a:ea typeface="Helvetica"/>
                          <a:cs typeface="Helvetica"/>
                          <a:sym typeface="Helvetica"/>
                        </a:defRPr>
                      </a:pPr>
                      <a:r>
                        <a:t>美好风景和有趣新朋友，</a:t>
                      </a:r>
                    </a:p>
                    <a:p>
                      <a:pPr defTabSz="914400">
                        <a:defRPr sz="1200" b="1">
                          <a:latin typeface="Helvetica"/>
                          <a:ea typeface="Helvetica"/>
                          <a:cs typeface="Helvetica"/>
                          <a:sym typeface="Helvetica"/>
                        </a:defRPr>
                      </a:pPr>
                      <a:r>
                        <a:t>美好记忆历历在目！</a:t>
                      </a:r>
                    </a:p>
                    <a:p>
                      <a:pPr defTabSz="914400">
                        <a:defRPr sz="1200"/>
                      </a:pPr>
                      <a:r>
                        <a:t>虽已结束欧洲之行，美好记忆还是历历在目！ 从散发奢华皇室气息的伦敦，到风情万种的巴黎，最后来到随心所欲，激情与恬然皆宜的阿姆斯特丹，如此美好的风景，配备如此团队，旅行才会完美，EF TravelPlus与众不同的是，分配了更多的自由时间，给了我更专业的建议，一路互相帮助，大家像朋友一样！</a:t>
                      </a:r>
                    </a:p>
                  </a:txBody>
                  <a:tcPr marL="50800" marR="50800" marT="50800" marB="50800" anchor="ctr" horzOverflow="overflow"/>
                </a:tc>
              </a:tr>
              <a:tr h="1494432">
                <a:tc>
                  <a:txBody>
                    <a:bodyPr/>
                    <a:lstStyle/>
                    <a:p>
                      <a:pPr defTabSz="914400"/>
                      <a:r>
                        <a:rPr sz="1200"/>
                        <a:t>西西橙</a:t>
                      </a:r>
                    </a:p>
                  </a:txBody>
                  <a:tcPr marL="50800" marR="50800" marT="50800" marB="50800" anchor="ctr" horzOverflow="overflow"/>
                </a:tc>
                <a:tc>
                  <a:txBody>
                    <a:bodyPr/>
                    <a:lstStyle/>
                    <a:p>
                      <a:pPr defTabSz="914400"/>
                      <a:endParaRPr sz="1200" dirty="0"/>
                    </a:p>
                  </a:txBody>
                  <a:tcPr marL="50800" marR="50800" marT="50800" marB="50800" anchor="ctr" horzOverflow="overflow"/>
                </a:tc>
                <a:tc>
                  <a:txBody>
                    <a:bodyPr/>
                    <a:lstStyle/>
                    <a:p>
                      <a:pPr defTabSz="914400"/>
                      <a:r>
                        <a:rPr sz="1200"/>
                        <a:t>深圳</a:t>
                      </a:r>
                    </a:p>
                  </a:txBody>
                  <a:tcPr marL="50800" marR="50800" marT="50800" marB="50800" anchor="ctr" horzOverflow="overflow"/>
                </a:tc>
                <a:tc>
                  <a:txBody>
                    <a:bodyPr/>
                    <a:lstStyle/>
                    <a:p>
                      <a:pPr defTabSz="914400">
                        <a:defRPr sz="1200" b="1">
                          <a:latin typeface="Helvetica"/>
                          <a:ea typeface="Helvetica"/>
                          <a:cs typeface="Helvetica"/>
                          <a:sym typeface="Helvetica"/>
                        </a:defRPr>
                      </a:pPr>
                      <a:r>
                        <a:t>感谢EF TravelPlus帮我圆了这个梦，</a:t>
                      </a:r>
                    </a:p>
                    <a:p>
                      <a:pPr defTabSz="914400">
                        <a:defRPr sz="1200"/>
                      </a:pPr>
                      <a:r>
                        <a:t>这是一次充满欢乐与自由的欧洲之旅，让我们在寒冷的冬季，感受到了不一样的欧洲。全程无购物无促销无掉队和拖延时间，让大家轻轻松松的按照自己的喜好与节奏漫步和感受。相比自由行，多了些条理-每个城市的半天city tour帮助各位迅速在脑海中勾勒出城市地图；和省下了自主攻略的时间-安全的航行和五星的酒店帮助我们解决了没时间订机票和酒店的后顾之忧。谢谢EF Travel Plus，为它的贴心之旅点一百个赞！</a:t>
                      </a:r>
                    </a:p>
                  </a:txBody>
                  <a:tcPr marL="50800" marR="50800" marT="50800" marB="50800" anchor="ctr" horzOverflow="overflow"/>
                </a:tc>
              </a:tr>
            </a:tbl>
          </a:graphicData>
        </a:graphic>
      </p:graphicFrame>
      <p:sp>
        <p:nvSpPr>
          <p:cNvPr id="174" name="Shape 174"/>
          <p:cNvSpPr/>
          <p:nvPr/>
        </p:nvSpPr>
        <p:spPr>
          <a:xfrm>
            <a:off x="510912" y="8153400"/>
            <a:ext cx="11136805" cy="19177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defTabSz="914400">
              <a:defRPr sz="1200"/>
            </a:pPr>
            <a:r>
              <a:t>relative links：</a:t>
            </a:r>
          </a:p>
          <a:p>
            <a:pPr algn="l" defTabSz="914400">
              <a:defRPr sz="1200"/>
            </a:pPr>
            <a:r>
              <a:rPr u="sng">
                <a:hlinkClick r:id="rId2"/>
              </a:rPr>
              <a:t>https://mp.weixin.qq.com/s?__biz=MzAwODg0OTc2Mw==&amp;mid=2247484279&amp;idx=1&amp;sn=207e5b3183fb0542e2a1d0d97c45c38c&amp;chksm=9b69d37bac1e5a6d9600e627b148e65d3cd61dc046d7f1fec083c35735c56d472d3bd5b9ddbd#rd</a:t>
            </a:r>
          </a:p>
          <a:p>
            <a:pPr algn="l" defTabSz="914400">
              <a:defRPr sz="1200"/>
            </a:pPr>
            <a:endParaRPr u="sng">
              <a:hlinkClick r:id="rId2"/>
            </a:endParaRPr>
          </a:p>
          <a:p>
            <a:pPr algn="l" defTabSz="914400">
              <a:defRPr sz="1200"/>
            </a:pPr>
            <a:r>
              <a:rPr u="sng">
                <a:hlinkClick r:id="rId3"/>
              </a:rPr>
              <a:t>https://mp.weixin.qq.com/s?__biz=MzAwODg0OTc2Mw==&amp;mid=2247484311&amp;idx=2&amp;sn=a19522a496a6b0fe1c9420bf5ba2e018&amp;chksm=9b69d39bac1e5a8d5d4d780b33666177b736670be77d7b3b81db0fd77863e8f44fea170dbdcc#rd</a:t>
            </a:r>
          </a:p>
          <a:p>
            <a:pPr algn="l" defTabSz="914400">
              <a:defRPr sz="1200"/>
            </a:pPr>
            <a:endParaRPr u="sng">
              <a:hlinkClick r:id="rId3"/>
            </a:endParaRPr>
          </a:p>
        </p:txBody>
      </p:sp>
    </p:spTree>
  </p:cSld>
  <p:clrMapOvr>
    <a:masterClrMapping/>
  </p:clrMapOvr>
  <p:transition spd="slow"/>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37</TotalTime>
  <Words>516</Words>
  <Application>Microsoft Office PowerPoint</Application>
  <PresentationFormat>Custom</PresentationFormat>
  <Paragraphs>91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White</vt:lpstr>
      <vt:lpstr>Web_Deals &amp;Reviews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Web_Deals &amp;Reviews</dc:title>
  <dc:creator>Xiaoming Cui</dc:creator>
  <cp:lastModifiedBy>Xiaoming Cui</cp:lastModifiedBy>
  <cp:revision>12</cp:revision>
  <dcterms:modified xsi:type="dcterms:W3CDTF">2017-03-24T02:46:27Z</dcterms:modified>
</cp:coreProperties>
</file>